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CC"/>
    <a:srgbClr val="CCCCFF"/>
    <a:srgbClr val="CCFF99"/>
    <a:srgbClr val="FFFFCC"/>
    <a:srgbClr val="CCFFFF"/>
    <a:srgbClr val="6699FF"/>
    <a:srgbClr val="9966FF"/>
    <a:srgbClr val="009999"/>
    <a:srgbClr val="6600CC"/>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72" d="100"/>
          <a:sy n="72"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9.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1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D67B1-2346-4ABC-BB1C-15C0E38C47E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FFD7CC0-479F-489C-A418-8ED86C57B230}">
      <dgm:prSet/>
      <dgm:spPr/>
      <dgm:t>
        <a:bodyPr/>
        <a:lstStyle/>
        <a:p>
          <a:r>
            <a:rPr lang="en-GB" dirty="0"/>
            <a:t>Mindfulness-based approaches have a growing body of clinical and research evidence for their use and are a way of working that psychologists need to be aware of and may consider offering. </a:t>
          </a:r>
          <a:endParaRPr lang="en-US" dirty="0"/>
        </a:p>
      </dgm:t>
    </dgm:pt>
    <dgm:pt modelId="{A9A4158A-CA5A-4EBB-ABE9-0DD0D92A3B5E}" type="parTrans" cxnId="{84A540D8-31E2-44FC-83C5-0FBA6E03D5E3}">
      <dgm:prSet/>
      <dgm:spPr/>
      <dgm:t>
        <a:bodyPr/>
        <a:lstStyle/>
        <a:p>
          <a:endParaRPr lang="en-US"/>
        </a:p>
      </dgm:t>
    </dgm:pt>
    <dgm:pt modelId="{412438C7-F8C4-49D5-9193-89CBC599076B}" type="sibTrans" cxnId="{84A540D8-31E2-44FC-83C5-0FBA6E03D5E3}">
      <dgm:prSet/>
      <dgm:spPr/>
      <dgm:t>
        <a:bodyPr/>
        <a:lstStyle/>
        <a:p>
          <a:endParaRPr lang="en-US"/>
        </a:p>
      </dgm:t>
    </dgm:pt>
    <dgm:pt modelId="{361F1366-6E3A-44B1-B0DA-D2C42C12D90F}">
      <dgm:prSet/>
      <dgm:spPr/>
      <dgm:t>
        <a:bodyPr/>
        <a:lstStyle/>
        <a:p>
          <a:r>
            <a:rPr lang="en-GB" dirty="0"/>
            <a:t>Mindfulness-based approaches teach people present moment awareness, and cultivate attention, awareness, a non-judgemental stance and purposeful intent. Such a state of being can be beneficial for both a therapist and the person in therapy. </a:t>
          </a:r>
          <a:endParaRPr lang="en-US" dirty="0"/>
        </a:p>
      </dgm:t>
    </dgm:pt>
    <dgm:pt modelId="{AC26144C-7A56-4DA6-9F68-07948F72FFD6}" type="parTrans" cxnId="{72CBBAC2-469A-4067-BDC7-7637E6171EE4}">
      <dgm:prSet/>
      <dgm:spPr/>
      <dgm:t>
        <a:bodyPr/>
        <a:lstStyle/>
        <a:p>
          <a:endParaRPr lang="en-US"/>
        </a:p>
      </dgm:t>
    </dgm:pt>
    <dgm:pt modelId="{0B6BBA0F-8CBD-4591-A829-E1ECA5939817}" type="sibTrans" cxnId="{72CBBAC2-469A-4067-BDC7-7637E6171EE4}">
      <dgm:prSet/>
      <dgm:spPr/>
      <dgm:t>
        <a:bodyPr/>
        <a:lstStyle/>
        <a:p>
          <a:endParaRPr lang="en-US"/>
        </a:p>
      </dgm:t>
    </dgm:pt>
    <dgm:pt modelId="{92A6A4ED-7007-4BC6-9639-F4C838EE1A02}">
      <dgm:prSet/>
      <dgm:spPr/>
      <dgm:t>
        <a:bodyPr/>
        <a:lstStyle/>
        <a:p>
          <a:r>
            <a:rPr lang="en-GB"/>
            <a:t>Mindfulness is linked to Eastern spiritual traditions but can be used separately from these without fear of converting someone to a faith path or being disrespectful to spiritual traditions. </a:t>
          </a:r>
          <a:endParaRPr lang="en-US"/>
        </a:p>
      </dgm:t>
    </dgm:pt>
    <dgm:pt modelId="{661ECF9D-2E3E-43CE-A48F-132A33F445C9}" type="parTrans" cxnId="{3A029126-985B-4752-BBCE-4FC19C69675F}">
      <dgm:prSet/>
      <dgm:spPr/>
      <dgm:t>
        <a:bodyPr/>
        <a:lstStyle/>
        <a:p>
          <a:endParaRPr lang="en-US"/>
        </a:p>
      </dgm:t>
    </dgm:pt>
    <dgm:pt modelId="{AE734FD9-F5CC-411D-B43B-6EFEFDDE1572}" type="sibTrans" cxnId="{3A029126-985B-4752-BBCE-4FC19C69675F}">
      <dgm:prSet/>
      <dgm:spPr/>
      <dgm:t>
        <a:bodyPr/>
        <a:lstStyle/>
        <a:p>
          <a:endParaRPr lang="en-US"/>
        </a:p>
      </dgm:t>
    </dgm:pt>
    <dgm:pt modelId="{123C7330-7539-44EB-91F8-7AC3018CEC7E}">
      <dgm:prSet/>
      <dgm:spPr/>
      <dgm:t>
        <a:bodyPr/>
        <a:lstStyle/>
        <a:p>
          <a:r>
            <a:rPr lang="en-GB"/>
            <a:t>Mindfulness is a core element of two group interventions that have been demonstrated to be clinically effective, Mindfulness-based Stress Reduction and Mindfulness-based Cognitive Therapy. </a:t>
          </a:r>
          <a:endParaRPr lang="en-US"/>
        </a:p>
      </dgm:t>
    </dgm:pt>
    <dgm:pt modelId="{BA1C9964-AB60-4B34-831E-4F01AB937FE4}" type="parTrans" cxnId="{04E426D3-CCEC-4F10-A906-A0A3B4D0789A}">
      <dgm:prSet/>
      <dgm:spPr/>
      <dgm:t>
        <a:bodyPr/>
        <a:lstStyle/>
        <a:p>
          <a:endParaRPr lang="en-US"/>
        </a:p>
      </dgm:t>
    </dgm:pt>
    <dgm:pt modelId="{18FF0482-4A35-4DD5-AC78-28A52D58F103}" type="sibTrans" cxnId="{04E426D3-CCEC-4F10-A906-A0A3B4D0789A}">
      <dgm:prSet/>
      <dgm:spPr/>
      <dgm:t>
        <a:bodyPr/>
        <a:lstStyle/>
        <a:p>
          <a:endParaRPr lang="en-US"/>
        </a:p>
      </dgm:t>
    </dgm:pt>
    <dgm:pt modelId="{E01D8161-9355-4D98-AA53-C848A3DECF16}">
      <dgm:prSet/>
      <dgm:spPr/>
      <dgm:t>
        <a:bodyPr/>
        <a:lstStyle/>
        <a:p>
          <a:r>
            <a:rPr lang="en-GB"/>
            <a:t>Mindfulness is an important element of two multi-component psychological models of understanding, formulating and intervening with psychological problems: Dialectic Behavioural Therapy (DBT), Acceptance and Commitment Therapy (ACT), Compassion Focused Therapy (CFT) and Mindful Self Compassion (MSC).</a:t>
          </a:r>
          <a:endParaRPr lang="en-US"/>
        </a:p>
      </dgm:t>
    </dgm:pt>
    <dgm:pt modelId="{7FC03254-4344-4CE4-9294-277D8859AC06}" type="parTrans" cxnId="{1FBBB003-26C4-4E68-82E7-3157749FC132}">
      <dgm:prSet/>
      <dgm:spPr/>
      <dgm:t>
        <a:bodyPr/>
        <a:lstStyle/>
        <a:p>
          <a:endParaRPr lang="en-US"/>
        </a:p>
      </dgm:t>
    </dgm:pt>
    <dgm:pt modelId="{B8DB1451-C46D-497B-9EA8-1FD274C096B2}" type="sibTrans" cxnId="{1FBBB003-26C4-4E68-82E7-3157749FC132}">
      <dgm:prSet/>
      <dgm:spPr/>
      <dgm:t>
        <a:bodyPr/>
        <a:lstStyle/>
        <a:p>
          <a:endParaRPr lang="en-US"/>
        </a:p>
      </dgm:t>
    </dgm:pt>
    <dgm:pt modelId="{40B7954F-C20F-4D8A-B183-A47A43ED515A}" type="pres">
      <dgm:prSet presAssocID="{184D67B1-2346-4ABC-BB1C-15C0E38C47ED}" presName="vert0" presStyleCnt="0">
        <dgm:presLayoutVars>
          <dgm:dir/>
          <dgm:animOne val="branch"/>
          <dgm:animLvl val="lvl"/>
        </dgm:presLayoutVars>
      </dgm:prSet>
      <dgm:spPr/>
    </dgm:pt>
    <dgm:pt modelId="{BEA536F2-7BA2-48F4-B56B-4B3AF913D5C8}" type="pres">
      <dgm:prSet presAssocID="{8FFD7CC0-479F-489C-A418-8ED86C57B230}" presName="thickLine" presStyleLbl="alignNode1" presStyleIdx="0" presStyleCnt="5"/>
      <dgm:spPr/>
    </dgm:pt>
    <dgm:pt modelId="{06EF756C-8BB0-416D-872C-2BB9655036D9}" type="pres">
      <dgm:prSet presAssocID="{8FFD7CC0-479F-489C-A418-8ED86C57B230}" presName="horz1" presStyleCnt="0"/>
      <dgm:spPr/>
    </dgm:pt>
    <dgm:pt modelId="{CB9887DE-6F8B-43BC-A1C4-9BE001E08A5D}" type="pres">
      <dgm:prSet presAssocID="{8FFD7CC0-479F-489C-A418-8ED86C57B230}" presName="tx1" presStyleLbl="revTx" presStyleIdx="0" presStyleCnt="5"/>
      <dgm:spPr/>
    </dgm:pt>
    <dgm:pt modelId="{EF0800D9-0848-455D-AE68-C37ABDB64DA7}" type="pres">
      <dgm:prSet presAssocID="{8FFD7CC0-479F-489C-A418-8ED86C57B230}" presName="vert1" presStyleCnt="0"/>
      <dgm:spPr/>
    </dgm:pt>
    <dgm:pt modelId="{87500BFE-35B6-4003-AF8A-961B2E8B03EC}" type="pres">
      <dgm:prSet presAssocID="{361F1366-6E3A-44B1-B0DA-D2C42C12D90F}" presName="thickLine" presStyleLbl="alignNode1" presStyleIdx="1" presStyleCnt="5"/>
      <dgm:spPr/>
    </dgm:pt>
    <dgm:pt modelId="{ECAA9C1B-2093-4C2E-81CF-ECA06D23ED01}" type="pres">
      <dgm:prSet presAssocID="{361F1366-6E3A-44B1-B0DA-D2C42C12D90F}" presName="horz1" presStyleCnt="0"/>
      <dgm:spPr/>
    </dgm:pt>
    <dgm:pt modelId="{327E601B-6D66-4018-B324-9C61C1285B20}" type="pres">
      <dgm:prSet presAssocID="{361F1366-6E3A-44B1-B0DA-D2C42C12D90F}" presName="tx1" presStyleLbl="revTx" presStyleIdx="1" presStyleCnt="5"/>
      <dgm:spPr/>
    </dgm:pt>
    <dgm:pt modelId="{88EA9D79-B37D-4C99-87BE-CE7A4C4DE414}" type="pres">
      <dgm:prSet presAssocID="{361F1366-6E3A-44B1-B0DA-D2C42C12D90F}" presName="vert1" presStyleCnt="0"/>
      <dgm:spPr/>
    </dgm:pt>
    <dgm:pt modelId="{60D680B1-2222-4D45-BAAB-69AA7DB03683}" type="pres">
      <dgm:prSet presAssocID="{92A6A4ED-7007-4BC6-9639-F4C838EE1A02}" presName="thickLine" presStyleLbl="alignNode1" presStyleIdx="2" presStyleCnt="5"/>
      <dgm:spPr/>
    </dgm:pt>
    <dgm:pt modelId="{576E2B7A-777F-468F-A84F-84CE14ADC097}" type="pres">
      <dgm:prSet presAssocID="{92A6A4ED-7007-4BC6-9639-F4C838EE1A02}" presName="horz1" presStyleCnt="0"/>
      <dgm:spPr/>
    </dgm:pt>
    <dgm:pt modelId="{65B951BF-ED5A-4F3F-96A8-2159426F8840}" type="pres">
      <dgm:prSet presAssocID="{92A6A4ED-7007-4BC6-9639-F4C838EE1A02}" presName="tx1" presStyleLbl="revTx" presStyleIdx="2" presStyleCnt="5"/>
      <dgm:spPr/>
    </dgm:pt>
    <dgm:pt modelId="{A4CD667C-838B-4C41-B289-8DF0216DB2D8}" type="pres">
      <dgm:prSet presAssocID="{92A6A4ED-7007-4BC6-9639-F4C838EE1A02}" presName="vert1" presStyleCnt="0"/>
      <dgm:spPr/>
    </dgm:pt>
    <dgm:pt modelId="{40A35968-66C4-4BE7-AEF8-BAC0C24AFCE1}" type="pres">
      <dgm:prSet presAssocID="{123C7330-7539-44EB-91F8-7AC3018CEC7E}" presName="thickLine" presStyleLbl="alignNode1" presStyleIdx="3" presStyleCnt="5"/>
      <dgm:spPr/>
    </dgm:pt>
    <dgm:pt modelId="{8BCD0FF9-07AF-4160-A99B-6C7BAE263093}" type="pres">
      <dgm:prSet presAssocID="{123C7330-7539-44EB-91F8-7AC3018CEC7E}" presName="horz1" presStyleCnt="0"/>
      <dgm:spPr/>
    </dgm:pt>
    <dgm:pt modelId="{79FFA1D8-0E74-479F-BECA-7AEB46482973}" type="pres">
      <dgm:prSet presAssocID="{123C7330-7539-44EB-91F8-7AC3018CEC7E}" presName="tx1" presStyleLbl="revTx" presStyleIdx="3" presStyleCnt="5"/>
      <dgm:spPr/>
    </dgm:pt>
    <dgm:pt modelId="{49E40AF3-1EA6-405B-BAB6-5DC5A85DDC5D}" type="pres">
      <dgm:prSet presAssocID="{123C7330-7539-44EB-91F8-7AC3018CEC7E}" presName="vert1" presStyleCnt="0"/>
      <dgm:spPr/>
    </dgm:pt>
    <dgm:pt modelId="{192B13A7-AB5F-44F2-9AC4-DA3597032138}" type="pres">
      <dgm:prSet presAssocID="{E01D8161-9355-4D98-AA53-C848A3DECF16}" presName="thickLine" presStyleLbl="alignNode1" presStyleIdx="4" presStyleCnt="5"/>
      <dgm:spPr/>
    </dgm:pt>
    <dgm:pt modelId="{FA0D4D14-DA7A-4AA9-9C0C-3A3E46A412F8}" type="pres">
      <dgm:prSet presAssocID="{E01D8161-9355-4D98-AA53-C848A3DECF16}" presName="horz1" presStyleCnt="0"/>
      <dgm:spPr/>
    </dgm:pt>
    <dgm:pt modelId="{6438997C-6A3D-4181-92C2-3CA8AED3C1AD}" type="pres">
      <dgm:prSet presAssocID="{E01D8161-9355-4D98-AA53-C848A3DECF16}" presName="tx1" presStyleLbl="revTx" presStyleIdx="4" presStyleCnt="5"/>
      <dgm:spPr/>
    </dgm:pt>
    <dgm:pt modelId="{888C9F76-02A5-4FBA-8198-59A4A302D088}" type="pres">
      <dgm:prSet presAssocID="{E01D8161-9355-4D98-AA53-C848A3DECF16}" presName="vert1" presStyleCnt="0"/>
      <dgm:spPr/>
    </dgm:pt>
  </dgm:ptLst>
  <dgm:cxnLst>
    <dgm:cxn modelId="{1FBBB003-26C4-4E68-82E7-3157749FC132}" srcId="{184D67B1-2346-4ABC-BB1C-15C0E38C47ED}" destId="{E01D8161-9355-4D98-AA53-C848A3DECF16}" srcOrd="4" destOrd="0" parTransId="{7FC03254-4344-4CE4-9294-277D8859AC06}" sibTransId="{B8DB1451-C46D-497B-9EA8-1FD274C096B2}"/>
    <dgm:cxn modelId="{74E5110F-E7AB-4A0F-90D1-7C44B726A53B}" type="presOf" srcId="{361F1366-6E3A-44B1-B0DA-D2C42C12D90F}" destId="{327E601B-6D66-4018-B324-9C61C1285B20}" srcOrd="0" destOrd="0" presId="urn:microsoft.com/office/officeart/2008/layout/LinedList"/>
    <dgm:cxn modelId="{3A029126-985B-4752-BBCE-4FC19C69675F}" srcId="{184D67B1-2346-4ABC-BB1C-15C0E38C47ED}" destId="{92A6A4ED-7007-4BC6-9639-F4C838EE1A02}" srcOrd="2" destOrd="0" parTransId="{661ECF9D-2E3E-43CE-A48F-132A33F445C9}" sibTransId="{AE734FD9-F5CC-411D-B43B-6EFEFDDE1572}"/>
    <dgm:cxn modelId="{04891337-ACB5-47ED-807B-2112E5C60B29}" type="presOf" srcId="{123C7330-7539-44EB-91F8-7AC3018CEC7E}" destId="{79FFA1D8-0E74-479F-BECA-7AEB46482973}" srcOrd="0" destOrd="0" presId="urn:microsoft.com/office/officeart/2008/layout/LinedList"/>
    <dgm:cxn modelId="{2615C470-193C-44C1-B6A8-B52749004A46}" type="presOf" srcId="{E01D8161-9355-4D98-AA53-C848A3DECF16}" destId="{6438997C-6A3D-4181-92C2-3CA8AED3C1AD}" srcOrd="0" destOrd="0" presId="urn:microsoft.com/office/officeart/2008/layout/LinedList"/>
    <dgm:cxn modelId="{5C6E9E52-B9D4-4AF3-962C-E52FDBF1BE9B}" type="presOf" srcId="{92A6A4ED-7007-4BC6-9639-F4C838EE1A02}" destId="{65B951BF-ED5A-4F3F-96A8-2159426F8840}" srcOrd="0" destOrd="0" presId="urn:microsoft.com/office/officeart/2008/layout/LinedList"/>
    <dgm:cxn modelId="{975B239F-B4E6-43FC-95C2-3ECCFB59F1DF}" type="presOf" srcId="{184D67B1-2346-4ABC-BB1C-15C0E38C47ED}" destId="{40B7954F-C20F-4D8A-B183-A47A43ED515A}" srcOrd="0" destOrd="0" presId="urn:microsoft.com/office/officeart/2008/layout/LinedList"/>
    <dgm:cxn modelId="{0B6A9EAE-B70E-4FA4-98E0-BEE1BC743970}" type="presOf" srcId="{8FFD7CC0-479F-489C-A418-8ED86C57B230}" destId="{CB9887DE-6F8B-43BC-A1C4-9BE001E08A5D}" srcOrd="0" destOrd="0" presId="urn:microsoft.com/office/officeart/2008/layout/LinedList"/>
    <dgm:cxn modelId="{72CBBAC2-469A-4067-BDC7-7637E6171EE4}" srcId="{184D67B1-2346-4ABC-BB1C-15C0E38C47ED}" destId="{361F1366-6E3A-44B1-B0DA-D2C42C12D90F}" srcOrd="1" destOrd="0" parTransId="{AC26144C-7A56-4DA6-9F68-07948F72FFD6}" sibTransId="{0B6BBA0F-8CBD-4591-A829-E1ECA5939817}"/>
    <dgm:cxn modelId="{04E426D3-CCEC-4F10-A906-A0A3B4D0789A}" srcId="{184D67B1-2346-4ABC-BB1C-15C0E38C47ED}" destId="{123C7330-7539-44EB-91F8-7AC3018CEC7E}" srcOrd="3" destOrd="0" parTransId="{BA1C9964-AB60-4B34-831E-4F01AB937FE4}" sibTransId="{18FF0482-4A35-4DD5-AC78-28A52D58F103}"/>
    <dgm:cxn modelId="{84A540D8-31E2-44FC-83C5-0FBA6E03D5E3}" srcId="{184D67B1-2346-4ABC-BB1C-15C0E38C47ED}" destId="{8FFD7CC0-479F-489C-A418-8ED86C57B230}" srcOrd="0" destOrd="0" parTransId="{A9A4158A-CA5A-4EBB-ABE9-0DD0D92A3B5E}" sibTransId="{412438C7-F8C4-49D5-9193-89CBC599076B}"/>
    <dgm:cxn modelId="{6BFE31E3-AAB4-494A-AB69-B55F7EC54843}" type="presParOf" srcId="{40B7954F-C20F-4D8A-B183-A47A43ED515A}" destId="{BEA536F2-7BA2-48F4-B56B-4B3AF913D5C8}" srcOrd="0" destOrd="0" presId="urn:microsoft.com/office/officeart/2008/layout/LinedList"/>
    <dgm:cxn modelId="{1BE3E06B-7478-4883-B553-514EFBAF4915}" type="presParOf" srcId="{40B7954F-C20F-4D8A-B183-A47A43ED515A}" destId="{06EF756C-8BB0-416D-872C-2BB9655036D9}" srcOrd="1" destOrd="0" presId="urn:microsoft.com/office/officeart/2008/layout/LinedList"/>
    <dgm:cxn modelId="{AA6C454F-AD75-423E-8B78-8962CBD1B2FF}" type="presParOf" srcId="{06EF756C-8BB0-416D-872C-2BB9655036D9}" destId="{CB9887DE-6F8B-43BC-A1C4-9BE001E08A5D}" srcOrd="0" destOrd="0" presId="urn:microsoft.com/office/officeart/2008/layout/LinedList"/>
    <dgm:cxn modelId="{B31D4F13-D715-47DE-B28B-A212EE30F8E2}" type="presParOf" srcId="{06EF756C-8BB0-416D-872C-2BB9655036D9}" destId="{EF0800D9-0848-455D-AE68-C37ABDB64DA7}" srcOrd="1" destOrd="0" presId="urn:microsoft.com/office/officeart/2008/layout/LinedList"/>
    <dgm:cxn modelId="{C19278BF-3963-4854-A877-41D666FEB0E8}" type="presParOf" srcId="{40B7954F-C20F-4D8A-B183-A47A43ED515A}" destId="{87500BFE-35B6-4003-AF8A-961B2E8B03EC}" srcOrd="2" destOrd="0" presId="urn:microsoft.com/office/officeart/2008/layout/LinedList"/>
    <dgm:cxn modelId="{7AC32444-1B1D-4A3C-A517-AED18AAFFCDA}" type="presParOf" srcId="{40B7954F-C20F-4D8A-B183-A47A43ED515A}" destId="{ECAA9C1B-2093-4C2E-81CF-ECA06D23ED01}" srcOrd="3" destOrd="0" presId="urn:microsoft.com/office/officeart/2008/layout/LinedList"/>
    <dgm:cxn modelId="{912E3781-AB90-4059-8E3F-26180702696B}" type="presParOf" srcId="{ECAA9C1B-2093-4C2E-81CF-ECA06D23ED01}" destId="{327E601B-6D66-4018-B324-9C61C1285B20}" srcOrd="0" destOrd="0" presId="urn:microsoft.com/office/officeart/2008/layout/LinedList"/>
    <dgm:cxn modelId="{1CF8352D-878E-40CB-B493-89C23313EE70}" type="presParOf" srcId="{ECAA9C1B-2093-4C2E-81CF-ECA06D23ED01}" destId="{88EA9D79-B37D-4C99-87BE-CE7A4C4DE414}" srcOrd="1" destOrd="0" presId="urn:microsoft.com/office/officeart/2008/layout/LinedList"/>
    <dgm:cxn modelId="{B87CB90E-407A-4F05-A0E8-8D219C63B8E1}" type="presParOf" srcId="{40B7954F-C20F-4D8A-B183-A47A43ED515A}" destId="{60D680B1-2222-4D45-BAAB-69AA7DB03683}" srcOrd="4" destOrd="0" presId="urn:microsoft.com/office/officeart/2008/layout/LinedList"/>
    <dgm:cxn modelId="{355C905E-3AFB-45F0-A7D7-B4F481C6B0B7}" type="presParOf" srcId="{40B7954F-C20F-4D8A-B183-A47A43ED515A}" destId="{576E2B7A-777F-468F-A84F-84CE14ADC097}" srcOrd="5" destOrd="0" presId="urn:microsoft.com/office/officeart/2008/layout/LinedList"/>
    <dgm:cxn modelId="{5CDD8B19-D913-419C-99D8-5CD137E59906}" type="presParOf" srcId="{576E2B7A-777F-468F-A84F-84CE14ADC097}" destId="{65B951BF-ED5A-4F3F-96A8-2159426F8840}" srcOrd="0" destOrd="0" presId="urn:microsoft.com/office/officeart/2008/layout/LinedList"/>
    <dgm:cxn modelId="{335C3340-FEA8-4F8F-BD92-76E7A047F0DD}" type="presParOf" srcId="{576E2B7A-777F-468F-A84F-84CE14ADC097}" destId="{A4CD667C-838B-4C41-B289-8DF0216DB2D8}" srcOrd="1" destOrd="0" presId="urn:microsoft.com/office/officeart/2008/layout/LinedList"/>
    <dgm:cxn modelId="{16834EE5-F7DA-41C5-A49A-3F1A56229EE4}" type="presParOf" srcId="{40B7954F-C20F-4D8A-B183-A47A43ED515A}" destId="{40A35968-66C4-4BE7-AEF8-BAC0C24AFCE1}" srcOrd="6" destOrd="0" presId="urn:microsoft.com/office/officeart/2008/layout/LinedList"/>
    <dgm:cxn modelId="{23DFE076-1693-4155-9624-4A56DEA12A3A}" type="presParOf" srcId="{40B7954F-C20F-4D8A-B183-A47A43ED515A}" destId="{8BCD0FF9-07AF-4160-A99B-6C7BAE263093}" srcOrd="7" destOrd="0" presId="urn:microsoft.com/office/officeart/2008/layout/LinedList"/>
    <dgm:cxn modelId="{F3F89D56-F303-4501-99B5-0DEB914231FF}" type="presParOf" srcId="{8BCD0FF9-07AF-4160-A99B-6C7BAE263093}" destId="{79FFA1D8-0E74-479F-BECA-7AEB46482973}" srcOrd="0" destOrd="0" presId="urn:microsoft.com/office/officeart/2008/layout/LinedList"/>
    <dgm:cxn modelId="{6DB14C06-BDDD-4939-BCA4-932D419C6B32}" type="presParOf" srcId="{8BCD0FF9-07AF-4160-A99B-6C7BAE263093}" destId="{49E40AF3-1EA6-405B-BAB6-5DC5A85DDC5D}" srcOrd="1" destOrd="0" presId="urn:microsoft.com/office/officeart/2008/layout/LinedList"/>
    <dgm:cxn modelId="{253E05F7-431B-4643-B465-9881A113C0F3}" type="presParOf" srcId="{40B7954F-C20F-4D8A-B183-A47A43ED515A}" destId="{192B13A7-AB5F-44F2-9AC4-DA3597032138}" srcOrd="8" destOrd="0" presId="urn:microsoft.com/office/officeart/2008/layout/LinedList"/>
    <dgm:cxn modelId="{5B4F61FC-06EA-4526-9F7F-F19F443BC337}" type="presParOf" srcId="{40B7954F-C20F-4D8A-B183-A47A43ED515A}" destId="{FA0D4D14-DA7A-4AA9-9C0C-3A3E46A412F8}" srcOrd="9" destOrd="0" presId="urn:microsoft.com/office/officeart/2008/layout/LinedList"/>
    <dgm:cxn modelId="{001ABF28-DDF1-4EBF-A2B8-3E3378E77901}" type="presParOf" srcId="{FA0D4D14-DA7A-4AA9-9C0C-3A3E46A412F8}" destId="{6438997C-6A3D-4181-92C2-3CA8AED3C1AD}" srcOrd="0" destOrd="0" presId="urn:microsoft.com/office/officeart/2008/layout/LinedList"/>
    <dgm:cxn modelId="{E03B6288-81D7-45D5-ABCC-02AA5AAD1ACB}" type="presParOf" srcId="{FA0D4D14-DA7A-4AA9-9C0C-3A3E46A412F8}" destId="{888C9F76-02A5-4FBA-8198-59A4A302D088}" srcOrd="1" destOrd="0" presId="urn:microsoft.com/office/officeart/2008/layout/LinedList"/>
  </dgm:cxnLst>
  <dgm:bg>
    <a:solidFill>
      <a:srgbClr val="CCECFF"/>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D112E0-CC02-425B-8090-E689B15A035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5B890C3-880B-4702-9570-CCA8F2649626}">
      <dgm:prSet custT="1"/>
      <dgm:spPr/>
      <dgm:t>
        <a:bodyPr/>
        <a:lstStyle/>
        <a:p>
          <a:r>
            <a:rPr lang="en-GB" sz="1600" dirty="0"/>
            <a:t>Recently there has been a proliferation of mindfulness-based interventions in both the physical and mental healthcare settings. The impetus and growth of mindfulness in healthcare stems largely from the development of a standardised eight-week group protocol called Mindfulness-based Stress Reduction (MBSR) developed in the United States healthcare setting in the 1980s. </a:t>
          </a:r>
          <a:endParaRPr lang="en-US" sz="1600" dirty="0"/>
        </a:p>
      </dgm:t>
    </dgm:pt>
    <dgm:pt modelId="{AACD9840-605E-43D6-859D-6737B308A86B}" type="parTrans" cxnId="{73472C0A-83F1-4B1B-951D-F7C2CBC1A586}">
      <dgm:prSet/>
      <dgm:spPr/>
      <dgm:t>
        <a:bodyPr/>
        <a:lstStyle/>
        <a:p>
          <a:endParaRPr lang="en-US"/>
        </a:p>
      </dgm:t>
    </dgm:pt>
    <dgm:pt modelId="{6D2D664A-47A6-40D0-B819-771FEB15150B}" type="sibTrans" cxnId="{73472C0A-83F1-4B1B-951D-F7C2CBC1A586}">
      <dgm:prSet/>
      <dgm:spPr/>
      <dgm:t>
        <a:bodyPr/>
        <a:lstStyle/>
        <a:p>
          <a:endParaRPr lang="en-US"/>
        </a:p>
      </dgm:t>
    </dgm:pt>
    <dgm:pt modelId="{EDBED094-CE1F-44A8-9B54-A1A21D2A473D}">
      <dgm:prSet custT="1"/>
      <dgm:spPr/>
      <dgm:t>
        <a:bodyPr/>
        <a:lstStyle/>
        <a:p>
          <a:r>
            <a:rPr lang="en-GB" sz="1800" dirty="0"/>
            <a:t>MBSR was designed to help individuals with chronic physical health conditions known to be exacerbated by stress (e.g. pain, eczema, irritable bowel syndrome; Kabat-Zinn, 2003).</a:t>
          </a:r>
          <a:endParaRPr lang="en-US" sz="1800" dirty="0"/>
        </a:p>
      </dgm:t>
    </dgm:pt>
    <dgm:pt modelId="{1E3D24B5-1F98-4CCD-9867-DA3DED12AA82}" type="parTrans" cxnId="{48636A4D-E0E9-48CA-886C-87E0E2932C80}">
      <dgm:prSet/>
      <dgm:spPr/>
      <dgm:t>
        <a:bodyPr/>
        <a:lstStyle/>
        <a:p>
          <a:endParaRPr lang="en-US"/>
        </a:p>
      </dgm:t>
    </dgm:pt>
    <dgm:pt modelId="{A8F78E8C-0927-4653-9741-715F2722D64C}" type="sibTrans" cxnId="{48636A4D-E0E9-48CA-886C-87E0E2932C80}">
      <dgm:prSet/>
      <dgm:spPr/>
      <dgm:t>
        <a:bodyPr/>
        <a:lstStyle/>
        <a:p>
          <a:endParaRPr lang="en-US"/>
        </a:p>
      </dgm:t>
    </dgm:pt>
    <dgm:pt modelId="{9C1AF7E3-0B47-4AFE-836E-15A4F7F29C03}">
      <dgm:prSet custT="1"/>
      <dgm:spPr/>
      <dgm:t>
        <a:bodyPr/>
        <a:lstStyle/>
        <a:p>
          <a:r>
            <a:rPr lang="en-GB" sz="1800" dirty="0"/>
            <a:t>Various meta-analyses indicate MBSR can mitigate the distress of physical health symptoms and offer improvements in quality of life (Goldberg et al., 2021; Grossman et al., 2004).</a:t>
          </a:r>
          <a:endParaRPr lang="en-US" sz="1800" dirty="0"/>
        </a:p>
      </dgm:t>
    </dgm:pt>
    <dgm:pt modelId="{94832A52-5613-48D3-871D-2999CDC26EDA}" type="parTrans" cxnId="{B184F55F-24DE-4188-B942-0072AA1FD081}">
      <dgm:prSet/>
      <dgm:spPr/>
      <dgm:t>
        <a:bodyPr/>
        <a:lstStyle/>
        <a:p>
          <a:endParaRPr lang="en-US"/>
        </a:p>
      </dgm:t>
    </dgm:pt>
    <dgm:pt modelId="{35CB5924-C8F6-4F4B-87B2-CCDB5A9F707F}" type="sibTrans" cxnId="{B184F55F-24DE-4188-B942-0072AA1FD081}">
      <dgm:prSet/>
      <dgm:spPr/>
      <dgm:t>
        <a:bodyPr/>
        <a:lstStyle/>
        <a:p>
          <a:endParaRPr lang="en-US"/>
        </a:p>
      </dgm:t>
    </dgm:pt>
    <dgm:pt modelId="{E5BFE7F4-C4FD-45DD-9B69-4F787FC4F6EC}">
      <dgm:prSet custT="1"/>
      <dgm:spPr/>
      <dgm:t>
        <a:bodyPr/>
        <a:lstStyle/>
        <a:p>
          <a:r>
            <a:rPr lang="en-GB" sz="1600" dirty="0"/>
            <a:t>Mindfulness-based Cognitive Therapy (MBCT) has been developed through the Oxford Mindfulness Centre as a relapse prevention approach for those with long-standing depression (</a:t>
          </a:r>
          <a:r>
            <a:rPr lang="en-GB" sz="1600" dirty="0" err="1"/>
            <a:t>Kuyken</a:t>
          </a:r>
          <a:r>
            <a:rPr lang="en-GB" sz="1600" dirty="0"/>
            <a:t> et al., 2016; Piet &amp; Hougaard, 2011). MBCT combines elements of mindfulness meditation practice (80%) alongside cognitive restructuring (20%) to allow individuals to work with, and see more clearly, patterns of thinking that may be unhelpful</a:t>
          </a:r>
          <a:endParaRPr lang="en-US" sz="1600" dirty="0"/>
        </a:p>
      </dgm:t>
    </dgm:pt>
    <dgm:pt modelId="{A4F18D5A-DE11-4170-B06B-9D006CA0B379}" type="parTrans" cxnId="{E06F9E4C-4623-4957-B758-C7F4E0BEFDF4}">
      <dgm:prSet/>
      <dgm:spPr/>
      <dgm:t>
        <a:bodyPr/>
        <a:lstStyle/>
        <a:p>
          <a:endParaRPr lang="en-US"/>
        </a:p>
      </dgm:t>
    </dgm:pt>
    <dgm:pt modelId="{179EC5AA-A22E-4FC5-9E25-9F9C460A239F}" type="sibTrans" cxnId="{E06F9E4C-4623-4957-B758-C7F4E0BEFDF4}">
      <dgm:prSet/>
      <dgm:spPr/>
      <dgm:t>
        <a:bodyPr/>
        <a:lstStyle/>
        <a:p>
          <a:endParaRPr lang="en-US"/>
        </a:p>
      </dgm:t>
    </dgm:pt>
    <dgm:pt modelId="{4472E1B6-4FEE-4F50-9294-4AE58E92EF74}" type="pres">
      <dgm:prSet presAssocID="{2AD112E0-CC02-425B-8090-E689B15A035A}" presName="root" presStyleCnt="0">
        <dgm:presLayoutVars>
          <dgm:dir/>
          <dgm:resizeHandles val="exact"/>
        </dgm:presLayoutVars>
      </dgm:prSet>
      <dgm:spPr/>
    </dgm:pt>
    <dgm:pt modelId="{F57417A3-FE9B-4492-A63B-992F2FDA5A5C}" type="pres">
      <dgm:prSet presAssocID="{F5B890C3-880B-4702-9570-CCA8F2649626}" presName="compNode" presStyleCnt="0"/>
      <dgm:spPr/>
    </dgm:pt>
    <dgm:pt modelId="{E39DD351-3C2A-46A2-9F7F-28AC410FBC14}" type="pres">
      <dgm:prSet presAssocID="{F5B890C3-880B-4702-9570-CCA8F2649626}" presName="bgRect" presStyleLbl="bgShp" presStyleIdx="0" presStyleCnt="4"/>
      <dgm:spPr>
        <a:solidFill>
          <a:srgbClr val="0070C0"/>
        </a:solidFill>
      </dgm:spPr>
    </dgm:pt>
    <dgm:pt modelId="{82D82B5B-1592-4C32-ADE8-B6B4FB1556C7}" type="pres">
      <dgm:prSet presAssocID="{F5B890C3-880B-4702-9570-CCA8F26496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9C83EA0-B443-4A20-BE43-20ABF805213F}" type="pres">
      <dgm:prSet presAssocID="{F5B890C3-880B-4702-9570-CCA8F2649626}" presName="spaceRect" presStyleCnt="0"/>
      <dgm:spPr/>
    </dgm:pt>
    <dgm:pt modelId="{AEEFB7ED-9481-4D21-94F8-E991D628C596}" type="pres">
      <dgm:prSet presAssocID="{F5B890C3-880B-4702-9570-CCA8F2649626}" presName="parTx" presStyleLbl="revTx" presStyleIdx="0" presStyleCnt="4">
        <dgm:presLayoutVars>
          <dgm:chMax val="0"/>
          <dgm:chPref val="0"/>
        </dgm:presLayoutVars>
      </dgm:prSet>
      <dgm:spPr/>
    </dgm:pt>
    <dgm:pt modelId="{610B607A-289F-47C5-953A-0BF32C0E8806}" type="pres">
      <dgm:prSet presAssocID="{6D2D664A-47A6-40D0-B819-771FEB15150B}" presName="sibTrans" presStyleCnt="0"/>
      <dgm:spPr/>
    </dgm:pt>
    <dgm:pt modelId="{B85AF0FE-5978-475F-AAA2-6F1F98CBFFE6}" type="pres">
      <dgm:prSet presAssocID="{EDBED094-CE1F-44A8-9B54-A1A21D2A473D}" presName="compNode" presStyleCnt="0"/>
      <dgm:spPr/>
    </dgm:pt>
    <dgm:pt modelId="{97EA7A6D-6F37-4ECB-B001-4C65FD594251}" type="pres">
      <dgm:prSet presAssocID="{EDBED094-CE1F-44A8-9B54-A1A21D2A473D}" presName="bgRect" presStyleLbl="bgShp" presStyleIdx="1" presStyleCnt="4"/>
      <dgm:spPr>
        <a:solidFill>
          <a:srgbClr val="6699FF"/>
        </a:solidFill>
      </dgm:spPr>
    </dgm:pt>
    <dgm:pt modelId="{CCE1EED1-1D55-4E85-844B-B6B2BEF4D3CF}" type="pres">
      <dgm:prSet presAssocID="{EDBED094-CE1F-44A8-9B54-A1A21D2A47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7404BC98-8029-4E60-A710-75832679A9F7}" type="pres">
      <dgm:prSet presAssocID="{EDBED094-CE1F-44A8-9B54-A1A21D2A473D}" presName="spaceRect" presStyleCnt="0"/>
      <dgm:spPr/>
    </dgm:pt>
    <dgm:pt modelId="{5A30E4C3-DDB8-45FC-A955-FBB2DE757E8F}" type="pres">
      <dgm:prSet presAssocID="{EDBED094-CE1F-44A8-9B54-A1A21D2A473D}" presName="parTx" presStyleLbl="revTx" presStyleIdx="1" presStyleCnt="4">
        <dgm:presLayoutVars>
          <dgm:chMax val="0"/>
          <dgm:chPref val="0"/>
        </dgm:presLayoutVars>
      </dgm:prSet>
      <dgm:spPr/>
    </dgm:pt>
    <dgm:pt modelId="{0AD5E1FA-DEFC-4649-8128-9D558F83907F}" type="pres">
      <dgm:prSet presAssocID="{A8F78E8C-0927-4653-9741-715F2722D64C}" presName="sibTrans" presStyleCnt="0"/>
      <dgm:spPr/>
    </dgm:pt>
    <dgm:pt modelId="{5F8AA446-B9E3-4111-8699-8A18508FB1F3}" type="pres">
      <dgm:prSet presAssocID="{9C1AF7E3-0B47-4AFE-836E-15A4F7F29C03}" presName="compNode" presStyleCnt="0"/>
      <dgm:spPr/>
    </dgm:pt>
    <dgm:pt modelId="{5DF3C79A-2798-416E-AFB3-15BCA4F5F8B4}" type="pres">
      <dgm:prSet presAssocID="{9C1AF7E3-0B47-4AFE-836E-15A4F7F29C03}" presName="bgRect" presStyleLbl="bgShp" presStyleIdx="2" presStyleCnt="4"/>
      <dgm:spPr>
        <a:solidFill>
          <a:schemeClr val="tx2">
            <a:lumMod val="60000"/>
            <a:lumOff val="40000"/>
          </a:schemeClr>
        </a:solidFill>
      </dgm:spPr>
    </dgm:pt>
    <dgm:pt modelId="{F4A2B91A-3CE7-4953-A730-12FBF03C5EBA}" type="pres">
      <dgm:prSet presAssocID="{9C1AF7E3-0B47-4AFE-836E-15A4F7F29C0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0431DF93-F1F7-4DFC-A07C-D6D82DCF3041}" type="pres">
      <dgm:prSet presAssocID="{9C1AF7E3-0B47-4AFE-836E-15A4F7F29C03}" presName="spaceRect" presStyleCnt="0"/>
      <dgm:spPr/>
    </dgm:pt>
    <dgm:pt modelId="{E78926BF-2D9B-4CE4-A666-A391163CAB84}" type="pres">
      <dgm:prSet presAssocID="{9C1AF7E3-0B47-4AFE-836E-15A4F7F29C03}" presName="parTx" presStyleLbl="revTx" presStyleIdx="2" presStyleCnt="4">
        <dgm:presLayoutVars>
          <dgm:chMax val="0"/>
          <dgm:chPref val="0"/>
        </dgm:presLayoutVars>
      </dgm:prSet>
      <dgm:spPr/>
    </dgm:pt>
    <dgm:pt modelId="{7366887D-8EA5-4FDE-B462-8EA1E33B1BF1}" type="pres">
      <dgm:prSet presAssocID="{35CB5924-C8F6-4F4B-87B2-CCDB5A9F707F}" presName="sibTrans" presStyleCnt="0"/>
      <dgm:spPr/>
    </dgm:pt>
    <dgm:pt modelId="{33B7A257-70CB-44CD-83C3-FA67881F7CBC}" type="pres">
      <dgm:prSet presAssocID="{E5BFE7F4-C4FD-45DD-9B69-4F787FC4F6EC}" presName="compNode" presStyleCnt="0"/>
      <dgm:spPr/>
    </dgm:pt>
    <dgm:pt modelId="{86F26809-48C7-4A23-B7B9-9CC4411984B4}" type="pres">
      <dgm:prSet presAssocID="{E5BFE7F4-C4FD-45DD-9B69-4F787FC4F6EC}" presName="bgRect" presStyleLbl="bgShp" presStyleIdx="3" presStyleCnt="4"/>
      <dgm:spPr>
        <a:solidFill>
          <a:srgbClr val="33CCCC"/>
        </a:solidFill>
      </dgm:spPr>
    </dgm:pt>
    <dgm:pt modelId="{0CCCA2E4-589F-42B0-B000-5ABD296B925B}" type="pres">
      <dgm:prSet presAssocID="{E5BFE7F4-C4FD-45DD-9B69-4F787FC4F6E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681F3A5B-DCAB-4A49-83D6-EB87FDC1623E}" type="pres">
      <dgm:prSet presAssocID="{E5BFE7F4-C4FD-45DD-9B69-4F787FC4F6EC}" presName="spaceRect" presStyleCnt="0"/>
      <dgm:spPr/>
    </dgm:pt>
    <dgm:pt modelId="{25527BDE-6CF1-4E8C-9993-6858F9896510}" type="pres">
      <dgm:prSet presAssocID="{E5BFE7F4-C4FD-45DD-9B69-4F787FC4F6EC}" presName="parTx" presStyleLbl="revTx" presStyleIdx="3" presStyleCnt="4">
        <dgm:presLayoutVars>
          <dgm:chMax val="0"/>
          <dgm:chPref val="0"/>
        </dgm:presLayoutVars>
      </dgm:prSet>
      <dgm:spPr/>
    </dgm:pt>
  </dgm:ptLst>
  <dgm:cxnLst>
    <dgm:cxn modelId="{73472C0A-83F1-4B1B-951D-F7C2CBC1A586}" srcId="{2AD112E0-CC02-425B-8090-E689B15A035A}" destId="{F5B890C3-880B-4702-9570-CCA8F2649626}" srcOrd="0" destOrd="0" parTransId="{AACD9840-605E-43D6-859D-6737B308A86B}" sibTransId="{6D2D664A-47A6-40D0-B819-771FEB15150B}"/>
    <dgm:cxn modelId="{26A3D410-5A36-4ACF-AFB8-B44079409184}" type="presOf" srcId="{2AD112E0-CC02-425B-8090-E689B15A035A}" destId="{4472E1B6-4FEE-4F50-9294-4AE58E92EF74}" srcOrd="0" destOrd="0" presId="urn:microsoft.com/office/officeart/2018/2/layout/IconVerticalSolidList"/>
    <dgm:cxn modelId="{B184F55F-24DE-4188-B942-0072AA1FD081}" srcId="{2AD112E0-CC02-425B-8090-E689B15A035A}" destId="{9C1AF7E3-0B47-4AFE-836E-15A4F7F29C03}" srcOrd="2" destOrd="0" parTransId="{94832A52-5613-48D3-871D-2999CDC26EDA}" sibTransId="{35CB5924-C8F6-4F4B-87B2-CCDB5A9F707F}"/>
    <dgm:cxn modelId="{E06F9E4C-4623-4957-B758-C7F4E0BEFDF4}" srcId="{2AD112E0-CC02-425B-8090-E689B15A035A}" destId="{E5BFE7F4-C4FD-45DD-9B69-4F787FC4F6EC}" srcOrd="3" destOrd="0" parTransId="{A4F18D5A-DE11-4170-B06B-9D006CA0B379}" sibTransId="{179EC5AA-A22E-4FC5-9E25-9F9C460A239F}"/>
    <dgm:cxn modelId="{48636A4D-E0E9-48CA-886C-87E0E2932C80}" srcId="{2AD112E0-CC02-425B-8090-E689B15A035A}" destId="{EDBED094-CE1F-44A8-9B54-A1A21D2A473D}" srcOrd="1" destOrd="0" parTransId="{1E3D24B5-1F98-4CCD-9867-DA3DED12AA82}" sibTransId="{A8F78E8C-0927-4653-9741-715F2722D64C}"/>
    <dgm:cxn modelId="{D2397F94-0696-4D56-86EB-F25788004F91}" type="presOf" srcId="{F5B890C3-880B-4702-9570-CCA8F2649626}" destId="{AEEFB7ED-9481-4D21-94F8-E991D628C596}" srcOrd="0" destOrd="0" presId="urn:microsoft.com/office/officeart/2018/2/layout/IconVerticalSolidList"/>
    <dgm:cxn modelId="{12EC7EAD-8460-46C7-9300-F7356E79B482}" type="presOf" srcId="{EDBED094-CE1F-44A8-9B54-A1A21D2A473D}" destId="{5A30E4C3-DDB8-45FC-A955-FBB2DE757E8F}" srcOrd="0" destOrd="0" presId="urn:microsoft.com/office/officeart/2018/2/layout/IconVerticalSolidList"/>
    <dgm:cxn modelId="{BC52DFD4-4B2C-4E0B-8C36-A6FA0EC4FD99}" type="presOf" srcId="{E5BFE7F4-C4FD-45DD-9B69-4F787FC4F6EC}" destId="{25527BDE-6CF1-4E8C-9993-6858F9896510}" srcOrd="0" destOrd="0" presId="urn:microsoft.com/office/officeart/2018/2/layout/IconVerticalSolidList"/>
    <dgm:cxn modelId="{C51A4DEF-D467-4BAF-85A1-5B93FB0D55D5}" type="presOf" srcId="{9C1AF7E3-0B47-4AFE-836E-15A4F7F29C03}" destId="{E78926BF-2D9B-4CE4-A666-A391163CAB84}" srcOrd="0" destOrd="0" presId="urn:microsoft.com/office/officeart/2018/2/layout/IconVerticalSolidList"/>
    <dgm:cxn modelId="{9859CA6A-1CB9-4BBD-B1CE-18F7EA099D87}" type="presParOf" srcId="{4472E1B6-4FEE-4F50-9294-4AE58E92EF74}" destId="{F57417A3-FE9B-4492-A63B-992F2FDA5A5C}" srcOrd="0" destOrd="0" presId="urn:microsoft.com/office/officeart/2018/2/layout/IconVerticalSolidList"/>
    <dgm:cxn modelId="{9C0B8254-B222-4E13-8038-F2C24B16A392}" type="presParOf" srcId="{F57417A3-FE9B-4492-A63B-992F2FDA5A5C}" destId="{E39DD351-3C2A-46A2-9F7F-28AC410FBC14}" srcOrd="0" destOrd="0" presId="urn:microsoft.com/office/officeart/2018/2/layout/IconVerticalSolidList"/>
    <dgm:cxn modelId="{06E2C739-068D-4FF9-A610-60D892EEBB21}" type="presParOf" srcId="{F57417A3-FE9B-4492-A63B-992F2FDA5A5C}" destId="{82D82B5B-1592-4C32-ADE8-B6B4FB1556C7}" srcOrd="1" destOrd="0" presId="urn:microsoft.com/office/officeart/2018/2/layout/IconVerticalSolidList"/>
    <dgm:cxn modelId="{68B816F8-4E67-4DDE-B4FD-1B3CD2575A8B}" type="presParOf" srcId="{F57417A3-FE9B-4492-A63B-992F2FDA5A5C}" destId="{39C83EA0-B443-4A20-BE43-20ABF805213F}" srcOrd="2" destOrd="0" presId="urn:microsoft.com/office/officeart/2018/2/layout/IconVerticalSolidList"/>
    <dgm:cxn modelId="{75BA83FA-3FAA-425B-B76A-E2C248D786CD}" type="presParOf" srcId="{F57417A3-FE9B-4492-A63B-992F2FDA5A5C}" destId="{AEEFB7ED-9481-4D21-94F8-E991D628C596}" srcOrd="3" destOrd="0" presId="urn:microsoft.com/office/officeart/2018/2/layout/IconVerticalSolidList"/>
    <dgm:cxn modelId="{FDDF3C80-57ED-4216-8F6D-B0E4C7FABDF9}" type="presParOf" srcId="{4472E1B6-4FEE-4F50-9294-4AE58E92EF74}" destId="{610B607A-289F-47C5-953A-0BF32C0E8806}" srcOrd="1" destOrd="0" presId="urn:microsoft.com/office/officeart/2018/2/layout/IconVerticalSolidList"/>
    <dgm:cxn modelId="{91C1A550-C080-4616-964B-E95F13818F9A}" type="presParOf" srcId="{4472E1B6-4FEE-4F50-9294-4AE58E92EF74}" destId="{B85AF0FE-5978-475F-AAA2-6F1F98CBFFE6}" srcOrd="2" destOrd="0" presId="urn:microsoft.com/office/officeart/2018/2/layout/IconVerticalSolidList"/>
    <dgm:cxn modelId="{7AF729A8-F1FD-4C04-9691-175637357AA5}" type="presParOf" srcId="{B85AF0FE-5978-475F-AAA2-6F1F98CBFFE6}" destId="{97EA7A6D-6F37-4ECB-B001-4C65FD594251}" srcOrd="0" destOrd="0" presId="urn:microsoft.com/office/officeart/2018/2/layout/IconVerticalSolidList"/>
    <dgm:cxn modelId="{A41621BD-B095-4F03-A9CD-A62258C83EBB}" type="presParOf" srcId="{B85AF0FE-5978-475F-AAA2-6F1F98CBFFE6}" destId="{CCE1EED1-1D55-4E85-844B-B6B2BEF4D3CF}" srcOrd="1" destOrd="0" presId="urn:microsoft.com/office/officeart/2018/2/layout/IconVerticalSolidList"/>
    <dgm:cxn modelId="{243A9D9A-671D-491B-935F-F7FE9FD1F86B}" type="presParOf" srcId="{B85AF0FE-5978-475F-AAA2-6F1F98CBFFE6}" destId="{7404BC98-8029-4E60-A710-75832679A9F7}" srcOrd="2" destOrd="0" presId="urn:microsoft.com/office/officeart/2018/2/layout/IconVerticalSolidList"/>
    <dgm:cxn modelId="{9CE35663-925D-46DF-B507-23D3DBC472C5}" type="presParOf" srcId="{B85AF0FE-5978-475F-AAA2-6F1F98CBFFE6}" destId="{5A30E4C3-DDB8-45FC-A955-FBB2DE757E8F}" srcOrd="3" destOrd="0" presId="urn:microsoft.com/office/officeart/2018/2/layout/IconVerticalSolidList"/>
    <dgm:cxn modelId="{94B13CD1-97D1-454A-85EF-A76CA7B5556D}" type="presParOf" srcId="{4472E1B6-4FEE-4F50-9294-4AE58E92EF74}" destId="{0AD5E1FA-DEFC-4649-8128-9D558F83907F}" srcOrd="3" destOrd="0" presId="urn:microsoft.com/office/officeart/2018/2/layout/IconVerticalSolidList"/>
    <dgm:cxn modelId="{779E7A0A-035D-484E-9A7F-08698048775C}" type="presParOf" srcId="{4472E1B6-4FEE-4F50-9294-4AE58E92EF74}" destId="{5F8AA446-B9E3-4111-8699-8A18508FB1F3}" srcOrd="4" destOrd="0" presId="urn:microsoft.com/office/officeart/2018/2/layout/IconVerticalSolidList"/>
    <dgm:cxn modelId="{4E25DF6B-FC5E-4F53-BC43-E4E9374897AC}" type="presParOf" srcId="{5F8AA446-B9E3-4111-8699-8A18508FB1F3}" destId="{5DF3C79A-2798-416E-AFB3-15BCA4F5F8B4}" srcOrd="0" destOrd="0" presId="urn:microsoft.com/office/officeart/2018/2/layout/IconVerticalSolidList"/>
    <dgm:cxn modelId="{26490EB4-794F-46E1-AB63-7B80D022D5C5}" type="presParOf" srcId="{5F8AA446-B9E3-4111-8699-8A18508FB1F3}" destId="{F4A2B91A-3CE7-4953-A730-12FBF03C5EBA}" srcOrd="1" destOrd="0" presId="urn:microsoft.com/office/officeart/2018/2/layout/IconVerticalSolidList"/>
    <dgm:cxn modelId="{97B53F1F-F377-4FB4-BE74-B721CE922A2B}" type="presParOf" srcId="{5F8AA446-B9E3-4111-8699-8A18508FB1F3}" destId="{0431DF93-F1F7-4DFC-A07C-D6D82DCF3041}" srcOrd="2" destOrd="0" presId="urn:microsoft.com/office/officeart/2018/2/layout/IconVerticalSolidList"/>
    <dgm:cxn modelId="{4CC72BFB-256C-4595-8B9A-7E02E649E8C9}" type="presParOf" srcId="{5F8AA446-B9E3-4111-8699-8A18508FB1F3}" destId="{E78926BF-2D9B-4CE4-A666-A391163CAB84}" srcOrd="3" destOrd="0" presId="urn:microsoft.com/office/officeart/2018/2/layout/IconVerticalSolidList"/>
    <dgm:cxn modelId="{335A56CE-959E-4E72-9F74-AB45D6079746}" type="presParOf" srcId="{4472E1B6-4FEE-4F50-9294-4AE58E92EF74}" destId="{7366887D-8EA5-4FDE-B462-8EA1E33B1BF1}" srcOrd="5" destOrd="0" presId="urn:microsoft.com/office/officeart/2018/2/layout/IconVerticalSolidList"/>
    <dgm:cxn modelId="{381AFA03-D75D-4A57-B523-616BDDD4E510}" type="presParOf" srcId="{4472E1B6-4FEE-4F50-9294-4AE58E92EF74}" destId="{33B7A257-70CB-44CD-83C3-FA67881F7CBC}" srcOrd="6" destOrd="0" presId="urn:microsoft.com/office/officeart/2018/2/layout/IconVerticalSolidList"/>
    <dgm:cxn modelId="{691C2F90-FA0D-47C4-9E7C-7073566DEE45}" type="presParOf" srcId="{33B7A257-70CB-44CD-83C3-FA67881F7CBC}" destId="{86F26809-48C7-4A23-B7B9-9CC4411984B4}" srcOrd="0" destOrd="0" presId="urn:microsoft.com/office/officeart/2018/2/layout/IconVerticalSolidList"/>
    <dgm:cxn modelId="{9C667020-5EF6-49D4-935F-107E3375DA21}" type="presParOf" srcId="{33B7A257-70CB-44CD-83C3-FA67881F7CBC}" destId="{0CCCA2E4-589F-42B0-B000-5ABD296B925B}" srcOrd="1" destOrd="0" presId="urn:microsoft.com/office/officeart/2018/2/layout/IconVerticalSolidList"/>
    <dgm:cxn modelId="{88DB663D-8ADA-462D-8EC0-5CD188B2A1E8}" type="presParOf" srcId="{33B7A257-70CB-44CD-83C3-FA67881F7CBC}" destId="{681F3A5B-DCAB-4A49-83D6-EB87FDC1623E}" srcOrd="2" destOrd="0" presId="urn:microsoft.com/office/officeart/2018/2/layout/IconVerticalSolidList"/>
    <dgm:cxn modelId="{0A7A8184-2C8E-4DCF-8911-D05D283690AD}" type="presParOf" srcId="{33B7A257-70CB-44CD-83C3-FA67881F7CBC}" destId="{25527BDE-6CF1-4E8C-9993-6858F98965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38A4DA-9C7F-4BAE-8D31-DC1D1A89300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B674CBDF-D9F2-4608-BF4B-3F7C5C985A51}">
      <dgm:prSet/>
      <dgm:spPr>
        <a:solidFill>
          <a:srgbClr val="33CCCC"/>
        </a:solidFill>
      </dgm:spPr>
      <dgm:t>
        <a:bodyPr/>
        <a:lstStyle/>
        <a:p>
          <a:r>
            <a:rPr lang="en-GB" dirty="0"/>
            <a:t>There are also a variety of other therapeutic models with mindfulness elements as part of a multi-component approach (Acceptance and Commitment Therapy, ACT; Dialectical Behaviour Therapy, DBT; Mindful Self Compassion, MSC; and Compassion Focused Therapy, CFT). </a:t>
          </a:r>
          <a:endParaRPr lang="en-US" dirty="0"/>
        </a:p>
      </dgm:t>
    </dgm:pt>
    <dgm:pt modelId="{5CB07475-FF1E-4CAE-86B9-67108648D32A}" type="parTrans" cxnId="{0D926EC2-12A8-4F66-BE8D-BB646D080D8A}">
      <dgm:prSet/>
      <dgm:spPr/>
      <dgm:t>
        <a:bodyPr/>
        <a:lstStyle/>
        <a:p>
          <a:endParaRPr lang="en-US"/>
        </a:p>
      </dgm:t>
    </dgm:pt>
    <dgm:pt modelId="{8951D008-F4AE-4031-8C1D-70B2DB014DAA}" type="sibTrans" cxnId="{0D926EC2-12A8-4F66-BE8D-BB646D080D8A}">
      <dgm:prSet/>
      <dgm:spPr/>
      <dgm:t>
        <a:bodyPr/>
        <a:lstStyle/>
        <a:p>
          <a:endParaRPr lang="en-US"/>
        </a:p>
      </dgm:t>
    </dgm:pt>
    <dgm:pt modelId="{01B28091-006F-4DD4-963C-DCE7F65AAA35}">
      <dgm:prSet custT="1"/>
      <dgm:spPr>
        <a:solidFill>
          <a:srgbClr val="6699FF"/>
        </a:solidFill>
      </dgm:spPr>
      <dgm:t>
        <a:bodyPr/>
        <a:lstStyle/>
        <a:p>
          <a:r>
            <a:rPr lang="en-GB" sz="2000" dirty="0"/>
            <a:t>The core distinction between these interventions and MBSR/MBCT are as follows: </a:t>
          </a:r>
          <a:endParaRPr lang="en-US" sz="2000" dirty="0"/>
        </a:p>
      </dgm:t>
    </dgm:pt>
    <dgm:pt modelId="{B5B70B76-003D-4DFD-BBF5-33EF746361BA}" type="parTrans" cxnId="{AC801D3A-A937-452E-A8B0-FAE09FFB0202}">
      <dgm:prSet/>
      <dgm:spPr/>
      <dgm:t>
        <a:bodyPr/>
        <a:lstStyle/>
        <a:p>
          <a:endParaRPr lang="en-US"/>
        </a:p>
      </dgm:t>
    </dgm:pt>
    <dgm:pt modelId="{E2616E65-2D65-4CAE-939D-9015E4914732}" type="sibTrans" cxnId="{AC801D3A-A937-452E-A8B0-FAE09FFB0202}">
      <dgm:prSet/>
      <dgm:spPr/>
      <dgm:t>
        <a:bodyPr/>
        <a:lstStyle/>
        <a:p>
          <a:endParaRPr lang="en-US"/>
        </a:p>
      </dgm:t>
    </dgm:pt>
    <dgm:pt modelId="{6CCA6B79-5237-493E-BF5C-B2AF7F6D9B09}">
      <dgm:prSet custT="1"/>
      <dgm:spPr>
        <a:solidFill>
          <a:srgbClr val="0070C0"/>
        </a:solidFill>
      </dgm:spPr>
      <dgm:t>
        <a:bodyPr/>
        <a:lstStyle/>
        <a:p>
          <a:r>
            <a:rPr lang="en-GB" sz="2000" dirty="0"/>
            <a:t>(</a:t>
          </a:r>
          <a:r>
            <a:rPr lang="en-GB" sz="2000" dirty="0" err="1"/>
            <a:t>i</a:t>
          </a:r>
          <a:r>
            <a:rPr lang="en-GB" sz="2000" dirty="0"/>
            <a:t>) whether the intervention is conducted in a group, individually or a combination of both; </a:t>
          </a:r>
          <a:endParaRPr lang="en-US" sz="2000" dirty="0"/>
        </a:p>
      </dgm:t>
    </dgm:pt>
    <dgm:pt modelId="{B6806BA1-DC7B-4637-974A-CD24D51424BC}" type="parTrans" cxnId="{9E1875F2-19CD-4A01-87E8-DA72B2E526E6}">
      <dgm:prSet/>
      <dgm:spPr/>
      <dgm:t>
        <a:bodyPr/>
        <a:lstStyle/>
        <a:p>
          <a:endParaRPr lang="en-US"/>
        </a:p>
      </dgm:t>
    </dgm:pt>
    <dgm:pt modelId="{06E2D675-7830-4093-B672-74509552735F}" type="sibTrans" cxnId="{9E1875F2-19CD-4A01-87E8-DA72B2E526E6}">
      <dgm:prSet/>
      <dgm:spPr/>
      <dgm:t>
        <a:bodyPr/>
        <a:lstStyle/>
        <a:p>
          <a:endParaRPr lang="en-US"/>
        </a:p>
      </dgm:t>
    </dgm:pt>
    <dgm:pt modelId="{3BF7240E-3668-4274-97DB-32AC1412CDE7}">
      <dgm:prSet custT="1"/>
      <dgm:spPr>
        <a:solidFill>
          <a:srgbClr val="9966FF"/>
        </a:solidFill>
      </dgm:spPr>
      <dgm:t>
        <a:bodyPr/>
        <a:lstStyle/>
        <a:p>
          <a:r>
            <a:rPr lang="en-GB" sz="2000" dirty="0"/>
            <a:t>(ii) the amount of formal training in mindfulness completed by participants</a:t>
          </a:r>
          <a:r>
            <a:rPr lang="en-GB" sz="1500" dirty="0"/>
            <a:t>; </a:t>
          </a:r>
          <a:endParaRPr lang="en-US" sz="1500" dirty="0"/>
        </a:p>
      </dgm:t>
    </dgm:pt>
    <dgm:pt modelId="{FF5920B7-72EB-4E21-8775-97665B3D992E}" type="parTrans" cxnId="{7FB5B04C-C041-4ADB-A727-F685FF3C4E60}">
      <dgm:prSet/>
      <dgm:spPr/>
      <dgm:t>
        <a:bodyPr/>
        <a:lstStyle/>
        <a:p>
          <a:endParaRPr lang="en-US"/>
        </a:p>
      </dgm:t>
    </dgm:pt>
    <dgm:pt modelId="{EB9926D1-9D43-4182-910C-5F143DEC7061}" type="sibTrans" cxnId="{7FB5B04C-C041-4ADB-A727-F685FF3C4E60}">
      <dgm:prSet/>
      <dgm:spPr/>
      <dgm:t>
        <a:bodyPr/>
        <a:lstStyle/>
        <a:p>
          <a:endParaRPr lang="en-US"/>
        </a:p>
      </dgm:t>
    </dgm:pt>
    <dgm:pt modelId="{2A7328B5-CEDC-4183-B4A9-AD1CB1AD41D6}">
      <dgm:prSet custT="1"/>
      <dgm:spPr>
        <a:solidFill>
          <a:srgbClr val="6600CC"/>
        </a:solidFill>
      </dgm:spPr>
      <dgm:t>
        <a:bodyPr/>
        <a:lstStyle/>
        <a:p>
          <a:r>
            <a:rPr lang="en-GB" sz="2000" dirty="0"/>
            <a:t>(iii) the reliance on the mindful component as the core mechanism of change; and </a:t>
          </a:r>
          <a:endParaRPr lang="en-US" sz="2000" dirty="0"/>
        </a:p>
      </dgm:t>
    </dgm:pt>
    <dgm:pt modelId="{64A8EF9B-3887-4D72-860F-E460DAB0532F}" type="parTrans" cxnId="{49725537-63FF-4BF3-8EF0-CB2943DD0438}">
      <dgm:prSet/>
      <dgm:spPr/>
      <dgm:t>
        <a:bodyPr/>
        <a:lstStyle/>
        <a:p>
          <a:endParaRPr lang="en-US"/>
        </a:p>
      </dgm:t>
    </dgm:pt>
    <dgm:pt modelId="{18140F91-852B-46F0-BB5A-22200E08DAC2}" type="sibTrans" cxnId="{49725537-63FF-4BF3-8EF0-CB2943DD0438}">
      <dgm:prSet/>
      <dgm:spPr/>
      <dgm:t>
        <a:bodyPr/>
        <a:lstStyle/>
        <a:p>
          <a:endParaRPr lang="en-US"/>
        </a:p>
      </dgm:t>
    </dgm:pt>
    <dgm:pt modelId="{FE5B0077-DED8-4C57-9A86-87C0EB345437}">
      <dgm:prSet custT="1"/>
      <dgm:spPr>
        <a:solidFill>
          <a:srgbClr val="009999"/>
        </a:solidFill>
      </dgm:spPr>
      <dgm:t>
        <a:bodyPr/>
        <a:lstStyle/>
        <a:p>
          <a:r>
            <a:rPr lang="en-GB" sz="2000" dirty="0"/>
            <a:t>(iv) the requirements for the embodiment of mindfulness in the person delivering the intervention</a:t>
          </a:r>
          <a:endParaRPr lang="en-US" sz="2000" dirty="0"/>
        </a:p>
      </dgm:t>
    </dgm:pt>
    <dgm:pt modelId="{90580FB0-3993-479D-A25E-385DF899FED4}" type="parTrans" cxnId="{08718818-2C4C-47BF-9B71-F052DE6CFE85}">
      <dgm:prSet/>
      <dgm:spPr/>
      <dgm:t>
        <a:bodyPr/>
        <a:lstStyle/>
        <a:p>
          <a:endParaRPr lang="en-US"/>
        </a:p>
      </dgm:t>
    </dgm:pt>
    <dgm:pt modelId="{3275BEB6-8AEE-494A-B0E4-2F166CCB0BF7}" type="sibTrans" cxnId="{08718818-2C4C-47BF-9B71-F052DE6CFE85}">
      <dgm:prSet/>
      <dgm:spPr/>
      <dgm:t>
        <a:bodyPr/>
        <a:lstStyle/>
        <a:p>
          <a:endParaRPr lang="en-US"/>
        </a:p>
      </dgm:t>
    </dgm:pt>
    <dgm:pt modelId="{B7D9D771-A045-4C20-AADB-A350A85B2CDA}" type="pres">
      <dgm:prSet presAssocID="{8138A4DA-9C7F-4BAE-8D31-DC1D1A893005}" presName="diagram" presStyleCnt="0">
        <dgm:presLayoutVars>
          <dgm:dir/>
          <dgm:resizeHandles val="exact"/>
        </dgm:presLayoutVars>
      </dgm:prSet>
      <dgm:spPr/>
    </dgm:pt>
    <dgm:pt modelId="{FCB129A2-387A-459B-AE92-70BAD0A37132}" type="pres">
      <dgm:prSet presAssocID="{B674CBDF-D9F2-4608-BF4B-3F7C5C985A51}" presName="node" presStyleLbl="node1" presStyleIdx="0" presStyleCnt="6">
        <dgm:presLayoutVars>
          <dgm:bulletEnabled val="1"/>
        </dgm:presLayoutVars>
      </dgm:prSet>
      <dgm:spPr/>
    </dgm:pt>
    <dgm:pt modelId="{9D19B205-2FFA-427E-A7F5-BD7937B822FC}" type="pres">
      <dgm:prSet presAssocID="{8951D008-F4AE-4031-8C1D-70B2DB014DAA}" presName="sibTrans" presStyleCnt="0"/>
      <dgm:spPr/>
    </dgm:pt>
    <dgm:pt modelId="{C58E2F20-3ECA-426B-8A8F-CDC658BB5597}" type="pres">
      <dgm:prSet presAssocID="{01B28091-006F-4DD4-963C-DCE7F65AAA35}" presName="node" presStyleLbl="node1" presStyleIdx="1" presStyleCnt="6">
        <dgm:presLayoutVars>
          <dgm:bulletEnabled val="1"/>
        </dgm:presLayoutVars>
      </dgm:prSet>
      <dgm:spPr/>
    </dgm:pt>
    <dgm:pt modelId="{3F9BA7C4-C979-4306-AF05-F5AADB10DBD3}" type="pres">
      <dgm:prSet presAssocID="{E2616E65-2D65-4CAE-939D-9015E4914732}" presName="sibTrans" presStyleCnt="0"/>
      <dgm:spPr/>
    </dgm:pt>
    <dgm:pt modelId="{538193EA-480D-4593-AF08-60BB43C025F9}" type="pres">
      <dgm:prSet presAssocID="{6CCA6B79-5237-493E-BF5C-B2AF7F6D9B09}" presName="node" presStyleLbl="node1" presStyleIdx="2" presStyleCnt="6">
        <dgm:presLayoutVars>
          <dgm:bulletEnabled val="1"/>
        </dgm:presLayoutVars>
      </dgm:prSet>
      <dgm:spPr/>
    </dgm:pt>
    <dgm:pt modelId="{37943AC0-C480-4A7D-B5DE-5852827B50AF}" type="pres">
      <dgm:prSet presAssocID="{06E2D675-7830-4093-B672-74509552735F}" presName="sibTrans" presStyleCnt="0"/>
      <dgm:spPr/>
    </dgm:pt>
    <dgm:pt modelId="{D2CC001C-707D-48B0-8363-00754E507CA6}" type="pres">
      <dgm:prSet presAssocID="{3BF7240E-3668-4274-97DB-32AC1412CDE7}" presName="node" presStyleLbl="node1" presStyleIdx="3" presStyleCnt="6">
        <dgm:presLayoutVars>
          <dgm:bulletEnabled val="1"/>
        </dgm:presLayoutVars>
      </dgm:prSet>
      <dgm:spPr/>
    </dgm:pt>
    <dgm:pt modelId="{B96F75F4-9A7C-40DA-94F7-95ECA8AF3D4B}" type="pres">
      <dgm:prSet presAssocID="{EB9926D1-9D43-4182-910C-5F143DEC7061}" presName="sibTrans" presStyleCnt="0"/>
      <dgm:spPr/>
    </dgm:pt>
    <dgm:pt modelId="{0F8C96FD-B541-4EBC-B12D-157F5B202118}" type="pres">
      <dgm:prSet presAssocID="{2A7328B5-CEDC-4183-B4A9-AD1CB1AD41D6}" presName="node" presStyleLbl="node1" presStyleIdx="4" presStyleCnt="6">
        <dgm:presLayoutVars>
          <dgm:bulletEnabled val="1"/>
        </dgm:presLayoutVars>
      </dgm:prSet>
      <dgm:spPr/>
    </dgm:pt>
    <dgm:pt modelId="{EC907A4E-E14F-4550-A364-90A7CF97557F}" type="pres">
      <dgm:prSet presAssocID="{18140F91-852B-46F0-BB5A-22200E08DAC2}" presName="sibTrans" presStyleCnt="0"/>
      <dgm:spPr/>
    </dgm:pt>
    <dgm:pt modelId="{1DD53BA5-2FF6-44E6-80F3-3EB4F2D2D18D}" type="pres">
      <dgm:prSet presAssocID="{FE5B0077-DED8-4C57-9A86-87C0EB345437}" presName="node" presStyleLbl="node1" presStyleIdx="5" presStyleCnt="6">
        <dgm:presLayoutVars>
          <dgm:bulletEnabled val="1"/>
        </dgm:presLayoutVars>
      </dgm:prSet>
      <dgm:spPr/>
    </dgm:pt>
  </dgm:ptLst>
  <dgm:cxnLst>
    <dgm:cxn modelId="{7A451806-3B89-4FF4-9013-2869EFC24C7C}" type="presOf" srcId="{2A7328B5-CEDC-4183-B4A9-AD1CB1AD41D6}" destId="{0F8C96FD-B541-4EBC-B12D-157F5B202118}" srcOrd="0" destOrd="0" presId="urn:microsoft.com/office/officeart/2005/8/layout/default"/>
    <dgm:cxn modelId="{08718818-2C4C-47BF-9B71-F052DE6CFE85}" srcId="{8138A4DA-9C7F-4BAE-8D31-DC1D1A893005}" destId="{FE5B0077-DED8-4C57-9A86-87C0EB345437}" srcOrd="5" destOrd="0" parTransId="{90580FB0-3993-479D-A25E-385DF899FED4}" sibTransId="{3275BEB6-8AEE-494A-B0E4-2F166CCB0BF7}"/>
    <dgm:cxn modelId="{A8ED0232-B263-4343-9E0D-53676323B063}" type="presOf" srcId="{6CCA6B79-5237-493E-BF5C-B2AF7F6D9B09}" destId="{538193EA-480D-4593-AF08-60BB43C025F9}" srcOrd="0" destOrd="0" presId="urn:microsoft.com/office/officeart/2005/8/layout/default"/>
    <dgm:cxn modelId="{49725537-63FF-4BF3-8EF0-CB2943DD0438}" srcId="{8138A4DA-9C7F-4BAE-8D31-DC1D1A893005}" destId="{2A7328B5-CEDC-4183-B4A9-AD1CB1AD41D6}" srcOrd="4" destOrd="0" parTransId="{64A8EF9B-3887-4D72-860F-E460DAB0532F}" sibTransId="{18140F91-852B-46F0-BB5A-22200E08DAC2}"/>
    <dgm:cxn modelId="{AC801D3A-A937-452E-A8B0-FAE09FFB0202}" srcId="{8138A4DA-9C7F-4BAE-8D31-DC1D1A893005}" destId="{01B28091-006F-4DD4-963C-DCE7F65AAA35}" srcOrd="1" destOrd="0" parTransId="{B5B70B76-003D-4DFD-BBF5-33EF746361BA}" sibTransId="{E2616E65-2D65-4CAE-939D-9015E4914732}"/>
    <dgm:cxn modelId="{7FB5B04C-C041-4ADB-A727-F685FF3C4E60}" srcId="{8138A4DA-9C7F-4BAE-8D31-DC1D1A893005}" destId="{3BF7240E-3668-4274-97DB-32AC1412CDE7}" srcOrd="3" destOrd="0" parTransId="{FF5920B7-72EB-4E21-8775-97665B3D992E}" sibTransId="{EB9926D1-9D43-4182-910C-5F143DEC7061}"/>
    <dgm:cxn modelId="{A162CF87-E611-4770-B736-4B2B10A03F52}" type="presOf" srcId="{B674CBDF-D9F2-4608-BF4B-3F7C5C985A51}" destId="{FCB129A2-387A-459B-AE92-70BAD0A37132}" srcOrd="0" destOrd="0" presId="urn:microsoft.com/office/officeart/2005/8/layout/default"/>
    <dgm:cxn modelId="{B3C51490-1C77-4349-9068-3E1458530CF3}" type="presOf" srcId="{3BF7240E-3668-4274-97DB-32AC1412CDE7}" destId="{D2CC001C-707D-48B0-8363-00754E507CA6}" srcOrd="0" destOrd="0" presId="urn:microsoft.com/office/officeart/2005/8/layout/default"/>
    <dgm:cxn modelId="{6DCD53A7-FC79-45AE-B45A-F14CDD6A4E4C}" type="presOf" srcId="{01B28091-006F-4DD4-963C-DCE7F65AAA35}" destId="{C58E2F20-3ECA-426B-8A8F-CDC658BB5597}" srcOrd="0" destOrd="0" presId="urn:microsoft.com/office/officeart/2005/8/layout/default"/>
    <dgm:cxn modelId="{0D926EC2-12A8-4F66-BE8D-BB646D080D8A}" srcId="{8138A4DA-9C7F-4BAE-8D31-DC1D1A893005}" destId="{B674CBDF-D9F2-4608-BF4B-3F7C5C985A51}" srcOrd="0" destOrd="0" parTransId="{5CB07475-FF1E-4CAE-86B9-67108648D32A}" sibTransId="{8951D008-F4AE-4031-8C1D-70B2DB014DAA}"/>
    <dgm:cxn modelId="{2B0208DF-1173-4F01-BCC0-8F0C79BA875F}" type="presOf" srcId="{FE5B0077-DED8-4C57-9A86-87C0EB345437}" destId="{1DD53BA5-2FF6-44E6-80F3-3EB4F2D2D18D}" srcOrd="0" destOrd="0" presId="urn:microsoft.com/office/officeart/2005/8/layout/default"/>
    <dgm:cxn modelId="{9E1875F2-19CD-4A01-87E8-DA72B2E526E6}" srcId="{8138A4DA-9C7F-4BAE-8D31-DC1D1A893005}" destId="{6CCA6B79-5237-493E-BF5C-B2AF7F6D9B09}" srcOrd="2" destOrd="0" parTransId="{B6806BA1-DC7B-4637-974A-CD24D51424BC}" sibTransId="{06E2D675-7830-4093-B672-74509552735F}"/>
    <dgm:cxn modelId="{30BAB6FC-16A6-4629-9C15-5D70FF67E19F}" type="presOf" srcId="{8138A4DA-9C7F-4BAE-8D31-DC1D1A893005}" destId="{B7D9D771-A045-4C20-AADB-A350A85B2CDA}" srcOrd="0" destOrd="0" presId="urn:microsoft.com/office/officeart/2005/8/layout/default"/>
    <dgm:cxn modelId="{24D150C6-236F-4855-8579-CD39F47B726E}" type="presParOf" srcId="{B7D9D771-A045-4C20-AADB-A350A85B2CDA}" destId="{FCB129A2-387A-459B-AE92-70BAD0A37132}" srcOrd="0" destOrd="0" presId="urn:microsoft.com/office/officeart/2005/8/layout/default"/>
    <dgm:cxn modelId="{E9B8DCC7-565A-4972-99A6-1DCA22D1AEFF}" type="presParOf" srcId="{B7D9D771-A045-4C20-AADB-A350A85B2CDA}" destId="{9D19B205-2FFA-427E-A7F5-BD7937B822FC}" srcOrd="1" destOrd="0" presId="urn:microsoft.com/office/officeart/2005/8/layout/default"/>
    <dgm:cxn modelId="{26B565E9-E2D1-4A79-8EAB-DC02AB044089}" type="presParOf" srcId="{B7D9D771-A045-4C20-AADB-A350A85B2CDA}" destId="{C58E2F20-3ECA-426B-8A8F-CDC658BB5597}" srcOrd="2" destOrd="0" presId="urn:microsoft.com/office/officeart/2005/8/layout/default"/>
    <dgm:cxn modelId="{A9AF90E4-2DB4-4A94-BFEB-BD3931E5A809}" type="presParOf" srcId="{B7D9D771-A045-4C20-AADB-A350A85B2CDA}" destId="{3F9BA7C4-C979-4306-AF05-F5AADB10DBD3}" srcOrd="3" destOrd="0" presId="urn:microsoft.com/office/officeart/2005/8/layout/default"/>
    <dgm:cxn modelId="{A6B5C82F-8B43-40DD-A025-A52A8BAA7A74}" type="presParOf" srcId="{B7D9D771-A045-4C20-AADB-A350A85B2CDA}" destId="{538193EA-480D-4593-AF08-60BB43C025F9}" srcOrd="4" destOrd="0" presId="urn:microsoft.com/office/officeart/2005/8/layout/default"/>
    <dgm:cxn modelId="{CABE9B1D-5154-4A89-BB66-971FCB494AC4}" type="presParOf" srcId="{B7D9D771-A045-4C20-AADB-A350A85B2CDA}" destId="{37943AC0-C480-4A7D-B5DE-5852827B50AF}" srcOrd="5" destOrd="0" presId="urn:microsoft.com/office/officeart/2005/8/layout/default"/>
    <dgm:cxn modelId="{8D04E895-61CC-4393-B37E-6C04A3FE161A}" type="presParOf" srcId="{B7D9D771-A045-4C20-AADB-A350A85B2CDA}" destId="{D2CC001C-707D-48B0-8363-00754E507CA6}" srcOrd="6" destOrd="0" presId="urn:microsoft.com/office/officeart/2005/8/layout/default"/>
    <dgm:cxn modelId="{3D41ED11-4164-4F72-945E-4306D1DF5CE5}" type="presParOf" srcId="{B7D9D771-A045-4C20-AADB-A350A85B2CDA}" destId="{B96F75F4-9A7C-40DA-94F7-95ECA8AF3D4B}" srcOrd="7" destOrd="0" presId="urn:microsoft.com/office/officeart/2005/8/layout/default"/>
    <dgm:cxn modelId="{879AA325-FC8E-4568-837C-680CC7CB12C9}" type="presParOf" srcId="{B7D9D771-A045-4C20-AADB-A350A85B2CDA}" destId="{0F8C96FD-B541-4EBC-B12D-157F5B202118}" srcOrd="8" destOrd="0" presId="urn:microsoft.com/office/officeart/2005/8/layout/default"/>
    <dgm:cxn modelId="{C5DAE03B-FCFD-45BB-962E-76D987B48B17}" type="presParOf" srcId="{B7D9D771-A045-4C20-AADB-A350A85B2CDA}" destId="{EC907A4E-E14F-4550-A364-90A7CF97557F}" srcOrd="9" destOrd="0" presId="urn:microsoft.com/office/officeart/2005/8/layout/default"/>
    <dgm:cxn modelId="{CF6A93E8-00D8-4765-8614-6CBF629DCFFE}" type="presParOf" srcId="{B7D9D771-A045-4C20-AADB-A350A85B2CDA}" destId="{1DD53BA5-2FF6-44E6-80F3-3EB4F2D2D18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AD2B5E-5669-4E25-8C03-CCCD7E8EA91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A4264A1-8246-4EAD-975C-9E7B8BE30869}">
      <dgm:prSet/>
      <dgm:spPr>
        <a:solidFill>
          <a:srgbClr val="009999"/>
        </a:solidFill>
      </dgm:spPr>
      <dgm:t>
        <a:bodyPr/>
        <a:lstStyle/>
        <a:p>
          <a:r>
            <a:rPr lang="en-GB" dirty="0"/>
            <a:t>Programmes adapted from MBSR/MBCT for specific presentations and contexts: e.g.: </a:t>
          </a:r>
          <a:endParaRPr lang="en-US" dirty="0"/>
        </a:p>
      </dgm:t>
    </dgm:pt>
    <dgm:pt modelId="{7310FD93-10D5-4CEC-B829-40C640EFCAF3}" type="parTrans" cxnId="{60E2A2B7-3B1D-48C2-93D9-83FF82155605}">
      <dgm:prSet/>
      <dgm:spPr/>
      <dgm:t>
        <a:bodyPr/>
        <a:lstStyle/>
        <a:p>
          <a:endParaRPr lang="en-US"/>
        </a:p>
      </dgm:t>
    </dgm:pt>
    <dgm:pt modelId="{42C24BBF-BF60-421C-A499-212276F67377}" type="sibTrans" cxnId="{60E2A2B7-3B1D-48C2-93D9-83FF82155605}">
      <dgm:prSet/>
      <dgm:spPr/>
      <dgm:t>
        <a:bodyPr/>
        <a:lstStyle/>
        <a:p>
          <a:endParaRPr lang="en-US"/>
        </a:p>
      </dgm:t>
    </dgm:pt>
    <dgm:pt modelId="{D00E2ED0-40D8-43A7-9BDE-3B49E907A3A2}">
      <dgm:prSet/>
      <dgm:spPr>
        <a:solidFill>
          <a:srgbClr val="92D050"/>
        </a:solidFill>
      </dgm:spPr>
      <dgm:t>
        <a:bodyPr/>
        <a:lstStyle/>
        <a:p>
          <a:r>
            <a:rPr lang="en-GB" dirty="0"/>
            <a:t>Mindfulness-based Relapse Prevention (addictions); </a:t>
          </a:r>
          <a:endParaRPr lang="en-US" dirty="0"/>
        </a:p>
      </dgm:t>
    </dgm:pt>
    <dgm:pt modelId="{F5B7C734-019A-496A-87C3-82D73FCB4EFB}" type="parTrans" cxnId="{45760345-7669-4298-8327-BC613BA0145D}">
      <dgm:prSet/>
      <dgm:spPr/>
      <dgm:t>
        <a:bodyPr/>
        <a:lstStyle/>
        <a:p>
          <a:endParaRPr lang="en-US"/>
        </a:p>
      </dgm:t>
    </dgm:pt>
    <dgm:pt modelId="{AC0B15AA-7C73-4BA8-938D-2FE5A0825B2F}" type="sibTrans" cxnId="{45760345-7669-4298-8327-BC613BA0145D}">
      <dgm:prSet/>
      <dgm:spPr/>
      <dgm:t>
        <a:bodyPr/>
        <a:lstStyle/>
        <a:p>
          <a:endParaRPr lang="en-US"/>
        </a:p>
      </dgm:t>
    </dgm:pt>
    <dgm:pt modelId="{80CAB938-63DC-4B31-8BA4-60F60F4F2644}">
      <dgm:prSet/>
      <dgm:spPr>
        <a:solidFill>
          <a:srgbClr val="00B050"/>
        </a:solidFill>
      </dgm:spPr>
      <dgm:t>
        <a:bodyPr/>
        <a:lstStyle/>
        <a:p>
          <a:r>
            <a:rPr lang="en-GB" dirty="0"/>
            <a:t>Mindfulness-based Eating Awareness Training (eating and body image); </a:t>
          </a:r>
          <a:endParaRPr lang="en-US" dirty="0"/>
        </a:p>
      </dgm:t>
    </dgm:pt>
    <dgm:pt modelId="{F211F3A2-0C72-45AC-A47C-740820AF9718}" type="parTrans" cxnId="{B17197CF-890F-4402-ABC2-7EB7554E3889}">
      <dgm:prSet/>
      <dgm:spPr/>
      <dgm:t>
        <a:bodyPr/>
        <a:lstStyle/>
        <a:p>
          <a:endParaRPr lang="en-US"/>
        </a:p>
      </dgm:t>
    </dgm:pt>
    <dgm:pt modelId="{C14DF264-0FA3-4A6F-8655-2FE22965FB30}" type="sibTrans" cxnId="{B17197CF-890F-4402-ABC2-7EB7554E3889}">
      <dgm:prSet/>
      <dgm:spPr/>
      <dgm:t>
        <a:bodyPr/>
        <a:lstStyle/>
        <a:p>
          <a:endParaRPr lang="en-US"/>
        </a:p>
      </dgm:t>
    </dgm:pt>
    <dgm:pt modelId="{E301E5B5-205E-44FB-AD2D-E794D1F03ED2}">
      <dgm:prSet/>
      <dgm:spPr>
        <a:solidFill>
          <a:srgbClr val="33CCCC"/>
        </a:solidFill>
      </dgm:spPr>
      <dgm:t>
        <a:bodyPr/>
        <a:lstStyle/>
        <a:p>
          <a:r>
            <a:rPr lang="en-GB"/>
            <a:t>Mindfulness Awareness Practices (ADHD); </a:t>
          </a:r>
          <a:endParaRPr lang="en-US"/>
        </a:p>
      </dgm:t>
    </dgm:pt>
    <dgm:pt modelId="{FB1E0494-61DB-4603-967B-ACEB7EED3561}" type="parTrans" cxnId="{1B608DF4-4780-4A05-9C65-4B9815891468}">
      <dgm:prSet/>
      <dgm:spPr/>
      <dgm:t>
        <a:bodyPr/>
        <a:lstStyle/>
        <a:p>
          <a:endParaRPr lang="en-US"/>
        </a:p>
      </dgm:t>
    </dgm:pt>
    <dgm:pt modelId="{DB6888C0-8F2C-4DD8-80D1-17BB80086C3D}" type="sibTrans" cxnId="{1B608DF4-4780-4A05-9C65-4B9815891468}">
      <dgm:prSet/>
      <dgm:spPr/>
      <dgm:t>
        <a:bodyPr/>
        <a:lstStyle/>
        <a:p>
          <a:endParaRPr lang="en-US"/>
        </a:p>
      </dgm:t>
    </dgm:pt>
    <dgm:pt modelId="{C5C76387-BD41-41F6-A2B3-A50472777135}">
      <dgm:prSet/>
      <dgm:spPr>
        <a:solidFill>
          <a:srgbClr val="33CCFF"/>
        </a:solidFill>
      </dgm:spPr>
      <dgm:t>
        <a:bodyPr/>
        <a:lstStyle/>
        <a:p>
          <a:r>
            <a:rPr lang="en-GB" dirty="0"/>
            <a:t>Mindfulness in Schools (</a:t>
          </a:r>
          <a:r>
            <a:rPr lang="en-GB" dirty="0" err="1"/>
            <a:t>MiSP</a:t>
          </a:r>
          <a:r>
            <a:rPr lang="en-GB" dirty="0"/>
            <a:t>); Breathworks</a:t>
          </a:r>
          <a:endParaRPr lang="en-US" dirty="0"/>
        </a:p>
      </dgm:t>
    </dgm:pt>
    <dgm:pt modelId="{5635B913-776F-4CFD-9CBB-9B608BBD24E1}" type="parTrans" cxnId="{A553D8C1-4AEA-40FB-B30C-E84CF3E3E628}">
      <dgm:prSet/>
      <dgm:spPr/>
      <dgm:t>
        <a:bodyPr/>
        <a:lstStyle/>
        <a:p>
          <a:endParaRPr lang="en-US"/>
        </a:p>
      </dgm:t>
    </dgm:pt>
    <dgm:pt modelId="{7FC3371F-66FA-4FAA-8C98-42DE6C275944}" type="sibTrans" cxnId="{A553D8C1-4AEA-40FB-B30C-E84CF3E3E628}">
      <dgm:prSet/>
      <dgm:spPr/>
      <dgm:t>
        <a:bodyPr/>
        <a:lstStyle/>
        <a:p>
          <a:endParaRPr lang="en-US"/>
        </a:p>
      </dgm:t>
    </dgm:pt>
    <dgm:pt modelId="{6AEE3AC3-6AE0-4943-A1AF-F8975517B48F}" type="pres">
      <dgm:prSet presAssocID="{E8AD2B5E-5669-4E25-8C03-CCCD7E8EA915}" presName="linear" presStyleCnt="0">
        <dgm:presLayoutVars>
          <dgm:animLvl val="lvl"/>
          <dgm:resizeHandles val="exact"/>
        </dgm:presLayoutVars>
      </dgm:prSet>
      <dgm:spPr/>
    </dgm:pt>
    <dgm:pt modelId="{7DF07630-9C67-4CB7-A0FE-3E580A70FBB1}" type="pres">
      <dgm:prSet presAssocID="{EA4264A1-8246-4EAD-975C-9E7B8BE30869}" presName="parentText" presStyleLbl="node1" presStyleIdx="0" presStyleCnt="5">
        <dgm:presLayoutVars>
          <dgm:chMax val="0"/>
          <dgm:bulletEnabled val="1"/>
        </dgm:presLayoutVars>
      </dgm:prSet>
      <dgm:spPr/>
    </dgm:pt>
    <dgm:pt modelId="{D7E7E307-7699-47EC-8D1F-810723AFC0C5}" type="pres">
      <dgm:prSet presAssocID="{42C24BBF-BF60-421C-A499-212276F67377}" presName="spacer" presStyleCnt="0"/>
      <dgm:spPr/>
    </dgm:pt>
    <dgm:pt modelId="{28CF4E3A-16FD-4CD9-973D-89F8A94A8EA7}" type="pres">
      <dgm:prSet presAssocID="{D00E2ED0-40D8-43A7-9BDE-3B49E907A3A2}" presName="parentText" presStyleLbl="node1" presStyleIdx="1" presStyleCnt="5">
        <dgm:presLayoutVars>
          <dgm:chMax val="0"/>
          <dgm:bulletEnabled val="1"/>
        </dgm:presLayoutVars>
      </dgm:prSet>
      <dgm:spPr/>
    </dgm:pt>
    <dgm:pt modelId="{EEA32DBB-6EEB-4A9C-A73D-1D27B3007D73}" type="pres">
      <dgm:prSet presAssocID="{AC0B15AA-7C73-4BA8-938D-2FE5A0825B2F}" presName="spacer" presStyleCnt="0"/>
      <dgm:spPr/>
    </dgm:pt>
    <dgm:pt modelId="{3050927C-6E43-4660-A03C-01F8DC05A319}" type="pres">
      <dgm:prSet presAssocID="{80CAB938-63DC-4B31-8BA4-60F60F4F2644}" presName="parentText" presStyleLbl="node1" presStyleIdx="2" presStyleCnt="5">
        <dgm:presLayoutVars>
          <dgm:chMax val="0"/>
          <dgm:bulletEnabled val="1"/>
        </dgm:presLayoutVars>
      </dgm:prSet>
      <dgm:spPr/>
    </dgm:pt>
    <dgm:pt modelId="{8F2A694F-E5AB-4B1A-95E3-D9E292B37E24}" type="pres">
      <dgm:prSet presAssocID="{C14DF264-0FA3-4A6F-8655-2FE22965FB30}" presName="spacer" presStyleCnt="0"/>
      <dgm:spPr/>
    </dgm:pt>
    <dgm:pt modelId="{04AA5570-FF28-4D4B-81C4-3EBD1226A945}" type="pres">
      <dgm:prSet presAssocID="{E301E5B5-205E-44FB-AD2D-E794D1F03ED2}" presName="parentText" presStyleLbl="node1" presStyleIdx="3" presStyleCnt="5">
        <dgm:presLayoutVars>
          <dgm:chMax val="0"/>
          <dgm:bulletEnabled val="1"/>
        </dgm:presLayoutVars>
      </dgm:prSet>
      <dgm:spPr/>
    </dgm:pt>
    <dgm:pt modelId="{BC1FC065-871D-48C6-99F0-8A3A0C54CC45}" type="pres">
      <dgm:prSet presAssocID="{DB6888C0-8F2C-4DD8-80D1-17BB80086C3D}" presName="spacer" presStyleCnt="0"/>
      <dgm:spPr/>
    </dgm:pt>
    <dgm:pt modelId="{020B3459-6FA2-477F-84FA-F740D6DAA485}" type="pres">
      <dgm:prSet presAssocID="{C5C76387-BD41-41F6-A2B3-A50472777135}" presName="parentText" presStyleLbl="node1" presStyleIdx="4" presStyleCnt="5">
        <dgm:presLayoutVars>
          <dgm:chMax val="0"/>
          <dgm:bulletEnabled val="1"/>
        </dgm:presLayoutVars>
      </dgm:prSet>
      <dgm:spPr/>
    </dgm:pt>
  </dgm:ptLst>
  <dgm:cxnLst>
    <dgm:cxn modelId="{DCCE3A20-9FE7-4CFA-B630-F15B4DF26CFC}" type="presOf" srcId="{C5C76387-BD41-41F6-A2B3-A50472777135}" destId="{020B3459-6FA2-477F-84FA-F740D6DAA485}" srcOrd="0" destOrd="0" presId="urn:microsoft.com/office/officeart/2005/8/layout/vList2"/>
    <dgm:cxn modelId="{D7E8B160-8460-4A6A-920C-0FEAC8D87BB4}" type="presOf" srcId="{E301E5B5-205E-44FB-AD2D-E794D1F03ED2}" destId="{04AA5570-FF28-4D4B-81C4-3EBD1226A945}" srcOrd="0" destOrd="0" presId="urn:microsoft.com/office/officeart/2005/8/layout/vList2"/>
    <dgm:cxn modelId="{45760345-7669-4298-8327-BC613BA0145D}" srcId="{E8AD2B5E-5669-4E25-8C03-CCCD7E8EA915}" destId="{D00E2ED0-40D8-43A7-9BDE-3B49E907A3A2}" srcOrd="1" destOrd="0" parTransId="{F5B7C734-019A-496A-87C3-82D73FCB4EFB}" sibTransId="{AC0B15AA-7C73-4BA8-938D-2FE5A0825B2F}"/>
    <dgm:cxn modelId="{A350D04D-4E0C-4336-AB64-9EBCF6FE953C}" type="presOf" srcId="{E8AD2B5E-5669-4E25-8C03-CCCD7E8EA915}" destId="{6AEE3AC3-6AE0-4943-A1AF-F8975517B48F}" srcOrd="0" destOrd="0" presId="urn:microsoft.com/office/officeart/2005/8/layout/vList2"/>
    <dgm:cxn modelId="{AFC25E81-AABA-484F-8A87-BC9C7377181D}" type="presOf" srcId="{D00E2ED0-40D8-43A7-9BDE-3B49E907A3A2}" destId="{28CF4E3A-16FD-4CD9-973D-89F8A94A8EA7}" srcOrd="0" destOrd="0" presId="urn:microsoft.com/office/officeart/2005/8/layout/vList2"/>
    <dgm:cxn modelId="{059ACC8F-4E8B-4934-8BDA-0F01E4C54E88}" type="presOf" srcId="{EA4264A1-8246-4EAD-975C-9E7B8BE30869}" destId="{7DF07630-9C67-4CB7-A0FE-3E580A70FBB1}" srcOrd="0" destOrd="0" presId="urn:microsoft.com/office/officeart/2005/8/layout/vList2"/>
    <dgm:cxn modelId="{B10DBCB5-399D-41A1-AAA1-876B97767B72}" type="presOf" srcId="{80CAB938-63DC-4B31-8BA4-60F60F4F2644}" destId="{3050927C-6E43-4660-A03C-01F8DC05A319}" srcOrd="0" destOrd="0" presId="urn:microsoft.com/office/officeart/2005/8/layout/vList2"/>
    <dgm:cxn modelId="{60E2A2B7-3B1D-48C2-93D9-83FF82155605}" srcId="{E8AD2B5E-5669-4E25-8C03-CCCD7E8EA915}" destId="{EA4264A1-8246-4EAD-975C-9E7B8BE30869}" srcOrd="0" destOrd="0" parTransId="{7310FD93-10D5-4CEC-B829-40C640EFCAF3}" sibTransId="{42C24BBF-BF60-421C-A499-212276F67377}"/>
    <dgm:cxn modelId="{A553D8C1-4AEA-40FB-B30C-E84CF3E3E628}" srcId="{E8AD2B5E-5669-4E25-8C03-CCCD7E8EA915}" destId="{C5C76387-BD41-41F6-A2B3-A50472777135}" srcOrd="4" destOrd="0" parTransId="{5635B913-776F-4CFD-9CBB-9B608BBD24E1}" sibTransId="{7FC3371F-66FA-4FAA-8C98-42DE6C275944}"/>
    <dgm:cxn modelId="{B17197CF-890F-4402-ABC2-7EB7554E3889}" srcId="{E8AD2B5E-5669-4E25-8C03-CCCD7E8EA915}" destId="{80CAB938-63DC-4B31-8BA4-60F60F4F2644}" srcOrd="2" destOrd="0" parTransId="{F211F3A2-0C72-45AC-A47C-740820AF9718}" sibTransId="{C14DF264-0FA3-4A6F-8655-2FE22965FB30}"/>
    <dgm:cxn modelId="{1B608DF4-4780-4A05-9C65-4B9815891468}" srcId="{E8AD2B5E-5669-4E25-8C03-CCCD7E8EA915}" destId="{E301E5B5-205E-44FB-AD2D-E794D1F03ED2}" srcOrd="3" destOrd="0" parTransId="{FB1E0494-61DB-4603-967B-ACEB7EED3561}" sibTransId="{DB6888C0-8F2C-4DD8-80D1-17BB80086C3D}"/>
    <dgm:cxn modelId="{482B918C-C8EE-46DC-AC62-E1D1AA92D9A3}" type="presParOf" srcId="{6AEE3AC3-6AE0-4943-A1AF-F8975517B48F}" destId="{7DF07630-9C67-4CB7-A0FE-3E580A70FBB1}" srcOrd="0" destOrd="0" presId="urn:microsoft.com/office/officeart/2005/8/layout/vList2"/>
    <dgm:cxn modelId="{77006E8A-15E4-42F8-A8BD-B9A50DB727EE}" type="presParOf" srcId="{6AEE3AC3-6AE0-4943-A1AF-F8975517B48F}" destId="{D7E7E307-7699-47EC-8D1F-810723AFC0C5}" srcOrd="1" destOrd="0" presId="urn:microsoft.com/office/officeart/2005/8/layout/vList2"/>
    <dgm:cxn modelId="{571E1F9E-F991-419E-8FD8-5B615FAD8234}" type="presParOf" srcId="{6AEE3AC3-6AE0-4943-A1AF-F8975517B48F}" destId="{28CF4E3A-16FD-4CD9-973D-89F8A94A8EA7}" srcOrd="2" destOrd="0" presId="urn:microsoft.com/office/officeart/2005/8/layout/vList2"/>
    <dgm:cxn modelId="{FEF8685F-C347-42F2-939F-4280CE98B704}" type="presParOf" srcId="{6AEE3AC3-6AE0-4943-A1AF-F8975517B48F}" destId="{EEA32DBB-6EEB-4A9C-A73D-1D27B3007D73}" srcOrd="3" destOrd="0" presId="urn:microsoft.com/office/officeart/2005/8/layout/vList2"/>
    <dgm:cxn modelId="{96792E77-2CE9-4B0C-8459-24CBA1E0DB7E}" type="presParOf" srcId="{6AEE3AC3-6AE0-4943-A1AF-F8975517B48F}" destId="{3050927C-6E43-4660-A03C-01F8DC05A319}" srcOrd="4" destOrd="0" presId="urn:microsoft.com/office/officeart/2005/8/layout/vList2"/>
    <dgm:cxn modelId="{D9527D53-3888-4198-BAC3-ECD2F44F22CB}" type="presParOf" srcId="{6AEE3AC3-6AE0-4943-A1AF-F8975517B48F}" destId="{8F2A694F-E5AB-4B1A-95E3-D9E292B37E24}" srcOrd="5" destOrd="0" presId="urn:microsoft.com/office/officeart/2005/8/layout/vList2"/>
    <dgm:cxn modelId="{087FE520-0FB2-4CFD-96DD-6A44E357B797}" type="presParOf" srcId="{6AEE3AC3-6AE0-4943-A1AF-F8975517B48F}" destId="{04AA5570-FF28-4D4B-81C4-3EBD1226A945}" srcOrd="6" destOrd="0" presId="urn:microsoft.com/office/officeart/2005/8/layout/vList2"/>
    <dgm:cxn modelId="{7D8E1A88-5DEA-497C-B981-B55364263B5F}" type="presParOf" srcId="{6AEE3AC3-6AE0-4943-A1AF-F8975517B48F}" destId="{BC1FC065-871D-48C6-99F0-8A3A0C54CC45}" srcOrd="7" destOrd="0" presId="urn:microsoft.com/office/officeart/2005/8/layout/vList2"/>
    <dgm:cxn modelId="{0483DC9E-E5F0-41A3-B092-7D179A6DDEE5}" type="presParOf" srcId="{6AEE3AC3-6AE0-4943-A1AF-F8975517B48F}" destId="{020B3459-6FA2-477F-84FA-F740D6DAA48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AFAB26-1244-4EC4-B919-DF06C0447FF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D5116E3-4BDE-46DB-A0F2-6113989F6C14}">
      <dgm:prSet/>
      <dgm:spPr>
        <a:solidFill>
          <a:srgbClr val="33CCFF"/>
        </a:solidFill>
      </dgm:spPr>
      <dgm:t>
        <a:bodyPr/>
        <a:lstStyle/>
        <a:p>
          <a:r>
            <a:rPr lang="en-GB" dirty="0"/>
            <a:t>Dialectical Behavioural Therapy (DBT) </a:t>
          </a:r>
          <a:endParaRPr lang="en-US" dirty="0"/>
        </a:p>
      </dgm:t>
    </dgm:pt>
    <dgm:pt modelId="{FE564BD0-35BB-413E-B0A3-8543B5707C0B}" type="parTrans" cxnId="{8AC86510-2ED2-45B4-A6C6-DF80EFCC1B42}">
      <dgm:prSet/>
      <dgm:spPr/>
      <dgm:t>
        <a:bodyPr/>
        <a:lstStyle/>
        <a:p>
          <a:endParaRPr lang="en-US"/>
        </a:p>
      </dgm:t>
    </dgm:pt>
    <dgm:pt modelId="{F67E2001-8FAC-4706-B958-80B32112FD91}" type="sibTrans" cxnId="{8AC86510-2ED2-45B4-A6C6-DF80EFCC1B42}">
      <dgm:prSet/>
      <dgm:spPr/>
      <dgm:t>
        <a:bodyPr/>
        <a:lstStyle/>
        <a:p>
          <a:endParaRPr lang="en-US"/>
        </a:p>
      </dgm:t>
    </dgm:pt>
    <dgm:pt modelId="{CEFD7499-0A6B-451A-B214-529B5E6B1145}">
      <dgm:prSet/>
      <dgm:spPr>
        <a:solidFill>
          <a:srgbClr val="009999"/>
        </a:solidFill>
      </dgm:spPr>
      <dgm:t>
        <a:bodyPr/>
        <a:lstStyle/>
        <a:p>
          <a:r>
            <a:rPr lang="en-GB" dirty="0"/>
            <a:t>Acceptance and Commitment Therapy (ACT) </a:t>
          </a:r>
          <a:endParaRPr lang="en-US" dirty="0"/>
        </a:p>
      </dgm:t>
    </dgm:pt>
    <dgm:pt modelId="{FCC593B4-2249-4B0A-9043-2484938E193B}" type="parTrans" cxnId="{ED9784FD-F15E-4FE3-B01E-3E2941E8CC30}">
      <dgm:prSet/>
      <dgm:spPr/>
      <dgm:t>
        <a:bodyPr/>
        <a:lstStyle/>
        <a:p>
          <a:endParaRPr lang="en-US"/>
        </a:p>
      </dgm:t>
    </dgm:pt>
    <dgm:pt modelId="{1731F9F6-BDB3-42DC-A7A8-27A84C16707C}" type="sibTrans" cxnId="{ED9784FD-F15E-4FE3-B01E-3E2941E8CC30}">
      <dgm:prSet/>
      <dgm:spPr/>
      <dgm:t>
        <a:bodyPr/>
        <a:lstStyle/>
        <a:p>
          <a:endParaRPr lang="en-US"/>
        </a:p>
      </dgm:t>
    </dgm:pt>
    <dgm:pt modelId="{B53DEC36-3E59-4783-BAA7-20BF98D7F473}">
      <dgm:prSet/>
      <dgm:spPr>
        <a:solidFill>
          <a:srgbClr val="0070C0"/>
        </a:solidFill>
      </dgm:spPr>
      <dgm:t>
        <a:bodyPr/>
        <a:lstStyle/>
        <a:p>
          <a:r>
            <a:rPr lang="en-GB" dirty="0"/>
            <a:t>Compassion Focused Therapy (CFT) </a:t>
          </a:r>
          <a:endParaRPr lang="en-US" dirty="0"/>
        </a:p>
      </dgm:t>
    </dgm:pt>
    <dgm:pt modelId="{B86C03AE-FA46-4B59-9ED3-4A8E6FF15A29}" type="parTrans" cxnId="{75F5C00E-F7FA-46A8-AB69-1D81C668F5C9}">
      <dgm:prSet/>
      <dgm:spPr/>
      <dgm:t>
        <a:bodyPr/>
        <a:lstStyle/>
        <a:p>
          <a:endParaRPr lang="en-US"/>
        </a:p>
      </dgm:t>
    </dgm:pt>
    <dgm:pt modelId="{DFBA6EAB-2D54-4C0C-93A2-779B1BAA7C76}" type="sibTrans" cxnId="{75F5C00E-F7FA-46A8-AB69-1D81C668F5C9}">
      <dgm:prSet/>
      <dgm:spPr/>
      <dgm:t>
        <a:bodyPr/>
        <a:lstStyle/>
        <a:p>
          <a:endParaRPr lang="en-US"/>
        </a:p>
      </dgm:t>
    </dgm:pt>
    <dgm:pt modelId="{0CD4AC11-7A2D-4220-AD26-5882397A8E52}">
      <dgm:prSet/>
      <dgm:spPr>
        <a:solidFill>
          <a:srgbClr val="6699FF"/>
        </a:solidFill>
      </dgm:spPr>
      <dgm:t>
        <a:bodyPr/>
        <a:lstStyle/>
        <a:p>
          <a:r>
            <a:rPr lang="en-GB"/>
            <a:t>Mindful Self Compassion (MSC)</a:t>
          </a:r>
          <a:endParaRPr lang="en-US"/>
        </a:p>
      </dgm:t>
    </dgm:pt>
    <dgm:pt modelId="{C5D4C11F-EB8C-413B-B8BA-631337CBAC9A}" type="parTrans" cxnId="{F018CD37-EA1E-4DC2-90FA-18D5F047ED98}">
      <dgm:prSet/>
      <dgm:spPr/>
      <dgm:t>
        <a:bodyPr/>
        <a:lstStyle/>
        <a:p>
          <a:endParaRPr lang="en-US"/>
        </a:p>
      </dgm:t>
    </dgm:pt>
    <dgm:pt modelId="{5998CD20-B04A-46BD-8B7A-C170FF91604C}" type="sibTrans" cxnId="{F018CD37-EA1E-4DC2-90FA-18D5F047ED98}">
      <dgm:prSet/>
      <dgm:spPr/>
      <dgm:t>
        <a:bodyPr/>
        <a:lstStyle/>
        <a:p>
          <a:endParaRPr lang="en-US"/>
        </a:p>
      </dgm:t>
    </dgm:pt>
    <dgm:pt modelId="{6C9447C6-F9F1-4E12-8952-B13C314D5E48}" type="pres">
      <dgm:prSet presAssocID="{49AFAB26-1244-4EC4-B919-DF06C0447FF4}" presName="linear" presStyleCnt="0">
        <dgm:presLayoutVars>
          <dgm:animLvl val="lvl"/>
          <dgm:resizeHandles val="exact"/>
        </dgm:presLayoutVars>
      </dgm:prSet>
      <dgm:spPr/>
    </dgm:pt>
    <dgm:pt modelId="{D3BF62B3-6F1F-4616-BE44-8CCDEB835D7C}" type="pres">
      <dgm:prSet presAssocID="{BD5116E3-4BDE-46DB-A0F2-6113989F6C14}" presName="parentText" presStyleLbl="node1" presStyleIdx="0" presStyleCnt="4">
        <dgm:presLayoutVars>
          <dgm:chMax val="0"/>
          <dgm:bulletEnabled val="1"/>
        </dgm:presLayoutVars>
      </dgm:prSet>
      <dgm:spPr/>
    </dgm:pt>
    <dgm:pt modelId="{D065DA4C-6DF2-4069-A4D2-7DCD799EEA7A}" type="pres">
      <dgm:prSet presAssocID="{F67E2001-8FAC-4706-B958-80B32112FD91}" presName="spacer" presStyleCnt="0"/>
      <dgm:spPr/>
    </dgm:pt>
    <dgm:pt modelId="{1FCB2BDF-D46C-430B-BEE4-251D002971C4}" type="pres">
      <dgm:prSet presAssocID="{CEFD7499-0A6B-451A-B214-529B5E6B1145}" presName="parentText" presStyleLbl="node1" presStyleIdx="1" presStyleCnt="4">
        <dgm:presLayoutVars>
          <dgm:chMax val="0"/>
          <dgm:bulletEnabled val="1"/>
        </dgm:presLayoutVars>
      </dgm:prSet>
      <dgm:spPr/>
    </dgm:pt>
    <dgm:pt modelId="{D54B0856-138F-4CDA-9F3B-799FDF387C5A}" type="pres">
      <dgm:prSet presAssocID="{1731F9F6-BDB3-42DC-A7A8-27A84C16707C}" presName="spacer" presStyleCnt="0"/>
      <dgm:spPr/>
    </dgm:pt>
    <dgm:pt modelId="{F7E93478-3820-4963-A0F6-F98EEB82D35A}" type="pres">
      <dgm:prSet presAssocID="{B53DEC36-3E59-4783-BAA7-20BF98D7F473}" presName="parentText" presStyleLbl="node1" presStyleIdx="2" presStyleCnt="4">
        <dgm:presLayoutVars>
          <dgm:chMax val="0"/>
          <dgm:bulletEnabled val="1"/>
        </dgm:presLayoutVars>
      </dgm:prSet>
      <dgm:spPr/>
    </dgm:pt>
    <dgm:pt modelId="{22CE04CB-595D-4FB1-B743-6F4A295D373D}" type="pres">
      <dgm:prSet presAssocID="{DFBA6EAB-2D54-4C0C-93A2-779B1BAA7C76}" presName="spacer" presStyleCnt="0"/>
      <dgm:spPr/>
    </dgm:pt>
    <dgm:pt modelId="{2ED20C16-956A-4C6B-A320-5C002D7E1409}" type="pres">
      <dgm:prSet presAssocID="{0CD4AC11-7A2D-4220-AD26-5882397A8E52}" presName="parentText" presStyleLbl="node1" presStyleIdx="3" presStyleCnt="4">
        <dgm:presLayoutVars>
          <dgm:chMax val="0"/>
          <dgm:bulletEnabled val="1"/>
        </dgm:presLayoutVars>
      </dgm:prSet>
      <dgm:spPr/>
    </dgm:pt>
  </dgm:ptLst>
  <dgm:cxnLst>
    <dgm:cxn modelId="{75F5C00E-F7FA-46A8-AB69-1D81C668F5C9}" srcId="{49AFAB26-1244-4EC4-B919-DF06C0447FF4}" destId="{B53DEC36-3E59-4783-BAA7-20BF98D7F473}" srcOrd="2" destOrd="0" parTransId="{B86C03AE-FA46-4B59-9ED3-4A8E6FF15A29}" sibTransId="{DFBA6EAB-2D54-4C0C-93A2-779B1BAA7C76}"/>
    <dgm:cxn modelId="{8AC86510-2ED2-45B4-A6C6-DF80EFCC1B42}" srcId="{49AFAB26-1244-4EC4-B919-DF06C0447FF4}" destId="{BD5116E3-4BDE-46DB-A0F2-6113989F6C14}" srcOrd="0" destOrd="0" parTransId="{FE564BD0-35BB-413E-B0A3-8543B5707C0B}" sibTransId="{F67E2001-8FAC-4706-B958-80B32112FD91}"/>
    <dgm:cxn modelId="{39644420-E87F-4AB3-9F0F-4427499FCD2F}" type="presOf" srcId="{CEFD7499-0A6B-451A-B214-529B5E6B1145}" destId="{1FCB2BDF-D46C-430B-BEE4-251D002971C4}" srcOrd="0" destOrd="0" presId="urn:microsoft.com/office/officeart/2005/8/layout/vList2"/>
    <dgm:cxn modelId="{F018CD37-EA1E-4DC2-90FA-18D5F047ED98}" srcId="{49AFAB26-1244-4EC4-B919-DF06C0447FF4}" destId="{0CD4AC11-7A2D-4220-AD26-5882397A8E52}" srcOrd="3" destOrd="0" parTransId="{C5D4C11F-EB8C-413B-B8BA-631337CBAC9A}" sibTransId="{5998CD20-B04A-46BD-8B7A-C170FF91604C}"/>
    <dgm:cxn modelId="{19FDE04D-61A3-4024-A19E-E27DC65FA8EE}" type="presOf" srcId="{0CD4AC11-7A2D-4220-AD26-5882397A8E52}" destId="{2ED20C16-956A-4C6B-A320-5C002D7E1409}" srcOrd="0" destOrd="0" presId="urn:microsoft.com/office/officeart/2005/8/layout/vList2"/>
    <dgm:cxn modelId="{2E6EDD8E-5738-44F4-A3E6-2DB9F938EB93}" type="presOf" srcId="{B53DEC36-3E59-4783-BAA7-20BF98D7F473}" destId="{F7E93478-3820-4963-A0F6-F98EEB82D35A}" srcOrd="0" destOrd="0" presId="urn:microsoft.com/office/officeart/2005/8/layout/vList2"/>
    <dgm:cxn modelId="{20A838B9-94D9-48CA-BCAF-349DA6C6D118}" type="presOf" srcId="{49AFAB26-1244-4EC4-B919-DF06C0447FF4}" destId="{6C9447C6-F9F1-4E12-8952-B13C314D5E48}" srcOrd="0" destOrd="0" presId="urn:microsoft.com/office/officeart/2005/8/layout/vList2"/>
    <dgm:cxn modelId="{1F6068BE-0F47-4081-9760-B3D6DC32E9DD}" type="presOf" srcId="{BD5116E3-4BDE-46DB-A0F2-6113989F6C14}" destId="{D3BF62B3-6F1F-4616-BE44-8CCDEB835D7C}" srcOrd="0" destOrd="0" presId="urn:microsoft.com/office/officeart/2005/8/layout/vList2"/>
    <dgm:cxn modelId="{ED9784FD-F15E-4FE3-B01E-3E2941E8CC30}" srcId="{49AFAB26-1244-4EC4-B919-DF06C0447FF4}" destId="{CEFD7499-0A6B-451A-B214-529B5E6B1145}" srcOrd="1" destOrd="0" parTransId="{FCC593B4-2249-4B0A-9043-2484938E193B}" sibTransId="{1731F9F6-BDB3-42DC-A7A8-27A84C16707C}"/>
    <dgm:cxn modelId="{E941FD69-F7D9-4D56-95B3-A1665AEA1DA6}" type="presParOf" srcId="{6C9447C6-F9F1-4E12-8952-B13C314D5E48}" destId="{D3BF62B3-6F1F-4616-BE44-8CCDEB835D7C}" srcOrd="0" destOrd="0" presId="urn:microsoft.com/office/officeart/2005/8/layout/vList2"/>
    <dgm:cxn modelId="{49560E18-582F-40B4-AA0C-98EDA1294C44}" type="presParOf" srcId="{6C9447C6-F9F1-4E12-8952-B13C314D5E48}" destId="{D065DA4C-6DF2-4069-A4D2-7DCD799EEA7A}" srcOrd="1" destOrd="0" presId="urn:microsoft.com/office/officeart/2005/8/layout/vList2"/>
    <dgm:cxn modelId="{23CC2209-FC80-4B96-99B9-D6DD5185D177}" type="presParOf" srcId="{6C9447C6-F9F1-4E12-8952-B13C314D5E48}" destId="{1FCB2BDF-D46C-430B-BEE4-251D002971C4}" srcOrd="2" destOrd="0" presId="urn:microsoft.com/office/officeart/2005/8/layout/vList2"/>
    <dgm:cxn modelId="{260F298E-B6C4-408B-A275-DD5160BB994D}" type="presParOf" srcId="{6C9447C6-F9F1-4E12-8952-B13C314D5E48}" destId="{D54B0856-138F-4CDA-9F3B-799FDF387C5A}" srcOrd="3" destOrd="0" presId="urn:microsoft.com/office/officeart/2005/8/layout/vList2"/>
    <dgm:cxn modelId="{4DBFCD27-5DA5-47B4-AE9C-887A0ED5E008}" type="presParOf" srcId="{6C9447C6-F9F1-4E12-8952-B13C314D5E48}" destId="{F7E93478-3820-4963-A0F6-F98EEB82D35A}" srcOrd="4" destOrd="0" presId="urn:microsoft.com/office/officeart/2005/8/layout/vList2"/>
    <dgm:cxn modelId="{0D5D3717-0007-4B67-AAC2-0A4BD991A163}" type="presParOf" srcId="{6C9447C6-F9F1-4E12-8952-B13C314D5E48}" destId="{22CE04CB-595D-4FB1-B743-6F4A295D373D}" srcOrd="5" destOrd="0" presId="urn:microsoft.com/office/officeart/2005/8/layout/vList2"/>
    <dgm:cxn modelId="{57AECC55-9BE8-49B4-B9BD-05E085F1C9D2}" type="presParOf" srcId="{6C9447C6-F9F1-4E12-8952-B13C314D5E48}" destId="{2ED20C16-956A-4C6B-A320-5C002D7E140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7656883-C8BD-46E7-977F-CB720D56F18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EA522B-BF53-45A3-87D3-D54676A26AE9}">
      <dgm:prSet/>
      <dgm:spPr/>
      <dgm:t>
        <a:bodyPr/>
        <a:lstStyle/>
        <a:p>
          <a:r>
            <a:rPr lang="en-GB" dirty="0"/>
            <a:t>Kabat-Zinn’s definition of mindfulness is one of the most commonly used in academic and clinical literature. After expert debate, this was the definition adopted by the UK’s Mindfulness Initiative. </a:t>
          </a:r>
          <a:endParaRPr lang="en-US" dirty="0"/>
        </a:p>
      </dgm:t>
    </dgm:pt>
    <dgm:pt modelId="{6FFB5016-7882-478C-8422-BDA118D40262}" type="parTrans" cxnId="{7E8F6C20-8BA8-4E6A-AC7C-1C8F2CEAB1F6}">
      <dgm:prSet/>
      <dgm:spPr/>
      <dgm:t>
        <a:bodyPr/>
        <a:lstStyle/>
        <a:p>
          <a:endParaRPr lang="en-US"/>
        </a:p>
      </dgm:t>
    </dgm:pt>
    <dgm:pt modelId="{E9545536-4865-4E67-9186-9376B1415E4A}" type="sibTrans" cxnId="{7E8F6C20-8BA8-4E6A-AC7C-1C8F2CEAB1F6}">
      <dgm:prSet/>
      <dgm:spPr/>
      <dgm:t>
        <a:bodyPr/>
        <a:lstStyle/>
        <a:p>
          <a:endParaRPr lang="en-US"/>
        </a:p>
      </dgm:t>
    </dgm:pt>
    <dgm:pt modelId="{6C8D00EF-C372-40CA-ABAF-C7FAD4CAC193}">
      <dgm:prSet/>
      <dgm:spPr/>
      <dgm:t>
        <a:bodyPr/>
        <a:lstStyle/>
        <a:p>
          <a:r>
            <a:rPr lang="en-GB"/>
            <a:t>Kabat-Zinn defines mindfulness as a type of awareness that arises from: ‘paying attention …… on purpose, in the present moment, non-judgmentally’ (Kabat-Zinn, 1994). </a:t>
          </a:r>
          <a:endParaRPr lang="en-US"/>
        </a:p>
      </dgm:t>
    </dgm:pt>
    <dgm:pt modelId="{5226580D-6BDE-4A7A-8927-287C015D1904}" type="parTrans" cxnId="{114A3C72-A28A-48AE-B16B-4DD8EEC2F4EC}">
      <dgm:prSet/>
      <dgm:spPr/>
      <dgm:t>
        <a:bodyPr/>
        <a:lstStyle/>
        <a:p>
          <a:endParaRPr lang="en-US"/>
        </a:p>
      </dgm:t>
    </dgm:pt>
    <dgm:pt modelId="{4605443B-9F91-4E5B-B195-3133DDA9459E}" type="sibTrans" cxnId="{114A3C72-A28A-48AE-B16B-4DD8EEC2F4EC}">
      <dgm:prSet/>
      <dgm:spPr/>
      <dgm:t>
        <a:bodyPr/>
        <a:lstStyle/>
        <a:p>
          <a:endParaRPr lang="en-US"/>
        </a:p>
      </dgm:t>
    </dgm:pt>
    <dgm:pt modelId="{B16571E5-D143-4568-81D3-619276CE6159}">
      <dgm:prSet/>
      <dgm:spPr/>
      <dgm:t>
        <a:bodyPr/>
        <a:lstStyle/>
        <a:p>
          <a:r>
            <a:rPr lang="en-GB"/>
            <a:t>Another often used definition is provided by Bishop: ‘Present moment awareness and the non-judgemental and dispassionate quality of this awareness’ (Bishop et al., 2004). </a:t>
          </a:r>
          <a:endParaRPr lang="en-US"/>
        </a:p>
      </dgm:t>
    </dgm:pt>
    <dgm:pt modelId="{9DEF4979-6EA0-4248-A398-DAF8AEC34DC0}" type="parTrans" cxnId="{F0AC7BBA-1FB3-4DB1-A244-3C18AEFEA620}">
      <dgm:prSet/>
      <dgm:spPr/>
      <dgm:t>
        <a:bodyPr/>
        <a:lstStyle/>
        <a:p>
          <a:endParaRPr lang="en-US"/>
        </a:p>
      </dgm:t>
    </dgm:pt>
    <dgm:pt modelId="{9F8B7787-6E4C-467A-9B68-EB25CEDD6524}" type="sibTrans" cxnId="{F0AC7BBA-1FB3-4DB1-A244-3C18AEFEA620}">
      <dgm:prSet/>
      <dgm:spPr/>
      <dgm:t>
        <a:bodyPr/>
        <a:lstStyle/>
        <a:p>
          <a:endParaRPr lang="en-US"/>
        </a:p>
      </dgm:t>
    </dgm:pt>
    <dgm:pt modelId="{724FA9DD-9199-46E1-8438-AC1DD00886CD}">
      <dgm:prSet/>
      <dgm:spPr/>
      <dgm:t>
        <a:bodyPr/>
        <a:lstStyle/>
        <a:p>
          <a:r>
            <a:rPr lang="en-GB"/>
            <a:t>From these definitions it can be seen that both cognitive (attention and intention) and relational (non-judgmental, dispassionate) elements are integral to ‘being mindful’.</a:t>
          </a:r>
          <a:endParaRPr lang="en-US"/>
        </a:p>
      </dgm:t>
    </dgm:pt>
    <dgm:pt modelId="{466B1B24-505A-4C2B-8E1D-0BFC908C1799}" type="parTrans" cxnId="{E0AA5337-8E07-4FBD-973B-DA5A55B8DA25}">
      <dgm:prSet/>
      <dgm:spPr/>
      <dgm:t>
        <a:bodyPr/>
        <a:lstStyle/>
        <a:p>
          <a:endParaRPr lang="en-US"/>
        </a:p>
      </dgm:t>
    </dgm:pt>
    <dgm:pt modelId="{BBD706BD-D372-4219-ACBB-1BF1EFB45867}" type="sibTrans" cxnId="{E0AA5337-8E07-4FBD-973B-DA5A55B8DA25}">
      <dgm:prSet/>
      <dgm:spPr/>
      <dgm:t>
        <a:bodyPr/>
        <a:lstStyle/>
        <a:p>
          <a:endParaRPr lang="en-US"/>
        </a:p>
      </dgm:t>
    </dgm:pt>
    <dgm:pt modelId="{567ACA0C-DAEC-4634-93C5-3762E886525F}" type="pres">
      <dgm:prSet presAssocID="{E7656883-C8BD-46E7-977F-CB720D56F188}" presName="root" presStyleCnt="0">
        <dgm:presLayoutVars>
          <dgm:dir/>
          <dgm:resizeHandles val="exact"/>
        </dgm:presLayoutVars>
      </dgm:prSet>
      <dgm:spPr/>
    </dgm:pt>
    <dgm:pt modelId="{894366FD-6E5D-4326-827F-946579237960}" type="pres">
      <dgm:prSet presAssocID="{E7656883-C8BD-46E7-977F-CB720D56F188}" presName="container" presStyleCnt="0">
        <dgm:presLayoutVars>
          <dgm:dir/>
          <dgm:resizeHandles val="exact"/>
        </dgm:presLayoutVars>
      </dgm:prSet>
      <dgm:spPr/>
    </dgm:pt>
    <dgm:pt modelId="{BE6ACFF9-D77C-4461-A577-7A4D1B35F17A}" type="pres">
      <dgm:prSet presAssocID="{40EA522B-BF53-45A3-87D3-D54676A26AE9}" presName="compNode" presStyleCnt="0"/>
      <dgm:spPr/>
    </dgm:pt>
    <dgm:pt modelId="{F762BE3B-4D6A-4856-9D02-06B4D9DFA254}" type="pres">
      <dgm:prSet presAssocID="{40EA522B-BF53-45A3-87D3-D54676A26AE9}" presName="iconBgRect" presStyleLbl="bgShp" presStyleIdx="0" presStyleCnt="4"/>
      <dgm:spPr>
        <a:solidFill>
          <a:srgbClr val="6699FF"/>
        </a:solidFill>
      </dgm:spPr>
    </dgm:pt>
    <dgm:pt modelId="{0EFD4B3D-C076-4751-99D0-337321FCCC1F}" type="pres">
      <dgm:prSet presAssocID="{40EA522B-BF53-45A3-87D3-D54676A26A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B71F5DF1-AE9B-4703-8CD9-39EC9217965E}" type="pres">
      <dgm:prSet presAssocID="{40EA522B-BF53-45A3-87D3-D54676A26AE9}" presName="spaceRect" presStyleCnt="0"/>
      <dgm:spPr/>
    </dgm:pt>
    <dgm:pt modelId="{55E58092-C46C-4C4A-8577-344AAEFD27E8}" type="pres">
      <dgm:prSet presAssocID="{40EA522B-BF53-45A3-87D3-D54676A26AE9}" presName="textRect" presStyleLbl="revTx" presStyleIdx="0" presStyleCnt="4">
        <dgm:presLayoutVars>
          <dgm:chMax val="1"/>
          <dgm:chPref val="1"/>
        </dgm:presLayoutVars>
      </dgm:prSet>
      <dgm:spPr/>
    </dgm:pt>
    <dgm:pt modelId="{2676D47F-C6CD-4184-8CDA-9D04BDCCB10E}" type="pres">
      <dgm:prSet presAssocID="{E9545536-4865-4E67-9186-9376B1415E4A}" presName="sibTrans" presStyleLbl="sibTrans2D1" presStyleIdx="0" presStyleCnt="0"/>
      <dgm:spPr/>
    </dgm:pt>
    <dgm:pt modelId="{1E870FBF-50CD-4560-9D51-F3329BD832D8}" type="pres">
      <dgm:prSet presAssocID="{6C8D00EF-C372-40CA-ABAF-C7FAD4CAC193}" presName="compNode" presStyleCnt="0"/>
      <dgm:spPr/>
    </dgm:pt>
    <dgm:pt modelId="{CE6A1AFE-2808-42BE-AB6F-81B5CD15B5A2}" type="pres">
      <dgm:prSet presAssocID="{6C8D00EF-C372-40CA-ABAF-C7FAD4CAC193}" presName="iconBgRect" presStyleLbl="bgShp" presStyleIdx="1" presStyleCnt="4"/>
      <dgm:spPr>
        <a:solidFill>
          <a:srgbClr val="009999"/>
        </a:solidFill>
      </dgm:spPr>
    </dgm:pt>
    <dgm:pt modelId="{997A1F74-160C-41F0-83C2-0E9289B90AA5}" type="pres">
      <dgm:prSet presAssocID="{6C8D00EF-C372-40CA-ABAF-C7FAD4CAC1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shes"/>
        </a:ext>
      </dgm:extLst>
    </dgm:pt>
    <dgm:pt modelId="{2B1F48F4-B262-435A-8618-3C579B472172}" type="pres">
      <dgm:prSet presAssocID="{6C8D00EF-C372-40CA-ABAF-C7FAD4CAC193}" presName="spaceRect" presStyleCnt="0"/>
      <dgm:spPr/>
    </dgm:pt>
    <dgm:pt modelId="{4B0D97FB-A24D-46FE-BF30-3B170F69CF86}" type="pres">
      <dgm:prSet presAssocID="{6C8D00EF-C372-40CA-ABAF-C7FAD4CAC193}" presName="textRect" presStyleLbl="revTx" presStyleIdx="1" presStyleCnt="4">
        <dgm:presLayoutVars>
          <dgm:chMax val="1"/>
          <dgm:chPref val="1"/>
        </dgm:presLayoutVars>
      </dgm:prSet>
      <dgm:spPr/>
    </dgm:pt>
    <dgm:pt modelId="{7A742E24-42CC-407D-B624-BC49D1B1B6F4}" type="pres">
      <dgm:prSet presAssocID="{4605443B-9F91-4E5B-B195-3133DDA9459E}" presName="sibTrans" presStyleLbl="sibTrans2D1" presStyleIdx="0" presStyleCnt="0"/>
      <dgm:spPr/>
    </dgm:pt>
    <dgm:pt modelId="{9FCF0BCD-A5E0-4901-8D2C-F9D2662207CF}" type="pres">
      <dgm:prSet presAssocID="{B16571E5-D143-4568-81D3-619276CE6159}" presName="compNode" presStyleCnt="0"/>
      <dgm:spPr/>
    </dgm:pt>
    <dgm:pt modelId="{475FD46E-A581-4145-8A1A-06DA989514AB}" type="pres">
      <dgm:prSet presAssocID="{B16571E5-D143-4568-81D3-619276CE6159}" presName="iconBgRect" presStyleLbl="bgShp" presStyleIdx="2" presStyleCnt="4"/>
      <dgm:spPr>
        <a:solidFill>
          <a:srgbClr val="6600CC"/>
        </a:solidFill>
      </dgm:spPr>
    </dgm:pt>
    <dgm:pt modelId="{E0A0377E-74A6-46CE-8A06-F06D8C0C931D}" type="pres">
      <dgm:prSet presAssocID="{B16571E5-D143-4568-81D3-619276CE61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ayer Candle"/>
        </a:ext>
      </dgm:extLst>
    </dgm:pt>
    <dgm:pt modelId="{E31A323A-4974-4124-9B2C-9680486C9A90}" type="pres">
      <dgm:prSet presAssocID="{B16571E5-D143-4568-81D3-619276CE6159}" presName="spaceRect" presStyleCnt="0"/>
      <dgm:spPr/>
    </dgm:pt>
    <dgm:pt modelId="{D22A8CBC-6115-4121-BE2A-E60C2D4AEEF5}" type="pres">
      <dgm:prSet presAssocID="{B16571E5-D143-4568-81D3-619276CE6159}" presName="textRect" presStyleLbl="revTx" presStyleIdx="2" presStyleCnt="4">
        <dgm:presLayoutVars>
          <dgm:chMax val="1"/>
          <dgm:chPref val="1"/>
        </dgm:presLayoutVars>
      </dgm:prSet>
      <dgm:spPr/>
    </dgm:pt>
    <dgm:pt modelId="{BC51A163-6FE5-461F-AF30-BC09185E73A4}" type="pres">
      <dgm:prSet presAssocID="{9F8B7787-6E4C-467A-9B68-EB25CEDD6524}" presName="sibTrans" presStyleLbl="sibTrans2D1" presStyleIdx="0" presStyleCnt="0"/>
      <dgm:spPr/>
    </dgm:pt>
    <dgm:pt modelId="{466C6152-8879-42B2-903D-3D7EC42A1BB2}" type="pres">
      <dgm:prSet presAssocID="{724FA9DD-9199-46E1-8438-AC1DD00886CD}" presName="compNode" presStyleCnt="0"/>
      <dgm:spPr/>
    </dgm:pt>
    <dgm:pt modelId="{D8F80F4C-DE25-4B7F-A4D6-94FA6A6B2650}" type="pres">
      <dgm:prSet presAssocID="{724FA9DD-9199-46E1-8438-AC1DD00886CD}" presName="iconBgRect" presStyleLbl="bgShp" presStyleIdx="3" presStyleCnt="4"/>
      <dgm:spPr>
        <a:solidFill>
          <a:srgbClr val="92D050"/>
        </a:solidFill>
      </dgm:spPr>
    </dgm:pt>
    <dgm:pt modelId="{CAD80F42-E8EE-4340-8AC6-5FD487F3C597}" type="pres">
      <dgm:prSet presAssocID="{724FA9DD-9199-46E1-8438-AC1DD00886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C2FC6CE9-892C-45F8-9CC9-B3CADC449CE7}" type="pres">
      <dgm:prSet presAssocID="{724FA9DD-9199-46E1-8438-AC1DD00886CD}" presName="spaceRect" presStyleCnt="0"/>
      <dgm:spPr/>
    </dgm:pt>
    <dgm:pt modelId="{A544AF93-BCDA-4BCA-9204-A59008AAEAD5}" type="pres">
      <dgm:prSet presAssocID="{724FA9DD-9199-46E1-8438-AC1DD00886CD}" presName="textRect" presStyleLbl="revTx" presStyleIdx="3" presStyleCnt="4">
        <dgm:presLayoutVars>
          <dgm:chMax val="1"/>
          <dgm:chPref val="1"/>
        </dgm:presLayoutVars>
      </dgm:prSet>
      <dgm:spPr/>
    </dgm:pt>
  </dgm:ptLst>
  <dgm:cxnLst>
    <dgm:cxn modelId="{60030E07-B46B-4649-A4E6-52819C07FDD9}" type="presOf" srcId="{E9545536-4865-4E67-9186-9376B1415E4A}" destId="{2676D47F-C6CD-4184-8CDA-9D04BDCCB10E}" srcOrd="0" destOrd="0" presId="urn:microsoft.com/office/officeart/2018/2/layout/IconCircleList"/>
    <dgm:cxn modelId="{2260461F-EBA1-4CCE-A559-0802696DD37B}" type="presOf" srcId="{6C8D00EF-C372-40CA-ABAF-C7FAD4CAC193}" destId="{4B0D97FB-A24D-46FE-BF30-3B170F69CF86}" srcOrd="0" destOrd="0" presId="urn:microsoft.com/office/officeart/2018/2/layout/IconCircleList"/>
    <dgm:cxn modelId="{7E8F6C20-8BA8-4E6A-AC7C-1C8F2CEAB1F6}" srcId="{E7656883-C8BD-46E7-977F-CB720D56F188}" destId="{40EA522B-BF53-45A3-87D3-D54676A26AE9}" srcOrd="0" destOrd="0" parTransId="{6FFB5016-7882-478C-8422-BDA118D40262}" sibTransId="{E9545536-4865-4E67-9186-9376B1415E4A}"/>
    <dgm:cxn modelId="{E2586C2A-3DA1-4847-B62F-66D4D1395728}" type="presOf" srcId="{9F8B7787-6E4C-467A-9B68-EB25CEDD6524}" destId="{BC51A163-6FE5-461F-AF30-BC09185E73A4}" srcOrd="0" destOrd="0" presId="urn:microsoft.com/office/officeart/2018/2/layout/IconCircleList"/>
    <dgm:cxn modelId="{E0AA5337-8E07-4FBD-973B-DA5A55B8DA25}" srcId="{E7656883-C8BD-46E7-977F-CB720D56F188}" destId="{724FA9DD-9199-46E1-8438-AC1DD00886CD}" srcOrd="3" destOrd="0" parTransId="{466B1B24-505A-4C2B-8E1D-0BFC908C1799}" sibTransId="{BBD706BD-D372-4219-ACBB-1BF1EFB45867}"/>
    <dgm:cxn modelId="{65E24366-8F7C-4651-8855-3A8A35798AB6}" type="presOf" srcId="{E7656883-C8BD-46E7-977F-CB720D56F188}" destId="{567ACA0C-DAEC-4634-93C5-3762E886525F}" srcOrd="0" destOrd="0" presId="urn:microsoft.com/office/officeart/2018/2/layout/IconCircleList"/>
    <dgm:cxn modelId="{114A3C72-A28A-48AE-B16B-4DD8EEC2F4EC}" srcId="{E7656883-C8BD-46E7-977F-CB720D56F188}" destId="{6C8D00EF-C372-40CA-ABAF-C7FAD4CAC193}" srcOrd="1" destOrd="0" parTransId="{5226580D-6BDE-4A7A-8927-287C015D1904}" sibTransId="{4605443B-9F91-4E5B-B195-3133DDA9459E}"/>
    <dgm:cxn modelId="{5A141C82-6EC0-493A-ABE0-A3E917AF98B4}" type="presOf" srcId="{4605443B-9F91-4E5B-B195-3133DDA9459E}" destId="{7A742E24-42CC-407D-B624-BC49D1B1B6F4}" srcOrd="0" destOrd="0" presId="urn:microsoft.com/office/officeart/2018/2/layout/IconCircleList"/>
    <dgm:cxn modelId="{889A64A0-08E8-4A5F-811B-073573123519}" type="presOf" srcId="{724FA9DD-9199-46E1-8438-AC1DD00886CD}" destId="{A544AF93-BCDA-4BCA-9204-A59008AAEAD5}" srcOrd="0" destOrd="0" presId="urn:microsoft.com/office/officeart/2018/2/layout/IconCircleList"/>
    <dgm:cxn modelId="{F0AC7BBA-1FB3-4DB1-A244-3C18AEFEA620}" srcId="{E7656883-C8BD-46E7-977F-CB720D56F188}" destId="{B16571E5-D143-4568-81D3-619276CE6159}" srcOrd="2" destOrd="0" parTransId="{9DEF4979-6EA0-4248-A398-DAF8AEC34DC0}" sibTransId="{9F8B7787-6E4C-467A-9B68-EB25CEDD6524}"/>
    <dgm:cxn modelId="{0093B0DA-55C8-4C9C-9EC3-18EA9D729A6E}" type="presOf" srcId="{B16571E5-D143-4568-81D3-619276CE6159}" destId="{D22A8CBC-6115-4121-BE2A-E60C2D4AEEF5}" srcOrd="0" destOrd="0" presId="urn:microsoft.com/office/officeart/2018/2/layout/IconCircleList"/>
    <dgm:cxn modelId="{ADAD4FFF-0A46-4A5C-B0A6-2A4F0DD44528}" type="presOf" srcId="{40EA522B-BF53-45A3-87D3-D54676A26AE9}" destId="{55E58092-C46C-4C4A-8577-344AAEFD27E8}" srcOrd="0" destOrd="0" presId="urn:microsoft.com/office/officeart/2018/2/layout/IconCircleList"/>
    <dgm:cxn modelId="{237DCDAA-BA58-4D90-B187-7D2441B5552D}" type="presParOf" srcId="{567ACA0C-DAEC-4634-93C5-3762E886525F}" destId="{894366FD-6E5D-4326-827F-946579237960}" srcOrd="0" destOrd="0" presId="urn:microsoft.com/office/officeart/2018/2/layout/IconCircleList"/>
    <dgm:cxn modelId="{2F8AB649-3C52-43E4-8C1B-B56E6FAD3E9B}" type="presParOf" srcId="{894366FD-6E5D-4326-827F-946579237960}" destId="{BE6ACFF9-D77C-4461-A577-7A4D1B35F17A}" srcOrd="0" destOrd="0" presId="urn:microsoft.com/office/officeart/2018/2/layout/IconCircleList"/>
    <dgm:cxn modelId="{83535D67-F35E-4CE1-9C47-D9DF11414F54}" type="presParOf" srcId="{BE6ACFF9-D77C-4461-A577-7A4D1B35F17A}" destId="{F762BE3B-4D6A-4856-9D02-06B4D9DFA254}" srcOrd="0" destOrd="0" presId="urn:microsoft.com/office/officeart/2018/2/layout/IconCircleList"/>
    <dgm:cxn modelId="{6F0E79A5-2BF8-442D-A045-C4C991E78449}" type="presParOf" srcId="{BE6ACFF9-D77C-4461-A577-7A4D1B35F17A}" destId="{0EFD4B3D-C076-4751-99D0-337321FCCC1F}" srcOrd="1" destOrd="0" presId="urn:microsoft.com/office/officeart/2018/2/layout/IconCircleList"/>
    <dgm:cxn modelId="{831C3004-CB2C-4B98-9BD8-32BD5ADB9EF8}" type="presParOf" srcId="{BE6ACFF9-D77C-4461-A577-7A4D1B35F17A}" destId="{B71F5DF1-AE9B-4703-8CD9-39EC9217965E}" srcOrd="2" destOrd="0" presId="urn:microsoft.com/office/officeart/2018/2/layout/IconCircleList"/>
    <dgm:cxn modelId="{780915E1-1461-46FC-B975-EBFCEC66C8C6}" type="presParOf" srcId="{BE6ACFF9-D77C-4461-A577-7A4D1B35F17A}" destId="{55E58092-C46C-4C4A-8577-344AAEFD27E8}" srcOrd="3" destOrd="0" presId="urn:microsoft.com/office/officeart/2018/2/layout/IconCircleList"/>
    <dgm:cxn modelId="{81520341-A514-4895-BBE0-AC3EFD737395}" type="presParOf" srcId="{894366FD-6E5D-4326-827F-946579237960}" destId="{2676D47F-C6CD-4184-8CDA-9D04BDCCB10E}" srcOrd="1" destOrd="0" presId="urn:microsoft.com/office/officeart/2018/2/layout/IconCircleList"/>
    <dgm:cxn modelId="{A2BD332B-C207-4C63-AD8E-35BB4F29D58B}" type="presParOf" srcId="{894366FD-6E5D-4326-827F-946579237960}" destId="{1E870FBF-50CD-4560-9D51-F3329BD832D8}" srcOrd="2" destOrd="0" presId="urn:microsoft.com/office/officeart/2018/2/layout/IconCircleList"/>
    <dgm:cxn modelId="{41F7DB97-9E37-4F3F-A361-03B7FBDD46A2}" type="presParOf" srcId="{1E870FBF-50CD-4560-9D51-F3329BD832D8}" destId="{CE6A1AFE-2808-42BE-AB6F-81B5CD15B5A2}" srcOrd="0" destOrd="0" presId="urn:microsoft.com/office/officeart/2018/2/layout/IconCircleList"/>
    <dgm:cxn modelId="{E234C392-BFC7-4580-9879-DDED849500A8}" type="presParOf" srcId="{1E870FBF-50CD-4560-9D51-F3329BD832D8}" destId="{997A1F74-160C-41F0-83C2-0E9289B90AA5}" srcOrd="1" destOrd="0" presId="urn:microsoft.com/office/officeart/2018/2/layout/IconCircleList"/>
    <dgm:cxn modelId="{2F13536C-0A68-427B-8E61-DD34393D98AB}" type="presParOf" srcId="{1E870FBF-50CD-4560-9D51-F3329BD832D8}" destId="{2B1F48F4-B262-435A-8618-3C579B472172}" srcOrd="2" destOrd="0" presId="urn:microsoft.com/office/officeart/2018/2/layout/IconCircleList"/>
    <dgm:cxn modelId="{479725D7-1B03-422E-8DBB-F3B25852140C}" type="presParOf" srcId="{1E870FBF-50CD-4560-9D51-F3329BD832D8}" destId="{4B0D97FB-A24D-46FE-BF30-3B170F69CF86}" srcOrd="3" destOrd="0" presId="urn:microsoft.com/office/officeart/2018/2/layout/IconCircleList"/>
    <dgm:cxn modelId="{D23E3468-7FDE-4D9B-9D3F-393D4828AC6F}" type="presParOf" srcId="{894366FD-6E5D-4326-827F-946579237960}" destId="{7A742E24-42CC-407D-B624-BC49D1B1B6F4}" srcOrd="3" destOrd="0" presId="urn:microsoft.com/office/officeart/2018/2/layout/IconCircleList"/>
    <dgm:cxn modelId="{89B48C8D-F635-484E-BB06-C8B0BE054E12}" type="presParOf" srcId="{894366FD-6E5D-4326-827F-946579237960}" destId="{9FCF0BCD-A5E0-4901-8D2C-F9D2662207CF}" srcOrd="4" destOrd="0" presId="urn:microsoft.com/office/officeart/2018/2/layout/IconCircleList"/>
    <dgm:cxn modelId="{FC941C07-E65F-4AB1-B3A2-BA0EC9ABE699}" type="presParOf" srcId="{9FCF0BCD-A5E0-4901-8D2C-F9D2662207CF}" destId="{475FD46E-A581-4145-8A1A-06DA989514AB}" srcOrd="0" destOrd="0" presId="urn:microsoft.com/office/officeart/2018/2/layout/IconCircleList"/>
    <dgm:cxn modelId="{D8890749-38CE-4501-B234-6E92F4E47A4C}" type="presParOf" srcId="{9FCF0BCD-A5E0-4901-8D2C-F9D2662207CF}" destId="{E0A0377E-74A6-46CE-8A06-F06D8C0C931D}" srcOrd="1" destOrd="0" presId="urn:microsoft.com/office/officeart/2018/2/layout/IconCircleList"/>
    <dgm:cxn modelId="{6BB43BB6-293E-457B-BC16-0738F4D82974}" type="presParOf" srcId="{9FCF0BCD-A5E0-4901-8D2C-F9D2662207CF}" destId="{E31A323A-4974-4124-9B2C-9680486C9A90}" srcOrd="2" destOrd="0" presId="urn:microsoft.com/office/officeart/2018/2/layout/IconCircleList"/>
    <dgm:cxn modelId="{93F93FE2-E9CC-4492-BCF6-22EF35DAE195}" type="presParOf" srcId="{9FCF0BCD-A5E0-4901-8D2C-F9D2662207CF}" destId="{D22A8CBC-6115-4121-BE2A-E60C2D4AEEF5}" srcOrd="3" destOrd="0" presId="urn:microsoft.com/office/officeart/2018/2/layout/IconCircleList"/>
    <dgm:cxn modelId="{166CA271-09BA-4613-AC21-9839D00FF402}" type="presParOf" srcId="{894366FD-6E5D-4326-827F-946579237960}" destId="{BC51A163-6FE5-461F-AF30-BC09185E73A4}" srcOrd="5" destOrd="0" presId="urn:microsoft.com/office/officeart/2018/2/layout/IconCircleList"/>
    <dgm:cxn modelId="{9FAFF556-EC4B-4E52-A878-B7642754DE8E}" type="presParOf" srcId="{894366FD-6E5D-4326-827F-946579237960}" destId="{466C6152-8879-42B2-903D-3D7EC42A1BB2}" srcOrd="6" destOrd="0" presId="urn:microsoft.com/office/officeart/2018/2/layout/IconCircleList"/>
    <dgm:cxn modelId="{37AC34A1-6630-48E3-A3BC-9D5E56AB47C1}" type="presParOf" srcId="{466C6152-8879-42B2-903D-3D7EC42A1BB2}" destId="{D8F80F4C-DE25-4B7F-A4D6-94FA6A6B2650}" srcOrd="0" destOrd="0" presId="urn:microsoft.com/office/officeart/2018/2/layout/IconCircleList"/>
    <dgm:cxn modelId="{BDCE6CF7-6B7B-4318-AA5B-1C3E415D480E}" type="presParOf" srcId="{466C6152-8879-42B2-903D-3D7EC42A1BB2}" destId="{CAD80F42-E8EE-4340-8AC6-5FD487F3C597}" srcOrd="1" destOrd="0" presId="urn:microsoft.com/office/officeart/2018/2/layout/IconCircleList"/>
    <dgm:cxn modelId="{13606FF5-B288-4927-9BD9-CDA2A843A5F2}" type="presParOf" srcId="{466C6152-8879-42B2-903D-3D7EC42A1BB2}" destId="{C2FC6CE9-892C-45F8-9CC9-B3CADC449CE7}" srcOrd="2" destOrd="0" presId="urn:microsoft.com/office/officeart/2018/2/layout/IconCircleList"/>
    <dgm:cxn modelId="{AEDA0767-CD19-48B9-9D90-E00AD7341FAA}" type="presParOf" srcId="{466C6152-8879-42B2-903D-3D7EC42A1BB2}" destId="{A544AF93-BCDA-4BCA-9204-A59008AAEA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268FE8-15BD-44B7-A83C-3B5572AFBF9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E2C3050-B4EA-484E-B048-F481F7269CEF}">
      <dgm:prSet custT="1"/>
      <dgm:spPr>
        <a:solidFill>
          <a:srgbClr val="CCECFF"/>
        </a:solidFill>
      </dgm:spPr>
      <dgm:t>
        <a:bodyPr/>
        <a:lstStyle/>
        <a:p>
          <a:r>
            <a:rPr lang="en-GB" sz="2000" dirty="0"/>
            <a:t>It is expected that our minds will wander, often unknowingly and repeatedly (Smallwood &amp; Schooler, 2015). Frequently, the mind wanders to the past or the future (remembering or reflecting; planning or anticipating). </a:t>
          </a:r>
          <a:endParaRPr lang="en-US" sz="2000" dirty="0"/>
        </a:p>
      </dgm:t>
    </dgm:pt>
    <dgm:pt modelId="{ADE73413-7DC2-4350-8D3D-042CD08164BE}" type="parTrans" cxnId="{7371C612-0218-4E5E-9F97-DB7658B776C3}">
      <dgm:prSet/>
      <dgm:spPr/>
      <dgm:t>
        <a:bodyPr/>
        <a:lstStyle/>
        <a:p>
          <a:endParaRPr lang="en-US"/>
        </a:p>
      </dgm:t>
    </dgm:pt>
    <dgm:pt modelId="{14E85840-4B00-456E-A3DA-270C515118A3}" type="sibTrans" cxnId="{7371C612-0218-4E5E-9F97-DB7658B776C3}">
      <dgm:prSet/>
      <dgm:spPr/>
      <dgm:t>
        <a:bodyPr/>
        <a:lstStyle/>
        <a:p>
          <a:endParaRPr lang="en-US"/>
        </a:p>
      </dgm:t>
    </dgm:pt>
    <dgm:pt modelId="{A7BDEA3D-C077-43DE-9245-2190AFC42B26}">
      <dgm:prSet custT="1"/>
      <dgm:spPr/>
      <dgm:t>
        <a:bodyPr/>
        <a:lstStyle/>
        <a:p>
          <a:r>
            <a:rPr lang="en-GB" sz="2000" dirty="0"/>
            <a:t>Rumination on past events is a common mind wandering pattern observed in depressive illness and a key target in one of the main mindfulness interventions (MBCT).</a:t>
          </a:r>
          <a:endParaRPr lang="en-US" sz="2000" dirty="0"/>
        </a:p>
      </dgm:t>
    </dgm:pt>
    <dgm:pt modelId="{DAC8A750-653F-48B6-9F33-99FF05E0E428}" type="parTrans" cxnId="{256BC132-2BA2-4F8B-B59B-9F3D8C17CBAE}">
      <dgm:prSet/>
      <dgm:spPr/>
      <dgm:t>
        <a:bodyPr/>
        <a:lstStyle/>
        <a:p>
          <a:endParaRPr lang="en-US"/>
        </a:p>
      </dgm:t>
    </dgm:pt>
    <dgm:pt modelId="{A7CA02D2-2BBA-4A83-981B-94C45923C251}" type="sibTrans" cxnId="{256BC132-2BA2-4F8B-B59B-9F3D8C17CBAE}">
      <dgm:prSet/>
      <dgm:spPr/>
      <dgm:t>
        <a:bodyPr/>
        <a:lstStyle/>
        <a:p>
          <a:endParaRPr lang="en-US"/>
        </a:p>
      </dgm:t>
    </dgm:pt>
    <dgm:pt modelId="{F1FA117F-29DE-4D78-9E9E-98362279D869}">
      <dgm:prSet custT="1"/>
      <dgm:spPr>
        <a:solidFill>
          <a:srgbClr val="99FFCC"/>
        </a:solidFill>
      </dgm:spPr>
      <dgm:t>
        <a:bodyPr/>
        <a:lstStyle/>
        <a:p>
          <a:r>
            <a:rPr lang="en-GB" sz="1800" dirty="0"/>
            <a:t>When the mind wanders, this mental activity captures our awareness, and attention to the present moment diminishes. Excessive automatic activation and proliferation of these patterns can result in the amplification and maintenance of unpleasant emotions and increased psychological distress.</a:t>
          </a:r>
          <a:endParaRPr lang="en-US" sz="1800" dirty="0"/>
        </a:p>
      </dgm:t>
    </dgm:pt>
    <dgm:pt modelId="{178AD8FD-0AF9-4A46-95A4-404A0502B173}" type="parTrans" cxnId="{715F9B02-8126-4FCB-9292-AD0F902D280F}">
      <dgm:prSet/>
      <dgm:spPr/>
      <dgm:t>
        <a:bodyPr/>
        <a:lstStyle/>
        <a:p>
          <a:endParaRPr lang="en-US"/>
        </a:p>
      </dgm:t>
    </dgm:pt>
    <dgm:pt modelId="{9E931D6C-A420-44C8-A77B-72141D625AD1}" type="sibTrans" cxnId="{715F9B02-8126-4FCB-9292-AD0F902D280F}">
      <dgm:prSet/>
      <dgm:spPr/>
      <dgm:t>
        <a:bodyPr/>
        <a:lstStyle/>
        <a:p>
          <a:endParaRPr lang="en-US"/>
        </a:p>
      </dgm:t>
    </dgm:pt>
    <dgm:pt modelId="{9F85C4AA-2A32-4C9E-96BC-321F7E7371D0}">
      <dgm:prSet/>
      <dgm:spPr>
        <a:solidFill>
          <a:srgbClr val="CCFF99"/>
        </a:solidFill>
      </dgm:spPr>
      <dgm:t>
        <a:bodyPr/>
        <a:lstStyle/>
        <a:p>
          <a:r>
            <a:rPr lang="en-GB" dirty="0"/>
            <a:t>It is important to be aware that reflecting and anticipation are not ‘bad’ or ‘wrong’. They are part of our human repertoire of mental activity. However, when they become automatic patterns, this can escalate and maintain distress.</a:t>
          </a:r>
          <a:endParaRPr lang="en-US" dirty="0"/>
        </a:p>
      </dgm:t>
    </dgm:pt>
    <dgm:pt modelId="{9DAF4BDF-BDF7-48DC-BAC1-3E248C3FEA21}" type="parTrans" cxnId="{F630D303-6A79-452F-B005-A0D6B3020AB3}">
      <dgm:prSet/>
      <dgm:spPr/>
      <dgm:t>
        <a:bodyPr/>
        <a:lstStyle/>
        <a:p>
          <a:endParaRPr lang="en-US"/>
        </a:p>
      </dgm:t>
    </dgm:pt>
    <dgm:pt modelId="{EFF319C0-1A45-4499-9BC5-20200B123B05}" type="sibTrans" cxnId="{F630D303-6A79-452F-B005-A0D6B3020AB3}">
      <dgm:prSet/>
      <dgm:spPr/>
      <dgm:t>
        <a:bodyPr/>
        <a:lstStyle/>
        <a:p>
          <a:endParaRPr lang="en-US"/>
        </a:p>
      </dgm:t>
    </dgm:pt>
    <dgm:pt modelId="{86241F65-63CF-4ADB-8852-1E477BB2E7BA}" type="pres">
      <dgm:prSet presAssocID="{16268FE8-15BD-44B7-A83C-3B5572AFBF90}" presName="vert0" presStyleCnt="0">
        <dgm:presLayoutVars>
          <dgm:dir/>
          <dgm:animOne val="branch"/>
          <dgm:animLvl val="lvl"/>
        </dgm:presLayoutVars>
      </dgm:prSet>
      <dgm:spPr/>
    </dgm:pt>
    <dgm:pt modelId="{C94AC5B6-D763-4BDC-A203-3833006C1A97}" type="pres">
      <dgm:prSet presAssocID="{2E2C3050-B4EA-484E-B048-F481F7269CEF}" presName="thickLine" presStyleLbl="alignNode1" presStyleIdx="0" presStyleCnt="4"/>
      <dgm:spPr/>
    </dgm:pt>
    <dgm:pt modelId="{C9D5BA92-4278-47C5-96D4-D8649A121508}" type="pres">
      <dgm:prSet presAssocID="{2E2C3050-B4EA-484E-B048-F481F7269CEF}" presName="horz1" presStyleCnt="0"/>
      <dgm:spPr/>
    </dgm:pt>
    <dgm:pt modelId="{188E36CF-A618-40F2-B562-3A3DE3553119}" type="pres">
      <dgm:prSet presAssocID="{2E2C3050-B4EA-484E-B048-F481F7269CEF}" presName="tx1" presStyleLbl="revTx" presStyleIdx="0" presStyleCnt="4"/>
      <dgm:spPr/>
    </dgm:pt>
    <dgm:pt modelId="{F0BFAA54-8DD3-4654-AC8D-CBDD5B139AA2}" type="pres">
      <dgm:prSet presAssocID="{2E2C3050-B4EA-484E-B048-F481F7269CEF}" presName="vert1" presStyleCnt="0"/>
      <dgm:spPr/>
    </dgm:pt>
    <dgm:pt modelId="{A057FDE5-F177-4DFC-A7B4-2910BFE6CBAF}" type="pres">
      <dgm:prSet presAssocID="{A7BDEA3D-C077-43DE-9245-2190AFC42B26}" presName="thickLine" presStyleLbl="alignNode1" presStyleIdx="1" presStyleCnt="4"/>
      <dgm:spPr/>
    </dgm:pt>
    <dgm:pt modelId="{5AAD7172-BED7-4DD2-8F49-FB6BB1578720}" type="pres">
      <dgm:prSet presAssocID="{A7BDEA3D-C077-43DE-9245-2190AFC42B26}" presName="horz1" presStyleCnt="0"/>
      <dgm:spPr/>
    </dgm:pt>
    <dgm:pt modelId="{71C8F2A4-D153-4F67-959E-871A72A50605}" type="pres">
      <dgm:prSet presAssocID="{A7BDEA3D-C077-43DE-9245-2190AFC42B26}" presName="tx1" presStyleLbl="revTx" presStyleIdx="1" presStyleCnt="4"/>
      <dgm:spPr/>
    </dgm:pt>
    <dgm:pt modelId="{345627B6-E349-48B5-B193-42721342DFBC}" type="pres">
      <dgm:prSet presAssocID="{A7BDEA3D-C077-43DE-9245-2190AFC42B26}" presName="vert1" presStyleCnt="0"/>
      <dgm:spPr/>
    </dgm:pt>
    <dgm:pt modelId="{72713027-0F72-4769-A101-CABC6241E0AD}" type="pres">
      <dgm:prSet presAssocID="{F1FA117F-29DE-4D78-9E9E-98362279D869}" presName="thickLine" presStyleLbl="alignNode1" presStyleIdx="2" presStyleCnt="4"/>
      <dgm:spPr/>
    </dgm:pt>
    <dgm:pt modelId="{53FA10E7-0649-4D70-94C6-E6A6ECFC8CDC}" type="pres">
      <dgm:prSet presAssocID="{F1FA117F-29DE-4D78-9E9E-98362279D869}" presName="horz1" presStyleCnt="0"/>
      <dgm:spPr/>
    </dgm:pt>
    <dgm:pt modelId="{64565411-9047-40AF-9BC9-9A45EE800EBC}" type="pres">
      <dgm:prSet presAssocID="{F1FA117F-29DE-4D78-9E9E-98362279D869}" presName="tx1" presStyleLbl="revTx" presStyleIdx="2" presStyleCnt="4"/>
      <dgm:spPr/>
    </dgm:pt>
    <dgm:pt modelId="{5C4FB831-326A-40AF-8F50-8A87174498FE}" type="pres">
      <dgm:prSet presAssocID="{F1FA117F-29DE-4D78-9E9E-98362279D869}" presName="vert1" presStyleCnt="0"/>
      <dgm:spPr/>
    </dgm:pt>
    <dgm:pt modelId="{74FB5A15-AEBD-4DB9-87CE-EE6A90F906C4}" type="pres">
      <dgm:prSet presAssocID="{9F85C4AA-2A32-4C9E-96BC-321F7E7371D0}" presName="thickLine" presStyleLbl="alignNode1" presStyleIdx="3" presStyleCnt="4"/>
      <dgm:spPr/>
    </dgm:pt>
    <dgm:pt modelId="{25FF33D7-2850-411E-ACFC-16B132FBAF69}" type="pres">
      <dgm:prSet presAssocID="{9F85C4AA-2A32-4C9E-96BC-321F7E7371D0}" presName="horz1" presStyleCnt="0"/>
      <dgm:spPr/>
    </dgm:pt>
    <dgm:pt modelId="{2ACA4F69-AC9F-4380-B380-E8DC1480AA26}" type="pres">
      <dgm:prSet presAssocID="{9F85C4AA-2A32-4C9E-96BC-321F7E7371D0}" presName="tx1" presStyleLbl="revTx" presStyleIdx="3" presStyleCnt="4"/>
      <dgm:spPr/>
    </dgm:pt>
    <dgm:pt modelId="{A1B61F62-6EA5-42C0-89C5-2AB17BF03887}" type="pres">
      <dgm:prSet presAssocID="{9F85C4AA-2A32-4C9E-96BC-321F7E7371D0}" presName="vert1" presStyleCnt="0"/>
      <dgm:spPr/>
    </dgm:pt>
  </dgm:ptLst>
  <dgm:cxnLst>
    <dgm:cxn modelId="{715F9B02-8126-4FCB-9292-AD0F902D280F}" srcId="{16268FE8-15BD-44B7-A83C-3B5572AFBF90}" destId="{F1FA117F-29DE-4D78-9E9E-98362279D869}" srcOrd="2" destOrd="0" parTransId="{178AD8FD-0AF9-4A46-95A4-404A0502B173}" sibTransId="{9E931D6C-A420-44C8-A77B-72141D625AD1}"/>
    <dgm:cxn modelId="{F630D303-6A79-452F-B005-A0D6B3020AB3}" srcId="{16268FE8-15BD-44B7-A83C-3B5572AFBF90}" destId="{9F85C4AA-2A32-4C9E-96BC-321F7E7371D0}" srcOrd="3" destOrd="0" parTransId="{9DAF4BDF-BDF7-48DC-BAC1-3E248C3FEA21}" sibTransId="{EFF319C0-1A45-4499-9BC5-20200B123B05}"/>
    <dgm:cxn modelId="{7371C612-0218-4E5E-9F97-DB7658B776C3}" srcId="{16268FE8-15BD-44B7-A83C-3B5572AFBF90}" destId="{2E2C3050-B4EA-484E-B048-F481F7269CEF}" srcOrd="0" destOrd="0" parTransId="{ADE73413-7DC2-4350-8D3D-042CD08164BE}" sibTransId="{14E85840-4B00-456E-A3DA-270C515118A3}"/>
    <dgm:cxn modelId="{256BC132-2BA2-4F8B-B59B-9F3D8C17CBAE}" srcId="{16268FE8-15BD-44B7-A83C-3B5572AFBF90}" destId="{A7BDEA3D-C077-43DE-9245-2190AFC42B26}" srcOrd="1" destOrd="0" parTransId="{DAC8A750-653F-48B6-9F33-99FF05E0E428}" sibTransId="{A7CA02D2-2BBA-4A83-981B-94C45923C251}"/>
    <dgm:cxn modelId="{7E4C3477-1A52-483C-8BAA-84C4060CEFAE}" type="presOf" srcId="{16268FE8-15BD-44B7-A83C-3B5572AFBF90}" destId="{86241F65-63CF-4ADB-8852-1E477BB2E7BA}" srcOrd="0" destOrd="0" presId="urn:microsoft.com/office/officeart/2008/layout/LinedList"/>
    <dgm:cxn modelId="{CB5B7288-3690-4A1C-9242-1AFEE4DA52E5}" type="presOf" srcId="{F1FA117F-29DE-4D78-9E9E-98362279D869}" destId="{64565411-9047-40AF-9BC9-9A45EE800EBC}" srcOrd="0" destOrd="0" presId="urn:microsoft.com/office/officeart/2008/layout/LinedList"/>
    <dgm:cxn modelId="{7D3D6491-97BB-48B2-A199-9D3602616E91}" type="presOf" srcId="{2E2C3050-B4EA-484E-B048-F481F7269CEF}" destId="{188E36CF-A618-40F2-B562-3A3DE3553119}" srcOrd="0" destOrd="0" presId="urn:microsoft.com/office/officeart/2008/layout/LinedList"/>
    <dgm:cxn modelId="{C6609D95-7892-43A7-976F-A6A3D6F83BDA}" type="presOf" srcId="{A7BDEA3D-C077-43DE-9245-2190AFC42B26}" destId="{71C8F2A4-D153-4F67-959E-871A72A50605}" srcOrd="0" destOrd="0" presId="urn:microsoft.com/office/officeart/2008/layout/LinedList"/>
    <dgm:cxn modelId="{CB8025D6-0428-4515-A918-D53FF3BFBBE6}" type="presOf" srcId="{9F85C4AA-2A32-4C9E-96BC-321F7E7371D0}" destId="{2ACA4F69-AC9F-4380-B380-E8DC1480AA26}" srcOrd="0" destOrd="0" presId="urn:microsoft.com/office/officeart/2008/layout/LinedList"/>
    <dgm:cxn modelId="{9F0316E3-67E2-432E-A370-0C4DA05C2E1E}" type="presParOf" srcId="{86241F65-63CF-4ADB-8852-1E477BB2E7BA}" destId="{C94AC5B6-D763-4BDC-A203-3833006C1A97}" srcOrd="0" destOrd="0" presId="urn:microsoft.com/office/officeart/2008/layout/LinedList"/>
    <dgm:cxn modelId="{31435C93-9D19-45F8-9CAF-7CAA16C29AAB}" type="presParOf" srcId="{86241F65-63CF-4ADB-8852-1E477BB2E7BA}" destId="{C9D5BA92-4278-47C5-96D4-D8649A121508}" srcOrd="1" destOrd="0" presId="urn:microsoft.com/office/officeart/2008/layout/LinedList"/>
    <dgm:cxn modelId="{141B4A38-FF52-4893-A512-AAF561240A59}" type="presParOf" srcId="{C9D5BA92-4278-47C5-96D4-D8649A121508}" destId="{188E36CF-A618-40F2-B562-3A3DE3553119}" srcOrd="0" destOrd="0" presId="urn:microsoft.com/office/officeart/2008/layout/LinedList"/>
    <dgm:cxn modelId="{6621A06F-87FD-46DB-BAA5-7F30C0EE60C2}" type="presParOf" srcId="{C9D5BA92-4278-47C5-96D4-D8649A121508}" destId="{F0BFAA54-8DD3-4654-AC8D-CBDD5B139AA2}" srcOrd="1" destOrd="0" presId="urn:microsoft.com/office/officeart/2008/layout/LinedList"/>
    <dgm:cxn modelId="{06519874-5063-4570-84BA-B8B368AAAA4A}" type="presParOf" srcId="{86241F65-63CF-4ADB-8852-1E477BB2E7BA}" destId="{A057FDE5-F177-4DFC-A7B4-2910BFE6CBAF}" srcOrd="2" destOrd="0" presId="urn:microsoft.com/office/officeart/2008/layout/LinedList"/>
    <dgm:cxn modelId="{5E2C5AE1-3C8F-466A-BB86-0F15412D8E8B}" type="presParOf" srcId="{86241F65-63CF-4ADB-8852-1E477BB2E7BA}" destId="{5AAD7172-BED7-4DD2-8F49-FB6BB1578720}" srcOrd="3" destOrd="0" presId="urn:microsoft.com/office/officeart/2008/layout/LinedList"/>
    <dgm:cxn modelId="{C313AADA-A479-44C8-862F-9BDC50AD12D0}" type="presParOf" srcId="{5AAD7172-BED7-4DD2-8F49-FB6BB1578720}" destId="{71C8F2A4-D153-4F67-959E-871A72A50605}" srcOrd="0" destOrd="0" presId="urn:microsoft.com/office/officeart/2008/layout/LinedList"/>
    <dgm:cxn modelId="{CF88DAF7-05EB-4CB1-A6FC-5F7352997657}" type="presParOf" srcId="{5AAD7172-BED7-4DD2-8F49-FB6BB1578720}" destId="{345627B6-E349-48B5-B193-42721342DFBC}" srcOrd="1" destOrd="0" presId="urn:microsoft.com/office/officeart/2008/layout/LinedList"/>
    <dgm:cxn modelId="{0E24412A-680E-462A-8173-3520002A77C6}" type="presParOf" srcId="{86241F65-63CF-4ADB-8852-1E477BB2E7BA}" destId="{72713027-0F72-4769-A101-CABC6241E0AD}" srcOrd="4" destOrd="0" presId="urn:microsoft.com/office/officeart/2008/layout/LinedList"/>
    <dgm:cxn modelId="{D1D407DF-9207-423A-889F-96C5857779E0}" type="presParOf" srcId="{86241F65-63CF-4ADB-8852-1E477BB2E7BA}" destId="{53FA10E7-0649-4D70-94C6-E6A6ECFC8CDC}" srcOrd="5" destOrd="0" presId="urn:microsoft.com/office/officeart/2008/layout/LinedList"/>
    <dgm:cxn modelId="{E43D5470-1964-4AFF-9E84-2F453578477C}" type="presParOf" srcId="{53FA10E7-0649-4D70-94C6-E6A6ECFC8CDC}" destId="{64565411-9047-40AF-9BC9-9A45EE800EBC}" srcOrd="0" destOrd="0" presId="urn:microsoft.com/office/officeart/2008/layout/LinedList"/>
    <dgm:cxn modelId="{932614F0-FADC-4396-8A6A-57290D86F0F3}" type="presParOf" srcId="{53FA10E7-0649-4D70-94C6-E6A6ECFC8CDC}" destId="{5C4FB831-326A-40AF-8F50-8A87174498FE}" srcOrd="1" destOrd="0" presId="urn:microsoft.com/office/officeart/2008/layout/LinedList"/>
    <dgm:cxn modelId="{7D5F3369-4A4B-40B7-A365-84274256FB6D}" type="presParOf" srcId="{86241F65-63CF-4ADB-8852-1E477BB2E7BA}" destId="{74FB5A15-AEBD-4DB9-87CE-EE6A90F906C4}" srcOrd="6" destOrd="0" presId="urn:microsoft.com/office/officeart/2008/layout/LinedList"/>
    <dgm:cxn modelId="{79C9BF7A-F1D2-4B06-93F0-3C6E22087D96}" type="presParOf" srcId="{86241F65-63CF-4ADB-8852-1E477BB2E7BA}" destId="{25FF33D7-2850-411E-ACFC-16B132FBAF69}" srcOrd="7" destOrd="0" presId="urn:microsoft.com/office/officeart/2008/layout/LinedList"/>
    <dgm:cxn modelId="{5DA897FC-BA94-461F-91E7-E5BFBF38A11F}" type="presParOf" srcId="{25FF33D7-2850-411E-ACFC-16B132FBAF69}" destId="{2ACA4F69-AC9F-4380-B380-E8DC1480AA26}" srcOrd="0" destOrd="0" presId="urn:microsoft.com/office/officeart/2008/layout/LinedList"/>
    <dgm:cxn modelId="{FD4A6BBA-64E8-4228-8AC6-39AAA0C1BD24}" type="presParOf" srcId="{25FF33D7-2850-411E-ACFC-16B132FBAF69}" destId="{A1B61F62-6EA5-42C0-89C5-2AB17BF03887}" srcOrd="1" destOrd="0" presId="urn:microsoft.com/office/officeart/2008/layout/LinedList"/>
  </dgm:cxnLst>
  <dgm:bg>
    <a:solidFill>
      <a:srgbClr val="CCFFFF"/>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963917A-74E6-4F0D-AD93-0411D717919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6264065-5340-46E7-A452-C388E6A1AE9E}">
      <dgm:prSet custT="1"/>
      <dgm:spPr>
        <a:solidFill>
          <a:srgbClr val="CCFF99"/>
        </a:solidFill>
      </dgm:spPr>
      <dgm:t>
        <a:bodyPr/>
        <a:lstStyle/>
        <a:p>
          <a:r>
            <a:rPr lang="en-GB" sz="2000" dirty="0"/>
            <a:t>A key aspect to developing mindfulness is learning to increase awareness of when the mind has wandered, and to gently, kindly and self-compassionately bring attention back to the present moment.</a:t>
          </a:r>
          <a:endParaRPr lang="en-US" sz="2000" dirty="0"/>
        </a:p>
      </dgm:t>
    </dgm:pt>
    <dgm:pt modelId="{6E557C30-F529-4C33-BDAB-631F59FE00B0}" type="parTrans" cxnId="{BBA81ED9-1439-4780-A45A-89712D58DF83}">
      <dgm:prSet/>
      <dgm:spPr/>
      <dgm:t>
        <a:bodyPr/>
        <a:lstStyle/>
        <a:p>
          <a:endParaRPr lang="en-US"/>
        </a:p>
      </dgm:t>
    </dgm:pt>
    <dgm:pt modelId="{700912C1-5120-42A9-A069-0E8B6D4F9D90}" type="sibTrans" cxnId="{BBA81ED9-1439-4780-A45A-89712D58DF83}">
      <dgm:prSet/>
      <dgm:spPr/>
      <dgm:t>
        <a:bodyPr/>
        <a:lstStyle/>
        <a:p>
          <a:endParaRPr lang="en-US"/>
        </a:p>
      </dgm:t>
    </dgm:pt>
    <dgm:pt modelId="{A67D4D95-991F-463B-A561-887D4EBFEDA8}">
      <dgm:prSet custT="1"/>
      <dgm:spPr/>
      <dgm:t>
        <a:bodyPr/>
        <a:lstStyle/>
        <a:p>
          <a:r>
            <a:rPr lang="en-GB" sz="2000" dirty="0"/>
            <a:t>While reflection and planning can be helpful in the short term, excessive rumination and anticipation often makes things worse and rarely addresses the real difficulty. </a:t>
          </a:r>
          <a:endParaRPr lang="en-US" sz="2000" dirty="0"/>
        </a:p>
      </dgm:t>
    </dgm:pt>
    <dgm:pt modelId="{499A2000-44C6-4D71-ADFE-2D1B7066CB96}" type="parTrans" cxnId="{99ACC182-6B54-444B-9FE9-F1D052BC8070}">
      <dgm:prSet/>
      <dgm:spPr/>
      <dgm:t>
        <a:bodyPr/>
        <a:lstStyle/>
        <a:p>
          <a:endParaRPr lang="en-US"/>
        </a:p>
      </dgm:t>
    </dgm:pt>
    <dgm:pt modelId="{A6783566-7157-448D-9C0E-6637E4635811}" type="sibTrans" cxnId="{99ACC182-6B54-444B-9FE9-F1D052BC8070}">
      <dgm:prSet/>
      <dgm:spPr/>
      <dgm:t>
        <a:bodyPr/>
        <a:lstStyle/>
        <a:p>
          <a:endParaRPr lang="en-US"/>
        </a:p>
      </dgm:t>
    </dgm:pt>
    <dgm:pt modelId="{AB34521F-4280-4439-B69B-D5E519E38C48}">
      <dgm:prSet custT="1"/>
      <dgm:spPr>
        <a:solidFill>
          <a:srgbClr val="FFFFCC"/>
        </a:solidFill>
      </dgm:spPr>
      <dgm:t>
        <a:bodyPr/>
        <a:lstStyle/>
        <a:p>
          <a:r>
            <a:rPr lang="en-GB" sz="1800" dirty="0"/>
            <a:t>Mindfulness training offers the possibility to become empowered to make informed choices about when to be willing to experience and engage with unpleasant emotions, and when to shift awareness onto anchors associated with calm, in order to gain conscious control over this process. </a:t>
          </a:r>
          <a:endParaRPr lang="en-US" sz="1800" dirty="0"/>
        </a:p>
      </dgm:t>
    </dgm:pt>
    <dgm:pt modelId="{4857035E-F5C2-42B3-904A-D4928D483ACA}" type="parTrans" cxnId="{25C145A0-6C78-4553-8681-4012B85DB862}">
      <dgm:prSet/>
      <dgm:spPr/>
      <dgm:t>
        <a:bodyPr/>
        <a:lstStyle/>
        <a:p>
          <a:endParaRPr lang="en-US"/>
        </a:p>
      </dgm:t>
    </dgm:pt>
    <dgm:pt modelId="{D3918AF2-001C-4062-9755-AC2B8580F17A}" type="sibTrans" cxnId="{25C145A0-6C78-4553-8681-4012B85DB862}">
      <dgm:prSet/>
      <dgm:spPr/>
      <dgm:t>
        <a:bodyPr/>
        <a:lstStyle/>
        <a:p>
          <a:endParaRPr lang="en-US"/>
        </a:p>
      </dgm:t>
    </dgm:pt>
    <dgm:pt modelId="{CAF1C84C-C765-47F6-A986-D8677AC522AB}">
      <dgm:prSet custT="1"/>
      <dgm:spPr>
        <a:solidFill>
          <a:srgbClr val="CCCCFF"/>
        </a:solidFill>
      </dgm:spPr>
      <dgm:t>
        <a:bodyPr/>
        <a:lstStyle/>
        <a:p>
          <a:r>
            <a:rPr lang="en-GB" sz="1800" dirty="0"/>
            <a:t>There is also an opportunity to make an informed choice as to where to place attention – in the realm of mind, or in the realm of here and now. Mindfulness training allows more control over the brain’s attentional networks (Lutz et al., 2009), and the possibility to cultivate a healthier and more flexible use of the attentional focus (Keng et al., 2011).</a:t>
          </a:r>
          <a:endParaRPr lang="en-US" sz="1800" dirty="0"/>
        </a:p>
      </dgm:t>
    </dgm:pt>
    <dgm:pt modelId="{7D280D5F-507B-4510-B224-91BD7A41BE82}" type="parTrans" cxnId="{E46B57DB-EE0C-4FF3-AECA-8F44CC2B758C}">
      <dgm:prSet/>
      <dgm:spPr/>
      <dgm:t>
        <a:bodyPr/>
        <a:lstStyle/>
        <a:p>
          <a:endParaRPr lang="en-US"/>
        </a:p>
      </dgm:t>
    </dgm:pt>
    <dgm:pt modelId="{42AE8DA9-5A5C-435A-A5EC-1FC1EE2292F4}" type="sibTrans" cxnId="{E46B57DB-EE0C-4FF3-AECA-8F44CC2B758C}">
      <dgm:prSet/>
      <dgm:spPr/>
      <dgm:t>
        <a:bodyPr/>
        <a:lstStyle/>
        <a:p>
          <a:endParaRPr lang="en-US"/>
        </a:p>
      </dgm:t>
    </dgm:pt>
    <dgm:pt modelId="{06F7C3D2-FD5D-4006-9FE9-318D185F4E16}" type="pres">
      <dgm:prSet presAssocID="{C963917A-74E6-4F0D-AD93-0411D7179191}" presName="vert0" presStyleCnt="0">
        <dgm:presLayoutVars>
          <dgm:dir/>
          <dgm:animOne val="branch"/>
          <dgm:animLvl val="lvl"/>
        </dgm:presLayoutVars>
      </dgm:prSet>
      <dgm:spPr/>
    </dgm:pt>
    <dgm:pt modelId="{DD508570-6FA9-4300-B5DB-711339C2FD67}" type="pres">
      <dgm:prSet presAssocID="{76264065-5340-46E7-A452-C388E6A1AE9E}" presName="thickLine" presStyleLbl="alignNode1" presStyleIdx="0" presStyleCnt="4"/>
      <dgm:spPr/>
    </dgm:pt>
    <dgm:pt modelId="{44A41449-E679-470D-91F6-5915D31457F7}" type="pres">
      <dgm:prSet presAssocID="{76264065-5340-46E7-A452-C388E6A1AE9E}" presName="horz1" presStyleCnt="0"/>
      <dgm:spPr/>
    </dgm:pt>
    <dgm:pt modelId="{EE1C3BBD-3919-4E9B-B65F-D0FA4EE5D99B}" type="pres">
      <dgm:prSet presAssocID="{76264065-5340-46E7-A452-C388E6A1AE9E}" presName="tx1" presStyleLbl="revTx" presStyleIdx="0" presStyleCnt="4"/>
      <dgm:spPr/>
    </dgm:pt>
    <dgm:pt modelId="{545D57A3-CD88-4F2E-8AA0-DD90C886460D}" type="pres">
      <dgm:prSet presAssocID="{76264065-5340-46E7-A452-C388E6A1AE9E}" presName="vert1" presStyleCnt="0"/>
      <dgm:spPr/>
    </dgm:pt>
    <dgm:pt modelId="{B9FD8117-3637-4A0B-B7AC-A2AA0BFAB7CA}" type="pres">
      <dgm:prSet presAssocID="{A67D4D95-991F-463B-A561-887D4EBFEDA8}" presName="thickLine" presStyleLbl="alignNode1" presStyleIdx="1" presStyleCnt="4"/>
      <dgm:spPr/>
    </dgm:pt>
    <dgm:pt modelId="{42D45415-F01C-4135-9598-8EAB616144A8}" type="pres">
      <dgm:prSet presAssocID="{A67D4D95-991F-463B-A561-887D4EBFEDA8}" presName="horz1" presStyleCnt="0"/>
      <dgm:spPr/>
    </dgm:pt>
    <dgm:pt modelId="{B9D9F57D-3007-4609-8D66-322C541061BB}" type="pres">
      <dgm:prSet presAssocID="{A67D4D95-991F-463B-A561-887D4EBFEDA8}" presName="tx1" presStyleLbl="revTx" presStyleIdx="1" presStyleCnt="4"/>
      <dgm:spPr/>
    </dgm:pt>
    <dgm:pt modelId="{931E90DD-E193-427D-91E9-2237DEF68A4D}" type="pres">
      <dgm:prSet presAssocID="{A67D4D95-991F-463B-A561-887D4EBFEDA8}" presName="vert1" presStyleCnt="0"/>
      <dgm:spPr/>
    </dgm:pt>
    <dgm:pt modelId="{E964F162-0057-4065-A092-6C109F4E8D66}" type="pres">
      <dgm:prSet presAssocID="{AB34521F-4280-4439-B69B-D5E519E38C48}" presName="thickLine" presStyleLbl="alignNode1" presStyleIdx="2" presStyleCnt="4"/>
      <dgm:spPr/>
    </dgm:pt>
    <dgm:pt modelId="{B1EEC5EA-9B23-4F7F-A952-1FBB7F5C595A}" type="pres">
      <dgm:prSet presAssocID="{AB34521F-4280-4439-B69B-D5E519E38C48}" presName="horz1" presStyleCnt="0"/>
      <dgm:spPr/>
    </dgm:pt>
    <dgm:pt modelId="{7DBF8B11-FEEA-4410-854A-C1DBB6AF3F03}" type="pres">
      <dgm:prSet presAssocID="{AB34521F-4280-4439-B69B-D5E519E38C48}" presName="tx1" presStyleLbl="revTx" presStyleIdx="2" presStyleCnt="4"/>
      <dgm:spPr/>
    </dgm:pt>
    <dgm:pt modelId="{4F9E0D55-3B09-451C-B722-58A799DC71D7}" type="pres">
      <dgm:prSet presAssocID="{AB34521F-4280-4439-B69B-D5E519E38C48}" presName="vert1" presStyleCnt="0"/>
      <dgm:spPr/>
    </dgm:pt>
    <dgm:pt modelId="{48959C80-F7D4-48B9-A607-3D5C09DF64FE}" type="pres">
      <dgm:prSet presAssocID="{CAF1C84C-C765-47F6-A986-D8677AC522AB}" presName="thickLine" presStyleLbl="alignNode1" presStyleIdx="3" presStyleCnt="4"/>
      <dgm:spPr/>
    </dgm:pt>
    <dgm:pt modelId="{15FAC4BB-0516-4D87-B349-25BB0B2245A1}" type="pres">
      <dgm:prSet presAssocID="{CAF1C84C-C765-47F6-A986-D8677AC522AB}" presName="horz1" presStyleCnt="0"/>
      <dgm:spPr/>
    </dgm:pt>
    <dgm:pt modelId="{59F00A73-3DA5-4FF1-80A0-30B310A8D88F}" type="pres">
      <dgm:prSet presAssocID="{CAF1C84C-C765-47F6-A986-D8677AC522AB}" presName="tx1" presStyleLbl="revTx" presStyleIdx="3" presStyleCnt="4"/>
      <dgm:spPr/>
    </dgm:pt>
    <dgm:pt modelId="{5C84AB69-DFAF-4892-A928-0BCCABC0533E}" type="pres">
      <dgm:prSet presAssocID="{CAF1C84C-C765-47F6-A986-D8677AC522AB}" presName="vert1" presStyleCnt="0"/>
      <dgm:spPr/>
    </dgm:pt>
  </dgm:ptLst>
  <dgm:cxnLst>
    <dgm:cxn modelId="{C1E51A25-ABA4-43CB-87C4-D613638138DC}" type="presOf" srcId="{A67D4D95-991F-463B-A561-887D4EBFEDA8}" destId="{B9D9F57D-3007-4609-8D66-322C541061BB}" srcOrd="0" destOrd="0" presId="urn:microsoft.com/office/officeart/2008/layout/LinedList"/>
    <dgm:cxn modelId="{90FC0E28-7A43-42DA-8D81-0899F4A75E12}" type="presOf" srcId="{AB34521F-4280-4439-B69B-D5E519E38C48}" destId="{7DBF8B11-FEEA-4410-854A-C1DBB6AF3F03}" srcOrd="0" destOrd="0" presId="urn:microsoft.com/office/officeart/2008/layout/LinedList"/>
    <dgm:cxn modelId="{0C22D066-9929-40DE-AC6A-F5823AC0C6D4}" type="presOf" srcId="{CAF1C84C-C765-47F6-A986-D8677AC522AB}" destId="{59F00A73-3DA5-4FF1-80A0-30B310A8D88F}" srcOrd="0" destOrd="0" presId="urn:microsoft.com/office/officeart/2008/layout/LinedList"/>
    <dgm:cxn modelId="{99ACC182-6B54-444B-9FE9-F1D052BC8070}" srcId="{C963917A-74E6-4F0D-AD93-0411D7179191}" destId="{A67D4D95-991F-463B-A561-887D4EBFEDA8}" srcOrd="1" destOrd="0" parTransId="{499A2000-44C6-4D71-ADFE-2D1B7066CB96}" sibTransId="{A6783566-7157-448D-9C0E-6637E4635811}"/>
    <dgm:cxn modelId="{25C145A0-6C78-4553-8681-4012B85DB862}" srcId="{C963917A-74E6-4F0D-AD93-0411D7179191}" destId="{AB34521F-4280-4439-B69B-D5E519E38C48}" srcOrd="2" destOrd="0" parTransId="{4857035E-F5C2-42B3-904A-D4928D483ACA}" sibTransId="{D3918AF2-001C-4062-9755-AC2B8580F17A}"/>
    <dgm:cxn modelId="{A70C4BAE-7C81-424B-87D4-EBA12CDBA08F}" type="presOf" srcId="{C963917A-74E6-4F0D-AD93-0411D7179191}" destId="{06F7C3D2-FD5D-4006-9FE9-318D185F4E16}" srcOrd="0" destOrd="0" presId="urn:microsoft.com/office/officeart/2008/layout/LinedList"/>
    <dgm:cxn modelId="{BBA81ED9-1439-4780-A45A-89712D58DF83}" srcId="{C963917A-74E6-4F0D-AD93-0411D7179191}" destId="{76264065-5340-46E7-A452-C388E6A1AE9E}" srcOrd="0" destOrd="0" parTransId="{6E557C30-F529-4C33-BDAB-631F59FE00B0}" sibTransId="{700912C1-5120-42A9-A069-0E8B6D4F9D90}"/>
    <dgm:cxn modelId="{0330CCDA-C594-4A5F-8E5B-5B113C090EB1}" type="presOf" srcId="{76264065-5340-46E7-A452-C388E6A1AE9E}" destId="{EE1C3BBD-3919-4E9B-B65F-D0FA4EE5D99B}" srcOrd="0" destOrd="0" presId="urn:microsoft.com/office/officeart/2008/layout/LinedList"/>
    <dgm:cxn modelId="{E46B57DB-EE0C-4FF3-AECA-8F44CC2B758C}" srcId="{C963917A-74E6-4F0D-AD93-0411D7179191}" destId="{CAF1C84C-C765-47F6-A986-D8677AC522AB}" srcOrd="3" destOrd="0" parTransId="{7D280D5F-507B-4510-B224-91BD7A41BE82}" sibTransId="{42AE8DA9-5A5C-435A-A5EC-1FC1EE2292F4}"/>
    <dgm:cxn modelId="{EE2E9E7C-1149-4D64-BCBA-246A466B656D}" type="presParOf" srcId="{06F7C3D2-FD5D-4006-9FE9-318D185F4E16}" destId="{DD508570-6FA9-4300-B5DB-711339C2FD67}" srcOrd="0" destOrd="0" presId="urn:microsoft.com/office/officeart/2008/layout/LinedList"/>
    <dgm:cxn modelId="{814CC451-A863-4AB8-90E2-9F60C633A30C}" type="presParOf" srcId="{06F7C3D2-FD5D-4006-9FE9-318D185F4E16}" destId="{44A41449-E679-470D-91F6-5915D31457F7}" srcOrd="1" destOrd="0" presId="urn:microsoft.com/office/officeart/2008/layout/LinedList"/>
    <dgm:cxn modelId="{D9D9B18D-E70F-4345-AD51-E1F5D30C7DD7}" type="presParOf" srcId="{44A41449-E679-470D-91F6-5915D31457F7}" destId="{EE1C3BBD-3919-4E9B-B65F-D0FA4EE5D99B}" srcOrd="0" destOrd="0" presId="urn:microsoft.com/office/officeart/2008/layout/LinedList"/>
    <dgm:cxn modelId="{AB5B469C-3724-4008-853D-E810B06C1046}" type="presParOf" srcId="{44A41449-E679-470D-91F6-5915D31457F7}" destId="{545D57A3-CD88-4F2E-8AA0-DD90C886460D}" srcOrd="1" destOrd="0" presId="urn:microsoft.com/office/officeart/2008/layout/LinedList"/>
    <dgm:cxn modelId="{5D781685-5884-44D1-A6A5-93EA7B217AE8}" type="presParOf" srcId="{06F7C3D2-FD5D-4006-9FE9-318D185F4E16}" destId="{B9FD8117-3637-4A0B-B7AC-A2AA0BFAB7CA}" srcOrd="2" destOrd="0" presId="urn:microsoft.com/office/officeart/2008/layout/LinedList"/>
    <dgm:cxn modelId="{C2B2DB4D-449D-4867-A63C-DF69A6CDEDFB}" type="presParOf" srcId="{06F7C3D2-FD5D-4006-9FE9-318D185F4E16}" destId="{42D45415-F01C-4135-9598-8EAB616144A8}" srcOrd="3" destOrd="0" presId="urn:microsoft.com/office/officeart/2008/layout/LinedList"/>
    <dgm:cxn modelId="{5185AC77-43AB-4CA0-94AE-4F2B6EFD2D54}" type="presParOf" srcId="{42D45415-F01C-4135-9598-8EAB616144A8}" destId="{B9D9F57D-3007-4609-8D66-322C541061BB}" srcOrd="0" destOrd="0" presId="urn:microsoft.com/office/officeart/2008/layout/LinedList"/>
    <dgm:cxn modelId="{A437AA87-9660-4C9A-B9F9-A25F21595A0A}" type="presParOf" srcId="{42D45415-F01C-4135-9598-8EAB616144A8}" destId="{931E90DD-E193-427D-91E9-2237DEF68A4D}" srcOrd="1" destOrd="0" presId="urn:microsoft.com/office/officeart/2008/layout/LinedList"/>
    <dgm:cxn modelId="{6BFF841B-D5B2-44A7-A366-4EE15096A703}" type="presParOf" srcId="{06F7C3D2-FD5D-4006-9FE9-318D185F4E16}" destId="{E964F162-0057-4065-A092-6C109F4E8D66}" srcOrd="4" destOrd="0" presId="urn:microsoft.com/office/officeart/2008/layout/LinedList"/>
    <dgm:cxn modelId="{A533BA62-E833-4B8A-86AB-EB783032B02E}" type="presParOf" srcId="{06F7C3D2-FD5D-4006-9FE9-318D185F4E16}" destId="{B1EEC5EA-9B23-4F7F-A952-1FBB7F5C595A}" srcOrd="5" destOrd="0" presId="urn:microsoft.com/office/officeart/2008/layout/LinedList"/>
    <dgm:cxn modelId="{71B9681B-10E0-4178-8060-43EA5DDE22E9}" type="presParOf" srcId="{B1EEC5EA-9B23-4F7F-A952-1FBB7F5C595A}" destId="{7DBF8B11-FEEA-4410-854A-C1DBB6AF3F03}" srcOrd="0" destOrd="0" presId="urn:microsoft.com/office/officeart/2008/layout/LinedList"/>
    <dgm:cxn modelId="{E3EDCB07-7FC3-426A-B668-7E191D7F07A9}" type="presParOf" srcId="{B1EEC5EA-9B23-4F7F-A952-1FBB7F5C595A}" destId="{4F9E0D55-3B09-451C-B722-58A799DC71D7}" srcOrd="1" destOrd="0" presId="urn:microsoft.com/office/officeart/2008/layout/LinedList"/>
    <dgm:cxn modelId="{D6AB8999-26F4-4E38-A952-10DEF90AD4FA}" type="presParOf" srcId="{06F7C3D2-FD5D-4006-9FE9-318D185F4E16}" destId="{48959C80-F7D4-48B9-A607-3D5C09DF64FE}" srcOrd="6" destOrd="0" presId="urn:microsoft.com/office/officeart/2008/layout/LinedList"/>
    <dgm:cxn modelId="{10FD294D-7047-49F8-A9A6-BD34D5250654}" type="presParOf" srcId="{06F7C3D2-FD5D-4006-9FE9-318D185F4E16}" destId="{15FAC4BB-0516-4D87-B349-25BB0B2245A1}" srcOrd="7" destOrd="0" presId="urn:microsoft.com/office/officeart/2008/layout/LinedList"/>
    <dgm:cxn modelId="{B1695E61-C41A-4008-8581-45322538E6FC}" type="presParOf" srcId="{15FAC4BB-0516-4D87-B349-25BB0B2245A1}" destId="{59F00A73-3DA5-4FF1-80A0-30B310A8D88F}" srcOrd="0" destOrd="0" presId="urn:microsoft.com/office/officeart/2008/layout/LinedList"/>
    <dgm:cxn modelId="{8E3308ED-A07D-4FFF-82B9-6825CC198D0B}" type="presParOf" srcId="{15FAC4BB-0516-4D87-B349-25BB0B2245A1}" destId="{5C84AB69-DFAF-4892-A928-0BCCABC0533E}" srcOrd="1" destOrd="0" presId="urn:microsoft.com/office/officeart/2008/layout/LinedList"/>
  </dgm:cxnLst>
  <dgm:bg>
    <a:solidFill>
      <a:srgbClr val="CCFFFF"/>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0EACBC-E935-449C-8824-F91D42ED0F9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D842FCB-2828-4F18-A78A-A0A464A339DD}">
      <dgm:prSet custT="1"/>
      <dgm:spPr/>
      <dgm:t>
        <a:bodyPr/>
        <a:lstStyle/>
        <a:p>
          <a:r>
            <a:rPr lang="en-GB" sz="1600" dirty="0"/>
            <a:t>Developing a non-judgemental relationship to the experience of thoughts and feelings and not seeing them as either ‘good or bad’ can be freeing. If we reduce judgement when experiencing an unpleasant or distressing emotion, this can lessen the impact of the experience.</a:t>
          </a:r>
          <a:endParaRPr lang="en-US" sz="1600" dirty="0"/>
        </a:p>
      </dgm:t>
    </dgm:pt>
    <dgm:pt modelId="{899A45C5-5C5C-47F1-9C5A-0F6D2232C619}" type="parTrans" cxnId="{1BF4E403-B3A5-451B-AC13-9966E7E604C0}">
      <dgm:prSet/>
      <dgm:spPr/>
      <dgm:t>
        <a:bodyPr/>
        <a:lstStyle/>
        <a:p>
          <a:endParaRPr lang="en-US"/>
        </a:p>
      </dgm:t>
    </dgm:pt>
    <dgm:pt modelId="{EDB6FC16-130E-4958-B0B8-659949516879}" type="sibTrans" cxnId="{1BF4E403-B3A5-451B-AC13-9966E7E604C0}">
      <dgm:prSet/>
      <dgm:spPr/>
      <dgm:t>
        <a:bodyPr/>
        <a:lstStyle/>
        <a:p>
          <a:endParaRPr lang="en-US"/>
        </a:p>
      </dgm:t>
    </dgm:pt>
    <dgm:pt modelId="{3E1CBAF0-EDAD-49AD-9C12-E33222E16918}">
      <dgm:prSet/>
      <dgm:spPr/>
      <dgm:t>
        <a:bodyPr/>
        <a:lstStyle/>
        <a:p>
          <a:r>
            <a:rPr lang="en-GB" dirty="0"/>
            <a:t>In mindfulness practice, it can be helpful to label any emotion noticed by saying ‘This is a feeling of…’ and ending this sentence with the name of the feeling.</a:t>
          </a:r>
          <a:endParaRPr lang="en-US" dirty="0"/>
        </a:p>
      </dgm:t>
    </dgm:pt>
    <dgm:pt modelId="{102C5873-72CA-491A-8FB2-F81D97428A7E}" type="parTrans" cxnId="{028AD816-FF65-4E99-9482-434148060375}">
      <dgm:prSet/>
      <dgm:spPr/>
      <dgm:t>
        <a:bodyPr/>
        <a:lstStyle/>
        <a:p>
          <a:endParaRPr lang="en-US"/>
        </a:p>
      </dgm:t>
    </dgm:pt>
    <dgm:pt modelId="{FC2209BE-E22D-433C-966B-8DC2955ECD0E}" type="sibTrans" cxnId="{028AD816-FF65-4E99-9482-434148060375}">
      <dgm:prSet/>
      <dgm:spPr/>
      <dgm:t>
        <a:bodyPr/>
        <a:lstStyle/>
        <a:p>
          <a:endParaRPr lang="en-US"/>
        </a:p>
      </dgm:t>
    </dgm:pt>
    <dgm:pt modelId="{D052A9E1-E6E7-4C1C-BB68-28A871ED557C}">
      <dgm:prSet/>
      <dgm:spPr/>
      <dgm:t>
        <a:bodyPr/>
        <a:lstStyle/>
        <a:p>
          <a:r>
            <a:rPr lang="en-GB"/>
            <a:t>With practice, it is possible to become more rapidly aware of moments when you are feeling distressed, and to become increasingly deliberate about making choices in how to respond when these feelings of any intensity arise.</a:t>
          </a:r>
          <a:endParaRPr lang="en-US"/>
        </a:p>
      </dgm:t>
    </dgm:pt>
    <dgm:pt modelId="{5DBDD523-2CC3-45E8-BB72-211E99537B39}" type="parTrans" cxnId="{4D1455DD-B92C-41AA-852F-A9E54F353684}">
      <dgm:prSet/>
      <dgm:spPr/>
      <dgm:t>
        <a:bodyPr/>
        <a:lstStyle/>
        <a:p>
          <a:endParaRPr lang="en-US"/>
        </a:p>
      </dgm:t>
    </dgm:pt>
    <dgm:pt modelId="{2947E0C5-1862-4950-8176-A6D18D2C9FF7}" type="sibTrans" cxnId="{4D1455DD-B92C-41AA-852F-A9E54F353684}">
      <dgm:prSet/>
      <dgm:spPr/>
      <dgm:t>
        <a:bodyPr/>
        <a:lstStyle/>
        <a:p>
          <a:endParaRPr lang="en-US"/>
        </a:p>
      </dgm:t>
    </dgm:pt>
    <dgm:pt modelId="{A43CE399-8424-4B77-A2DD-3650E1B511C7}">
      <dgm:prSet/>
      <dgm:spPr/>
      <dgm:t>
        <a:bodyPr/>
        <a:lstStyle/>
        <a:p>
          <a:r>
            <a:rPr lang="en-GB"/>
            <a:t>The mindful approach, with its aim of acceptance of experience, may sit at odds with some people`s beliefs that therapy is about ‘getting rid’ of negative experiences or ‘fixing’ negative emotions.</a:t>
          </a:r>
          <a:endParaRPr lang="en-US"/>
        </a:p>
      </dgm:t>
    </dgm:pt>
    <dgm:pt modelId="{F8765DB1-DC11-4E1B-8D56-14FEAB1C1840}" type="parTrans" cxnId="{0C88CD13-6DFD-4185-9593-6B2CB54F15CB}">
      <dgm:prSet/>
      <dgm:spPr/>
      <dgm:t>
        <a:bodyPr/>
        <a:lstStyle/>
        <a:p>
          <a:endParaRPr lang="en-US"/>
        </a:p>
      </dgm:t>
    </dgm:pt>
    <dgm:pt modelId="{11311C43-F71D-4E6D-9472-FC6EADC20F31}" type="sibTrans" cxnId="{0C88CD13-6DFD-4185-9593-6B2CB54F15CB}">
      <dgm:prSet/>
      <dgm:spPr/>
      <dgm:t>
        <a:bodyPr/>
        <a:lstStyle/>
        <a:p>
          <a:endParaRPr lang="en-US"/>
        </a:p>
      </dgm:t>
    </dgm:pt>
    <dgm:pt modelId="{8CA53C1C-8A65-458F-8857-80D2B65BCBF6}">
      <dgm:prSet/>
      <dgm:spPr/>
      <dgm:t>
        <a:bodyPr/>
        <a:lstStyle/>
        <a:p>
          <a:r>
            <a:rPr lang="en-GB"/>
            <a:t>The shift in mindset from a judgmental to a compassionate relationship with mental/physical distress is a vital component for change (Shapiro et al., 2005, Lee et al., 2021) and may be particularly valuable for those with adverse childhood experiences (Kuyken et al., 2010).</a:t>
          </a:r>
          <a:endParaRPr lang="en-US"/>
        </a:p>
      </dgm:t>
    </dgm:pt>
    <dgm:pt modelId="{C36E69A6-5070-44DA-BAEE-FE673B1DEDF5}" type="parTrans" cxnId="{28CB384D-5FA1-4EF0-9AD5-7CC40CD0134D}">
      <dgm:prSet/>
      <dgm:spPr/>
      <dgm:t>
        <a:bodyPr/>
        <a:lstStyle/>
        <a:p>
          <a:endParaRPr lang="en-US"/>
        </a:p>
      </dgm:t>
    </dgm:pt>
    <dgm:pt modelId="{319D5E1D-F95A-45BA-83A5-02F0432CF0B8}" type="sibTrans" cxnId="{28CB384D-5FA1-4EF0-9AD5-7CC40CD0134D}">
      <dgm:prSet/>
      <dgm:spPr/>
      <dgm:t>
        <a:bodyPr/>
        <a:lstStyle/>
        <a:p>
          <a:endParaRPr lang="en-US"/>
        </a:p>
      </dgm:t>
    </dgm:pt>
    <dgm:pt modelId="{95B19453-0A75-405C-8226-9F0205F46111}" type="pres">
      <dgm:prSet presAssocID="{560EACBC-E935-449C-8824-F91D42ED0F95}" presName="root" presStyleCnt="0">
        <dgm:presLayoutVars>
          <dgm:dir/>
          <dgm:resizeHandles val="exact"/>
        </dgm:presLayoutVars>
      </dgm:prSet>
      <dgm:spPr/>
    </dgm:pt>
    <dgm:pt modelId="{3E193E2C-1C1C-44DF-813E-CBBB3ECBBC38}" type="pres">
      <dgm:prSet presAssocID="{1D842FCB-2828-4F18-A78A-A0A464A339DD}" presName="compNode" presStyleCnt="0"/>
      <dgm:spPr/>
    </dgm:pt>
    <dgm:pt modelId="{FD6EFC34-F946-4FDF-B127-C93F66550E12}" type="pres">
      <dgm:prSet presAssocID="{1D842FCB-2828-4F18-A78A-A0A464A339DD}" presName="bgRect" presStyleLbl="bgShp" presStyleIdx="0" presStyleCnt="5"/>
      <dgm:spPr/>
    </dgm:pt>
    <dgm:pt modelId="{29DA2939-5D63-48FF-B780-FCAF62B2BBF9}" type="pres">
      <dgm:prSet presAssocID="{1D842FCB-2828-4F18-A78A-A0A464A339D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08704C78-236F-4A40-A1A5-A9BD413EC4AC}" type="pres">
      <dgm:prSet presAssocID="{1D842FCB-2828-4F18-A78A-A0A464A339DD}" presName="spaceRect" presStyleCnt="0"/>
      <dgm:spPr/>
    </dgm:pt>
    <dgm:pt modelId="{8475C9C6-DA6C-4095-9C62-46CC55BF8E33}" type="pres">
      <dgm:prSet presAssocID="{1D842FCB-2828-4F18-A78A-A0A464A339DD}" presName="parTx" presStyleLbl="revTx" presStyleIdx="0" presStyleCnt="5">
        <dgm:presLayoutVars>
          <dgm:chMax val="0"/>
          <dgm:chPref val="0"/>
        </dgm:presLayoutVars>
      </dgm:prSet>
      <dgm:spPr/>
    </dgm:pt>
    <dgm:pt modelId="{502AB01F-F1DA-4681-A1EF-DD8D75FF6691}" type="pres">
      <dgm:prSet presAssocID="{EDB6FC16-130E-4958-B0B8-659949516879}" presName="sibTrans" presStyleCnt="0"/>
      <dgm:spPr/>
    </dgm:pt>
    <dgm:pt modelId="{766E61D7-A5CC-469B-8D10-93BAB6C00EBA}" type="pres">
      <dgm:prSet presAssocID="{3E1CBAF0-EDAD-49AD-9C12-E33222E16918}" presName="compNode" presStyleCnt="0"/>
      <dgm:spPr/>
    </dgm:pt>
    <dgm:pt modelId="{A1C387F2-0EEE-4C90-B610-5C4D9C95F6BF}" type="pres">
      <dgm:prSet presAssocID="{3E1CBAF0-EDAD-49AD-9C12-E33222E16918}" presName="bgRect" presStyleLbl="bgShp" presStyleIdx="1" presStyleCnt="5"/>
      <dgm:spPr/>
    </dgm:pt>
    <dgm:pt modelId="{D7BCE5A1-92ED-49E4-916F-EE3EA4230ECB}" type="pres">
      <dgm:prSet presAssocID="{3E1CBAF0-EDAD-49AD-9C12-E33222E1691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281A4140-E207-45A6-BFB6-0BFD3CD0486F}" type="pres">
      <dgm:prSet presAssocID="{3E1CBAF0-EDAD-49AD-9C12-E33222E16918}" presName="spaceRect" presStyleCnt="0"/>
      <dgm:spPr/>
    </dgm:pt>
    <dgm:pt modelId="{C9DFAAF8-8D4F-4085-8B34-AE2ABDF1B10A}" type="pres">
      <dgm:prSet presAssocID="{3E1CBAF0-EDAD-49AD-9C12-E33222E16918}" presName="parTx" presStyleLbl="revTx" presStyleIdx="1" presStyleCnt="5">
        <dgm:presLayoutVars>
          <dgm:chMax val="0"/>
          <dgm:chPref val="0"/>
        </dgm:presLayoutVars>
      </dgm:prSet>
      <dgm:spPr/>
    </dgm:pt>
    <dgm:pt modelId="{494303B4-7EF0-4C59-A1AA-37F296F1AC55}" type="pres">
      <dgm:prSet presAssocID="{FC2209BE-E22D-433C-966B-8DC2955ECD0E}" presName="sibTrans" presStyleCnt="0"/>
      <dgm:spPr/>
    </dgm:pt>
    <dgm:pt modelId="{436931F5-DD0C-401D-A8F3-452FAF4B3060}" type="pres">
      <dgm:prSet presAssocID="{D052A9E1-E6E7-4C1C-BB68-28A871ED557C}" presName="compNode" presStyleCnt="0"/>
      <dgm:spPr/>
    </dgm:pt>
    <dgm:pt modelId="{C3CB391C-9C78-44F6-BD1F-2138499C970C}" type="pres">
      <dgm:prSet presAssocID="{D052A9E1-E6E7-4C1C-BB68-28A871ED557C}" presName="bgRect" presStyleLbl="bgShp" presStyleIdx="2" presStyleCnt="5"/>
      <dgm:spPr/>
    </dgm:pt>
    <dgm:pt modelId="{6B3A946A-04CC-47BF-8078-5E82A3088938}" type="pres">
      <dgm:prSet presAssocID="{D052A9E1-E6E7-4C1C-BB68-28A871ED55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C190DEDB-9023-464B-99EE-EE6F4E49735E}" type="pres">
      <dgm:prSet presAssocID="{D052A9E1-E6E7-4C1C-BB68-28A871ED557C}" presName="spaceRect" presStyleCnt="0"/>
      <dgm:spPr/>
    </dgm:pt>
    <dgm:pt modelId="{931A55ED-65F0-474F-BDDD-03152187FEDC}" type="pres">
      <dgm:prSet presAssocID="{D052A9E1-E6E7-4C1C-BB68-28A871ED557C}" presName="parTx" presStyleLbl="revTx" presStyleIdx="2" presStyleCnt="5">
        <dgm:presLayoutVars>
          <dgm:chMax val="0"/>
          <dgm:chPref val="0"/>
        </dgm:presLayoutVars>
      </dgm:prSet>
      <dgm:spPr/>
    </dgm:pt>
    <dgm:pt modelId="{9B246651-9EB7-4339-A533-983F714B274E}" type="pres">
      <dgm:prSet presAssocID="{2947E0C5-1862-4950-8176-A6D18D2C9FF7}" presName="sibTrans" presStyleCnt="0"/>
      <dgm:spPr/>
    </dgm:pt>
    <dgm:pt modelId="{F6738F23-9CFE-4BB9-8D7F-6C2ABB74A1C0}" type="pres">
      <dgm:prSet presAssocID="{A43CE399-8424-4B77-A2DD-3650E1B511C7}" presName="compNode" presStyleCnt="0"/>
      <dgm:spPr/>
    </dgm:pt>
    <dgm:pt modelId="{CD24E5C1-B241-4550-B4D7-5911A03088EF}" type="pres">
      <dgm:prSet presAssocID="{A43CE399-8424-4B77-A2DD-3650E1B511C7}" presName="bgRect" presStyleLbl="bgShp" presStyleIdx="3" presStyleCnt="5"/>
      <dgm:spPr/>
    </dgm:pt>
    <dgm:pt modelId="{04942FBE-7FBE-4C27-8DDB-4940CC7EC938}" type="pres">
      <dgm:prSet presAssocID="{A43CE399-8424-4B77-A2DD-3650E1B511C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sion chart"/>
        </a:ext>
      </dgm:extLst>
    </dgm:pt>
    <dgm:pt modelId="{8033BE2F-022F-4A63-9330-99C4788ABBB2}" type="pres">
      <dgm:prSet presAssocID="{A43CE399-8424-4B77-A2DD-3650E1B511C7}" presName="spaceRect" presStyleCnt="0"/>
      <dgm:spPr/>
    </dgm:pt>
    <dgm:pt modelId="{FFDA7A9D-EE15-4778-85BB-FA6BE0F2D377}" type="pres">
      <dgm:prSet presAssocID="{A43CE399-8424-4B77-A2DD-3650E1B511C7}" presName="parTx" presStyleLbl="revTx" presStyleIdx="3" presStyleCnt="5">
        <dgm:presLayoutVars>
          <dgm:chMax val="0"/>
          <dgm:chPref val="0"/>
        </dgm:presLayoutVars>
      </dgm:prSet>
      <dgm:spPr/>
    </dgm:pt>
    <dgm:pt modelId="{D9917C78-2012-4F54-A152-711A1DCB3E43}" type="pres">
      <dgm:prSet presAssocID="{11311C43-F71D-4E6D-9472-FC6EADC20F31}" presName="sibTrans" presStyleCnt="0"/>
      <dgm:spPr/>
    </dgm:pt>
    <dgm:pt modelId="{D24959F8-BFE6-4986-AAE0-17FD3753DC28}" type="pres">
      <dgm:prSet presAssocID="{8CA53C1C-8A65-458F-8857-80D2B65BCBF6}" presName="compNode" presStyleCnt="0"/>
      <dgm:spPr/>
    </dgm:pt>
    <dgm:pt modelId="{84456FFB-264F-4C65-A338-66F7BA1D2B5A}" type="pres">
      <dgm:prSet presAssocID="{8CA53C1C-8A65-458F-8857-80D2B65BCBF6}" presName="bgRect" presStyleLbl="bgShp" presStyleIdx="4" presStyleCnt="5"/>
      <dgm:spPr/>
    </dgm:pt>
    <dgm:pt modelId="{4AEBCCD7-4655-4B45-9E21-5C64DB311EB9}" type="pres">
      <dgm:prSet presAssocID="{8CA53C1C-8A65-458F-8857-80D2B65BCBF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6A4560BD-0445-4F9F-8046-26871BF161E5}" type="pres">
      <dgm:prSet presAssocID="{8CA53C1C-8A65-458F-8857-80D2B65BCBF6}" presName="spaceRect" presStyleCnt="0"/>
      <dgm:spPr/>
    </dgm:pt>
    <dgm:pt modelId="{6D94FA1C-D5AF-4FA6-82CC-FFDBA31090AA}" type="pres">
      <dgm:prSet presAssocID="{8CA53C1C-8A65-458F-8857-80D2B65BCBF6}" presName="parTx" presStyleLbl="revTx" presStyleIdx="4" presStyleCnt="5">
        <dgm:presLayoutVars>
          <dgm:chMax val="0"/>
          <dgm:chPref val="0"/>
        </dgm:presLayoutVars>
      </dgm:prSet>
      <dgm:spPr/>
    </dgm:pt>
  </dgm:ptLst>
  <dgm:cxnLst>
    <dgm:cxn modelId="{1BF4E403-B3A5-451B-AC13-9966E7E604C0}" srcId="{560EACBC-E935-449C-8824-F91D42ED0F95}" destId="{1D842FCB-2828-4F18-A78A-A0A464A339DD}" srcOrd="0" destOrd="0" parTransId="{899A45C5-5C5C-47F1-9C5A-0F6D2232C619}" sibTransId="{EDB6FC16-130E-4958-B0B8-659949516879}"/>
    <dgm:cxn modelId="{0C88CD13-6DFD-4185-9593-6B2CB54F15CB}" srcId="{560EACBC-E935-449C-8824-F91D42ED0F95}" destId="{A43CE399-8424-4B77-A2DD-3650E1B511C7}" srcOrd="3" destOrd="0" parTransId="{F8765DB1-DC11-4E1B-8D56-14FEAB1C1840}" sibTransId="{11311C43-F71D-4E6D-9472-FC6EADC20F31}"/>
    <dgm:cxn modelId="{8AEA5014-4E72-4EB4-8425-24811CFAA207}" type="presOf" srcId="{1D842FCB-2828-4F18-A78A-A0A464A339DD}" destId="{8475C9C6-DA6C-4095-9C62-46CC55BF8E33}" srcOrd="0" destOrd="0" presId="urn:microsoft.com/office/officeart/2018/2/layout/IconVerticalSolidList"/>
    <dgm:cxn modelId="{028AD816-FF65-4E99-9482-434148060375}" srcId="{560EACBC-E935-449C-8824-F91D42ED0F95}" destId="{3E1CBAF0-EDAD-49AD-9C12-E33222E16918}" srcOrd="1" destOrd="0" parTransId="{102C5873-72CA-491A-8FB2-F81D97428A7E}" sibTransId="{FC2209BE-E22D-433C-966B-8DC2955ECD0E}"/>
    <dgm:cxn modelId="{F0DC9B5C-F408-4F1A-84ED-DDAD7FE238C2}" type="presOf" srcId="{560EACBC-E935-449C-8824-F91D42ED0F95}" destId="{95B19453-0A75-405C-8226-9F0205F46111}" srcOrd="0" destOrd="0" presId="urn:microsoft.com/office/officeart/2018/2/layout/IconVerticalSolidList"/>
    <dgm:cxn modelId="{080FD25E-01FF-455F-926D-CDDEFD0BB1E2}" type="presOf" srcId="{8CA53C1C-8A65-458F-8857-80D2B65BCBF6}" destId="{6D94FA1C-D5AF-4FA6-82CC-FFDBA31090AA}" srcOrd="0" destOrd="0" presId="urn:microsoft.com/office/officeart/2018/2/layout/IconVerticalSolidList"/>
    <dgm:cxn modelId="{6C5A6B4A-67AA-4E03-AE8A-7371B6C4D4EC}" type="presOf" srcId="{A43CE399-8424-4B77-A2DD-3650E1B511C7}" destId="{FFDA7A9D-EE15-4778-85BB-FA6BE0F2D377}" srcOrd="0" destOrd="0" presId="urn:microsoft.com/office/officeart/2018/2/layout/IconVerticalSolidList"/>
    <dgm:cxn modelId="{28CB384D-5FA1-4EF0-9AD5-7CC40CD0134D}" srcId="{560EACBC-E935-449C-8824-F91D42ED0F95}" destId="{8CA53C1C-8A65-458F-8857-80D2B65BCBF6}" srcOrd="4" destOrd="0" parTransId="{C36E69A6-5070-44DA-BAEE-FE673B1DEDF5}" sibTransId="{319D5E1D-F95A-45BA-83A5-02F0432CF0B8}"/>
    <dgm:cxn modelId="{2FAA524E-A07C-41F7-939D-1DF6D908E03A}" type="presOf" srcId="{D052A9E1-E6E7-4C1C-BB68-28A871ED557C}" destId="{931A55ED-65F0-474F-BDDD-03152187FEDC}" srcOrd="0" destOrd="0" presId="urn:microsoft.com/office/officeart/2018/2/layout/IconVerticalSolidList"/>
    <dgm:cxn modelId="{61BD4B71-9850-4E5C-9229-4E6F95C08E23}" type="presOf" srcId="{3E1CBAF0-EDAD-49AD-9C12-E33222E16918}" destId="{C9DFAAF8-8D4F-4085-8B34-AE2ABDF1B10A}" srcOrd="0" destOrd="0" presId="urn:microsoft.com/office/officeart/2018/2/layout/IconVerticalSolidList"/>
    <dgm:cxn modelId="{4D1455DD-B92C-41AA-852F-A9E54F353684}" srcId="{560EACBC-E935-449C-8824-F91D42ED0F95}" destId="{D052A9E1-E6E7-4C1C-BB68-28A871ED557C}" srcOrd="2" destOrd="0" parTransId="{5DBDD523-2CC3-45E8-BB72-211E99537B39}" sibTransId="{2947E0C5-1862-4950-8176-A6D18D2C9FF7}"/>
    <dgm:cxn modelId="{0B22CEB3-D48E-4441-9178-A154DB6DAA1D}" type="presParOf" srcId="{95B19453-0A75-405C-8226-9F0205F46111}" destId="{3E193E2C-1C1C-44DF-813E-CBBB3ECBBC38}" srcOrd="0" destOrd="0" presId="urn:microsoft.com/office/officeart/2018/2/layout/IconVerticalSolidList"/>
    <dgm:cxn modelId="{D8B94DFE-D114-4850-8EE6-3D7C31185AFA}" type="presParOf" srcId="{3E193E2C-1C1C-44DF-813E-CBBB3ECBBC38}" destId="{FD6EFC34-F946-4FDF-B127-C93F66550E12}" srcOrd="0" destOrd="0" presId="urn:microsoft.com/office/officeart/2018/2/layout/IconVerticalSolidList"/>
    <dgm:cxn modelId="{99B4A4C3-D79A-4266-92C4-764EF88F202A}" type="presParOf" srcId="{3E193E2C-1C1C-44DF-813E-CBBB3ECBBC38}" destId="{29DA2939-5D63-48FF-B780-FCAF62B2BBF9}" srcOrd="1" destOrd="0" presId="urn:microsoft.com/office/officeart/2018/2/layout/IconVerticalSolidList"/>
    <dgm:cxn modelId="{6AF24E34-4D42-4FA4-89A2-8E32F48A7169}" type="presParOf" srcId="{3E193E2C-1C1C-44DF-813E-CBBB3ECBBC38}" destId="{08704C78-236F-4A40-A1A5-A9BD413EC4AC}" srcOrd="2" destOrd="0" presId="urn:microsoft.com/office/officeart/2018/2/layout/IconVerticalSolidList"/>
    <dgm:cxn modelId="{0BCD3A3D-9DBE-4DEA-87AB-04F1FD23474C}" type="presParOf" srcId="{3E193E2C-1C1C-44DF-813E-CBBB3ECBBC38}" destId="{8475C9C6-DA6C-4095-9C62-46CC55BF8E33}" srcOrd="3" destOrd="0" presId="urn:microsoft.com/office/officeart/2018/2/layout/IconVerticalSolidList"/>
    <dgm:cxn modelId="{A9F21CEC-1A9C-436E-8343-8F5AB22476B0}" type="presParOf" srcId="{95B19453-0A75-405C-8226-9F0205F46111}" destId="{502AB01F-F1DA-4681-A1EF-DD8D75FF6691}" srcOrd="1" destOrd="0" presId="urn:microsoft.com/office/officeart/2018/2/layout/IconVerticalSolidList"/>
    <dgm:cxn modelId="{E1DB74F7-47CF-410F-A9AC-D092BECDA727}" type="presParOf" srcId="{95B19453-0A75-405C-8226-9F0205F46111}" destId="{766E61D7-A5CC-469B-8D10-93BAB6C00EBA}" srcOrd="2" destOrd="0" presId="urn:microsoft.com/office/officeart/2018/2/layout/IconVerticalSolidList"/>
    <dgm:cxn modelId="{50903528-4627-4FFD-B053-76C892918AB6}" type="presParOf" srcId="{766E61D7-A5CC-469B-8D10-93BAB6C00EBA}" destId="{A1C387F2-0EEE-4C90-B610-5C4D9C95F6BF}" srcOrd="0" destOrd="0" presId="urn:microsoft.com/office/officeart/2018/2/layout/IconVerticalSolidList"/>
    <dgm:cxn modelId="{0D1F7F0F-0AF4-4CBE-9F1C-BC94DA5B69A8}" type="presParOf" srcId="{766E61D7-A5CC-469B-8D10-93BAB6C00EBA}" destId="{D7BCE5A1-92ED-49E4-916F-EE3EA4230ECB}" srcOrd="1" destOrd="0" presId="urn:microsoft.com/office/officeart/2018/2/layout/IconVerticalSolidList"/>
    <dgm:cxn modelId="{2B4ADDF4-BA52-4795-9775-BDC128C6E5D2}" type="presParOf" srcId="{766E61D7-A5CC-469B-8D10-93BAB6C00EBA}" destId="{281A4140-E207-45A6-BFB6-0BFD3CD0486F}" srcOrd="2" destOrd="0" presId="urn:microsoft.com/office/officeart/2018/2/layout/IconVerticalSolidList"/>
    <dgm:cxn modelId="{85B141C0-B46E-4001-887E-883B6870A2A1}" type="presParOf" srcId="{766E61D7-A5CC-469B-8D10-93BAB6C00EBA}" destId="{C9DFAAF8-8D4F-4085-8B34-AE2ABDF1B10A}" srcOrd="3" destOrd="0" presId="urn:microsoft.com/office/officeart/2018/2/layout/IconVerticalSolidList"/>
    <dgm:cxn modelId="{FE54E8D6-DD40-4CC4-BC26-B7FB15239343}" type="presParOf" srcId="{95B19453-0A75-405C-8226-9F0205F46111}" destId="{494303B4-7EF0-4C59-A1AA-37F296F1AC55}" srcOrd="3" destOrd="0" presId="urn:microsoft.com/office/officeart/2018/2/layout/IconVerticalSolidList"/>
    <dgm:cxn modelId="{7D03810C-C8B2-4D00-AE4C-18BDB40F0E7E}" type="presParOf" srcId="{95B19453-0A75-405C-8226-9F0205F46111}" destId="{436931F5-DD0C-401D-A8F3-452FAF4B3060}" srcOrd="4" destOrd="0" presId="urn:microsoft.com/office/officeart/2018/2/layout/IconVerticalSolidList"/>
    <dgm:cxn modelId="{66699C65-F246-46B5-B183-80DC2D155B2C}" type="presParOf" srcId="{436931F5-DD0C-401D-A8F3-452FAF4B3060}" destId="{C3CB391C-9C78-44F6-BD1F-2138499C970C}" srcOrd="0" destOrd="0" presId="urn:microsoft.com/office/officeart/2018/2/layout/IconVerticalSolidList"/>
    <dgm:cxn modelId="{735E59E0-2380-4B04-BF81-71944285D849}" type="presParOf" srcId="{436931F5-DD0C-401D-A8F3-452FAF4B3060}" destId="{6B3A946A-04CC-47BF-8078-5E82A3088938}" srcOrd="1" destOrd="0" presId="urn:microsoft.com/office/officeart/2018/2/layout/IconVerticalSolidList"/>
    <dgm:cxn modelId="{3F382738-425F-4947-ABD1-41EAAF1B8646}" type="presParOf" srcId="{436931F5-DD0C-401D-A8F3-452FAF4B3060}" destId="{C190DEDB-9023-464B-99EE-EE6F4E49735E}" srcOrd="2" destOrd="0" presId="urn:microsoft.com/office/officeart/2018/2/layout/IconVerticalSolidList"/>
    <dgm:cxn modelId="{773539FA-C05A-4EBF-9E5A-11D4E78433AD}" type="presParOf" srcId="{436931F5-DD0C-401D-A8F3-452FAF4B3060}" destId="{931A55ED-65F0-474F-BDDD-03152187FEDC}" srcOrd="3" destOrd="0" presId="urn:microsoft.com/office/officeart/2018/2/layout/IconVerticalSolidList"/>
    <dgm:cxn modelId="{B1821597-E1D9-4BA5-8D4B-A3EF5E694F74}" type="presParOf" srcId="{95B19453-0A75-405C-8226-9F0205F46111}" destId="{9B246651-9EB7-4339-A533-983F714B274E}" srcOrd="5" destOrd="0" presId="urn:microsoft.com/office/officeart/2018/2/layout/IconVerticalSolidList"/>
    <dgm:cxn modelId="{4F71D500-0ADD-4E6D-A730-CD517B84FE38}" type="presParOf" srcId="{95B19453-0A75-405C-8226-9F0205F46111}" destId="{F6738F23-9CFE-4BB9-8D7F-6C2ABB74A1C0}" srcOrd="6" destOrd="0" presId="urn:microsoft.com/office/officeart/2018/2/layout/IconVerticalSolidList"/>
    <dgm:cxn modelId="{5906CBD7-2C5C-4591-8B16-D6F260EC8F87}" type="presParOf" srcId="{F6738F23-9CFE-4BB9-8D7F-6C2ABB74A1C0}" destId="{CD24E5C1-B241-4550-B4D7-5911A03088EF}" srcOrd="0" destOrd="0" presId="urn:microsoft.com/office/officeart/2018/2/layout/IconVerticalSolidList"/>
    <dgm:cxn modelId="{7FA6C361-D71F-43F8-AEAA-9B8434821709}" type="presParOf" srcId="{F6738F23-9CFE-4BB9-8D7F-6C2ABB74A1C0}" destId="{04942FBE-7FBE-4C27-8DDB-4940CC7EC938}" srcOrd="1" destOrd="0" presId="urn:microsoft.com/office/officeart/2018/2/layout/IconVerticalSolidList"/>
    <dgm:cxn modelId="{EA7C3A59-3E01-47EF-B8C2-BDC33CBD2CB4}" type="presParOf" srcId="{F6738F23-9CFE-4BB9-8D7F-6C2ABB74A1C0}" destId="{8033BE2F-022F-4A63-9330-99C4788ABBB2}" srcOrd="2" destOrd="0" presId="urn:microsoft.com/office/officeart/2018/2/layout/IconVerticalSolidList"/>
    <dgm:cxn modelId="{8B2FE88B-D15A-40B5-BAF6-6C18368DFB6E}" type="presParOf" srcId="{F6738F23-9CFE-4BB9-8D7F-6C2ABB74A1C0}" destId="{FFDA7A9D-EE15-4778-85BB-FA6BE0F2D377}" srcOrd="3" destOrd="0" presId="urn:microsoft.com/office/officeart/2018/2/layout/IconVerticalSolidList"/>
    <dgm:cxn modelId="{645E699F-A9D6-40F4-B156-D31E6E64FFDA}" type="presParOf" srcId="{95B19453-0A75-405C-8226-9F0205F46111}" destId="{D9917C78-2012-4F54-A152-711A1DCB3E43}" srcOrd="7" destOrd="0" presId="urn:microsoft.com/office/officeart/2018/2/layout/IconVerticalSolidList"/>
    <dgm:cxn modelId="{11B4FF40-1D02-4EC9-8B60-5B127F390B30}" type="presParOf" srcId="{95B19453-0A75-405C-8226-9F0205F46111}" destId="{D24959F8-BFE6-4986-AAE0-17FD3753DC28}" srcOrd="8" destOrd="0" presId="urn:microsoft.com/office/officeart/2018/2/layout/IconVerticalSolidList"/>
    <dgm:cxn modelId="{AAB6DEA0-E7AC-4EFB-B58F-389B50772950}" type="presParOf" srcId="{D24959F8-BFE6-4986-AAE0-17FD3753DC28}" destId="{84456FFB-264F-4C65-A338-66F7BA1D2B5A}" srcOrd="0" destOrd="0" presId="urn:microsoft.com/office/officeart/2018/2/layout/IconVerticalSolidList"/>
    <dgm:cxn modelId="{24C6FFCC-217C-4CD0-9082-F81A6FF7E625}" type="presParOf" srcId="{D24959F8-BFE6-4986-AAE0-17FD3753DC28}" destId="{4AEBCCD7-4655-4B45-9E21-5C64DB311EB9}" srcOrd="1" destOrd="0" presId="urn:microsoft.com/office/officeart/2018/2/layout/IconVerticalSolidList"/>
    <dgm:cxn modelId="{78327E9C-8766-4803-868C-ED14F20F08F1}" type="presParOf" srcId="{D24959F8-BFE6-4986-AAE0-17FD3753DC28}" destId="{6A4560BD-0445-4F9F-8046-26871BF161E5}" srcOrd="2" destOrd="0" presId="urn:microsoft.com/office/officeart/2018/2/layout/IconVerticalSolidList"/>
    <dgm:cxn modelId="{691D4D08-E285-4C21-9CEB-CAC9D8B78413}" type="presParOf" srcId="{D24959F8-BFE6-4986-AAE0-17FD3753DC28}" destId="{6D94FA1C-D5AF-4FA6-82CC-FFDBA31090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26C7CD4-794F-44F8-B014-6B10D41D28D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62B3160-78AF-4A04-A5A0-2C83D2B7B653}">
      <dgm:prSet/>
      <dgm:spPr>
        <a:solidFill>
          <a:srgbClr val="00B0F0"/>
        </a:solidFill>
      </dgm:spPr>
      <dgm:t>
        <a:bodyPr/>
        <a:lstStyle/>
        <a:p>
          <a:r>
            <a:rPr lang="en-GB"/>
            <a:t>1. Automatic Pilot </a:t>
          </a:r>
          <a:endParaRPr lang="en-US"/>
        </a:p>
      </dgm:t>
    </dgm:pt>
    <dgm:pt modelId="{6EDE8498-33F8-456C-8EF2-EEE891AE55B5}" type="parTrans" cxnId="{9CFA450A-6028-4926-93E7-39989DA3B6A6}">
      <dgm:prSet/>
      <dgm:spPr/>
      <dgm:t>
        <a:bodyPr/>
        <a:lstStyle/>
        <a:p>
          <a:endParaRPr lang="en-US"/>
        </a:p>
      </dgm:t>
    </dgm:pt>
    <dgm:pt modelId="{F92BF08B-A6FD-41CC-B888-EF9BC99386F5}" type="sibTrans" cxnId="{9CFA450A-6028-4926-93E7-39989DA3B6A6}">
      <dgm:prSet/>
      <dgm:spPr/>
      <dgm:t>
        <a:bodyPr/>
        <a:lstStyle/>
        <a:p>
          <a:endParaRPr lang="en-US"/>
        </a:p>
      </dgm:t>
    </dgm:pt>
    <dgm:pt modelId="{D29D22E9-50CA-4485-BD86-1702DC03C3CA}">
      <dgm:prSet/>
      <dgm:spPr>
        <a:solidFill>
          <a:srgbClr val="009999"/>
        </a:solidFill>
      </dgm:spPr>
      <dgm:t>
        <a:bodyPr/>
        <a:lstStyle/>
        <a:p>
          <a:r>
            <a:rPr lang="en-GB" dirty="0"/>
            <a:t>2. Dealing with Barriers </a:t>
          </a:r>
          <a:endParaRPr lang="en-US" dirty="0"/>
        </a:p>
      </dgm:t>
    </dgm:pt>
    <dgm:pt modelId="{99F68B5F-0E78-4F19-BAAD-48CBEE669157}" type="parTrans" cxnId="{2306F444-819F-4809-B4D1-DA7AD7DA158B}">
      <dgm:prSet/>
      <dgm:spPr/>
      <dgm:t>
        <a:bodyPr/>
        <a:lstStyle/>
        <a:p>
          <a:endParaRPr lang="en-US"/>
        </a:p>
      </dgm:t>
    </dgm:pt>
    <dgm:pt modelId="{B3C10EA0-556E-4144-B263-CC0B7BA6D529}" type="sibTrans" cxnId="{2306F444-819F-4809-B4D1-DA7AD7DA158B}">
      <dgm:prSet/>
      <dgm:spPr/>
      <dgm:t>
        <a:bodyPr/>
        <a:lstStyle/>
        <a:p>
          <a:endParaRPr lang="en-US"/>
        </a:p>
      </dgm:t>
    </dgm:pt>
    <dgm:pt modelId="{962D783D-45E5-4C8B-AF3D-35BE03DE5B7F}">
      <dgm:prSet/>
      <dgm:spPr>
        <a:solidFill>
          <a:srgbClr val="6600CC"/>
        </a:solidFill>
      </dgm:spPr>
      <dgm:t>
        <a:bodyPr/>
        <a:lstStyle/>
        <a:p>
          <a:r>
            <a:rPr lang="en-GB" dirty="0"/>
            <a:t>3. Mindfulness of the Breath </a:t>
          </a:r>
          <a:endParaRPr lang="en-US" dirty="0"/>
        </a:p>
      </dgm:t>
    </dgm:pt>
    <dgm:pt modelId="{435F778B-68E3-43B1-9434-3E8BB056144E}" type="parTrans" cxnId="{ABBDB7A4-B4E7-40E9-ACDC-5A9AC23A1A90}">
      <dgm:prSet/>
      <dgm:spPr/>
      <dgm:t>
        <a:bodyPr/>
        <a:lstStyle/>
        <a:p>
          <a:endParaRPr lang="en-US"/>
        </a:p>
      </dgm:t>
    </dgm:pt>
    <dgm:pt modelId="{B717DE9F-F8F7-4B28-95C1-4D7AACAE9BF5}" type="sibTrans" cxnId="{ABBDB7A4-B4E7-40E9-ACDC-5A9AC23A1A90}">
      <dgm:prSet/>
      <dgm:spPr/>
      <dgm:t>
        <a:bodyPr/>
        <a:lstStyle/>
        <a:p>
          <a:endParaRPr lang="en-US"/>
        </a:p>
      </dgm:t>
    </dgm:pt>
    <dgm:pt modelId="{5C887D51-EC05-4D78-B3FC-9B754DA1A5A0}">
      <dgm:prSet/>
      <dgm:spPr>
        <a:solidFill>
          <a:srgbClr val="6699FF"/>
        </a:solidFill>
      </dgm:spPr>
      <dgm:t>
        <a:bodyPr/>
        <a:lstStyle/>
        <a:p>
          <a:r>
            <a:rPr lang="en-GB"/>
            <a:t>4. Staying Present </a:t>
          </a:r>
          <a:endParaRPr lang="en-US"/>
        </a:p>
      </dgm:t>
    </dgm:pt>
    <dgm:pt modelId="{ADB2E8B9-6D06-4889-A8E0-5E9CC18A4907}" type="parTrans" cxnId="{64AC9F86-8F24-4DC1-B837-9FAF01ED2AFA}">
      <dgm:prSet/>
      <dgm:spPr/>
      <dgm:t>
        <a:bodyPr/>
        <a:lstStyle/>
        <a:p>
          <a:endParaRPr lang="en-US"/>
        </a:p>
      </dgm:t>
    </dgm:pt>
    <dgm:pt modelId="{B0EF93A8-BBBE-4B2E-8790-02A8C432772F}" type="sibTrans" cxnId="{64AC9F86-8F24-4DC1-B837-9FAF01ED2AFA}">
      <dgm:prSet/>
      <dgm:spPr/>
      <dgm:t>
        <a:bodyPr/>
        <a:lstStyle/>
        <a:p>
          <a:endParaRPr lang="en-US"/>
        </a:p>
      </dgm:t>
    </dgm:pt>
    <dgm:pt modelId="{81F033D9-8032-4DB1-BC7D-121D2B718E6E}">
      <dgm:prSet/>
      <dgm:spPr>
        <a:solidFill>
          <a:srgbClr val="00B050"/>
        </a:solidFill>
      </dgm:spPr>
      <dgm:t>
        <a:bodyPr/>
        <a:lstStyle/>
        <a:p>
          <a:r>
            <a:rPr lang="en-GB" dirty="0"/>
            <a:t>5. Allowing/Letting Be </a:t>
          </a:r>
          <a:endParaRPr lang="en-US" dirty="0"/>
        </a:p>
      </dgm:t>
    </dgm:pt>
    <dgm:pt modelId="{DCD90255-2B02-4F89-821A-ACE0D4593189}" type="parTrans" cxnId="{1E3F3F48-8744-4391-85B1-AD29950EF884}">
      <dgm:prSet/>
      <dgm:spPr/>
      <dgm:t>
        <a:bodyPr/>
        <a:lstStyle/>
        <a:p>
          <a:endParaRPr lang="en-US"/>
        </a:p>
      </dgm:t>
    </dgm:pt>
    <dgm:pt modelId="{92C51547-D3AA-4D39-AC86-2953B6F7CC57}" type="sibTrans" cxnId="{1E3F3F48-8744-4391-85B1-AD29950EF884}">
      <dgm:prSet/>
      <dgm:spPr/>
      <dgm:t>
        <a:bodyPr/>
        <a:lstStyle/>
        <a:p>
          <a:endParaRPr lang="en-US"/>
        </a:p>
      </dgm:t>
    </dgm:pt>
    <dgm:pt modelId="{EBBC3977-8C52-4E38-B751-2DFA397A68BB}">
      <dgm:prSet/>
      <dgm:spPr>
        <a:solidFill>
          <a:srgbClr val="0070C0"/>
        </a:solidFill>
      </dgm:spPr>
      <dgm:t>
        <a:bodyPr/>
        <a:lstStyle/>
        <a:p>
          <a:r>
            <a:rPr lang="en-GB"/>
            <a:t>6. Thoughts are Not Facts </a:t>
          </a:r>
          <a:endParaRPr lang="en-US"/>
        </a:p>
      </dgm:t>
    </dgm:pt>
    <dgm:pt modelId="{9B62D810-AD89-4D3B-B5F8-976A0E9F76BD}" type="parTrans" cxnId="{E2D716AF-024A-47E6-9A49-5F04FFB769F9}">
      <dgm:prSet/>
      <dgm:spPr/>
      <dgm:t>
        <a:bodyPr/>
        <a:lstStyle/>
        <a:p>
          <a:endParaRPr lang="en-US"/>
        </a:p>
      </dgm:t>
    </dgm:pt>
    <dgm:pt modelId="{F1601E6D-9C01-4AEF-8874-9E3CC81DEBDD}" type="sibTrans" cxnId="{E2D716AF-024A-47E6-9A49-5F04FFB769F9}">
      <dgm:prSet/>
      <dgm:spPr/>
      <dgm:t>
        <a:bodyPr/>
        <a:lstStyle/>
        <a:p>
          <a:endParaRPr lang="en-US"/>
        </a:p>
      </dgm:t>
    </dgm:pt>
    <dgm:pt modelId="{40C52558-CF04-4F8D-8F79-AD7ED377E82E}">
      <dgm:prSet/>
      <dgm:spPr>
        <a:solidFill>
          <a:srgbClr val="002060"/>
        </a:solidFill>
      </dgm:spPr>
      <dgm:t>
        <a:bodyPr/>
        <a:lstStyle/>
        <a:p>
          <a:r>
            <a:rPr lang="en-GB" dirty="0"/>
            <a:t>7. How can I best take care of myself? </a:t>
          </a:r>
          <a:endParaRPr lang="en-US" dirty="0"/>
        </a:p>
      </dgm:t>
    </dgm:pt>
    <dgm:pt modelId="{0D894DB3-0ED1-4F97-869C-1C29F149D1F5}" type="parTrans" cxnId="{90C25810-9AB4-4D29-9E1D-803EFAE822AF}">
      <dgm:prSet/>
      <dgm:spPr/>
      <dgm:t>
        <a:bodyPr/>
        <a:lstStyle/>
        <a:p>
          <a:endParaRPr lang="en-US"/>
        </a:p>
      </dgm:t>
    </dgm:pt>
    <dgm:pt modelId="{7683C4A6-55FD-4199-B1EE-706568783746}" type="sibTrans" cxnId="{90C25810-9AB4-4D29-9E1D-803EFAE822AF}">
      <dgm:prSet/>
      <dgm:spPr/>
      <dgm:t>
        <a:bodyPr/>
        <a:lstStyle/>
        <a:p>
          <a:endParaRPr lang="en-US"/>
        </a:p>
      </dgm:t>
    </dgm:pt>
    <dgm:pt modelId="{51AFEDBE-BF74-4407-812F-62C8DD90FC85}">
      <dgm:prSet/>
      <dgm:spPr>
        <a:solidFill>
          <a:srgbClr val="9966FF"/>
        </a:solidFill>
      </dgm:spPr>
      <dgm:t>
        <a:bodyPr/>
        <a:lstStyle/>
        <a:p>
          <a:r>
            <a:rPr lang="en-GB" dirty="0"/>
            <a:t>8. Using what has been learnt to deal with future moods</a:t>
          </a:r>
          <a:endParaRPr lang="en-US" dirty="0"/>
        </a:p>
      </dgm:t>
    </dgm:pt>
    <dgm:pt modelId="{F15898F7-D495-430A-A486-8BB5D79780F8}" type="parTrans" cxnId="{547ED18A-5B83-4C2B-903D-AB2A23F5DE17}">
      <dgm:prSet/>
      <dgm:spPr/>
      <dgm:t>
        <a:bodyPr/>
        <a:lstStyle/>
        <a:p>
          <a:endParaRPr lang="en-US"/>
        </a:p>
      </dgm:t>
    </dgm:pt>
    <dgm:pt modelId="{A009782D-2FDF-4D43-B276-E29DBE6B1B18}" type="sibTrans" cxnId="{547ED18A-5B83-4C2B-903D-AB2A23F5DE17}">
      <dgm:prSet/>
      <dgm:spPr/>
      <dgm:t>
        <a:bodyPr/>
        <a:lstStyle/>
        <a:p>
          <a:endParaRPr lang="en-US"/>
        </a:p>
      </dgm:t>
    </dgm:pt>
    <dgm:pt modelId="{DF121C68-4832-4786-AE27-266A7A491520}" type="pres">
      <dgm:prSet presAssocID="{026C7CD4-794F-44F8-B014-6B10D41D28DB}" presName="diagram" presStyleCnt="0">
        <dgm:presLayoutVars>
          <dgm:dir/>
          <dgm:resizeHandles val="exact"/>
        </dgm:presLayoutVars>
      </dgm:prSet>
      <dgm:spPr/>
    </dgm:pt>
    <dgm:pt modelId="{9917FFC8-5FED-4BF6-90B7-E43C4CDE06F1}" type="pres">
      <dgm:prSet presAssocID="{962B3160-78AF-4A04-A5A0-2C83D2B7B653}" presName="node" presStyleLbl="node1" presStyleIdx="0" presStyleCnt="8">
        <dgm:presLayoutVars>
          <dgm:bulletEnabled val="1"/>
        </dgm:presLayoutVars>
      </dgm:prSet>
      <dgm:spPr/>
    </dgm:pt>
    <dgm:pt modelId="{675A7A9E-534E-43B6-BDDF-8CE45113CE29}" type="pres">
      <dgm:prSet presAssocID="{F92BF08B-A6FD-41CC-B888-EF9BC99386F5}" presName="sibTrans" presStyleCnt="0"/>
      <dgm:spPr/>
    </dgm:pt>
    <dgm:pt modelId="{D3F9AAFC-70E7-4E6B-8B0E-B9AB2DCE34AA}" type="pres">
      <dgm:prSet presAssocID="{D29D22E9-50CA-4485-BD86-1702DC03C3CA}" presName="node" presStyleLbl="node1" presStyleIdx="1" presStyleCnt="8">
        <dgm:presLayoutVars>
          <dgm:bulletEnabled val="1"/>
        </dgm:presLayoutVars>
      </dgm:prSet>
      <dgm:spPr/>
    </dgm:pt>
    <dgm:pt modelId="{CFA743A8-8746-4F1E-81B5-0F97B82CED4C}" type="pres">
      <dgm:prSet presAssocID="{B3C10EA0-556E-4144-B263-CC0B7BA6D529}" presName="sibTrans" presStyleCnt="0"/>
      <dgm:spPr/>
    </dgm:pt>
    <dgm:pt modelId="{EFEBB40A-20FB-4100-A1B2-B3EB0CFDCD7E}" type="pres">
      <dgm:prSet presAssocID="{962D783D-45E5-4C8B-AF3D-35BE03DE5B7F}" presName="node" presStyleLbl="node1" presStyleIdx="2" presStyleCnt="8">
        <dgm:presLayoutVars>
          <dgm:bulletEnabled val="1"/>
        </dgm:presLayoutVars>
      </dgm:prSet>
      <dgm:spPr/>
    </dgm:pt>
    <dgm:pt modelId="{E60021C3-84A5-4C0F-B57A-5300D5670681}" type="pres">
      <dgm:prSet presAssocID="{B717DE9F-F8F7-4B28-95C1-4D7AACAE9BF5}" presName="sibTrans" presStyleCnt="0"/>
      <dgm:spPr/>
    </dgm:pt>
    <dgm:pt modelId="{B7804A71-6783-4036-991B-A80688EA91DD}" type="pres">
      <dgm:prSet presAssocID="{5C887D51-EC05-4D78-B3FC-9B754DA1A5A0}" presName="node" presStyleLbl="node1" presStyleIdx="3" presStyleCnt="8">
        <dgm:presLayoutVars>
          <dgm:bulletEnabled val="1"/>
        </dgm:presLayoutVars>
      </dgm:prSet>
      <dgm:spPr/>
    </dgm:pt>
    <dgm:pt modelId="{36C50E97-1988-4183-AB86-B208BF0F5FBB}" type="pres">
      <dgm:prSet presAssocID="{B0EF93A8-BBBE-4B2E-8790-02A8C432772F}" presName="sibTrans" presStyleCnt="0"/>
      <dgm:spPr/>
    </dgm:pt>
    <dgm:pt modelId="{D45BBE99-F5D6-4707-99DC-622723A1AD7F}" type="pres">
      <dgm:prSet presAssocID="{81F033D9-8032-4DB1-BC7D-121D2B718E6E}" presName="node" presStyleLbl="node1" presStyleIdx="4" presStyleCnt="8">
        <dgm:presLayoutVars>
          <dgm:bulletEnabled val="1"/>
        </dgm:presLayoutVars>
      </dgm:prSet>
      <dgm:spPr/>
    </dgm:pt>
    <dgm:pt modelId="{E459754E-8877-4120-9C0A-87637E094292}" type="pres">
      <dgm:prSet presAssocID="{92C51547-D3AA-4D39-AC86-2953B6F7CC57}" presName="sibTrans" presStyleCnt="0"/>
      <dgm:spPr/>
    </dgm:pt>
    <dgm:pt modelId="{90A2363E-4C11-4044-9B67-D4F44C908735}" type="pres">
      <dgm:prSet presAssocID="{EBBC3977-8C52-4E38-B751-2DFA397A68BB}" presName="node" presStyleLbl="node1" presStyleIdx="5" presStyleCnt="8">
        <dgm:presLayoutVars>
          <dgm:bulletEnabled val="1"/>
        </dgm:presLayoutVars>
      </dgm:prSet>
      <dgm:spPr/>
    </dgm:pt>
    <dgm:pt modelId="{558AA2D6-4FE3-40B1-B6E7-D964447A24A0}" type="pres">
      <dgm:prSet presAssocID="{F1601E6D-9C01-4AEF-8874-9E3CC81DEBDD}" presName="sibTrans" presStyleCnt="0"/>
      <dgm:spPr/>
    </dgm:pt>
    <dgm:pt modelId="{FFBED12C-337B-483E-A2AF-5D5B8339C9C2}" type="pres">
      <dgm:prSet presAssocID="{40C52558-CF04-4F8D-8F79-AD7ED377E82E}" presName="node" presStyleLbl="node1" presStyleIdx="6" presStyleCnt="8">
        <dgm:presLayoutVars>
          <dgm:bulletEnabled val="1"/>
        </dgm:presLayoutVars>
      </dgm:prSet>
      <dgm:spPr/>
    </dgm:pt>
    <dgm:pt modelId="{6A16ACAC-14C2-4EB5-A972-673EF7C7E47F}" type="pres">
      <dgm:prSet presAssocID="{7683C4A6-55FD-4199-B1EE-706568783746}" presName="sibTrans" presStyleCnt="0"/>
      <dgm:spPr/>
    </dgm:pt>
    <dgm:pt modelId="{EECC2A1F-8A9F-4E66-B4DA-AB45A35F2F39}" type="pres">
      <dgm:prSet presAssocID="{51AFEDBE-BF74-4407-812F-62C8DD90FC85}" presName="node" presStyleLbl="node1" presStyleIdx="7" presStyleCnt="8">
        <dgm:presLayoutVars>
          <dgm:bulletEnabled val="1"/>
        </dgm:presLayoutVars>
      </dgm:prSet>
      <dgm:spPr/>
    </dgm:pt>
  </dgm:ptLst>
  <dgm:cxnLst>
    <dgm:cxn modelId="{CD16E303-689B-4E63-A7DE-3C62CCCA52A3}" type="presOf" srcId="{962D783D-45E5-4C8B-AF3D-35BE03DE5B7F}" destId="{EFEBB40A-20FB-4100-A1B2-B3EB0CFDCD7E}" srcOrd="0" destOrd="0" presId="urn:microsoft.com/office/officeart/2005/8/layout/default"/>
    <dgm:cxn modelId="{4CB68304-6CCB-42C1-99C9-54024E25412F}" type="presOf" srcId="{EBBC3977-8C52-4E38-B751-2DFA397A68BB}" destId="{90A2363E-4C11-4044-9B67-D4F44C908735}" srcOrd="0" destOrd="0" presId="urn:microsoft.com/office/officeart/2005/8/layout/default"/>
    <dgm:cxn modelId="{9CFA450A-6028-4926-93E7-39989DA3B6A6}" srcId="{026C7CD4-794F-44F8-B014-6B10D41D28DB}" destId="{962B3160-78AF-4A04-A5A0-2C83D2B7B653}" srcOrd="0" destOrd="0" parTransId="{6EDE8498-33F8-456C-8EF2-EEE891AE55B5}" sibTransId="{F92BF08B-A6FD-41CC-B888-EF9BC99386F5}"/>
    <dgm:cxn modelId="{90C25810-9AB4-4D29-9E1D-803EFAE822AF}" srcId="{026C7CD4-794F-44F8-B014-6B10D41D28DB}" destId="{40C52558-CF04-4F8D-8F79-AD7ED377E82E}" srcOrd="6" destOrd="0" parTransId="{0D894DB3-0ED1-4F97-869C-1C29F149D1F5}" sibTransId="{7683C4A6-55FD-4199-B1EE-706568783746}"/>
    <dgm:cxn modelId="{2306F444-819F-4809-B4D1-DA7AD7DA158B}" srcId="{026C7CD4-794F-44F8-B014-6B10D41D28DB}" destId="{D29D22E9-50CA-4485-BD86-1702DC03C3CA}" srcOrd="1" destOrd="0" parTransId="{99F68B5F-0E78-4F19-BAAD-48CBEE669157}" sibTransId="{B3C10EA0-556E-4144-B263-CC0B7BA6D529}"/>
    <dgm:cxn modelId="{1E3F3F48-8744-4391-85B1-AD29950EF884}" srcId="{026C7CD4-794F-44F8-B014-6B10D41D28DB}" destId="{81F033D9-8032-4DB1-BC7D-121D2B718E6E}" srcOrd="4" destOrd="0" parTransId="{DCD90255-2B02-4F89-821A-ACE0D4593189}" sibTransId="{92C51547-D3AA-4D39-AC86-2953B6F7CC57}"/>
    <dgm:cxn modelId="{E79EF783-5938-4328-8162-9876F5F438F8}" type="presOf" srcId="{026C7CD4-794F-44F8-B014-6B10D41D28DB}" destId="{DF121C68-4832-4786-AE27-266A7A491520}" srcOrd="0" destOrd="0" presId="urn:microsoft.com/office/officeart/2005/8/layout/default"/>
    <dgm:cxn modelId="{64AC9F86-8F24-4DC1-B837-9FAF01ED2AFA}" srcId="{026C7CD4-794F-44F8-B014-6B10D41D28DB}" destId="{5C887D51-EC05-4D78-B3FC-9B754DA1A5A0}" srcOrd="3" destOrd="0" parTransId="{ADB2E8B9-6D06-4889-A8E0-5E9CC18A4907}" sibTransId="{B0EF93A8-BBBE-4B2E-8790-02A8C432772F}"/>
    <dgm:cxn modelId="{547ED18A-5B83-4C2B-903D-AB2A23F5DE17}" srcId="{026C7CD4-794F-44F8-B014-6B10D41D28DB}" destId="{51AFEDBE-BF74-4407-812F-62C8DD90FC85}" srcOrd="7" destOrd="0" parTransId="{F15898F7-D495-430A-A486-8BB5D79780F8}" sibTransId="{A009782D-2FDF-4D43-B276-E29DBE6B1B18}"/>
    <dgm:cxn modelId="{2DED7496-1EC6-467F-B3CE-AA98316D4E55}" type="presOf" srcId="{5C887D51-EC05-4D78-B3FC-9B754DA1A5A0}" destId="{B7804A71-6783-4036-991B-A80688EA91DD}" srcOrd="0" destOrd="0" presId="urn:microsoft.com/office/officeart/2005/8/layout/default"/>
    <dgm:cxn modelId="{E8755B9C-6792-47AB-AA74-5C9F7A44203E}" type="presOf" srcId="{81F033D9-8032-4DB1-BC7D-121D2B718E6E}" destId="{D45BBE99-F5D6-4707-99DC-622723A1AD7F}" srcOrd="0" destOrd="0" presId="urn:microsoft.com/office/officeart/2005/8/layout/default"/>
    <dgm:cxn modelId="{ABBDB7A4-B4E7-40E9-ACDC-5A9AC23A1A90}" srcId="{026C7CD4-794F-44F8-B014-6B10D41D28DB}" destId="{962D783D-45E5-4C8B-AF3D-35BE03DE5B7F}" srcOrd="2" destOrd="0" parTransId="{435F778B-68E3-43B1-9434-3E8BB056144E}" sibTransId="{B717DE9F-F8F7-4B28-95C1-4D7AACAE9BF5}"/>
    <dgm:cxn modelId="{4B409FA7-42D2-49CD-893B-6975CA43E8D3}" type="presOf" srcId="{D29D22E9-50CA-4485-BD86-1702DC03C3CA}" destId="{D3F9AAFC-70E7-4E6B-8B0E-B9AB2DCE34AA}" srcOrd="0" destOrd="0" presId="urn:microsoft.com/office/officeart/2005/8/layout/default"/>
    <dgm:cxn modelId="{E2D716AF-024A-47E6-9A49-5F04FFB769F9}" srcId="{026C7CD4-794F-44F8-B014-6B10D41D28DB}" destId="{EBBC3977-8C52-4E38-B751-2DFA397A68BB}" srcOrd="5" destOrd="0" parTransId="{9B62D810-AD89-4D3B-B5F8-976A0E9F76BD}" sibTransId="{F1601E6D-9C01-4AEF-8874-9E3CC81DEBDD}"/>
    <dgm:cxn modelId="{7AECAADC-A019-4E4F-9180-2CAA4F957EC5}" type="presOf" srcId="{40C52558-CF04-4F8D-8F79-AD7ED377E82E}" destId="{FFBED12C-337B-483E-A2AF-5D5B8339C9C2}" srcOrd="0" destOrd="0" presId="urn:microsoft.com/office/officeart/2005/8/layout/default"/>
    <dgm:cxn modelId="{C43EB0EC-E925-425C-B4F1-E4D83D3F9231}" type="presOf" srcId="{962B3160-78AF-4A04-A5A0-2C83D2B7B653}" destId="{9917FFC8-5FED-4BF6-90B7-E43C4CDE06F1}" srcOrd="0" destOrd="0" presId="urn:microsoft.com/office/officeart/2005/8/layout/default"/>
    <dgm:cxn modelId="{E58296FC-FCD3-406D-AAB2-6C9E66F44E09}" type="presOf" srcId="{51AFEDBE-BF74-4407-812F-62C8DD90FC85}" destId="{EECC2A1F-8A9F-4E66-B4DA-AB45A35F2F39}" srcOrd="0" destOrd="0" presId="urn:microsoft.com/office/officeart/2005/8/layout/default"/>
    <dgm:cxn modelId="{9D77C2C1-671B-42B8-8FEC-62699800C973}" type="presParOf" srcId="{DF121C68-4832-4786-AE27-266A7A491520}" destId="{9917FFC8-5FED-4BF6-90B7-E43C4CDE06F1}" srcOrd="0" destOrd="0" presId="urn:microsoft.com/office/officeart/2005/8/layout/default"/>
    <dgm:cxn modelId="{425BFFC1-F2A5-4107-9466-9E61179ED131}" type="presParOf" srcId="{DF121C68-4832-4786-AE27-266A7A491520}" destId="{675A7A9E-534E-43B6-BDDF-8CE45113CE29}" srcOrd="1" destOrd="0" presId="urn:microsoft.com/office/officeart/2005/8/layout/default"/>
    <dgm:cxn modelId="{CF30A608-131D-4676-A393-6AEDAD44D9B4}" type="presParOf" srcId="{DF121C68-4832-4786-AE27-266A7A491520}" destId="{D3F9AAFC-70E7-4E6B-8B0E-B9AB2DCE34AA}" srcOrd="2" destOrd="0" presId="urn:microsoft.com/office/officeart/2005/8/layout/default"/>
    <dgm:cxn modelId="{50108D7D-2DC1-4A93-9BAE-BA1D1BAA224F}" type="presParOf" srcId="{DF121C68-4832-4786-AE27-266A7A491520}" destId="{CFA743A8-8746-4F1E-81B5-0F97B82CED4C}" srcOrd="3" destOrd="0" presId="urn:microsoft.com/office/officeart/2005/8/layout/default"/>
    <dgm:cxn modelId="{0D465AD2-E0E6-43EE-A56E-077E5D733D9E}" type="presParOf" srcId="{DF121C68-4832-4786-AE27-266A7A491520}" destId="{EFEBB40A-20FB-4100-A1B2-B3EB0CFDCD7E}" srcOrd="4" destOrd="0" presId="urn:microsoft.com/office/officeart/2005/8/layout/default"/>
    <dgm:cxn modelId="{29529821-9431-488B-96F0-39DAE3D1A464}" type="presParOf" srcId="{DF121C68-4832-4786-AE27-266A7A491520}" destId="{E60021C3-84A5-4C0F-B57A-5300D5670681}" srcOrd="5" destOrd="0" presId="urn:microsoft.com/office/officeart/2005/8/layout/default"/>
    <dgm:cxn modelId="{0B33A0AA-ECD5-4CA5-BD7A-762EB1A83C4A}" type="presParOf" srcId="{DF121C68-4832-4786-AE27-266A7A491520}" destId="{B7804A71-6783-4036-991B-A80688EA91DD}" srcOrd="6" destOrd="0" presId="urn:microsoft.com/office/officeart/2005/8/layout/default"/>
    <dgm:cxn modelId="{0A51B0BC-A5BA-478E-891E-AE813D927C8F}" type="presParOf" srcId="{DF121C68-4832-4786-AE27-266A7A491520}" destId="{36C50E97-1988-4183-AB86-B208BF0F5FBB}" srcOrd="7" destOrd="0" presId="urn:microsoft.com/office/officeart/2005/8/layout/default"/>
    <dgm:cxn modelId="{240570C2-AA3E-4A66-BEE5-03F3BA319AEF}" type="presParOf" srcId="{DF121C68-4832-4786-AE27-266A7A491520}" destId="{D45BBE99-F5D6-4707-99DC-622723A1AD7F}" srcOrd="8" destOrd="0" presId="urn:microsoft.com/office/officeart/2005/8/layout/default"/>
    <dgm:cxn modelId="{1F55F02A-2CD2-4800-909B-84DF4C6CE41C}" type="presParOf" srcId="{DF121C68-4832-4786-AE27-266A7A491520}" destId="{E459754E-8877-4120-9C0A-87637E094292}" srcOrd="9" destOrd="0" presId="urn:microsoft.com/office/officeart/2005/8/layout/default"/>
    <dgm:cxn modelId="{C06C1D1F-E0E9-4E40-9211-DFD846696C2E}" type="presParOf" srcId="{DF121C68-4832-4786-AE27-266A7A491520}" destId="{90A2363E-4C11-4044-9B67-D4F44C908735}" srcOrd="10" destOrd="0" presId="urn:microsoft.com/office/officeart/2005/8/layout/default"/>
    <dgm:cxn modelId="{B019B891-558C-449E-AC55-177BC5BB35CC}" type="presParOf" srcId="{DF121C68-4832-4786-AE27-266A7A491520}" destId="{558AA2D6-4FE3-40B1-B6E7-D964447A24A0}" srcOrd="11" destOrd="0" presId="urn:microsoft.com/office/officeart/2005/8/layout/default"/>
    <dgm:cxn modelId="{39F0D14C-EB9B-4479-94A9-AE5290AC0492}" type="presParOf" srcId="{DF121C68-4832-4786-AE27-266A7A491520}" destId="{FFBED12C-337B-483E-A2AF-5D5B8339C9C2}" srcOrd="12" destOrd="0" presId="urn:microsoft.com/office/officeart/2005/8/layout/default"/>
    <dgm:cxn modelId="{946E02E0-D25D-45C1-A212-658BED51E2B7}" type="presParOf" srcId="{DF121C68-4832-4786-AE27-266A7A491520}" destId="{6A16ACAC-14C2-4EB5-A972-673EF7C7E47F}" srcOrd="13" destOrd="0" presId="urn:microsoft.com/office/officeart/2005/8/layout/default"/>
    <dgm:cxn modelId="{17838813-4565-4949-9C1B-EE2C608A2C95}" type="presParOf" srcId="{DF121C68-4832-4786-AE27-266A7A491520}" destId="{EECC2A1F-8A9F-4E66-B4DA-AB45A35F2F39}"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0E24107-1BA2-43A7-9BED-3AE4C3B79F37}"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56738547-F515-4E1F-949B-8FF4F2AD02C3}">
      <dgm:prSet custT="1"/>
      <dgm:spPr>
        <a:solidFill>
          <a:srgbClr val="9966FF"/>
        </a:solidFill>
      </dgm:spPr>
      <dgm:t>
        <a:bodyPr/>
        <a:lstStyle/>
        <a:p>
          <a:r>
            <a:rPr lang="en-GB" sz="2000" dirty="0"/>
            <a:t>DBT introduces clients to seven skills to assist in developing Mindfulness. </a:t>
          </a:r>
          <a:endParaRPr lang="en-US" sz="2000" dirty="0"/>
        </a:p>
      </dgm:t>
    </dgm:pt>
    <dgm:pt modelId="{1F6F5D88-F6FA-4906-BA42-145A89D2B5CF}" type="parTrans" cxnId="{F2A9C342-50D5-4CD1-A2CB-CB401A5C128E}">
      <dgm:prSet/>
      <dgm:spPr/>
      <dgm:t>
        <a:bodyPr/>
        <a:lstStyle/>
        <a:p>
          <a:endParaRPr lang="en-US"/>
        </a:p>
      </dgm:t>
    </dgm:pt>
    <dgm:pt modelId="{6D6D3D71-6D66-4C81-BD80-A9393C5510F2}" type="sibTrans" cxnId="{F2A9C342-50D5-4CD1-A2CB-CB401A5C128E}">
      <dgm:prSet/>
      <dgm:spPr/>
      <dgm:t>
        <a:bodyPr/>
        <a:lstStyle/>
        <a:p>
          <a:endParaRPr lang="en-US"/>
        </a:p>
      </dgm:t>
    </dgm:pt>
    <dgm:pt modelId="{7D0F5F88-908B-4A81-BEB4-01AEB51CF944}">
      <dgm:prSet/>
      <dgm:spPr>
        <a:solidFill>
          <a:srgbClr val="0070C0"/>
        </a:solidFill>
      </dgm:spPr>
      <dgm:t>
        <a:bodyPr/>
        <a:lstStyle/>
        <a:p>
          <a:r>
            <a:rPr lang="en-GB" dirty="0"/>
            <a:t>They are the three ‘What Skills’ - are ‘observing’, ‘describing’ and ‘participating’. </a:t>
          </a:r>
          <a:endParaRPr lang="en-US" dirty="0"/>
        </a:p>
      </dgm:t>
    </dgm:pt>
    <dgm:pt modelId="{6EFE4103-19F9-4A74-823C-0A3A81BB6A4D}" type="parTrans" cxnId="{C961AFD4-FED9-48A2-977F-712AE613CCF1}">
      <dgm:prSet/>
      <dgm:spPr/>
      <dgm:t>
        <a:bodyPr/>
        <a:lstStyle/>
        <a:p>
          <a:endParaRPr lang="en-US"/>
        </a:p>
      </dgm:t>
    </dgm:pt>
    <dgm:pt modelId="{423F2D28-3BF3-4DA1-A8AA-84BDCCB0F967}" type="sibTrans" cxnId="{C961AFD4-FED9-48A2-977F-712AE613CCF1}">
      <dgm:prSet/>
      <dgm:spPr/>
      <dgm:t>
        <a:bodyPr/>
        <a:lstStyle/>
        <a:p>
          <a:endParaRPr lang="en-US"/>
        </a:p>
      </dgm:t>
    </dgm:pt>
    <dgm:pt modelId="{B6CCBF50-1809-4833-A5E7-F33C859027EA}">
      <dgm:prSet/>
      <dgm:spPr>
        <a:solidFill>
          <a:srgbClr val="002060"/>
        </a:solidFill>
      </dgm:spPr>
      <dgm:t>
        <a:bodyPr/>
        <a:lstStyle/>
        <a:p>
          <a:r>
            <a:rPr lang="en-GB" dirty="0"/>
            <a:t>the three ’How Skills’ - are ‘without judgement’, ‘one mindfully’ and ‘effectively’. </a:t>
          </a:r>
          <a:endParaRPr lang="en-US" dirty="0"/>
        </a:p>
      </dgm:t>
    </dgm:pt>
    <dgm:pt modelId="{36B2B8C6-A3B4-4ACF-8D44-F04120DD5152}" type="parTrans" cxnId="{DA00B883-14E4-4F58-88FC-24062529AE89}">
      <dgm:prSet/>
      <dgm:spPr/>
      <dgm:t>
        <a:bodyPr/>
        <a:lstStyle/>
        <a:p>
          <a:endParaRPr lang="en-US"/>
        </a:p>
      </dgm:t>
    </dgm:pt>
    <dgm:pt modelId="{74043CB4-8B5B-44EF-B327-EBBF991C3777}" type="sibTrans" cxnId="{DA00B883-14E4-4F58-88FC-24062529AE89}">
      <dgm:prSet/>
      <dgm:spPr/>
      <dgm:t>
        <a:bodyPr/>
        <a:lstStyle/>
        <a:p>
          <a:endParaRPr lang="en-US"/>
        </a:p>
      </dgm:t>
    </dgm:pt>
    <dgm:pt modelId="{82B75F09-82F1-4866-90A3-9F6E6EA865C7}">
      <dgm:prSet/>
      <dgm:spPr>
        <a:solidFill>
          <a:srgbClr val="009999"/>
        </a:solidFill>
      </dgm:spPr>
      <dgm:t>
        <a:bodyPr/>
        <a:lstStyle/>
        <a:p>
          <a:r>
            <a:rPr lang="en-GB" dirty="0"/>
            <a:t>`Wise Mind’ - learning to integrate the emotions (Emotion Mind) with logical rational thought (Reasonable Mind).</a:t>
          </a:r>
          <a:endParaRPr lang="en-US" dirty="0"/>
        </a:p>
      </dgm:t>
    </dgm:pt>
    <dgm:pt modelId="{AF950B96-D843-4683-811B-05F407B7A043}" type="parTrans" cxnId="{240B418B-5C87-4802-ACA4-984762692AC9}">
      <dgm:prSet/>
      <dgm:spPr/>
      <dgm:t>
        <a:bodyPr/>
        <a:lstStyle/>
        <a:p>
          <a:endParaRPr lang="en-US"/>
        </a:p>
      </dgm:t>
    </dgm:pt>
    <dgm:pt modelId="{EDCCC363-7597-43B8-AC69-6FC538627227}" type="sibTrans" cxnId="{240B418B-5C87-4802-ACA4-984762692AC9}">
      <dgm:prSet/>
      <dgm:spPr/>
      <dgm:t>
        <a:bodyPr/>
        <a:lstStyle/>
        <a:p>
          <a:endParaRPr lang="en-US"/>
        </a:p>
      </dgm:t>
    </dgm:pt>
    <dgm:pt modelId="{0B9538DE-1539-49C9-9EA6-3CC5CADD822D}" type="pres">
      <dgm:prSet presAssocID="{C0E24107-1BA2-43A7-9BED-3AE4C3B79F37}" presName="diagram" presStyleCnt="0">
        <dgm:presLayoutVars>
          <dgm:dir/>
          <dgm:resizeHandles val="exact"/>
        </dgm:presLayoutVars>
      </dgm:prSet>
      <dgm:spPr/>
    </dgm:pt>
    <dgm:pt modelId="{A47852F2-4AE2-4280-A079-590DA7F64882}" type="pres">
      <dgm:prSet presAssocID="{56738547-F515-4E1F-949B-8FF4F2AD02C3}" presName="node" presStyleLbl="node1" presStyleIdx="0" presStyleCnt="4">
        <dgm:presLayoutVars>
          <dgm:bulletEnabled val="1"/>
        </dgm:presLayoutVars>
      </dgm:prSet>
      <dgm:spPr/>
    </dgm:pt>
    <dgm:pt modelId="{8939A10B-68F7-4C7C-A218-F91FEF782479}" type="pres">
      <dgm:prSet presAssocID="{6D6D3D71-6D66-4C81-BD80-A9393C5510F2}" presName="sibTrans" presStyleLbl="sibTrans2D1" presStyleIdx="0" presStyleCnt="3"/>
      <dgm:spPr/>
    </dgm:pt>
    <dgm:pt modelId="{F80D243A-174B-465B-8C69-AF042EF546E9}" type="pres">
      <dgm:prSet presAssocID="{6D6D3D71-6D66-4C81-BD80-A9393C5510F2}" presName="connectorText" presStyleLbl="sibTrans2D1" presStyleIdx="0" presStyleCnt="3"/>
      <dgm:spPr/>
    </dgm:pt>
    <dgm:pt modelId="{ED51A837-3E49-40AE-9FCF-B7398EC233CD}" type="pres">
      <dgm:prSet presAssocID="{7D0F5F88-908B-4A81-BEB4-01AEB51CF944}" presName="node" presStyleLbl="node1" presStyleIdx="1" presStyleCnt="4">
        <dgm:presLayoutVars>
          <dgm:bulletEnabled val="1"/>
        </dgm:presLayoutVars>
      </dgm:prSet>
      <dgm:spPr/>
    </dgm:pt>
    <dgm:pt modelId="{9B5983F0-37FC-4390-A2AF-851B7E0B6316}" type="pres">
      <dgm:prSet presAssocID="{423F2D28-3BF3-4DA1-A8AA-84BDCCB0F967}" presName="sibTrans" presStyleLbl="sibTrans2D1" presStyleIdx="1" presStyleCnt="3"/>
      <dgm:spPr/>
    </dgm:pt>
    <dgm:pt modelId="{6E329C82-34F4-4E9B-831F-90B0DB599ED3}" type="pres">
      <dgm:prSet presAssocID="{423F2D28-3BF3-4DA1-A8AA-84BDCCB0F967}" presName="connectorText" presStyleLbl="sibTrans2D1" presStyleIdx="1" presStyleCnt="3"/>
      <dgm:spPr/>
    </dgm:pt>
    <dgm:pt modelId="{28FEC1B3-3598-4F22-AC1D-BE78B5FEF686}" type="pres">
      <dgm:prSet presAssocID="{B6CCBF50-1809-4833-A5E7-F33C859027EA}" presName="node" presStyleLbl="node1" presStyleIdx="2" presStyleCnt="4">
        <dgm:presLayoutVars>
          <dgm:bulletEnabled val="1"/>
        </dgm:presLayoutVars>
      </dgm:prSet>
      <dgm:spPr/>
    </dgm:pt>
    <dgm:pt modelId="{D334D575-5B02-4DC4-BF1A-4AF57A45018B}" type="pres">
      <dgm:prSet presAssocID="{74043CB4-8B5B-44EF-B327-EBBF991C3777}" presName="sibTrans" presStyleLbl="sibTrans2D1" presStyleIdx="2" presStyleCnt="3"/>
      <dgm:spPr/>
    </dgm:pt>
    <dgm:pt modelId="{6390439B-C408-476F-9BE8-28A73CB610E2}" type="pres">
      <dgm:prSet presAssocID="{74043CB4-8B5B-44EF-B327-EBBF991C3777}" presName="connectorText" presStyleLbl="sibTrans2D1" presStyleIdx="2" presStyleCnt="3"/>
      <dgm:spPr/>
    </dgm:pt>
    <dgm:pt modelId="{1098A8AA-EC75-42FA-909A-CDBBEC2EF484}" type="pres">
      <dgm:prSet presAssocID="{82B75F09-82F1-4866-90A3-9F6E6EA865C7}" presName="node" presStyleLbl="node1" presStyleIdx="3" presStyleCnt="4">
        <dgm:presLayoutVars>
          <dgm:bulletEnabled val="1"/>
        </dgm:presLayoutVars>
      </dgm:prSet>
      <dgm:spPr/>
    </dgm:pt>
  </dgm:ptLst>
  <dgm:cxnLst>
    <dgm:cxn modelId="{50B2F901-BB09-49C9-B6EC-8AE1DE2744F2}" type="presOf" srcId="{74043CB4-8B5B-44EF-B327-EBBF991C3777}" destId="{6390439B-C408-476F-9BE8-28A73CB610E2}" srcOrd="1" destOrd="0" presId="urn:microsoft.com/office/officeart/2005/8/layout/process5"/>
    <dgm:cxn modelId="{A12C280C-9960-44DB-A825-244D15A880E8}" type="presOf" srcId="{423F2D28-3BF3-4DA1-A8AA-84BDCCB0F967}" destId="{6E329C82-34F4-4E9B-831F-90B0DB599ED3}" srcOrd="1" destOrd="0" presId="urn:microsoft.com/office/officeart/2005/8/layout/process5"/>
    <dgm:cxn modelId="{F2A9C342-50D5-4CD1-A2CB-CB401A5C128E}" srcId="{C0E24107-1BA2-43A7-9BED-3AE4C3B79F37}" destId="{56738547-F515-4E1F-949B-8FF4F2AD02C3}" srcOrd="0" destOrd="0" parTransId="{1F6F5D88-F6FA-4906-BA42-145A89D2B5CF}" sibTransId="{6D6D3D71-6D66-4C81-BD80-A9393C5510F2}"/>
    <dgm:cxn modelId="{E0A8FD49-6672-4ED5-BCA0-BE6A7280C302}" type="presOf" srcId="{B6CCBF50-1809-4833-A5E7-F33C859027EA}" destId="{28FEC1B3-3598-4F22-AC1D-BE78B5FEF686}" srcOrd="0" destOrd="0" presId="urn:microsoft.com/office/officeart/2005/8/layout/process5"/>
    <dgm:cxn modelId="{429EDA51-2F1C-4955-AF08-821C299AA62C}" type="presOf" srcId="{56738547-F515-4E1F-949B-8FF4F2AD02C3}" destId="{A47852F2-4AE2-4280-A079-590DA7F64882}" srcOrd="0" destOrd="0" presId="urn:microsoft.com/office/officeart/2005/8/layout/process5"/>
    <dgm:cxn modelId="{DA00B883-14E4-4F58-88FC-24062529AE89}" srcId="{C0E24107-1BA2-43A7-9BED-3AE4C3B79F37}" destId="{B6CCBF50-1809-4833-A5E7-F33C859027EA}" srcOrd="2" destOrd="0" parTransId="{36B2B8C6-A3B4-4ACF-8D44-F04120DD5152}" sibTransId="{74043CB4-8B5B-44EF-B327-EBBF991C3777}"/>
    <dgm:cxn modelId="{240B418B-5C87-4802-ACA4-984762692AC9}" srcId="{C0E24107-1BA2-43A7-9BED-3AE4C3B79F37}" destId="{82B75F09-82F1-4866-90A3-9F6E6EA865C7}" srcOrd="3" destOrd="0" parTransId="{AF950B96-D843-4683-811B-05F407B7A043}" sibTransId="{EDCCC363-7597-43B8-AC69-6FC538627227}"/>
    <dgm:cxn modelId="{D2CF6C9C-E3CE-425B-9112-82A8BD5CCB80}" type="presOf" srcId="{74043CB4-8B5B-44EF-B327-EBBF991C3777}" destId="{D334D575-5B02-4DC4-BF1A-4AF57A45018B}" srcOrd="0" destOrd="0" presId="urn:microsoft.com/office/officeart/2005/8/layout/process5"/>
    <dgm:cxn modelId="{3C6DA69C-71B4-4C57-BDA3-942AE736897F}" type="presOf" srcId="{82B75F09-82F1-4866-90A3-9F6E6EA865C7}" destId="{1098A8AA-EC75-42FA-909A-CDBBEC2EF484}" srcOrd="0" destOrd="0" presId="urn:microsoft.com/office/officeart/2005/8/layout/process5"/>
    <dgm:cxn modelId="{0A34ACA6-4F65-414D-82FA-ED40A5FBB2EE}" type="presOf" srcId="{423F2D28-3BF3-4DA1-A8AA-84BDCCB0F967}" destId="{9B5983F0-37FC-4390-A2AF-851B7E0B6316}" srcOrd="0" destOrd="0" presId="urn:microsoft.com/office/officeart/2005/8/layout/process5"/>
    <dgm:cxn modelId="{A8B7F3AA-3E53-49E8-89B9-4476834272E9}" type="presOf" srcId="{6D6D3D71-6D66-4C81-BD80-A9393C5510F2}" destId="{F80D243A-174B-465B-8C69-AF042EF546E9}" srcOrd="1" destOrd="0" presId="urn:microsoft.com/office/officeart/2005/8/layout/process5"/>
    <dgm:cxn modelId="{EF4A54B0-1E7D-48F6-94E2-227C74AF3C8E}" type="presOf" srcId="{7D0F5F88-908B-4A81-BEB4-01AEB51CF944}" destId="{ED51A837-3E49-40AE-9FCF-B7398EC233CD}" srcOrd="0" destOrd="0" presId="urn:microsoft.com/office/officeart/2005/8/layout/process5"/>
    <dgm:cxn modelId="{C961AFD4-FED9-48A2-977F-712AE613CCF1}" srcId="{C0E24107-1BA2-43A7-9BED-3AE4C3B79F37}" destId="{7D0F5F88-908B-4A81-BEB4-01AEB51CF944}" srcOrd="1" destOrd="0" parTransId="{6EFE4103-19F9-4A74-823C-0A3A81BB6A4D}" sibTransId="{423F2D28-3BF3-4DA1-A8AA-84BDCCB0F967}"/>
    <dgm:cxn modelId="{6A0625EA-A176-487D-8BEA-DE8B9AF245BA}" type="presOf" srcId="{6D6D3D71-6D66-4C81-BD80-A9393C5510F2}" destId="{8939A10B-68F7-4C7C-A218-F91FEF782479}" srcOrd="0" destOrd="0" presId="urn:microsoft.com/office/officeart/2005/8/layout/process5"/>
    <dgm:cxn modelId="{71197DF8-5E89-4F4E-9AAE-39AFBCA3B3BB}" type="presOf" srcId="{C0E24107-1BA2-43A7-9BED-3AE4C3B79F37}" destId="{0B9538DE-1539-49C9-9EA6-3CC5CADD822D}" srcOrd="0" destOrd="0" presId="urn:microsoft.com/office/officeart/2005/8/layout/process5"/>
    <dgm:cxn modelId="{DF648270-21ED-4C1C-8F7C-2CDBD92881EC}" type="presParOf" srcId="{0B9538DE-1539-49C9-9EA6-3CC5CADD822D}" destId="{A47852F2-4AE2-4280-A079-590DA7F64882}" srcOrd="0" destOrd="0" presId="urn:microsoft.com/office/officeart/2005/8/layout/process5"/>
    <dgm:cxn modelId="{B01CB221-9EA6-4960-A526-BA86B46425E1}" type="presParOf" srcId="{0B9538DE-1539-49C9-9EA6-3CC5CADD822D}" destId="{8939A10B-68F7-4C7C-A218-F91FEF782479}" srcOrd="1" destOrd="0" presId="urn:microsoft.com/office/officeart/2005/8/layout/process5"/>
    <dgm:cxn modelId="{187AE511-F24D-400A-A067-26D9C8847680}" type="presParOf" srcId="{8939A10B-68F7-4C7C-A218-F91FEF782479}" destId="{F80D243A-174B-465B-8C69-AF042EF546E9}" srcOrd="0" destOrd="0" presId="urn:microsoft.com/office/officeart/2005/8/layout/process5"/>
    <dgm:cxn modelId="{F9254E6D-AD6D-412B-8931-5E58D2F5D9FD}" type="presParOf" srcId="{0B9538DE-1539-49C9-9EA6-3CC5CADD822D}" destId="{ED51A837-3E49-40AE-9FCF-B7398EC233CD}" srcOrd="2" destOrd="0" presId="urn:microsoft.com/office/officeart/2005/8/layout/process5"/>
    <dgm:cxn modelId="{DCF2E28F-C8F1-499B-A632-D0377F67C534}" type="presParOf" srcId="{0B9538DE-1539-49C9-9EA6-3CC5CADD822D}" destId="{9B5983F0-37FC-4390-A2AF-851B7E0B6316}" srcOrd="3" destOrd="0" presId="urn:microsoft.com/office/officeart/2005/8/layout/process5"/>
    <dgm:cxn modelId="{896A4030-84D5-4DC7-995F-BE4F6369E29B}" type="presParOf" srcId="{9B5983F0-37FC-4390-A2AF-851B7E0B6316}" destId="{6E329C82-34F4-4E9B-831F-90B0DB599ED3}" srcOrd="0" destOrd="0" presId="urn:microsoft.com/office/officeart/2005/8/layout/process5"/>
    <dgm:cxn modelId="{92009F89-576D-4C04-AE48-E0356BA1D8D1}" type="presParOf" srcId="{0B9538DE-1539-49C9-9EA6-3CC5CADD822D}" destId="{28FEC1B3-3598-4F22-AC1D-BE78B5FEF686}" srcOrd="4" destOrd="0" presId="urn:microsoft.com/office/officeart/2005/8/layout/process5"/>
    <dgm:cxn modelId="{27D17B8C-2A8F-46AD-B1D8-5DE55FBE94DB}" type="presParOf" srcId="{0B9538DE-1539-49C9-9EA6-3CC5CADD822D}" destId="{D334D575-5B02-4DC4-BF1A-4AF57A45018B}" srcOrd="5" destOrd="0" presId="urn:microsoft.com/office/officeart/2005/8/layout/process5"/>
    <dgm:cxn modelId="{E36EF1FA-6323-41B5-AB7F-4323114153D8}" type="presParOf" srcId="{D334D575-5B02-4DC4-BF1A-4AF57A45018B}" destId="{6390439B-C408-476F-9BE8-28A73CB610E2}" srcOrd="0" destOrd="0" presId="urn:microsoft.com/office/officeart/2005/8/layout/process5"/>
    <dgm:cxn modelId="{D1D7FA13-70EC-4FDA-9B96-B14B6535BC77}" type="presParOf" srcId="{0B9538DE-1539-49C9-9EA6-3CC5CADD822D}" destId="{1098A8AA-EC75-42FA-909A-CDBBEC2EF484}"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2584B95-A0B0-4B9D-8149-A7383A991E9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7C3E9AE-AF53-48B2-B0D6-DC551273F74D}">
      <dgm:prSet custT="1"/>
      <dgm:spPr>
        <a:solidFill>
          <a:srgbClr val="FFFFCC"/>
        </a:solidFill>
      </dgm:spPr>
      <dgm:t>
        <a:bodyPr/>
        <a:lstStyle/>
        <a:p>
          <a:r>
            <a:rPr lang="en-GB" sz="1800" dirty="0"/>
            <a:t>Observing, describing, non-reactivity, non-judgement and acting with awareness are all facets of mindfulness assessed by one of the more common mindfulness questionnaires, The Five Facet Mindfulness Questionnaire (Baer et al., 2006).</a:t>
          </a:r>
          <a:endParaRPr lang="en-US" sz="1800" dirty="0"/>
        </a:p>
      </dgm:t>
    </dgm:pt>
    <dgm:pt modelId="{0EA40DA4-0CAE-42EF-8249-B6B336893180}" type="parTrans" cxnId="{192BE554-77D3-441C-95CB-81B9BC8A4DAC}">
      <dgm:prSet/>
      <dgm:spPr/>
      <dgm:t>
        <a:bodyPr/>
        <a:lstStyle/>
        <a:p>
          <a:endParaRPr lang="en-US"/>
        </a:p>
      </dgm:t>
    </dgm:pt>
    <dgm:pt modelId="{099F3C74-C283-4359-9074-588930BCFCA4}" type="sibTrans" cxnId="{192BE554-77D3-441C-95CB-81B9BC8A4DAC}">
      <dgm:prSet/>
      <dgm:spPr/>
      <dgm:t>
        <a:bodyPr/>
        <a:lstStyle/>
        <a:p>
          <a:endParaRPr lang="en-US"/>
        </a:p>
      </dgm:t>
    </dgm:pt>
    <dgm:pt modelId="{35567789-F56E-40C2-8BC8-936E7CFF9E8F}">
      <dgm:prSet custT="1"/>
      <dgm:spPr/>
      <dgm:t>
        <a:bodyPr/>
        <a:lstStyle/>
        <a:p>
          <a:r>
            <a:rPr lang="en-GB" sz="2000" dirty="0"/>
            <a:t>In DBT mindfulness practice, ‘participating’ is the ability to be totally absorbed and aware of what you are doing in the present.</a:t>
          </a:r>
          <a:endParaRPr lang="en-US" sz="2000" dirty="0"/>
        </a:p>
      </dgm:t>
    </dgm:pt>
    <dgm:pt modelId="{08F53627-D2C7-4B10-9028-18E37996CD5E}" type="parTrans" cxnId="{E1CE429D-2E88-45D7-855D-8E8D2319F946}">
      <dgm:prSet/>
      <dgm:spPr/>
      <dgm:t>
        <a:bodyPr/>
        <a:lstStyle/>
        <a:p>
          <a:endParaRPr lang="en-US"/>
        </a:p>
      </dgm:t>
    </dgm:pt>
    <dgm:pt modelId="{AC540DC4-32D9-4C3B-9EAD-A1625440CE58}" type="sibTrans" cxnId="{E1CE429D-2E88-45D7-855D-8E8D2319F946}">
      <dgm:prSet/>
      <dgm:spPr/>
      <dgm:t>
        <a:bodyPr/>
        <a:lstStyle/>
        <a:p>
          <a:endParaRPr lang="en-US"/>
        </a:p>
      </dgm:t>
    </dgm:pt>
    <dgm:pt modelId="{1AF0A80B-AA10-4630-A57F-E991ED5C296A}">
      <dgm:prSet custT="1"/>
      <dgm:spPr>
        <a:solidFill>
          <a:srgbClr val="CCFFFF"/>
        </a:solidFill>
      </dgm:spPr>
      <dgm:t>
        <a:bodyPr/>
        <a:lstStyle/>
        <a:p>
          <a:r>
            <a:rPr lang="en-GB" sz="1800" dirty="0"/>
            <a:t>The DBT ’How Skills’ stress practising letting go of judgement as part of being mindful, to help the person see things as they are rather than reacting to their constructs about the situation.</a:t>
          </a:r>
          <a:endParaRPr lang="en-US" sz="1800" dirty="0"/>
        </a:p>
      </dgm:t>
    </dgm:pt>
    <dgm:pt modelId="{47AAB634-298B-43F5-9F9B-72673D2745DC}" type="parTrans" cxnId="{1135B93E-5981-4848-9B9B-36AE3DE86563}">
      <dgm:prSet/>
      <dgm:spPr/>
      <dgm:t>
        <a:bodyPr/>
        <a:lstStyle/>
        <a:p>
          <a:endParaRPr lang="en-US"/>
        </a:p>
      </dgm:t>
    </dgm:pt>
    <dgm:pt modelId="{DC84709B-BC55-4F99-B66A-B842955F95A3}" type="sibTrans" cxnId="{1135B93E-5981-4848-9B9B-36AE3DE86563}">
      <dgm:prSet/>
      <dgm:spPr/>
      <dgm:t>
        <a:bodyPr/>
        <a:lstStyle/>
        <a:p>
          <a:endParaRPr lang="en-US"/>
        </a:p>
      </dgm:t>
    </dgm:pt>
    <dgm:pt modelId="{2E022796-45E9-4746-95F4-C41D5B7211D9}">
      <dgm:prSet custT="1"/>
      <dgm:spPr>
        <a:solidFill>
          <a:srgbClr val="CCCCFF"/>
        </a:solidFill>
      </dgm:spPr>
      <dgm:t>
        <a:bodyPr/>
        <a:lstStyle/>
        <a:p>
          <a:r>
            <a:rPr lang="en-GB" sz="1800" dirty="0"/>
            <a:t>One mindfully’ reinforces the importance of focusing on the present rather than ruminating about the past or becoming worried about the future. ‘Doing things effectively’ is defined as doing what works to achieve the desired outcome</a:t>
          </a:r>
          <a:r>
            <a:rPr lang="en-GB" sz="1700" dirty="0"/>
            <a:t>.</a:t>
          </a:r>
          <a:endParaRPr lang="en-US" sz="1700" dirty="0"/>
        </a:p>
      </dgm:t>
    </dgm:pt>
    <dgm:pt modelId="{69847593-2F6B-432D-9F10-9E2CABF953FB}" type="parTrans" cxnId="{F723D02D-CE5E-475D-93DC-BED7F6BEFB22}">
      <dgm:prSet/>
      <dgm:spPr/>
      <dgm:t>
        <a:bodyPr/>
        <a:lstStyle/>
        <a:p>
          <a:endParaRPr lang="en-US"/>
        </a:p>
      </dgm:t>
    </dgm:pt>
    <dgm:pt modelId="{6DD32DA3-99B7-4BC0-BB56-2459A51F7511}" type="sibTrans" cxnId="{F723D02D-CE5E-475D-93DC-BED7F6BEFB22}">
      <dgm:prSet/>
      <dgm:spPr/>
      <dgm:t>
        <a:bodyPr/>
        <a:lstStyle/>
        <a:p>
          <a:endParaRPr lang="en-US"/>
        </a:p>
      </dgm:t>
    </dgm:pt>
    <dgm:pt modelId="{F47CB15D-CAE0-4118-BF17-2538B1C96BDA}">
      <dgm:prSet/>
      <dgm:spPr/>
      <dgm:t>
        <a:bodyPr/>
        <a:lstStyle/>
        <a:p>
          <a:r>
            <a:rPr lang="en-GB" dirty="0"/>
            <a:t>The experience of ‘wise mind’ combines intellectual knowledge with intuitive wisdom. DBT suggests that ‘wise mind’ needs to be developed and used, as it is the most effective way to solve problems and deal with difficulties.</a:t>
          </a:r>
          <a:endParaRPr lang="en-US" dirty="0"/>
        </a:p>
      </dgm:t>
    </dgm:pt>
    <dgm:pt modelId="{FB7E7B37-2E02-44E6-96D6-B0E010A4AA4C}" type="parTrans" cxnId="{1B8EDC50-247F-4DF8-A4B7-A9E28A3671BE}">
      <dgm:prSet/>
      <dgm:spPr/>
      <dgm:t>
        <a:bodyPr/>
        <a:lstStyle/>
        <a:p>
          <a:endParaRPr lang="en-US"/>
        </a:p>
      </dgm:t>
    </dgm:pt>
    <dgm:pt modelId="{7D423352-630B-43AC-BB8D-178EFA1A6182}" type="sibTrans" cxnId="{1B8EDC50-247F-4DF8-A4B7-A9E28A3671BE}">
      <dgm:prSet/>
      <dgm:spPr/>
      <dgm:t>
        <a:bodyPr/>
        <a:lstStyle/>
        <a:p>
          <a:endParaRPr lang="en-US"/>
        </a:p>
      </dgm:t>
    </dgm:pt>
    <dgm:pt modelId="{015F5BAA-2BF5-47F8-BA8B-81B50A52E5AB}" type="pres">
      <dgm:prSet presAssocID="{52584B95-A0B0-4B9D-8149-A7383A991E97}" presName="vert0" presStyleCnt="0">
        <dgm:presLayoutVars>
          <dgm:dir/>
          <dgm:animOne val="branch"/>
          <dgm:animLvl val="lvl"/>
        </dgm:presLayoutVars>
      </dgm:prSet>
      <dgm:spPr/>
    </dgm:pt>
    <dgm:pt modelId="{E74B35C9-FF92-4A67-9D39-A1C50EBC4F23}" type="pres">
      <dgm:prSet presAssocID="{E7C3E9AE-AF53-48B2-B0D6-DC551273F74D}" presName="thickLine" presStyleLbl="alignNode1" presStyleIdx="0" presStyleCnt="5"/>
      <dgm:spPr/>
    </dgm:pt>
    <dgm:pt modelId="{99387259-D3BE-4454-B0F9-CA0E42C84E3B}" type="pres">
      <dgm:prSet presAssocID="{E7C3E9AE-AF53-48B2-B0D6-DC551273F74D}" presName="horz1" presStyleCnt="0"/>
      <dgm:spPr/>
    </dgm:pt>
    <dgm:pt modelId="{7261D2A1-B412-49F2-8D13-1A13250612DD}" type="pres">
      <dgm:prSet presAssocID="{E7C3E9AE-AF53-48B2-B0D6-DC551273F74D}" presName="tx1" presStyleLbl="revTx" presStyleIdx="0" presStyleCnt="5"/>
      <dgm:spPr/>
    </dgm:pt>
    <dgm:pt modelId="{EDE5A817-90AD-42AA-B69F-154B981A5F9D}" type="pres">
      <dgm:prSet presAssocID="{E7C3E9AE-AF53-48B2-B0D6-DC551273F74D}" presName="vert1" presStyleCnt="0"/>
      <dgm:spPr/>
    </dgm:pt>
    <dgm:pt modelId="{1D969113-BA86-4BFC-8B43-338A1F4C33FB}" type="pres">
      <dgm:prSet presAssocID="{35567789-F56E-40C2-8BC8-936E7CFF9E8F}" presName="thickLine" presStyleLbl="alignNode1" presStyleIdx="1" presStyleCnt="5"/>
      <dgm:spPr/>
    </dgm:pt>
    <dgm:pt modelId="{73B71312-57F3-4EE3-BF19-7E1D26D77047}" type="pres">
      <dgm:prSet presAssocID="{35567789-F56E-40C2-8BC8-936E7CFF9E8F}" presName="horz1" presStyleCnt="0"/>
      <dgm:spPr/>
    </dgm:pt>
    <dgm:pt modelId="{667EEAB8-8360-426F-8653-CE035FFA8B9B}" type="pres">
      <dgm:prSet presAssocID="{35567789-F56E-40C2-8BC8-936E7CFF9E8F}" presName="tx1" presStyleLbl="revTx" presStyleIdx="1" presStyleCnt="5"/>
      <dgm:spPr/>
    </dgm:pt>
    <dgm:pt modelId="{4D8D9228-6298-440F-83F3-A8185A4339AD}" type="pres">
      <dgm:prSet presAssocID="{35567789-F56E-40C2-8BC8-936E7CFF9E8F}" presName="vert1" presStyleCnt="0"/>
      <dgm:spPr/>
    </dgm:pt>
    <dgm:pt modelId="{FE609621-FAA1-4524-A809-56470F049FCF}" type="pres">
      <dgm:prSet presAssocID="{1AF0A80B-AA10-4630-A57F-E991ED5C296A}" presName="thickLine" presStyleLbl="alignNode1" presStyleIdx="2" presStyleCnt="5"/>
      <dgm:spPr/>
    </dgm:pt>
    <dgm:pt modelId="{86C76FF2-F1A3-48FC-A74F-F8BF686F2C64}" type="pres">
      <dgm:prSet presAssocID="{1AF0A80B-AA10-4630-A57F-E991ED5C296A}" presName="horz1" presStyleCnt="0"/>
      <dgm:spPr/>
    </dgm:pt>
    <dgm:pt modelId="{2EFB98CC-C447-4638-8E1E-A35137CD3548}" type="pres">
      <dgm:prSet presAssocID="{1AF0A80B-AA10-4630-A57F-E991ED5C296A}" presName="tx1" presStyleLbl="revTx" presStyleIdx="2" presStyleCnt="5"/>
      <dgm:spPr/>
    </dgm:pt>
    <dgm:pt modelId="{3C89DD42-E1C3-41D8-AB9E-962E5DBEC288}" type="pres">
      <dgm:prSet presAssocID="{1AF0A80B-AA10-4630-A57F-E991ED5C296A}" presName="vert1" presStyleCnt="0"/>
      <dgm:spPr/>
    </dgm:pt>
    <dgm:pt modelId="{3047A5B4-AAB8-4180-9427-F000C5BA08EB}" type="pres">
      <dgm:prSet presAssocID="{2E022796-45E9-4746-95F4-C41D5B7211D9}" presName="thickLine" presStyleLbl="alignNode1" presStyleIdx="3" presStyleCnt="5"/>
      <dgm:spPr/>
    </dgm:pt>
    <dgm:pt modelId="{616D7C7F-E4A3-418A-BB2A-5F90CB4ACADD}" type="pres">
      <dgm:prSet presAssocID="{2E022796-45E9-4746-95F4-C41D5B7211D9}" presName="horz1" presStyleCnt="0"/>
      <dgm:spPr/>
    </dgm:pt>
    <dgm:pt modelId="{3A590969-0552-4764-BA96-F2586B8BDEE2}" type="pres">
      <dgm:prSet presAssocID="{2E022796-45E9-4746-95F4-C41D5B7211D9}" presName="tx1" presStyleLbl="revTx" presStyleIdx="3" presStyleCnt="5"/>
      <dgm:spPr/>
    </dgm:pt>
    <dgm:pt modelId="{9795C12D-69DC-4DBA-89C8-6DDBF5F80319}" type="pres">
      <dgm:prSet presAssocID="{2E022796-45E9-4746-95F4-C41D5B7211D9}" presName="vert1" presStyleCnt="0"/>
      <dgm:spPr/>
    </dgm:pt>
    <dgm:pt modelId="{2B46B1AE-499B-4CB2-B7FE-53270D6F03C2}" type="pres">
      <dgm:prSet presAssocID="{F47CB15D-CAE0-4118-BF17-2538B1C96BDA}" presName="thickLine" presStyleLbl="alignNode1" presStyleIdx="4" presStyleCnt="5"/>
      <dgm:spPr/>
    </dgm:pt>
    <dgm:pt modelId="{286AB9C5-877C-4FFA-9E27-8AF0FD85EEC0}" type="pres">
      <dgm:prSet presAssocID="{F47CB15D-CAE0-4118-BF17-2538B1C96BDA}" presName="horz1" presStyleCnt="0"/>
      <dgm:spPr/>
    </dgm:pt>
    <dgm:pt modelId="{79F2C855-02E6-456C-9985-1051C3DEC2CC}" type="pres">
      <dgm:prSet presAssocID="{F47CB15D-CAE0-4118-BF17-2538B1C96BDA}" presName="tx1" presStyleLbl="revTx" presStyleIdx="4" presStyleCnt="5"/>
      <dgm:spPr/>
    </dgm:pt>
    <dgm:pt modelId="{327C9270-797D-4586-9FF8-8DDA76C10FF8}" type="pres">
      <dgm:prSet presAssocID="{F47CB15D-CAE0-4118-BF17-2538B1C96BDA}" presName="vert1" presStyleCnt="0"/>
      <dgm:spPr/>
    </dgm:pt>
  </dgm:ptLst>
  <dgm:cxnLst>
    <dgm:cxn modelId="{D278EC05-9870-4192-BF52-65FEF87B0594}" type="presOf" srcId="{2E022796-45E9-4746-95F4-C41D5B7211D9}" destId="{3A590969-0552-4764-BA96-F2586B8BDEE2}" srcOrd="0" destOrd="0" presId="urn:microsoft.com/office/officeart/2008/layout/LinedList"/>
    <dgm:cxn modelId="{6C48081E-1919-44E3-B9DE-4003178D3161}" type="presOf" srcId="{E7C3E9AE-AF53-48B2-B0D6-DC551273F74D}" destId="{7261D2A1-B412-49F2-8D13-1A13250612DD}" srcOrd="0" destOrd="0" presId="urn:microsoft.com/office/officeart/2008/layout/LinedList"/>
    <dgm:cxn modelId="{F723D02D-CE5E-475D-93DC-BED7F6BEFB22}" srcId="{52584B95-A0B0-4B9D-8149-A7383A991E97}" destId="{2E022796-45E9-4746-95F4-C41D5B7211D9}" srcOrd="3" destOrd="0" parTransId="{69847593-2F6B-432D-9F10-9E2CABF953FB}" sibTransId="{6DD32DA3-99B7-4BC0-BB56-2459A51F7511}"/>
    <dgm:cxn modelId="{1135B93E-5981-4848-9B9B-36AE3DE86563}" srcId="{52584B95-A0B0-4B9D-8149-A7383A991E97}" destId="{1AF0A80B-AA10-4630-A57F-E991ED5C296A}" srcOrd="2" destOrd="0" parTransId="{47AAB634-298B-43F5-9F9B-72673D2745DC}" sibTransId="{DC84709B-BC55-4F99-B66A-B842955F95A3}"/>
    <dgm:cxn modelId="{1B8EDC50-247F-4DF8-A4B7-A9E28A3671BE}" srcId="{52584B95-A0B0-4B9D-8149-A7383A991E97}" destId="{F47CB15D-CAE0-4118-BF17-2538B1C96BDA}" srcOrd="4" destOrd="0" parTransId="{FB7E7B37-2E02-44E6-96D6-B0E010A4AA4C}" sibTransId="{7D423352-630B-43AC-BB8D-178EFA1A6182}"/>
    <dgm:cxn modelId="{192BE554-77D3-441C-95CB-81B9BC8A4DAC}" srcId="{52584B95-A0B0-4B9D-8149-A7383A991E97}" destId="{E7C3E9AE-AF53-48B2-B0D6-DC551273F74D}" srcOrd="0" destOrd="0" parTransId="{0EA40DA4-0CAE-42EF-8249-B6B336893180}" sibTransId="{099F3C74-C283-4359-9074-588930BCFCA4}"/>
    <dgm:cxn modelId="{C10AD598-5C7F-4915-AF15-F9EBB3B02DD3}" type="presOf" srcId="{F47CB15D-CAE0-4118-BF17-2538B1C96BDA}" destId="{79F2C855-02E6-456C-9985-1051C3DEC2CC}" srcOrd="0" destOrd="0" presId="urn:microsoft.com/office/officeart/2008/layout/LinedList"/>
    <dgm:cxn modelId="{E1CE429D-2E88-45D7-855D-8E8D2319F946}" srcId="{52584B95-A0B0-4B9D-8149-A7383A991E97}" destId="{35567789-F56E-40C2-8BC8-936E7CFF9E8F}" srcOrd="1" destOrd="0" parTransId="{08F53627-D2C7-4B10-9028-18E37996CD5E}" sibTransId="{AC540DC4-32D9-4C3B-9EAD-A1625440CE58}"/>
    <dgm:cxn modelId="{9745ECA2-0B4C-42E7-845A-C3E4EB718105}" type="presOf" srcId="{52584B95-A0B0-4B9D-8149-A7383A991E97}" destId="{015F5BAA-2BF5-47F8-BA8B-81B50A52E5AB}" srcOrd="0" destOrd="0" presId="urn:microsoft.com/office/officeart/2008/layout/LinedList"/>
    <dgm:cxn modelId="{D63104A4-75B2-4619-B30C-AECAE0F26AAE}" type="presOf" srcId="{35567789-F56E-40C2-8BC8-936E7CFF9E8F}" destId="{667EEAB8-8360-426F-8653-CE035FFA8B9B}" srcOrd="0" destOrd="0" presId="urn:microsoft.com/office/officeart/2008/layout/LinedList"/>
    <dgm:cxn modelId="{079A8DEA-08B5-45C1-9E70-11913599BABE}" type="presOf" srcId="{1AF0A80B-AA10-4630-A57F-E991ED5C296A}" destId="{2EFB98CC-C447-4638-8E1E-A35137CD3548}" srcOrd="0" destOrd="0" presId="urn:microsoft.com/office/officeart/2008/layout/LinedList"/>
    <dgm:cxn modelId="{9D797D48-194C-4CF0-8F65-1CBFAD3E0863}" type="presParOf" srcId="{015F5BAA-2BF5-47F8-BA8B-81B50A52E5AB}" destId="{E74B35C9-FF92-4A67-9D39-A1C50EBC4F23}" srcOrd="0" destOrd="0" presId="urn:microsoft.com/office/officeart/2008/layout/LinedList"/>
    <dgm:cxn modelId="{6AACD129-08AE-4998-898B-2F297FD8815B}" type="presParOf" srcId="{015F5BAA-2BF5-47F8-BA8B-81B50A52E5AB}" destId="{99387259-D3BE-4454-B0F9-CA0E42C84E3B}" srcOrd="1" destOrd="0" presId="urn:microsoft.com/office/officeart/2008/layout/LinedList"/>
    <dgm:cxn modelId="{AA7B7846-3CB2-43F1-B50A-19F58378C856}" type="presParOf" srcId="{99387259-D3BE-4454-B0F9-CA0E42C84E3B}" destId="{7261D2A1-B412-49F2-8D13-1A13250612DD}" srcOrd="0" destOrd="0" presId="urn:microsoft.com/office/officeart/2008/layout/LinedList"/>
    <dgm:cxn modelId="{F3B1A924-A383-4DDE-B763-FD0539AA0812}" type="presParOf" srcId="{99387259-D3BE-4454-B0F9-CA0E42C84E3B}" destId="{EDE5A817-90AD-42AA-B69F-154B981A5F9D}" srcOrd="1" destOrd="0" presId="urn:microsoft.com/office/officeart/2008/layout/LinedList"/>
    <dgm:cxn modelId="{5B3A0275-9A7E-4E5F-8547-A60D3826AD54}" type="presParOf" srcId="{015F5BAA-2BF5-47F8-BA8B-81B50A52E5AB}" destId="{1D969113-BA86-4BFC-8B43-338A1F4C33FB}" srcOrd="2" destOrd="0" presId="urn:microsoft.com/office/officeart/2008/layout/LinedList"/>
    <dgm:cxn modelId="{84DC0C3D-EED0-4E7F-8D3B-D4F90F9656F2}" type="presParOf" srcId="{015F5BAA-2BF5-47F8-BA8B-81B50A52E5AB}" destId="{73B71312-57F3-4EE3-BF19-7E1D26D77047}" srcOrd="3" destOrd="0" presId="urn:microsoft.com/office/officeart/2008/layout/LinedList"/>
    <dgm:cxn modelId="{FE932D7B-41F2-486A-B505-06A0F19BB9F1}" type="presParOf" srcId="{73B71312-57F3-4EE3-BF19-7E1D26D77047}" destId="{667EEAB8-8360-426F-8653-CE035FFA8B9B}" srcOrd="0" destOrd="0" presId="urn:microsoft.com/office/officeart/2008/layout/LinedList"/>
    <dgm:cxn modelId="{7338B882-3DE5-41EE-B65C-8A71E8E9CD70}" type="presParOf" srcId="{73B71312-57F3-4EE3-BF19-7E1D26D77047}" destId="{4D8D9228-6298-440F-83F3-A8185A4339AD}" srcOrd="1" destOrd="0" presId="urn:microsoft.com/office/officeart/2008/layout/LinedList"/>
    <dgm:cxn modelId="{4B7FFAC7-5C1C-449A-98F8-8CB0404CA27F}" type="presParOf" srcId="{015F5BAA-2BF5-47F8-BA8B-81B50A52E5AB}" destId="{FE609621-FAA1-4524-A809-56470F049FCF}" srcOrd="4" destOrd="0" presId="urn:microsoft.com/office/officeart/2008/layout/LinedList"/>
    <dgm:cxn modelId="{4D52C757-C0B7-4068-93C3-12660DBD693C}" type="presParOf" srcId="{015F5BAA-2BF5-47F8-BA8B-81B50A52E5AB}" destId="{86C76FF2-F1A3-48FC-A74F-F8BF686F2C64}" srcOrd="5" destOrd="0" presId="urn:microsoft.com/office/officeart/2008/layout/LinedList"/>
    <dgm:cxn modelId="{98469C63-B62A-48F1-B7B9-75EF8ACACCE9}" type="presParOf" srcId="{86C76FF2-F1A3-48FC-A74F-F8BF686F2C64}" destId="{2EFB98CC-C447-4638-8E1E-A35137CD3548}" srcOrd="0" destOrd="0" presId="urn:microsoft.com/office/officeart/2008/layout/LinedList"/>
    <dgm:cxn modelId="{15AD5503-88C9-4790-A8C6-E564018561B5}" type="presParOf" srcId="{86C76FF2-F1A3-48FC-A74F-F8BF686F2C64}" destId="{3C89DD42-E1C3-41D8-AB9E-962E5DBEC288}" srcOrd="1" destOrd="0" presId="urn:microsoft.com/office/officeart/2008/layout/LinedList"/>
    <dgm:cxn modelId="{53DA09A0-7E06-48DF-A003-E649638D4CF6}" type="presParOf" srcId="{015F5BAA-2BF5-47F8-BA8B-81B50A52E5AB}" destId="{3047A5B4-AAB8-4180-9427-F000C5BA08EB}" srcOrd="6" destOrd="0" presId="urn:microsoft.com/office/officeart/2008/layout/LinedList"/>
    <dgm:cxn modelId="{9CB8707C-5498-4216-AF2B-F974BBF72BDA}" type="presParOf" srcId="{015F5BAA-2BF5-47F8-BA8B-81B50A52E5AB}" destId="{616D7C7F-E4A3-418A-BB2A-5F90CB4ACADD}" srcOrd="7" destOrd="0" presId="urn:microsoft.com/office/officeart/2008/layout/LinedList"/>
    <dgm:cxn modelId="{019DDA9F-CE83-4E27-8990-13C6E1563F71}" type="presParOf" srcId="{616D7C7F-E4A3-418A-BB2A-5F90CB4ACADD}" destId="{3A590969-0552-4764-BA96-F2586B8BDEE2}" srcOrd="0" destOrd="0" presId="urn:microsoft.com/office/officeart/2008/layout/LinedList"/>
    <dgm:cxn modelId="{EBA20081-7A01-43C0-9EB8-0E89A6620659}" type="presParOf" srcId="{616D7C7F-E4A3-418A-BB2A-5F90CB4ACADD}" destId="{9795C12D-69DC-4DBA-89C8-6DDBF5F80319}" srcOrd="1" destOrd="0" presId="urn:microsoft.com/office/officeart/2008/layout/LinedList"/>
    <dgm:cxn modelId="{ACEA7A18-0882-475D-B44D-0265A1301C3F}" type="presParOf" srcId="{015F5BAA-2BF5-47F8-BA8B-81B50A52E5AB}" destId="{2B46B1AE-499B-4CB2-B7FE-53270D6F03C2}" srcOrd="8" destOrd="0" presId="urn:microsoft.com/office/officeart/2008/layout/LinedList"/>
    <dgm:cxn modelId="{6900E49D-AAA2-4C28-9FB5-6837E2E97A21}" type="presParOf" srcId="{015F5BAA-2BF5-47F8-BA8B-81B50A52E5AB}" destId="{286AB9C5-877C-4FFA-9E27-8AF0FD85EEC0}" srcOrd="9" destOrd="0" presId="urn:microsoft.com/office/officeart/2008/layout/LinedList"/>
    <dgm:cxn modelId="{81D2F1E0-43B2-4B9C-8B1D-902776F42FD4}" type="presParOf" srcId="{286AB9C5-877C-4FFA-9E27-8AF0FD85EEC0}" destId="{79F2C855-02E6-456C-9985-1051C3DEC2CC}" srcOrd="0" destOrd="0" presId="urn:microsoft.com/office/officeart/2008/layout/LinedList"/>
    <dgm:cxn modelId="{404AB808-EAEF-4B41-8366-D7497C1749FB}" type="presParOf" srcId="{286AB9C5-877C-4FFA-9E27-8AF0FD85EEC0}" destId="{327C9270-797D-4586-9FF8-8DDA76C10FF8}" srcOrd="1" destOrd="0" presId="urn:microsoft.com/office/officeart/2008/layout/LinedList"/>
  </dgm:cxnLst>
  <dgm:bg>
    <a:solidFill>
      <a:srgbClr val="CCFF99"/>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6865EAF-C730-40D8-B373-8A357D733ED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60E3452-8BE5-4EBB-8859-C8B67EC56806}">
      <dgm:prSet custT="1"/>
      <dgm:spPr>
        <a:solidFill>
          <a:srgbClr val="0070C0"/>
        </a:solidFill>
      </dgm:spPr>
      <dgm:t>
        <a:bodyPr/>
        <a:lstStyle/>
        <a:p>
          <a:r>
            <a:rPr lang="en-GB" sz="2000" dirty="0"/>
            <a:t>There are six core therapeutic processes in ACT which are as follows: </a:t>
          </a:r>
          <a:endParaRPr lang="en-US" sz="2000" dirty="0"/>
        </a:p>
      </dgm:t>
    </dgm:pt>
    <dgm:pt modelId="{65DF37E9-CB5E-46EC-9842-55C2CBDB2D80}" type="parTrans" cxnId="{4EE6408C-F26D-4BDC-B1D2-679B6B9686A0}">
      <dgm:prSet/>
      <dgm:spPr/>
      <dgm:t>
        <a:bodyPr/>
        <a:lstStyle/>
        <a:p>
          <a:endParaRPr lang="en-US"/>
        </a:p>
      </dgm:t>
    </dgm:pt>
    <dgm:pt modelId="{774EEE13-E151-4380-9B7C-53F22A66956C}" type="sibTrans" cxnId="{4EE6408C-F26D-4BDC-B1D2-679B6B9686A0}">
      <dgm:prSet/>
      <dgm:spPr/>
      <dgm:t>
        <a:bodyPr/>
        <a:lstStyle/>
        <a:p>
          <a:endParaRPr lang="en-US"/>
        </a:p>
      </dgm:t>
    </dgm:pt>
    <dgm:pt modelId="{157399CF-DA77-4CA0-9872-1CDCF96CF2D5}">
      <dgm:prSet/>
      <dgm:spPr>
        <a:solidFill>
          <a:srgbClr val="009999"/>
        </a:solidFill>
      </dgm:spPr>
      <dgm:t>
        <a:bodyPr/>
        <a:lstStyle/>
        <a:p>
          <a:r>
            <a:rPr lang="en-GB" dirty="0"/>
            <a:t>Contacting the Present Moment (Be Here Now). To be psychologically present and consciously connecting with and engaging in what is happening in this moment. </a:t>
          </a:r>
          <a:endParaRPr lang="en-US" dirty="0"/>
        </a:p>
      </dgm:t>
    </dgm:pt>
    <dgm:pt modelId="{0AAE764F-EBD3-4C90-8EB3-67D3B2645EFE}" type="parTrans" cxnId="{1175FFC9-F67B-4AC2-A63B-EF06ACD86911}">
      <dgm:prSet/>
      <dgm:spPr/>
      <dgm:t>
        <a:bodyPr/>
        <a:lstStyle/>
        <a:p>
          <a:endParaRPr lang="en-US"/>
        </a:p>
      </dgm:t>
    </dgm:pt>
    <dgm:pt modelId="{B820B0B7-C962-47D2-8B73-DAFB0BABE676}" type="sibTrans" cxnId="{1175FFC9-F67B-4AC2-A63B-EF06ACD86911}">
      <dgm:prSet/>
      <dgm:spPr/>
      <dgm:t>
        <a:bodyPr/>
        <a:lstStyle/>
        <a:p>
          <a:endParaRPr lang="en-US"/>
        </a:p>
      </dgm:t>
    </dgm:pt>
    <dgm:pt modelId="{355121D5-9EC5-46AE-BED7-BA98478C2284}">
      <dgm:prSet custT="1"/>
      <dgm:spPr>
        <a:solidFill>
          <a:srgbClr val="00B0F0"/>
        </a:solidFill>
      </dgm:spPr>
      <dgm:t>
        <a:bodyPr/>
        <a:lstStyle/>
        <a:p>
          <a:r>
            <a:rPr lang="en-GB" sz="1800" dirty="0"/>
            <a:t>Cognitive </a:t>
          </a:r>
          <a:r>
            <a:rPr lang="en-GB" sz="1800" dirty="0" err="1"/>
            <a:t>Defusion</a:t>
          </a:r>
          <a:r>
            <a:rPr lang="en-GB" sz="1800" dirty="0"/>
            <a:t> (Watch Your Thinking). To step back and detach from thoughts, images and memories. </a:t>
          </a:r>
          <a:endParaRPr lang="en-US" sz="1800" dirty="0"/>
        </a:p>
      </dgm:t>
    </dgm:pt>
    <dgm:pt modelId="{1CEBE679-016A-4A14-89CF-4AC3D6AEC6C7}" type="parTrans" cxnId="{E7F54714-C9CD-4546-B2AB-A1E509E6EE73}">
      <dgm:prSet/>
      <dgm:spPr/>
      <dgm:t>
        <a:bodyPr/>
        <a:lstStyle/>
        <a:p>
          <a:endParaRPr lang="en-US"/>
        </a:p>
      </dgm:t>
    </dgm:pt>
    <dgm:pt modelId="{A12517D7-960D-4F14-A7C4-CBD1C9F8E046}" type="sibTrans" cxnId="{E7F54714-C9CD-4546-B2AB-A1E509E6EE73}">
      <dgm:prSet/>
      <dgm:spPr/>
      <dgm:t>
        <a:bodyPr/>
        <a:lstStyle/>
        <a:p>
          <a:endParaRPr lang="en-US"/>
        </a:p>
      </dgm:t>
    </dgm:pt>
    <dgm:pt modelId="{F216F800-946B-4B63-B223-7E10BCBDF112}">
      <dgm:prSet/>
      <dgm:spPr>
        <a:solidFill>
          <a:srgbClr val="002060"/>
        </a:solidFill>
      </dgm:spPr>
      <dgm:t>
        <a:bodyPr/>
        <a:lstStyle/>
        <a:p>
          <a:r>
            <a:rPr lang="en-GB"/>
            <a:t>Acceptance (Open Up). To make room for painful feelings, urges and emotions instead of fighting them or running away from them. </a:t>
          </a:r>
          <a:endParaRPr lang="en-US"/>
        </a:p>
      </dgm:t>
    </dgm:pt>
    <dgm:pt modelId="{171A8A66-FD8F-44AD-8BD8-A94AC58AFB12}" type="parTrans" cxnId="{BD3CFDE2-98DD-434A-94A2-C5FA623E4C60}">
      <dgm:prSet/>
      <dgm:spPr/>
      <dgm:t>
        <a:bodyPr/>
        <a:lstStyle/>
        <a:p>
          <a:endParaRPr lang="en-US"/>
        </a:p>
      </dgm:t>
    </dgm:pt>
    <dgm:pt modelId="{E2B6A1FB-B70E-4AFD-AE5C-0A97BE5C405E}" type="sibTrans" cxnId="{BD3CFDE2-98DD-434A-94A2-C5FA623E4C60}">
      <dgm:prSet/>
      <dgm:spPr/>
      <dgm:t>
        <a:bodyPr/>
        <a:lstStyle/>
        <a:p>
          <a:endParaRPr lang="en-US"/>
        </a:p>
      </dgm:t>
    </dgm:pt>
    <dgm:pt modelId="{EAB3450B-7260-4321-AB8E-E079D65AE135}">
      <dgm:prSet/>
      <dgm:spPr>
        <a:solidFill>
          <a:srgbClr val="9966FF"/>
        </a:solidFill>
      </dgm:spPr>
      <dgm:t>
        <a:bodyPr/>
        <a:lstStyle/>
        <a:p>
          <a:r>
            <a:rPr lang="en-GB" dirty="0"/>
            <a:t>Self-as-Context (Pure Awareness). Understand the ‘observing self’ and become aware of what we are thinking, sensing, feeling or doing in the moment. </a:t>
          </a:r>
          <a:endParaRPr lang="en-US" dirty="0"/>
        </a:p>
      </dgm:t>
    </dgm:pt>
    <dgm:pt modelId="{E737D12D-9770-418E-B605-3266E1D2E170}" type="parTrans" cxnId="{BDC17286-2B94-4BE8-93D9-563CD64EF0B1}">
      <dgm:prSet/>
      <dgm:spPr/>
      <dgm:t>
        <a:bodyPr/>
        <a:lstStyle/>
        <a:p>
          <a:endParaRPr lang="en-US"/>
        </a:p>
      </dgm:t>
    </dgm:pt>
    <dgm:pt modelId="{DD0C326B-4F35-497A-90B3-335656E3AC9A}" type="sibTrans" cxnId="{BDC17286-2B94-4BE8-93D9-563CD64EF0B1}">
      <dgm:prSet/>
      <dgm:spPr/>
      <dgm:t>
        <a:bodyPr/>
        <a:lstStyle/>
        <a:p>
          <a:endParaRPr lang="en-US"/>
        </a:p>
      </dgm:t>
    </dgm:pt>
    <dgm:pt modelId="{8CA029F2-2BCF-4AE6-B7F5-853A4174D2FB}">
      <dgm:prSet custT="1"/>
      <dgm:spPr>
        <a:solidFill>
          <a:srgbClr val="6699FF"/>
        </a:solidFill>
      </dgm:spPr>
      <dgm:t>
        <a:bodyPr/>
        <a:lstStyle/>
        <a:p>
          <a:r>
            <a:rPr lang="en-GB" sz="1800" dirty="0"/>
            <a:t>Values (Know What Matters). What truly matters to you in the big picture? Clarifying values to guide our actions. </a:t>
          </a:r>
          <a:endParaRPr lang="en-US" sz="1800" dirty="0"/>
        </a:p>
      </dgm:t>
    </dgm:pt>
    <dgm:pt modelId="{7EF3B7F1-9C59-43FC-957F-D8A4F75870C2}" type="parTrans" cxnId="{3FAA6C8D-606A-4DB3-B859-7C8F05B3CACE}">
      <dgm:prSet/>
      <dgm:spPr/>
      <dgm:t>
        <a:bodyPr/>
        <a:lstStyle/>
        <a:p>
          <a:endParaRPr lang="en-US"/>
        </a:p>
      </dgm:t>
    </dgm:pt>
    <dgm:pt modelId="{292FC6F0-9181-4119-A5CA-1CBA8891BDFB}" type="sibTrans" cxnId="{3FAA6C8D-606A-4DB3-B859-7C8F05B3CACE}">
      <dgm:prSet/>
      <dgm:spPr/>
      <dgm:t>
        <a:bodyPr/>
        <a:lstStyle/>
        <a:p>
          <a:endParaRPr lang="en-US"/>
        </a:p>
      </dgm:t>
    </dgm:pt>
    <dgm:pt modelId="{DD98B634-DAD8-4218-BA8E-9BCBD77B2CBE}">
      <dgm:prSet custT="1"/>
      <dgm:spPr>
        <a:solidFill>
          <a:srgbClr val="00B050"/>
        </a:solidFill>
      </dgm:spPr>
      <dgm:t>
        <a:bodyPr/>
        <a:lstStyle/>
        <a:p>
          <a:r>
            <a:rPr lang="en-GB" sz="1800" dirty="0"/>
            <a:t>Committed Action (Do What It Takes). Taking effective value-guided action to create a meaningful life</a:t>
          </a:r>
          <a:endParaRPr lang="en-US" sz="1800" dirty="0"/>
        </a:p>
      </dgm:t>
    </dgm:pt>
    <dgm:pt modelId="{50DC83AE-CAF0-403C-B575-7EBB99D7ABFB}" type="parTrans" cxnId="{355A613B-4E06-4BC4-8409-803ABC6A06F1}">
      <dgm:prSet/>
      <dgm:spPr/>
      <dgm:t>
        <a:bodyPr/>
        <a:lstStyle/>
        <a:p>
          <a:endParaRPr lang="en-US"/>
        </a:p>
      </dgm:t>
    </dgm:pt>
    <dgm:pt modelId="{A2918462-A01E-4B90-9028-9DDD0FAB5873}" type="sibTrans" cxnId="{355A613B-4E06-4BC4-8409-803ABC6A06F1}">
      <dgm:prSet/>
      <dgm:spPr/>
      <dgm:t>
        <a:bodyPr/>
        <a:lstStyle/>
        <a:p>
          <a:endParaRPr lang="en-US"/>
        </a:p>
      </dgm:t>
    </dgm:pt>
    <dgm:pt modelId="{3BE004A0-0D1A-491E-907E-582D2C071C04}" type="pres">
      <dgm:prSet presAssocID="{B6865EAF-C730-40D8-B373-8A357D733EDD}" presName="diagram" presStyleCnt="0">
        <dgm:presLayoutVars>
          <dgm:dir/>
          <dgm:resizeHandles val="exact"/>
        </dgm:presLayoutVars>
      </dgm:prSet>
      <dgm:spPr/>
    </dgm:pt>
    <dgm:pt modelId="{C006B4CC-4B11-4CD5-B288-7D45E430716C}" type="pres">
      <dgm:prSet presAssocID="{C60E3452-8BE5-4EBB-8859-C8B67EC56806}" presName="node" presStyleLbl="node1" presStyleIdx="0" presStyleCnt="7">
        <dgm:presLayoutVars>
          <dgm:bulletEnabled val="1"/>
        </dgm:presLayoutVars>
      </dgm:prSet>
      <dgm:spPr/>
    </dgm:pt>
    <dgm:pt modelId="{48758237-973F-45CD-88CD-93DCDA7FF662}" type="pres">
      <dgm:prSet presAssocID="{774EEE13-E151-4380-9B7C-53F22A66956C}" presName="sibTrans" presStyleCnt="0"/>
      <dgm:spPr/>
    </dgm:pt>
    <dgm:pt modelId="{B7539E41-B708-46DE-B1B5-A21AC91DB1A6}" type="pres">
      <dgm:prSet presAssocID="{157399CF-DA77-4CA0-9872-1CDCF96CF2D5}" presName="node" presStyleLbl="node1" presStyleIdx="1" presStyleCnt="7">
        <dgm:presLayoutVars>
          <dgm:bulletEnabled val="1"/>
        </dgm:presLayoutVars>
      </dgm:prSet>
      <dgm:spPr/>
    </dgm:pt>
    <dgm:pt modelId="{C4030810-2266-49B0-8525-D27D7698488A}" type="pres">
      <dgm:prSet presAssocID="{B820B0B7-C962-47D2-8B73-DAFB0BABE676}" presName="sibTrans" presStyleCnt="0"/>
      <dgm:spPr/>
    </dgm:pt>
    <dgm:pt modelId="{564E0887-DC44-42DB-AF24-3FDFBD2D7D13}" type="pres">
      <dgm:prSet presAssocID="{355121D5-9EC5-46AE-BED7-BA98478C2284}" presName="node" presStyleLbl="node1" presStyleIdx="2" presStyleCnt="7">
        <dgm:presLayoutVars>
          <dgm:bulletEnabled val="1"/>
        </dgm:presLayoutVars>
      </dgm:prSet>
      <dgm:spPr/>
    </dgm:pt>
    <dgm:pt modelId="{C197B5B0-3E65-4F73-9A8E-6C2CC1FA9AE1}" type="pres">
      <dgm:prSet presAssocID="{A12517D7-960D-4F14-A7C4-CBD1C9F8E046}" presName="sibTrans" presStyleCnt="0"/>
      <dgm:spPr/>
    </dgm:pt>
    <dgm:pt modelId="{4FB1B37E-BC1E-4C10-8C05-54412CD85BF2}" type="pres">
      <dgm:prSet presAssocID="{F216F800-946B-4B63-B223-7E10BCBDF112}" presName="node" presStyleLbl="node1" presStyleIdx="3" presStyleCnt="7">
        <dgm:presLayoutVars>
          <dgm:bulletEnabled val="1"/>
        </dgm:presLayoutVars>
      </dgm:prSet>
      <dgm:spPr/>
    </dgm:pt>
    <dgm:pt modelId="{100E26FD-8982-4B90-A3DE-A6D628062209}" type="pres">
      <dgm:prSet presAssocID="{E2B6A1FB-B70E-4AFD-AE5C-0A97BE5C405E}" presName="sibTrans" presStyleCnt="0"/>
      <dgm:spPr/>
    </dgm:pt>
    <dgm:pt modelId="{09471BBE-CFD2-4892-B540-D4F24938F088}" type="pres">
      <dgm:prSet presAssocID="{EAB3450B-7260-4321-AB8E-E079D65AE135}" presName="node" presStyleLbl="node1" presStyleIdx="4" presStyleCnt="7">
        <dgm:presLayoutVars>
          <dgm:bulletEnabled val="1"/>
        </dgm:presLayoutVars>
      </dgm:prSet>
      <dgm:spPr/>
    </dgm:pt>
    <dgm:pt modelId="{9F5641C5-5F7A-4574-BD28-75177B4E744D}" type="pres">
      <dgm:prSet presAssocID="{DD0C326B-4F35-497A-90B3-335656E3AC9A}" presName="sibTrans" presStyleCnt="0"/>
      <dgm:spPr/>
    </dgm:pt>
    <dgm:pt modelId="{53D334C0-693B-40A0-8230-784FE62C368C}" type="pres">
      <dgm:prSet presAssocID="{8CA029F2-2BCF-4AE6-B7F5-853A4174D2FB}" presName="node" presStyleLbl="node1" presStyleIdx="5" presStyleCnt="7">
        <dgm:presLayoutVars>
          <dgm:bulletEnabled val="1"/>
        </dgm:presLayoutVars>
      </dgm:prSet>
      <dgm:spPr/>
    </dgm:pt>
    <dgm:pt modelId="{A7CCDB94-B980-4771-A0B5-D683333FD0BA}" type="pres">
      <dgm:prSet presAssocID="{292FC6F0-9181-4119-A5CA-1CBA8891BDFB}" presName="sibTrans" presStyleCnt="0"/>
      <dgm:spPr/>
    </dgm:pt>
    <dgm:pt modelId="{4F55E86A-6065-49A2-9260-AEF555602738}" type="pres">
      <dgm:prSet presAssocID="{DD98B634-DAD8-4218-BA8E-9BCBD77B2CBE}" presName="node" presStyleLbl="node1" presStyleIdx="6" presStyleCnt="7">
        <dgm:presLayoutVars>
          <dgm:bulletEnabled val="1"/>
        </dgm:presLayoutVars>
      </dgm:prSet>
      <dgm:spPr/>
    </dgm:pt>
  </dgm:ptLst>
  <dgm:cxnLst>
    <dgm:cxn modelId="{E7F54714-C9CD-4546-B2AB-A1E509E6EE73}" srcId="{B6865EAF-C730-40D8-B373-8A357D733EDD}" destId="{355121D5-9EC5-46AE-BED7-BA98478C2284}" srcOrd="2" destOrd="0" parTransId="{1CEBE679-016A-4A14-89CF-4AC3D6AEC6C7}" sibTransId="{A12517D7-960D-4F14-A7C4-CBD1C9F8E046}"/>
    <dgm:cxn modelId="{CB40342E-7750-4ED5-B3A5-5A4763C50947}" type="presOf" srcId="{C60E3452-8BE5-4EBB-8859-C8B67EC56806}" destId="{C006B4CC-4B11-4CD5-B288-7D45E430716C}" srcOrd="0" destOrd="0" presId="urn:microsoft.com/office/officeart/2005/8/layout/default"/>
    <dgm:cxn modelId="{355A613B-4E06-4BC4-8409-803ABC6A06F1}" srcId="{B6865EAF-C730-40D8-B373-8A357D733EDD}" destId="{DD98B634-DAD8-4218-BA8E-9BCBD77B2CBE}" srcOrd="6" destOrd="0" parTransId="{50DC83AE-CAF0-403C-B575-7EBB99D7ABFB}" sibTransId="{A2918462-A01E-4B90-9028-9DDD0FAB5873}"/>
    <dgm:cxn modelId="{ABCF0469-6E1E-4CD2-B737-18D49785F1FB}" type="presOf" srcId="{8CA029F2-2BCF-4AE6-B7F5-853A4174D2FB}" destId="{53D334C0-693B-40A0-8230-784FE62C368C}" srcOrd="0" destOrd="0" presId="urn:microsoft.com/office/officeart/2005/8/layout/default"/>
    <dgm:cxn modelId="{ED35866E-8133-48AF-AA7B-4CEF35F06357}" type="presOf" srcId="{355121D5-9EC5-46AE-BED7-BA98478C2284}" destId="{564E0887-DC44-42DB-AF24-3FDFBD2D7D13}" srcOrd="0" destOrd="0" presId="urn:microsoft.com/office/officeart/2005/8/layout/default"/>
    <dgm:cxn modelId="{D1047154-5972-460D-BB70-97EC94E84A3A}" type="presOf" srcId="{EAB3450B-7260-4321-AB8E-E079D65AE135}" destId="{09471BBE-CFD2-4892-B540-D4F24938F088}" srcOrd="0" destOrd="0" presId="urn:microsoft.com/office/officeart/2005/8/layout/default"/>
    <dgm:cxn modelId="{AAA59A57-6A42-4AA6-814C-CE7B7CE05283}" type="presOf" srcId="{DD98B634-DAD8-4218-BA8E-9BCBD77B2CBE}" destId="{4F55E86A-6065-49A2-9260-AEF555602738}" srcOrd="0" destOrd="0" presId="urn:microsoft.com/office/officeart/2005/8/layout/default"/>
    <dgm:cxn modelId="{BDC17286-2B94-4BE8-93D9-563CD64EF0B1}" srcId="{B6865EAF-C730-40D8-B373-8A357D733EDD}" destId="{EAB3450B-7260-4321-AB8E-E079D65AE135}" srcOrd="4" destOrd="0" parTransId="{E737D12D-9770-418E-B605-3266E1D2E170}" sibTransId="{DD0C326B-4F35-497A-90B3-335656E3AC9A}"/>
    <dgm:cxn modelId="{238CAD88-79A8-4A8A-AF97-E52A3819AAFC}" type="presOf" srcId="{B6865EAF-C730-40D8-B373-8A357D733EDD}" destId="{3BE004A0-0D1A-491E-907E-582D2C071C04}" srcOrd="0" destOrd="0" presId="urn:microsoft.com/office/officeart/2005/8/layout/default"/>
    <dgm:cxn modelId="{4EE6408C-F26D-4BDC-B1D2-679B6B9686A0}" srcId="{B6865EAF-C730-40D8-B373-8A357D733EDD}" destId="{C60E3452-8BE5-4EBB-8859-C8B67EC56806}" srcOrd="0" destOrd="0" parTransId="{65DF37E9-CB5E-46EC-9842-55C2CBDB2D80}" sibTransId="{774EEE13-E151-4380-9B7C-53F22A66956C}"/>
    <dgm:cxn modelId="{3FAA6C8D-606A-4DB3-B859-7C8F05B3CACE}" srcId="{B6865EAF-C730-40D8-B373-8A357D733EDD}" destId="{8CA029F2-2BCF-4AE6-B7F5-853A4174D2FB}" srcOrd="5" destOrd="0" parTransId="{7EF3B7F1-9C59-43FC-957F-D8A4F75870C2}" sibTransId="{292FC6F0-9181-4119-A5CA-1CBA8891BDFB}"/>
    <dgm:cxn modelId="{26A2AD9A-F5D9-4275-9DB7-8D65F81A5B60}" type="presOf" srcId="{F216F800-946B-4B63-B223-7E10BCBDF112}" destId="{4FB1B37E-BC1E-4C10-8C05-54412CD85BF2}" srcOrd="0" destOrd="0" presId="urn:microsoft.com/office/officeart/2005/8/layout/default"/>
    <dgm:cxn modelId="{CF1BC9C1-DA2D-40DC-89E9-49DCB198D294}" type="presOf" srcId="{157399CF-DA77-4CA0-9872-1CDCF96CF2D5}" destId="{B7539E41-B708-46DE-B1B5-A21AC91DB1A6}" srcOrd="0" destOrd="0" presId="urn:microsoft.com/office/officeart/2005/8/layout/default"/>
    <dgm:cxn modelId="{1175FFC9-F67B-4AC2-A63B-EF06ACD86911}" srcId="{B6865EAF-C730-40D8-B373-8A357D733EDD}" destId="{157399CF-DA77-4CA0-9872-1CDCF96CF2D5}" srcOrd="1" destOrd="0" parTransId="{0AAE764F-EBD3-4C90-8EB3-67D3B2645EFE}" sibTransId="{B820B0B7-C962-47D2-8B73-DAFB0BABE676}"/>
    <dgm:cxn modelId="{BD3CFDE2-98DD-434A-94A2-C5FA623E4C60}" srcId="{B6865EAF-C730-40D8-B373-8A357D733EDD}" destId="{F216F800-946B-4B63-B223-7E10BCBDF112}" srcOrd="3" destOrd="0" parTransId="{171A8A66-FD8F-44AD-8BD8-A94AC58AFB12}" sibTransId="{E2B6A1FB-B70E-4AFD-AE5C-0A97BE5C405E}"/>
    <dgm:cxn modelId="{374371D8-8795-4A06-9F06-6427D34B6785}" type="presParOf" srcId="{3BE004A0-0D1A-491E-907E-582D2C071C04}" destId="{C006B4CC-4B11-4CD5-B288-7D45E430716C}" srcOrd="0" destOrd="0" presId="urn:microsoft.com/office/officeart/2005/8/layout/default"/>
    <dgm:cxn modelId="{7EEA0C95-AB8E-48D2-8227-1179ED3E64A6}" type="presParOf" srcId="{3BE004A0-0D1A-491E-907E-582D2C071C04}" destId="{48758237-973F-45CD-88CD-93DCDA7FF662}" srcOrd="1" destOrd="0" presId="urn:microsoft.com/office/officeart/2005/8/layout/default"/>
    <dgm:cxn modelId="{3228AED8-AF7D-44AE-BF29-CB44B66CB62F}" type="presParOf" srcId="{3BE004A0-0D1A-491E-907E-582D2C071C04}" destId="{B7539E41-B708-46DE-B1B5-A21AC91DB1A6}" srcOrd="2" destOrd="0" presId="urn:microsoft.com/office/officeart/2005/8/layout/default"/>
    <dgm:cxn modelId="{5260CF94-5751-44E5-B856-0A8EA625A05E}" type="presParOf" srcId="{3BE004A0-0D1A-491E-907E-582D2C071C04}" destId="{C4030810-2266-49B0-8525-D27D7698488A}" srcOrd="3" destOrd="0" presId="urn:microsoft.com/office/officeart/2005/8/layout/default"/>
    <dgm:cxn modelId="{310A2CC8-EBE5-4D0C-85DB-895BE4D2A8E1}" type="presParOf" srcId="{3BE004A0-0D1A-491E-907E-582D2C071C04}" destId="{564E0887-DC44-42DB-AF24-3FDFBD2D7D13}" srcOrd="4" destOrd="0" presId="urn:microsoft.com/office/officeart/2005/8/layout/default"/>
    <dgm:cxn modelId="{BA7668D4-41E1-4971-93FC-DF604D4A7B6C}" type="presParOf" srcId="{3BE004A0-0D1A-491E-907E-582D2C071C04}" destId="{C197B5B0-3E65-4F73-9A8E-6C2CC1FA9AE1}" srcOrd="5" destOrd="0" presId="urn:microsoft.com/office/officeart/2005/8/layout/default"/>
    <dgm:cxn modelId="{7918F4B5-5ED3-4738-996D-411B6E2C6167}" type="presParOf" srcId="{3BE004A0-0D1A-491E-907E-582D2C071C04}" destId="{4FB1B37E-BC1E-4C10-8C05-54412CD85BF2}" srcOrd="6" destOrd="0" presId="urn:microsoft.com/office/officeart/2005/8/layout/default"/>
    <dgm:cxn modelId="{49705B3B-ECA6-4886-B348-978532013555}" type="presParOf" srcId="{3BE004A0-0D1A-491E-907E-582D2C071C04}" destId="{100E26FD-8982-4B90-A3DE-A6D628062209}" srcOrd="7" destOrd="0" presId="urn:microsoft.com/office/officeart/2005/8/layout/default"/>
    <dgm:cxn modelId="{13088206-652A-443F-99A1-B4BEAA750412}" type="presParOf" srcId="{3BE004A0-0D1A-491E-907E-582D2C071C04}" destId="{09471BBE-CFD2-4892-B540-D4F24938F088}" srcOrd="8" destOrd="0" presId="urn:microsoft.com/office/officeart/2005/8/layout/default"/>
    <dgm:cxn modelId="{6EE5B984-21DB-4706-986D-66C97B7BCF50}" type="presParOf" srcId="{3BE004A0-0D1A-491E-907E-582D2C071C04}" destId="{9F5641C5-5F7A-4574-BD28-75177B4E744D}" srcOrd="9" destOrd="0" presId="urn:microsoft.com/office/officeart/2005/8/layout/default"/>
    <dgm:cxn modelId="{923DD19D-155A-4BCC-86E1-73E0CEDE18B3}" type="presParOf" srcId="{3BE004A0-0D1A-491E-907E-582D2C071C04}" destId="{53D334C0-693B-40A0-8230-784FE62C368C}" srcOrd="10" destOrd="0" presId="urn:microsoft.com/office/officeart/2005/8/layout/default"/>
    <dgm:cxn modelId="{C016796A-BE59-4DA7-8993-D2612434DBA6}" type="presParOf" srcId="{3BE004A0-0D1A-491E-907E-582D2C071C04}" destId="{A7CCDB94-B980-4771-A0B5-D683333FD0BA}" srcOrd="11" destOrd="0" presId="urn:microsoft.com/office/officeart/2005/8/layout/default"/>
    <dgm:cxn modelId="{3757D8A1-638C-4DA8-A009-AC0130A0AC19}" type="presParOf" srcId="{3BE004A0-0D1A-491E-907E-582D2C071C04}" destId="{4F55E86A-6065-49A2-9260-AEF55560273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1C287E3-32B1-4C04-86EB-D20EA11360E7}" type="doc">
      <dgm:prSet loTypeId="urn:microsoft.com/office/officeart/2018/2/layout/IconCircleList" loCatId="icon" qsTypeId="urn:microsoft.com/office/officeart/2005/8/quickstyle/simple1" qsCatId="simple" csTypeId="urn:microsoft.com/office/officeart/2005/8/colors/accent4_2" csCatId="accent4" phldr="1"/>
      <dgm:spPr/>
      <dgm:t>
        <a:bodyPr/>
        <a:lstStyle/>
        <a:p>
          <a:endParaRPr lang="en-US"/>
        </a:p>
      </dgm:t>
    </dgm:pt>
    <dgm:pt modelId="{0A0A037E-B979-4DE7-A791-CBAB7618F93D}">
      <dgm:prSet/>
      <dgm:spPr/>
      <dgm:t>
        <a:bodyPr/>
        <a:lstStyle/>
        <a:p>
          <a:pPr>
            <a:lnSpc>
              <a:spcPct val="100000"/>
            </a:lnSpc>
          </a:pPr>
          <a:r>
            <a:rPr lang="en-GB" dirty="0"/>
            <a:t>Psychological flexibility (the core of ACT), is the ability to fully contact the present moment and the psychological reactions it produces as a conscious person and to modify behaviour in the situation in the service of chosen values.</a:t>
          </a:r>
          <a:endParaRPr lang="en-US" dirty="0"/>
        </a:p>
      </dgm:t>
    </dgm:pt>
    <dgm:pt modelId="{D0E4C268-6459-4B67-9359-BECE6AE4F9C2}" type="parTrans" cxnId="{1F94A370-B0F8-4929-9FF3-425B543083B9}">
      <dgm:prSet/>
      <dgm:spPr/>
      <dgm:t>
        <a:bodyPr/>
        <a:lstStyle/>
        <a:p>
          <a:endParaRPr lang="en-US"/>
        </a:p>
      </dgm:t>
    </dgm:pt>
    <dgm:pt modelId="{FDAC572F-FD97-42A8-8E57-2BCE32137B81}" type="sibTrans" cxnId="{1F94A370-B0F8-4929-9FF3-425B543083B9}">
      <dgm:prSet/>
      <dgm:spPr/>
      <dgm:t>
        <a:bodyPr/>
        <a:lstStyle/>
        <a:p>
          <a:pPr>
            <a:lnSpc>
              <a:spcPct val="100000"/>
            </a:lnSpc>
          </a:pPr>
          <a:endParaRPr lang="en-US"/>
        </a:p>
      </dgm:t>
    </dgm:pt>
    <dgm:pt modelId="{45C99D45-7745-40D0-A57B-A4EC9F8FC194}">
      <dgm:prSet/>
      <dgm:spPr/>
      <dgm:t>
        <a:bodyPr/>
        <a:lstStyle/>
        <a:p>
          <a:pPr>
            <a:lnSpc>
              <a:spcPct val="100000"/>
            </a:lnSpc>
          </a:pPr>
          <a:r>
            <a:rPr lang="en-GB"/>
            <a:t>ACT further recognises multi-layered complexity in the experience ‘self’. Mindfulness is the tool to reach what they see as a transcendent sense of self where thoughts and feelings are experienced as just that, and a person does not identify with a conceptual self such as ‘I am bad’ or ‘I am worthless’, (Fletcher &amp; Hayes, 2005).</a:t>
          </a:r>
          <a:endParaRPr lang="en-US"/>
        </a:p>
      </dgm:t>
    </dgm:pt>
    <dgm:pt modelId="{96F8A48F-4185-434A-BA00-3B1036FFE14F}" type="parTrans" cxnId="{9FCF304F-E52B-485D-A32F-30500D1F9549}">
      <dgm:prSet/>
      <dgm:spPr/>
      <dgm:t>
        <a:bodyPr/>
        <a:lstStyle/>
        <a:p>
          <a:endParaRPr lang="en-US"/>
        </a:p>
      </dgm:t>
    </dgm:pt>
    <dgm:pt modelId="{5A5294D8-A757-427E-910B-17CF7AB364AE}" type="sibTrans" cxnId="{9FCF304F-E52B-485D-A32F-30500D1F9549}">
      <dgm:prSet/>
      <dgm:spPr/>
      <dgm:t>
        <a:bodyPr/>
        <a:lstStyle/>
        <a:p>
          <a:pPr>
            <a:lnSpc>
              <a:spcPct val="100000"/>
            </a:lnSpc>
          </a:pPr>
          <a:endParaRPr lang="en-US"/>
        </a:p>
      </dgm:t>
    </dgm:pt>
    <dgm:pt modelId="{C0276875-7962-486E-96FB-29FC5F5588DB}">
      <dgm:prSet/>
      <dgm:spPr/>
      <dgm:t>
        <a:bodyPr/>
        <a:lstStyle/>
        <a:p>
          <a:pPr>
            <a:lnSpc>
              <a:spcPct val="100000"/>
            </a:lnSpc>
          </a:pPr>
          <a:r>
            <a:rPr lang="en-GB"/>
            <a:t>ACT is not focussed on symptom reduction. Mindfulness skills are taught as a way to facilitate a change in the relationship a client has with their symptoms so that these no longer hold them back from valued-guided action. </a:t>
          </a:r>
          <a:endParaRPr lang="en-US"/>
        </a:p>
      </dgm:t>
    </dgm:pt>
    <dgm:pt modelId="{7786ADAB-58C2-46EA-BBA9-4900356BF79E}" type="parTrans" cxnId="{9BFB3C83-A1F0-4027-99D9-F184EF9F111C}">
      <dgm:prSet/>
      <dgm:spPr/>
      <dgm:t>
        <a:bodyPr/>
        <a:lstStyle/>
        <a:p>
          <a:endParaRPr lang="en-US"/>
        </a:p>
      </dgm:t>
    </dgm:pt>
    <dgm:pt modelId="{472477FD-7DB5-47EA-9C3C-2FDF4DBCBAB9}" type="sibTrans" cxnId="{9BFB3C83-A1F0-4027-99D9-F184EF9F111C}">
      <dgm:prSet/>
      <dgm:spPr/>
      <dgm:t>
        <a:bodyPr/>
        <a:lstStyle/>
        <a:p>
          <a:pPr>
            <a:lnSpc>
              <a:spcPct val="100000"/>
            </a:lnSpc>
          </a:pPr>
          <a:endParaRPr lang="en-US"/>
        </a:p>
      </dgm:t>
    </dgm:pt>
    <dgm:pt modelId="{92F223BB-1D16-4C42-81EA-8C4955C7A67B}">
      <dgm:prSet/>
      <dgm:spPr/>
      <dgm:t>
        <a:bodyPr/>
        <a:lstStyle/>
        <a:p>
          <a:pPr>
            <a:lnSpc>
              <a:spcPct val="100000"/>
            </a:lnSpc>
          </a:pPr>
          <a:r>
            <a:rPr lang="en-GB"/>
            <a:t>Quality of life is improved in part through the re-engagement with positive actions and a reduction in reactivity to symptoms through mindfulness.</a:t>
          </a:r>
          <a:endParaRPr lang="en-US"/>
        </a:p>
      </dgm:t>
    </dgm:pt>
    <dgm:pt modelId="{36C2D1F0-1A4F-4FC8-AF34-66ABE56B071C}" type="parTrans" cxnId="{92F96376-6038-484F-B823-372A2AD4C758}">
      <dgm:prSet/>
      <dgm:spPr/>
      <dgm:t>
        <a:bodyPr/>
        <a:lstStyle/>
        <a:p>
          <a:endParaRPr lang="en-US"/>
        </a:p>
      </dgm:t>
    </dgm:pt>
    <dgm:pt modelId="{22FF6538-7971-4D68-AC35-735D6B362CBA}" type="sibTrans" cxnId="{92F96376-6038-484F-B823-372A2AD4C758}">
      <dgm:prSet/>
      <dgm:spPr/>
      <dgm:t>
        <a:bodyPr/>
        <a:lstStyle/>
        <a:p>
          <a:endParaRPr lang="en-US"/>
        </a:p>
      </dgm:t>
    </dgm:pt>
    <dgm:pt modelId="{99C70FDD-C279-44F3-B476-4EE32058CE6D}" type="pres">
      <dgm:prSet presAssocID="{91C287E3-32B1-4C04-86EB-D20EA11360E7}" presName="root" presStyleCnt="0">
        <dgm:presLayoutVars>
          <dgm:dir/>
          <dgm:resizeHandles val="exact"/>
        </dgm:presLayoutVars>
      </dgm:prSet>
      <dgm:spPr/>
    </dgm:pt>
    <dgm:pt modelId="{7F51F4C7-045B-44FD-9A98-92079C2DCF0F}" type="pres">
      <dgm:prSet presAssocID="{91C287E3-32B1-4C04-86EB-D20EA11360E7}" presName="container" presStyleCnt="0">
        <dgm:presLayoutVars>
          <dgm:dir/>
          <dgm:resizeHandles val="exact"/>
        </dgm:presLayoutVars>
      </dgm:prSet>
      <dgm:spPr/>
    </dgm:pt>
    <dgm:pt modelId="{1F807BC0-4388-4FA1-A44F-5D35DE7F94BC}" type="pres">
      <dgm:prSet presAssocID="{0A0A037E-B979-4DE7-A791-CBAB7618F93D}" presName="compNode" presStyleCnt="0"/>
      <dgm:spPr/>
    </dgm:pt>
    <dgm:pt modelId="{DB85B843-32D5-4857-B6E6-CC4EACA2F1DF}" type="pres">
      <dgm:prSet presAssocID="{0A0A037E-B979-4DE7-A791-CBAB7618F93D}" presName="iconBgRect" presStyleLbl="bgShp" presStyleIdx="0" presStyleCnt="4"/>
      <dgm:spPr/>
    </dgm:pt>
    <dgm:pt modelId="{BABA52F1-69E2-456B-99BD-EE956BD57267}" type="pres">
      <dgm:prSet presAssocID="{0A0A037E-B979-4DE7-A791-CBAB7618F9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6A2487D3-66CA-4693-9A48-869C5BF1DCCE}" type="pres">
      <dgm:prSet presAssocID="{0A0A037E-B979-4DE7-A791-CBAB7618F93D}" presName="spaceRect" presStyleCnt="0"/>
      <dgm:spPr/>
    </dgm:pt>
    <dgm:pt modelId="{F582EE83-0C39-48C2-A916-6D92D35EA28D}" type="pres">
      <dgm:prSet presAssocID="{0A0A037E-B979-4DE7-A791-CBAB7618F93D}" presName="textRect" presStyleLbl="revTx" presStyleIdx="0" presStyleCnt="4">
        <dgm:presLayoutVars>
          <dgm:chMax val="1"/>
          <dgm:chPref val="1"/>
        </dgm:presLayoutVars>
      </dgm:prSet>
      <dgm:spPr/>
    </dgm:pt>
    <dgm:pt modelId="{8477FCE3-A86A-41BB-A729-CD8071EAC7B2}" type="pres">
      <dgm:prSet presAssocID="{FDAC572F-FD97-42A8-8E57-2BCE32137B81}" presName="sibTrans" presStyleLbl="sibTrans2D1" presStyleIdx="0" presStyleCnt="0"/>
      <dgm:spPr/>
    </dgm:pt>
    <dgm:pt modelId="{B8C858EE-5C7D-4FE5-897F-2DFB263D708D}" type="pres">
      <dgm:prSet presAssocID="{45C99D45-7745-40D0-A57B-A4EC9F8FC194}" presName="compNode" presStyleCnt="0"/>
      <dgm:spPr/>
    </dgm:pt>
    <dgm:pt modelId="{04B90AD3-6988-482B-9C7B-424150ADA3B0}" type="pres">
      <dgm:prSet presAssocID="{45C99D45-7745-40D0-A57B-A4EC9F8FC194}" presName="iconBgRect" presStyleLbl="bgShp" presStyleIdx="1" presStyleCnt="4"/>
      <dgm:spPr/>
    </dgm:pt>
    <dgm:pt modelId="{ADFF0EC4-D519-40B7-A32E-60AF0C4357DB}" type="pres">
      <dgm:prSet presAssocID="{45C99D45-7745-40D0-A57B-A4EC9F8FC1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A989326A-5404-4873-8B81-76B7E56E304C}" type="pres">
      <dgm:prSet presAssocID="{45C99D45-7745-40D0-A57B-A4EC9F8FC194}" presName="spaceRect" presStyleCnt="0"/>
      <dgm:spPr/>
    </dgm:pt>
    <dgm:pt modelId="{FD17C0C9-A965-423E-A296-1B40931D1515}" type="pres">
      <dgm:prSet presAssocID="{45C99D45-7745-40D0-A57B-A4EC9F8FC194}" presName="textRect" presStyleLbl="revTx" presStyleIdx="1" presStyleCnt="4">
        <dgm:presLayoutVars>
          <dgm:chMax val="1"/>
          <dgm:chPref val="1"/>
        </dgm:presLayoutVars>
      </dgm:prSet>
      <dgm:spPr/>
    </dgm:pt>
    <dgm:pt modelId="{82FA5925-BDAB-4C27-A1F5-17AE55CF805D}" type="pres">
      <dgm:prSet presAssocID="{5A5294D8-A757-427E-910B-17CF7AB364AE}" presName="sibTrans" presStyleLbl="sibTrans2D1" presStyleIdx="0" presStyleCnt="0"/>
      <dgm:spPr/>
    </dgm:pt>
    <dgm:pt modelId="{00309F0C-B97F-436D-8883-E81DE7F2B602}" type="pres">
      <dgm:prSet presAssocID="{C0276875-7962-486E-96FB-29FC5F5588DB}" presName="compNode" presStyleCnt="0"/>
      <dgm:spPr/>
    </dgm:pt>
    <dgm:pt modelId="{7DAFF4AE-97D7-446C-BD3D-45415CADED58}" type="pres">
      <dgm:prSet presAssocID="{C0276875-7962-486E-96FB-29FC5F5588DB}" presName="iconBgRect" presStyleLbl="bgShp" presStyleIdx="2" presStyleCnt="4"/>
      <dgm:spPr/>
    </dgm:pt>
    <dgm:pt modelId="{197C5B23-A984-43B6-8AEF-5135770B5319}" type="pres">
      <dgm:prSet presAssocID="{C0276875-7962-486E-96FB-29FC5F5588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F70AE8C4-7B6D-4DCD-AD94-F4214F80A22C}" type="pres">
      <dgm:prSet presAssocID="{C0276875-7962-486E-96FB-29FC5F5588DB}" presName="spaceRect" presStyleCnt="0"/>
      <dgm:spPr/>
    </dgm:pt>
    <dgm:pt modelId="{CFCA86E7-DCF6-4FBB-A28E-53E1CB816065}" type="pres">
      <dgm:prSet presAssocID="{C0276875-7962-486E-96FB-29FC5F5588DB}" presName="textRect" presStyleLbl="revTx" presStyleIdx="2" presStyleCnt="4">
        <dgm:presLayoutVars>
          <dgm:chMax val="1"/>
          <dgm:chPref val="1"/>
        </dgm:presLayoutVars>
      </dgm:prSet>
      <dgm:spPr/>
    </dgm:pt>
    <dgm:pt modelId="{C6D5095B-80F4-4A46-87CE-B641696B5FF7}" type="pres">
      <dgm:prSet presAssocID="{472477FD-7DB5-47EA-9C3C-2FDF4DBCBAB9}" presName="sibTrans" presStyleLbl="sibTrans2D1" presStyleIdx="0" presStyleCnt="0"/>
      <dgm:spPr/>
    </dgm:pt>
    <dgm:pt modelId="{3AA5A44A-142D-49FF-9561-FF429D2DEC49}" type="pres">
      <dgm:prSet presAssocID="{92F223BB-1D16-4C42-81EA-8C4955C7A67B}" presName="compNode" presStyleCnt="0"/>
      <dgm:spPr/>
    </dgm:pt>
    <dgm:pt modelId="{48B4CF83-FF99-4894-A30F-D1C64FB8747A}" type="pres">
      <dgm:prSet presAssocID="{92F223BB-1D16-4C42-81EA-8C4955C7A67B}" presName="iconBgRect" presStyleLbl="bgShp" presStyleIdx="3" presStyleCnt="4"/>
      <dgm:spPr/>
    </dgm:pt>
    <dgm:pt modelId="{86CEBA35-0A39-435F-A1AA-33C1BC8B2129}" type="pres">
      <dgm:prSet presAssocID="{92F223BB-1D16-4C42-81EA-8C4955C7A6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A41FB393-B80A-4350-9B91-C3D49ED8D51F}" type="pres">
      <dgm:prSet presAssocID="{92F223BB-1D16-4C42-81EA-8C4955C7A67B}" presName="spaceRect" presStyleCnt="0"/>
      <dgm:spPr/>
    </dgm:pt>
    <dgm:pt modelId="{A65CC69B-4AFF-48B8-BD4A-76EC30253DAC}" type="pres">
      <dgm:prSet presAssocID="{92F223BB-1D16-4C42-81EA-8C4955C7A67B}" presName="textRect" presStyleLbl="revTx" presStyleIdx="3" presStyleCnt="4">
        <dgm:presLayoutVars>
          <dgm:chMax val="1"/>
          <dgm:chPref val="1"/>
        </dgm:presLayoutVars>
      </dgm:prSet>
      <dgm:spPr/>
    </dgm:pt>
  </dgm:ptLst>
  <dgm:cxnLst>
    <dgm:cxn modelId="{5729BB06-6838-43FD-B72F-7D8E054E0489}" type="presOf" srcId="{C0276875-7962-486E-96FB-29FC5F5588DB}" destId="{CFCA86E7-DCF6-4FBB-A28E-53E1CB816065}" srcOrd="0" destOrd="0" presId="urn:microsoft.com/office/officeart/2018/2/layout/IconCircleList"/>
    <dgm:cxn modelId="{5277D31F-0107-48BF-A730-BFCE1BD43B65}" type="presOf" srcId="{0A0A037E-B979-4DE7-A791-CBAB7618F93D}" destId="{F582EE83-0C39-48C2-A916-6D92D35EA28D}" srcOrd="0" destOrd="0" presId="urn:microsoft.com/office/officeart/2018/2/layout/IconCircleList"/>
    <dgm:cxn modelId="{35B1AD21-5F66-417C-B528-FE397E115E23}" type="presOf" srcId="{FDAC572F-FD97-42A8-8E57-2BCE32137B81}" destId="{8477FCE3-A86A-41BB-A729-CD8071EAC7B2}" srcOrd="0" destOrd="0" presId="urn:microsoft.com/office/officeart/2018/2/layout/IconCircleList"/>
    <dgm:cxn modelId="{432C143B-3BD7-4DB7-9121-7EE63F71A345}" type="presOf" srcId="{91C287E3-32B1-4C04-86EB-D20EA11360E7}" destId="{99C70FDD-C279-44F3-B476-4EE32058CE6D}" srcOrd="0" destOrd="0" presId="urn:microsoft.com/office/officeart/2018/2/layout/IconCircleList"/>
    <dgm:cxn modelId="{0633BB44-6098-41DD-8ADB-AA1CA475C9BC}" type="presOf" srcId="{5A5294D8-A757-427E-910B-17CF7AB364AE}" destId="{82FA5925-BDAB-4C27-A1F5-17AE55CF805D}" srcOrd="0" destOrd="0" presId="urn:microsoft.com/office/officeart/2018/2/layout/IconCircleList"/>
    <dgm:cxn modelId="{2584226F-5E8A-406C-9254-76C510E3F878}" type="presOf" srcId="{45C99D45-7745-40D0-A57B-A4EC9F8FC194}" destId="{FD17C0C9-A965-423E-A296-1B40931D1515}" srcOrd="0" destOrd="0" presId="urn:microsoft.com/office/officeart/2018/2/layout/IconCircleList"/>
    <dgm:cxn modelId="{9FCF304F-E52B-485D-A32F-30500D1F9549}" srcId="{91C287E3-32B1-4C04-86EB-D20EA11360E7}" destId="{45C99D45-7745-40D0-A57B-A4EC9F8FC194}" srcOrd="1" destOrd="0" parTransId="{96F8A48F-4185-434A-BA00-3B1036FFE14F}" sibTransId="{5A5294D8-A757-427E-910B-17CF7AB364AE}"/>
    <dgm:cxn modelId="{1F94A370-B0F8-4929-9FF3-425B543083B9}" srcId="{91C287E3-32B1-4C04-86EB-D20EA11360E7}" destId="{0A0A037E-B979-4DE7-A791-CBAB7618F93D}" srcOrd="0" destOrd="0" parTransId="{D0E4C268-6459-4B67-9359-BECE6AE4F9C2}" sibTransId="{FDAC572F-FD97-42A8-8E57-2BCE32137B81}"/>
    <dgm:cxn modelId="{92F96376-6038-484F-B823-372A2AD4C758}" srcId="{91C287E3-32B1-4C04-86EB-D20EA11360E7}" destId="{92F223BB-1D16-4C42-81EA-8C4955C7A67B}" srcOrd="3" destOrd="0" parTransId="{36C2D1F0-1A4F-4FC8-AF34-66ABE56B071C}" sibTransId="{22FF6538-7971-4D68-AC35-735D6B362CBA}"/>
    <dgm:cxn modelId="{9BFB3C83-A1F0-4027-99D9-F184EF9F111C}" srcId="{91C287E3-32B1-4C04-86EB-D20EA11360E7}" destId="{C0276875-7962-486E-96FB-29FC5F5588DB}" srcOrd="2" destOrd="0" parTransId="{7786ADAB-58C2-46EA-BBA9-4900356BF79E}" sibTransId="{472477FD-7DB5-47EA-9C3C-2FDF4DBCBAB9}"/>
    <dgm:cxn modelId="{E2CA9AAB-6E80-4652-90E0-3C0CAACC2EED}" type="presOf" srcId="{472477FD-7DB5-47EA-9C3C-2FDF4DBCBAB9}" destId="{C6D5095B-80F4-4A46-87CE-B641696B5FF7}" srcOrd="0" destOrd="0" presId="urn:microsoft.com/office/officeart/2018/2/layout/IconCircleList"/>
    <dgm:cxn modelId="{34C095E4-5B4B-49D2-9BC2-B292677E62C2}" type="presOf" srcId="{92F223BB-1D16-4C42-81EA-8C4955C7A67B}" destId="{A65CC69B-4AFF-48B8-BD4A-76EC30253DAC}" srcOrd="0" destOrd="0" presId="urn:microsoft.com/office/officeart/2018/2/layout/IconCircleList"/>
    <dgm:cxn modelId="{23840B96-46F4-4BA3-BF4F-33E0E3A9151B}" type="presParOf" srcId="{99C70FDD-C279-44F3-B476-4EE32058CE6D}" destId="{7F51F4C7-045B-44FD-9A98-92079C2DCF0F}" srcOrd="0" destOrd="0" presId="urn:microsoft.com/office/officeart/2018/2/layout/IconCircleList"/>
    <dgm:cxn modelId="{0F7DCB6E-4E40-4E9B-8679-BF5BC56CDE6D}" type="presParOf" srcId="{7F51F4C7-045B-44FD-9A98-92079C2DCF0F}" destId="{1F807BC0-4388-4FA1-A44F-5D35DE7F94BC}" srcOrd="0" destOrd="0" presId="urn:microsoft.com/office/officeart/2018/2/layout/IconCircleList"/>
    <dgm:cxn modelId="{BBC21B39-8E66-4F98-9B01-2FD8C7C69157}" type="presParOf" srcId="{1F807BC0-4388-4FA1-A44F-5D35DE7F94BC}" destId="{DB85B843-32D5-4857-B6E6-CC4EACA2F1DF}" srcOrd="0" destOrd="0" presId="urn:microsoft.com/office/officeart/2018/2/layout/IconCircleList"/>
    <dgm:cxn modelId="{7447BEB1-8C77-418A-8916-6C001A999375}" type="presParOf" srcId="{1F807BC0-4388-4FA1-A44F-5D35DE7F94BC}" destId="{BABA52F1-69E2-456B-99BD-EE956BD57267}" srcOrd="1" destOrd="0" presId="urn:microsoft.com/office/officeart/2018/2/layout/IconCircleList"/>
    <dgm:cxn modelId="{6B4F0E15-DBBE-4006-91A6-961AE526D304}" type="presParOf" srcId="{1F807BC0-4388-4FA1-A44F-5D35DE7F94BC}" destId="{6A2487D3-66CA-4693-9A48-869C5BF1DCCE}" srcOrd="2" destOrd="0" presId="urn:microsoft.com/office/officeart/2018/2/layout/IconCircleList"/>
    <dgm:cxn modelId="{AD2A9D06-B8AF-4EEC-B55F-34D944715AA1}" type="presParOf" srcId="{1F807BC0-4388-4FA1-A44F-5D35DE7F94BC}" destId="{F582EE83-0C39-48C2-A916-6D92D35EA28D}" srcOrd="3" destOrd="0" presId="urn:microsoft.com/office/officeart/2018/2/layout/IconCircleList"/>
    <dgm:cxn modelId="{7A1ECE25-2144-4168-8451-3CE3F9B8F420}" type="presParOf" srcId="{7F51F4C7-045B-44FD-9A98-92079C2DCF0F}" destId="{8477FCE3-A86A-41BB-A729-CD8071EAC7B2}" srcOrd="1" destOrd="0" presId="urn:microsoft.com/office/officeart/2018/2/layout/IconCircleList"/>
    <dgm:cxn modelId="{DE3EC52D-48AD-4F55-B9F1-8F6DA67CF6B5}" type="presParOf" srcId="{7F51F4C7-045B-44FD-9A98-92079C2DCF0F}" destId="{B8C858EE-5C7D-4FE5-897F-2DFB263D708D}" srcOrd="2" destOrd="0" presId="urn:microsoft.com/office/officeart/2018/2/layout/IconCircleList"/>
    <dgm:cxn modelId="{DB807726-7BD8-430C-AA62-8CF2342B213B}" type="presParOf" srcId="{B8C858EE-5C7D-4FE5-897F-2DFB263D708D}" destId="{04B90AD3-6988-482B-9C7B-424150ADA3B0}" srcOrd="0" destOrd="0" presId="urn:microsoft.com/office/officeart/2018/2/layout/IconCircleList"/>
    <dgm:cxn modelId="{FCE724B6-5356-445C-AF24-40A194B253B3}" type="presParOf" srcId="{B8C858EE-5C7D-4FE5-897F-2DFB263D708D}" destId="{ADFF0EC4-D519-40B7-A32E-60AF0C4357DB}" srcOrd="1" destOrd="0" presId="urn:microsoft.com/office/officeart/2018/2/layout/IconCircleList"/>
    <dgm:cxn modelId="{4FAA65AF-00C9-4B27-8833-613AC1C7C156}" type="presParOf" srcId="{B8C858EE-5C7D-4FE5-897F-2DFB263D708D}" destId="{A989326A-5404-4873-8B81-76B7E56E304C}" srcOrd="2" destOrd="0" presId="urn:microsoft.com/office/officeart/2018/2/layout/IconCircleList"/>
    <dgm:cxn modelId="{BDD58551-9036-4C81-B86E-46BCB01C60EB}" type="presParOf" srcId="{B8C858EE-5C7D-4FE5-897F-2DFB263D708D}" destId="{FD17C0C9-A965-423E-A296-1B40931D1515}" srcOrd="3" destOrd="0" presId="urn:microsoft.com/office/officeart/2018/2/layout/IconCircleList"/>
    <dgm:cxn modelId="{3C17BBC3-B619-413C-A8D6-63B4819F8D99}" type="presParOf" srcId="{7F51F4C7-045B-44FD-9A98-92079C2DCF0F}" destId="{82FA5925-BDAB-4C27-A1F5-17AE55CF805D}" srcOrd="3" destOrd="0" presId="urn:microsoft.com/office/officeart/2018/2/layout/IconCircleList"/>
    <dgm:cxn modelId="{694317F2-6DA6-4C55-B776-3DFB28446B5E}" type="presParOf" srcId="{7F51F4C7-045B-44FD-9A98-92079C2DCF0F}" destId="{00309F0C-B97F-436D-8883-E81DE7F2B602}" srcOrd="4" destOrd="0" presId="urn:microsoft.com/office/officeart/2018/2/layout/IconCircleList"/>
    <dgm:cxn modelId="{9E335618-72A8-4E36-B517-9F6E7DEF742B}" type="presParOf" srcId="{00309F0C-B97F-436D-8883-E81DE7F2B602}" destId="{7DAFF4AE-97D7-446C-BD3D-45415CADED58}" srcOrd="0" destOrd="0" presId="urn:microsoft.com/office/officeart/2018/2/layout/IconCircleList"/>
    <dgm:cxn modelId="{AD566E01-AAC9-4946-9BCD-42244D63502D}" type="presParOf" srcId="{00309F0C-B97F-436D-8883-E81DE7F2B602}" destId="{197C5B23-A984-43B6-8AEF-5135770B5319}" srcOrd="1" destOrd="0" presId="urn:microsoft.com/office/officeart/2018/2/layout/IconCircleList"/>
    <dgm:cxn modelId="{FCA49CFF-7E4F-4B37-9399-F6DFFA759C8A}" type="presParOf" srcId="{00309F0C-B97F-436D-8883-E81DE7F2B602}" destId="{F70AE8C4-7B6D-4DCD-AD94-F4214F80A22C}" srcOrd="2" destOrd="0" presId="urn:microsoft.com/office/officeart/2018/2/layout/IconCircleList"/>
    <dgm:cxn modelId="{DA05E340-BE98-45FD-B07D-440F6E6E756D}" type="presParOf" srcId="{00309F0C-B97F-436D-8883-E81DE7F2B602}" destId="{CFCA86E7-DCF6-4FBB-A28E-53E1CB816065}" srcOrd="3" destOrd="0" presId="urn:microsoft.com/office/officeart/2018/2/layout/IconCircleList"/>
    <dgm:cxn modelId="{5D07AE5D-D98C-429D-9BD6-1D1439B28976}" type="presParOf" srcId="{7F51F4C7-045B-44FD-9A98-92079C2DCF0F}" destId="{C6D5095B-80F4-4A46-87CE-B641696B5FF7}" srcOrd="5" destOrd="0" presId="urn:microsoft.com/office/officeart/2018/2/layout/IconCircleList"/>
    <dgm:cxn modelId="{0D680B0D-D119-48BD-BE3C-44FA9AD99D05}" type="presParOf" srcId="{7F51F4C7-045B-44FD-9A98-92079C2DCF0F}" destId="{3AA5A44A-142D-49FF-9561-FF429D2DEC49}" srcOrd="6" destOrd="0" presId="urn:microsoft.com/office/officeart/2018/2/layout/IconCircleList"/>
    <dgm:cxn modelId="{60B0B67B-340F-4797-AB25-4466ABDA9529}" type="presParOf" srcId="{3AA5A44A-142D-49FF-9561-FF429D2DEC49}" destId="{48B4CF83-FF99-4894-A30F-D1C64FB8747A}" srcOrd="0" destOrd="0" presId="urn:microsoft.com/office/officeart/2018/2/layout/IconCircleList"/>
    <dgm:cxn modelId="{475D0F41-E54D-442A-BE45-FE55DE5819A7}" type="presParOf" srcId="{3AA5A44A-142D-49FF-9561-FF429D2DEC49}" destId="{86CEBA35-0A39-435F-A1AA-33C1BC8B2129}" srcOrd="1" destOrd="0" presId="urn:microsoft.com/office/officeart/2018/2/layout/IconCircleList"/>
    <dgm:cxn modelId="{0768B83B-02EE-4D76-9B4A-4F2946D75730}" type="presParOf" srcId="{3AA5A44A-142D-49FF-9561-FF429D2DEC49}" destId="{A41FB393-B80A-4350-9B91-C3D49ED8D51F}" srcOrd="2" destOrd="0" presId="urn:microsoft.com/office/officeart/2018/2/layout/IconCircleList"/>
    <dgm:cxn modelId="{704FA048-8B4D-4C5A-BB95-3F860BFB797A}" type="presParOf" srcId="{3AA5A44A-142D-49FF-9561-FF429D2DEC49}" destId="{A65CC69B-4AFF-48B8-BD4A-76EC30253DA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8EC8C8D-EC18-41E4-8D45-BFA797D899E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A2356D1-39C6-4A59-BAD8-9B1F91F4B482}">
      <dgm:prSet/>
      <dgm:spPr>
        <a:solidFill>
          <a:srgbClr val="99FFCC"/>
        </a:solidFill>
      </dgm:spPr>
      <dgm:t>
        <a:bodyPr/>
        <a:lstStyle/>
        <a:p>
          <a:r>
            <a:rPr lang="en-GB" dirty="0"/>
            <a:t>Compassion involves an appreciation of suffering and a wish to alleviate it. Self-compassion involves including yourself in the suffering you appreciate and wish to alleviate. According to Neff (2003) there are three components to self-compassion:</a:t>
          </a:r>
          <a:endParaRPr lang="en-US" dirty="0"/>
        </a:p>
      </dgm:t>
    </dgm:pt>
    <dgm:pt modelId="{B6AC6445-1AC4-4890-8AFD-8EFD2A931CE5}" type="parTrans" cxnId="{0837AD88-0EBE-4151-BEBF-81DBE40DFBF9}">
      <dgm:prSet/>
      <dgm:spPr/>
      <dgm:t>
        <a:bodyPr/>
        <a:lstStyle/>
        <a:p>
          <a:endParaRPr lang="en-US"/>
        </a:p>
      </dgm:t>
    </dgm:pt>
    <dgm:pt modelId="{7D6427A5-7018-47D4-908A-65BC1BFB17A6}" type="sibTrans" cxnId="{0837AD88-0EBE-4151-BEBF-81DBE40DFBF9}">
      <dgm:prSet/>
      <dgm:spPr/>
      <dgm:t>
        <a:bodyPr/>
        <a:lstStyle/>
        <a:p>
          <a:endParaRPr lang="en-US"/>
        </a:p>
      </dgm:t>
    </dgm:pt>
    <dgm:pt modelId="{6019922E-03A8-46C1-A503-4FDBF14E1027}">
      <dgm:prSet custT="1"/>
      <dgm:spPr>
        <a:solidFill>
          <a:srgbClr val="CCCCFF"/>
        </a:solidFill>
      </dgm:spPr>
      <dgm:t>
        <a:bodyPr/>
        <a:lstStyle/>
        <a:p>
          <a:r>
            <a:rPr lang="en-GB" sz="1900" dirty="0"/>
            <a:t>1</a:t>
          </a:r>
          <a:r>
            <a:rPr lang="en-GB" sz="2000" dirty="0"/>
            <a:t>. Self-kindness – which is generated when our inner dialogue becomes more supportive and our self-talk soothes us in the face of a hostile environment. </a:t>
          </a:r>
          <a:endParaRPr lang="en-US" sz="2000" dirty="0"/>
        </a:p>
      </dgm:t>
    </dgm:pt>
    <dgm:pt modelId="{01134C2C-AB72-4F4A-A814-857CA06A70FB}" type="parTrans" cxnId="{2712F554-F7FC-47BE-9F4A-5D3020C3FA6A}">
      <dgm:prSet/>
      <dgm:spPr/>
      <dgm:t>
        <a:bodyPr/>
        <a:lstStyle/>
        <a:p>
          <a:endParaRPr lang="en-US"/>
        </a:p>
      </dgm:t>
    </dgm:pt>
    <dgm:pt modelId="{EB01D45B-67BB-4345-ADDC-F7470E8D6AB8}" type="sibTrans" cxnId="{2712F554-F7FC-47BE-9F4A-5D3020C3FA6A}">
      <dgm:prSet/>
      <dgm:spPr/>
      <dgm:t>
        <a:bodyPr/>
        <a:lstStyle/>
        <a:p>
          <a:endParaRPr lang="en-US"/>
        </a:p>
      </dgm:t>
    </dgm:pt>
    <dgm:pt modelId="{3519DCBD-5AFC-4EDA-8150-7CD6952256EF}">
      <dgm:prSet custT="1"/>
      <dgm:spPr>
        <a:solidFill>
          <a:srgbClr val="CCFF99"/>
        </a:solidFill>
      </dgm:spPr>
      <dgm:t>
        <a:bodyPr/>
        <a:lstStyle/>
        <a:p>
          <a:r>
            <a:rPr lang="en-GB" sz="2000" dirty="0"/>
            <a:t>2. Common humanity – the insight that all humans experience failure and suffering which helps to </a:t>
          </a:r>
          <a:r>
            <a:rPr lang="en-GB" sz="2000" dirty="0" err="1"/>
            <a:t>contexualise</a:t>
          </a:r>
          <a:r>
            <a:rPr lang="en-GB" sz="2000" dirty="0"/>
            <a:t> our experience more broadly. </a:t>
          </a:r>
          <a:endParaRPr lang="en-US" sz="2000" dirty="0"/>
        </a:p>
      </dgm:t>
    </dgm:pt>
    <dgm:pt modelId="{A0DEE78B-ED50-4C59-9441-2D6EE49C1B8B}" type="parTrans" cxnId="{7D31F9E4-418A-4FBB-816E-1A224ED35247}">
      <dgm:prSet/>
      <dgm:spPr/>
      <dgm:t>
        <a:bodyPr/>
        <a:lstStyle/>
        <a:p>
          <a:endParaRPr lang="en-US"/>
        </a:p>
      </dgm:t>
    </dgm:pt>
    <dgm:pt modelId="{9ECAE25C-3C6E-47E0-B843-E20B3EE3DF66}" type="sibTrans" cxnId="{7D31F9E4-418A-4FBB-816E-1A224ED35247}">
      <dgm:prSet/>
      <dgm:spPr/>
      <dgm:t>
        <a:bodyPr/>
        <a:lstStyle/>
        <a:p>
          <a:endParaRPr lang="en-US"/>
        </a:p>
      </dgm:t>
    </dgm:pt>
    <dgm:pt modelId="{D6B3D9AD-F61C-4D40-8483-9EC61AD99949}">
      <dgm:prSet custT="1"/>
      <dgm:spPr>
        <a:solidFill>
          <a:srgbClr val="FFFFCC"/>
        </a:solidFill>
      </dgm:spPr>
      <dgm:t>
        <a:bodyPr/>
        <a:lstStyle/>
        <a:p>
          <a:r>
            <a:rPr lang="en-GB" sz="2000" dirty="0"/>
            <a:t>3. Mindfulness – as a means to support our ability to recognise our thoughts and feelings as just that, thoughts and feelings, and not overly identify with them. </a:t>
          </a:r>
          <a:endParaRPr lang="en-US" sz="2000" dirty="0"/>
        </a:p>
      </dgm:t>
    </dgm:pt>
    <dgm:pt modelId="{3367E278-D166-41AE-8B65-6406AAD9E6E8}" type="parTrans" cxnId="{ED28407D-6BC7-4FE9-9B35-A2D6AC2C42CF}">
      <dgm:prSet/>
      <dgm:spPr/>
      <dgm:t>
        <a:bodyPr/>
        <a:lstStyle/>
        <a:p>
          <a:endParaRPr lang="en-US"/>
        </a:p>
      </dgm:t>
    </dgm:pt>
    <dgm:pt modelId="{8F8F5BC1-680F-4E06-A243-658BE899F977}" type="sibTrans" cxnId="{ED28407D-6BC7-4FE9-9B35-A2D6AC2C42CF}">
      <dgm:prSet/>
      <dgm:spPr/>
      <dgm:t>
        <a:bodyPr/>
        <a:lstStyle/>
        <a:p>
          <a:endParaRPr lang="en-US"/>
        </a:p>
      </dgm:t>
    </dgm:pt>
    <dgm:pt modelId="{8BFEE9A5-7C47-4E05-A07E-0A78DF556848}">
      <dgm:prSet custT="1"/>
      <dgm:spPr>
        <a:solidFill>
          <a:srgbClr val="CCFFFF"/>
        </a:solidFill>
      </dgm:spPr>
      <dgm:t>
        <a:bodyPr/>
        <a:lstStyle/>
        <a:p>
          <a:r>
            <a:rPr lang="en-GB" sz="2000" dirty="0"/>
            <a:t>Thus we are able to observe with greater clarity the pain we may be in without being overwhelmed by it or creating defences to protect ourselves</a:t>
          </a:r>
          <a:endParaRPr lang="en-US" sz="2000" dirty="0"/>
        </a:p>
      </dgm:t>
    </dgm:pt>
    <dgm:pt modelId="{FE81B022-5D85-44E1-A943-0315173FA416}" type="parTrans" cxnId="{6321B5A7-B5E7-41A7-9C54-7B63506EFDAA}">
      <dgm:prSet/>
      <dgm:spPr/>
      <dgm:t>
        <a:bodyPr/>
        <a:lstStyle/>
        <a:p>
          <a:endParaRPr lang="en-US"/>
        </a:p>
      </dgm:t>
    </dgm:pt>
    <dgm:pt modelId="{870F1E8E-570D-46D8-96E9-D3996880EC6C}" type="sibTrans" cxnId="{6321B5A7-B5E7-41A7-9C54-7B63506EFDAA}">
      <dgm:prSet/>
      <dgm:spPr/>
      <dgm:t>
        <a:bodyPr/>
        <a:lstStyle/>
        <a:p>
          <a:endParaRPr lang="en-US"/>
        </a:p>
      </dgm:t>
    </dgm:pt>
    <dgm:pt modelId="{26B5173C-D77F-4631-AA05-564C3F7FA093}" type="pres">
      <dgm:prSet presAssocID="{E8EC8C8D-EC18-41E4-8D45-BFA797D899E0}" presName="vert0" presStyleCnt="0">
        <dgm:presLayoutVars>
          <dgm:dir/>
          <dgm:animOne val="branch"/>
          <dgm:animLvl val="lvl"/>
        </dgm:presLayoutVars>
      </dgm:prSet>
      <dgm:spPr/>
    </dgm:pt>
    <dgm:pt modelId="{563BEAE2-BD5F-4E9B-AA4A-F6587AD89A2C}" type="pres">
      <dgm:prSet presAssocID="{BA2356D1-39C6-4A59-BAD8-9B1F91F4B482}" presName="thickLine" presStyleLbl="alignNode1" presStyleIdx="0" presStyleCnt="5"/>
      <dgm:spPr/>
    </dgm:pt>
    <dgm:pt modelId="{7EE99989-69D5-4E57-9DDB-71F320103339}" type="pres">
      <dgm:prSet presAssocID="{BA2356D1-39C6-4A59-BAD8-9B1F91F4B482}" presName="horz1" presStyleCnt="0"/>
      <dgm:spPr/>
    </dgm:pt>
    <dgm:pt modelId="{4FC4B8E7-03E2-4792-82BC-3EF429232630}" type="pres">
      <dgm:prSet presAssocID="{BA2356D1-39C6-4A59-BAD8-9B1F91F4B482}" presName="tx1" presStyleLbl="revTx" presStyleIdx="0" presStyleCnt="5"/>
      <dgm:spPr/>
    </dgm:pt>
    <dgm:pt modelId="{726F171D-9BA9-4910-8C1D-8CD3FBB22715}" type="pres">
      <dgm:prSet presAssocID="{BA2356D1-39C6-4A59-BAD8-9B1F91F4B482}" presName="vert1" presStyleCnt="0"/>
      <dgm:spPr/>
    </dgm:pt>
    <dgm:pt modelId="{3806C6C9-DAD6-4FBD-9D1B-951039442747}" type="pres">
      <dgm:prSet presAssocID="{6019922E-03A8-46C1-A503-4FDBF14E1027}" presName="thickLine" presStyleLbl="alignNode1" presStyleIdx="1" presStyleCnt="5"/>
      <dgm:spPr/>
    </dgm:pt>
    <dgm:pt modelId="{D4F540AA-F059-4716-9006-470F49B780D6}" type="pres">
      <dgm:prSet presAssocID="{6019922E-03A8-46C1-A503-4FDBF14E1027}" presName="horz1" presStyleCnt="0"/>
      <dgm:spPr/>
    </dgm:pt>
    <dgm:pt modelId="{1C5E0825-776D-4DA1-ACE0-BE367FE52DE5}" type="pres">
      <dgm:prSet presAssocID="{6019922E-03A8-46C1-A503-4FDBF14E1027}" presName="tx1" presStyleLbl="revTx" presStyleIdx="1" presStyleCnt="5"/>
      <dgm:spPr/>
    </dgm:pt>
    <dgm:pt modelId="{0DE0C33F-6757-4A1C-9F33-03F9467962A8}" type="pres">
      <dgm:prSet presAssocID="{6019922E-03A8-46C1-A503-4FDBF14E1027}" presName="vert1" presStyleCnt="0"/>
      <dgm:spPr/>
    </dgm:pt>
    <dgm:pt modelId="{8D9614E0-C286-4FDF-B782-64F5C4F68CAA}" type="pres">
      <dgm:prSet presAssocID="{3519DCBD-5AFC-4EDA-8150-7CD6952256EF}" presName="thickLine" presStyleLbl="alignNode1" presStyleIdx="2" presStyleCnt="5"/>
      <dgm:spPr/>
    </dgm:pt>
    <dgm:pt modelId="{69C54458-A2C7-4830-8AE9-60512C373A91}" type="pres">
      <dgm:prSet presAssocID="{3519DCBD-5AFC-4EDA-8150-7CD6952256EF}" presName="horz1" presStyleCnt="0"/>
      <dgm:spPr/>
    </dgm:pt>
    <dgm:pt modelId="{31673215-CD1D-4C39-924F-2FEC4CE841F3}" type="pres">
      <dgm:prSet presAssocID="{3519DCBD-5AFC-4EDA-8150-7CD6952256EF}" presName="tx1" presStyleLbl="revTx" presStyleIdx="2" presStyleCnt="5"/>
      <dgm:spPr/>
    </dgm:pt>
    <dgm:pt modelId="{90F5B6C7-3CFF-4A7B-9D11-5F4F427AF416}" type="pres">
      <dgm:prSet presAssocID="{3519DCBD-5AFC-4EDA-8150-7CD6952256EF}" presName="vert1" presStyleCnt="0"/>
      <dgm:spPr/>
    </dgm:pt>
    <dgm:pt modelId="{D21D7DD2-A069-47E3-B820-E9A50CD292DB}" type="pres">
      <dgm:prSet presAssocID="{D6B3D9AD-F61C-4D40-8483-9EC61AD99949}" presName="thickLine" presStyleLbl="alignNode1" presStyleIdx="3" presStyleCnt="5"/>
      <dgm:spPr/>
    </dgm:pt>
    <dgm:pt modelId="{3CBB9DA7-DA2C-4A0F-B10B-DC3FFBD3023A}" type="pres">
      <dgm:prSet presAssocID="{D6B3D9AD-F61C-4D40-8483-9EC61AD99949}" presName="horz1" presStyleCnt="0"/>
      <dgm:spPr/>
    </dgm:pt>
    <dgm:pt modelId="{E447752C-631F-44C3-9C46-D1B3338182D1}" type="pres">
      <dgm:prSet presAssocID="{D6B3D9AD-F61C-4D40-8483-9EC61AD99949}" presName="tx1" presStyleLbl="revTx" presStyleIdx="3" presStyleCnt="5"/>
      <dgm:spPr/>
    </dgm:pt>
    <dgm:pt modelId="{E0D6067C-E55E-4557-B2C0-2546C51142B5}" type="pres">
      <dgm:prSet presAssocID="{D6B3D9AD-F61C-4D40-8483-9EC61AD99949}" presName="vert1" presStyleCnt="0"/>
      <dgm:spPr/>
    </dgm:pt>
    <dgm:pt modelId="{BE22728F-D3CA-45F3-B8E7-854C6EB71353}" type="pres">
      <dgm:prSet presAssocID="{8BFEE9A5-7C47-4E05-A07E-0A78DF556848}" presName="thickLine" presStyleLbl="alignNode1" presStyleIdx="4" presStyleCnt="5"/>
      <dgm:spPr/>
    </dgm:pt>
    <dgm:pt modelId="{FB07260B-B59E-4295-A153-DB9DEA90D3C9}" type="pres">
      <dgm:prSet presAssocID="{8BFEE9A5-7C47-4E05-A07E-0A78DF556848}" presName="horz1" presStyleCnt="0"/>
      <dgm:spPr/>
    </dgm:pt>
    <dgm:pt modelId="{FA7DCF69-159E-40D4-A012-A8BB863FD190}" type="pres">
      <dgm:prSet presAssocID="{8BFEE9A5-7C47-4E05-A07E-0A78DF556848}" presName="tx1" presStyleLbl="revTx" presStyleIdx="4" presStyleCnt="5"/>
      <dgm:spPr/>
    </dgm:pt>
    <dgm:pt modelId="{2952A5AE-A908-4AB8-B647-116A4C493246}" type="pres">
      <dgm:prSet presAssocID="{8BFEE9A5-7C47-4E05-A07E-0A78DF556848}" presName="vert1" presStyleCnt="0"/>
      <dgm:spPr/>
    </dgm:pt>
  </dgm:ptLst>
  <dgm:cxnLst>
    <dgm:cxn modelId="{0DB58305-8DCC-44E5-B450-B951B5E53DBA}" type="presOf" srcId="{E8EC8C8D-EC18-41E4-8D45-BFA797D899E0}" destId="{26B5173C-D77F-4631-AA05-564C3F7FA093}" srcOrd="0" destOrd="0" presId="urn:microsoft.com/office/officeart/2008/layout/LinedList"/>
    <dgm:cxn modelId="{1709C229-2AF5-4D0C-BCD9-A8710647B32E}" type="presOf" srcId="{8BFEE9A5-7C47-4E05-A07E-0A78DF556848}" destId="{FA7DCF69-159E-40D4-A012-A8BB863FD190}" srcOrd="0" destOrd="0" presId="urn:microsoft.com/office/officeart/2008/layout/LinedList"/>
    <dgm:cxn modelId="{2712F554-F7FC-47BE-9F4A-5D3020C3FA6A}" srcId="{E8EC8C8D-EC18-41E4-8D45-BFA797D899E0}" destId="{6019922E-03A8-46C1-A503-4FDBF14E1027}" srcOrd="1" destOrd="0" parTransId="{01134C2C-AB72-4F4A-A814-857CA06A70FB}" sibTransId="{EB01D45B-67BB-4345-ADDC-F7470E8D6AB8}"/>
    <dgm:cxn modelId="{ED28407D-6BC7-4FE9-9B35-A2D6AC2C42CF}" srcId="{E8EC8C8D-EC18-41E4-8D45-BFA797D899E0}" destId="{D6B3D9AD-F61C-4D40-8483-9EC61AD99949}" srcOrd="3" destOrd="0" parTransId="{3367E278-D166-41AE-8B65-6406AAD9E6E8}" sibTransId="{8F8F5BC1-680F-4E06-A243-658BE899F977}"/>
    <dgm:cxn modelId="{0837AD88-0EBE-4151-BEBF-81DBE40DFBF9}" srcId="{E8EC8C8D-EC18-41E4-8D45-BFA797D899E0}" destId="{BA2356D1-39C6-4A59-BAD8-9B1F91F4B482}" srcOrd="0" destOrd="0" parTransId="{B6AC6445-1AC4-4890-8AFD-8EFD2A931CE5}" sibTransId="{7D6427A5-7018-47D4-908A-65BC1BFB17A6}"/>
    <dgm:cxn modelId="{8353F697-C029-4E90-8496-7C9C13FDB2D2}" type="presOf" srcId="{BA2356D1-39C6-4A59-BAD8-9B1F91F4B482}" destId="{4FC4B8E7-03E2-4792-82BC-3EF429232630}" srcOrd="0" destOrd="0" presId="urn:microsoft.com/office/officeart/2008/layout/LinedList"/>
    <dgm:cxn modelId="{AAB8BDA6-8F75-4F3C-BF40-9432D32F9A17}" type="presOf" srcId="{6019922E-03A8-46C1-A503-4FDBF14E1027}" destId="{1C5E0825-776D-4DA1-ACE0-BE367FE52DE5}" srcOrd="0" destOrd="0" presId="urn:microsoft.com/office/officeart/2008/layout/LinedList"/>
    <dgm:cxn modelId="{6321B5A7-B5E7-41A7-9C54-7B63506EFDAA}" srcId="{E8EC8C8D-EC18-41E4-8D45-BFA797D899E0}" destId="{8BFEE9A5-7C47-4E05-A07E-0A78DF556848}" srcOrd="4" destOrd="0" parTransId="{FE81B022-5D85-44E1-A943-0315173FA416}" sibTransId="{870F1E8E-570D-46D8-96E9-D3996880EC6C}"/>
    <dgm:cxn modelId="{C40A03C8-A7DD-409D-A9B0-8F3CD1100732}" type="presOf" srcId="{D6B3D9AD-F61C-4D40-8483-9EC61AD99949}" destId="{E447752C-631F-44C3-9C46-D1B3338182D1}" srcOrd="0" destOrd="0" presId="urn:microsoft.com/office/officeart/2008/layout/LinedList"/>
    <dgm:cxn modelId="{7D31F9E4-418A-4FBB-816E-1A224ED35247}" srcId="{E8EC8C8D-EC18-41E4-8D45-BFA797D899E0}" destId="{3519DCBD-5AFC-4EDA-8150-7CD6952256EF}" srcOrd="2" destOrd="0" parTransId="{A0DEE78B-ED50-4C59-9441-2D6EE49C1B8B}" sibTransId="{9ECAE25C-3C6E-47E0-B843-E20B3EE3DF66}"/>
    <dgm:cxn modelId="{9C1F98F5-1E31-4E26-8EAD-72F1C6257525}" type="presOf" srcId="{3519DCBD-5AFC-4EDA-8150-7CD6952256EF}" destId="{31673215-CD1D-4C39-924F-2FEC4CE841F3}" srcOrd="0" destOrd="0" presId="urn:microsoft.com/office/officeart/2008/layout/LinedList"/>
    <dgm:cxn modelId="{9D369F19-4EF4-4D4A-B6C2-6DC976C6E9A6}" type="presParOf" srcId="{26B5173C-D77F-4631-AA05-564C3F7FA093}" destId="{563BEAE2-BD5F-4E9B-AA4A-F6587AD89A2C}" srcOrd="0" destOrd="0" presId="urn:microsoft.com/office/officeart/2008/layout/LinedList"/>
    <dgm:cxn modelId="{3844805C-2704-412B-A0E6-4EC13734DA30}" type="presParOf" srcId="{26B5173C-D77F-4631-AA05-564C3F7FA093}" destId="{7EE99989-69D5-4E57-9DDB-71F320103339}" srcOrd="1" destOrd="0" presId="urn:microsoft.com/office/officeart/2008/layout/LinedList"/>
    <dgm:cxn modelId="{48BD6362-0FA8-4317-BD45-F9C845A6349F}" type="presParOf" srcId="{7EE99989-69D5-4E57-9DDB-71F320103339}" destId="{4FC4B8E7-03E2-4792-82BC-3EF429232630}" srcOrd="0" destOrd="0" presId="urn:microsoft.com/office/officeart/2008/layout/LinedList"/>
    <dgm:cxn modelId="{F0F44D0E-A4C5-4D47-8CED-CB88C905FE64}" type="presParOf" srcId="{7EE99989-69D5-4E57-9DDB-71F320103339}" destId="{726F171D-9BA9-4910-8C1D-8CD3FBB22715}" srcOrd="1" destOrd="0" presId="urn:microsoft.com/office/officeart/2008/layout/LinedList"/>
    <dgm:cxn modelId="{6DB2A574-88E3-4931-B52D-5984ED86FF40}" type="presParOf" srcId="{26B5173C-D77F-4631-AA05-564C3F7FA093}" destId="{3806C6C9-DAD6-4FBD-9D1B-951039442747}" srcOrd="2" destOrd="0" presId="urn:microsoft.com/office/officeart/2008/layout/LinedList"/>
    <dgm:cxn modelId="{A539650C-DF63-4F50-A921-223082E196A7}" type="presParOf" srcId="{26B5173C-D77F-4631-AA05-564C3F7FA093}" destId="{D4F540AA-F059-4716-9006-470F49B780D6}" srcOrd="3" destOrd="0" presId="urn:microsoft.com/office/officeart/2008/layout/LinedList"/>
    <dgm:cxn modelId="{972232D4-C033-4321-B62F-34FE943F8008}" type="presParOf" srcId="{D4F540AA-F059-4716-9006-470F49B780D6}" destId="{1C5E0825-776D-4DA1-ACE0-BE367FE52DE5}" srcOrd="0" destOrd="0" presId="urn:microsoft.com/office/officeart/2008/layout/LinedList"/>
    <dgm:cxn modelId="{D8CC3EBB-F5C4-45F9-98F3-C159BEC196A0}" type="presParOf" srcId="{D4F540AA-F059-4716-9006-470F49B780D6}" destId="{0DE0C33F-6757-4A1C-9F33-03F9467962A8}" srcOrd="1" destOrd="0" presId="urn:microsoft.com/office/officeart/2008/layout/LinedList"/>
    <dgm:cxn modelId="{F360E7B4-B286-4EA1-AFF0-4DCFA62FC0CB}" type="presParOf" srcId="{26B5173C-D77F-4631-AA05-564C3F7FA093}" destId="{8D9614E0-C286-4FDF-B782-64F5C4F68CAA}" srcOrd="4" destOrd="0" presId="urn:microsoft.com/office/officeart/2008/layout/LinedList"/>
    <dgm:cxn modelId="{D5837B4A-A0B8-4994-988B-A0902DCB6B04}" type="presParOf" srcId="{26B5173C-D77F-4631-AA05-564C3F7FA093}" destId="{69C54458-A2C7-4830-8AE9-60512C373A91}" srcOrd="5" destOrd="0" presId="urn:microsoft.com/office/officeart/2008/layout/LinedList"/>
    <dgm:cxn modelId="{9E838A44-7530-4E30-A385-EE9FA1D83A64}" type="presParOf" srcId="{69C54458-A2C7-4830-8AE9-60512C373A91}" destId="{31673215-CD1D-4C39-924F-2FEC4CE841F3}" srcOrd="0" destOrd="0" presId="urn:microsoft.com/office/officeart/2008/layout/LinedList"/>
    <dgm:cxn modelId="{7E972133-DF59-4308-9E6F-F02D8BF03073}" type="presParOf" srcId="{69C54458-A2C7-4830-8AE9-60512C373A91}" destId="{90F5B6C7-3CFF-4A7B-9D11-5F4F427AF416}" srcOrd="1" destOrd="0" presId="urn:microsoft.com/office/officeart/2008/layout/LinedList"/>
    <dgm:cxn modelId="{A2752AD2-A656-4469-874B-AE1164573983}" type="presParOf" srcId="{26B5173C-D77F-4631-AA05-564C3F7FA093}" destId="{D21D7DD2-A069-47E3-B820-E9A50CD292DB}" srcOrd="6" destOrd="0" presId="urn:microsoft.com/office/officeart/2008/layout/LinedList"/>
    <dgm:cxn modelId="{8C76F2EC-BE22-4D66-8043-399FF55DB76C}" type="presParOf" srcId="{26B5173C-D77F-4631-AA05-564C3F7FA093}" destId="{3CBB9DA7-DA2C-4A0F-B10B-DC3FFBD3023A}" srcOrd="7" destOrd="0" presId="urn:microsoft.com/office/officeart/2008/layout/LinedList"/>
    <dgm:cxn modelId="{F1B6D454-ABB1-46E1-A263-61694385EC14}" type="presParOf" srcId="{3CBB9DA7-DA2C-4A0F-B10B-DC3FFBD3023A}" destId="{E447752C-631F-44C3-9C46-D1B3338182D1}" srcOrd="0" destOrd="0" presId="urn:microsoft.com/office/officeart/2008/layout/LinedList"/>
    <dgm:cxn modelId="{74CD0F4D-ECD5-49FF-BACE-4166C8D4BF15}" type="presParOf" srcId="{3CBB9DA7-DA2C-4A0F-B10B-DC3FFBD3023A}" destId="{E0D6067C-E55E-4557-B2C0-2546C51142B5}" srcOrd="1" destOrd="0" presId="urn:microsoft.com/office/officeart/2008/layout/LinedList"/>
    <dgm:cxn modelId="{87A94AAA-F01E-4924-A57C-0CB928EE77BF}" type="presParOf" srcId="{26B5173C-D77F-4631-AA05-564C3F7FA093}" destId="{BE22728F-D3CA-45F3-B8E7-854C6EB71353}" srcOrd="8" destOrd="0" presId="urn:microsoft.com/office/officeart/2008/layout/LinedList"/>
    <dgm:cxn modelId="{922389F3-D6A3-412F-9DDB-56A3BA1DDCD9}" type="presParOf" srcId="{26B5173C-D77F-4631-AA05-564C3F7FA093}" destId="{FB07260B-B59E-4295-A153-DB9DEA90D3C9}" srcOrd="9" destOrd="0" presId="urn:microsoft.com/office/officeart/2008/layout/LinedList"/>
    <dgm:cxn modelId="{199243F1-5D2D-4092-8011-D7DFFF41F526}" type="presParOf" srcId="{FB07260B-B59E-4295-A153-DB9DEA90D3C9}" destId="{FA7DCF69-159E-40D4-A012-A8BB863FD190}" srcOrd="0" destOrd="0" presId="urn:microsoft.com/office/officeart/2008/layout/LinedList"/>
    <dgm:cxn modelId="{2E81DB64-B074-409F-A58C-D1CCC9BD97D9}" type="presParOf" srcId="{FB07260B-B59E-4295-A153-DB9DEA90D3C9}" destId="{2952A5AE-A908-4AB8-B647-116A4C4932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536F2-7BA2-48F4-B56B-4B3AF913D5C8}">
      <dsp:nvSpPr>
        <dsp:cNvPr id="0" name=""/>
        <dsp:cNvSpPr/>
      </dsp:nvSpPr>
      <dsp:spPr>
        <a:xfrm>
          <a:off x="0" y="753"/>
          <a:ext cx="788217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887DE-6F8B-43BC-A1C4-9BE001E08A5D}">
      <dsp:nvSpPr>
        <dsp:cNvPr id="0" name=""/>
        <dsp:cNvSpPr/>
      </dsp:nvSpPr>
      <dsp:spPr>
        <a:xfrm>
          <a:off x="0" y="753"/>
          <a:ext cx="7882173" cy="1234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Mindfulness-based approaches have a growing body of clinical and research evidence for their use and are a way of working that psychologists need to be aware of and may consider offering. </a:t>
          </a:r>
          <a:endParaRPr lang="en-US" sz="1800" kern="1200" dirty="0"/>
        </a:p>
      </dsp:txBody>
      <dsp:txXfrm>
        <a:off x="0" y="753"/>
        <a:ext cx="7882173" cy="1234801"/>
      </dsp:txXfrm>
    </dsp:sp>
    <dsp:sp modelId="{87500BFE-35B6-4003-AF8A-961B2E8B03EC}">
      <dsp:nvSpPr>
        <dsp:cNvPr id="0" name=""/>
        <dsp:cNvSpPr/>
      </dsp:nvSpPr>
      <dsp:spPr>
        <a:xfrm>
          <a:off x="0" y="1235554"/>
          <a:ext cx="788217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7E601B-6D66-4018-B324-9C61C1285B20}">
      <dsp:nvSpPr>
        <dsp:cNvPr id="0" name=""/>
        <dsp:cNvSpPr/>
      </dsp:nvSpPr>
      <dsp:spPr>
        <a:xfrm>
          <a:off x="0" y="1235554"/>
          <a:ext cx="7882173" cy="1234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Mindfulness-based approaches teach people present moment awareness, and cultivate attention, awareness, a non-judgemental stance and purposeful intent. Such a state of being can be beneficial for both a therapist and the person in therapy. </a:t>
          </a:r>
          <a:endParaRPr lang="en-US" sz="1800" kern="1200" dirty="0"/>
        </a:p>
      </dsp:txBody>
      <dsp:txXfrm>
        <a:off x="0" y="1235554"/>
        <a:ext cx="7882173" cy="1234801"/>
      </dsp:txXfrm>
    </dsp:sp>
    <dsp:sp modelId="{60D680B1-2222-4D45-BAAB-69AA7DB03683}">
      <dsp:nvSpPr>
        <dsp:cNvPr id="0" name=""/>
        <dsp:cNvSpPr/>
      </dsp:nvSpPr>
      <dsp:spPr>
        <a:xfrm>
          <a:off x="0" y="2470355"/>
          <a:ext cx="788217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B951BF-ED5A-4F3F-96A8-2159426F8840}">
      <dsp:nvSpPr>
        <dsp:cNvPr id="0" name=""/>
        <dsp:cNvSpPr/>
      </dsp:nvSpPr>
      <dsp:spPr>
        <a:xfrm>
          <a:off x="0" y="2470355"/>
          <a:ext cx="7882173" cy="1234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Mindfulness is linked to Eastern spiritual traditions but can be used separately from these without fear of converting someone to a faith path or being disrespectful to spiritual traditions. </a:t>
          </a:r>
          <a:endParaRPr lang="en-US" sz="1800" kern="1200"/>
        </a:p>
      </dsp:txBody>
      <dsp:txXfrm>
        <a:off x="0" y="2470355"/>
        <a:ext cx="7882173" cy="1234801"/>
      </dsp:txXfrm>
    </dsp:sp>
    <dsp:sp modelId="{40A35968-66C4-4BE7-AEF8-BAC0C24AFCE1}">
      <dsp:nvSpPr>
        <dsp:cNvPr id="0" name=""/>
        <dsp:cNvSpPr/>
      </dsp:nvSpPr>
      <dsp:spPr>
        <a:xfrm>
          <a:off x="0" y="3705157"/>
          <a:ext cx="788217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FFA1D8-0E74-479F-BECA-7AEB46482973}">
      <dsp:nvSpPr>
        <dsp:cNvPr id="0" name=""/>
        <dsp:cNvSpPr/>
      </dsp:nvSpPr>
      <dsp:spPr>
        <a:xfrm>
          <a:off x="0" y="3705157"/>
          <a:ext cx="7882173" cy="1234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Mindfulness is a core element of two group interventions that have been demonstrated to be clinically effective, Mindfulness-based Stress Reduction and Mindfulness-based Cognitive Therapy. </a:t>
          </a:r>
          <a:endParaRPr lang="en-US" sz="1800" kern="1200"/>
        </a:p>
      </dsp:txBody>
      <dsp:txXfrm>
        <a:off x="0" y="3705157"/>
        <a:ext cx="7882173" cy="1234801"/>
      </dsp:txXfrm>
    </dsp:sp>
    <dsp:sp modelId="{192B13A7-AB5F-44F2-9AC4-DA3597032138}">
      <dsp:nvSpPr>
        <dsp:cNvPr id="0" name=""/>
        <dsp:cNvSpPr/>
      </dsp:nvSpPr>
      <dsp:spPr>
        <a:xfrm>
          <a:off x="0" y="4939958"/>
          <a:ext cx="788217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38997C-6A3D-4181-92C2-3CA8AED3C1AD}">
      <dsp:nvSpPr>
        <dsp:cNvPr id="0" name=""/>
        <dsp:cNvSpPr/>
      </dsp:nvSpPr>
      <dsp:spPr>
        <a:xfrm>
          <a:off x="0" y="4939958"/>
          <a:ext cx="7882173" cy="1234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Mindfulness is an important element of two multi-component psychological models of understanding, formulating and intervening with psychological problems: Dialectic Behavioural Therapy (DBT), Acceptance and Commitment Therapy (ACT), Compassion Focused Therapy (CFT) and Mindful Self Compassion (MSC).</a:t>
          </a:r>
          <a:endParaRPr lang="en-US" sz="1800" kern="1200"/>
        </a:p>
      </dsp:txBody>
      <dsp:txXfrm>
        <a:off x="0" y="4939958"/>
        <a:ext cx="7882173" cy="12348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DD351-3C2A-46A2-9F7F-28AC410FBC14}">
      <dsp:nvSpPr>
        <dsp:cNvPr id="0" name=""/>
        <dsp:cNvSpPr/>
      </dsp:nvSpPr>
      <dsp:spPr>
        <a:xfrm>
          <a:off x="0" y="4448"/>
          <a:ext cx="11569147" cy="946535"/>
        </a:xfrm>
        <a:prstGeom prst="roundRect">
          <a:avLst>
            <a:gd name="adj" fmla="val 10000"/>
          </a:avLst>
        </a:prstGeom>
        <a:solidFill>
          <a:srgbClr val="0070C0"/>
        </a:solidFill>
        <a:ln>
          <a:noFill/>
        </a:ln>
        <a:effectLst/>
      </dsp:spPr>
      <dsp:style>
        <a:lnRef idx="0">
          <a:scrgbClr r="0" g="0" b="0"/>
        </a:lnRef>
        <a:fillRef idx="1">
          <a:scrgbClr r="0" g="0" b="0"/>
        </a:fillRef>
        <a:effectRef idx="0">
          <a:scrgbClr r="0" g="0" b="0"/>
        </a:effectRef>
        <a:fontRef idx="minor"/>
      </dsp:style>
    </dsp:sp>
    <dsp:sp modelId="{82D82B5B-1592-4C32-ADE8-B6B4FB1556C7}">
      <dsp:nvSpPr>
        <dsp:cNvPr id="0" name=""/>
        <dsp:cNvSpPr/>
      </dsp:nvSpPr>
      <dsp:spPr>
        <a:xfrm>
          <a:off x="286327" y="217418"/>
          <a:ext cx="521103" cy="5205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EFB7ED-9481-4D21-94F8-E991D628C596}">
      <dsp:nvSpPr>
        <dsp:cNvPr id="0" name=""/>
        <dsp:cNvSpPr/>
      </dsp:nvSpPr>
      <dsp:spPr>
        <a:xfrm>
          <a:off x="1093757" y="4448"/>
          <a:ext cx="10425976" cy="1035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6" tIns="109566" rIns="109566" bIns="109566" numCol="1" spcCol="1270" anchor="ctr" anchorCtr="0">
          <a:noAutofit/>
        </a:bodyPr>
        <a:lstStyle/>
        <a:p>
          <a:pPr marL="0" lvl="0" indent="0" algn="l" defTabSz="711200">
            <a:lnSpc>
              <a:spcPct val="90000"/>
            </a:lnSpc>
            <a:spcBef>
              <a:spcPct val="0"/>
            </a:spcBef>
            <a:spcAft>
              <a:spcPct val="35000"/>
            </a:spcAft>
            <a:buNone/>
          </a:pPr>
          <a:r>
            <a:rPr lang="en-GB" sz="1600" kern="1200" dirty="0"/>
            <a:t>Recently there has been a proliferation of mindfulness-based interventions in both the physical and mental healthcare settings. The impetus and growth of mindfulness in healthcare stems largely from the development of a standardised eight-week group protocol called Mindfulness-based Stress Reduction (MBSR) developed in the United States healthcare setting in the 1980s. </a:t>
          </a:r>
          <a:endParaRPr lang="en-US" sz="1600" kern="1200" dirty="0"/>
        </a:p>
      </dsp:txBody>
      <dsp:txXfrm>
        <a:off x="1093757" y="4448"/>
        <a:ext cx="10425976" cy="1035273"/>
      </dsp:txXfrm>
    </dsp:sp>
    <dsp:sp modelId="{97EA7A6D-6F37-4ECB-B001-4C65FD594251}">
      <dsp:nvSpPr>
        <dsp:cNvPr id="0" name=""/>
        <dsp:cNvSpPr/>
      </dsp:nvSpPr>
      <dsp:spPr>
        <a:xfrm>
          <a:off x="0" y="1298539"/>
          <a:ext cx="11569147" cy="946535"/>
        </a:xfrm>
        <a:prstGeom prst="roundRect">
          <a:avLst>
            <a:gd name="adj" fmla="val 10000"/>
          </a:avLst>
        </a:prstGeom>
        <a:solidFill>
          <a:srgbClr val="6699FF"/>
        </a:solidFill>
        <a:ln>
          <a:noFill/>
        </a:ln>
        <a:effectLst/>
      </dsp:spPr>
      <dsp:style>
        <a:lnRef idx="0">
          <a:scrgbClr r="0" g="0" b="0"/>
        </a:lnRef>
        <a:fillRef idx="1">
          <a:scrgbClr r="0" g="0" b="0"/>
        </a:fillRef>
        <a:effectRef idx="0">
          <a:scrgbClr r="0" g="0" b="0"/>
        </a:effectRef>
        <a:fontRef idx="minor"/>
      </dsp:style>
    </dsp:sp>
    <dsp:sp modelId="{CCE1EED1-1D55-4E85-844B-B6B2BEF4D3CF}">
      <dsp:nvSpPr>
        <dsp:cNvPr id="0" name=""/>
        <dsp:cNvSpPr/>
      </dsp:nvSpPr>
      <dsp:spPr>
        <a:xfrm>
          <a:off x="286327" y="1511510"/>
          <a:ext cx="521103" cy="5205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30E4C3-DDB8-45FC-A955-FBB2DE757E8F}">
      <dsp:nvSpPr>
        <dsp:cNvPr id="0" name=""/>
        <dsp:cNvSpPr/>
      </dsp:nvSpPr>
      <dsp:spPr>
        <a:xfrm>
          <a:off x="1093757" y="1298539"/>
          <a:ext cx="10425976" cy="1035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6" tIns="109566" rIns="109566" bIns="109566" numCol="1" spcCol="1270" anchor="ctr" anchorCtr="0">
          <a:noAutofit/>
        </a:bodyPr>
        <a:lstStyle/>
        <a:p>
          <a:pPr marL="0" lvl="0" indent="0" algn="l" defTabSz="800100">
            <a:lnSpc>
              <a:spcPct val="90000"/>
            </a:lnSpc>
            <a:spcBef>
              <a:spcPct val="0"/>
            </a:spcBef>
            <a:spcAft>
              <a:spcPct val="35000"/>
            </a:spcAft>
            <a:buNone/>
          </a:pPr>
          <a:r>
            <a:rPr lang="en-GB" sz="1800" kern="1200" dirty="0"/>
            <a:t>MBSR was designed to help individuals with chronic physical health conditions known to be exacerbated by stress (e.g. pain, eczema, irritable bowel syndrome; Kabat-Zinn, 2003).</a:t>
          </a:r>
          <a:endParaRPr lang="en-US" sz="1800" kern="1200" dirty="0"/>
        </a:p>
      </dsp:txBody>
      <dsp:txXfrm>
        <a:off x="1093757" y="1298539"/>
        <a:ext cx="10425976" cy="1035273"/>
      </dsp:txXfrm>
    </dsp:sp>
    <dsp:sp modelId="{5DF3C79A-2798-416E-AFB3-15BCA4F5F8B4}">
      <dsp:nvSpPr>
        <dsp:cNvPr id="0" name=""/>
        <dsp:cNvSpPr/>
      </dsp:nvSpPr>
      <dsp:spPr>
        <a:xfrm>
          <a:off x="0" y="2592631"/>
          <a:ext cx="11569147" cy="946535"/>
        </a:xfrm>
        <a:prstGeom prst="roundRect">
          <a:avLst>
            <a:gd name="adj" fmla="val 10000"/>
          </a:avLst>
        </a:prstGeom>
        <a:solidFill>
          <a:schemeClr val="tx2">
            <a:lumMod val="60000"/>
            <a:lumOff val="40000"/>
          </a:schemeClr>
        </a:solidFill>
        <a:ln>
          <a:noFill/>
        </a:ln>
        <a:effectLst/>
      </dsp:spPr>
      <dsp:style>
        <a:lnRef idx="0">
          <a:scrgbClr r="0" g="0" b="0"/>
        </a:lnRef>
        <a:fillRef idx="1">
          <a:scrgbClr r="0" g="0" b="0"/>
        </a:fillRef>
        <a:effectRef idx="0">
          <a:scrgbClr r="0" g="0" b="0"/>
        </a:effectRef>
        <a:fontRef idx="minor"/>
      </dsp:style>
    </dsp:sp>
    <dsp:sp modelId="{F4A2B91A-3CE7-4953-A730-12FBF03C5EBA}">
      <dsp:nvSpPr>
        <dsp:cNvPr id="0" name=""/>
        <dsp:cNvSpPr/>
      </dsp:nvSpPr>
      <dsp:spPr>
        <a:xfrm>
          <a:off x="286327" y="2805602"/>
          <a:ext cx="521103" cy="5205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8926BF-2D9B-4CE4-A666-A391163CAB84}">
      <dsp:nvSpPr>
        <dsp:cNvPr id="0" name=""/>
        <dsp:cNvSpPr/>
      </dsp:nvSpPr>
      <dsp:spPr>
        <a:xfrm>
          <a:off x="1093757" y="2592631"/>
          <a:ext cx="10425976" cy="1035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6" tIns="109566" rIns="109566" bIns="109566" numCol="1" spcCol="1270" anchor="ctr" anchorCtr="0">
          <a:noAutofit/>
        </a:bodyPr>
        <a:lstStyle/>
        <a:p>
          <a:pPr marL="0" lvl="0" indent="0" algn="l" defTabSz="800100">
            <a:lnSpc>
              <a:spcPct val="90000"/>
            </a:lnSpc>
            <a:spcBef>
              <a:spcPct val="0"/>
            </a:spcBef>
            <a:spcAft>
              <a:spcPct val="35000"/>
            </a:spcAft>
            <a:buNone/>
          </a:pPr>
          <a:r>
            <a:rPr lang="en-GB" sz="1800" kern="1200" dirty="0"/>
            <a:t>Various meta-analyses indicate MBSR can mitigate the distress of physical health symptoms and offer improvements in quality of life (Goldberg et al., 2021; Grossman et al., 2004).</a:t>
          </a:r>
          <a:endParaRPr lang="en-US" sz="1800" kern="1200" dirty="0"/>
        </a:p>
      </dsp:txBody>
      <dsp:txXfrm>
        <a:off x="1093757" y="2592631"/>
        <a:ext cx="10425976" cy="1035273"/>
      </dsp:txXfrm>
    </dsp:sp>
    <dsp:sp modelId="{86F26809-48C7-4A23-B7B9-9CC4411984B4}">
      <dsp:nvSpPr>
        <dsp:cNvPr id="0" name=""/>
        <dsp:cNvSpPr/>
      </dsp:nvSpPr>
      <dsp:spPr>
        <a:xfrm>
          <a:off x="0" y="3886723"/>
          <a:ext cx="11569147" cy="946535"/>
        </a:xfrm>
        <a:prstGeom prst="roundRect">
          <a:avLst>
            <a:gd name="adj" fmla="val 10000"/>
          </a:avLst>
        </a:prstGeom>
        <a:solidFill>
          <a:srgbClr val="33CCCC"/>
        </a:solidFill>
        <a:ln>
          <a:noFill/>
        </a:ln>
        <a:effectLst/>
      </dsp:spPr>
      <dsp:style>
        <a:lnRef idx="0">
          <a:scrgbClr r="0" g="0" b="0"/>
        </a:lnRef>
        <a:fillRef idx="1">
          <a:scrgbClr r="0" g="0" b="0"/>
        </a:fillRef>
        <a:effectRef idx="0">
          <a:scrgbClr r="0" g="0" b="0"/>
        </a:effectRef>
        <a:fontRef idx="minor"/>
      </dsp:style>
    </dsp:sp>
    <dsp:sp modelId="{0CCCA2E4-589F-42B0-B000-5ABD296B925B}">
      <dsp:nvSpPr>
        <dsp:cNvPr id="0" name=""/>
        <dsp:cNvSpPr/>
      </dsp:nvSpPr>
      <dsp:spPr>
        <a:xfrm>
          <a:off x="286606" y="4099693"/>
          <a:ext cx="521103" cy="5205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527BDE-6CF1-4E8C-9993-6858F9896510}">
      <dsp:nvSpPr>
        <dsp:cNvPr id="0" name=""/>
        <dsp:cNvSpPr/>
      </dsp:nvSpPr>
      <dsp:spPr>
        <a:xfrm>
          <a:off x="1094317" y="3886723"/>
          <a:ext cx="10372237" cy="1035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6" tIns="109566" rIns="109566" bIns="109566" numCol="1" spcCol="1270" anchor="ctr" anchorCtr="0">
          <a:noAutofit/>
        </a:bodyPr>
        <a:lstStyle/>
        <a:p>
          <a:pPr marL="0" lvl="0" indent="0" algn="l" defTabSz="711200">
            <a:lnSpc>
              <a:spcPct val="90000"/>
            </a:lnSpc>
            <a:spcBef>
              <a:spcPct val="0"/>
            </a:spcBef>
            <a:spcAft>
              <a:spcPct val="35000"/>
            </a:spcAft>
            <a:buNone/>
          </a:pPr>
          <a:r>
            <a:rPr lang="en-GB" sz="1600" kern="1200" dirty="0"/>
            <a:t>Mindfulness-based Cognitive Therapy (MBCT) has been developed through the Oxford Mindfulness Centre as a relapse prevention approach for those with long-standing depression (</a:t>
          </a:r>
          <a:r>
            <a:rPr lang="en-GB" sz="1600" kern="1200" dirty="0" err="1"/>
            <a:t>Kuyken</a:t>
          </a:r>
          <a:r>
            <a:rPr lang="en-GB" sz="1600" kern="1200" dirty="0"/>
            <a:t> et al., 2016; Piet &amp; Hougaard, 2011). MBCT combines elements of mindfulness meditation practice (80%) alongside cognitive restructuring (20%) to allow individuals to work with, and see more clearly, patterns of thinking that may be unhelpful</a:t>
          </a:r>
          <a:endParaRPr lang="en-US" sz="1600" kern="1200" dirty="0"/>
        </a:p>
      </dsp:txBody>
      <dsp:txXfrm>
        <a:off x="1094317" y="3886723"/>
        <a:ext cx="10372237" cy="10352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129A2-387A-459B-AE92-70BAD0A37132}">
      <dsp:nvSpPr>
        <dsp:cNvPr id="0" name=""/>
        <dsp:cNvSpPr/>
      </dsp:nvSpPr>
      <dsp:spPr>
        <a:xfrm>
          <a:off x="0" y="61495"/>
          <a:ext cx="3524250" cy="2114550"/>
        </a:xfrm>
        <a:prstGeom prst="rect">
          <a:avLst/>
        </a:prstGeom>
        <a:solidFill>
          <a:srgbClr val="33CC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There are also a variety of other therapeutic models with mindfulness elements as part of a multi-component approach (Acceptance and Commitment Therapy, ACT; Dialectical Behaviour Therapy, DBT; Mindful Self Compassion, MSC; and Compassion Focused Therapy, CFT). </a:t>
          </a:r>
          <a:endParaRPr lang="en-US" sz="1800" kern="1200" dirty="0"/>
        </a:p>
      </dsp:txBody>
      <dsp:txXfrm>
        <a:off x="0" y="61495"/>
        <a:ext cx="3524250" cy="2114550"/>
      </dsp:txXfrm>
    </dsp:sp>
    <dsp:sp modelId="{C58E2F20-3ECA-426B-8A8F-CDC658BB5597}">
      <dsp:nvSpPr>
        <dsp:cNvPr id="0" name=""/>
        <dsp:cNvSpPr/>
      </dsp:nvSpPr>
      <dsp:spPr>
        <a:xfrm>
          <a:off x="3876675" y="61495"/>
          <a:ext cx="3524250" cy="2114550"/>
        </a:xfrm>
        <a:prstGeom prst="rect">
          <a:avLst/>
        </a:prstGeom>
        <a:solidFill>
          <a:srgbClr val="66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core distinction between these interventions and MBSR/MBCT are as follows: </a:t>
          </a:r>
          <a:endParaRPr lang="en-US" sz="2000" kern="1200" dirty="0"/>
        </a:p>
      </dsp:txBody>
      <dsp:txXfrm>
        <a:off x="3876675" y="61495"/>
        <a:ext cx="3524250" cy="2114550"/>
      </dsp:txXfrm>
    </dsp:sp>
    <dsp:sp modelId="{538193EA-480D-4593-AF08-60BB43C025F9}">
      <dsp:nvSpPr>
        <dsp:cNvPr id="0" name=""/>
        <dsp:cNvSpPr/>
      </dsp:nvSpPr>
      <dsp:spPr>
        <a:xfrm>
          <a:off x="7753350" y="61495"/>
          <a:ext cx="3524250" cy="2114550"/>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t>
          </a:r>
          <a:r>
            <a:rPr lang="en-GB" sz="2000" kern="1200" dirty="0" err="1"/>
            <a:t>i</a:t>
          </a:r>
          <a:r>
            <a:rPr lang="en-GB" sz="2000" kern="1200" dirty="0"/>
            <a:t>) whether the intervention is conducted in a group, individually or a combination of both; </a:t>
          </a:r>
          <a:endParaRPr lang="en-US" sz="2000" kern="1200" dirty="0"/>
        </a:p>
      </dsp:txBody>
      <dsp:txXfrm>
        <a:off x="7753350" y="61495"/>
        <a:ext cx="3524250" cy="2114550"/>
      </dsp:txXfrm>
    </dsp:sp>
    <dsp:sp modelId="{D2CC001C-707D-48B0-8363-00754E507CA6}">
      <dsp:nvSpPr>
        <dsp:cNvPr id="0" name=""/>
        <dsp:cNvSpPr/>
      </dsp:nvSpPr>
      <dsp:spPr>
        <a:xfrm>
          <a:off x="0" y="2528470"/>
          <a:ext cx="3524250" cy="2114550"/>
        </a:xfrm>
        <a:prstGeom prst="rect">
          <a:avLst/>
        </a:prstGeom>
        <a:solidFill>
          <a:srgbClr val="9966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(ii) the amount of formal training in mindfulness completed by participants</a:t>
          </a:r>
          <a:r>
            <a:rPr lang="en-GB" sz="1500" kern="1200" dirty="0"/>
            <a:t>; </a:t>
          </a:r>
          <a:endParaRPr lang="en-US" sz="1500" kern="1200" dirty="0"/>
        </a:p>
      </dsp:txBody>
      <dsp:txXfrm>
        <a:off x="0" y="2528470"/>
        <a:ext cx="3524250" cy="2114550"/>
      </dsp:txXfrm>
    </dsp:sp>
    <dsp:sp modelId="{0F8C96FD-B541-4EBC-B12D-157F5B202118}">
      <dsp:nvSpPr>
        <dsp:cNvPr id="0" name=""/>
        <dsp:cNvSpPr/>
      </dsp:nvSpPr>
      <dsp:spPr>
        <a:xfrm>
          <a:off x="3876675" y="2528470"/>
          <a:ext cx="3524250" cy="2114550"/>
        </a:xfrm>
        <a:prstGeom prst="rect">
          <a:avLst/>
        </a:prstGeom>
        <a:solidFill>
          <a:srgbClr val="6600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(iii) the reliance on the mindful component as the core mechanism of change; and </a:t>
          </a:r>
          <a:endParaRPr lang="en-US" sz="2000" kern="1200" dirty="0"/>
        </a:p>
      </dsp:txBody>
      <dsp:txXfrm>
        <a:off x="3876675" y="2528470"/>
        <a:ext cx="3524250" cy="2114550"/>
      </dsp:txXfrm>
    </dsp:sp>
    <dsp:sp modelId="{1DD53BA5-2FF6-44E6-80F3-3EB4F2D2D18D}">
      <dsp:nvSpPr>
        <dsp:cNvPr id="0" name=""/>
        <dsp:cNvSpPr/>
      </dsp:nvSpPr>
      <dsp:spPr>
        <a:xfrm>
          <a:off x="7753350" y="2528470"/>
          <a:ext cx="3524250" cy="2114550"/>
        </a:xfrm>
        <a:prstGeom prst="rect">
          <a:avLst/>
        </a:prstGeom>
        <a:solidFill>
          <a:srgbClr val="0099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(iv) the requirements for the embodiment of mindfulness in the person delivering the intervention</a:t>
          </a:r>
          <a:endParaRPr lang="en-US" sz="2000" kern="1200" dirty="0"/>
        </a:p>
      </dsp:txBody>
      <dsp:txXfrm>
        <a:off x="7753350" y="2528470"/>
        <a:ext cx="3524250" cy="21145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07630-9C67-4CB7-A0FE-3E580A70FBB1}">
      <dsp:nvSpPr>
        <dsp:cNvPr id="0" name=""/>
        <dsp:cNvSpPr/>
      </dsp:nvSpPr>
      <dsp:spPr>
        <a:xfrm>
          <a:off x="0" y="59824"/>
          <a:ext cx="6372366" cy="994500"/>
        </a:xfrm>
        <a:prstGeom prst="roundRect">
          <a:avLst/>
        </a:prstGeom>
        <a:solidFill>
          <a:srgbClr val="0099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Programmes adapted from MBSR/MBCT for specific presentations and contexts: e.g.: </a:t>
          </a:r>
          <a:endParaRPr lang="en-US" sz="2500" kern="1200" dirty="0"/>
        </a:p>
      </dsp:txBody>
      <dsp:txXfrm>
        <a:off x="48547" y="108371"/>
        <a:ext cx="6275272" cy="897406"/>
      </dsp:txXfrm>
    </dsp:sp>
    <dsp:sp modelId="{28CF4E3A-16FD-4CD9-973D-89F8A94A8EA7}">
      <dsp:nvSpPr>
        <dsp:cNvPr id="0" name=""/>
        <dsp:cNvSpPr/>
      </dsp:nvSpPr>
      <dsp:spPr>
        <a:xfrm>
          <a:off x="0" y="1126324"/>
          <a:ext cx="6372366" cy="994500"/>
        </a:xfrm>
        <a:prstGeom prst="round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Mindfulness-based Relapse Prevention (addictions); </a:t>
          </a:r>
          <a:endParaRPr lang="en-US" sz="2500" kern="1200" dirty="0"/>
        </a:p>
      </dsp:txBody>
      <dsp:txXfrm>
        <a:off x="48547" y="1174871"/>
        <a:ext cx="6275272" cy="897406"/>
      </dsp:txXfrm>
    </dsp:sp>
    <dsp:sp modelId="{3050927C-6E43-4660-A03C-01F8DC05A319}">
      <dsp:nvSpPr>
        <dsp:cNvPr id="0" name=""/>
        <dsp:cNvSpPr/>
      </dsp:nvSpPr>
      <dsp:spPr>
        <a:xfrm>
          <a:off x="0" y="2192824"/>
          <a:ext cx="6372366" cy="994500"/>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Mindfulness-based Eating Awareness Training (eating and body image); </a:t>
          </a:r>
          <a:endParaRPr lang="en-US" sz="2500" kern="1200" dirty="0"/>
        </a:p>
      </dsp:txBody>
      <dsp:txXfrm>
        <a:off x="48547" y="2241371"/>
        <a:ext cx="6275272" cy="897406"/>
      </dsp:txXfrm>
    </dsp:sp>
    <dsp:sp modelId="{04AA5570-FF28-4D4B-81C4-3EBD1226A945}">
      <dsp:nvSpPr>
        <dsp:cNvPr id="0" name=""/>
        <dsp:cNvSpPr/>
      </dsp:nvSpPr>
      <dsp:spPr>
        <a:xfrm>
          <a:off x="0" y="3259324"/>
          <a:ext cx="6372366" cy="994500"/>
        </a:xfrm>
        <a:prstGeom prst="roundRect">
          <a:avLst/>
        </a:prstGeom>
        <a:solidFill>
          <a:srgbClr val="33CC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Mindfulness Awareness Practices (ADHD); </a:t>
          </a:r>
          <a:endParaRPr lang="en-US" sz="2500" kern="1200"/>
        </a:p>
      </dsp:txBody>
      <dsp:txXfrm>
        <a:off x="48547" y="3307871"/>
        <a:ext cx="6275272" cy="897406"/>
      </dsp:txXfrm>
    </dsp:sp>
    <dsp:sp modelId="{020B3459-6FA2-477F-84FA-F740D6DAA485}">
      <dsp:nvSpPr>
        <dsp:cNvPr id="0" name=""/>
        <dsp:cNvSpPr/>
      </dsp:nvSpPr>
      <dsp:spPr>
        <a:xfrm>
          <a:off x="0" y="4325824"/>
          <a:ext cx="6372366" cy="994500"/>
        </a:xfrm>
        <a:prstGeom prst="roundRect">
          <a:avLst/>
        </a:prstGeom>
        <a:solidFill>
          <a:srgbClr val="33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Mindfulness in Schools (</a:t>
          </a:r>
          <a:r>
            <a:rPr lang="en-GB" sz="2500" kern="1200" dirty="0" err="1"/>
            <a:t>MiSP</a:t>
          </a:r>
          <a:r>
            <a:rPr lang="en-GB" sz="2500" kern="1200" dirty="0"/>
            <a:t>); Breathworks</a:t>
          </a:r>
          <a:endParaRPr lang="en-US" sz="2500" kern="1200" dirty="0"/>
        </a:p>
      </dsp:txBody>
      <dsp:txXfrm>
        <a:off x="48547" y="4374371"/>
        <a:ext cx="6275272" cy="8974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F62B3-6F1F-4616-BE44-8CCDEB835D7C}">
      <dsp:nvSpPr>
        <dsp:cNvPr id="0" name=""/>
        <dsp:cNvSpPr/>
      </dsp:nvSpPr>
      <dsp:spPr>
        <a:xfrm>
          <a:off x="0" y="11262"/>
          <a:ext cx="6090162" cy="1193400"/>
        </a:xfrm>
        <a:prstGeom prst="roundRect">
          <a:avLst/>
        </a:prstGeom>
        <a:solidFill>
          <a:srgbClr val="33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Dialectical Behavioural Therapy (DBT) </a:t>
          </a:r>
          <a:endParaRPr lang="en-US" sz="3000" kern="1200" dirty="0"/>
        </a:p>
      </dsp:txBody>
      <dsp:txXfrm>
        <a:off x="58257" y="69519"/>
        <a:ext cx="5973648" cy="1076886"/>
      </dsp:txXfrm>
    </dsp:sp>
    <dsp:sp modelId="{1FCB2BDF-D46C-430B-BEE4-251D002971C4}">
      <dsp:nvSpPr>
        <dsp:cNvPr id="0" name=""/>
        <dsp:cNvSpPr/>
      </dsp:nvSpPr>
      <dsp:spPr>
        <a:xfrm>
          <a:off x="0" y="1291062"/>
          <a:ext cx="6090162" cy="1193400"/>
        </a:xfrm>
        <a:prstGeom prst="roundRect">
          <a:avLst/>
        </a:prstGeom>
        <a:solidFill>
          <a:srgbClr val="0099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Acceptance and Commitment Therapy (ACT) </a:t>
          </a:r>
          <a:endParaRPr lang="en-US" sz="3000" kern="1200" dirty="0"/>
        </a:p>
      </dsp:txBody>
      <dsp:txXfrm>
        <a:off x="58257" y="1349319"/>
        <a:ext cx="5973648" cy="1076886"/>
      </dsp:txXfrm>
    </dsp:sp>
    <dsp:sp modelId="{F7E93478-3820-4963-A0F6-F98EEB82D35A}">
      <dsp:nvSpPr>
        <dsp:cNvPr id="0" name=""/>
        <dsp:cNvSpPr/>
      </dsp:nvSpPr>
      <dsp:spPr>
        <a:xfrm>
          <a:off x="0" y="2570862"/>
          <a:ext cx="6090162" cy="1193400"/>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Compassion Focused Therapy (CFT) </a:t>
          </a:r>
          <a:endParaRPr lang="en-US" sz="3000" kern="1200" dirty="0"/>
        </a:p>
      </dsp:txBody>
      <dsp:txXfrm>
        <a:off x="58257" y="2629119"/>
        <a:ext cx="5973648" cy="1076886"/>
      </dsp:txXfrm>
    </dsp:sp>
    <dsp:sp modelId="{2ED20C16-956A-4C6B-A320-5C002D7E1409}">
      <dsp:nvSpPr>
        <dsp:cNvPr id="0" name=""/>
        <dsp:cNvSpPr/>
      </dsp:nvSpPr>
      <dsp:spPr>
        <a:xfrm>
          <a:off x="0" y="3850663"/>
          <a:ext cx="6090162" cy="1193400"/>
        </a:xfrm>
        <a:prstGeom prst="roundRect">
          <a:avLst/>
        </a:prstGeom>
        <a:solidFill>
          <a:srgbClr val="66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Mindful Self Compassion (MSC)</a:t>
          </a:r>
          <a:endParaRPr lang="en-US" sz="3000" kern="1200"/>
        </a:p>
      </dsp:txBody>
      <dsp:txXfrm>
        <a:off x="58257" y="3908920"/>
        <a:ext cx="5973648" cy="10768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2BE3B-4D6A-4856-9D02-06B4D9DFA254}">
      <dsp:nvSpPr>
        <dsp:cNvPr id="0" name=""/>
        <dsp:cNvSpPr/>
      </dsp:nvSpPr>
      <dsp:spPr>
        <a:xfrm>
          <a:off x="112558" y="507003"/>
          <a:ext cx="1533389" cy="1533389"/>
        </a:xfrm>
        <a:prstGeom prst="ellipse">
          <a:avLst/>
        </a:prstGeom>
        <a:solidFill>
          <a:srgbClr val="6699FF"/>
        </a:solidFill>
        <a:ln>
          <a:noFill/>
        </a:ln>
        <a:effectLst/>
      </dsp:spPr>
      <dsp:style>
        <a:lnRef idx="0">
          <a:scrgbClr r="0" g="0" b="0"/>
        </a:lnRef>
        <a:fillRef idx="1">
          <a:scrgbClr r="0" g="0" b="0"/>
        </a:fillRef>
        <a:effectRef idx="0">
          <a:scrgbClr r="0" g="0" b="0"/>
        </a:effectRef>
        <a:fontRef idx="minor"/>
      </dsp:style>
    </dsp:sp>
    <dsp:sp modelId="{0EFD4B3D-C076-4751-99D0-337321FCCC1F}">
      <dsp:nvSpPr>
        <dsp:cNvPr id="0" name=""/>
        <dsp:cNvSpPr/>
      </dsp:nvSpPr>
      <dsp:spPr>
        <a:xfrm>
          <a:off x="434570" y="829015"/>
          <a:ext cx="889366" cy="889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E58092-C46C-4C4A-8577-344AAEFD27E8}">
      <dsp:nvSpPr>
        <dsp:cNvPr id="0" name=""/>
        <dsp:cNvSpPr/>
      </dsp:nvSpPr>
      <dsp:spPr>
        <a:xfrm>
          <a:off x="1974531" y="507003"/>
          <a:ext cx="3614418" cy="1533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Kabat-Zinn’s definition of mindfulness is one of the most commonly used in academic and clinical literature. After expert debate, this was the definition adopted by the UK’s Mindfulness Initiative. </a:t>
          </a:r>
          <a:endParaRPr lang="en-US" sz="1800" kern="1200" dirty="0"/>
        </a:p>
      </dsp:txBody>
      <dsp:txXfrm>
        <a:off x="1974531" y="507003"/>
        <a:ext cx="3614418" cy="1533389"/>
      </dsp:txXfrm>
    </dsp:sp>
    <dsp:sp modelId="{CE6A1AFE-2808-42BE-AB6F-81B5CD15B5A2}">
      <dsp:nvSpPr>
        <dsp:cNvPr id="0" name=""/>
        <dsp:cNvSpPr/>
      </dsp:nvSpPr>
      <dsp:spPr>
        <a:xfrm>
          <a:off x="6218736" y="507003"/>
          <a:ext cx="1533389" cy="1533389"/>
        </a:xfrm>
        <a:prstGeom prst="ellipse">
          <a:avLst/>
        </a:prstGeom>
        <a:solidFill>
          <a:srgbClr val="009999"/>
        </a:solidFill>
        <a:ln>
          <a:noFill/>
        </a:ln>
        <a:effectLst/>
      </dsp:spPr>
      <dsp:style>
        <a:lnRef idx="0">
          <a:scrgbClr r="0" g="0" b="0"/>
        </a:lnRef>
        <a:fillRef idx="1">
          <a:scrgbClr r="0" g="0" b="0"/>
        </a:fillRef>
        <a:effectRef idx="0">
          <a:scrgbClr r="0" g="0" b="0"/>
        </a:effectRef>
        <a:fontRef idx="minor"/>
      </dsp:style>
    </dsp:sp>
    <dsp:sp modelId="{997A1F74-160C-41F0-83C2-0E9289B90AA5}">
      <dsp:nvSpPr>
        <dsp:cNvPr id="0" name=""/>
        <dsp:cNvSpPr/>
      </dsp:nvSpPr>
      <dsp:spPr>
        <a:xfrm>
          <a:off x="6540747" y="829015"/>
          <a:ext cx="889366" cy="889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0D97FB-A24D-46FE-BF30-3B170F69CF86}">
      <dsp:nvSpPr>
        <dsp:cNvPr id="0" name=""/>
        <dsp:cNvSpPr/>
      </dsp:nvSpPr>
      <dsp:spPr>
        <a:xfrm>
          <a:off x="8080709" y="507003"/>
          <a:ext cx="3614418" cy="1533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Kabat-Zinn defines mindfulness as a type of awareness that arises from: ‘paying attention …… on purpose, in the present moment, non-judgmentally’ (Kabat-Zinn, 1994). </a:t>
          </a:r>
          <a:endParaRPr lang="en-US" sz="1800" kern="1200"/>
        </a:p>
      </dsp:txBody>
      <dsp:txXfrm>
        <a:off x="8080709" y="507003"/>
        <a:ext cx="3614418" cy="1533389"/>
      </dsp:txXfrm>
    </dsp:sp>
    <dsp:sp modelId="{475FD46E-A581-4145-8A1A-06DA989514AB}">
      <dsp:nvSpPr>
        <dsp:cNvPr id="0" name=""/>
        <dsp:cNvSpPr/>
      </dsp:nvSpPr>
      <dsp:spPr>
        <a:xfrm>
          <a:off x="112558" y="2876216"/>
          <a:ext cx="1533389" cy="1533389"/>
        </a:xfrm>
        <a:prstGeom prst="ellipse">
          <a:avLst/>
        </a:prstGeom>
        <a:solidFill>
          <a:srgbClr val="6600CC"/>
        </a:solidFill>
        <a:ln>
          <a:noFill/>
        </a:ln>
        <a:effectLst/>
      </dsp:spPr>
      <dsp:style>
        <a:lnRef idx="0">
          <a:scrgbClr r="0" g="0" b="0"/>
        </a:lnRef>
        <a:fillRef idx="1">
          <a:scrgbClr r="0" g="0" b="0"/>
        </a:fillRef>
        <a:effectRef idx="0">
          <a:scrgbClr r="0" g="0" b="0"/>
        </a:effectRef>
        <a:fontRef idx="minor"/>
      </dsp:style>
    </dsp:sp>
    <dsp:sp modelId="{E0A0377E-74A6-46CE-8A06-F06D8C0C931D}">
      <dsp:nvSpPr>
        <dsp:cNvPr id="0" name=""/>
        <dsp:cNvSpPr/>
      </dsp:nvSpPr>
      <dsp:spPr>
        <a:xfrm>
          <a:off x="434570" y="3198228"/>
          <a:ext cx="889366" cy="889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2A8CBC-6115-4121-BE2A-E60C2D4AEEF5}">
      <dsp:nvSpPr>
        <dsp:cNvPr id="0" name=""/>
        <dsp:cNvSpPr/>
      </dsp:nvSpPr>
      <dsp:spPr>
        <a:xfrm>
          <a:off x="1974531" y="2876216"/>
          <a:ext cx="3614418" cy="1533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Another often used definition is provided by Bishop: ‘Present moment awareness and the non-judgemental and dispassionate quality of this awareness’ (Bishop et al., 2004). </a:t>
          </a:r>
          <a:endParaRPr lang="en-US" sz="1800" kern="1200"/>
        </a:p>
      </dsp:txBody>
      <dsp:txXfrm>
        <a:off x="1974531" y="2876216"/>
        <a:ext cx="3614418" cy="1533389"/>
      </dsp:txXfrm>
    </dsp:sp>
    <dsp:sp modelId="{D8F80F4C-DE25-4B7F-A4D6-94FA6A6B2650}">
      <dsp:nvSpPr>
        <dsp:cNvPr id="0" name=""/>
        <dsp:cNvSpPr/>
      </dsp:nvSpPr>
      <dsp:spPr>
        <a:xfrm>
          <a:off x="6218736" y="2876216"/>
          <a:ext cx="1533389" cy="1533389"/>
        </a:xfrm>
        <a:prstGeom prst="ellipse">
          <a:avLst/>
        </a:prstGeom>
        <a:solidFill>
          <a:srgbClr val="92D050"/>
        </a:solidFill>
        <a:ln>
          <a:noFill/>
        </a:ln>
        <a:effectLst/>
      </dsp:spPr>
      <dsp:style>
        <a:lnRef idx="0">
          <a:scrgbClr r="0" g="0" b="0"/>
        </a:lnRef>
        <a:fillRef idx="1">
          <a:scrgbClr r="0" g="0" b="0"/>
        </a:fillRef>
        <a:effectRef idx="0">
          <a:scrgbClr r="0" g="0" b="0"/>
        </a:effectRef>
        <a:fontRef idx="minor"/>
      </dsp:style>
    </dsp:sp>
    <dsp:sp modelId="{CAD80F42-E8EE-4340-8AC6-5FD487F3C597}">
      <dsp:nvSpPr>
        <dsp:cNvPr id="0" name=""/>
        <dsp:cNvSpPr/>
      </dsp:nvSpPr>
      <dsp:spPr>
        <a:xfrm>
          <a:off x="6540747" y="3198228"/>
          <a:ext cx="889366" cy="889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44AF93-BCDA-4BCA-9204-A59008AAEAD5}">
      <dsp:nvSpPr>
        <dsp:cNvPr id="0" name=""/>
        <dsp:cNvSpPr/>
      </dsp:nvSpPr>
      <dsp:spPr>
        <a:xfrm>
          <a:off x="8080709" y="2876216"/>
          <a:ext cx="3614418" cy="1533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From these definitions it can be seen that both cognitive (attention and intention) and relational (non-judgmental, dispassionate) elements are integral to ‘being mindful’.</a:t>
          </a:r>
          <a:endParaRPr lang="en-US" sz="1800" kern="1200"/>
        </a:p>
      </dsp:txBody>
      <dsp:txXfrm>
        <a:off x="8080709" y="2876216"/>
        <a:ext cx="3614418" cy="15333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AC5B6-D763-4BDC-A203-3833006C1A97}">
      <dsp:nvSpPr>
        <dsp:cNvPr id="0" name=""/>
        <dsp:cNvSpPr/>
      </dsp:nvSpPr>
      <dsp:spPr>
        <a:xfrm>
          <a:off x="0" y="0"/>
          <a:ext cx="637236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8E36CF-A618-40F2-B562-3A3DE3553119}">
      <dsp:nvSpPr>
        <dsp:cNvPr id="0" name=""/>
        <dsp:cNvSpPr/>
      </dsp:nvSpPr>
      <dsp:spPr>
        <a:xfrm>
          <a:off x="0" y="0"/>
          <a:ext cx="6372366" cy="1345037"/>
        </a:xfrm>
        <a:prstGeom prst="rect">
          <a:avLst/>
        </a:prstGeom>
        <a:solidFill>
          <a:srgbClr val="CCECFF"/>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It is expected that our minds will wander, often unknowingly and repeatedly (Smallwood &amp; Schooler, 2015). Frequently, the mind wanders to the past or the future (remembering or reflecting; planning or anticipating). </a:t>
          </a:r>
          <a:endParaRPr lang="en-US" sz="2000" kern="1200" dirty="0"/>
        </a:p>
      </dsp:txBody>
      <dsp:txXfrm>
        <a:off x="0" y="0"/>
        <a:ext cx="6372366" cy="1345037"/>
      </dsp:txXfrm>
    </dsp:sp>
    <dsp:sp modelId="{A057FDE5-F177-4DFC-A7B4-2910BFE6CBAF}">
      <dsp:nvSpPr>
        <dsp:cNvPr id="0" name=""/>
        <dsp:cNvSpPr/>
      </dsp:nvSpPr>
      <dsp:spPr>
        <a:xfrm>
          <a:off x="0" y="1345037"/>
          <a:ext cx="6372366" cy="0"/>
        </a:xfrm>
        <a:prstGeom prst="line">
          <a:avLst/>
        </a:prstGeom>
        <a:solidFill>
          <a:schemeClr val="accent2">
            <a:hueOff val="-988630"/>
            <a:satOff val="3886"/>
            <a:lumOff val="-1046"/>
            <a:alphaOff val="0"/>
          </a:schemeClr>
        </a:solidFill>
        <a:ln w="12700" cap="flat" cmpd="sng" algn="ctr">
          <a:solidFill>
            <a:schemeClr val="accent2">
              <a:hueOff val="-988630"/>
              <a:satOff val="3886"/>
              <a:lumOff val="-10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8F2A4-D153-4F67-959E-871A72A50605}">
      <dsp:nvSpPr>
        <dsp:cNvPr id="0" name=""/>
        <dsp:cNvSpPr/>
      </dsp:nvSpPr>
      <dsp:spPr>
        <a:xfrm>
          <a:off x="0" y="1345037"/>
          <a:ext cx="6372366" cy="134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Rumination on past events is a common mind wandering pattern observed in depressive illness and a key target in one of the main mindfulness interventions (MBCT).</a:t>
          </a:r>
          <a:endParaRPr lang="en-US" sz="2000" kern="1200" dirty="0"/>
        </a:p>
      </dsp:txBody>
      <dsp:txXfrm>
        <a:off x="0" y="1345037"/>
        <a:ext cx="6372366" cy="1345037"/>
      </dsp:txXfrm>
    </dsp:sp>
    <dsp:sp modelId="{72713027-0F72-4769-A101-CABC6241E0AD}">
      <dsp:nvSpPr>
        <dsp:cNvPr id="0" name=""/>
        <dsp:cNvSpPr/>
      </dsp:nvSpPr>
      <dsp:spPr>
        <a:xfrm>
          <a:off x="0" y="2690074"/>
          <a:ext cx="6372366" cy="0"/>
        </a:xfrm>
        <a:prstGeom prst="line">
          <a:avLst/>
        </a:prstGeom>
        <a:solidFill>
          <a:schemeClr val="accent2">
            <a:hueOff val="-1977261"/>
            <a:satOff val="7773"/>
            <a:lumOff val="-2091"/>
            <a:alphaOff val="0"/>
          </a:schemeClr>
        </a:solidFill>
        <a:ln w="12700" cap="flat" cmpd="sng" algn="ctr">
          <a:solidFill>
            <a:schemeClr val="accent2">
              <a:hueOff val="-1977261"/>
              <a:satOff val="7773"/>
              <a:lumOff val="-20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565411-9047-40AF-9BC9-9A45EE800EBC}">
      <dsp:nvSpPr>
        <dsp:cNvPr id="0" name=""/>
        <dsp:cNvSpPr/>
      </dsp:nvSpPr>
      <dsp:spPr>
        <a:xfrm>
          <a:off x="0" y="2690074"/>
          <a:ext cx="6372366" cy="1345037"/>
        </a:xfrm>
        <a:prstGeom prst="rect">
          <a:avLst/>
        </a:prstGeom>
        <a:solidFill>
          <a:srgbClr val="99FFCC"/>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When the mind wanders, this mental activity captures our awareness, and attention to the present moment diminishes. Excessive automatic activation and proliferation of these patterns can result in the amplification and maintenance of unpleasant emotions and increased psychological distress.</a:t>
          </a:r>
          <a:endParaRPr lang="en-US" sz="1800" kern="1200" dirty="0"/>
        </a:p>
      </dsp:txBody>
      <dsp:txXfrm>
        <a:off x="0" y="2690074"/>
        <a:ext cx="6372366" cy="1345037"/>
      </dsp:txXfrm>
    </dsp:sp>
    <dsp:sp modelId="{74FB5A15-AEBD-4DB9-87CE-EE6A90F906C4}">
      <dsp:nvSpPr>
        <dsp:cNvPr id="0" name=""/>
        <dsp:cNvSpPr/>
      </dsp:nvSpPr>
      <dsp:spPr>
        <a:xfrm>
          <a:off x="0" y="4035111"/>
          <a:ext cx="6372366" cy="0"/>
        </a:xfrm>
        <a:prstGeom prst="line">
          <a:avLst/>
        </a:prstGeom>
        <a:solidFill>
          <a:schemeClr val="accent2">
            <a:hueOff val="-2965891"/>
            <a:satOff val="11659"/>
            <a:lumOff val="-3137"/>
            <a:alphaOff val="0"/>
          </a:schemeClr>
        </a:solidFill>
        <a:ln w="12700" cap="flat" cmpd="sng" algn="ctr">
          <a:solidFill>
            <a:schemeClr val="accent2">
              <a:hueOff val="-2965891"/>
              <a:satOff val="1165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A4F69-AC9F-4380-B380-E8DC1480AA26}">
      <dsp:nvSpPr>
        <dsp:cNvPr id="0" name=""/>
        <dsp:cNvSpPr/>
      </dsp:nvSpPr>
      <dsp:spPr>
        <a:xfrm>
          <a:off x="0" y="4035111"/>
          <a:ext cx="6372366" cy="1345037"/>
        </a:xfrm>
        <a:prstGeom prst="rect">
          <a:avLst/>
        </a:prstGeom>
        <a:solidFill>
          <a:srgbClr val="CCFF99"/>
        </a:solid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It is important to be aware that reflecting and anticipation are not ‘bad’ or ‘wrong’. They are part of our human repertoire of mental activity. However, when they become automatic patterns, this can escalate and maintain distress.</a:t>
          </a:r>
          <a:endParaRPr lang="en-US" sz="2100" kern="1200" dirty="0"/>
        </a:p>
      </dsp:txBody>
      <dsp:txXfrm>
        <a:off x="0" y="4035111"/>
        <a:ext cx="6372366" cy="13450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08570-6FA9-4300-B5DB-711339C2FD67}">
      <dsp:nvSpPr>
        <dsp:cNvPr id="0" name=""/>
        <dsp:cNvSpPr/>
      </dsp:nvSpPr>
      <dsp:spPr>
        <a:xfrm>
          <a:off x="0" y="0"/>
          <a:ext cx="75311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1C3BBD-3919-4E9B-B65F-D0FA4EE5D99B}">
      <dsp:nvSpPr>
        <dsp:cNvPr id="0" name=""/>
        <dsp:cNvSpPr/>
      </dsp:nvSpPr>
      <dsp:spPr>
        <a:xfrm>
          <a:off x="0" y="0"/>
          <a:ext cx="7531166" cy="1426993"/>
        </a:xfrm>
        <a:prstGeom prst="rect">
          <a:avLst/>
        </a:prstGeom>
        <a:solidFill>
          <a:srgbClr val="CCFF99"/>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 key aspect to developing mindfulness is learning to increase awareness of when the mind has wandered, and to gently, kindly and self-compassionately bring attention back to the present moment.</a:t>
          </a:r>
          <a:endParaRPr lang="en-US" sz="2000" kern="1200" dirty="0"/>
        </a:p>
      </dsp:txBody>
      <dsp:txXfrm>
        <a:off x="0" y="0"/>
        <a:ext cx="7531166" cy="1426993"/>
      </dsp:txXfrm>
    </dsp:sp>
    <dsp:sp modelId="{B9FD8117-3637-4A0B-B7AC-A2AA0BFAB7CA}">
      <dsp:nvSpPr>
        <dsp:cNvPr id="0" name=""/>
        <dsp:cNvSpPr/>
      </dsp:nvSpPr>
      <dsp:spPr>
        <a:xfrm>
          <a:off x="0" y="1426993"/>
          <a:ext cx="75311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D9F57D-3007-4609-8D66-322C541061BB}">
      <dsp:nvSpPr>
        <dsp:cNvPr id="0" name=""/>
        <dsp:cNvSpPr/>
      </dsp:nvSpPr>
      <dsp:spPr>
        <a:xfrm>
          <a:off x="0" y="1426993"/>
          <a:ext cx="7531166" cy="1426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While reflection and planning can be helpful in the short term, excessive rumination and anticipation often makes things worse and rarely addresses the real difficulty. </a:t>
          </a:r>
          <a:endParaRPr lang="en-US" sz="2000" kern="1200" dirty="0"/>
        </a:p>
      </dsp:txBody>
      <dsp:txXfrm>
        <a:off x="0" y="1426993"/>
        <a:ext cx="7531166" cy="1426993"/>
      </dsp:txXfrm>
    </dsp:sp>
    <dsp:sp modelId="{E964F162-0057-4065-A092-6C109F4E8D66}">
      <dsp:nvSpPr>
        <dsp:cNvPr id="0" name=""/>
        <dsp:cNvSpPr/>
      </dsp:nvSpPr>
      <dsp:spPr>
        <a:xfrm>
          <a:off x="0" y="2853986"/>
          <a:ext cx="75311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BF8B11-FEEA-4410-854A-C1DBB6AF3F03}">
      <dsp:nvSpPr>
        <dsp:cNvPr id="0" name=""/>
        <dsp:cNvSpPr/>
      </dsp:nvSpPr>
      <dsp:spPr>
        <a:xfrm>
          <a:off x="0" y="2853986"/>
          <a:ext cx="7531166" cy="1426993"/>
        </a:xfrm>
        <a:prstGeom prst="rect">
          <a:avLst/>
        </a:prstGeom>
        <a:solidFill>
          <a:srgbClr val="FFFFCC"/>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Mindfulness training offers the possibility to become empowered to make informed choices about when to be willing to experience and engage with unpleasant emotions, and when to shift awareness onto anchors associated with calm, in order to gain conscious control over this process. </a:t>
          </a:r>
          <a:endParaRPr lang="en-US" sz="1800" kern="1200" dirty="0"/>
        </a:p>
      </dsp:txBody>
      <dsp:txXfrm>
        <a:off x="0" y="2853986"/>
        <a:ext cx="7531166" cy="1426993"/>
      </dsp:txXfrm>
    </dsp:sp>
    <dsp:sp modelId="{48959C80-F7D4-48B9-A607-3D5C09DF64FE}">
      <dsp:nvSpPr>
        <dsp:cNvPr id="0" name=""/>
        <dsp:cNvSpPr/>
      </dsp:nvSpPr>
      <dsp:spPr>
        <a:xfrm>
          <a:off x="0" y="4280979"/>
          <a:ext cx="75311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F00A73-3DA5-4FF1-80A0-30B310A8D88F}">
      <dsp:nvSpPr>
        <dsp:cNvPr id="0" name=""/>
        <dsp:cNvSpPr/>
      </dsp:nvSpPr>
      <dsp:spPr>
        <a:xfrm>
          <a:off x="0" y="4280979"/>
          <a:ext cx="7531166" cy="1426993"/>
        </a:xfrm>
        <a:prstGeom prst="rect">
          <a:avLst/>
        </a:prstGeom>
        <a:solidFill>
          <a:srgbClr val="CCCCFF"/>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There is also an opportunity to make an informed choice as to where to place attention – in the realm of mind, or in the realm of here and now. Mindfulness training allows more control over the brain’s attentional networks (Lutz et al., 2009), and the possibility to cultivate a healthier and more flexible use of the attentional focus (Keng et al., 2011).</a:t>
          </a:r>
          <a:endParaRPr lang="en-US" sz="1800" kern="1200" dirty="0"/>
        </a:p>
      </dsp:txBody>
      <dsp:txXfrm>
        <a:off x="0" y="4280979"/>
        <a:ext cx="7531166" cy="14269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EFC34-F946-4FDF-B127-C93F66550E12}">
      <dsp:nvSpPr>
        <dsp:cNvPr id="0" name=""/>
        <dsp:cNvSpPr/>
      </dsp:nvSpPr>
      <dsp:spPr>
        <a:xfrm>
          <a:off x="0" y="8222"/>
          <a:ext cx="7686260" cy="10139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DA2939-5D63-48FF-B780-FCAF62B2BBF9}">
      <dsp:nvSpPr>
        <dsp:cNvPr id="0" name=""/>
        <dsp:cNvSpPr/>
      </dsp:nvSpPr>
      <dsp:spPr>
        <a:xfrm>
          <a:off x="306716" y="236358"/>
          <a:ext cx="558212" cy="557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75C9C6-DA6C-4095-9C62-46CC55BF8E33}">
      <dsp:nvSpPr>
        <dsp:cNvPr id="0" name=""/>
        <dsp:cNvSpPr/>
      </dsp:nvSpPr>
      <dsp:spPr>
        <a:xfrm>
          <a:off x="1171646" y="8222"/>
          <a:ext cx="6479125" cy="1077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5" tIns="114015" rIns="114015" bIns="114015" numCol="1" spcCol="1270" anchor="ctr" anchorCtr="0">
          <a:noAutofit/>
        </a:bodyPr>
        <a:lstStyle/>
        <a:p>
          <a:pPr marL="0" lvl="0" indent="0" algn="l" defTabSz="711200">
            <a:lnSpc>
              <a:spcPct val="90000"/>
            </a:lnSpc>
            <a:spcBef>
              <a:spcPct val="0"/>
            </a:spcBef>
            <a:spcAft>
              <a:spcPct val="35000"/>
            </a:spcAft>
            <a:buNone/>
          </a:pPr>
          <a:r>
            <a:rPr lang="en-GB" sz="1600" kern="1200" dirty="0"/>
            <a:t>Developing a non-judgemental relationship to the experience of thoughts and feelings and not seeing them as either ‘good or bad’ can be freeing. If we reduce judgement when experiencing an unpleasant or distressing emotion, this can lessen the impact of the experience.</a:t>
          </a:r>
          <a:endParaRPr lang="en-US" sz="1600" kern="1200" dirty="0"/>
        </a:p>
      </dsp:txBody>
      <dsp:txXfrm>
        <a:off x="1171646" y="8222"/>
        <a:ext cx="6479125" cy="1077311"/>
      </dsp:txXfrm>
    </dsp:sp>
    <dsp:sp modelId="{A1C387F2-0EEE-4C90-B610-5C4D9C95F6BF}">
      <dsp:nvSpPr>
        <dsp:cNvPr id="0" name=""/>
        <dsp:cNvSpPr/>
      </dsp:nvSpPr>
      <dsp:spPr>
        <a:xfrm>
          <a:off x="0" y="1354861"/>
          <a:ext cx="7686260" cy="10139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CE5A1-92ED-49E4-916F-EE3EA4230ECB}">
      <dsp:nvSpPr>
        <dsp:cNvPr id="0" name=""/>
        <dsp:cNvSpPr/>
      </dsp:nvSpPr>
      <dsp:spPr>
        <a:xfrm>
          <a:off x="306716" y="1582997"/>
          <a:ext cx="558212" cy="557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DFAAF8-8D4F-4085-8B34-AE2ABDF1B10A}">
      <dsp:nvSpPr>
        <dsp:cNvPr id="0" name=""/>
        <dsp:cNvSpPr/>
      </dsp:nvSpPr>
      <dsp:spPr>
        <a:xfrm>
          <a:off x="1171646" y="1354861"/>
          <a:ext cx="6479125" cy="1077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5" tIns="114015" rIns="114015" bIns="114015" numCol="1" spcCol="1270" anchor="ctr" anchorCtr="0">
          <a:noAutofit/>
        </a:bodyPr>
        <a:lstStyle/>
        <a:p>
          <a:pPr marL="0" lvl="0" indent="0" algn="l" defTabSz="666750">
            <a:lnSpc>
              <a:spcPct val="90000"/>
            </a:lnSpc>
            <a:spcBef>
              <a:spcPct val="0"/>
            </a:spcBef>
            <a:spcAft>
              <a:spcPct val="35000"/>
            </a:spcAft>
            <a:buNone/>
          </a:pPr>
          <a:r>
            <a:rPr lang="en-GB" sz="1500" kern="1200" dirty="0"/>
            <a:t>In mindfulness practice, it can be helpful to label any emotion noticed by saying ‘This is a feeling of…’ and ending this sentence with the name of the feeling.</a:t>
          </a:r>
          <a:endParaRPr lang="en-US" sz="1500" kern="1200" dirty="0"/>
        </a:p>
      </dsp:txBody>
      <dsp:txXfrm>
        <a:off x="1171646" y="1354861"/>
        <a:ext cx="6479125" cy="1077311"/>
      </dsp:txXfrm>
    </dsp:sp>
    <dsp:sp modelId="{C3CB391C-9C78-44F6-BD1F-2138499C970C}">
      <dsp:nvSpPr>
        <dsp:cNvPr id="0" name=""/>
        <dsp:cNvSpPr/>
      </dsp:nvSpPr>
      <dsp:spPr>
        <a:xfrm>
          <a:off x="0" y="2701500"/>
          <a:ext cx="7686260" cy="10139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3A946A-04CC-47BF-8078-5E82A3088938}">
      <dsp:nvSpPr>
        <dsp:cNvPr id="0" name=""/>
        <dsp:cNvSpPr/>
      </dsp:nvSpPr>
      <dsp:spPr>
        <a:xfrm>
          <a:off x="306716" y="2929637"/>
          <a:ext cx="558212" cy="557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1A55ED-65F0-474F-BDDD-03152187FEDC}">
      <dsp:nvSpPr>
        <dsp:cNvPr id="0" name=""/>
        <dsp:cNvSpPr/>
      </dsp:nvSpPr>
      <dsp:spPr>
        <a:xfrm>
          <a:off x="1171646" y="2701500"/>
          <a:ext cx="6479125" cy="1077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5" tIns="114015" rIns="114015" bIns="114015" numCol="1" spcCol="1270" anchor="ctr" anchorCtr="0">
          <a:noAutofit/>
        </a:bodyPr>
        <a:lstStyle/>
        <a:p>
          <a:pPr marL="0" lvl="0" indent="0" algn="l" defTabSz="666750">
            <a:lnSpc>
              <a:spcPct val="90000"/>
            </a:lnSpc>
            <a:spcBef>
              <a:spcPct val="0"/>
            </a:spcBef>
            <a:spcAft>
              <a:spcPct val="35000"/>
            </a:spcAft>
            <a:buNone/>
          </a:pPr>
          <a:r>
            <a:rPr lang="en-GB" sz="1500" kern="1200"/>
            <a:t>With practice, it is possible to become more rapidly aware of moments when you are feeling distressed, and to become increasingly deliberate about making choices in how to respond when these feelings of any intensity arise.</a:t>
          </a:r>
          <a:endParaRPr lang="en-US" sz="1500" kern="1200"/>
        </a:p>
      </dsp:txBody>
      <dsp:txXfrm>
        <a:off x="1171646" y="2701500"/>
        <a:ext cx="6479125" cy="1077311"/>
      </dsp:txXfrm>
    </dsp:sp>
    <dsp:sp modelId="{CD24E5C1-B241-4550-B4D7-5911A03088EF}">
      <dsp:nvSpPr>
        <dsp:cNvPr id="0" name=""/>
        <dsp:cNvSpPr/>
      </dsp:nvSpPr>
      <dsp:spPr>
        <a:xfrm>
          <a:off x="0" y="4048140"/>
          <a:ext cx="7686260" cy="10139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942FBE-7FBE-4C27-8DDB-4940CC7EC938}">
      <dsp:nvSpPr>
        <dsp:cNvPr id="0" name=""/>
        <dsp:cNvSpPr/>
      </dsp:nvSpPr>
      <dsp:spPr>
        <a:xfrm>
          <a:off x="306716" y="4276276"/>
          <a:ext cx="558212" cy="557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DA7A9D-EE15-4778-85BB-FA6BE0F2D377}">
      <dsp:nvSpPr>
        <dsp:cNvPr id="0" name=""/>
        <dsp:cNvSpPr/>
      </dsp:nvSpPr>
      <dsp:spPr>
        <a:xfrm>
          <a:off x="1171646" y="4048140"/>
          <a:ext cx="6479125" cy="1077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5" tIns="114015" rIns="114015" bIns="114015" numCol="1" spcCol="1270" anchor="ctr" anchorCtr="0">
          <a:noAutofit/>
        </a:bodyPr>
        <a:lstStyle/>
        <a:p>
          <a:pPr marL="0" lvl="0" indent="0" algn="l" defTabSz="666750">
            <a:lnSpc>
              <a:spcPct val="90000"/>
            </a:lnSpc>
            <a:spcBef>
              <a:spcPct val="0"/>
            </a:spcBef>
            <a:spcAft>
              <a:spcPct val="35000"/>
            </a:spcAft>
            <a:buNone/>
          </a:pPr>
          <a:r>
            <a:rPr lang="en-GB" sz="1500" kern="1200"/>
            <a:t>The mindful approach, with its aim of acceptance of experience, may sit at odds with some people`s beliefs that therapy is about ‘getting rid’ of negative experiences or ‘fixing’ negative emotions.</a:t>
          </a:r>
          <a:endParaRPr lang="en-US" sz="1500" kern="1200"/>
        </a:p>
      </dsp:txBody>
      <dsp:txXfrm>
        <a:off x="1171646" y="4048140"/>
        <a:ext cx="6479125" cy="1077311"/>
      </dsp:txXfrm>
    </dsp:sp>
    <dsp:sp modelId="{84456FFB-264F-4C65-A338-66F7BA1D2B5A}">
      <dsp:nvSpPr>
        <dsp:cNvPr id="0" name=""/>
        <dsp:cNvSpPr/>
      </dsp:nvSpPr>
      <dsp:spPr>
        <a:xfrm>
          <a:off x="0" y="5394779"/>
          <a:ext cx="7686260" cy="10139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BCCD7-4655-4B45-9E21-5C64DB311EB9}">
      <dsp:nvSpPr>
        <dsp:cNvPr id="0" name=""/>
        <dsp:cNvSpPr/>
      </dsp:nvSpPr>
      <dsp:spPr>
        <a:xfrm>
          <a:off x="306716" y="5622916"/>
          <a:ext cx="558212" cy="5576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4FA1C-D5AF-4FA6-82CC-FFDBA31090AA}">
      <dsp:nvSpPr>
        <dsp:cNvPr id="0" name=""/>
        <dsp:cNvSpPr/>
      </dsp:nvSpPr>
      <dsp:spPr>
        <a:xfrm>
          <a:off x="1171646" y="5394779"/>
          <a:ext cx="6479125" cy="1077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15" tIns="114015" rIns="114015" bIns="114015" numCol="1" spcCol="1270" anchor="ctr" anchorCtr="0">
          <a:noAutofit/>
        </a:bodyPr>
        <a:lstStyle/>
        <a:p>
          <a:pPr marL="0" lvl="0" indent="0" algn="l" defTabSz="666750">
            <a:lnSpc>
              <a:spcPct val="90000"/>
            </a:lnSpc>
            <a:spcBef>
              <a:spcPct val="0"/>
            </a:spcBef>
            <a:spcAft>
              <a:spcPct val="35000"/>
            </a:spcAft>
            <a:buNone/>
          </a:pPr>
          <a:r>
            <a:rPr lang="en-GB" sz="1500" kern="1200"/>
            <a:t>The shift in mindset from a judgmental to a compassionate relationship with mental/physical distress is a vital component for change (Shapiro et al., 2005, Lee et al., 2021) and may be particularly valuable for those with adverse childhood experiences (Kuyken et al., 2010).</a:t>
          </a:r>
          <a:endParaRPr lang="en-US" sz="1500" kern="1200"/>
        </a:p>
      </dsp:txBody>
      <dsp:txXfrm>
        <a:off x="1171646" y="5394779"/>
        <a:ext cx="6479125" cy="107731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7FFC8-5FED-4BF6-90B7-E43C4CDE06F1}">
      <dsp:nvSpPr>
        <dsp:cNvPr id="0" name=""/>
        <dsp:cNvSpPr/>
      </dsp:nvSpPr>
      <dsp:spPr>
        <a:xfrm>
          <a:off x="0" y="624487"/>
          <a:ext cx="1903175" cy="114190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1. Automatic Pilot </a:t>
          </a:r>
          <a:endParaRPr lang="en-US" sz="1800" kern="1200"/>
        </a:p>
      </dsp:txBody>
      <dsp:txXfrm>
        <a:off x="0" y="624487"/>
        <a:ext cx="1903175" cy="1141905"/>
      </dsp:txXfrm>
    </dsp:sp>
    <dsp:sp modelId="{D3F9AAFC-70E7-4E6B-8B0E-B9AB2DCE34AA}">
      <dsp:nvSpPr>
        <dsp:cNvPr id="0" name=""/>
        <dsp:cNvSpPr/>
      </dsp:nvSpPr>
      <dsp:spPr>
        <a:xfrm>
          <a:off x="2093493" y="624487"/>
          <a:ext cx="1903175" cy="1141905"/>
        </a:xfrm>
        <a:prstGeom prst="rect">
          <a:avLst/>
        </a:prstGeom>
        <a:solidFill>
          <a:srgbClr val="0099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2. Dealing with Barriers </a:t>
          </a:r>
          <a:endParaRPr lang="en-US" sz="1800" kern="1200" dirty="0"/>
        </a:p>
      </dsp:txBody>
      <dsp:txXfrm>
        <a:off x="2093493" y="624487"/>
        <a:ext cx="1903175" cy="1141905"/>
      </dsp:txXfrm>
    </dsp:sp>
    <dsp:sp modelId="{EFEBB40A-20FB-4100-A1B2-B3EB0CFDCD7E}">
      <dsp:nvSpPr>
        <dsp:cNvPr id="0" name=""/>
        <dsp:cNvSpPr/>
      </dsp:nvSpPr>
      <dsp:spPr>
        <a:xfrm>
          <a:off x="4186986" y="624487"/>
          <a:ext cx="1903175" cy="1141905"/>
        </a:xfrm>
        <a:prstGeom prst="rect">
          <a:avLst/>
        </a:prstGeom>
        <a:solidFill>
          <a:srgbClr val="6600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3. Mindfulness of the Breath </a:t>
          </a:r>
          <a:endParaRPr lang="en-US" sz="1800" kern="1200" dirty="0"/>
        </a:p>
      </dsp:txBody>
      <dsp:txXfrm>
        <a:off x="4186986" y="624487"/>
        <a:ext cx="1903175" cy="1141905"/>
      </dsp:txXfrm>
    </dsp:sp>
    <dsp:sp modelId="{B7804A71-6783-4036-991B-A80688EA91DD}">
      <dsp:nvSpPr>
        <dsp:cNvPr id="0" name=""/>
        <dsp:cNvSpPr/>
      </dsp:nvSpPr>
      <dsp:spPr>
        <a:xfrm>
          <a:off x="0" y="1956710"/>
          <a:ext cx="1903175" cy="1141905"/>
        </a:xfrm>
        <a:prstGeom prst="rect">
          <a:avLst/>
        </a:prstGeom>
        <a:solidFill>
          <a:srgbClr val="66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4. Staying Present </a:t>
          </a:r>
          <a:endParaRPr lang="en-US" sz="1800" kern="1200"/>
        </a:p>
      </dsp:txBody>
      <dsp:txXfrm>
        <a:off x="0" y="1956710"/>
        <a:ext cx="1903175" cy="1141905"/>
      </dsp:txXfrm>
    </dsp:sp>
    <dsp:sp modelId="{D45BBE99-F5D6-4707-99DC-622723A1AD7F}">
      <dsp:nvSpPr>
        <dsp:cNvPr id="0" name=""/>
        <dsp:cNvSpPr/>
      </dsp:nvSpPr>
      <dsp:spPr>
        <a:xfrm>
          <a:off x="2093493" y="1956710"/>
          <a:ext cx="1903175" cy="1141905"/>
        </a:xfrm>
        <a:prstGeom prst="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5. Allowing/Letting Be </a:t>
          </a:r>
          <a:endParaRPr lang="en-US" sz="1800" kern="1200" dirty="0"/>
        </a:p>
      </dsp:txBody>
      <dsp:txXfrm>
        <a:off x="2093493" y="1956710"/>
        <a:ext cx="1903175" cy="1141905"/>
      </dsp:txXfrm>
    </dsp:sp>
    <dsp:sp modelId="{90A2363E-4C11-4044-9B67-D4F44C908735}">
      <dsp:nvSpPr>
        <dsp:cNvPr id="0" name=""/>
        <dsp:cNvSpPr/>
      </dsp:nvSpPr>
      <dsp:spPr>
        <a:xfrm>
          <a:off x="4186986" y="1956710"/>
          <a:ext cx="1903175" cy="1141905"/>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6. Thoughts are Not Facts </a:t>
          </a:r>
          <a:endParaRPr lang="en-US" sz="1800" kern="1200"/>
        </a:p>
      </dsp:txBody>
      <dsp:txXfrm>
        <a:off x="4186986" y="1956710"/>
        <a:ext cx="1903175" cy="1141905"/>
      </dsp:txXfrm>
    </dsp:sp>
    <dsp:sp modelId="{FFBED12C-337B-483E-A2AF-5D5B8339C9C2}">
      <dsp:nvSpPr>
        <dsp:cNvPr id="0" name=""/>
        <dsp:cNvSpPr/>
      </dsp:nvSpPr>
      <dsp:spPr>
        <a:xfrm>
          <a:off x="1046746" y="3288933"/>
          <a:ext cx="1903175" cy="1141905"/>
        </a:xfrm>
        <a:prstGeom prst="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7. How can I best take care of myself? </a:t>
          </a:r>
          <a:endParaRPr lang="en-US" sz="1800" kern="1200" dirty="0"/>
        </a:p>
      </dsp:txBody>
      <dsp:txXfrm>
        <a:off x="1046746" y="3288933"/>
        <a:ext cx="1903175" cy="1141905"/>
      </dsp:txXfrm>
    </dsp:sp>
    <dsp:sp modelId="{EECC2A1F-8A9F-4E66-B4DA-AB45A35F2F39}">
      <dsp:nvSpPr>
        <dsp:cNvPr id="0" name=""/>
        <dsp:cNvSpPr/>
      </dsp:nvSpPr>
      <dsp:spPr>
        <a:xfrm>
          <a:off x="3140239" y="3288933"/>
          <a:ext cx="1903175" cy="1141905"/>
        </a:xfrm>
        <a:prstGeom prst="rect">
          <a:avLst/>
        </a:prstGeom>
        <a:solidFill>
          <a:srgbClr val="9966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8. Using what has been learnt to deal with future moods</a:t>
          </a:r>
          <a:endParaRPr lang="en-US" sz="1800" kern="1200" dirty="0"/>
        </a:p>
      </dsp:txBody>
      <dsp:txXfrm>
        <a:off x="3140239" y="3288933"/>
        <a:ext cx="1903175" cy="11419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7852F2-4AE2-4280-A079-590DA7F64882}">
      <dsp:nvSpPr>
        <dsp:cNvPr id="0" name=""/>
        <dsp:cNvSpPr/>
      </dsp:nvSpPr>
      <dsp:spPr>
        <a:xfrm>
          <a:off x="1384" y="917531"/>
          <a:ext cx="2952976" cy="1771785"/>
        </a:xfrm>
        <a:prstGeom prst="roundRect">
          <a:avLst>
            <a:gd name="adj" fmla="val 10000"/>
          </a:avLst>
        </a:prstGeom>
        <a:solidFill>
          <a:srgbClr val="9966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DBT introduces clients to seven skills to assist in developing Mindfulness. </a:t>
          </a:r>
          <a:endParaRPr lang="en-US" sz="2000" kern="1200" dirty="0"/>
        </a:p>
      </dsp:txBody>
      <dsp:txXfrm>
        <a:off x="53278" y="969425"/>
        <a:ext cx="2849188" cy="1667997"/>
      </dsp:txXfrm>
    </dsp:sp>
    <dsp:sp modelId="{8939A10B-68F7-4C7C-A218-F91FEF782479}">
      <dsp:nvSpPr>
        <dsp:cNvPr id="0" name=""/>
        <dsp:cNvSpPr/>
      </dsp:nvSpPr>
      <dsp:spPr>
        <a:xfrm>
          <a:off x="3214223" y="1437255"/>
          <a:ext cx="626031" cy="73233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214223" y="1583723"/>
        <a:ext cx="438222" cy="439402"/>
      </dsp:txXfrm>
    </dsp:sp>
    <dsp:sp modelId="{ED51A837-3E49-40AE-9FCF-B7398EC233CD}">
      <dsp:nvSpPr>
        <dsp:cNvPr id="0" name=""/>
        <dsp:cNvSpPr/>
      </dsp:nvSpPr>
      <dsp:spPr>
        <a:xfrm>
          <a:off x="4135551" y="917531"/>
          <a:ext cx="2952976" cy="1771785"/>
        </a:xfrm>
        <a:prstGeom prst="roundRect">
          <a:avLst>
            <a:gd name="adj" fmla="val 10000"/>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They are the three ‘What Skills’ - are ‘observing’, ‘describing’ and ‘participating’. </a:t>
          </a:r>
          <a:endParaRPr lang="en-US" sz="2100" kern="1200" dirty="0"/>
        </a:p>
      </dsp:txBody>
      <dsp:txXfrm>
        <a:off x="4187445" y="969425"/>
        <a:ext cx="2849188" cy="1667997"/>
      </dsp:txXfrm>
    </dsp:sp>
    <dsp:sp modelId="{9B5983F0-37FC-4390-A2AF-851B7E0B6316}">
      <dsp:nvSpPr>
        <dsp:cNvPr id="0" name=""/>
        <dsp:cNvSpPr/>
      </dsp:nvSpPr>
      <dsp:spPr>
        <a:xfrm rot="5400000">
          <a:off x="5299024" y="2896026"/>
          <a:ext cx="626031" cy="73233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392339" y="2949180"/>
        <a:ext cx="439402" cy="438222"/>
      </dsp:txXfrm>
    </dsp:sp>
    <dsp:sp modelId="{28FEC1B3-3598-4F22-AC1D-BE78B5FEF686}">
      <dsp:nvSpPr>
        <dsp:cNvPr id="0" name=""/>
        <dsp:cNvSpPr/>
      </dsp:nvSpPr>
      <dsp:spPr>
        <a:xfrm>
          <a:off x="4135551" y="3870508"/>
          <a:ext cx="2952976" cy="1771785"/>
        </a:xfrm>
        <a:prstGeom prst="roundRect">
          <a:avLst>
            <a:gd name="adj" fmla="val 10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the three ’How Skills’ - are ‘without judgement’, ‘one mindfully’ and ‘effectively’. </a:t>
          </a:r>
          <a:endParaRPr lang="en-US" sz="2100" kern="1200" dirty="0"/>
        </a:p>
      </dsp:txBody>
      <dsp:txXfrm>
        <a:off x="4187445" y="3922402"/>
        <a:ext cx="2849188" cy="1667997"/>
      </dsp:txXfrm>
    </dsp:sp>
    <dsp:sp modelId="{D334D575-5B02-4DC4-BF1A-4AF57A45018B}">
      <dsp:nvSpPr>
        <dsp:cNvPr id="0" name=""/>
        <dsp:cNvSpPr/>
      </dsp:nvSpPr>
      <dsp:spPr>
        <a:xfrm rot="10800000">
          <a:off x="3249658" y="4390232"/>
          <a:ext cx="626031" cy="73233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3437467" y="4536700"/>
        <a:ext cx="438222" cy="439402"/>
      </dsp:txXfrm>
    </dsp:sp>
    <dsp:sp modelId="{1098A8AA-EC75-42FA-909A-CDBBEC2EF484}">
      <dsp:nvSpPr>
        <dsp:cNvPr id="0" name=""/>
        <dsp:cNvSpPr/>
      </dsp:nvSpPr>
      <dsp:spPr>
        <a:xfrm>
          <a:off x="1384" y="3870508"/>
          <a:ext cx="2952976" cy="1771785"/>
        </a:xfrm>
        <a:prstGeom prst="roundRect">
          <a:avLst>
            <a:gd name="adj" fmla="val 10000"/>
          </a:avLst>
        </a:prstGeom>
        <a:solidFill>
          <a:srgbClr val="0099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`Wise Mind’ - learning to integrate the emotions (Emotion Mind) with logical rational thought (Reasonable Mind).</a:t>
          </a:r>
          <a:endParaRPr lang="en-US" sz="2100" kern="1200" dirty="0"/>
        </a:p>
      </dsp:txBody>
      <dsp:txXfrm>
        <a:off x="53278" y="3922402"/>
        <a:ext cx="2849188" cy="166799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4B35C9-FF92-4A67-9D39-A1C50EBC4F23}">
      <dsp:nvSpPr>
        <dsp:cNvPr id="0" name=""/>
        <dsp:cNvSpPr/>
      </dsp:nvSpPr>
      <dsp:spPr>
        <a:xfrm>
          <a:off x="0" y="655"/>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1D2A1-B412-49F2-8D13-1A13250612DD}">
      <dsp:nvSpPr>
        <dsp:cNvPr id="0" name=""/>
        <dsp:cNvSpPr/>
      </dsp:nvSpPr>
      <dsp:spPr>
        <a:xfrm>
          <a:off x="0" y="655"/>
          <a:ext cx="7143541" cy="1074408"/>
        </a:xfrm>
        <a:prstGeom prst="rect">
          <a:avLst/>
        </a:prstGeom>
        <a:solidFill>
          <a:srgbClr val="FFFFCC"/>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Observing, describing, non-reactivity, non-judgement and acting with awareness are all facets of mindfulness assessed by one of the more common mindfulness questionnaires, The Five Facet Mindfulness Questionnaire (Baer et al., 2006).</a:t>
          </a:r>
          <a:endParaRPr lang="en-US" sz="1800" kern="1200" dirty="0"/>
        </a:p>
      </dsp:txBody>
      <dsp:txXfrm>
        <a:off x="0" y="655"/>
        <a:ext cx="7143541" cy="1074408"/>
      </dsp:txXfrm>
    </dsp:sp>
    <dsp:sp modelId="{1D969113-BA86-4BFC-8B43-338A1F4C33FB}">
      <dsp:nvSpPr>
        <dsp:cNvPr id="0" name=""/>
        <dsp:cNvSpPr/>
      </dsp:nvSpPr>
      <dsp:spPr>
        <a:xfrm>
          <a:off x="0" y="1075064"/>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7EEAB8-8360-426F-8653-CE035FFA8B9B}">
      <dsp:nvSpPr>
        <dsp:cNvPr id="0" name=""/>
        <dsp:cNvSpPr/>
      </dsp:nvSpPr>
      <dsp:spPr>
        <a:xfrm>
          <a:off x="0" y="1075064"/>
          <a:ext cx="7143541" cy="1074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In DBT mindfulness practice, ‘participating’ is the ability to be totally absorbed and aware of what you are doing in the present.</a:t>
          </a:r>
          <a:endParaRPr lang="en-US" sz="2000" kern="1200" dirty="0"/>
        </a:p>
      </dsp:txBody>
      <dsp:txXfrm>
        <a:off x="0" y="1075064"/>
        <a:ext cx="7143541" cy="1074408"/>
      </dsp:txXfrm>
    </dsp:sp>
    <dsp:sp modelId="{FE609621-FAA1-4524-A809-56470F049FCF}">
      <dsp:nvSpPr>
        <dsp:cNvPr id="0" name=""/>
        <dsp:cNvSpPr/>
      </dsp:nvSpPr>
      <dsp:spPr>
        <a:xfrm>
          <a:off x="0" y="2149473"/>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FB98CC-C447-4638-8E1E-A35137CD3548}">
      <dsp:nvSpPr>
        <dsp:cNvPr id="0" name=""/>
        <dsp:cNvSpPr/>
      </dsp:nvSpPr>
      <dsp:spPr>
        <a:xfrm>
          <a:off x="0" y="2149473"/>
          <a:ext cx="7143541" cy="1074408"/>
        </a:xfrm>
        <a:prstGeom prst="rect">
          <a:avLst/>
        </a:prstGeom>
        <a:solidFill>
          <a:srgbClr val="CCFFFF"/>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DBT ’How Skills’ stress practising letting go of judgement as part of being mindful, to help the person see things as they are rather than reacting to their constructs about the situation.</a:t>
          </a:r>
          <a:endParaRPr lang="en-US" sz="1800" kern="1200" dirty="0"/>
        </a:p>
      </dsp:txBody>
      <dsp:txXfrm>
        <a:off x="0" y="2149473"/>
        <a:ext cx="7143541" cy="1074408"/>
      </dsp:txXfrm>
    </dsp:sp>
    <dsp:sp modelId="{3047A5B4-AAB8-4180-9427-F000C5BA08EB}">
      <dsp:nvSpPr>
        <dsp:cNvPr id="0" name=""/>
        <dsp:cNvSpPr/>
      </dsp:nvSpPr>
      <dsp:spPr>
        <a:xfrm>
          <a:off x="0" y="3223882"/>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590969-0552-4764-BA96-F2586B8BDEE2}">
      <dsp:nvSpPr>
        <dsp:cNvPr id="0" name=""/>
        <dsp:cNvSpPr/>
      </dsp:nvSpPr>
      <dsp:spPr>
        <a:xfrm>
          <a:off x="0" y="3223882"/>
          <a:ext cx="7143541" cy="1074408"/>
        </a:xfrm>
        <a:prstGeom prst="rect">
          <a:avLst/>
        </a:prstGeom>
        <a:solidFill>
          <a:srgbClr val="CCCCFF"/>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One mindfully’ reinforces the importance of focusing on the present rather than ruminating about the past or becoming worried about the future. ‘Doing things effectively’ is defined as doing what works to achieve the desired outcome</a:t>
          </a:r>
          <a:r>
            <a:rPr lang="en-GB" sz="1700" kern="1200" dirty="0"/>
            <a:t>.</a:t>
          </a:r>
          <a:endParaRPr lang="en-US" sz="1700" kern="1200" dirty="0"/>
        </a:p>
      </dsp:txBody>
      <dsp:txXfrm>
        <a:off x="0" y="3223882"/>
        <a:ext cx="7143541" cy="1074408"/>
      </dsp:txXfrm>
    </dsp:sp>
    <dsp:sp modelId="{2B46B1AE-499B-4CB2-B7FE-53270D6F03C2}">
      <dsp:nvSpPr>
        <dsp:cNvPr id="0" name=""/>
        <dsp:cNvSpPr/>
      </dsp:nvSpPr>
      <dsp:spPr>
        <a:xfrm>
          <a:off x="0" y="4298291"/>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F2C855-02E6-456C-9985-1051C3DEC2CC}">
      <dsp:nvSpPr>
        <dsp:cNvPr id="0" name=""/>
        <dsp:cNvSpPr/>
      </dsp:nvSpPr>
      <dsp:spPr>
        <a:xfrm>
          <a:off x="0" y="4298291"/>
          <a:ext cx="7143541" cy="1074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experience of ‘wise mind’ combines intellectual knowledge with intuitive wisdom. DBT suggests that ‘wise mind’ needs to be developed and used, as it is the most effective way to solve problems and deal with difficulties.</a:t>
          </a:r>
          <a:endParaRPr lang="en-US" sz="1800" kern="1200" dirty="0"/>
        </a:p>
      </dsp:txBody>
      <dsp:txXfrm>
        <a:off x="0" y="4298291"/>
        <a:ext cx="7143541" cy="10744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6B4CC-4B11-4CD5-B288-7D45E430716C}">
      <dsp:nvSpPr>
        <dsp:cNvPr id="0" name=""/>
        <dsp:cNvSpPr/>
      </dsp:nvSpPr>
      <dsp:spPr>
        <a:xfrm>
          <a:off x="3315" y="861986"/>
          <a:ext cx="2630401" cy="1578240"/>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There are six core therapeutic processes in ACT which are as follows: </a:t>
          </a:r>
          <a:endParaRPr lang="en-US" sz="2000" kern="1200" dirty="0"/>
        </a:p>
      </dsp:txBody>
      <dsp:txXfrm>
        <a:off x="3315" y="861986"/>
        <a:ext cx="2630401" cy="1578240"/>
      </dsp:txXfrm>
    </dsp:sp>
    <dsp:sp modelId="{B7539E41-B708-46DE-B1B5-A21AC91DB1A6}">
      <dsp:nvSpPr>
        <dsp:cNvPr id="0" name=""/>
        <dsp:cNvSpPr/>
      </dsp:nvSpPr>
      <dsp:spPr>
        <a:xfrm>
          <a:off x="2896756" y="861986"/>
          <a:ext cx="2630401" cy="1578240"/>
        </a:xfrm>
        <a:prstGeom prst="rect">
          <a:avLst/>
        </a:prstGeom>
        <a:solidFill>
          <a:srgbClr val="0099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Contacting the Present Moment (Be Here Now). To be psychologically present and consciously connecting with and engaging in what is happening in this moment. </a:t>
          </a:r>
          <a:endParaRPr lang="en-US" sz="1700" kern="1200" dirty="0"/>
        </a:p>
      </dsp:txBody>
      <dsp:txXfrm>
        <a:off x="2896756" y="861986"/>
        <a:ext cx="2630401" cy="1578240"/>
      </dsp:txXfrm>
    </dsp:sp>
    <dsp:sp modelId="{564E0887-DC44-42DB-AF24-3FDFBD2D7D13}">
      <dsp:nvSpPr>
        <dsp:cNvPr id="0" name=""/>
        <dsp:cNvSpPr/>
      </dsp:nvSpPr>
      <dsp:spPr>
        <a:xfrm>
          <a:off x="5790198" y="861986"/>
          <a:ext cx="2630401" cy="1578240"/>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Cognitive </a:t>
          </a:r>
          <a:r>
            <a:rPr lang="en-GB" sz="1800" kern="1200" dirty="0" err="1"/>
            <a:t>Defusion</a:t>
          </a:r>
          <a:r>
            <a:rPr lang="en-GB" sz="1800" kern="1200" dirty="0"/>
            <a:t> (Watch Your Thinking). To step back and detach from thoughts, images and memories. </a:t>
          </a:r>
          <a:endParaRPr lang="en-US" sz="1800" kern="1200" dirty="0"/>
        </a:p>
      </dsp:txBody>
      <dsp:txXfrm>
        <a:off x="5790198" y="861986"/>
        <a:ext cx="2630401" cy="1578240"/>
      </dsp:txXfrm>
    </dsp:sp>
    <dsp:sp modelId="{4FB1B37E-BC1E-4C10-8C05-54412CD85BF2}">
      <dsp:nvSpPr>
        <dsp:cNvPr id="0" name=""/>
        <dsp:cNvSpPr/>
      </dsp:nvSpPr>
      <dsp:spPr>
        <a:xfrm>
          <a:off x="8683639" y="861986"/>
          <a:ext cx="2630401" cy="1578240"/>
        </a:xfrm>
        <a:prstGeom prst="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Acceptance (Open Up). To make room for painful feelings, urges and emotions instead of fighting them or running away from them. </a:t>
          </a:r>
          <a:endParaRPr lang="en-US" sz="1700" kern="1200"/>
        </a:p>
      </dsp:txBody>
      <dsp:txXfrm>
        <a:off x="8683639" y="861986"/>
        <a:ext cx="2630401" cy="1578240"/>
      </dsp:txXfrm>
    </dsp:sp>
    <dsp:sp modelId="{09471BBE-CFD2-4892-B540-D4F24938F088}">
      <dsp:nvSpPr>
        <dsp:cNvPr id="0" name=""/>
        <dsp:cNvSpPr/>
      </dsp:nvSpPr>
      <dsp:spPr>
        <a:xfrm>
          <a:off x="1450036" y="2703267"/>
          <a:ext cx="2630401" cy="1578240"/>
        </a:xfrm>
        <a:prstGeom prst="rect">
          <a:avLst/>
        </a:prstGeom>
        <a:solidFill>
          <a:srgbClr val="9966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Self-as-Context (Pure Awareness). Understand the ‘observing self’ and become aware of what we are thinking, sensing, feeling or doing in the moment. </a:t>
          </a:r>
          <a:endParaRPr lang="en-US" sz="1700" kern="1200" dirty="0"/>
        </a:p>
      </dsp:txBody>
      <dsp:txXfrm>
        <a:off x="1450036" y="2703267"/>
        <a:ext cx="2630401" cy="1578240"/>
      </dsp:txXfrm>
    </dsp:sp>
    <dsp:sp modelId="{53D334C0-693B-40A0-8230-784FE62C368C}">
      <dsp:nvSpPr>
        <dsp:cNvPr id="0" name=""/>
        <dsp:cNvSpPr/>
      </dsp:nvSpPr>
      <dsp:spPr>
        <a:xfrm>
          <a:off x="4343477" y="2703267"/>
          <a:ext cx="2630401" cy="1578240"/>
        </a:xfrm>
        <a:prstGeom prst="rect">
          <a:avLst/>
        </a:prstGeom>
        <a:solidFill>
          <a:srgbClr val="66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Values (Know What Matters). What truly matters to you in the big picture? Clarifying values to guide our actions. </a:t>
          </a:r>
          <a:endParaRPr lang="en-US" sz="1800" kern="1200" dirty="0"/>
        </a:p>
      </dsp:txBody>
      <dsp:txXfrm>
        <a:off x="4343477" y="2703267"/>
        <a:ext cx="2630401" cy="1578240"/>
      </dsp:txXfrm>
    </dsp:sp>
    <dsp:sp modelId="{4F55E86A-6065-49A2-9260-AEF555602738}">
      <dsp:nvSpPr>
        <dsp:cNvPr id="0" name=""/>
        <dsp:cNvSpPr/>
      </dsp:nvSpPr>
      <dsp:spPr>
        <a:xfrm>
          <a:off x="7236918" y="2703267"/>
          <a:ext cx="2630401" cy="1578240"/>
        </a:xfrm>
        <a:prstGeom prst="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Committed Action (Do What It Takes). Taking effective value-guided action to create a meaningful life</a:t>
          </a:r>
          <a:endParaRPr lang="en-US" sz="1800" kern="1200" dirty="0"/>
        </a:p>
      </dsp:txBody>
      <dsp:txXfrm>
        <a:off x="7236918" y="2703267"/>
        <a:ext cx="2630401" cy="157824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5B843-32D5-4857-B6E6-CC4EACA2F1DF}">
      <dsp:nvSpPr>
        <dsp:cNvPr id="0" name=""/>
        <dsp:cNvSpPr/>
      </dsp:nvSpPr>
      <dsp:spPr>
        <a:xfrm>
          <a:off x="160636" y="698870"/>
          <a:ext cx="1567294" cy="1567294"/>
        </a:xfrm>
        <a:prstGeom prst="ellipse">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BA52F1-69E2-456B-99BD-EE956BD57267}">
      <dsp:nvSpPr>
        <dsp:cNvPr id="0" name=""/>
        <dsp:cNvSpPr/>
      </dsp:nvSpPr>
      <dsp:spPr>
        <a:xfrm>
          <a:off x="489768" y="1028002"/>
          <a:ext cx="909031" cy="909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2EE83-0C39-48C2-A916-6D92D35EA28D}">
      <dsp:nvSpPr>
        <dsp:cNvPr id="0" name=""/>
        <dsp:cNvSpPr/>
      </dsp:nvSpPr>
      <dsp:spPr>
        <a:xfrm>
          <a:off x="2063780" y="698870"/>
          <a:ext cx="3694338" cy="156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Psychological flexibility (the core of ACT), is the ability to fully contact the present moment and the psychological reactions it produces as a conscious person and to modify behaviour in the situation in the service of chosen values.</a:t>
          </a:r>
          <a:endParaRPr lang="en-US" sz="1400" kern="1200" dirty="0"/>
        </a:p>
      </dsp:txBody>
      <dsp:txXfrm>
        <a:off x="2063780" y="698870"/>
        <a:ext cx="3694338" cy="1567294"/>
      </dsp:txXfrm>
    </dsp:sp>
    <dsp:sp modelId="{04B90AD3-6988-482B-9C7B-424150ADA3B0}">
      <dsp:nvSpPr>
        <dsp:cNvPr id="0" name=""/>
        <dsp:cNvSpPr/>
      </dsp:nvSpPr>
      <dsp:spPr>
        <a:xfrm>
          <a:off x="6401829" y="698870"/>
          <a:ext cx="1567294" cy="1567294"/>
        </a:xfrm>
        <a:prstGeom prst="ellipse">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FF0EC4-D519-40B7-A32E-60AF0C4357DB}">
      <dsp:nvSpPr>
        <dsp:cNvPr id="0" name=""/>
        <dsp:cNvSpPr/>
      </dsp:nvSpPr>
      <dsp:spPr>
        <a:xfrm>
          <a:off x="6730961" y="1028002"/>
          <a:ext cx="909031" cy="909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7C0C9-A965-423E-A296-1B40931D1515}">
      <dsp:nvSpPr>
        <dsp:cNvPr id="0" name=""/>
        <dsp:cNvSpPr/>
      </dsp:nvSpPr>
      <dsp:spPr>
        <a:xfrm>
          <a:off x="8304973" y="698870"/>
          <a:ext cx="3694338" cy="156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ACT further recognises multi-layered complexity in the experience ‘self’. Mindfulness is the tool to reach what they see as a transcendent sense of self where thoughts and feelings are experienced as just that, and a person does not identify with a conceptual self such as ‘I am bad’ or ‘I am worthless’, (Fletcher &amp; Hayes, 2005).</a:t>
          </a:r>
          <a:endParaRPr lang="en-US" sz="1400" kern="1200"/>
        </a:p>
      </dsp:txBody>
      <dsp:txXfrm>
        <a:off x="8304973" y="698870"/>
        <a:ext cx="3694338" cy="1567294"/>
      </dsp:txXfrm>
    </dsp:sp>
    <dsp:sp modelId="{7DAFF4AE-97D7-446C-BD3D-45415CADED58}">
      <dsp:nvSpPr>
        <dsp:cNvPr id="0" name=""/>
        <dsp:cNvSpPr/>
      </dsp:nvSpPr>
      <dsp:spPr>
        <a:xfrm>
          <a:off x="160636" y="3194474"/>
          <a:ext cx="1567294" cy="1567294"/>
        </a:xfrm>
        <a:prstGeom prst="ellipse">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7C5B23-A984-43B6-8AEF-5135770B5319}">
      <dsp:nvSpPr>
        <dsp:cNvPr id="0" name=""/>
        <dsp:cNvSpPr/>
      </dsp:nvSpPr>
      <dsp:spPr>
        <a:xfrm>
          <a:off x="489768" y="3523606"/>
          <a:ext cx="909031" cy="909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A86E7-DCF6-4FBB-A28E-53E1CB816065}">
      <dsp:nvSpPr>
        <dsp:cNvPr id="0" name=""/>
        <dsp:cNvSpPr/>
      </dsp:nvSpPr>
      <dsp:spPr>
        <a:xfrm>
          <a:off x="2063780" y="3194474"/>
          <a:ext cx="3694338" cy="156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ACT is not focussed on symptom reduction. Mindfulness skills are taught as a way to facilitate a change in the relationship a client has with their symptoms so that these no longer hold them back from valued-guided action. </a:t>
          </a:r>
          <a:endParaRPr lang="en-US" sz="1400" kern="1200"/>
        </a:p>
      </dsp:txBody>
      <dsp:txXfrm>
        <a:off x="2063780" y="3194474"/>
        <a:ext cx="3694338" cy="1567294"/>
      </dsp:txXfrm>
    </dsp:sp>
    <dsp:sp modelId="{48B4CF83-FF99-4894-A30F-D1C64FB8747A}">
      <dsp:nvSpPr>
        <dsp:cNvPr id="0" name=""/>
        <dsp:cNvSpPr/>
      </dsp:nvSpPr>
      <dsp:spPr>
        <a:xfrm>
          <a:off x="6401829" y="3194474"/>
          <a:ext cx="1567294" cy="1567294"/>
        </a:xfrm>
        <a:prstGeom prst="ellipse">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CEBA35-0A39-435F-A1AA-33C1BC8B2129}">
      <dsp:nvSpPr>
        <dsp:cNvPr id="0" name=""/>
        <dsp:cNvSpPr/>
      </dsp:nvSpPr>
      <dsp:spPr>
        <a:xfrm>
          <a:off x="6730961" y="3523606"/>
          <a:ext cx="909031" cy="9090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CC69B-4AFF-48B8-BD4A-76EC30253DAC}">
      <dsp:nvSpPr>
        <dsp:cNvPr id="0" name=""/>
        <dsp:cNvSpPr/>
      </dsp:nvSpPr>
      <dsp:spPr>
        <a:xfrm>
          <a:off x="8304973" y="3194474"/>
          <a:ext cx="3694338" cy="156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Quality of life is improved in part through the re-engagement with positive actions and a reduction in reactivity to symptoms through mindfulness.</a:t>
          </a:r>
          <a:endParaRPr lang="en-US" sz="1400" kern="1200"/>
        </a:p>
      </dsp:txBody>
      <dsp:txXfrm>
        <a:off x="8304973" y="3194474"/>
        <a:ext cx="3694338" cy="156729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BEAE2-BD5F-4E9B-AA4A-F6587AD89A2C}">
      <dsp:nvSpPr>
        <dsp:cNvPr id="0" name=""/>
        <dsp:cNvSpPr/>
      </dsp:nvSpPr>
      <dsp:spPr>
        <a:xfrm>
          <a:off x="0" y="755"/>
          <a:ext cx="83242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C4B8E7-03E2-4792-82BC-3EF429232630}">
      <dsp:nvSpPr>
        <dsp:cNvPr id="0" name=""/>
        <dsp:cNvSpPr/>
      </dsp:nvSpPr>
      <dsp:spPr>
        <a:xfrm>
          <a:off x="0" y="755"/>
          <a:ext cx="8324287" cy="1237450"/>
        </a:xfrm>
        <a:prstGeom prst="rect">
          <a:avLst/>
        </a:prstGeom>
        <a:solidFill>
          <a:srgbClr val="99FFCC"/>
        </a:solid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Compassion involves an appreciation of suffering and a wish to alleviate it. Self-compassion involves including yourself in the suffering you appreciate and wish to alleviate. According to Neff (2003) there are three components to self-compassion:</a:t>
          </a:r>
          <a:endParaRPr lang="en-US" sz="1900" kern="1200" dirty="0"/>
        </a:p>
      </dsp:txBody>
      <dsp:txXfrm>
        <a:off x="0" y="755"/>
        <a:ext cx="8324287" cy="1237450"/>
      </dsp:txXfrm>
    </dsp:sp>
    <dsp:sp modelId="{3806C6C9-DAD6-4FBD-9D1B-951039442747}">
      <dsp:nvSpPr>
        <dsp:cNvPr id="0" name=""/>
        <dsp:cNvSpPr/>
      </dsp:nvSpPr>
      <dsp:spPr>
        <a:xfrm>
          <a:off x="0" y="1238206"/>
          <a:ext cx="83242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5E0825-776D-4DA1-ACE0-BE367FE52DE5}">
      <dsp:nvSpPr>
        <dsp:cNvPr id="0" name=""/>
        <dsp:cNvSpPr/>
      </dsp:nvSpPr>
      <dsp:spPr>
        <a:xfrm>
          <a:off x="0" y="1238206"/>
          <a:ext cx="8324287" cy="1237450"/>
        </a:xfrm>
        <a:prstGeom prst="rect">
          <a:avLst/>
        </a:prstGeom>
        <a:solidFill>
          <a:srgbClr val="CCCCFF"/>
        </a:solid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1</a:t>
          </a:r>
          <a:r>
            <a:rPr lang="en-GB" sz="2000" kern="1200" dirty="0"/>
            <a:t>. Self-kindness – which is generated when our inner dialogue becomes more supportive and our self-talk soothes us in the face of a hostile environment. </a:t>
          </a:r>
          <a:endParaRPr lang="en-US" sz="2000" kern="1200" dirty="0"/>
        </a:p>
      </dsp:txBody>
      <dsp:txXfrm>
        <a:off x="0" y="1238206"/>
        <a:ext cx="8324287" cy="1237450"/>
      </dsp:txXfrm>
    </dsp:sp>
    <dsp:sp modelId="{8D9614E0-C286-4FDF-B782-64F5C4F68CAA}">
      <dsp:nvSpPr>
        <dsp:cNvPr id="0" name=""/>
        <dsp:cNvSpPr/>
      </dsp:nvSpPr>
      <dsp:spPr>
        <a:xfrm>
          <a:off x="0" y="2475657"/>
          <a:ext cx="83242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73215-CD1D-4C39-924F-2FEC4CE841F3}">
      <dsp:nvSpPr>
        <dsp:cNvPr id="0" name=""/>
        <dsp:cNvSpPr/>
      </dsp:nvSpPr>
      <dsp:spPr>
        <a:xfrm>
          <a:off x="0" y="2475657"/>
          <a:ext cx="8324287" cy="1237450"/>
        </a:xfrm>
        <a:prstGeom prst="rect">
          <a:avLst/>
        </a:prstGeom>
        <a:solidFill>
          <a:srgbClr val="CCFF99"/>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2. Common humanity – the insight that all humans experience failure and suffering which helps to </a:t>
          </a:r>
          <a:r>
            <a:rPr lang="en-GB" sz="2000" kern="1200" dirty="0" err="1"/>
            <a:t>contexualise</a:t>
          </a:r>
          <a:r>
            <a:rPr lang="en-GB" sz="2000" kern="1200" dirty="0"/>
            <a:t> our experience more broadly. </a:t>
          </a:r>
          <a:endParaRPr lang="en-US" sz="2000" kern="1200" dirty="0"/>
        </a:p>
      </dsp:txBody>
      <dsp:txXfrm>
        <a:off x="0" y="2475657"/>
        <a:ext cx="8324287" cy="1237450"/>
      </dsp:txXfrm>
    </dsp:sp>
    <dsp:sp modelId="{D21D7DD2-A069-47E3-B820-E9A50CD292DB}">
      <dsp:nvSpPr>
        <dsp:cNvPr id="0" name=""/>
        <dsp:cNvSpPr/>
      </dsp:nvSpPr>
      <dsp:spPr>
        <a:xfrm>
          <a:off x="0" y="3713107"/>
          <a:ext cx="83242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47752C-631F-44C3-9C46-D1B3338182D1}">
      <dsp:nvSpPr>
        <dsp:cNvPr id="0" name=""/>
        <dsp:cNvSpPr/>
      </dsp:nvSpPr>
      <dsp:spPr>
        <a:xfrm>
          <a:off x="0" y="3713107"/>
          <a:ext cx="8324287" cy="1237450"/>
        </a:xfrm>
        <a:prstGeom prst="rect">
          <a:avLst/>
        </a:prstGeom>
        <a:solidFill>
          <a:srgbClr val="FFFFCC"/>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3. Mindfulness – as a means to support our ability to recognise our thoughts and feelings as just that, thoughts and feelings, and not overly identify with them. </a:t>
          </a:r>
          <a:endParaRPr lang="en-US" sz="2000" kern="1200" dirty="0"/>
        </a:p>
      </dsp:txBody>
      <dsp:txXfrm>
        <a:off x="0" y="3713107"/>
        <a:ext cx="8324287" cy="1237450"/>
      </dsp:txXfrm>
    </dsp:sp>
    <dsp:sp modelId="{BE22728F-D3CA-45F3-B8E7-854C6EB71353}">
      <dsp:nvSpPr>
        <dsp:cNvPr id="0" name=""/>
        <dsp:cNvSpPr/>
      </dsp:nvSpPr>
      <dsp:spPr>
        <a:xfrm>
          <a:off x="0" y="4950558"/>
          <a:ext cx="83242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7DCF69-159E-40D4-A012-A8BB863FD190}">
      <dsp:nvSpPr>
        <dsp:cNvPr id="0" name=""/>
        <dsp:cNvSpPr/>
      </dsp:nvSpPr>
      <dsp:spPr>
        <a:xfrm>
          <a:off x="0" y="4950558"/>
          <a:ext cx="8324287" cy="1237450"/>
        </a:xfrm>
        <a:prstGeom prst="rect">
          <a:avLst/>
        </a:prstGeom>
        <a:solidFill>
          <a:srgbClr val="CCFFFF"/>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Thus we are able to observe with greater clarity the pain we may be in without being overwhelmed by it or creating defences to protect ourselves</a:t>
          </a:r>
          <a:endParaRPr lang="en-US" sz="2000" kern="1200" dirty="0"/>
        </a:p>
      </dsp:txBody>
      <dsp:txXfrm>
        <a:off x="0" y="4950558"/>
        <a:ext cx="8324287" cy="12374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712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58316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788500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55023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312104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374942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70212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7704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9609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411761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2/12/2026</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6575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2/12/2026</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120136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626F98-F213-4034-8836-88A71501D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15FF534-805C-D01F-2741-5FFD6A75E194}"/>
              </a:ext>
            </a:extLst>
          </p:cNvPr>
          <p:cNvPicPr>
            <a:picLocks noChangeAspect="1"/>
          </p:cNvPicPr>
          <p:nvPr/>
        </p:nvPicPr>
        <p:blipFill>
          <a:blip r:embed="rId2">
            <a:alphaModFix amt="60000"/>
          </a:blip>
          <a:srcRect t="7754" b="7977"/>
          <a:stretch>
            <a:fillRect/>
          </a:stretch>
        </p:blipFill>
        <p:spPr>
          <a:xfrm>
            <a:off x="20" y="1"/>
            <a:ext cx="12191980" cy="6857999"/>
          </a:xfrm>
          <a:prstGeom prst="rect">
            <a:avLst/>
          </a:prstGeom>
        </p:spPr>
      </p:pic>
      <p:sp useBgFill="1">
        <p:nvSpPr>
          <p:cNvPr id="11" name="Freeform: Shape 10">
            <a:extLst>
              <a:ext uri="{FF2B5EF4-FFF2-40B4-BE49-F238E27FC236}">
                <a16:creationId xmlns:a16="http://schemas.microsoft.com/office/drawing/2014/main" id="{6B3DAACF-D844-4480-94BE-2DE00ABEE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75199" y="726177"/>
            <a:ext cx="5241603" cy="5343721"/>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ln w="63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2D06F2-C5D8-760B-88E9-1771F54AF229}"/>
              </a:ext>
            </a:extLst>
          </p:cNvPr>
          <p:cNvSpPr>
            <a:spLocks noGrp="1"/>
          </p:cNvSpPr>
          <p:nvPr>
            <p:ph type="ctrTitle"/>
          </p:nvPr>
        </p:nvSpPr>
        <p:spPr>
          <a:xfrm>
            <a:off x="1524000" y="1336430"/>
            <a:ext cx="9144000" cy="2820573"/>
          </a:xfrm>
        </p:spPr>
        <p:txBody>
          <a:bodyPr>
            <a:normAutofit/>
          </a:bodyPr>
          <a:lstStyle/>
          <a:p>
            <a:pPr algn="ctr"/>
            <a:r>
              <a:rPr lang="en-GB" sz="6600" dirty="0"/>
              <a:t>Mindfulness Approaches</a:t>
            </a:r>
          </a:p>
        </p:txBody>
      </p:sp>
    </p:spTree>
    <p:extLst>
      <p:ext uri="{BB962C8B-B14F-4D97-AF65-F5344CB8AC3E}">
        <p14:creationId xmlns:p14="http://schemas.microsoft.com/office/powerpoint/2010/main" val="2644539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E65E92-A8BD-A50C-79F6-2CCBC1CE107B}"/>
              </a:ext>
            </a:extLst>
          </p:cNvPr>
          <p:cNvSpPr>
            <a:spLocks noGrp="1"/>
          </p:cNvSpPr>
          <p:nvPr>
            <p:ph type="title"/>
          </p:nvPr>
        </p:nvSpPr>
        <p:spPr>
          <a:xfrm>
            <a:off x="746978" y="838200"/>
            <a:ext cx="2285782" cy="5181600"/>
          </a:xfrm>
        </p:spPr>
        <p:txBody>
          <a:bodyPr anchor="t">
            <a:normAutofit/>
          </a:bodyPr>
          <a:lstStyle/>
          <a:p>
            <a:r>
              <a:rPr lang="en-GB" sz="2400"/>
              <a:t>Summary:</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43797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8F8D3F-89F6-DF02-16EE-FB6EDD220860}"/>
              </a:ext>
            </a:extLst>
          </p:cNvPr>
          <p:cNvGraphicFramePr>
            <a:graphicFrameLocks noGrp="1"/>
          </p:cNvGraphicFramePr>
          <p:nvPr>
            <p:ph idx="1"/>
            <p:extLst>
              <p:ext uri="{D42A27DB-BD31-4B8C-83A1-F6EECF244321}">
                <p14:modId xmlns:p14="http://schemas.microsoft.com/office/powerpoint/2010/main" val="300448661"/>
              </p:ext>
            </p:extLst>
          </p:nvPr>
        </p:nvGraphicFramePr>
        <p:xfrm>
          <a:off x="3779738" y="371061"/>
          <a:ext cx="7882173" cy="6175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3188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B518037-902F-4158-A488-74F1F967E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F4FCB-1371-A71B-FEB4-01EFB279EA66}"/>
              </a:ext>
            </a:extLst>
          </p:cNvPr>
          <p:cNvSpPr>
            <a:spLocks noGrp="1"/>
          </p:cNvSpPr>
          <p:nvPr>
            <p:ph type="title"/>
          </p:nvPr>
        </p:nvSpPr>
        <p:spPr>
          <a:xfrm>
            <a:off x="1124793" y="315534"/>
            <a:ext cx="9937019" cy="1081822"/>
          </a:xfrm>
        </p:spPr>
        <p:txBody>
          <a:bodyPr>
            <a:normAutofit/>
          </a:bodyPr>
          <a:lstStyle/>
          <a:p>
            <a:pPr algn="ctr"/>
            <a:r>
              <a:rPr lang="en-GB" dirty="0"/>
              <a:t>Where it all began</a:t>
            </a:r>
            <a:endParaRPr lang="en-GB"/>
          </a:p>
        </p:txBody>
      </p:sp>
      <p:cxnSp>
        <p:nvCxnSpPr>
          <p:cNvPr id="14" name="Straight Connector 13">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026" y="1714500"/>
            <a:ext cx="1217597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1B637D8B-B197-BC84-D561-C5781AB54F1E}"/>
              </a:ext>
            </a:extLst>
          </p:cNvPr>
          <p:cNvGraphicFramePr>
            <a:graphicFrameLocks noGrp="1"/>
          </p:cNvGraphicFramePr>
          <p:nvPr>
            <p:ph idx="1"/>
            <p:extLst>
              <p:ext uri="{D42A27DB-BD31-4B8C-83A1-F6EECF244321}">
                <p14:modId xmlns:p14="http://schemas.microsoft.com/office/powerpoint/2010/main" val="1375060870"/>
              </p:ext>
            </p:extLst>
          </p:nvPr>
        </p:nvGraphicFramePr>
        <p:xfrm>
          <a:off x="357809" y="1712890"/>
          <a:ext cx="11569147" cy="4926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8451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518037-902F-4158-A488-74F1F967E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026" y="1714500"/>
            <a:ext cx="1217597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DAC33B2-4678-F8B1-F879-EADEA37CCF55}"/>
              </a:ext>
            </a:extLst>
          </p:cNvPr>
          <p:cNvGraphicFramePr>
            <a:graphicFrameLocks noGrp="1"/>
          </p:cNvGraphicFramePr>
          <p:nvPr>
            <p:ph idx="1"/>
            <p:extLst>
              <p:ext uri="{D42A27DB-BD31-4B8C-83A1-F6EECF244321}">
                <p14:modId xmlns:p14="http://schemas.microsoft.com/office/powerpoint/2010/main" val="3010602159"/>
              </p:ext>
            </p:extLst>
          </p:nvPr>
        </p:nvGraphicFramePr>
        <p:xfrm>
          <a:off x="490330" y="1895067"/>
          <a:ext cx="11277600" cy="4704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850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3E628B-CD9B-01F0-BDFF-8EFB6CF2595D}"/>
              </a:ext>
            </a:extLst>
          </p:cNvPr>
          <p:cNvSpPr>
            <a:spLocks noGrp="1"/>
          </p:cNvSpPr>
          <p:nvPr>
            <p:ph type="title"/>
          </p:nvPr>
        </p:nvSpPr>
        <p:spPr>
          <a:xfrm>
            <a:off x="746977" y="838200"/>
            <a:ext cx="3098583" cy="5681870"/>
          </a:xfrm>
        </p:spPr>
        <p:txBody>
          <a:bodyPr anchor="t">
            <a:normAutofit/>
          </a:bodyPr>
          <a:lstStyle/>
          <a:p>
            <a:r>
              <a:rPr lang="en-GB" sz="3100" dirty="0"/>
              <a:t>Mindfulness-based Stress Reduction (MBSR)</a:t>
            </a:r>
            <a:br>
              <a:rPr lang="en-GB" sz="3100" dirty="0"/>
            </a:br>
            <a:br>
              <a:rPr lang="en-GB" sz="3100" dirty="0"/>
            </a:br>
            <a:r>
              <a:rPr lang="en-GB" sz="3100" dirty="0"/>
              <a:t>&amp;</a:t>
            </a:r>
            <a:br>
              <a:rPr lang="en-GB" sz="3100" dirty="0"/>
            </a:br>
            <a:r>
              <a:rPr lang="en-GB" sz="3100" dirty="0"/>
              <a:t> Mindfulness-based Cognitive Therapy (MBCT)</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6870B33-4A2C-C361-7782-2C18330EA1D8}"/>
              </a:ext>
            </a:extLst>
          </p:cNvPr>
          <p:cNvGraphicFramePr>
            <a:graphicFrameLocks noGrp="1"/>
          </p:cNvGraphicFramePr>
          <p:nvPr>
            <p:ph idx="1"/>
            <p:extLst>
              <p:ext uri="{D42A27DB-BD31-4B8C-83A1-F6EECF244321}">
                <p14:modId xmlns:p14="http://schemas.microsoft.com/office/powerpoint/2010/main" val="3325611148"/>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4613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E950D6-A7E0-4851-8FF6-3D3A1651B3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47F7E-815F-50F5-36FB-09E2D7B0D394}"/>
              </a:ext>
            </a:extLst>
          </p:cNvPr>
          <p:cNvSpPr>
            <a:spLocks noGrp="1"/>
          </p:cNvSpPr>
          <p:nvPr>
            <p:ph type="title"/>
          </p:nvPr>
        </p:nvSpPr>
        <p:spPr>
          <a:xfrm>
            <a:off x="1066606" y="2479183"/>
            <a:ext cx="3209180" cy="2389031"/>
          </a:xfrm>
        </p:spPr>
        <p:txBody>
          <a:bodyPr anchor="ctr">
            <a:normAutofit/>
          </a:bodyPr>
          <a:lstStyle/>
          <a:p>
            <a:pPr algn="ctr"/>
            <a:r>
              <a:rPr lang="en-GB" sz="3600" dirty="0"/>
              <a:t>Other inclusions:</a:t>
            </a:r>
          </a:p>
        </p:txBody>
      </p:sp>
      <p:sp>
        <p:nvSpPr>
          <p:cNvPr id="11" name="Freeform: Shape 10">
            <a:extLst>
              <a:ext uri="{FF2B5EF4-FFF2-40B4-BE49-F238E27FC236}">
                <a16:creationId xmlns:a16="http://schemas.microsoft.com/office/drawing/2014/main" id="{415E4AE2-7164-494C-986B-5EBD28F63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5121" y="1445763"/>
            <a:ext cx="3673955" cy="3745532"/>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D6B91A09-BE8B-852A-78EE-8F86A6662384}"/>
              </a:ext>
            </a:extLst>
          </p:cNvPr>
          <p:cNvGraphicFramePr>
            <a:graphicFrameLocks noGrp="1"/>
          </p:cNvGraphicFramePr>
          <p:nvPr>
            <p:ph idx="1"/>
            <p:extLst>
              <p:ext uri="{D42A27DB-BD31-4B8C-83A1-F6EECF244321}">
                <p14:modId xmlns:p14="http://schemas.microsoft.com/office/powerpoint/2010/main" val="2368225259"/>
              </p:ext>
            </p:extLst>
          </p:nvPr>
        </p:nvGraphicFramePr>
        <p:xfrm>
          <a:off x="5312332" y="888275"/>
          <a:ext cx="6090162" cy="5055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8804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E00A88-1935-4C0F-AC5D-6C2322B30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1FDDF2-8CA8-0146-202E-9ACFACB82A09}"/>
              </a:ext>
            </a:extLst>
          </p:cNvPr>
          <p:cNvSpPr>
            <a:spLocks noGrp="1"/>
          </p:cNvSpPr>
          <p:nvPr>
            <p:ph type="title"/>
          </p:nvPr>
        </p:nvSpPr>
        <p:spPr>
          <a:xfrm>
            <a:off x="838201" y="365126"/>
            <a:ext cx="10223612" cy="1032232"/>
          </a:xfrm>
        </p:spPr>
        <p:txBody>
          <a:bodyPr>
            <a:normAutofit/>
          </a:bodyPr>
          <a:lstStyle/>
          <a:p>
            <a:r>
              <a:rPr lang="en-GB" dirty="0"/>
              <a:t>definitions</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026" y="1714500"/>
            <a:ext cx="1217597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3ADF64-F592-5FD7-BCC6-C485380F0294}"/>
              </a:ext>
            </a:extLst>
          </p:cNvPr>
          <p:cNvGraphicFramePr>
            <a:graphicFrameLocks noGrp="1"/>
          </p:cNvGraphicFramePr>
          <p:nvPr>
            <p:ph idx="1"/>
            <p:extLst>
              <p:ext uri="{D42A27DB-BD31-4B8C-83A1-F6EECF244321}">
                <p14:modId xmlns:p14="http://schemas.microsoft.com/office/powerpoint/2010/main" val="1889225545"/>
              </p:ext>
            </p:extLst>
          </p:nvPr>
        </p:nvGraphicFramePr>
        <p:xfrm>
          <a:off x="291547" y="1762484"/>
          <a:ext cx="11807687" cy="49166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5076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B161-4FA9-0DB3-A511-8A76BC0E7628}"/>
              </a:ext>
            </a:extLst>
          </p:cNvPr>
          <p:cNvSpPr>
            <a:spLocks noGrp="1"/>
          </p:cNvSpPr>
          <p:nvPr>
            <p:ph type="title"/>
          </p:nvPr>
        </p:nvSpPr>
        <p:spPr/>
        <p:txBody>
          <a:bodyPr>
            <a:normAutofit fontScale="90000"/>
          </a:bodyPr>
          <a:lstStyle/>
          <a:p>
            <a:r>
              <a:rPr lang="en-GB" dirty="0"/>
              <a:t>Four Stage Neurocognitive Model of Mindfulness (Russell, 2017)</a:t>
            </a:r>
          </a:p>
        </p:txBody>
      </p:sp>
      <p:sp>
        <p:nvSpPr>
          <p:cNvPr id="4" name="Rectangle 3">
            <a:extLst>
              <a:ext uri="{FF2B5EF4-FFF2-40B4-BE49-F238E27FC236}">
                <a16:creationId xmlns:a16="http://schemas.microsoft.com/office/drawing/2014/main" id="{0BC3FC89-7BBC-F677-1F10-B13E19E1595C}"/>
              </a:ext>
            </a:extLst>
          </p:cNvPr>
          <p:cNvSpPr/>
          <p:nvPr/>
        </p:nvSpPr>
        <p:spPr>
          <a:xfrm>
            <a:off x="4693920" y="1874520"/>
            <a:ext cx="2418080" cy="1066800"/>
          </a:xfrm>
          <a:prstGeom prst="rect">
            <a:avLst/>
          </a:prstGeom>
          <a:solidFill>
            <a:srgbClr val="6699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 Thinking about the object you are focusing on Thinking about other stuff </a:t>
            </a:r>
          </a:p>
        </p:txBody>
      </p:sp>
      <p:sp>
        <p:nvSpPr>
          <p:cNvPr id="8" name="Rectangle 7">
            <a:extLst>
              <a:ext uri="{FF2B5EF4-FFF2-40B4-BE49-F238E27FC236}">
                <a16:creationId xmlns:a16="http://schemas.microsoft.com/office/drawing/2014/main" id="{C254ED4A-3B6B-5BE9-4599-8AEB2C7D802C}"/>
              </a:ext>
            </a:extLst>
          </p:cNvPr>
          <p:cNvSpPr/>
          <p:nvPr/>
        </p:nvSpPr>
        <p:spPr>
          <a:xfrm>
            <a:off x="4693920" y="3616960"/>
            <a:ext cx="2418080" cy="1066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Repeat, repeat.</a:t>
            </a:r>
          </a:p>
        </p:txBody>
      </p:sp>
      <p:sp>
        <p:nvSpPr>
          <p:cNvPr id="9" name="Rectangle 8">
            <a:extLst>
              <a:ext uri="{FF2B5EF4-FFF2-40B4-BE49-F238E27FC236}">
                <a16:creationId xmlns:a16="http://schemas.microsoft.com/office/drawing/2014/main" id="{7C579159-ED9D-0285-BAA2-C81CEC3002D9}"/>
              </a:ext>
            </a:extLst>
          </p:cNvPr>
          <p:cNvSpPr/>
          <p:nvPr/>
        </p:nvSpPr>
        <p:spPr>
          <a:xfrm>
            <a:off x="1280160" y="3616960"/>
            <a:ext cx="2418080" cy="1066800"/>
          </a:xfrm>
          <a:prstGeom prst="rect">
            <a:avLst/>
          </a:prstGeom>
          <a:solidFill>
            <a:srgbClr val="6600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 Focused Attention</a:t>
            </a:r>
          </a:p>
        </p:txBody>
      </p:sp>
      <p:sp>
        <p:nvSpPr>
          <p:cNvPr id="10" name="Rectangle 9">
            <a:extLst>
              <a:ext uri="{FF2B5EF4-FFF2-40B4-BE49-F238E27FC236}">
                <a16:creationId xmlns:a16="http://schemas.microsoft.com/office/drawing/2014/main" id="{B4484F20-9AA5-6F0D-7428-35820E41EDD7}"/>
              </a:ext>
            </a:extLst>
          </p:cNvPr>
          <p:cNvSpPr/>
          <p:nvPr/>
        </p:nvSpPr>
        <p:spPr>
          <a:xfrm>
            <a:off x="7995920" y="3616960"/>
            <a:ext cx="2418080" cy="1066800"/>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 Noticing ‘oh, this is not what I intended to pay attention to’</a:t>
            </a:r>
          </a:p>
        </p:txBody>
      </p:sp>
      <p:sp>
        <p:nvSpPr>
          <p:cNvPr id="11" name="Rectangle 10">
            <a:extLst>
              <a:ext uri="{FF2B5EF4-FFF2-40B4-BE49-F238E27FC236}">
                <a16:creationId xmlns:a16="http://schemas.microsoft.com/office/drawing/2014/main" id="{4E0B99BD-4807-B71F-3428-FBF28B59FAA9}"/>
              </a:ext>
            </a:extLst>
          </p:cNvPr>
          <p:cNvSpPr/>
          <p:nvPr/>
        </p:nvSpPr>
        <p:spPr>
          <a:xfrm>
            <a:off x="4693920" y="5542279"/>
            <a:ext cx="2418080" cy="1066800"/>
          </a:xfrm>
          <a:prstGeom prst="rect">
            <a:avLst/>
          </a:prstGeom>
          <a:solidFill>
            <a:srgbClr val="0099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4. Re-orienting attention to the chosen object </a:t>
            </a:r>
          </a:p>
        </p:txBody>
      </p:sp>
      <p:sp>
        <p:nvSpPr>
          <p:cNvPr id="12" name="Arrow: Bent 11">
            <a:extLst>
              <a:ext uri="{FF2B5EF4-FFF2-40B4-BE49-F238E27FC236}">
                <a16:creationId xmlns:a16="http://schemas.microsoft.com/office/drawing/2014/main" id="{D7895FB0-B5E5-C09F-EC13-0C17C4F78D11}"/>
              </a:ext>
            </a:extLst>
          </p:cNvPr>
          <p:cNvSpPr/>
          <p:nvPr/>
        </p:nvSpPr>
        <p:spPr>
          <a:xfrm>
            <a:off x="2418080" y="2042160"/>
            <a:ext cx="1584960" cy="1386840"/>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Bent 12">
            <a:extLst>
              <a:ext uri="{FF2B5EF4-FFF2-40B4-BE49-F238E27FC236}">
                <a16:creationId xmlns:a16="http://schemas.microsoft.com/office/drawing/2014/main" id="{5F8AD67E-3577-D656-89AD-D9E8B452E2A6}"/>
              </a:ext>
            </a:extLst>
          </p:cNvPr>
          <p:cNvSpPr/>
          <p:nvPr/>
        </p:nvSpPr>
        <p:spPr>
          <a:xfrm rot="10800000">
            <a:off x="7772400" y="4886170"/>
            <a:ext cx="1584960" cy="1386840"/>
          </a:xfrm>
          <a:prstGeom prst="bentArrow">
            <a:avLst>
              <a:gd name="adj1" fmla="val 25000"/>
              <a:gd name="adj2" fmla="val 25000"/>
              <a:gd name="adj3" fmla="val 25000"/>
              <a:gd name="adj4" fmla="val 4008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Arrow: Bent 13">
            <a:extLst>
              <a:ext uri="{FF2B5EF4-FFF2-40B4-BE49-F238E27FC236}">
                <a16:creationId xmlns:a16="http://schemas.microsoft.com/office/drawing/2014/main" id="{0B34CB8F-BEF2-EBC4-F6A6-AC79F1A16203}"/>
              </a:ext>
            </a:extLst>
          </p:cNvPr>
          <p:cNvSpPr/>
          <p:nvPr/>
        </p:nvSpPr>
        <p:spPr>
          <a:xfrm rot="5400000">
            <a:off x="8015846" y="1920638"/>
            <a:ext cx="1219988" cy="1706880"/>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Arrow: Bent 14">
            <a:extLst>
              <a:ext uri="{FF2B5EF4-FFF2-40B4-BE49-F238E27FC236}">
                <a16:creationId xmlns:a16="http://schemas.microsoft.com/office/drawing/2014/main" id="{1F7E6DD1-F87A-F13A-159F-B439F88C3173}"/>
              </a:ext>
            </a:extLst>
          </p:cNvPr>
          <p:cNvSpPr/>
          <p:nvPr/>
        </p:nvSpPr>
        <p:spPr>
          <a:xfrm rot="16200000">
            <a:off x="2378710" y="4549620"/>
            <a:ext cx="1386840" cy="1861820"/>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640230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0AA96-38A4-8B0D-58E1-3E2278F00D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898798-7AE1-8E04-312F-9D9A5612881C}"/>
              </a:ext>
            </a:extLst>
          </p:cNvPr>
          <p:cNvSpPr>
            <a:spLocks noGrp="1"/>
          </p:cNvSpPr>
          <p:nvPr>
            <p:ph type="title"/>
          </p:nvPr>
        </p:nvSpPr>
        <p:spPr/>
        <p:txBody>
          <a:bodyPr>
            <a:normAutofit fontScale="90000"/>
          </a:bodyPr>
          <a:lstStyle/>
          <a:p>
            <a:r>
              <a:rPr lang="en-GB" dirty="0"/>
              <a:t>Four Stage Neurocognitive Model of Mindfulness (Russell, 2017)</a:t>
            </a:r>
          </a:p>
        </p:txBody>
      </p:sp>
      <p:sp>
        <p:nvSpPr>
          <p:cNvPr id="4" name="Rectangle 3">
            <a:extLst>
              <a:ext uri="{FF2B5EF4-FFF2-40B4-BE49-F238E27FC236}">
                <a16:creationId xmlns:a16="http://schemas.microsoft.com/office/drawing/2014/main" id="{B78730A2-ADF2-C296-3D15-65237143FE59}"/>
              </a:ext>
            </a:extLst>
          </p:cNvPr>
          <p:cNvSpPr/>
          <p:nvPr/>
        </p:nvSpPr>
        <p:spPr>
          <a:xfrm>
            <a:off x="4693920" y="1874520"/>
            <a:ext cx="2418080" cy="1066800"/>
          </a:xfrm>
          <a:prstGeom prst="rect">
            <a:avLst/>
          </a:prstGeom>
          <a:solidFill>
            <a:srgbClr val="6699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2. Thinking about breathing Thinking about other things that are not related to breathing </a:t>
            </a:r>
          </a:p>
        </p:txBody>
      </p:sp>
      <p:sp>
        <p:nvSpPr>
          <p:cNvPr id="8" name="Rectangle 7">
            <a:extLst>
              <a:ext uri="{FF2B5EF4-FFF2-40B4-BE49-F238E27FC236}">
                <a16:creationId xmlns:a16="http://schemas.microsoft.com/office/drawing/2014/main" id="{A4F8A772-0C9B-7B7C-FF8D-90791298FEF1}"/>
              </a:ext>
            </a:extLst>
          </p:cNvPr>
          <p:cNvSpPr/>
          <p:nvPr/>
        </p:nvSpPr>
        <p:spPr>
          <a:xfrm>
            <a:off x="4693920" y="3616960"/>
            <a:ext cx="2418080" cy="1066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Repeat, repeat.</a:t>
            </a:r>
          </a:p>
        </p:txBody>
      </p:sp>
      <p:sp>
        <p:nvSpPr>
          <p:cNvPr id="9" name="Rectangle 8">
            <a:extLst>
              <a:ext uri="{FF2B5EF4-FFF2-40B4-BE49-F238E27FC236}">
                <a16:creationId xmlns:a16="http://schemas.microsoft.com/office/drawing/2014/main" id="{10F7B0F7-5983-E792-F5A3-5C4EC33626EB}"/>
              </a:ext>
            </a:extLst>
          </p:cNvPr>
          <p:cNvSpPr/>
          <p:nvPr/>
        </p:nvSpPr>
        <p:spPr>
          <a:xfrm>
            <a:off x="1280160" y="3616960"/>
            <a:ext cx="2418080" cy="1066800"/>
          </a:xfrm>
          <a:prstGeom prst="rect">
            <a:avLst/>
          </a:prstGeom>
          <a:solidFill>
            <a:srgbClr val="6600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1.Focus on the sensations of breathing</a:t>
            </a:r>
          </a:p>
        </p:txBody>
      </p:sp>
      <p:sp>
        <p:nvSpPr>
          <p:cNvPr id="10" name="Rectangle 9">
            <a:extLst>
              <a:ext uri="{FF2B5EF4-FFF2-40B4-BE49-F238E27FC236}">
                <a16:creationId xmlns:a16="http://schemas.microsoft.com/office/drawing/2014/main" id="{EC2E734B-7DDD-7FC3-A379-A3AEE1D85567}"/>
              </a:ext>
            </a:extLst>
          </p:cNvPr>
          <p:cNvSpPr/>
          <p:nvPr/>
        </p:nvSpPr>
        <p:spPr>
          <a:xfrm>
            <a:off x="7995920" y="3616960"/>
            <a:ext cx="2418080" cy="1066800"/>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 Noticing ‘oh, this is not a sensation of breath’</a:t>
            </a:r>
          </a:p>
        </p:txBody>
      </p:sp>
      <p:sp>
        <p:nvSpPr>
          <p:cNvPr id="11" name="Rectangle 10">
            <a:extLst>
              <a:ext uri="{FF2B5EF4-FFF2-40B4-BE49-F238E27FC236}">
                <a16:creationId xmlns:a16="http://schemas.microsoft.com/office/drawing/2014/main" id="{C65CAC00-B4E0-52AF-5FFD-2CB96ADB9F61}"/>
              </a:ext>
            </a:extLst>
          </p:cNvPr>
          <p:cNvSpPr/>
          <p:nvPr/>
        </p:nvSpPr>
        <p:spPr>
          <a:xfrm>
            <a:off x="4693920" y="5542279"/>
            <a:ext cx="2418080" cy="1066800"/>
          </a:xfrm>
          <a:prstGeom prst="rect">
            <a:avLst/>
          </a:prstGeom>
          <a:solidFill>
            <a:srgbClr val="0099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4. Re-orienting attention to the sensations of breathing </a:t>
            </a:r>
          </a:p>
        </p:txBody>
      </p:sp>
      <p:sp>
        <p:nvSpPr>
          <p:cNvPr id="12" name="Arrow: Bent 11">
            <a:extLst>
              <a:ext uri="{FF2B5EF4-FFF2-40B4-BE49-F238E27FC236}">
                <a16:creationId xmlns:a16="http://schemas.microsoft.com/office/drawing/2014/main" id="{BC2DC821-00F6-62D3-E836-D5013FA86153}"/>
              </a:ext>
            </a:extLst>
          </p:cNvPr>
          <p:cNvSpPr/>
          <p:nvPr/>
        </p:nvSpPr>
        <p:spPr>
          <a:xfrm>
            <a:off x="2418080" y="2042160"/>
            <a:ext cx="1584960" cy="1386840"/>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Bent 12">
            <a:extLst>
              <a:ext uri="{FF2B5EF4-FFF2-40B4-BE49-F238E27FC236}">
                <a16:creationId xmlns:a16="http://schemas.microsoft.com/office/drawing/2014/main" id="{210465DA-4006-2D6B-F590-C43585F12E02}"/>
              </a:ext>
            </a:extLst>
          </p:cNvPr>
          <p:cNvSpPr/>
          <p:nvPr/>
        </p:nvSpPr>
        <p:spPr>
          <a:xfrm rot="10800000">
            <a:off x="7772400" y="4886170"/>
            <a:ext cx="1584960" cy="1386840"/>
          </a:xfrm>
          <a:prstGeom prst="bentArrow">
            <a:avLst>
              <a:gd name="adj1" fmla="val 25000"/>
              <a:gd name="adj2" fmla="val 25000"/>
              <a:gd name="adj3" fmla="val 25000"/>
              <a:gd name="adj4" fmla="val 4008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Arrow: Bent 13">
            <a:extLst>
              <a:ext uri="{FF2B5EF4-FFF2-40B4-BE49-F238E27FC236}">
                <a16:creationId xmlns:a16="http://schemas.microsoft.com/office/drawing/2014/main" id="{B489B7A1-72D8-FD23-B87B-8F878A266630}"/>
              </a:ext>
            </a:extLst>
          </p:cNvPr>
          <p:cNvSpPr/>
          <p:nvPr/>
        </p:nvSpPr>
        <p:spPr>
          <a:xfrm rot="5400000">
            <a:off x="8015846" y="1920638"/>
            <a:ext cx="1219988" cy="1706880"/>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Arrow: Bent 14">
            <a:extLst>
              <a:ext uri="{FF2B5EF4-FFF2-40B4-BE49-F238E27FC236}">
                <a16:creationId xmlns:a16="http://schemas.microsoft.com/office/drawing/2014/main" id="{D5E20FE3-7EBB-E22B-AC8D-1C441B538890}"/>
              </a:ext>
            </a:extLst>
          </p:cNvPr>
          <p:cNvSpPr/>
          <p:nvPr/>
        </p:nvSpPr>
        <p:spPr>
          <a:xfrm rot="16200000">
            <a:off x="2378710" y="4549620"/>
            <a:ext cx="1386840" cy="1861820"/>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a:extLst>
              <a:ext uri="{FF2B5EF4-FFF2-40B4-BE49-F238E27FC236}">
                <a16:creationId xmlns:a16="http://schemas.microsoft.com/office/drawing/2014/main" id="{EF4653E8-FBB3-53DD-2BF3-510602EF8631}"/>
              </a:ext>
            </a:extLst>
          </p:cNvPr>
          <p:cNvSpPr txBox="1"/>
          <p:nvPr/>
        </p:nvSpPr>
        <p:spPr>
          <a:xfrm>
            <a:off x="467360" y="2042160"/>
            <a:ext cx="1503680" cy="707886"/>
          </a:xfrm>
          <a:prstGeom prst="rect">
            <a:avLst/>
          </a:prstGeom>
          <a:noFill/>
        </p:spPr>
        <p:txBody>
          <a:bodyPr wrap="square" rtlCol="0">
            <a:spAutoFit/>
          </a:bodyPr>
          <a:lstStyle/>
          <a:p>
            <a:r>
              <a:rPr lang="en-GB" sz="2000" dirty="0"/>
              <a:t>Applied to breathing</a:t>
            </a:r>
          </a:p>
        </p:txBody>
      </p:sp>
    </p:spTree>
    <p:extLst>
      <p:ext uri="{BB962C8B-B14F-4D97-AF65-F5344CB8AC3E}">
        <p14:creationId xmlns:p14="http://schemas.microsoft.com/office/powerpoint/2010/main" val="3708566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31F92-CA80-E5B6-5DD1-7BD6188FD461}"/>
              </a:ext>
            </a:extLst>
          </p:cNvPr>
          <p:cNvSpPr>
            <a:spLocks noGrp="1"/>
          </p:cNvSpPr>
          <p:nvPr>
            <p:ph type="title"/>
          </p:nvPr>
        </p:nvSpPr>
        <p:spPr>
          <a:xfrm>
            <a:off x="746977" y="838200"/>
            <a:ext cx="3098583" cy="5181600"/>
          </a:xfrm>
        </p:spPr>
        <p:txBody>
          <a:bodyPr anchor="t">
            <a:normAutofit/>
          </a:bodyPr>
          <a:lstStyle/>
          <a:p>
            <a:r>
              <a:rPr lang="en-GB" sz="3100"/>
              <a:t>Normalising mind wandering</a:t>
            </a:r>
          </a:p>
        </p:txBody>
      </p:sp>
      <p:cxnSp>
        <p:nvCxnSpPr>
          <p:cNvPr id="14" name="Straight Connector 13">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AF3117B4-7592-939E-4591-0FA49023206E}"/>
              </a:ext>
            </a:extLst>
          </p:cNvPr>
          <p:cNvGraphicFramePr>
            <a:graphicFrameLocks noGrp="1"/>
          </p:cNvGraphicFramePr>
          <p:nvPr>
            <p:ph idx="1"/>
            <p:extLst>
              <p:ext uri="{D42A27DB-BD31-4B8C-83A1-F6EECF244321}">
                <p14:modId xmlns:p14="http://schemas.microsoft.com/office/powerpoint/2010/main" val="158736718"/>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9162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8A1FD-CD86-B80A-ABBF-8D6D07CE5764}"/>
              </a:ext>
            </a:extLst>
          </p:cNvPr>
          <p:cNvSpPr>
            <a:spLocks noGrp="1"/>
          </p:cNvSpPr>
          <p:nvPr>
            <p:ph type="title"/>
          </p:nvPr>
        </p:nvSpPr>
        <p:spPr>
          <a:xfrm>
            <a:off x="746978" y="838200"/>
            <a:ext cx="2285782" cy="5181600"/>
          </a:xfrm>
        </p:spPr>
        <p:txBody>
          <a:bodyPr anchor="t">
            <a:normAutofit/>
          </a:bodyPr>
          <a:lstStyle/>
          <a:p>
            <a:r>
              <a:rPr lang="en-GB" sz="2400"/>
              <a:t>Helpful and unhelpful wandering</a:t>
            </a:r>
          </a:p>
        </p:txBody>
      </p:sp>
      <p:cxnSp>
        <p:nvCxnSpPr>
          <p:cNvPr id="14" name="Straight Connector 13">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43797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711459E7-8F25-4C0D-7C07-CA85979275BA}"/>
              </a:ext>
            </a:extLst>
          </p:cNvPr>
          <p:cNvGraphicFramePr>
            <a:graphicFrameLocks noGrp="1"/>
          </p:cNvGraphicFramePr>
          <p:nvPr>
            <p:ph idx="1"/>
            <p:extLst>
              <p:ext uri="{D42A27DB-BD31-4B8C-83A1-F6EECF244321}">
                <p14:modId xmlns:p14="http://schemas.microsoft.com/office/powerpoint/2010/main" val="1799282754"/>
              </p:ext>
            </p:extLst>
          </p:nvPr>
        </p:nvGraphicFramePr>
        <p:xfrm>
          <a:off x="4210258" y="798843"/>
          <a:ext cx="7531166" cy="5707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7394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B6DFF-FAEC-30E4-690A-F21E028C8870}"/>
              </a:ext>
            </a:extLst>
          </p:cNvPr>
          <p:cNvSpPr>
            <a:spLocks noGrp="1"/>
          </p:cNvSpPr>
          <p:nvPr>
            <p:ph type="title"/>
          </p:nvPr>
        </p:nvSpPr>
        <p:spPr>
          <a:xfrm>
            <a:off x="746977" y="838200"/>
            <a:ext cx="3098583" cy="5181600"/>
          </a:xfrm>
        </p:spPr>
        <p:txBody>
          <a:bodyPr anchor="t">
            <a:normAutofit/>
          </a:bodyPr>
          <a:lstStyle/>
          <a:p>
            <a:r>
              <a:rPr lang="en-GB" sz="3300"/>
              <a:t>THE IMPORTANCE OF ACCEPTANCE AND CURIOSITY</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B400AB1-AC59-72AD-ADB3-61554837B2DE}"/>
              </a:ext>
            </a:extLst>
          </p:cNvPr>
          <p:cNvGraphicFramePr>
            <a:graphicFrameLocks noGrp="1"/>
          </p:cNvGraphicFramePr>
          <p:nvPr>
            <p:ph idx="1"/>
            <p:extLst>
              <p:ext uri="{D42A27DB-BD31-4B8C-83A1-F6EECF244321}">
                <p14:modId xmlns:p14="http://schemas.microsoft.com/office/powerpoint/2010/main" val="4225803903"/>
              </p:ext>
            </p:extLst>
          </p:nvPr>
        </p:nvGraphicFramePr>
        <p:xfrm>
          <a:off x="4320209" y="238539"/>
          <a:ext cx="7686260" cy="6480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852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8AC37-5CBC-44C1-C883-64750D499F4D}"/>
              </a:ext>
            </a:extLst>
          </p:cNvPr>
          <p:cNvSpPr>
            <a:spLocks noGrp="1"/>
          </p:cNvSpPr>
          <p:nvPr>
            <p:ph type="title"/>
          </p:nvPr>
        </p:nvSpPr>
        <p:spPr>
          <a:xfrm>
            <a:off x="772160" y="147823"/>
            <a:ext cx="10515600" cy="583410"/>
          </a:xfrm>
        </p:spPr>
        <p:txBody>
          <a:bodyPr>
            <a:normAutofit/>
          </a:bodyPr>
          <a:lstStyle/>
          <a:p>
            <a:r>
              <a:rPr lang="en-GB" sz="3200" dirty="0"/>
              <a:t>Mindfulness-based interventions</a:t>
            </a:r>
          </a:p>
        </p:txBody>
      </p:sp>
      <p:graphicFrame>
        <p:nvGraphicFramePr>
          <p:cNvPr id="4" name="Content Placeholder 3">
            <a:extLst>
              <a:ext uri="{FF2B5EF4-FFF2-40B4-BE49-F238E27FC236}">
                <a16:creationId xmlns:a16="http://schemas.microsoft.com/office/drawing/2014/main" id="{8F64FB4F-AF0F-CB20-6979-4204553ADAF8}"/>
              </a:ext>
            </a:extLst>
          </p:cNvPr>
          <p:cNvGraphicFramePr>
            <a:graphicFrameLocks noGrp="1"/>
          </p:cNvGraphicFramePr>
          <p:nvPr>
            <p:ph idx="1"/>
            <p:extLst>
              <p:ext uri="{D42A27DB-BD31-4B8C-83A1-F6EECF244321}">
                <p14:modId xmlns:p14="http://schemas.microsoft.com/office/powerpoint/2010/main" val="2681437953"/>
              </p:ext>
            </p:extLst>
          </p:nvPr>
        </p:nvGraphicFramePr>
        <p:xfrm>
          <a:off x="350520" y="731233"/>
          <a:ext cx="11490960" cy="5653378"/>
        </p:xfrm>
        <a:graphic>
          <a:graphicData uri="http://schemas.openxmlformats.org/drawingml/2006/table">
            <a:tbl>
              <a:tblPr firstRow="1" bandRow="1">
                <a:tableStyleId>{10A1B5D5-9B99-4C35-A422-299274C87663}</a:tableStyleId>
              </a:tblPr>
              <a:tblGrid>
                <a:gridCol w="2872740">
                  <a:extLst>
                    <a:ext uri="{9D8B030D-6E8A-4147-A177-3AD203B41FA5}">
                      <a16:colId xmlns:a16="http://schemas.microsoft.com/office/drawing/2014/main" val="1465628851"/>
                    </a:ext>
                  </a:extLst>
                </a:gridCol>
                <a:gridCol w="2872740">
                  <a:extLst>
                    <a:ext uri="{9D8B030D-6E8A-4147-A177-3AD203B41FA5}">
                      <a16:colId xmlns:a16="http://schemas.microsoft.com/office/drawing/2014/main" val="2227536031"/>
                    </a:ext>
                  </a:extLst>
                </a:gridCol>
                <a:gridCol w="2872740">
                  <a:extLst>
                    <a:ext uri="{9D8B030D-6E8A-4147-A177-3AD203B41FA5}">
                      <a16:colId xmlns:a16="http://schemas.microsoft.com/office/drawing/2014/main" val="1300578791"/>
                    </a:ext>
                  </a:extLst>
                </a:gridCol>
                <a:gridCol w="2872740">
                  <a:extLst>
                    <a:ext uri="{9D8B030D-6E8A-4147-A177-3AD203B41FA5}">
                      <a16:colId xmlns:a16="http://schemas.microsoft.com/office/drawing/2014/main" val="1084838949"/>
                    </a:ext>
                  </a:extLst>
                </a:gridCol>
              </a:tblGrid>
              <a:tr h="441298">
                <a:tc>
                  <a:txBody>
                    <a:bodyPr/>
                    <a:lstStyle/>
                    <a:p>
                      <a:endParaRPr lang="en-GB" dirty="0"/>
                    </a:p>
                  </a:txBody>
                  <a:tcPr/>
                </a:tc>
                <a:tc>
                  <a:txBody>
                    <a:bodyPr/>
                    <a:lstStyle/>
                    <a:p>
                      <a:r>
                        <a:rPr lang="en-GB" dirty="0"/>
                        <a:t>Originators </a:t>
                      </a:r>
                    </a:p>
                  </a:txBody>
                  <a:tcPr/>
                </a:tc>
                <a:tc>
                  <a:txBody>
                    <a:bodyPr/>
                    <a:lstStyle/>
                    <a:p>
                      <a:r>
                        <a:rPr lang="en-GB" dirty="0"/>
                        <a:t>Delivery </a:t>
                      </a:r>
                    </a:p>
                  </a:txBody>
                  <a:tcPr/>
                </a:tc>
                <a:tc>
                  <a:txBody>
                    <a:bodyPr/>
                    <a:lstStyle/>
                    <a:p>
                      <a:r>
                        <a:rPr lang="en-GB" dirty="0"/>
                        <a:t>Elements </a:t>
                      </a:r>
                    </a:p>
                  </a:txBody>
                  <a:tcPr/>
                </a:tc>
                <a:extLst>
                  <a:ext uri="{0D108BD9-81ED-4DB2-BD59-A6C34878D82A}">
                    <a16:rowId xmlns:a16="http://schemas.microsoft.com/office/drawing/2014/main" val="4091051906"/>
                  </a:ext>
                </a:extLst>
              </a:tr>
              <a:tr h="727102">
                <a:tc>
                  <a:txBody>
                    <a:bodyPr/>
                    <a:lstStyle/>
                    <a:p>
                      <a:r>
                        <a:rPr lang="en-GB" dirty="0"/>
                        <a:t>Mindfulness-based Stress Reduction (MBSR)</a:t>
                      </a:r>
                    </a:p>
                  </a:txBody>
                  <a:tcPr/>
                </a:tc>
                <a:tc>
                  <a:txBody>
                    <a:bodyPr/>
                    <a:lstStyle/>
                    <a:p>
                      <a:r>
                        <a:rPr lang="en-GB" dirty="0"/>
                        <a:t>Kabat Zinn (1980)</a:t>
                      </a:r>
                    </a:p>
                  </a:txBody>
                  <a:tcPr/>
                </a:tc>
                <a:tc>
                  <a:txBody>
                    <a:bodyPr/>
                    <a:lstStyle/>
                    <a:p>
                      <a:r>
                        <a:rPr lang="en-GB" dirty="0"/>
                        <a:t>Group based</a:t>
                      </a:r>
                    </a:p>
                  </a:txBody>
                  <a:tcPr/>
                </a:tc>
                <a:tc>
                  <a:txBody>
                    <a:bodyPr/>
                    <a:lstStyle/>
                    <a:p>
                      <a:r>
                        <a:rPr lang="en-GB" dirty="0"/>
                        <a:t>Formal Training in Mindfulness.</a:t>
                      </a:r>
                    </a:p>
                    <a:p>
                      <a:r>
                        <a:rPr lang="en-GB" dirty="0"/>
                        <a:t>Focus on stress reduction.</a:t>
                      </a:r>
                    </a:p>
                  </a:txBody>
                  <a:tcPr/>
                </a:tc>
                <a:extLst>
                  <a:ext uri="{0D108BD9-81ED-4DB2-BD59-A6C34878D82A}">
                    <a16:rowId xmlns:a16="http://schemas.microsoft.com/office/drawing/2014/main" val="576233221"/>
                  </a:ext>
                </a:extLst>
              </a:tr>
              <a:tr h="441298">
                <a:tc>
                  <a:txBody>
                    <a:bodyPr/>
                    <a:lstStyle/>
                    <a:p>
                      <a:r>
                        <a:rPr lang="en-GB" dirty="0"/>
                        <a:t>Mindfulness-based Cognitive Therapy (MBCT)</a:t>
                      </a:r>
                    </a:p>
                  </a:txBody>
                  <a:tcPr/>
                </a:tc>
                <a:tc>
                  <a:txBody>
                    <a:bodyPr/>
                    <a:lstStyle/>
                    <a:p>
                      <a:r>
                        <a:rPr lang="en-GB" dirty="0"/>
                        <a:t>Williams &amp; </a:t>
                      </a:r>
                      <a:r>
                        <a:rPr lang="en-GB" dirty="0" err="1"/>
                        <a:t>Teasedale</a:t>
                      </a:r>
                      <a:r>
                        <a:rPr lang="en-GB" dirty="0"/>
                        <a:t> </a:t>
                      </a:r>
                    </a:p>
                    <a:p>
                      <a:r>
                        <a:rPr lang="en-GB" dirty="0"/>
                        <a:t>(2002)</a:t>
                      </a:r>
                    </a:p>
                  </a:txBody>
                  <a:tcPr/>
                </a:tc>
                <a:tc>
                  <a:txBody>
                    <a:bodyPr/>
                    <a:lstStyle/>
                    <a:p>
                      <a:r>
                        <a:rPr lang="en-GB" dirty="0"/>
                        <a:t>Group based </a:t>
                      </a:r>
                    </a:p>
                    <a:p>
                      <a:r>
                        <a:rPr lang="en-GB" dirty="0"/>
                        <a:t>Individual (emerging) </a:t>
                      </a:r>
                    </a:p>
                  </a:txBody>
                  <a:tcPr/>
                </a:tc>
                <a:tc>
                  <a:txBody>
                    <a:bodyPr/>
                    <a:lstStyle/>
                    <a:p>
                      <a:r>
                        <a:rPr lang="en-GB" dirty="0"/>
                        <a:t>Formal Training in Mindfulness Augmented with (condition specific) CBT principles.</a:t>
                      </a:r>
                    </a:p>
                  </a:txBody>
                  <a:tcPr/>
                </a:tc>
                <a:extLst>
                  <a:ext uri="{0D108BD9-81ED-4DB2-BD59-A6C34878D82A}">
                    <a16:rowId xmlns:a16="http://schemas.microsoft.com/office/drawing/2014/main" val="2535202220"/>
                  </a:ext>
                </a:extLst>
              </a:tr>
              <a:tr h="441298">
                <a:tc>
                  <a:txBody>
                    <a:bodyPr/>
                    <a:lstStyle/>
                    <a:p>
                      <a:r>
                        <a:rPr lang="en-GB" dirty="0"/>
                        <a:t>Dialectical Behavioural Therapy (DBT)</a:t>
                      </a:r>
                    </a:p>
                  </a:txBody>
                  <a:tcPr/>
                </a:tc>
                <a:tc>
                  <a:txBody>
                    <a:bodyPr/>
                    <a:lstStyle/>
                    <a:p>
                      <a:r>
                        <a:rPr lang="en-GB" dirty="0"/>
                        <a:t>Linehan (1991)</a:t>
                      </a:r>
                    </a:p>
                  </a:txBody>
                  <a:tcPr/>
                </a:tc>
                <a:tc>
                  <a:txBody>
                    <a:bodyPr/>
                    <a:lstStyle/>
                    <a:p>
                      <a:r>
                        <a:rPr lang="en-GB" dirty="0"/>
                        <a:t>Group based </a:t>
                      </a:r>
                    </a:p>
                    <a:p>
                      <a:endParaRPr lang="en-GB" dirty="0"/>
                    </a:p>
                    <a:p>
                      <a:r>
                        <a:rPr lang="en-GB" dirty="0"/>
                        <a:t>Individual </a:t>
                      </a:r>
                    </a:p>
                  </a:txBody>
                  <a:tcPr/>
                </a:tc>
                <a:tc>
                  <a:txBody>
                    <a:bodyPr/>
                    <a:lstStyle/>
                    <a:p>
                      <a:r>
                        <a:rPr lang="en-GB" dirty="0"/>
                        <a:t>Mindfulness is one component of a multi-component intervention.</a:t>
                      </a:r>
                    </a:p>
                  </a:txBody>
                  <a:tcPr/>
                </a:tc>
                <a:extLst>
                  <a:ext uri="{0D108BD9-81ED-4DB2-BD59-A6C34878D82A}">
                    <a16:rowId xmlns:a16="http://schemas.microsoft.com/office/drawing/2014/main" val="1176877079"/>
                  </a:ext>
                </a:extLst>
              </a:tr>
              <a:tr h="441298">
                <a:tc>
                  <a:txBody>
                    <a:bodyPr/>
                    <a:lstStyle/>
                    <a:p>
                      <a:r>
                        <a:rPr lang="en-GB" dirty="0"/>
                        <a:t>Acceptance and Commitment Therapy (ACT)</a:t>
                      </a:r>
                    </a:p>
                  </a:txBody>
                  <a:tcPr/>
                </a:tc>
                <a:tc>
                  <a:txBody>
                    <a:bodyPr/>
                    <a:lstStyle/>
                    <a:p>
                      <a:r>
                        <a:rPr lang="en-GB"/>
                        <a:t>Hayes (2003)</a:t>
                      </a:r>
                      <a:endParaRPr lang="en-GB" dirty="0"/>
                    </a:p>
                  </a:txBody>
                  <a:tcPr/>
                </a:tc>
                <a:tc>
                  <a:txBody>
                    <a:bodyPr/>
                    <a:lstStyle/>
                    <a:p>
                      <a:r>
                        <a:rPr lang="en-GB" dirty="0"/>
                        <a:t>Group based </a:t>
                      </a:r>
                    </a:p>
                    <a:p>
                      <a:endParaRPr lang="en-GB" dirty="0"/>
                    </a:p>
                    <a:p>
                      <a:r>
                        <a:rPr lang="en-GB" dirty="0"/>
                        <a:t>Individual </a:t>
                      </a:r>
                    </a:p>
                  </a:txBody>
                  <a:tcPr/>
                </a:tc>
                <a:tc>
                  <a:txBody>
                    <a:bodyPr/>
                    <a:lstStyle/>
                    <a:p>
                      <a:r>
                        <a:rPr lang="en-GB" dirty="0"/>
                        <a:t>Mindfulness is one component of a multi-component intervention.</a:t>
                      </a:r>
                    </a:p>
                  </a:txBody>
                  <a:tcPr/>
                </a:tc>
                <a:extLst>
                  <a:ext uri="{0D108BD9-81ED-4DB2-BD59-A6C34878D82A}">
                    <a16:rowId xmlns:a16="http://schemas.microsoft.com/office/drawing/2014/main" val="2671214907"/>
                  </a:ext>
                </a:extLst>
              </a:tr>
              <a:tr h="441298">
                <a:tc>
                  <a:txBody>
                    <a:bodyPr/>
                    <a:lstStyle/>
                    <a:p>
                      <a:r>
                        <a:rPr lang="en-GB" dirty="0"/>
                        <a:t>Compassion Focused Therapy (CFT)</a:t>
                      </a:r>
                    </a:p>
                  </a:txBody>
                  <a:tcPr/>
                </a:tc>
                <a:tc>
                  <a:txBody>
                    <a:bodyPr/>
                    <a:lstStyle/>
                    <a:p>
                      <a:r>
                        <a:rPr lang="en-GB" dirty="0"/>
                        <a:t>Gilbert (2014)</a:t>
                      </a:r>
                    </a:p>
                  </a:txBody>
                  <a:tcPr/>
                </a:tc>
                <a:tc>
                  <a:txBody>
                    <a:bodyPr/>
                    <a:lstStyle/>
                    <a:p>
                      <a:r>
                        <a:rPr lang="en-GB" dirty="0"/>
                        <a:t>Group based</a:t>
                      </a:r>
                    </a:p>
                    <a:p>
                      <a:r>
                        <a:rPr lang="en-GB" dirty="0"/>
                        <a:t>Individual</a:t>
                      </a:r>
                    </a:p>
                  </a:txBody>
                  <a:tcPr/>
                </a:tc>
                <a:tc>
                  <a:txBody>
                    <a:bodyPr/>
                    <a:lstStyle/>
                    <a:p>
                      <a:r>
                        <a:rPr lang="en-GB" dirty="0"/>
                        <a:t>Compassion fore-fronted Mindfulness.</a:t>
                      </a:r>
                    </a:p>
                  </a:txBody>
                  <a:tcPr/>
                </a:tc>
                <a:extLst>
                  <a:ext uri="{0D108BD9-81ED-4DB2-BD59-A6C34878D82A}">
                    <a16:rowId xmlns:a16="http://schemas.microsoft.com/office/drawing/2014/main" val="3087204976"/>
                  </a:ext>
                </a:extLst>
              </a:tr>
              <a:tr h="441298">
                <a:tc>
                  <a:txBody>
                    <a:bodyPr/>
                    <a:lstStyle/>
                    <a:p>
                      <a:r>
                        <a:rPr lang="en-GB" dirty="0"/>
                        <a:t>Mindfulness Self Compassion (MSC)</a:t>
                      </a:r>
                    </a:p>
                  </a:txBody>
                  <a:tcPr/>
                </a:tc>
                <a:tc>
                  <a:txBody>
                    <a:bodyPr/>
                    <a:lstStyle/>
                    <a:p>
                      <a:r>
                        <a:rPr lang="en-GB" dirty="0"/>
                        <a:t>Neff &amp; Germer (2013)</a:t>
                      </a:r>
                    </a:p>
                  </a:txBody>
                  <a:tcPr/>
                </a:tc>
                <a:tc>
                  <a:txBody>
                    <a:bodyPr/>
                    <a:lstStyle/>
                    <a:p>
                      <a:r>
                        <a:rPr lang="en-GB" dirty="0"/>
                        <a:t>Group based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Compassion fore-fronted Mindfulness.</a:t>
                      </a:r>
                    </a:p>
                  </a:txBody>
                  <a:tcPr/>
                </a:tc>
                <a:extLst>
                  <a:ext uri="{0D108BD9-81ED-4DB2-BD59-A6C34878D82A}">
                    <a16:rowId xmlns:a16="http://schemas.microsoft.com/office/drawing/2014/main" val="3323821985"/>
                  </a:ext>
                </a:extLst>
              </a:tr>
            </a:tbl>
          </a:graphicData>
        </a:graphic>
      </p:graphicFrame>
    </p:spTree>
    <p:extLst>
      <p:ext uri="{BB962C8B-B14F-4D97-AF65-F5344CB8AC3E}">
        <p14:creationId xmlns:p14="http://schemas.microsoft.com/office/powerpoint/2010/main" val="2945467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E950D6-A7E0-4851-8FF6-3D3A1651B3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BFFF7-CBF4-EA16-14DA-C5256128EBB1}"/>
              </a:ext>
            </a:extLst>
          </p:cNvPr>
          <p:cNvSpPr>
            <a:spLocks noGrp="1"/>
          </p:cNvSpPr>
          <p:nvPr>
            <p:ph type="title"/>
          </p:nvPr>
        </p:nvSpPr>
        <p:spPr>
          <a:xfrm>
            <a:off x="1066606" y="2479183"/>
            <a:ext cx="3209180" cy="2389031"/>
          </a:xfrm>
        </p:spPr>
        <p:txBody>
          <a:bodyPr anchor="ctr">
            <a:normAutofit/>
          </a:bodyPr>
          <a:lstStyle/>
          <a:p>
            <a:pPr algn="ctr"/>
            <a:r>
              <a:rPr lang="en-GB" sz="3300"/>
              <a:t>CORE ELEMENTS (EIGHT SESSIONS) OF MBCT</a:t>
            </a:r>
          </a:p>
        </p:txBody>
      </p:sp>
      <p:sp>
        <p:nvSpPr>
          <p:cNvPr id="11" name="Freeform: Shape 10">
            <a:extLst>
              <a:ext uri="{FF2B5EF4-FFF2-40B4-BE49-F238E27FC236}">
                <a16:creationId xmlns:a16="http://schemas.microsoft.com/office/drawing/2014/main" id="{415E4AE2-7164-494C-986B-5EBD28F63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5121" y="1445763"/>
            <a:ext cx="3673955" cy="3745532"/>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D29ED73D-1CE6-C5BD-A1A6-4A1BCCC6C6F6}"/>
              </a:ext>
            </a:extLst>
          </p:cNvPr>
          <p:cNvGraphicFramePr>
            <a:graphicFrameLocks noGrp="1"/>
          </p:cNvGraphicFramePr>
          <p:nvPr>
            <p:ph idx="1"/>
            <p:extLst>
              <p:ext uri="{D42A27DB-BD31-4B8C-83A1-F6EECF244321}">
                <p14:modId xmlns:p14="http://schemas.microsoft.com/office/powerpoint/2010/main" val="64290799"/>
              </p:ext>
            </p:extLst>
          </p:nvPr>
        </p:nvGraphicFramePr>
        <p:xfrm>
          <a:off x="5312332" y="888275"/>
          <a:ext cx="6090162" cy="5055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A663D93-BD82-0C4C-55E6-6A4CBE5BCC14}"/>
              </a:ext>
            </a:extLst>
          </p:cNvPr>
          <p:cNvSpPr txBox="1"/>
          <p:nvPr/>
        </p:nvSpPr>
        <p:spPr>
          <a:xfrm>
            <a:off x="629920" y="5608320"/>
            <a:ext cx="4084320" cy="923330"/>
          </a:xfrm>
          <a:prstGeom prst="rect">
            <a:avLst/>
          </a:prstGeom>
          <a:noFill/>
        </p:spPr>
        <p:txBody>
          <a:bodyPr wrap="square" rtlCol="0">
            <a:spAutoFit/>
          </a:bodyPr>
          <a:lstStyle/>
          <a:p>
            <a:pPr lvl="0"/>
            <a:r>
              <a:rPr lang="en-GB" dirty="0"/>
              <a:t>from </a:t>
            </a:r>
            <a:r>
              <a:rPr lang="en-GB" i="1" dirty="0"/>
              <a:t>Mindfulness-based Cognitive Therapy for Depression: A New Approach to Preventing Relapse</a:t>
            </a:r>
            <a:r>
              <a:rPr lang="en-GB" dirty="0"/>
              <a:t>, (Segal et al. 2018)</a:t>
            </a:r>
          </a:p>
        </p:txBody>
      </p:sp>
    </p:spTree>
    <p:extLst>
      <p:ext uri="{BB962C8B-B14F-4D97-AF65-F5344CB8AC3E}">
        <p14:creationId xmlns:p14="http://schemas.microsoft.com/office/powerpoint/2010/main" val="1481400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CE950D6-A7E0-4851-8FF6-3D3A1651B3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68F25-4549-4FD2-B557-1EC557A8A011}"/>
              </a:ext>
            </a:extLst>
          </p:cNvPr>
          <p:cNvSpPr>
            <a:spLocks noGrp="1"/>
          </p:cNvSpPr>
          <p:nvPr>
            <p:ph type="title"/>
          </p:nvPr>
        </p:nvSpPr>
        <p:spPr>
          <a:xfrm>
            <a:off x="1066606" y="2479183"/>
            <a:ext cx="3209180" cy="2389031"/>
          </a:xfrm>
        </p:spPr>
        <p:txBody>
          <a:bodyPr anchor="ctr">
            <a:normAutofit/>
          </a:bodyPr>
          <a:lstStyle/>
          <a:p>
            <a:pPr algn="ctr"/>
            <a:r>
              <a:rPr lang="en-GB" sz="2500"/>
              <a:t>DBT CORE SKILLS AND THEIR RELATIONSHIP TO MINDFULNESS</a:t>
            </a:r>
          </a:p>
        </p:txBody>
      </p:sp>
      <p:sp>
        <p:nvSpPr>
          <p:cNvPr id="14" name="Freeform: Shape 13">
            <a:extLst>
              <a:ext uri="{FF2B5EF4-FFF2-40B4-BE49-F238E27FC236}">
                <a16:creationId xmlns:a16="http://schemas.microsoft.com/office/drawing/2014/main" id="{415E4AE2-7164-494C-986B-5EBD28F63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5121" y="1445763"/>
            <a:ext cx="3673955" cy="3745532"/>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5" name="Content Placeholder 2">
            <a:extLst>
              <a:ext uri="{FF2B5EF4-FFF2-40B4-BE49-F238E27FC236}">
                <a16:creationId xmlns:a16="http://schemas.microsoft.com/office/drawing/2014/main" id="{B8C1BD85-960F-243E-2E33-B7024BA49F8F}"/>
              </a:ext>
            </a:extLst>
          </p:cNvPr>
          <p:cNvGraphicFramePr>
            <a:graphicFrameLocks noGrp="1"/>
          </p:cNvGraphicFramePr>
          <p:nvPr>
            <p:ph idx="1"/>
            <p:extLst>
              <p:ext uri="{D42A27DB-BD31-4B8C-83A1-F6EECF244321}">
                <p14:modId xmlns:p14="http://schemas.microsoft.com/office/powerpoint/2010/main" val="3331025239"/>
              </p:ext>
            </p:extLst>
          </p:nvPr>
        </p:nvGraphicFramePr>
        <p:xfrm>
          <a:off x="4943061" y="172278"/>
          <a:ext cx="7089913" cy="6559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51B517B-E0B9-D746-803C-08BE43F8062C}"/>
              </a:ext>
            </a:extLst>
          </p:cNvPr>
          <p:cNvSpPr txBox="1"/>
          <p:nvPr/>
        </p:nvSpPr>
        <p:spPr>
          <a:xfrm>
            <a:off x="159026" y="5808774"/>
            <a:ext cx="11873948" cy="923330"/>
          </a:xfrm>
          <a:prstGeom prst="rect">
            <a:avLst/>
          </a:prstGeom>
          <a:noFill/>
        </p:spPr>
        <p:txBody>
          <a:bodyPr wrap="square" rtlCol="0">
            <a:spAutoFit/>
          </a:bodyPr>
          <a:lstStyle/>
          <a:p>
            <a:r>
              <a:rPr lang="en-GB" dirty="0"/>
              <a:t>As with all mindfulness, ‘observing’ is important skill. However, Linehan introduced ‘describing’ as a distinct skill. The rationale for this is the challenge to be aware in the present moment. Learning to describe thoughts, feelings and experiences in a factual way, as they happen, helps to develop skills without getting caught up in their internal or external experience.</a:t>
            </a:r>
          </a:p>
        </p:txBody>
      </p:sp>
    </p:spTree>
    <p:extLst>
      <p:ext uri="{BB962C8B-B14F-4D97-AF65-F5344CB8AC3E}">
        <p14:creationId xmlns:p14="http://schemas.microsoft.com/office/powerpoint/2010/main" val="230097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CDDDD-7C9B-AADF-E8BD-C0F8099466FB}"/>
              </a:ext>
            </a:extLst>
          </p:cNvPr>
          <p:cNvSpPr>
            <a:spLocks noGrp="1"/>
          </p:cNvSpPr>
          <p:nvPr>
            <p:ph type="title"/>
          </p:nvPr>
        </p:nvSpPr>
        <p:spPr>
          <a:xfrm>
            <a:off x="746978" y="838200"/>
            <a:ext cx="2285782" cy="5181600"/>
          </a:xfrm>
        </p:spPr>
        <p:txBody>
          <a:bodyPr anchor="t">
            <a:normAutofit/>
          </a:bodyPr>
          <a:lstStyle/>
          <a:p>
            <a:r>
              <a:rPr lang="en-GB" sz="2400"/>
              <a:t>DBT cont`d</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43797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576F5B8-76A3-E31C-0FF5-802EA62E0061}"/>
              </a:ext>
            </a:extLst>
          </p:cNvPr>
          <p:cNvGraphicFramePr>
            <a:graphicFrameLocks noGrp="1"/>
          </p:cNvGraphicFramePr>
          <p:nvPr>
            <p:ph idx="1"/>
            <p:extLst>
              <p:ext uri="{D42A27DB-BD31-4B8C-83A1-F6EECF244321}">
                <p14:modId xmlns:p14="http://schemas.microsoft.com/office/powerpoint/2010/main" val="704738625"/>
              </p:ext>
            </p:extLst>
          </p:nvPr>
        </p:nvGraphicFramePr>
        <p:xfrm>
          <a:off x="4210258" y="798844"/>
          <a:ext cx="7143541" cy="53733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7098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E00A88-1935-4C0F-AC5D-6C2322B30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0FC87-E099-3311-ACF9-1940C22AB364}"/>
              </a:ext>
            </a:extLst>
          </p:cNvPr>
          <p:cNvSpPr>
            <a:spLocks noGrp="1"/>
          </p:cNvSpPr>
          <p:nvPr>
            <p:ph type="title"/>
          </p:nvPr>
        </p:nvSpPr>
        <p:spPr>
          <a:xfrm>
            <a:off x="838201" y="365126"/>
            <a:ext cx="10223612" cy="1032232"/>
          </a:xfrm>
        </p:spPr>
        <p:txBody>
          <a:bodyPr>
            <a:normAutofit/>
          </a:bodyPr>
          <a:lstStyle/>
          <a:p>
            <a:r>
              <a:rPr lang="en-GB" sz="3400" dirty="0"/>
              <a:t>ACT CORE SKILLS AND THEIR RELATIONSHIP TO MINDFULNESS</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026" y="1714500"/>
            <a:ext cx="1217597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FC656E-F25A-78CF-695B-121BCDE99F0B}"/>
              </a:ext>
            </a:extLst>
          </p:cNvPr>
          <p:cNvGraphicFramePr>
            <a:graphicFrameLocks noGrp="1"/>
          </p:cNvGraphicFramePr>
          <p:nvPr>
            <p:ph idx="1"/>
            <p:extLst>
              <p:ext uri="{D42A27DB-BD31-4B8C-83A1-F6EECF244321}">
                <p14:modId xmlns:p14="http://schemas.microsoft.com/office/powerpoint/2010/main" val="3256850724"/>
              </p:ext>
            </p:extLst>
          </p:nvPr>
        </p:nvGraphicFramePr>
        <p:xfrm>
          <a:off x="463827" y="1714500"/>
          <a:ext cx="11317356" cy="5143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2433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E00A88-1935-4C0F-AC5D-6C2322B30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82856-F2C2-B7E6-81EE-186930847555}"/>
              </a:ext>
            </a:extLst>
          </p:cNvPr>
          <p:cNvSpPr>
            <a:spLocks noGrp="1"/>
          </p:cNvSpPr>
          <p:nvPr>
            <p:ph type="title"/>
          </p:nvPr>
        </p:nvSpPr>
        <p:spPr>
          <a:xfrm>
            <a:off x="838201" y="365126"/>
            <a:ext cx="10223612" cy="1032232"/>
          </a:xfrm>
        </p:spPr>
        <p:txBody>
          <a:bodyPr>
            <a:normAutofit/>
          </a:bodyPr>
          <a:lstStyle/>
          <a:p>
            <a:r>
              <a:rPr lang="en-GB" dirty="0"/>
              <a:t>ACT cont`d</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026" y="1714500"/>
            <a:ext cx="1217597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2C43505-9C11-B013-EF08-714CDBDB5263}"/>
              </a:ext>
            </a:extLst>
          </p:cNvPr>
          <p:cNvGraphicFramePr>
            <a:graphicFrameLocks noGrp="1"/>
          </p:cNvGraphicFramePr>
          <p:nvPr>
            <p:ph idx="1"/>
            <p:extLst>
              <p:ext uri="{D42A27DB-BD31-4B8C-83A1-F6EECF244321}">
                <p14:modId xmlns:p14="http://schemas.microsoft.com/office/powerpoint/2010/main" val="4075843401"/>
              </p:ext>
            </p:extLst>
          </p:nvPr>
        </p:nvGraphicFramePr>
        <p:xfrm>
          <a:off x="16026" y="1397358"/>
          <a:ext cx="12159948" cy="546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651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930BE-4BDE-91D6-A844-5FDFE7D04C5C}"/>
              </a:ext>
            </a:extLst>
          </p:cNvPr>
          <p:cNvSpPr>
            <a:spLocks noGrp="1"/>
          </p:cNvSpPr>
          <p:nvPr>
            <p:ph type="title"/>
          </p:nvPr>
        </p:nvSpPr>
        <p:spPr>
          <a:xfrm>
            <a:off x="225293" y="838200"/>
            <a:ext cx="3008232" cy="5181600"/>
          </a:xfrm>
        </p:spPr>
        <p:txBody>
          <a:bodyPr anchor="t">
            <a:normAutofit/>
          </a:bodyPr>
          <a:lstStyle/>
          <a:p>
            <a:r>
              <a:rPr lang="pt-BR" sz="2400" dirty="0"/>
              <a:t>C O M P A </a:t>
            </a:r>
            <a:r>
              <a:rPr lang="pt-BR" sz="2400"/>
              <a:t>S S </a:t>
            </a:r>
            <a:r>
              <a:rPr lang="pt-BR" sz="2400" dirty="0"/>
              <a:t>I O N  </a:t>
            </a:r>
            <a:br>
              <a:rPr lang="pt-BR" sz="2400" dirty="0"/>
            </a:br>
            <a:r>
              <a:rPr lang="pt-BR" sz="2400" dirty="0"/>
              <a:t>F O C U S E D </a:t>
            </a:r>
            <a:br>
              <a:rPr lang="pt-BR" sz="2400" dirty="0"/>
            </a:br>
            <a:r>
              <a:rPr lang="pt-BR" sz="2400" dirty="0"/>
              <a:t> T H E R A P Y </a:t>
            </a:r>
            <a:br>
              <a:rPr lang="pt-BR" sz="2400" dirty="0"/>
            </a:br>
            <a:br>
              <a:rPr lang="pt-BR" sz="2400" dirty="0"/>
            </a:br>
            <a:r>
              <a:rPr lang="pt-BR" sz="2400" dirty="0"/>
              <a:t>A N D  </a:t>
            </a:r>
            <a:br>
              <a:rPr lang="pt-BR" sz="2400" dirty="0"/>
            </a:br>
            <a:br>
              <a:rPr lang="pt-BR" sz="2400" dirty="0"/>
            </a:br>
            <a:r>
              <a:rPr lang="pt-BR" sz="2400" dirty="0"/>
              <a:t>M I N D F U L  SELF COMPASSION </a:t>
            </a:r>
            <a:endParaRPr lang="en-GB" sz="2400" dirty="0"/>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43797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0CE8535-1B01-C114-DFA8-6B322B98BD0B}"/>
              </a:ext>
            </a:extLst>
          </p:cNvPr>
          <p:cNvGraphicFramePr>
            <a:graphicFrameLocks noGrp="1"/>
          </p:cNvGraphicFramePr>
          <p:nvPr>
            <p:ph idx="1"/>
            <p:extLst>
              <p:ext uri="{D42A27DB-BD31-4B8C-83A1-F6EECF244321}">
                <p14:modId xmlns:p14="http://schemas.microsoft.com/office/powerpoint/2010/main" val="2028031614"/>
              </p:ext>
            </p:extLst>
          </p:nvPr>
        </p:nvGraphicFramePr>
        <p:xfrm>
          <a:off x="3642420" y="357809"/>
          <a:ext cx="8324287" cy="6188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724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868794-1E8A-670B-5305-365D3E9C2FEF}"/>
              </a:ext>
            </a:extLst>
          </p:cNvPr>
          <p:cNvSpPr>
            <a:spLocks noGrp="1"/>
          </p:cNvSpPr>
          <p:nvPr>
            <p:ph idx="1"/>
          </p:nvPr>
        </p:nvSpPr>
        <p:spPr>
          <a:xfrm>
            <a:off x="424071" y="490331"/>
            <a:ext cx="11555894" cy="5963478"/>
          </a:xfrm>
        </p:spPr>
        <p:txBody>
          <a:bodyPr>
            <a:normAutofit lnSpcReduction="10000"/>
          </a:bodyPr>
          <a:lstStyle/>
          <a:p>
            <a:r>
              <a:rPr lang="en-GB" dirty="0"/>
              <a:t>Gilbert (2009) proposed that self-compassion has its basis in human evolution, that we are shaped by attachment and affiliation and a propensity to tend and to befriend. People who grow up in safe and secure environments with validating and supportive caregivers internalise this and so develop the ability to show compassion to themselves. </a:t>
            </a:r>
          </a:p>
          <a:p>
            <a:r>
              <a:rPr lang="en-GB" dirty="0"/>
              <a:t>In contrast, it is suggested that those who grow up in environments that were hostile, insecure and lacked validation do not develop the internalised resource of compassion that they can use to soothe themselves in times of trouble.</a:t>
            </a:r>
          </a:p>
          <a:p>
            <a:r>
              <a:rPr lang="en-GB" dirty="0"/>
              <a:t>Those who have been unfortunate in the environment in which they grew up in can still be taught the skills of compassion. Gilbert and Proctor (2006) developed a group-based approach called compassionate mind training (CMT). This training was developed for populations with high shame and self-criticism. It helps them gain those skills that their developmental environment did not assist them in developing.</a:t>
            </a:r>
          </a:p>
          <a:p>
            <a:r>
              <a:rPr lang="en-GB" dirty="0"/>
              <a:t>This approach has been further developed by Gilbert into a model of working called Compassion Focus Therapy (CFT)  which can be used in individual or group work.</a:t>
            </a:r>
          </a:p>
          <a:p>
            <a:r>
              <a:rPr lang="en-GB" dirty="0"/>
              <a:t>Germer and Neff (2013) have developed their approach which combines self-compassion and mindfulness to create a group therapy that they call Mindfulness Self Compassion (MSC). </a:t>
            </a:r>
          </a:p>
          <a:p>
            <a:r>
              <a:rPr lang="en-GB" dirty="0"/>
              <a:t>Neff (2012) stresses that Self-compassion is not to be confused with Self-pity, Self-indulgence or Self-esteem. ed Therapy (CFT) which could be used in individual and group work. </a:t>
            </a:r>
          </a:p>
        </p:txBody>
      </p:sp>
    </p:spTree>
    <p:extLst>
      <p:ext uri="{BB962C8B-B14F-4D97-AF65-F5344CB8AC3E}">
        <p14:creationId xmlns:p14="http://schemas.microsoft.com/office/powerpoint/2010/main" val="2209429845"/>
      </p:ext>
    </p:extLst>
  </p:cSld>
  <p:clrMapOvr>
    <a:masterClrMapping/>
  </p:clrMapOvr>
</p:sld>
</file>

<file path=ppt/theme/theme1.xml><?xml version="1.0" encoding="utf-8"?>
<a:theme xmlns:a="http://schemas.openxmlformats.org/drawingml/2006/main" name="ArchwayVTI">
  <a:themeElements>
    <a:clrScheme name="Custom 1">
      <a:dk1>
        <a:sysClr val="windowText" lastClr="000000"/>
      </a:dk1>
      <a:lt1>
        <a:sysClr val="window" lastClr="FFFFFF"/>
      </a:lt1>
      <a:dk2>
        <a:srgbClr val="2E3A3C"/>
      </a:dk2>
      <a:lt2>
        <a:srgbClr val="EDE9E7"/>
      </a:lt2>
      <a:accent1>
        <a:srgbClr val="898470"/>
      </a:accent1>
      <a:accent2>
        <a:srgbClr val="7A8773"/>
      </a:accent2>
      <a:accent3>
        <a:srgbClr val="8C845E"/>
      </a:accent3>
      <a:accent4>
        <a:srgbClr val="9F7E56"/>
      </a:accent4>
      <a:accent5>
        <a:srgbClr val="9B7E69"/>
      </a:accent5>
      <a:accent6>
        <a:srgbClr val="AA7862"/>
      </a:accent6>
      <a:hlink>
        <a:srgbClr val="7A8773"/>
      </a:hlink>
      <a:folHlink>
        <a:srgbClr val="9F7E56"/>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docProps/app.xml><?xml version="1.0" encoding="utf-8"?>
<Properties xmlns="http://schemas.openxmlformats.org/officeDocument/2006/extended-properties" xmlns:vt="http://schemas.openxmlformats.org/officeDocument/2006/docPropsVTypes">
  <TotalTime>0</TotalTime>
  <Words>2742</Words>
  <Application>Microsoft Office PowerPoint</Application>
  <PresentationFormat>Widescreen</PresentationFormat>
  <Paragraphs>146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Felix Titling</vt:lpstr>
      <vt:lpstr>Goudy Old Style</vt:lpstr>
      <vt:lpstr>ArchwayVTI</vt:lpstr>
      <vt:lpstr>Mindfulness Approaches</vt:lpstr>
      <vt:lpstr>Summary:</vt:lpstr>
      <vt:lpstr>Where it all began</vt:lpstr>
      <vt:lpstr>PowerPoint Presentation</vt:lpstr>
      <vt:lpstr>Mindfulness-based Stress Reduction (MBSR)  &amp;  Mindfulness-based Cognitive Therapy (MBCT)</vt:lpstr>
      <vt:lpstr>Other inclusions:</vt:lpstr>
      <vt:lpstr>definitions</vt:lpstr>
      <vt:lpstr>Four Stage Neurocognitive Model of Mindfulness (Russell, 2017)</vt:lpstr>
      <vt:lpstr>Four Stage Neurocognitive Model of Mindfulness (Russell, 2017)</vt:lpstr>
      <vt:lpstr>Normalising mind wandering</vt:lpstr>
      <vt:lpstr>Helpful and unhelpful wandering</vt:lpstr>
      <vt:lpstr>THE IMPORTANCE OF ACCEPTANCE AND CURIOSITY</vt:lpstr>
      <vt:lpstr>Mindfulness-based interventions</vt:lpstr>
      <vt:lpstr>CORE ELEMENTS (EIGHT SESSIONS) OF MBCT</vt:lpstr>
      <vt:lpstr>DBT CORE SKILLS AND THEIR RELATIONSHIP TO MINDFULNESS</vt:lpstr>
      <vt:lpstr>DBT cont`d</vt:lpstr>
      <vt:lpstr>ACT CORE SKILLS AND THEIR RELATIONSHIP TO MINDFULNESS</vt:lpstr>
      <vt:lpstr>ACT cont`d</vt:lpstr>
      <vt:lpstr>C O M P A S S I O N   F O C U S E D   T H E R A P Y   A N D    M I N D F U L  SELF COMPASSION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2026-02-12T14:48:49Z</dcterms:created>
  <dcterms:modified xsi:type="dcterms:W3CDTF">2026-02-13T15:40:37Z</dcterms:modified>
</cp:coreProperties>
</file>