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50"/>
  </p:handoutMasterIdLst>
  <p:sldIdLst>
    <p:sldId id="256" r:id="rId5"/>
    <p:sldId id="266" r:id="rId6"/>
    <p:sldId id="273" r:id="rId7"/>
    <p:sldId id="257" r:id="rId8"/>
    <p:sldId id="258" r:id="rId9"/>
    <p:sldId id="260" r:id="rId10"/>
    <p:sldId id="274" r:id="rId11"/>
    <p:sldId id="263" r:id="rId12"/>
    <p:sldId id="264" r:id="rId13"/>
    <p:sldId id="276" r:id="rId14"/>
    <p:sldId id="277" r:id="rId15"/>
    <p:sldId id="261" r:id="rId16"/>
    <p:sldId id="262" r:id="rId17"/>
    <p:sldId id="271" r:id="rId18"/>
    <p:sldId id="259" r:id="rId19"/>
    <p:sldId id="270" r:id="rId20"/>
    <p:sldId id="267" r:id="rId21"/>
    <p:sldId id="268" r:id="rId22"/>
    <p:sldId id="280" r:id="rId23"/>
    <p:sldId id="304" r:id="rId24"/>
    <p:sldId id="279" r:id="rId25"/>
    <p:sldId id="278" r:id="rId26"/>
    <p:sldId id="292" r:id="rId27"/>
    <p:sldId id="281" r:id="rId28"/>
    <p:sldId id="286" r:id="rId29"/>
    <p:sldId id="287" r:id="rId30"/>
    <p:sldId id="288" r:id="rId31"/>
    <p:sldId id="282" r:id="rId32"/>
    <p:sldId id="285" r:id="rId33"/>
    <p:sldId id="289" r:id="rId34"/>
    <p:sldId id="290" r:id="rId35"/>
    <p:sldId id="291" r:id="rId36"/>
    <p:sldId id="293" r:id="rId37"/>
    <p:sldId id="283" r:id="rId38"/>
    <p:sldId id="302" r:id="rId39"/>
    <p:sldId id="301" r:id="rId40"/>
    <p:sldId id="294" r:id="rId41"/>
    <p:sldId id="298" r:id="rId42"/>
    <p:sldId id="295" r:id="rId43"/>
    <p:sldId id="299" r:id="rId44"/>
    <p:sldId id="296" r:id="rId45"/>
    <p:sldId id="300" r:id="rId46"/>
    <p:sldId id="297" r:id="rId47"/>
    <p:sldId id="284" r:id="rId48"/>
    <p:sldId id="303"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1" d="100"/>
          <a:sy n="101" d="100"/>
        </p:scale>
        <p:origin x="848" y="7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01/02/2019</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01/02/2019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01/02/2019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01/02/2019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01/02/2019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01/02/2019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01/02/2019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01/02/2019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01/02/2019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01/02/2019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01/02/2019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01/02/2019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01/02/2019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frontiersin.org/articles/10.3389/fpsyg.2015.01908/full#B6"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frontiersin.org/articles/10.3389/fpsyg.2015.01908/full#B1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frontiersin.org/articles/10.3389/fpsyg.2015.01908/full#B2" TargetMode="External"/><Relationship Id="rId2" Type="http://schemas.openxmlformats.org/officeDocument/2006/relationships/hyperlink" Target="https://www.frontiersin.org/articles/10.3389/fpsyg.2015.01908/full#B11"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564904"/>
            <a:ext cx="7992888" cy="1470025"/>
          </a:xfrm>
        </p:spPr>
        <p:txBody>
          <a:bodyPr>
            <a:noAutofit/>
          </a:bodyPr>
          <a:lstStyle/>
          <a:p>
            <a:r>
              <a:rPr lang="en-GB" sz="7200" b="1" dirty="0" smtClean="0">
                <a:solidFill>
                  <a:schemeClr val="bg1"/>
                </a:solidFill>
              </a:rPr>
              <a:t>Learning Styles </a:t>
            </a:r>
            <a:r>
              <a:rPr lang="en-GB" sz="5400" dirty="0" smtClean="0">
                <a:solidFill>
                  <a:schemeClr val="bg1"/>
                </a:solidFill>
              </a:rPr>
              <a:t/>
            </a:r>
            <a:br>
              <a:rPr lang="en-GB" sz="5400" dirty="0" smtClean="0">
                <a:solidFill>
                  <a:schemeClr val="bg1"/>
                </a:solidFill>
              </a:rPr>
            </a:br>
            <a:r>
              <a:rPr lang="en-GB" sz="5400" dirty="0" smtClean="0">
                <a:solidFill>
                  <a:schemeClr val="bg1"/>
                </a:solidFill>
              </a:rPr>
              <a:t>Myth Busters</a:t>
            </a:r>
            <a:br>
              <a:rPr lang="en-GB" sz="5400" dirty="0" smtClean="0">
                <a:solidFill>
                  <a:schemeClr val="bg1"/>
                </a:solidFill>
              </a:rPr>
            </a:br>
            <a:r>
              <a:rPr lang="en-GB" sz="5400" dirty="0">
                <a:solidFill>
                  <a:schemeClr val="bg1"/>
                </a:solidFill>
              </a:rPr>
              <a:t>&amp;</a:t>
            </a:r>
            <a:r>
              <a:rPr lang="en-GB" sz="5400" dirty="0" smtClean="0">
                <a:solidFill>
                  <a:schemeClr val="bg1"/>
                </a:solidFill>
              </a:rPr>
              <a:t/>
            </a:r>
            <a:br>
              <a:rPr lang="en-GB" sz="5400" dirty="0" smtClean="0">
                <a:solidFill>
                  <a:schemeClr val="bg1"/>
                </a:solidFill>
              </a:rPr>
            </a:br>
            <a:r>
              <a:rPr lang="en-GB" sz="5400" dirty="0" smtClean="0">
                <a:solidFill>
                  <a:schemeClr val="bg1"/>
                </a:solidFill>
              </a:rPr>
              <a:t>“Theory into Practice</a:t>
            </a:r>
            <a:r>
              <a:rPr lang="en-GB" sz="5400" dirty="0" smtClean="0">
                <a:solidFill>
                  <a:schemeClr val="bg1"/>
                </a:solidFill>
              </a:rPr>
              <a:t>”</a:t>
            </a:r>
            <a:br>
              <a:rPr lang="en-GB" sz="5400" dirty="0" smtClean="0">
                <a:solidFill>
                  <a:schemeClr val="bg1"/>
                </a:solidFill>
              </a:rPr>
            </a:br>
            <a:r>
              <a:rPr lang="en-GB" sz="2400" dirty="0" smtClean="0">
                <a:solidFill>
                  <a:schemeClr val="bg1"/>
                </a:solidFill>
              </a:rPr>
              <a:t>Jon Haylock 2019</a:t>
            </a:r>
            <a:endParaRPr lang="en-GB" sz="3600" dirty="0">
              <a:solidFill>
                <a:schemeClr val="bg1"/>
              </a:solidFill>
            </a:endParaRPr>
          </a:p>
        </p:txBody>
      </p:sp>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are learning styles all about?</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13819" y="1341438"/>
            <a:ext cx="3916362" cy="3916362"/>
          </a:xfrm>
        </p:spPr>
      </p:pic>
    </p:spTree>
    <p:extLst>
      <p:ext uri="{BB962C8B-B14F-4D97-AF65-F5344CB8AC3E}">
        <p14:creationId xmlns:p14="http://schemas.microsoft.com/office/powerpoint/2010/main" val="35904121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smtClean="0"/>
              <a:t>Learning Styles</a:t>
            </a:r>
            <a:endParaRPr lang="en-GB" dirty="0"/>
          </a:p>
        </p:txBody>
      </p:sp>
      <p:sp>
        <p:nvSpPr>
          <p:cNvPr id="3" name="Content Placeholder 2"/>
          <p:cNvSpPr>
            <a:spLocks noGrp="1"/>
          </p:cNvSpPr>
          <p:nvPr>
            <p:ph idx="1"/>
          </p:nvPr>
        </p:nvSpPr>
        <p:spPr>
          <a:xfrm>
            <a:off x="457200" y="1340768"/>
            <a:ext cx="8229600" cy="4176465"/>
          </a:xfrm>
        </p:spPr>
        <p:txBody>
          <a:bodyPr>
            <a:normAutofit lnSpcReduction="10000"/>
          </a:bodyPr>
          <a:lstStyle/>
          <a:p>
            <a:pPr marL="0" indent="0" algn="ctr">
              <a:buNone/>
            </a:pPr>
            <a:r>
              <a:rPr lang="en-GB" i="1" dirty="0">
                <a:effectLst>
                  <a:outerShdw blurRad="38100" dist="38100" dir="2700000" algn="tl">
                    <a:srgbClr val="000000">
                      <a:alpha val="43137"/>
                    </a:srgbClr>
                  </a:outerShdw>
                </a:effectLst>
              </a:rPr>
              <a:t>“Learning: the acquisition of knowledge or skills, through study, experience or being taught”</a:t>
            </a:r>
            <a:r>
              <a:rPr lang="en-GB" sz="2000" i="1" dirty="0">
                <a:effectLst>
                  <a:outerShdw blurRad="38100" dist="38100" dir="2700000" algn="tl">
                    <a:srgbClr val="000000">
                      <a:alpha val="43137"/>
                    </a:srgbClr>
                  </a:outerShdw>
                </a:effectLst>
              </a:rPr>
              <a:t>(Oxford Dictionary)</a:t>
            </a:r>
          </a:p>
          <a:p>
            <a:pPr marL="0" indent="0">
              <a:buNone/>
            </a:pPr>
            <a:endParaRPr lang="en-GB" dirty="0"/>
          </a:p>
          <a:p>
            <a:pPr marL="0" indent="0">
              <a:buNone/>
            </a:pPr>
            <a:r>
              <a:rPr lang="en-GB" dirty="0"/>
              <a:t>Academics for years have been attempting to formulate ideas, concepts and models about how we learn which have influenced how we teach. </a:t>
            </a:r>
          </a:p>
          <a:p>
            <a:endParaRPr lang="en-GB" dirty="0"/>
          </a:p>
        </p:txBody>
      </p:sp>
    </p:spTree>
    <p:extLst>
      <p:ext uri="{BB962C8B-B14F-4D97-AF65-F5344CB8AC3E}">
        <p14:creationId xmlns:p14="http://schemas.microsoft.com/office/powerpoint/2010/main" val="20803950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your learning style?</a:t>
            </a:r>
            <a:endParaRPr lang="en-GB" dirty="0"/>
          </a:p>
        </p:txBody>
      </p:sp>
      <p:sp>
        <p:nvSpPr>
          <p:cNvPr id="3" name="Content Placeholder 2"/>
          <p:cNvSpPr>
            <a:spLocks noGrp="1"/>
          </p:cNvSpPr>
          <p:nvPr>
            <p:ph idx="1"/>
          </p:nvPr>
        </p:nvSpPr>
        <p:spPr/>
        <p:txBody>
          <a:bodyPr/>
          <a:lstStyle/>
          <a:p>
            <a:r>
              <a:rPr lang="en-GB" dirty="0" smtClean="0"/>
              <a:t>There are many different learning style theories in existence, with an abundance of literature surrounding them. </a:t>
            </a:r>
          </a:p>
          <a:p>
            <a:endParaRPr lang="en-GB" dirty="0"/>
          </a:p>
          <a:p>
            <a:r>
              <a:rPr lang="en-GB" dirty="0" smtClean="0"/>
              <a:t>One of the most popular is V-A-K or its variant V-A-R-K…….</a:t>
            </a:r>
            <a:endParaRPr lang="en-GB" dirty="0"/>
          </a:p>
        </p:txBody>
      </p:sp>
    </p:spTree>
    <p:extLst>
      <p:ext uri="{BB962C8B-B14F-4D97-AF65-F5344CB8AC3E}">
        <p14:creationId xmlns:p14="http://schemas.microsoft.com/office/powerpoint/2010/main" val="17645645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t>V - A - K</a:t>
            </a:r>
            <a:endParaRPr lang="en-GB" sz="6600"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1656992"/>
            <a:ext cx="2286000" cy="2000250"/>
          </a:xfrm>
          <a:ln>
            <a:solidFill>
              <a:schemeClr val="tx1">
                <a:lumMod val="85000"/>
                <a:lumOff val="15000"/>
              </a:schemeClr>
            </a:solidFill>
          </a:ln>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0232" y="1662040"/>
            <a:ext cx="2232248" cy="2232248"/>
          </a:xfrm>
          <a:prstGeom prst="rect">
            <a:avLst/>
          </a:prstGeom>
          <a:ln>
            <a:solidFill>
              <a:schemeClr val="tx1">
                <a:lumMod val="85000"/>
                <a:lumOff val="15000"/>
              </a:schemeClr>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95936" y="1656992"/>
            <a:ext cx="1543919" cy="2266303"/>
          </a:xfrm>
          <a:prstGeom prst="rect">
            <a:avLst/>
          </a:prstGeom>
          <a:ln>
            <a:solidFill>
              <a:schemeClr val="tx1">
                <a:lumMod val="85000"/>
                <a:lumOff val="15000"/>
              </a:schemeClr>
            </a:solidFill>
          </a:ln>
        </p:spPr>
      </p:pic>
      <p:sp>
        <p:nvSpPr>
          <p:cNvPr id="9" name="TextBox 8"/>
          <p:cNvSpPr txBox="1"/>
          <p:nvPr/>
        </p:nvSpPr>
        <p:spPr>
          <a:xfrm>
            <a:off x="853873" y="4005064"/>
            <a:ext cx="1629895" cy="707886"/>
          </a:xfrm>
          <a:prstGeom prst="rect">
            <a:avLst/>
          </a:prstGeom>
          <a:noFill/>
        </p:spPr>
        <p:txBody>
          <a:bodyPr wrap="square" rtlCol="0">
            <a:spAutoFit/>
          </a:bodyPr>
          <a:lstStyle/>
          <a:p>
            <a:r>
              <a:rPr lang="en-GB" sz="4000" dirty="0" smtClean="0"/>
              <a:t>Visual </a:t>
            </a:r>
            <a:endParaRPr lang="en-GB" dirty="0"/>
          </a:p>
        </p:txBody>
      </p:sp>
      <p:sp>
        <p:nvSpPr>
          <p:cNvPr id="10" name="Rectangle 9"/>
          <p:cNvSpPr/>
          <p:nvPr/>
        </p:nvSpPr>
        <p:spPr>
          <a:xfrm>
            <a:off x="3975991" y="4005064"/>
            <a:ext cx="1609736" cy="707886"/>
          </a:xfrm>
          <a:prstGeom prst="rect">
            <a:avLst/>
          </a:prstGeom>
        </p:spPr>
        <p:txBody>
          <a:bodyPr wrap="none">
            <a:spAutoFit/>
          </a:bodyPr>
          <a:lstStyle/>
          <a:p>
            <a:r>
              <a:rPr lang="en-GB" sz="4000" dirty="0" smtClean="0"/>
              <a:t>Audial</a:t>
            </a:r>
            <a:endParaRPr lang="en-GB" dirty="0"/>
          </a:p>
        </p:txBody>
      </p:sp>
      <p:sp>
        <p:nvSpPr>
          <p:cNvPr id="11" name="Rectangle 10"/>
          <p:cNvSpPr/>
          <p:nvPr/>
        </p:nvSpPr>
        <p:spPr>
          <a:xfrm>
            <a:off x="6165299" y="4005064"/>
            <a:ext cx="2978701" cy="707886"/>
          </a:xfrm>
          <a:prstGeom prst="rect">
            <a:avLst/>
          </a:prstGeom>
        </p:spPr>
        <p:txBody>
          <a:bodyPr wrap="none">
            <a:spAutoFit/>
          </a:bodyPr>
          <a:lstStyle/>
          <a:p>
            <a:r>
              <a:rPr lang="en-GB" sz="4000" dirty="0" smtClean="0"/>
              <a:t>Kinaesthetic</a:t>
            </a:r>
            <a:endParaRPr lang="en-GB" sz="4000" dirty="0"/>
          </a:p>
        </p:txBody>
      </p:sp>
    </p:spTree>
    <p:extLst>
      <p:ext uri="{BB962C8B-B14F-4D97-AF65-F5344CB8AC3E}">
        <p14:creationId xmlns:p14="http://schemas.microsoft.com/office/powerpoint/2010/main" val="5646108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t>V - A - K</a:t>
            </a:r>
            <a:endParaRPr lang="en-GB" sz="6600"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1656992"/>
            <a:ext cx="2286000" cy="2000250"/>
          </a:xfrm>
          <a:ln>
            <a:solidFill>
              <a:schemeClr val="tx1">
                <a:lumMod val="85000"/>
                <a:lumOff val="15000"/>
              </a:schemeClr>
            </a:solidFill>
          </a:ln>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0232" y="1662040"/>
            <a:ext cx="2232248" cy="2232248"/>
          </a:xfrm>
          <a:prstGeom prst="rect">
            <a:avLst/>
          </a:prstGeom>
          <a:ln>
            <a:solidFill>
              <a:schemeClr val="tx1">
                <a:lumMod val="85000"/>
                <a:lumOff val="15000"/>
              </a:schemeClr>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95936" y="1656992"/>
            <a:ext cx="1543919" cy="2266303"/>
          </a:xfrm>
          <a:prstGeom prst="rect">
            <a:avLst/>
          </a:prstGeom>
          <a:ln>
            <a:solidFill>
              <a:schemeClr val="tx1">
                <a:lumMod val="85000"/>
                <a:lumOff val="15000"/>
              </a:schemeClr>
            </a:solidFill>
          </a:ln>
        </p:spPr>
      </p:pic>
      <p:sp>
        <p:nvSpPr>
          <p:cNvPr id="9" name="TextBox 8"/>
          <p:cNvSpPr txBox="1"/>
          <p:nvPr/>
        </p:nvSpPr>
        <p:spPr>
          <a:xfrm>
            <a:off x="853873" y="4005064"/>
            <a:ext cx="1629895" cy="707886"/>
          </a:xfrm>
          <a:prstGeom prst="rect">
            <a:avLst/>
          </a:prstGeom>
          <a:noFill/>
        </p:spPr>
        <p:txBody>
          <a:bodyPr wrap="square" rtlCol="0">
            <a:spAutoFit/>
          </a:bodyPr>
          <a:lstStyle/>
          <a:p>
            <a:r>
              <a:rPr lang="en-GB" sz="4000" dirty="0" smtClean="0"/>
              <a:t>Visual </a:t>
            </a:r>
            <a:endParaRPr lang="en-GB" dirty="0"/>
          </a:p>
        </p:txBody>
      </p:sp>
      <p:sp>
        <p:nvSpPr>
          <p:cNvPr id="10" name="Rectangle 9"/>
          <p:cNvSpPr/>
          <p:nvPr/>
        </p:nvSpPr>
        <p:spPr>
          <a:xfrm>
            <a:off x="3930119" y="4005064"/>
            <a:ext cx="1609736" cy="707886"/>
          </a:xfrm>
          <a:prstGeom prst="rect">
            <a:avLst/>
          </a:prstGeom>
        </p:spPr>
        <p:txBody>
          <a:bodyPr wrap="none">
            <a:spAutoFit/>
          </a:bodyPr>
          <a:lstStyle/>
          <a:p>
            <a:r>
              <a:rPr lang="en-GB" sz="4000" dirty="0" smtClean="0"/>
              <a:t>Audial</a:t>
            </a:r>
            <a:endParaRPr lang="en-GB" dirty="0"/>
          </a:p>
        </p:txBody>
      </p:sp>
      <p:sp>
        <p:nvSpPr>
          <p:cNvPr id="11" name="Rectangle 10"/>
          <p:cNvSpPr/>
          <p:nvPr/>
        </p:nvSpPr>
        <p:spPr>
          <a:xfrm>
            <a:off x="6165299" y="4005064"/>
            <a:ext cx="2978701" cy="707886"/>
          </a:xfrm>
          <a:prstGeom prst="rect">
            <a:avLst/>
          </a:prstGeom>
        </p:spPr>
        <p:txBody>
          <a:bodyPr wrap="none">
            <a:spAutoFit/>
          </a:bodyPr>
          <a:lstStyle/>
          <a:p>
            <a:r>
              <a:rPr lang="en-GB" sz="4000" dirty="0" smtClean="0"/>
              <a:t>Kinaesthetic</a:t>
            </a:r>
            <a:endParaRPr lang="en-GB" sz="4000" dirty="0"/>
          </a:p>
        </p:txBody>
      </p:sp>
      <p:sp>
        <p:nvSpPr>
          <p:cNvPr id="14" name="TextBox 13"/>
          <p:cNvSpPr txBox="1"/>
          <p:nvPr/>
        </p:nvSpPr>
        <p:spPr>
          <a:xfrm>
            <a:off x="3131840" y="2663201"/>
            <a:ext cx="45719" cy="369332"/>
          </a:xfrm>
          <a:prstGeom prst="rect">
            <a:avLst/>
          </a:prstGeom>
          <a:noFill/>
        </p:spPr>
        <p:txBody>
          <a:bodyPr wrap="square" rtlCol="0">
            <a:spAutoFit/>
          </a:bodyPr>
          <a:lstStyle/>
          <a:p>
            <a:endParaRPr lang="en-GB" dirty="0"/>
          </a:p>
        </p:txBody>
      </p:sp>
      <p:sp>
        <p:nvSpPr>
          <p:cNvPr id="15" name="Rectangle 14"/>
          <p:cNvSpPr/>
          <p:nvPr/>
        </p:nvSpPr>
        <p:spPr>
          <a:xfrm rot="20189122">
            <a:off x="56872" y="771986"/>
            <a:ext cx="9030255" cy="3770263"/>
          </a:xfrm>
          <a:prstGeom prst="rect">
            <a:avLst/>
          </a:prstGeom>
          <a:noFill/>
        </p:spPr>
        <p:txBody>
          <a:bodyPr wrap="square" lIns="91440" tIns="45720" rIns="91440" bIns="45720">
            <a:spAutoFit/>
          </a:bodyPr>
          <a:lstStyle/>
          <a:p>
            <a:pPr algn="ctr"/>
            <a:r>
              <a:rPr lang="en-US" sz="23900" b="1" cap="none" spc="0" dirty="0" smtClean="0">
                <a:ln w="12700">
                  <a:solidFill>
                    <a:schemeClr val="tx2">
                      <a:lumMod val="75000"/>
                    </a:schemeClr>
                  </a:solidFill>
                  <a:prstDash val="solid"/>
                </a:ln>
                <a:solidFill>
                  <a:srgbClr val="FFC000"/>
                </a:solidFill>
                <a:effectLst>
                  <a:outerShdw dist="38100" dir="2640000" algn="bl" rotWithShape="0">
                    <a:schemeClr val="tx2">
                      <a:lumMod val="75000"/>
                    </a:schemeClr>
                  </a:outerShdw>
                </a:effectLst>
              </a:rPr>
              <a:t>MYTH</a:t>
            </a:r>
            <a:endParaRPr lang="en-US" sz="5400" b="1" cap="none" spc="0"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10137481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V - A </a:t>
            </a:r>
            <a:r>
              <a:rPr lang="en-GB" dirty="0" smtClean="0"/>
              <a:t>- </a:t>
            </a:r>
            <a:r>
              <a:rPr lang="en-GB" dirty="0" smtClean="0"/>
              <a:t>K - </a:t>
            </a:r>
            <a:r>
              <a:rPr lang="en-GB" sz="6700" dirty="0" smtClean="0">
                <a:solidFill>
                  <a:srgbClr val="FFC000"/>
                </a:solidFill>
              </a:rPr>
              <a:t>O</a:t>
            </a:r>
            <a:r>
              <a:rPr lang="en-GB" dirty="0" smtClean="0"/>
              <a:t> </a:t>
            </a:r>
            <a:r>
              <a:rPr lang="en-GB" sz="7300" dirty="0" smtClean="0"/>
              <a:t>?</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536" y="1556792"/>
            <a:ext cx="3565396" cy="2232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628" y="1700808"/>
            <a:ext cx="4176464" cy="3374790"/>
          </a:xfrm>
          <a:prstGeom prst="ellipse">
            <a:avLst/>
          </a:prstGeom>
          <a:ln>
            <a:noFill/>
          </a:ln>
          <a:effectLst>
            <a:softEdge rad="112500"/>
          </a:effectLst>
        </p:spPr>
      </p:pic>
      <p:sp>
        <p:nvSpPr>
          <p:cNvPr id="6" name="TextBox 5"/>
          <p:cNvSpPr txBox="1"/>
          <p:nvPr/>
        </p:nvSpPr>
        <p:spPr>
          <a:xfrm>
            <a:off x="2483768" y="1556792"/>
            <a:ext cx="1656184" cy="461665"/>
          </a:xfrm>
          <a:prstGeom prst="rect">
            <a:avLst/>
          </a:prstGeom>
          <a:noFill/>
        </p:spPr>
        <p:txBody>
          <a:bodyPr wrap="square" rtlCol="0">
            <a:spAutoFit/>
          </a:bodyPr>
          <a:lstStyle/>
          <a:p>
            <a:r>
              <a:rPr lang="en-GB" sz="2400" dirty="0" smtClean="0">
                <a:solidFill>
                  <a:schemeClr val="bg1"/>
                </a:solidFill>
              </a:rPr>
              <a:t>Olfactory</a:t>
            </a:r>
            <a:endParaRPr lang="en-GB" sz="2400" dirty="0">
              <a:solidFill>
                <a:schemeClr val="bg1"/>
              </a:solidFill>
            </a:endParaRPr>
          </a:p>
        </p:txBody>
      </p:sp>
      <p:sp>
        <p:nvSpPr>
          <p:cNvPr id="10" name="Freeform 9"/>
          <p:cNvSpPr/>
          <p:nvPr/>
        </p:nvSpPr>
        <p:spPr>
          <a:xfrm>
            <a:off x="6552149" y="2636912"/>
            <a:ext cx="252099" cy="560413"/>
          </a:xfrm>
          <a:custGeom>
            <a:avLst/>
            <a:gdLst>
              <a:gd name="connsiteX0" fmla="*/ 258554 w 258554"/>
              <a:gd name="connsiteY0" fmla="*/ 201951 h 548870"/>
              <a:gd name="connsiteX1" fmla="*/ 245942 w 258554"/>
              <a:gd name="connsiteY1" fmla="*/ 170419 h 548870"/>
              <a:gd name="connsiteX2" fmla="*/ 227023 w 258554"/>
              <a:gd name="connsiteY2" fmla="*/ 164113 h 548870"/>
              <a:gd name="connsiteX3" fmla="*/ 245942 w 258554"/>
              <a:gd name="connsiteY3" fmla="*/ 113664 h 548870"/>
              <a:gd name="connsiteX4" fmla="*/ 245942 w 258554"/>
              <a:gd name="connsiteY4" fmla="*/ 19071 h 548870"/>
              <a:gd name="connsiteX5" fmla="*/ 233330 w 258554"/>
              <a:gd name="connsiteY5" fmla="*/ 6458 h 548870"/>
              <a:gd name="connsiteX6" fmla="*/ 214411 w 258554"/>
              <a:gd name="connsiteY6" fmla="*/ 152 h 548870"/>
              <a:gd name="connsiteX7" fmla="*/ 157655 w 258554"/>
              <a:gd name="connsiteY7" fmla="*/ 25377 h 548870"/>
              <a:gd name="connsiteX8" fmla="*/ 170268 w 258554"/>
              <a:gd name="connsiteY8" fmla="*/ 37989 h 548870"/>
              <a:gd name="connsiteX9" fmla="*/ 176574 w 258554"/>
              <a:gd name="connsiteY9" fmla="*/ 113664 h 548870"/>
              <a:gd name="connsiteX10" fmla="*/ 100899 w 258554"/>
              <a:gd name="connsiteY10" fmla="*/ 119970 h 548870"/>
              <a:gd name="connsiteX11" fmla="*/ 81981 w 258554"/>
              <a:gd name="connsiteY11" fmla="*/ 126276 h 548870"/>
              <a:gd name="connsiteX12" fmla="*/ 56756 w 258554"/>
              <a:gd name="connsiteY12" fmla="*/ 151501 h 548870"/>
              <a:gd name="connsiteX13" fmla="*/ 37837 w 258554"/>
              <a:gd name="connsiteY13" fmla="*/ 183032 h 548870"/>
              <a:gd name="connsiteX14" fmla="*/ 12612 w 258554"/>
              <a:gd name="connsiteY14" fmla="*/ 214563 h 548870"/>
              <a:gd name="connsiteX15" fmla="*/ 12612 w 258554"/>
              <a:gd name="connsiteY15" fmla="*/ 334381 h 548870"/>
              <a:gd name="connsiteX16" fmla="*/ 0 w 258554"/>
              <a:gd name="connsiteY16" fmla="*/ 353299 h 548870"/>
              <a:gd name="connsiteX17" fmla="*/ 18919 w 258554"/>
              <a:gd name="connsiteY17" fmla="*/ 359606 h 548870"/>
              <a:gd name="connsiteX18" fmla="*/ 25225 w 258554"/>
              <a:gd name="connsiteY18" fmla="*/ 378524 h 548870"/>
              <a:gd name="connsiteX19" fmla="*/ 31531 w 258554"/>
              <a:gd name="connsiteY19" fmla="*/ 410055 h 548870"/>
              <a:gd name="connsiteX20" fmla="*/ 37837 w 258554"/>
              <a:gd name="connsiteY20" fmla="*/ 428974 h 548870"/>
              <a:gd name="connsiteX21" fmla="*/ 44143 w 258554"/>
              <a:gd name="connsiteY21" fmla="*/ 466811 h 548870"/>
              <a:gd name="connsiteX22" fmla="*/ 75674 w 258554"/>
              <a:gd name="connsiteY22" fmla="*/ 473117 h 548870"/>
              <a:gd name="connsiteX23" fmla="*/ 81981 w 258554"/>
              <a:gd name="connsiteY23" fmla="*/ 517261 h 548870"/>
              <a:gd name="connsiteX24" fmla="*/ 107205 w 258554"/>
              <a:gd name="connsiteY24" fmla="*/ 523567 h 548870"/>
              <a:gd name="connsiteX25" fmla="*/ 126124 w 258554"/>
              <a:gd name="connsiteY25" fmla="*/ 529873 h 548870"/>
              <a:gd name="connsiteX26" fmla="*/ 138737 w 258554"/>
              <a:gd name="connsiteY26" fmla="*/ 542486 h 548870"/>
              <a:gd name="connsiteX27" fmla="*/ 195492 w 258554"/>
              <a:gd name="connsiteY27" fmla="*/ 542486 h 548870"/>
              <a:gd name="connsiteX28" fmla="*/ 214411 w 258554"/>
              <a:gd name="connsiteY28" fmla="*/ 460505 h 548870"/>
              <a:gd name="connsiteX29" fmla="*/ 233330 w 258554"/>
              <a:gd name="connsiteY29" fmla="*/ 447893 h 548870"/>
              <a:gd name="connsiteX30" fmla="*/ 239636 w 258554"/>
              <a:gd name="connsiteY30" fmla="*/ 428974 h 548870"/>
              <a:gd name="connsiteX31" fmla="*/ 245942 w 258554"/>
              <a:gd name="connsiteY31" fmla="*/ 340687 h 548870"/>
              <a:gd name="connsiteX32" fmla="*/ 258554 w 258554"/>
              <a:gd name="connsiteY32" fmla="*/ 328075 h 548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58554" h="548870">
                <a:moveTo>
                  <a:pt x="258554" y="201951"/>
                </a:moveTo>
                <a:cubicBezTo>
                  <a:pt x="254350" y="191440"/>
                  <a:pt x="253189" y="179116"/>
                  <a:pt x="245942" y="170419"/>
                </a:cubicBezTo>
                <a:cubicBezTo>
                  <a:pt x="241686" y="165312"/>
                  <a:pt x="229125" y="170419"/>
                  <a:pt x="227023" y="164113"/>
                </a:cubicBezTo>
                <a:cubicBezTo>
                  <a:pt x="220963" y="145931"/>
                  <a:pt x="237180" y="126807"/>
                  <a:pt x="245942" y="113664"/>
                </a:cubicBezTo>
                <a:cubicBezTo>
                  <a:pt x="255762" y="74384"/>
                  <a:pt x="258705" y="74380"/>
                  <a:pt x="245942" y="19071"/>
                </a:cubicBezTo>
                <a:cubicBezTo>
                  <a:pt x="244605" y="13278"/>
                  <a:pt x="238428" y="9517"/>
                  <a:pt x="233330" y="6458"/>
                </a:cubicBezTo>
                <a:cubicBezTo>
                  <a:pt x="227630" y="3038"/>
                  <a:pt x="220717" y="2254"/>
                  <a:pt x="214411" y="152"/>
                </a:cubicBezTo>
                <a:cubicBezTo>
                  <a:pt x="203791" y="1479"/>
                  <a:pt x="151110" y="-7344"/>
                  <a:pt x="157655" y="25377"/>
                </a:cubicBezTo>
                <a:cubicBezTo>
                  <a:pt x="158821" y="31207"/>
                  <a:pt x="166064" y="33785"/>
                  <a:pt x="170268" y="37989"/>
                </a:cubicBezTo>
                <a:cubicBezTo>
                  <a:pt x="173296" y="47073"/>
                  <a:pt x="198172" y="102034"/>
                  <a:pt x="176574" y="113664"/>
                </a:cubicBezTo>
                <a:cubicBezTo>
                  <a:pt x="154287" y="125665"/>
                  <a:pt x="126124" y="117868"/>
                  <a:pt x="100899" y="119970"/>
                </a:cubicBezTo>
                <a:cubicBezTo>
                  <a:pt x="94593" y="122072"/>
                  <a:pt x="87390" y="122412"/>
                  <a:pt x="81981" y="126276"/>
                </a:cubicBezTo>
                <a:cubicBezTo>
                  <a:pt x="72305" y="133188"/>
                  <a:pt x="56756" y="151501"/>
                  <a:pt x="56756" y="151501"/>
                </a:cubicBezTo>
                <a:cubicBezTo>
                  <a:pt x="38892" y="205094"/>
                  <a:pt x="63807" y="139748"/>
                  <a:pt x="37837" y="183032"/>
                </a:cubicBezTo>
                <a:cubicBezTo>
                  <a:pt x="17530" y="216877"/>
                  <a:pt x="50293" y="189444"/>
                  <a:pt x="12612" y="214563"/>
                </a:cubicBezTo>
                <a:cubicBezTo>
                  <a:pt x="-7250" y="274152"/>
                  <a:pt x="20593" y="182741"/>
                  <a:pt x="12612" y="334381"/>
                </a:cubicBezTo>
                <a:cubicBezTo>
                  <a:pt x="12214" y="341949"/>
                  <a:pt x="4204" y="346993"/>
                  <a:pt x="0" y="353299"/>
                </a:cubicBezTo>
                <a:cubicBezTo>
                  <a:pt x="6306" y="355401"/>
                  <a:pt x="14218" y="354905"/>
                  <a:pt x="18919" y="359606"/>
                </a:cubicBezTo>
                <a:cubicBezTo>
                  <a:pt x="23619" y="364306"/>
                  <a:pt x="23613" y="372075"/>
                  <a:pt x="25225" y="378524"/>
                </a:cubicBezTo>
                <a:cubicBezTo>
                  <a:pt x="27825" y="388922"/>
                  <a:pt x="28931" y="399657"/>
                  <a:pt x="31531" y="410055"/>
                </a:cubicBezTo>
                <a:cubicBezTo>
                  <a:pt x="33143" y="416504"/>
                  <a:pt x="36395" y="422485"/>
                  <a:pt x="37837" y="428974"/>
                </a:cubicBezTo>
                <a:cubicBezTo>
                  <a:pt x="40611" y="441456"/>
                  <a:pt x="35822" y="457103"/>
                  <a:pt x="44143" y="466811"/>
                </a:cubicBezTo>
                <a:cubicBezTo>
                  <a:pt x="51119" y="474949"/>
                  <a:pt x="65164" y="471015"/>
                  <a:pt x="75674" y="473117"/>
                </a:cubicBezTo>
                <a:cubicBezTo>
                  <a:pt x="77776" y="487832"/>
                  <a:pt x="74103" y="504656"/>
                  <a:pt x="81981" y="517261"/>
                </a:cubicBezTo>
                <a:cubicBezTo>
                  <a:pt x="86574" y="524610"/>
                  <a:pt x="98872" y="521186"/>
                  <a:pt x="107205" y="523567"/>
                </a:cubicBezTo>
                <a:cubicBezTo>
                  <a:pt x="113597" y="525393"/>
                  <a:pt x="119818" y="527771"/>
                  <a:pt x="126124" y="529873"/>
                </a:cubicBezTo>
                <a:cubicBezTo>
                  <a:pt x="130328" y="534077"/>
                  <a:pt x="133639" y="539427"/>
                  <a:pt x="138737" y="542486"/>
                </a:cubicBezTo>
                <a:cubicBezTo>
                  <a:pt x="158985" y="554635"/>
                  <a:pt x="171873" y="546422"/>
                  <a:pt x="195492" y="542486"/>
                </a:cubicBezTo>
                <a:cubicBezTo>
                  <a:pt x="196547" y="535103"/>
                  <a:pt x="203478" y="467793"/>
                  <a:pt x="214411" y="460505"/>
                </a:cubicBezTo>
                <a:lnTo>
                  <a:pt x="233330" y="447893"/>
                </a:lnTo>
                <a:cubicBezTo>
                  <a:pt x="235432" y="441587"/>
                  <a:pt x="238859" y="435576"/>
                  <a:pt x="239636" y="428974"/>
                </a:cubicBezTo>
                <a:cubicBezTo>
                  <a:pt x="243083" y="399672"/>
                  <a:pt x="240505" y="369686"/>
                  <a:pt x="245942" y="340687"/>
                </a:cubicBezTo>
                <a:cubicBezTo>
                  <a:pt x="247038" y="334843"/>
                  <a:pt x="254350" y="332279"/>
                  <a:pt x="258554" y="328075"/>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21414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 are not alone!!!</a:t>
            </a:r>
            <a:endParaRPr lang="en-GB" dirty="0"/>
          </a:p>
        </p:txBody>
      </p:sp>
      <p:sp>
        <p:nvSpPr>
          <p:cNvPr id="3" name="Content Placeholder 2"/>
          <p:cNvSpPr>
            <a:spLocks noGrp="1"/>
          </p:cNvSpPr>
          <p:nvPr>
            <p:ph idx="1"/>
          </p:nvPr>
        </p:nvSpPr>
        <p:spPr>
          <a:xfrm>
            <a:off x="457200" y="1772816"/>
            <a:ext cx="8229600" cy="2764903"/>
          </a:xfrm>
        </p:spPr>
        <p:txBody>
          <a:bodyPr/>
          <a:lstStyle/>
          <a:p>
            <a:pPr marL="0" indent="0">
              <a:buNone/>
            </a:pPr>
            <a:r>
              <a:rPr lang="en-GB" dirty="0" smtClean="0"/>
              <a:t>A </a:t>
            </a:r>
            <a:r>
              <a:rPr lang="en-GB" dirty="0"/>
              <a:t>survey by </a:t>
            </a:r>
            <a:r>
              <a:rPr lang="en-GB" dirty="0">
                <a:hlinkClick r:id="rId2"/>
              </a:rPr>
              <a:t>Dekker et al. (2012)</a:t>
            </a:r>
            <a:r>
              <a:rPr lang="en-GB" dirty="0"/>
              <a:t> showed that 93% of UK schoolteachers believed the (unsupported) statement that “individuals learn better when they receive information in their preferred Learning Style”.</a:t>
            </a:r>
          </a:p>
        </p:txBody>
      </p:sp>
    </p:spTree>
    <p:extLst>
      <p:ext uri="{BB962C8B-B14F-4D97-AF65-F5344CB8AC3E}">
        <p14:creationId xmlns:p14="http://schemas.microsoft.com/office/powerpoint/2010/main" val="19455638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29600" cy="2764903"/>
          </a:xfrm>
        </p:spPr>
        <p:txBody>
          <a:bodyPr/>
          <a:lstStyle/>
          <a:p>
            <a:pPr marL="0" indent="0">
              <a:buNone/>
            </a:pPr>
            <a:r>
              <a:rPr lang="en-GB" dirty="0"/>
              <a:t>A</a:t>
            </a:r>
            <a:r>
              <a:rPr lang="en-GB" dirty="0" smtClean="0"/>
              <a:t> </a:t>
            </a:r>
            <a:r>
              <a:rPr lang="en-GB" dirty="0"/>
              <a:t>survey of 39 Higher Education institutions in the US found that 29 of them (72%) taught ‘learning style theory’ as part of faculty development for online teachers (</a:t>
            </a:r>
            <a:r>
              <a:rPr lang="en-GB" dirty="0">
                <a:hlinkClick r:id="rId2"/>
              </a:rPr>
              <a:t>Meyer and Murrell, 2014</a:t>
            </a:r>
            <a:r>
              <a:rPr lang="en-GB" dirty="0"/>
              <a:t>).</a:t>
            </a:r>
          </a:p>
        </p:txBody>
      </p:sp>
    </p:spTree>
    <p:extLst>
      <p:ext uri="{BB962C8B-B14F-4D97-AF65-F5344CB8AC3E}">
        <p14:creationId xmlns:p14="http://schemas.microsoft.com/office/powerpoint/2010/main" val="28477333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332656"/>
            <a:ext cx="4111002" cy="1584176"/>
          </a:xfrm>
        </p:spPr>
      </p:pic>
      <p:sp>
        <p:nvSpPr>
          <p:cNvPr id="7" name="TextBox 6"/>
          <p:cNvSpPr txBox="1"/>
          <p:nvPr/>
        </p:nvSpPr>
        <p:spPr>
          <a:xfrm>
            <a:off x="2699792" y="2276872"/>
            <a:ext cx="6048672" cy="2862322"/>
          </a:xfrm>
          <a:prstGeom prst="rect">
            <a:avLst/>
          </a:prstGeom>
          <a:noFill/>
        </p:spPr>
        <p:txBody>
          <a:bodyPr wrap="square" rtlCol="0">
            <a:spAutoFit/>
          </a:bodyPr>
          <a:lstStyle/>
          <a:p>
            <a:r>
              <a:rPr lang="en-GB" sz="3600" dirty="0" smtClean="0"/>
              <a:t>2016 Level 2 Coaching Qualification Handbooks still refer to focusing in on individuals V-A-K learning styles  </a:t>
            </a:r>
            <a:endParaRPr lang="en-GB" sz="3600" dirty="0"/>
          </a:p>
        </p:txBody>
      </p:sp>
    </p:spTree>
    <p:extLst>
      <p:ext uri="{BB962C8B-B14F-4D97-AF65-F5344CB8AC3E}">
        <p14:creationId xmlns:p14="http://schemas.microsoft.com/office/powerpoint/2010/main" val="18008399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4624"/>
            <a:ext cx="8229600" cy="1143000"/>
          </a:xfrm>
        </p:spPr>
        <p:txBody>
          <a:bodyPr/>
          <a:lstStyle/>
          <a:p>
            <a:r>
              <a:rPr lang="en-GB" dirty="0" smtClean="0"/>
              <a:t>But Why Not?</a:t>
            </a:r>
            <a:endParaRPr lang="en-GB" dirty="0"/>
          </a:p>
        </p:txBody>
      </p:sp>
      <p:sp>
        <p:nvSpPr>
          <p:cNvPr id="3" name="Content Placeholder 2"/>
          <p:cNvSpPr>
            <a:spLocks noGrp="1"/>
          </p:cNvSpPr>
          <p:nvPr>
            <p:ph idx="1"/>
          </p:nvPr>
        </p:nvSpPr>
        <p:spPr>
          <a:xfrm>
            <a:off x="452438" y="1268760"/>
            <a:ext cx="8229600" cy="4248472"/>
          </a:xfrm>
        </p:spPr>
        <p:txBody>
          <a:bodyPr>
            <a:normAutofit fontScale="85000" lnSpcReduction="20000"/>
          </a:bodyPr>
          <a:lstStyle/>
          <a:p>
            <a:pPr marL="0" indent="0">
              <a:buNone/>
            </a:pPr>
            <a:r>
              <a:rPr lang="en-GB" sz="3300" dirty="0"/>
              <a:t>A comprehensive review by </a:t>
            </a:r>
            <a:r>
              <a:rPr lang="en-GB" sz="3300" dirty="0" err="1">
                <a:hlinkClick r:id="rId2"/>
              </a:rPr>
              <a:t>Pashler</a:t>
            </a:r>
            <a:r>
              <a:rPr lang="en-GB" sz="3300" dirty="0">
                <a:hlinkClick r:id="rId2"/>
              </a:rPr>
              <a:t> et al. (2008)</a:t>
            </a:r>
            <a:r>
              <a:rPr lang="en-GB" sz="3300" dirty="0"/>
              <a:t> determined that there was no evidence to support the use of Learning Styles in education, based upon a lack of evidence to support ‘matching’. </a:t>
            </a:r>
          </a:p>
          <a:p>
            <a:pPr marL="0" indent="0">
              <a:buNone/>
            </a:pPr>
            <a:endParaRPr lang="en-GB" sz="3300" dirty="0">
              <a:hlinkClick r:id="rId3"/>
            </a:endParaRPr>
          </a:p>
          <a:p>
            <a:pPr marL="0" indent="0">
              <a:buNone/>
            </a:pPr>
            <a:r>
              <a:rPr lang="en-GB" sz="3300" dirty="0">
                <a:hlinkClick r:id="rId3"/>
              </a:rPr>
              <a:t>Coffield et al. (2004)</a:t>
            </a:r>
            <a:r>
              <a:rPr lang="en-GB" sz="3300" dirty="0"/>
              <a:t> reviewed the literature pertaining to 71 different Learning Styles classifications, with the aim of answering the question “should we be using them in post-16 education.” </a:t>
            </a:r>
            <a:r>
              <a:rPr lang="en-GB" sz="3300" b="1" i="1" dirty="0"/>
              <a:t>The answer was a resounding ‘no’.</a:t>
            </a:r>
          </a:p>
          <a:p>
            <a:endParaRPr lang="en-GB" dirty="0"/>
          </a:p>
        </p:txBody>
      </p:sp>
    </p:spTree>
    <p:extLst>
      <p:ext uri="{BB962C8B-B14F-4D97-AF65-F5344CB8AC3E}">
        <p14:creationId xmlns:p14="http://schemas.microsoft.com/office/powerpoint/2010/main" val="35009381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8059"/>
            <a:ext cx="8229600" cy="1143000"/>
          </a:xfrm>
        </p:spPr>
        <p:txBody>
          <a:bodyPr/>
          <a:lstStyle/>
          <a:p>
            <a:r>
              <a:rPr lang="en-GB" dirty="0" smtClean="0"/>
              <a:t>How </a:t>
            </a:r>
            <a:r>
              <a:rPr lang="en-GB" dirty="0" smtClean="0"/>
              <a:t>has this been tested?</a:t>
            </a:r>
            <a:endParaRPr lang="en-GB" dirty="0"/>
          </a:p>
        </p:txBody>
      </p:sp>
      <p:sp>
        <p:nvSpPr>
          <p:cNvPr id="3" name="Content Placeholder 2"/>
          <p:cNvSpPr>
            <a:spLocks noGrp="1"/>
          </p:cNvSpPr>
          <p:nvPr>
            <p:ph sz="half" idx="1"/>
          </p:nvPr>
        </p:nvSpPr>
        <p:spPr>
          <a:xfrm>
            <a:off x="413438" y="1607212"/>
            <a:ext cx="2458616" cy="3989040"/>
          </a:xfrm>
          <a:ln>
            <a:solidFill>
              <a:schemeClr val="bg1"/>
            </a:solidFill>
          </a:ln>
        </p:spPr>
        <p:txBody>
          <a:bodyPr/>
          <a:lstStyle/>
          <a:p>
            <a:endParaRPr lang="en-GB" dirty="0" smtClean="0"/>
          </a:p>
          <a:p>
            <a:endParaRPr lang="en-GB" dirty="0"/>
          </a:p>
          <a:p>
            <a:r>
              <a:rPr lang="en-GB" dirty="0" smtClean="0"/>
              <a:t>Cat</a:t>
            </a:r>
          </a:p>
          <a:p>
            <a:r>
              <a:rPr lang="en-GB" dirty="0" smtClean="0"/>
              <a:t>Coat</a:t>
            </a:r>
          </a:p>
          <a:p>
            <a:r>
              <a:rPr lang="en-GB" dirty="0" smtClean="0"/>
              <a:t>House</a:t>
            </a:r>
          </a:p>
          <a:p>
            <a:r>
              <a:rPr lang="en-GB" dirty="0" smtClean="0"/>
              <a:t>Bag</a:t>
            </a:r>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923928" y="1855873"/>
            <a:ext cx="2064742" cy="1238845"/>
          </a:xfr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9912" y="3222823"/>
            <a:ext cx="2044452" cy="149402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6216" y="1699818"/>
            <a:ext cx="1593155" cy="1593155"/>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18373" y="3601732"/>
            <a:ext cx="1915500" cy="1915500"/>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9385" y="1621650"/>
            <a:ext cx="1077123" cy="840157"/>
          </a:xfrm>
          <a:prstGeom prst="rect">
            <a:avLst/>
          </a:prstGeom>
        </p:spPr>
      </p:pic>
    </p:spTree>
    <p:extLst>
      <p:ext uri="{BB962C8B-B14F-4D97-AF65-F5344CB8AC3E}">
        <p14:creationId xmlns:p14="http://schemas.microsoft.com/office/powerpoint/2010/main" val="321699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2476871"/>
          </a:xfrm>
        </p:spPr>
        <p:txBody>
          <a:bodyPr>
            <a:normAutofit/>
          </a:bodyPr>
          <a:lstStyle/>
          <a:p>
            <a:pPr marL="0" indent="0">
              <a:buNone/>
            </a:pPr>
            <a:r>
              <a:rPr lang="en-GB" sz="4800" dirty="0" smtClean="0"/>
              <a:t>The learning is the same regardless of how the content is presented.</a:t>
            </a:r>
            <a:endParaRPr lang="en-GB" sz="4800" dirty="0"/>
          </a:p>
        </p:txBody>
      </p:sp>
    </p:spTree>
    <p:extLst>
      <p:ext uri="{BB962C8B-B14F-4D97-AF65-F5344CB8AC3E}">
        <p14:creationId xmlns:p14="http://schemas.microsoft.com/office/powerpoint/2010/main" val="29479793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But why!! Its sounds so good!!</a:t>
            </a:r>
            <a:endParaRPr lang="en-GB" dirty="0"/>
          </a:p>
        </p:txBody>
      </p:sp>
      <p:sp>
        <p:nvSpPr>
          <p:cNvPr id="3" name="Content Placeholder 2"/>
          <p:cNvSpPr>
            <a:spLocks noGrp="1"/>
          </p:cNvSpPr>
          <p:nvPr>
            <p:ph idx="1"/>
          </p:nvPr>
        </p:nvSpPr>
        <p:spPr>
          <a:xfrm>
            <a:off x="457200" y="1988840"/>
            <a:ext cx="8229600" cy="3196951"/>
          </a:xfrm>
        </p:spPr>
        <p:txBody>
          <a:bodyPr>
            <a:normAutofit lnSpcReduction="10000"/>
          </a:bodyPr>
          <a:lstStyle/>
          <a:p>
            <a:pPr>
              <a:buFont typeface="Wingdings" panose="05000000000000000000" pitchFamily="2" charset="2"/>
              <a:buChar char="ü"/>
            </a:pPr>
            <a:r>
              <a:rPr lang="en-GB" dirty="0" smtClean="0"/>
              <a:t>Learning is stored in terms of </a:t>
            </a:r>
            <a:r>
              <a:rPr lang="en-GB" b="1" dirty="0" smtClean="0"/>
              <a:t>meaning.</a:t>
            </a:r>
          </a:p>
          <a:p>
            <a:pPr>
              <a:buFont typeface="Wingdings" panose="05000000000000000000" pitchFamily="2" charset="2"/>
              <a:buChar char="ü"/>
            </a:pPr>
            <a:endParaRPr lang="en-GB" b="1" dirty="0" smtClean="0"/>
          </a:p>
          <a:p>
            <a:pPr>
              <a:buFont typeface="Wingdings" panose="05000000000000000000" pitchFamily="2" charset="2"/>
              <a:buChar char="ü"/>
            </a:pPr>
            <a:endParaRPr lang="en-GB" b="1" dirty="0" smtClean="0"/>
          </a:p>
          <a:p>
            <a:pPr>
              <a:buFont typeface="Wingdings" panose="05000000000000000000" pitchFamily="2" charset="2"/>
              <a:buChar char="ü"/>
            </a:pPr>
            <a:r>
              <a:rPr lang="en-GB" dirty="0" smtClean="0"/>
              <a:t>Learning is not related to a singular style of learning or method of delivery.</a:t>
            </a:r>
          </a:p>
          <a:p>
            <a:pPr marL="0" indent="0">
              <a:buNone/>
            </a:pPr>
            <a:r>
              <a:rPr lang="en-GB" dirty="0" smtClean="0"/>
              <a:t> </a:t>
            </a:r>
            <a:endParaRPr lang="en-GB" dirty="0"/>
          </a:p>
          <a:p>
            <a:pPr marL="0" indent="0">
              <a:buNone/>
            </a:pPr>
            <a:endParaRPr lang="en-GB" dirty="0"/>
          </a:p>
        </p:txBody>
      </p:sp>
    </p:spTree>
    <p:extLst>
      <p:ext uri="{BB962C8B-B14F-4D97-AF65-F5344CB8AC3E}">
        <p14:creationId xmlns:p14="http://schemas.microsoft.com/office/powerpoint/2010/main" val="36818540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2348880"/>
            <a:ext cx="8229600" cy="864096"/>
          </a:xfrm>
        </p:spPr>
        <p:txBody>
          <a:bodyPr/>
          <a:lstStyle/>
          <a:p>
            <a:pPr marL="0" indent="0" algn="ctr">
              <a:buNone/>
            </a:pPr>
            <a:r>
              <a:rPr lang="en-GB" sz="4000" b="1" dirty="0" smtClean="0"/>
              <a:t>Style</a:t>
            </a:r>
            <a:r>
              <a:rPr lang="en-GB" dirty="0" smtClean="0"/>
              <a:t> is different to </a:t>
            </a:r>
            <a:r>
              <a:rPr lang="en-GB" sz="4000" b="1" dirty="0" smtClean="0"/>
              <a:t>preference</a:t>
            </a:r>
          </a:p>
          <a:p>
            <a:pPr marL="0" indent="0">
              <a:buNone/>
            </a:pPr>
            <a:endParaRPr lang="en-GB" sz="4000" b="1" dirty="0"/>
          </a:p>
        </p:txBody>
      </p:sp>
    </p:spTree>
    <p:extLst>
      <p:ext uri="{BB962C8B-B14F-4D97-AF65-F5344CB8AC3E}">
        <p14:creationId xmlns:p14="http://schemas.microsoft.com/office/powerpoint/2010/main" val="19867545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5736" y="980728"/>
            <a:ext cx="4250457" cy="3719150"/>
          </a:xfrm>
          <a:ln>
            <a:solidFill>
              <a:schemeClr val="tx1">
                <a:lumMod val="95000"/>
                <a:lumOff val="5000"/>
              </a:schemeClr>
            </a:solidFill>
          </a:ln>
          <a:effectLst>
            <a:softEdge rad="63500"/>
          </a:effectLst>
        </p:spPr>
      </p:pic>
    </p:spTree>
    <p:extLst>
      <p:ext uri="{BB962C8B-B14F-4D97-AF65-F5344CB8AC3E}">
        <p14:creationId xmlns:p14="http://schemas.microsoft.com/office/powerpoint/2010/main" val="27368936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55776" y="188640"/>
            <a:ext cx="3968179" cy="5445224"/>
          </a:xfrm>
          <a:ln>
            <a:solidFill>
              <a:schemeClr val="tx1">
                <a:lumMod val="85000"/>
                <a:lumOff val="15000"/>
              </a:schemeClr>
            </a:solidFill>
          </a:ln>
          <a:scene3d>
            <a:camera prst="orthographicFront"/>
            <a:lightRig rig="threePt" dir="t"/>
          </a:scene3d>
          <a:sp3d>
            <a:bevelT/>
          </a:sp3d>
        </p:spPr>
      </p:pic>
    </p:spTree>
    <p:extLst>
      <p:ext uri="{BB962C8B-B14F-4D97-AF65-F5344CB8AC3E}">
        <p14:creationId xmlns:p14="http://schemas.microsoft.com/office/powerpoint/2010/main" val="30175577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29600" cy="5256584"/>
          </a:xfrm>
        </p:spPr>
        <p:txBody>
          <a:bodyPr>
            <a:normAutofit/>
          </a:bodyPr>
          <a:lstStyle/>
          <a:p>
            <a:pPr>
              <a:buFont typeface="Wingdings" panose="05000000000000000000" pitchFamily="2" charset="2"/>
              <a:buChar char="ü"/>
            </a:pPr>
            <a:r>
              <a:rPr lang="en-GB" dirty="0" smtClean="0"/>
              <a:t>Having a good visual memory, ability or preference might help in certain tasks.</a:t>
            </a:r>
          </a:p>
          <a:p>
            <a:pPr marL="0" indent="0">
              <a:buNone/>
            </a:pPr>
            <a:endParaRPr lang="en-GB" dirty="0" smtClean="0"/>
          </a:p>
          <a:p>
            <a:pPr marL="0" indent="0">
              <a:buNone/>
            </a:pPr>
            <a:r>
              <a:rPr lang="en-GB" dirty="0" smtClean="0"/>
              <a:t>What was the colour of the coat in the earlier slide?</a:t>
            </a:r>
          </a:p>
          <a:p>
            <a:pPr marL="0" indent="0">
              <a:buNone/>
            </a:pPr>
            <a:endParaRPr lang="en-GB" dirty="0"/>
          </a:p>
          <a:p>
            <a:r>
              <a:rPr lang="en-GB" dirty="0" smtClean="0"/>
              <a:t>But that’s not typically what we are asking, we are looking for true understanding and the meaning of what is being learnt.  </a:t>
            </a:r>
            <a:endParaRPr lang="en-GB" dirty="0"/>
          </a:p>
        </p:txBody>
      </p:sp>
    </p:spTree>
    <p:extLst>
      <p:ext uri="{BB962C8B-B14F-4D97-AF65-F5344CB8AC3E}">
        <p14:creationId xmlns:p14="http://schemas.microsoft.com/office/powerpoint/2010/main" val="41034818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But why!! Its sounds so good!!</a:t>
            </a:r>
            <a:endParaRPr lang="en-GB" dirty="0"/>
          </a:p>
        </p:txBody>
      </p:sp>
      <p:sp>
        <p:nvSpPr>
          <p:cNvPr id="3" name="Content Placeholder 2"/>
          <p:cNvSpPr>
            <a:spLocks noGrp="1"/>
          </p:cNvSpPr>
          <p:nvPr>
            <p:ph idx="1"/>
          </p:nvPr>
        </p:nvSpPr>
        <p:spPr>
          <a:xfrm>
            <a:off x="457200" y="1417638"/>
            <a:ext cx="8229600" cy="4126687"/>
          </a:xfrm>
        </p:spPr>
        <p:txBody>
          <a:bodyPr>
            <a:normAutofit fontScale="85000" lnSpcReduction="20000"/>
          </a:bodyPr>
          <a:lstStyle/>
          <a:p>
            <a:pPr>
              <a:buFont typeface="Wingdings" panose="05000000000000000000" pitchFamily="2" charset="2"/>
              <a:buChar char="ü"/>
            </a:pPr>
            <a:r>
              <a:rPr lang="en-GB" dirty="0" smtClean="0"/>
              <a:t>Learning is stored in terms of </a:t>
            </a:r>
            <a:r>
              <a:rPr lang="en-GB" b="1" dirty="0" smtClean="0"/>
              <a:t>meaning.</a:t>
            </a:r>
          </a:p>
          <a:p>
            <a:pPr>
              <a:buFont typeface="Wingdings" panose="05000000000000000000" pitchFamily="2" charset="2"/>
              <a:buChar char="ü"/>
            </a:pPr>
            <a:endParaRPr lang="en-GB" b="1" dirty="0" smtClean="0"/>
          </a:p>
          <a:p>
            <a:pPr>
              <a:buFont typeface="Wingdings" panose="05000000000000000000" pitchFamily="2" charset="2"/>
              <a:buChar char="ü"/>
            </a:pPr>
            <a:r>
              <a:rPr lang="en-GB" dirty="0" smtClean="0"/>
              <a:t>Learning is not related to a singular style of learning or method of delivery.</a:t>
            </a:r>
          </a:p>
          <a:p>
            <a:pPr>
              <a:buFont typeface="Wingdings" panose="05000000000000000000" pitchFamily="2" charset="2"/>
              <a:buChar char="ü"/>
            </a:pPr>
            <a:endParaRPr lang="en-GB" dirty="0"/>
          </a:p>
          <a:p>
            <a:pPr>
              <a:buFont typeface="Wingdings" panose="05000000000000000000" pitchFamily="2" charset="2"/>
              <a:buChar char="ü"/>
            </a:pPr>
            <a:r>
              <a:rPr lang="en-GB" dirty="0"/>
              <a:t>The best way to learn something (teach) depends upon the content itself. </a:t>
            </a:r>
            <a:endParaRPr lang="en-GB" dirty="0" smtClean="0"/>
          </a:p>
          <a:p>
            <a:pPr>
              <a:buFont typeface="Wingdings" panose="05000000000000000000" pitchFamily="2" charset="2"/>
              <a:buChar char="ü"/>
            </a:pPr>
            <a:endParaRPr lang="en-GB" dirty="0" smtClean="0"/>
          </a:p>
          <a:p>
            <a:pPr>
              <a:buFont typeface="Wingdings" panose="05000000000000000000" pitchFamily="2" charset="2"/>
              <a:buChar char="ü"/>
            </a:pPr>
            <a:r>
              <a:rPr lang="en-GB" dirty="0" smtClean="0"/>
              <a:t>Many things are best learnt through multiple senses.</a:t>
            </a:r>
            <a:endParaRPr lang="en-GB" dirty="0"/>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9356080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15416"/>
            <a:ext cx="9144000" cy="6025445"/>
          </a:xfrm>
        </p:spPr>
      </p:pic>
      <p:sp>
        <p:nvSpPr>
          <p:cNvPr id="5" name="TextBox 4"/>
          <p:cNvSpPr txBox="1"/>
          <p:nvPr/>
        </p:nvSpPr>
        <p:spPr>
          <a:xfrm>
            <a:off x="3347864" y="260648"/>
            <a:ext cx="6336704" cy="769441"/>
          </a:xfrm>
          <a:prstGeom prst="rect">
            <a:avLst/>
          </a:prstGeom>
          <a:noFill/>
        </p:spPr>
        <p:txBody>
          <a:bodyPr wrap="square" rtlCol="0">
            <a:spAutoFit/>
          </a:bodyPr>
          <a:lstStyle/>
          <a:p>
            <a:r>
              <a:rPr lang="en-GB" sz="4400" dirty="0" smtClean="0">
                <a:solidFill>
                  <a:schemeClr val="bg1"/>
                </a:solidFill>
              </a:rPr>
              <a:t>Multi sensory learning</a:t>
            </a:r>
            <a:endParaRPr lang="en-GB" sz="3600" dirty="0">
              <a:solidFill>
                <a:schemeClr val="bg1"/>
              </a:solidFill>
            </a:endParaRPr>
          </a:p>
        </p:txBody>
      </p:sp>
    </p:spTree>
    <p:extLst>
      <p:ext uri="{BB962C8B-B14F-4D97-AF65-F5344CB8AC3E}">
        <p14:creationId xmlns:p14="http://schemas.microsoft.com/office/powerpoint/2010/main" val="39483105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dirty="0" smtClean="0"/>
          </a:p>
          <a:p>
            <a:pPr marL="0" indent="0">
              <a:buNone/>
            </a:pPr>
            <a:endParaRPr lang="en-GB" dirty="0"/>
          </a:p>
        </p:txBody>
      </p:sp>
      <p:sp>
        <p:nvSpPr>
          <p:cNvPr id="4" name="Title 3"/>
          <p:cNvSpPr>
            <a:spLocks noGrp="1"/>
          </p:cNvSpPr>
          <p:nvPr>
            <p:ph type="title"/>
          </p:nvPr>
        </p:nvSpPr>
        <p:spPr/>
        <p:txBody>
          <a:bodyPr>
            <a:normAutofit fontScale="90000"/>
          </a:bodyPr>
          <a:lstStyle/>
          <a:p>
            <a:pPr algn="l"/>
            <a:r>
              <a:rPr lang="en-GB" dirty="0" smtClean="0"/>
              <a:t>Where’s the risk</a:t>
            </a:r>
            <a:r>
              <a:rPr lang="en-GB" dirty="0" smtClean="0"/>
              <a:t>? </a:t>
            </a:r>
            <a:r>
              <a:rPr lang="en-GB" dirty="0" smtClean="0"/>
              <a:t>……</a:t>
            </a:r>
            <a:br>
              <a:rPr lang="en-GB" dirty="0" smtClean="0"/>
            </a:br>
            <a:r>
              <a:rPr lang="en-GB" dirty="0"/>
              <a:t> </a:t>
            </a:r>
            <a:r>
              <a:rPr lang="en-GB" dirty="0" smtClean="0"/>
              <a:t>    </a:t>
            </a:r>
            <a:r>
              <a:rPr lang="en-GB" dirty="0" smtClean="0"/>
              <a:t> 				   Why not believe? </a:t>
            </a:r>
            <a:endParaRPr lang="en-GB" dirty="0"/>
          </a:p>
        </p:txBody>
      </p:sp>
      <p:sp>
        <p:nvSpPr>
          <p:cNvPr id="6" name="TextBox 5"/>
          <p:cNvSpPr txBox="1"/>
          <p:nvPr/>
        </p:nvSpPr>
        <p:spPr>
          <a:xfrm>
            <a:off x="2123728" y="1844824"/>
            <a:ext cx="8262598" cy="646331"/>
          </a:xfrm>
          <a:prstGeom prst="rect">
            <a:avLst/>
          </a:prstGeom>
          <a:noFill/>
        </p:spPr>
        <p:txBody>
          <a:bodyPr wrap="square" rtlCol="0">
            <a:spAutoFit/>
          </a:bodyPr>
          <a:lstStyle/>
          <a:p>
            <a:r>
              <a:rPr lang="en-GB" sz="3600" dirty="0" smtClean="0"/>
              <a:t>1. Waste of time and resources</a:t>
            </a:r>
            <a:endParaRPr lang="en-GB" sz="3600" dirty="0"/>
          </a:p>
        </p:txBody>
      </p:sp>
      <p:sp>
        <p:nvSpPr>
          <p:cNvPr id="8" name="TextBox 7"/>
          <p:cNvSpPr txBox="1"/>
          <p:nvPr/>
        </p:nvSpPr>
        <p:spPr>
          <a:xfrm>
            <a:off x="0" y="2956147"/>
            <a:ext cx="9110186" cy="646331"/>
          </a:xfrm>
          <a:prstGeom prst="rect">
            <a:avLst/>
          </a:prstGeom>
          <a:noFill/>
        </p:spPr>
        <p:txBody>
          <a:bodyPr wrap="none" rtlCol="0">
            <a:spAutoFit/>
          </a:bodyPr>
          <a:lstStyle/>
          <a:p>
            <a:r>
              <a:rPr lang="en-GB" sz="3600" dirty="0" smtClean="0"/>
              <a:t>2. Labels </a:t>
            </a:r>
            <a:r>
              <a:rPr lang="en-GB" sz="3600" dirty="0"/>
              <a:t>can be misleading and dangerous</a:t>
            </a:r>
          </a:p>
        </p:txBody>
      </p:sp>
      <p:sp>
        <p:nvSpPr>
          <p:cNvPr id="9" name="TextBox 8"/>
          <p:cNvSpPr txBox="1"/>
          <p:nvPr/>
        </p:nvSpPr>
        <p:spPr>
          <a:xfrm>
            <a:off x="1547664" y="4067470"/>
            <a:ext cx="9130977" cy="1200329"/>
          </a:xfrm>
          <a:prstGeom prst="rect">
            <a:avLst/>
          </a:prstGeom>
          <a:noFill/>
        </p:spPr>
        <p:txBody>
          <a:bodyPr wrap="square" rtlCol="0">
            <a:spAutoFit/>
          </a:bodyPr>
          <a:lstStyle/>
          <a:p>
            <a:r>
              <a:rPr lang="en-GB" sz="3600" dirty="0" smtClean="0"/>
              <a:t>3. We could be limiting the learning potential of our students</a:t>
            </a:r>
            <a:endParaRPr lang="en-GB" sz="3600" dirty="0"/>
          </a:p>
        </p:txBody>
      </p:sp>
    </p:spTree>
    <p:extLst>
      <p:ext uri="{BB962C8B-B14F-4D97-AF65-F5344CB8AC3E}">
        <p14:creationId xmlns:p14="http://schemas.microsoft.com/office/powerpoint/2010/main" val="1238664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199" y="332656"/>
            <a:ext cx="8229600" cy="1252735"/>
          </a:xfrm>
        </p:spPr>
        <p:txBody>
          <a:bodyPr/>
          <a:lstStyle/>
          <a:p>
            <a:pPr marL="0" indent="0">
              <a:buNone/>
            </a:pPr>
            <a:r>
              <a:rPr lang="en-GB" dirty="0" smtClean="0"/>
              <a:t>Chase and Simon 1973: </a:t>
            </a:r>
          </a:p>
          <a:p>
            <a:pPr marL="0" indent="0">
              <a:buNone/>
            </a:pPr>
            <a:r>
              <a:rPr lang="en-GB" dirty="0" smtClean="0"/>
              <a:t>Found a relationship in chess players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5440" y="1844824"/>
            <a:ext cx="3355504" cy="2773884"/>
          </a:xfrm>
          <a:prstGeom prst="rect">
            <a:avLst/>
          </a:prstGeom>
        </p:spPr>
      </p:pic>
      <p:sp>
        <p:nvSpPr>
          <p:cNvPr id="5" name="TextBox 4"/>
          <p:cNvSpPr txBox="1"/>
          <p:nvPr/>
        </p:nvSpPr>
        <p:spPr>
          <a:xfrm>
            <a:off x="4139952" y="1796317"/>
            <a:ext cx="4575153" cy="948679"/>
          </a:xfrm>
          <a:prstGeom prst="rect">
            <a:avLst/>
          </a:prstGeom>
          <a:noFill/>
        </p:spPr>
        <p:txBody>
          <a:bodyPr wrap="square" rtlCol="0">
            <a:spAutoFit/>
          </a:bodyPr>
          <a:lstStyle/>
          <a:p>
            <a:r>
              <a:rPr lang="en-GB" dirty="0" smtClean="0"/>
              <a:t>Experienced Vs </a:t>
            </a:r>
            <a:r>
              <a:rPr lang="en-GB" dirty="0" smtClean="0"/>
              <a:t>In-experienced </a:t>
            </a:r>
            <a:r>
              <a:rPr lang="en-GB" dirty="0" smtClean="0"/>
              <a:t>players were able to remember the placement of chess pieces once removed.  </a:t>
            </a:r>
            <a:endParaRPr lang="en-GB" dirty="0"/>
          </a:p>
        </p:txBody>
      </p:sp>
      <p:sp>
        <p:nvSpPr>
          <p:cNvPr id="6" name="TextBox 5"/>
          <p:cNvSpPr txBox="1"/>
          <p:nvPr/>
        </p:nvSpPr>
        <p:spPr>
          <a:xfrm>
            <a:off x="4111646" y="3418379"/>
            <a:ext cx="4575153" cy="1200329"/>
          </a:xfrm>
          <a:prstGeom prst="rect">
            <a:avLst/>
          </a:prstGeom>
          <a:noFill/>
        </p:spPr>
        <p:txBody>
          <a:bodyPr wrap="square" rtlCol="0">
            <a:spAutoFit/>
          </a:bodyPr>
          <a:lstStyle/>
          <a:p>
            <a:r>
              <a:rPr lang="en-GB" dirty="0" smtClean="0"/>
              <a:t>However when the board was set with random pieces not related to game play they could not remember the removed pieces because there was no context. </a:t>
            </a:r>
            <a:endParaRPr lang="en-GB" dirty="0"/>
          </a:p>
        </p:txBody>
      </p:sp>
      <p:sp>
        <p:nvSpPr>
          <p:cNvPr id="8" name="Title 1"/>
          <p:cNvSpPr>
            <a:spLocks noGrp="1"/>
          </p:cNvSpPr>
          <p:nvPr>
            <p:ph type="title"/>
          </p:nvPr>
        </p:nvSpPr>
        <p:spPr>
          <a:xfrm>
            <a:off x="431682" y="4577984"/>
            <a:ext cx="8213834" cy="1150565"/>
          </a:xfrm>
        </p:spPr>
        <p:txBody>
          <a:bodyPr/>
          <a:lstStyle/>
          <a:p>
            <a:pPr marL="571500" indent="-571500">
              <a:buFont typeface="Wingdings" panose="05000000000000000000" pitchFamily="2" charset="2"/>
              <a:buChar char="ü"/>
            </a:pPr>
            <a:r>
              <a:rPr lang="en-GB" dirty="0" smtClean="0"/>
              <a:t>Experience Matters</a:t>
            </a:r>
            <a:endParaRPr lang="en-GB" dirty="0"/>
          </a:p>
        </p:txBody>
      </p:sp>
    </p:spTree>
    <p:extLst>
      <p:ext uri="{BB962C8B-B14F-4D97-AF65-F5344CB8AC3E}">
        <p14:creationId xmlns:p14="http://schemas.microsoft.com/office/powerpoint/2010/main" val="9923830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107504"/>
            <a:ext cx="9144000" cy="6858000"/>
          </a:xfrm>
        </p:spPr>
      </p:pic>
      <p:sp>
        <p:nvSpPr>
          <p:cNvPr id="5" name="TextBox 4"/>
          <p:cNvSpPr txBox="1"/>
          <p:nvPr/>
        </p:nvSpPr>
        <p:spPr>
          <a:xfrm>
            <a:off x="2987824" y="-27384"/>
            <a:ext cx="6912768" cy="1107996"/>
          </a:xfrm>
          <a:prstGeom prst="rect">
            <a:avLst/>
          </a:prstGeom>
          <a:noFill/>
        </p:spPr>
        <p:txBody>
          <a:bodyPr wrap="square" rtlCol="0">
            <a:spAutoFit/>
          </a:bodyPr>
          <a:lstStyle/>
          <a:p>
            <a:r>
              <a:rPr lang="en-GB" sz="6600" dirty="0" smtClean="0">
                <a:solidFill>
                  <a:schemeClr val="bg1"/>
                </a:solidFill>
                <a:effectLst>
                  <a:outerShdw blurRad="38100" dist="38100" dir="2700000" algn="tl">
                    <a:srgbClr val="000000">
                      <a:alpha val="43137"/>
                    </a:srgbClr>
                  </a:outerShdw>
                </a:effectLst>
              </a:rPr>
              <a:t>TAKE A BREAK</a:t>
            </a:r>
            <a:endParaRPr lang="en-GB" sz="66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311740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33256"/>
          </a:xfrm>
          <a:prstGeom prst="rect">
            <a:avLst/>
          </a:prstGeom>
        </p:spPr>
      </p:pic>
      <p:sp>
        <p:nvSpPr>
          <p:cNvPr id="7" name="TextBox 6"/>
          <p:cNvSpPr txBox="1"/>
          <p:nvPr/>
        </p:nvSpPr>
        <p:spPr>
          <a:xfrm>
            <a:off x="194840" y="476672"/>
            <a:ext cx="8754320" cy="1569660"/>
          </a:xfrm>
          <a:prstGeom prst="rect">
            <a:avLst/>
          </a:prstGeom>
          <a:noFill/>
        </p:spPr>
        <p:txBody>
          <a:bodyPr wrap="none" rtlCol="0">
            <a:spAutoFit/>
          </a:bodyPr>
          <a:lstStyle/>
          <a:p>
            <a:r>
              <a:rPr lang="en-GB" sz="4800" dirty="0" smtClean="0">
                <a:solidFill>
                  <a:schemeClr val="bg1"/>
                </a:solidFill>
                <a:effectLst>
                  <a:outerShdw blurRad="38100" dist="38100" dir="2700000" algn="tl">
                    <a:srgbClr val="000000">
                      <a:alpha val="43137"/>
                    </a:srgbClr>
                  </a:outerShdw>
                </a:effectLst>
              </a:rPr>
              <a:t>So…. </a:t>
            </a:r>
          </a:p>
          <a:p>
            <a:r>
              <a:rPr lang="en-GB" sz="4800" dirty="0" smtClean="0">
                <a:solidFill>
                  <a:schemeClr val="bg1"/>
                </a:solidFill>
                <a:effectLst>
                  <a:outerShdw blurRad="38100" dist="38100" dir="2700000" algn="tl">
                    <a:srgbClr val="000000">
                      <a:alpha val="43137"/>
                    </a:srgbClr>
                  </a:outerShdw>
                </a:effectLst>
              </a:rPr>
              <a:t>Have we been hung out to dry?</a:t>
            </a:r>
            <a:endParaRPr lang="en-GB" sz="48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698734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21012"/>
            <a:ext cx="8568952" cy="6186309"/>
          </a:xfrm>
          <a:prstGeom prst="rect">
            <a:avLst/>
          </a:prstGeom>
          <a:noFill/>
        </p:spPr>
        <p:txBody>
          <a:bodyPr wrap="square" rtlCol="0">
            <a:spAutoFit/>
          </a:bodyPr>
          <a:lstStyle/>
          <a:p>
            <a:pPr marL="285750" indent="-285750">
              <a:buFont typeface="Wingdings" panose="05000000000000000000" pitchFamily="2" charset="2"/>
              <a:buChar char="ü"/>
            </a:pPr>
            <a:r>
              <a:rPr lang="en-GB" sz="2400" dirty="0" smtClean="0"/>
              <a:t>Learning theories</a:t>
            </a:r>
            <a:r>
              <a:rPr lang="en-GB" sz="2400" b="1" dirty="0" smtClean="0"/>
              <a:t> have </a:t>
            </a:r>
            <a:r>
              <a:rPr lang="en-GB" sz="2400" dirty="0" smtClean="0"/>
              <a:t>given us a set of tools, to help us facilitate a learning process.</a:t>
            </a:r>
          </a:p>
          <a:p>
            <a:pPr marL="285750" indent="-285750">
              <a:buFont typeface="Wingdings" panose="05000000000000000000" pitchFamily="2" charset="2"/>
              <a:buChar char="ü"/>
            </a:pPr>
            <a:endParaRPr lang="en-GB" sz="2400" dirty="0"/>
          </a:p>
          <a:p>
            <a:pPr marL="285750" indent="-285750">
              <a:buFont typeface="Wingdings" panose="05000000000000000000" pitchFamily="2" charset="2"/>
              <a:buChar char="ü"/>
            </a:pPr>
            <a:r>
              <a:rPr lang="en-GB" sz="2400" dirty="0" smtClean="0"/>
              <a:t>Predominantly that the </a:t>
            </a:r>
            <a:r>
              <a:rPr lang="en-GB" sz="2400" b="1" dirty="0" smtClean="0"/>
              <a:t>content</a:t>
            </a:r>
            <a:r>
              <a:rPr lang="en-GB" sz="2400" dirty="0" smtClean="0"/>
              <a:t> of what is being learn </a:t>
            </a:r>
            <a:r>
              <a:rPr lang="en-GB" sz="2400" dirty="0" smtClean="0"/>
              <a:t>is </a:t>
            </a:r>
            <a:r>
              <a:rPr lang="en-GB" sz="2400" dirty="0" smtClean="0"/>
              <a:t>what typically should drive what learning preference should be used. </a:t>
            </a:r>
          </a:p>
          <a:p>
            <a:pPr marL="285750" indent="-285750">
              <a:buFont typeface="Wingdings" panose="05000000000000000000" pitchFamily="2" charset="2"/>
              <a:buChar char="ü"/>
            </a:pPr>
            <a:endParaRPr lang="en-GB" sz="2400" dirty="0"/>
          </a:p>
          <a:p>
            <a:pPr marL="285750" indent="-285750">
              <a:buFont typeface="Wingdings" panose="05000000000000000000" pitchFamily="2" charset="2"/>
              <a:buChar char="ü"/>
            </a:pPr>
            <a:r>
              <a:rPr lang="en-GB" sz="2400" dirty="0" smtClean="0"/>
              <a:t>We now know that people do have </a:t>
            </a:r>
            <a:r>
              <a:rPr lang="en-GB" sz="2400" b="1" dirty="0" smtClean="0"/>
              <a:t>preferences</a:t>
            </a:r>
            <a:r>
              <a:rPr lang="en-GB" sz="2400" dirty="0" smtClean="0"/>
              <a:t> in their learning style. Along side this we are now aware that we can limit the </a:t>
            </a:r>
            <a:r>
              <a:rPr lang="en-GB" sz="2400" b="1" dirty="0" smtClean="0"/>
              <a:t>learning process </a:t>
            </a:r>
            <a:r>
              <a:rPr lang="en-GB" sz="2400" dirty="0" smtClean="0"/>
              <a:t>by only focusing on one style of learning.</a:t>
            </a:r>
          </a:p>
          <a:p>
            <a:pPr marL="285750" indent="-285750">
              <a:buFont typeface="Wingdings" panose="05000000000000000000" pitchFamily="2" charset="2"/>
              <a:buChar char="ü"/>
            </a:pPr>
            <a:endParaRPr lang="en-GB" sz="2400" dirty="0"/>
          </a:p>
          <a:p>
            <a:pPr marL="285750" indent="-285750">
              <a:buFont typeface="Wingdings" panose="05000000000000000000" pitchFamily="2" charset="2"/>
              <a:buChar char="ü"/>
            </a:pPr>
            <a:r>
              <a:rPr lang="en-GB" sz="2400" dirty="0" smtClean="0"/>
              <a:t>Diversifying and utilising certain preferences at the appropriate time is what will enhance the learning process and reach a point of true </a:t>
            </a:r>
            <a:r>
              <a:rPr lang="en-GB" sz="2400" b="1" dirty="0" smtClean="0"/>
              <a:t>meaning</a:t>
            </a:r>
            <a:r>
              <a:rPr lang="en-GB" sz="2400" dirty="0" smtClean="0"/>
              <a:t>. </a:t>
            </a:r>
          </a:p>
          <a:p>
            <a:endParaRPr lang="en-GB" dirty="0"/>
          </a:p>
          <a:p>
            <a:r>
              <a:rPr lang="en-GB" dirty="0" smtClean="0"/>
              <a:t> </a:t>
            </a:r>
            <a:endParaRPr lang="en-GB" dirty="0"/>
          </a:p>
        </p:txBody>
      </p:sp>
    </p:spTree>
    <p:extLst>
      <p:ext uri="{BB962C8B-B14F-4D97-AF65-F5344CB8AC3E}">
        <p14:creationId xmlns:p14="http://schemas.microsoft.com/office/powerpoint/2010/main" val="24447357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07504"/>
            <a:ext cx="9144000" cy="6858000"/>
          </a:xfrm>
          <a:prstGeom prst="rect">
            <a:avLst/>
          </a:prstGeom>
        </p:spPr>
      </p:pic>
      <p:sp>
        <p:nvSpPr>
          <p:cNvPr id="3" name="TextBox 2"/>
          <p:cNvSpPr txBox="1"/>
          <p:nvPr/>
        </p:nvSpPr>
        <p:spPr>
          <a:xfrm>
            <a:off x="395536" y="3861048"/>
            <a:ext cx="8577989" cy="1569660"/>
          </a:xfrm>
          <a:prstGeom prst="rect">
            <a:avLst/>
          </a:prstGeom>
          <a:noFill/>
        </p:spPr>
        <p:txBody>
          <a:bodyPr wrap="none" rtlCol="0">
            <a:spAutoFit/>
          </a:bodyPr>
          <a:lstStyle/>
          <a:p>
            <a:r>
              <a:rPr lang="en-GB" sz="4800" b="1" dirty="0" smtClean="0">
                <a:solidFill>
                  <a:schemeClr val="bg1"/>
                </a:solidFill>
              </a:rPr>
              <a:t>What learning processes do </a:t>
            </a:r>
          </a:p>
          <a:p>
            <a:r>
              <a:rPr lang="en-GB" sz="4800" b="1" dirty="0" smtClean="0">
                <a:solidFill>
                  <a:schemeClr val="bg1"/>
                </a:solidFill>
              </a:rPr>
              <a:t>we already know about?</a:t>
            </a:r>
            <a:endParaRPr lang="en-GB" sz="3600" b="1" dirty="0">
              <a:solidFill>
                <a:schemeClr val="bg1"/>
              </a:solidFill>
            </a:endParaRPr>
          </a:p>
        </p:txBody>
      </p:sp>
    </p:spTree>
    <p:extLst>
      <p:ext uri="{BB962C8B-B14F-4D97-AF65-F5344CB8AC3E}">
        <p14:creationId xmlns:p14="http://schemas.microsoft.com/office/powerpoint/2010/main" val="26911164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260648"/>
            <a:ext cx="6766882" cy="5184576"/>
          </a:xfrm>
          <a:prstGeom prst="rect">
            <a:avLst/>
          </a:prstGeom>
        </p:spPr>
      </p:pic>
    </p:spTree>
    <p:extLst>
      <p:ext uri="{BB962C8B-B14F-4D97-AF65-F5344CB8AC3E}">
        <p14:creationId xmlns:p14="http://schemas.microsoft.com/office/powerpoint/2010/main" val="11274215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116632"/>
            <a:ext cx="8229600" cy="1152128"/>
          </a:xfrm>
        </p:spPr>
        <p:txBody>
          <a:bodyPr>
            <a:noAutofit/>
          </a:bodyPr>
          <a:lstStyle/>
          <a:p>
            <a:r>
              <a:rPr lang="en-GB" dirty="0" smtClean="0"/>
              <a:t>E</a:t>
            </a:r>
            <a:r>
              <a:rPr lang="en-GB" sz="3200" dirty="0" smtClean="0"/>
              <a:t>xperiential </a:t>
            </a:r>
            <a:r>
              <a:rPr lang="en-GB" dirty="0" smtClean="0"/>
              <a:t>L</a:t>
            </a:r>
            <a:r>
              <a:rPr lang="en-GB" sz="3200" dirty="0" smtClean="0"/>
              <a:t>earning </a:t>
            </a:r>
            <a:r>
              <a:rPr lang="en-GB" dirty="0" smtClean="0"/>
              <a:t>T</a:t>
            </a:r>
            <a:r>
              <a:rPr lang="en-GB" sz="3200" dirty="0" smtClean="0"/>
              <a:t>heory</a:t>
            </a:r>
            <a:br>
              <a:rPr lang="en-GB" sz="3200" dirty="0" smtClean="0"/>
            </a:br>
            <a:r>
              <a:rPr lang="en-GB" sz="3200" dirty="0" smtClean="0"/>
              <a:t>Kolb 1984</a:t>
            </a:r>
            <a:endParaRPr lang="en-GB" sz="32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18372" y="1268065"/>
            <a:ext cx="5707251" cy="4280439"/>
          </a:xfrm>
        </p:spPr>
      </p:pic>
    </p:spTree>
    <p:extLst>
      <p:ext uri="{BB962C8B-B14F-4D97-AF65-F5344CB8AC3E}">
        <p14:creationId xmlns:p14="http://schemas.microsoft.com/office/powerpoint/2010/main" val="16157595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04664"/>
            <a:ext cx="8229600" cy="562074"/>
          </a:xfrm>
        </p:spPr>
        <p:txBody>
          <a:bodyPr>
            <a:noAutofit/>
          </a:bodyPr>
          <a:lstStyle/>
          <a:p>
            <a:r>
              <a:rPr lang="en-GB" sz="3200" dirty="0"/>
              <a:t>Experiential Learning Theory</a:t>
            </a:r>
            <a:br>
              <a:rPr lang="en-GB" sz="3200" dirty="0"/>
            </a:br>
            <a:r>
              <a:rPr lang="en-GB" sz="3200" b="1" dirty="0" smtClean="0"/>
              <a:t>DIVERGING STYLE</a:t>
            </a:r>
            <a:endParaRPr lang="en-GB" sz="3200" b="1" dirty="0"/>
          </a:p>
        </p:txBody>
      </p:sp>
      <p:sp>
        <p:nvSpPr>
          <p:cNvPr id="6" name="TextBox 5"/>
          <p:cNvSpPr txBox="1"/>
          <p:nvPr/>
        </p:nvSpPr>
        <p:spPr>
          <a:xfrm>
            <a:off x="179512" y="1196752"/>
            <a:ext cx="8784976" cy="4401205"/>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t>These </a:t>
            </a:r>
            <a:r>
              <a:rPr lang="en-GB" sz="2000" dirty="0"/>
              <a:t>people are able to look at things from different perspectives. </a:t>
            </a:r>
            <a:endParaRPr lang="en-GB" sz="2000" dirty="0" smtClean="0"/>
          </a:p>
          <a:p>
            <a:pPr marL="285750" indent="-285750">
              <a:buFont typeface="Arial" panose="020B0604020202020204" pitchFamily="34" charset="0"/>
              <a:buChar char="•"/>
            </a:pPr>
            <a:r>
              <a:rPr lang="en-GB" sz="2000" dirty="0" smtClean="0"/>
              <a:t>They </a:t>
            </a:r>
            <a:r>
              <a:rPr lang="en-GB" sz="2000" dirty="0"/>
              <a:t>are sensitive. </a:t>
            </a:r>
            <a:endParaRPr lang="en-GB" sz="2000" dirty="0" smtClean="0"/>
          </a:p>
          <a:p>
            <a:pPr marL="285750" indent="-285750">
              <a:buFont typeface="Arial" panose="020B0604020202020204" pitchFamily="34" charset="0"/>
              <a:buChar char="•"/>
            </a:pPr>
            <a:r>
              <a:rPr lang="en-GB" sz="2000" dirty="0" smtClean="0"/>
              <a:t>They </a:t>
            </a:r>
            <a:r>
              <a:rPr lang="en-GB" sz="2000" dirty="0"/>
              <a:t>prefer to watch rather than do, tending to gather information and use imagination to solve problems. </a:t>
            </a:r>
            <a:endParaRPr lang="en-GB" sz="2000" dirty="0" smtClean="0"/>
          </a:p>
          <a:p>
            <a:pPr marL="285750" indent="-285750">
              <a:buFont typeface="Arial" panose="020B0604020202020204" pitchFamily="34" charset="0"/>
              <a:buChar char="•"/>
            </a:pPr>
            <a:r>
              <a:rPr lang="en-GB" sz="2000" dirty="0" smtClean="0"/>
              <a:t>They </a:t>
            </a:r>
            <a:r>
              <a:rPr lang="en-GB" sz="2000" dirty="0"/>
              <a:t>are best at viewing concrete situations from several different viewpoints.</a:t>
            </a:r>
          </a:p>
          <a:p>
            <a:pPr marL="285750" indent="-285750">
              <a:buFont typeface="Arial" panose="020B0604020202020204" pitchFamily="34" charset="0"/>
              <a:buChar char="•"/>
            </a:pPr>
            <a:r>
              <a:rPr lang="en-GB" sz="2000" i="1" dirty="0"/>
              <a:t>Kolb called this style 'diverging' because these people perform better in situations that require ideas-generation, for example, brainstorming. </a:t>
            </a:r>
            <a:endParaRPr lang="en-GB" sz="2000" i="1" dirty="0" smtClean="0"/>
          </a:p>
          <a:p>
            <a:pPr marL="285750" indent="-285750">
              <a:buFont typeface="Arial" panose="020B0604020202020204" pitchFamily="34" charset="0"/>
              <a:buChar char="•"/>
            </a:pPr>
            <a:r>
              <a:rPr lang="en-GB" sz="2000" dirty="0" smtClean="0"/>
              <a:t>People </a:t>
            </a:r>
            <a:r>
              <a:rPr lang="en-GB" sz="2000" dirty="0"/>
              <a:t>with a diverging learning style have broad cultural interests and like to gather information.</a:t>
            </a:r>
          </a:p>
          <a:p>
            <a:pPr marL="285750" indent="-285750">
              <a:buFont typeface="Arial" panose="020B0604020202020204" pitchFamily="34" charset="0"/>
              <a:buChar char="•"/>
            </a:pPr>
            <a:r>
              <a:rPr lang="en-GB" sz="2000" dirty="0"/>
              <a:t>They are interested in people, tend to be imaginative and emotional, and tend to be strong in the arts. </a:t>
            </a:r>
            <a:endParaRPr lang="en-GB" sz="2000" dirty="0" smtClean="0"/>
          </a:p>
          <a:p>
            <a:pPr marL="285750" indent="-285750">
              <a:buFont typeface="Arial" panose="020B0604020202020204" pitchFamily="34" charset="0"/>
              <a:buChar char="•"/>
            </a:pPr>
            <a:r>
              <a:rPr lang="en-GB" sz="2000" dirty="0" smtClean="0"/>
              <a:t>People </a:t>
            </a:r>
            <a:r>
              <a:rPr lang="en-GB" sz="2000" dirty="0"/>
              <a:t>with the diverging style prefer to work in groups, to listen with an open mind and to receive personal feedback.</a:t>
            </a:r>
          </a:p>
        </p:txBody>
      </p:sp>
    </p:spTree>
    <p:extLst>
      <p:ext uri="{BB962C8B-B14F-4D97-AF65-F5344CB8AC3E}">
        <p14:creationId xmlns:p14="http://schemas.microsoft.com/office/powerpoint/2010/main" val="8461635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04664"/>
            <a:ext cx="8229600" cy="562074"/>
          </a:xfrm>
        </p:spPr>
        <p:txBody>
          <a:bodyPr>
            <a:noAutofit/>
          </a:bodyPr>
          <a:lstStyle/>
          <a:p>
            <a:r>
              <a:rPr lang="en-GB" sz="3200" dirty="0"/>
              <a:t>Experiential Learning Theory</a:t>
            </a:r>
            <a:br>
              <a:rPr lang="en-GB" sz="3200" dirty="0"/>
            </a:br>
            <a:r>
              <a:rPr lang="en-GB" sz="3200" b="1" dirty="0" smtClean="0"/>
              <a:t>ASSIMILATING STYLE</a:t>
            </a:r>
            <a:endParaRPr lang="en-GB" sz="3200" b="1" dirty="0"/>
          </a:p>
        </p:txBody>
      </p:sp>
      <p:sp>
        <p:nvSpPr>
          <p:cNvPr id="6" name="TextBox 5"/>
          <p:cNvSpPr txBox="1"/>
          <p:nvPr/>
        </p:nvSpPr>
        <p:spPr>
          <a:xfrm>
            <a:off x="179512" y="1196752"/>
            <a:ext cx="8784976" cy="4093428"/>
          </a:xfrm>
          <a:prstGeom prst="rect">
            <a:avLst/>
          </a:prstGeom>
          <a:noFill/>
        </p:spPr>
        <p:txBody>
          <a:bodyPr wrap="square" rtlCol="0">
            <a:spAutoFit/>
          </a:bodyPr>
          <a:lstStyle/>
          <a:p>
            <a:pPr marL="285750" indent="-285750">
              <a:buFont typeface="Arial" panose="020B0604020202020204" pitchFamily="34" charset="0"/>
              <a:buChar char="•"/>
            </a:pPr>
            <a:r>
              <a:rPr lang="en-GB" sz="2000" dirty="0"/>
              <a:t>The Assimilating learning preference involves a concise, logical approach. </a:t>
            </a:r>
            <a:endParaRPr lang="en-GB" sz="2000" dirty="0" smtClean="0"/>
          </a:p>
          <a:p>
            <a:pPr marL="285750" indent="-285750">
              <a:buFont typeface="Arial" panose="020B0604020202020204" pitchFamily="34" charset="0"/>
              <a:buChar char="•"/>
            </a:pPr>
            <a:r>
              <a:rPr lang="en-GB" sz="2000" dirty="0" smtClean="0"/>
              <a:t>Ideas </a:t>
            </a:r>
            <a:r>
              <a:rPr lang="en-GB" sz="2000" dirty="0"/>
              <a:t>and concepts are more important than people. </a:t>
            </a:r>
            <a:endParaRPr lang="en-GB" sz="2000" dirty="0" smtClean="0"/>
          </a:p>
          <a:p>
            <a:pPr marL="285750" indent="-285750">
              <a:buFont typeface="Arial" panose="020B0604020202020204" pitchFamily="34" charset="0"/>
              <a:buChar char="•"/>
            </a:pPr>
            <a:r>
              <a:rPr lang="en-GB" sz="2000" dirty="0" smtClean="0"/>
              <a:t>These </a:t>
            </a:r>
            <a:r>
              <a:rPr lang="en-GB" sz="2000" dirty="0"/>
              <a:t>people require good clear explanation rather than a practical opportunity. They excel at understanding wide-ranging information and organizing it in a clear, logical format.</a:t>
            </a:r>
          </a:p>
          <a:p>
            <a:pPr marL="285750" indent="-285750">
              <a:buFont typeface="Arial" panose="020B0604020202020204" pitchFamily="34" charset="0"/>
              <a:buChar char="•"/>
            </a:pPr>
            <a:r>
              <a:rPr lang="en-GB" sz="2000" dirty="0"/>
              <a:t>People with an assimilating learning style are less focused on people and more interested in ideas and abstract concepts.  </a:t>
            </a:r>
            <a:endParaRPr lang="en-GB" sz="2000" dirty="0" smtClean="0"/>
          </a:p>
          <a:p>
            <a:pPr marL="285750" indent="-285750">
              <a:buFont typeface="Arial" panose="020B0604020202020204" pitchFamily="34" charset="0"/>
              <a:buChar char="•"/>
            </a:pPr>
            <a:r>
              <a:rPr lang="en-GB" sz="2000" dirty="0" smtClean="0"/>
              <a:t>People </a:t>
            </a:r>
            <a:r>
              <a:rPr lang="en-GB" sz="2000" dirty="0"/>
              <a:t>with this style are more attracted to logically sound theories than approaches based on practical value.</a:t>
            </a:r>
          </a:p>
          <a:p>
            <a:pPr marL="285750" indent="-285750">
              <a:buFont typeface="Arial" panose="020B0604020202020204" pitchFamily="34" charset="0"/>
              <a:buChar char="•"/>
            </a:pPr>
            <a:r>
              <a:rPr lang="en-GB" sz="2000" dirty="0"/>
              <a:t>This learning style is important for effectiveness in information and science careers. In formal learning situations, people with this style prefer readings, lectures, exploring analytical models, and having time to think things through.</a:t>
            </a:r>
            <a:endParaRPr lang="en-GB" dirty="0"/>
          </a:p>
        </p:txBody>
      </p:sp>
    </p:spTree>
    <p:extLst>
      <p:ext uri="{BB962C8B-B14F-4D97-AF65-F5344CB8AC3E}">
        <p14:creationId xmlns:p14="http://schemas.microsoft.com/office/powerpoint/2010/main" val="428734388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04664"/>
            <a:ext cx="8229600" cy="562074"/>
          </a:xfrm>
        </p:spPr>
        <p:txBody>
          <a:bodyPr>
            <a:noAutofit/>
          </a:bodyPr>
          <a:lstStyle/>
          <a:p>
            <a:r>
              <a:rPr lang="en-GB" sz="3200" dirty="0"/>
              <a:t>Experiential Learning Theory</a:t>
            </a:r>
            <a:br>
              <a:rPr lang="en-GB" sz="3200" dirty="0"/>
            </a:br>
            <a:r>
              <a:rPr lang="en-GB" sz="3200" b="1" dirty="0" smtClean="0"/>
              <a:t>CONVERGING STYLE</a:t>
            </a:r>
            <a:endParaRPr lang="en-GB" sz="3200" b="1" dirty="0"/>
          </a:p>
        </p:txBody>
      </p:sp>
      <p:sp>
        <p:nvSpPr>
          <p:cNvPr id="6" name="TextBox 5"/>
          <p:cNvSpPr txBox="1"/>
          <p:nvPr/>
        </p:nvSpPr>
        <p:spPr>
          <a:xfrm>
            <a:off x="179512" y="1196752"/>
            <a:ext cx="8784976" cy="4093428"/>
          </a:xfrm>
          <a:prstGeom prst="rect">
            <a:avLst/>
          </a:prstGeom>
          <a:noFill/>
        </p:spPr>
        <p:txBody>
          <a:bodyPr wrap="square" rtlCol="0">
            <a:spAutoFit/>
          </a:bodyPr>
          <a:lstStyle/>
          <a:p>
            <a:pPr marL="342900" indent="-342900">
              <a:buFont typeface="Arial" panose="020B0604020202020204" pitchFamily="34" charset="0"/>
              <a:buChar char="•"/>
            </a:pPr>
            <a:r>
              <a:rPr lang="en-GB" sz="2000" dirty="0"/>
              <a:t>People with a converging learning style can solve problems and will use their learning to find solutions to practical issues. </a:t>
            </a:r>
            <a:endParaRPr lang="en-GB" sz="2000" dirty="0" smtClean="0"/>
          </a:p>
          <a:p>
            <a:pPr marL="342900" indent="-342900">
              <a:buFont typeface="Arial" panose="020B0604020202020204" pitchFamily="34" charset="0"/>
              <a:buChar char="•"/>
            </a:pPr>
            <a:r>
              <a:rPr lang="en-GB" sz="2000" dirty="0" smtClean="0"/>
              <a:t>They </a:t>
            </a:r>
            <a:r>
              <a:rPr lang="en-GB" sz="2000" dirty="0"/>
              <a:t>prefer technical tasks, and are less concerned with people and interpersonal aspects.</a:t>
            </a:r>
          </a:p>
          <a:p>
            <a:pPr marL="342900" indent="-342900">
              <a:buFont typeface="Arial" panose="020B0604020202020204" pitchFamily="34" charset="0"/>
              <a:buChar char="•"/>
            </a:pPr>
            <a:r>
              <a:rPr lang="en-GB" sz="2000" dirty="0"/>
              <a:t>People with a converging learning style are best at finding practical uses for ideas and theories. </a:t>
            </a:r>
            <a:endParaRPr lang="en-GB" sz="2000" dirty="0" smtClean="0"/>
          </a:p>
          <a:p>
            <a:pPr marL="342900" indent="-342900">
              <a:buFont typeface="Arial" panose="020B0604020202020204" pitchFamily="34" charset="0"/>
              <a:buChar char="•"/>
            </a:pPr>
            <a:r>
              <a:rPr lang="en-GB" sz="2000" dirty="0" smtClean="0"/>
              <a:t>They </a:t>
            </a:r>
            <a:r>
              <a:rPr lang="en-GB" sz="2000" dirty="0"/>
              <a:t>can solve problems and make decisions by finding solutions to questions and problems.</a:t>
            </a:r>
          </a:p>
          <a:p>
            <a:pPr marL="342900" indent="-342900">
              <a:buFont typeface="Arial" panose="020B0604020202020204" pitchFamily="34" charset="0"/>
              <a:buChar char="•"/>
            </a:pPr>
            <a:r>
              <a:rPr lang="en-GB" sz="2000" dirty="0"/>
              <a:t>People with a converging learning style are more attracted to technical tasks and problems than social or interpersonal issues. </a:t>
            </a:r>
            <a:endParaRPr lang="en-GB" sz="2000" dirty="0" smtClean="0"/>
          </a:p>
          <a:p>
            <a:pPr marL="342900" indent="-342900">
              <a:buFont typeface="Arial" panose="020B0604020202020204" pitchFamily="34" charset="0"/>
              <a:buChar char="•"/>
            </a:pPr>
            <a:r>
              <a:rPr lang="en-GB" sz="2000" dirty="0" smtClean="0"/>
              <a:t>A </a:t>
            </a:r>
            <a:r>
              <a:rPr lang="en-GB" sz="2000" dirty="0"/>
              <a:t>converging learning style enables specialist and technology abilities. </a:t>
            </a:r>
            <a:endParaRPr lang="en-GB" sz="2000" dirty="0" smtClean="0"/>
          </a:p>
          <a:p>
            <a:pPr marL="342900" indent="-342900">
              <a:buFont typeface="Arial" panose="020B0604020202020204" pitchFamily="34" charset="0"/>
              <a:buChar char="•"/>
            </a:pPr>
            <a:r>
              <a:rPr lang="en-GB" sz="2000" dirty="0" smtClean="0"/>
              <a:t>People </a:t>
            </a:r>
            <a:r>
              <a:rPr lang="en-GB" sz="2000" dirty="0"/>
              <a:t>with a converging style like to experiment with new ideas, to simulate, and to work with practical applications.</a:t>
            </a:r>
          </a:p>
        </p:txBody>
      </p:sp>
    </p:spTree>
    <p:extLst>
      <p:ext uri="{BB962C8B-B14F-4D97-AF65-F5344CB8AC3E}">
        <p14:creationId xmlns:p14="http://schemas.microsoft.com/office/powerpoint/2010/main" val="29430163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04664"/>
            <a:ext cx="8229600" cy="562074"/>
          </a:xfrm>
        </p:spPr>
        <p:txBody>
          <a:bodyPr>
            <a:noAutofit/>
          </a:bodyPr>
          <a:lstStyle/>
          <a:p>
            <a:r>
              <a:rPr lang="en-GB" sz="3200" dirty="0"/>
              <a:t>Experiential Learning Theory</a:t>
            </a:r>
            <a:br>
              <a:rPr lang="en-GB" sz="3200" dirty="0"/>
            </a:br>
            <a:r>
              <a:rPr lang="en-GB" sz="3200" b="1" dirty="0" smtClean="0"/>
              <a:t>ACCOMODATING STYLE</a:t>
            </a:r>
            <a:endParaRPr lang="en-GB" sz="3200" b="1" dirty="0"/>
          </a:p>
        </p:txBody>
      </p:sp>
      <p:sp>
        <p:nvSpPr>
          <p:cNvPr id="6" name="TextBox 5"/>
          <p:cNvSpPr txBox="1"/>
          <p:nvPr/>
        </p:nvSpPr>
        <p:spPr>
          <a:xfrm>
            <a:off x="179512" y="1268760"/>
            <a:ext cx="8784976" cy="3170099"/>
          </a:xfrm>
          <a:prstGeom prst="rect">
            <a:avLst/>
          </a:prstGeom>
          <a:noFill/>
        </p:spPr>
        <p:txBody>
          <a:bodyPr wrap="square" rtlCol="0">
            <a:spAutoFit/>
          </a:bodyPr>
          <a:lstStyle/>
          <a:p>
            <a:pPr marL="342900" indent="-342900">
              <a:buFont typeface="Arial" panose="020B0604020202020204" pitchFamily="34" charset="0"/>
              <a:buChar char="•"/>
            </a:pPr>
            <a:r>
              <a:rPr lang="en-GB" sz="2000" dirty="0"/>
              <a:t>The Accommodating learning style is 'hands-on,' and relies on intuition rather than logic. </a:t>
            </a:r>
            <a:endParaRPr lang="en-GB" sz="2000" dirty="0" smtClean="0"/>
          </a:p>
          <a:p>
            <a:pPr marL="342900" indent="-342900">
              <a:buFont typeface="Arial" panose="020B0604020202020204" pitchFamily="34" charset="0"/>
              <a:buChar char="•"/>
            </a:pPr>
            <a:r>
              <a:rPr lang="en-GB" sz="2000" dirty="0" smtClean="0"/>
              <a:t>These </a:t>
            </a:r>
            <a:r>
              <a:rPr lang="en-GB" sz="2000" dirty="0"/>
              <a:t>people use other people's analysis, and prefer to take a practical, experiential approach. </a:t>
            </a:r>
            <a:endParaRPr lang="en-GB" sz="2000" dirty="0" smtClean="0"/>
          </a:p>
          <a:p>
            <a:pPr marL="342900" indent="-342900">
              <a:buFont typeface="Arial" panose="020B0604020202020204" pitchFamily="34" charset="0"/>
              <a:buChar char="•"/>
            </a:pPr>
            <a:r>
              <a:rPr lang="en-GB" sz="2000" dirty="0" smtClean="0"/>
              <a:t>They </a:t>
            </a:r>
            <a:r>
              <a:rPr lang="en-GB" sz="2000" dirty="0"/>
              <a:t>are attracted to new challenges and experiences, and to carrying out plans.</a:t>
            </a:r>
          </a:p>
          <a:p>
            <a:pPr marL="342900" indent="-342900">
              <a:buFont typeface="Arial" panose="020B0604020202020204" pitchFamily="34" charset="0"/>
              <a:buChar char="•"/>
            </a:pPr>
            <a:r>
              <a:rPr lang="en-GB" sz="2000" dirty="0"/>
              <a:t>They commonly act on 'gut' instinct rather than logical analysis. </a:t>
            </a:r>
            <a:endParaRPr lang="en-GB" sz="2000" dirty="0" smtClean="0"/>
          </a:p>
          <a:p>
            <a:pPr marL="342900" indent="-342900">
              <a:buFont typeface="Arial" panose="020B0604020202020204" pitchFamily="34" charset="0"/>
              <a:buChar char="•"/>
            </a:pPr>
            <a:r>
              <a:rPr lang="en-GB" sz="2000" dirty="0" smtClean="0"/>
              <a:t>People </a:t>
            </a:r>
            <a:r>
              <a:rPr lang="en-GB" sz="2000" dirty="0"/>
              <a:t>with an accommodating learning style will tend to rely on others for information than carry out their own analysis. </a:t>
            </a:r>
            <a:endParaRPr lang="en-GB" sz="2000" dirty="0" smtClean="0"/>
          </a:p>
          <a:p>
            <a:pPr marL="342900" indent="-342900">
              <a:buFont typeface="Arial" panose="020B0604020202020204" pitchFamily="34" charset="0"/>
              <a:buChar char="•"/>
            </a:pPr>
            <a:r>
              <a:rPr lang="en-GB" sz="2000" dirty="0" smtClean="0"/>
              <a:t>This </a:t>
            </a:r>
            <a:r>
              <a:rPr lang="en-GB" sz="2000" dirty="0"/>
              <a:t>learning style is prevalent within the general population.</a:t>
            </a:r>
          </a:p>
        </p:txBody>
      </p:sp>
    </p:spTree>
    <p:extLst>
      <p:ext uri="{BB962C8B-B14F-4D97-AF65-F5344CB8AC3E}">
        <p14:creationId xmlns:p14="http://schemas.microsoft.com/office/powerpoint/2010/main" val="11314026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Unfortunately….</a:t>
            </a:r>
            <a:endParaRPr lang="en-GB" dirty="0"/>
          </a:p>
        </p:txBody>
      </p:sp>
      <p:sp>
        <p:nvSpPr>
          <p:cNvPr id="3" name="Content Placeholder 2"/>
          <p:cNvSpPr>
            <a:spLocks noGrp="1"/>
          </p:cNvSpPr>
          <p:nvPr>
            <p:ph idx="1"/>
          </p:nvPr>
        </p:nvSpPr>
        <p:spPr>
          <a:xfrm>
            <a:off x="395536" y="1844824"/>
            <a:ext cx="8373616" cy="1656184"/>
          </a:xfrm>
          <a:ln>
            <a:solidFill>
              <a:schemeClr val="tx1"/>
            </a:solidFill>
          </a:ln>
          <a:effectLst/>
        </p:spPr>
        <p:txBody>
          <a:bodyPr/>
          <a:lstStyle/>
          <a:p>
            <a:pPr marL="0" indent="0" algn="ctr">
              <a:buNone/>
            </a:pPr>
            <a:r>
              <a:rPr lang="en-GB" dirty="0" smtClean="0"/>
              <a:t>Kolb’s theory of pigeon holing </a:t>
            </a:r>
            <a:r>
              <a:rPr lang="en-GB" dirty="0" smtClean="0"/>
              <a:t>people into </a:t>
            </a:r>
            <a:r>
              <a:rPr lang="en-GB" dirty="0" smtClean="0"/>
              <a:t>learning styles has come under scrutiny and been found to not hold up that well….</a:t>
            </a:r>
            <a:endParaRPr lang="en-GB" dirty="0"/>
          </a:p>
        </p:txBody>
      </p:sp>
      <p:sp>
        <p:nvSpPr>
          <p:cNvPr id="4" name="Title 1"/>
          <p:cNvSpPr txBox="1">
            <a:spLocks/>
          </p:cNvSpPr>
          <p:nvPr/>
        </p:nvSpPr>
        <p:spPr>
          <a:xfrm>
            <a:off x="0" y="378904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However….</a:t>
            </a:r>
            <a:endParaRPr lang="en-GB" dirty="0"/>
          </a:p>
        </p:txBody>
      </p:sp>
    </p:spTree>
    <p:extLst>
      <p:ext uri="{BB962C8B-B14F-4D97-AF65-F5344CB8AC3E}">
        <p14:creationId xmlns:p14="http://schemas.microsoft.com/office/powerpoint/2010/main" val="15558335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850106"/>
          </a:xfrm>
        </p:spPr>
        <p:txBody>
          <a:bodyPr/>
          <a:lstStyle/>
          <a:p>
            <a:r>
              <a:rPr lang="en-GB" dirty="0" smtClean="0"/>
              <a:t>Honey &amp; </a:t>
            </a:r>
            <a:r>
              <a:rPr lang="en-GB" dirty="0" smtClean="0"/>
              <a:t>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4995" y="1013707"/>
            <a:ext cx="6494010" cy="4624847"/>
          </a:xfrm>
        </p:spPr>
      </p:pic>
    </p:spTree>
    <p:extLst>
      <p:ext uri="{BB962C8B-B14F-4D97-AF65-F5344CB8AC3E}">
        <p14:creationId xmlns:p14="http://schemas.microsoft.com/office/powerpoint/2010/main" val="28549940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332656"/>
            <a:ext cx="7560840" cy="5093702"/>
          </a:xfrm>
          <a:prstGeom prst="rect">
            <a:avLst/>
          </a:prstGeom>
          <a:noFill/>
        </p:spPr>
        <p:txBody>
          <a:bodyPr wrap="square" rtlCol="0">
            <a:spAutoFit/>
          </a:bodyPr>
          <a:lstStyle/>
          <a:p>
            <a:pPr marL="457200" indent="-457200">
              <a:buFont typeface="Wingdings" panose="05000000000000000000" pitchFamily="2" charset="2"/>
              <a:buChar char="ü"/>
            </a:pPr>
            <a:r>
              <a:rPr lang="en-GB" sz="2500" dirty="0"/>
              <a:t>In this model Mumford and Honey describe the learning styles as a continuum that </a:t>
            </a:r>
            <a:r>
              <a:rPr lang="en-GB" sz="2500" dirty="0" smtClean="0"/>
              <a:t>learners move </a:t>
            </a:r>
            <a:r>
              <a:rPr lang="en-GB" sz="2500" dirty="0"/>
              <a:t>through over time. </a:t>
            </a:r>
            <a:endParaRPr lang="en-GB" sz="2500" dirty="0" smtClean="0"/>
          </a:p>
          <a:p>
            <a:pPr marL="457200" indent="-457200">
              <a:buFont typeface="Wingdings" panose="05000000000000000000" pitchFamily="2" charset="2"/>
              <a:buChar char="ü"/>
            </a:pPr>
            <a:endParaRPr lang="en-GB" sz="2500" dirty="0"/>
          </a:p>
          <a:p>
            <a:pPr marL="457200" indent="-457200">
              <a:buFont typeface="Wingdings" panose="05000000000000000000" pitchFamily="2" charset="2"/>
              <a:buChar char="ü"/>
            </a:pPr>
            <a:r>
              <a:rPr lang="en-GB" sz="2500" dirty="0" smtClean="0"/>
              <a:t>However</a:t>
            </a:r>
            <a:r>
              <a:rPr lang="en-GB" sz="2500" dirty="0"/>
              <a:t>, over time, people usually come to prefer and rely on one, or more, style(s) above the others. </a:t>
            </a:r>
            <a:r>
              <a:rPr lang="en-GB" sz="2500" dirty="0" smtClean="0"/>
              <a:t>As both teachers and Learners.</a:t>
            </a:r>
          </a:p>
          <a:p>
            <a:pPr marL="457200" indent="-457200">
              <a:buFont typeface="Wingdings" panose="05000000000000000000" pitchFamily="2" charset="2"/>
              <a:buChar char="ü"/>
            </a:pPr>
            <a:endParaRPr lang="en-GB" sz="2500" dirty="0"/>
          </a:p>
          <a:p>
            <a:pPr marL="457200" indent="-457200">
              <a:buFont typeface="Wingdings" panose="05000000000000000000" pitchFamily="2" charset="2"/>
              <a:buChar char="ü"/>
            </a:pPr>
            <a:r>
              <a:rPr lang="en-GB" sz="2500" dirty="0" smtClean="0"/>
              <a:t>Research </a:t>
            </a:r>
            <a:r>
              <a:rPr lang="en-GB" sz="2500" dirty="0"/>
              <a:t>has shown that there is no evidence that one preference is better than another – indeed the diversity of our learning styles adds value to team work and organisational functioning.</a:t>
            </a:r>
            <a:endParaRPr lang="en-GB" sz="2500" dirty="0"/>
          </a:p>
        </p:txBody>
      </p:sp>
    </p:spTree>
    <p:extLst>
      <p:ext uri="{BB962C8B-B14F-4D97-AF65-F5344CB8AC3E}">
        <p14:creationId xmlns:p14="http://schemas.microsoft.com/office/powerpoint/2010/main" val="34269522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850106"/>
          </a:xfrm>
        </p:spPr>
        <p:txBody>
          <a:bodyPr/>
          <a:lstStyle/>
          <a:p>
            <a:r>
              <a:rPr lang="en-GB" dirty="0" smtClean="0"/>
              <a:t>Honey &amp; </a:t>
            </a:r>
            <a:r>
              <a:rPr lang="en-GB" dirty="0" smtClean="0"/>
              <a:t>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4995" y="1013707"/>
            <a:ext cx="6494010" cy="4624847"/>
          </a:xfrm>
        </p:spPr>
      </p:pic>
      <p:sp>
        <p:nvSpPr>
          <p:cNvPr id="3" name="Oval 2"/>
          <p:cNvSpPr/>
          <p:nvPr/>
        </p:nvSpPr>
        <p:spPr>
          <a:xfrm>
            <a:off x="4932040" y="2204864"/>
            <a:ext cx="1440160" cy="7200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74453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634082"/>
          </a:xfrm>
        </p:spPr>
        <p:txBody>
          <a:bodyPr>
            <a:normAutofit fontScale="90000"/>
          </a:bodyPr>
          <a:lstStyle/>
          <a:p>
            <a:r>
              <a:rPr lang="en-GB" dirty="0" smtClean="0"/>
              <a:t>Reflectors</a:t>
            </a:r>
            <a:endParaRPr lang="en-GB" dirty="0"/>
          </a:p>
        </p:txBody>
      </p:sp>
      <p:sp>
        <p:nvSpPr>
          <p:cNvPr id="3" name="Content Placeholder 2"/>
          <p:cNvSpPr>
            <a:spLocks noGrp="1"/>
          </p:cNvSpPr>
          <p:nvPr>
            <p:ph sz="half" idx="1"/>
          </p:nvPr>
        </p:nvSpPr>
        <p:spPr>
          <a:xfrm>
            <a:off x="251520" y="1052736"/>
            <a:ext cx="4244280" cy="4536505"/>
          </a:xfrm>
        </p:spPr>
        <p:txBody>
          <a:bodyPr>
            <a:normAutofit fontScale="85000" lnSpcReduction="20000"/>
          </a:bodyPr>
          <a:lstStyle/>
          <a:p>
            <a:r>
              <a:rPr lang="en-GB" dirty="0"/>
              <a:t>These people learn by observing and thinking about what happened. They may avoid leaping in and prefer to watch from the </a:t>
            </a:r>
            <a:r>
              <a:rPr lang="en-GB" dirty="0" smtClean="0"/>
              <a:t>side-lines.</a:t>
            </a:r>
            <a:r>
              <a:rPr lang="en-GB" dirty="0"/>
              <a:t>  </a:t>
            </a:r>
            <a:endParaRPr lang="en-GB" dirty="0" smtClean="0"/>
          </a:p>
          <a:p>
            <a:pPr marL="0" indent="0">
              <a:buNone/>
            </a:pPr>
            <a:endParaRPr lang="en-GB" dirty="0" smtClean="0"/>
          </a:p>
          <a:p>
            <a:r>
              <a:rPr lang="en-GB" dirty="0" smtClean="0"/>
              <a:t>Prefer </a:t>
            </a:r>
            <a:r>
              <a:rPr lang="en-GB" dirty="0"/>
              <a:t>to stand back and view experiences from a number of different perspectives, collecting data and taking the time to work towards an appropriate conclusion.</a:t>
            </a:r>
            <a:endParaRPr lang="en-GB" dirty="0"/>
          </a:p>
        </p:txBody>
      </p:sp>
      <p:sp>
        <p:nvSpPr>
          <p:cNvPr id="4" name="Content Placeholder 3"/>
          <p:cNvSpPr>
            <a:spLocks noGrp="1"/>
          </p:cNvSpPr>
          <p:nvPr>
            <p:ph sz="half" idx="2"/>
          </p:nvPr>
        </p:nvSpPr>
        <p:spPr>
          <a:xfrm>
            <a:off x="4648200" y="1052736"/>
            <a:ext cx="4244280" cy="4536505"/>
          </a:xfrm>
        </p:spPr>
        <p:txBody>
          <a:bodyPr>
            <a:normAutofit fontScale="85000" lnSpcReduction="20000"/>
          </a:bodyPr>
          <a:lstStyle/>
          <a:p>
            <a:pPr lvl="0"/>
            <a:r>
              <a:rPr lang="en-GB" dirty="0"/>
              <a:t>P</a:t>
            </a:r>
            <a:r>
              <a:rPr lang="en-GB" dirty="0" smtClean="0"/>
              <a:t>aired </a:t>
            </a:r>
            <a:r>
              <a:rPr lang="en-GB" dirty="0"/>
              <a:t>discussions</a:t>
            </a:r>
          </a:p>
          <a:p>
            <a:pPr lvl="0"/>
            <a:r>
              <a:rPr lang="en-GB" dirty="0"/>
              <a:t>S</a:t>
            </a:r>
            <a:r>
              <a:rPr lang="en-GB" dirty="0" smtClean="0"/>
              <a:t>elf </a:t>
            </a:r>
            <a:r>
              <a:rPr lang="en-GB" dirty="0"/>
              <a:t>analysis questionnaires</a:t>
            </a:r>
          </a:p>
          <a:p>
            <a:pPr lvl="0"/>
            <a:r>
              <a:rPr lang="en-GB" dirty="0"/>
              <a:t>P</a:t>
            </a:r>
            <a:r>
              <a:rPr lang="en-GB" dirty="0" smtClean="0"/>
              <a:t>ersonality </a:t>
            </a:r>
            <a:r>
              <a:rPr lang="en-GB" dirty="0"/>
              <a:t>questionnaires</a:t>
            </a:r>
          </a:p>
          <a:p>
            <a:pPr lvl="0"/>
            <a:r>
              <a:rPr lang="en-GB" dirty="0" smtClean="0"/>
              <a:t>Time alone to think</a:t>
            </a:r>
            <a:endParaRPr lang="en-GB" dirty="0"/>
          </a:p>
          <a:p>
            <a:pPr lvl="0"/>
            <a:r>
              <a:rPr lang="en-GB" dirty="0"/>
              <a:t>O</a:t>
            </a:r>
            <a:r>
              <a:rPr lang="en-GB" dirty="0" smtClean="0"/>
              <a:t>bserving </a:t>
            </a:r>
            <a:r>
              <a:rPr lang="en-GB" dirty="0"/>
              <a:t>activities</a:t>
            </a:r>
          </a:p>
          <a:p>
            <a:pPr lvl="0"/>
            <a:r>
              <a:rPr lang="en-GB" dirty="0"/>
              <a:t>F</a:t>
            </a:r>
            <a:r>
              <a:rPr lang="en-GB" dirty="0" smtClean="0"/>
              <a:t>eedback </a:t>
            </a:r>
            <a:r>
              <a:rPr lang="en-GB" dirty="0"/>
              <a:t>from others</a:t>
            </a:r>
          </a:p>
          <a:p>
            <a:pPr lvl="0"/>
            <a:r>
              <a:rPr lang="en-GB" dirty="0"/>
              <a:t>C</a:t>
            </a:r>
            <a:r>
              <a:rPr lang="en-GB" dirty="0" smtClean="0"/>
              <a:t>oaching</a:t>
            </a:r>
            <a:endParaRPr lang="en-GB" dirty="0"/>
          </a:p>
          <a:p>
            <a:r>
              <a:rPr lang="en-GB" dirty="0"/>
              <a:t>I</a:t>
            </a:r>
            <a:r>
              <a:rPr lang="en-GB" dirty="0" smtClean="0"/>
              <a:t>nterviews</a:t>
            </a:r>
            <a:endParaRPr lang="en-GB" dirty="0"/>
          </a:p>
        </p:txBody>
      </p:sp>
    </p:spTree>
    <p:extLst>
      <p:ext uri="{BB962C8B-B14F-4D97-AF65-F5344CB8AC3E}">
        <p14:creationId xmlns:p14="http://schemas.microsoft.com/office/powerpoint/2010/main" val="356609927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850106"/>
          </a:xfrm>
        </p:spPr>
        <p:txBody>
          <a:bodyPr/>
          <a:lstStyle/>
          <a:p>
            <a:r>
              <a:rPr lang="en-GB" dirty="0" smtClean="0"/>
              <a:t>Honey &amp; </a:t>
            </a:r>
            <a:r>
              <a:rPr lang="en-GB" dirty="0" smtClean="0"/>
              <a:t>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4995" y="1013707"/>
            <a:ext cx="6494010" cy="4624847"/>
          </a:xfrm>
        </p:spPr>
      </p:pic>
      <p:sp>
        <p:nvSpPr>
          <p:cNvPr id="5" name="Oval 4"/>
          <p:cNvSpPr/>
          <p:nvPr/>
        </p:nvSpPr>
        <p:spPr>
          <a:xfrm>
            <a:off x="4932040" y="3861048"/>
            <a:ext cx="1440160" cy="7200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911623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634082"/>
          </a:xfrm>
        </p:spPr>
        <p:txBody>
          <a:bodyPr>
            <a:normAutofit fontScale="90000"/>
          </a:bodyPr>
          <a:lstStyle/>
          <a:p>
            <a:r>
              <a:rPr lang="en-GB" dirty="0" smtClean="0"/>
              <a:t>Theorists</a:t>
            </a:r>
            <a:endParaRPr lang="en-GB" dirty="0"/>
          </a:p>
        </p:txBody>
      </p:sp>
      <p:sp>
        <p:nvSpPr>
          <p:cNvPr id="3" name="Content Placeholder 2"/>
          <p:cNvSpPr>
            <a:spLocks noGrp="1"/>
          </p:cNvSpPr>
          <p:nvPr>
            <p:ph sz="half" idx="1"/>
          </p:nvPr>
        </p:nvSpPr>
        <p:spPr>
          <a:xfrm>
            <a:off x="251520" y="1052736"/>
            <a:ext cx="4244280" cy="4536505"/>
          </a:xfrm>
        </p:spPr>
        <p:txBody>
          <a:bodyPr>
            <a:normAutofit fontScale="92500" lnSpcReduction="10000"/>
          </a:bodyPr>
          <a:lstStyle/>
          <a:p>
            <a:r>
              <a:rPr lang="en-GB" dirty="0"/>
              <a:t>These learners like to understand the theory behind the actions. </a:t>
            </a:r>
            <a:endParaRPr lang="en-GB" dirty="0" smtClean="0"/>
          </a:p>
          <a:p>
            <a:r>
              <a:rPr lang="en-GB" dirty="0" smtClean="0"/>
              <a:t>They </a:t>
            </a:r>
            <a:r>
              <a:rPr lang="en-GB" dirty="0"/>
              <a:t>need models, concepts and facts in order to engage in the learning process. </a:t>
            </a:r>
            <a:endParaRPr lang="en-GB" dirty="0" smtClean="0"/>
          </a:p>
          <a:p>
            <a:r>
              <a:rPr lang="en-GB" dirty="0" smtClean="0"/>
              <a:t>Prefer </a:t>
            </a:r>
            <a:r>
              <a:rPr lang="en-GB" dirty="0"/>
              <a:t>to analyse and synthesise, drawing new information into a systematic and logical 'theory'.</a:t>
            </a:r>
            <a:endParaRPr lang="en-GB" dirty="0"/>
          </a:p>
        </p:txBody>
      </p:sp>
      <p:sp>
        <p:nvSpPr>
          <p:cNvPr id="4" name="Content Placeholder 3"/>
          <p:cNvSpPr>
            <a:spLocks noGrp="1"/>
          </p:cNvSpPr>
          <p:nvPr>
            <p:ph sz="half" idx="2"/>
          </p:nvPr>
        </p:nvSpPr>
        <p:spPr>
          <a:xfrm>
            <a:off x="4648200" y="1052736"/>
            <a:ext cx="4244280" cy="4536505"/>
          </a:xfrm>
        </p:spPr>
        <p:txBody>
          <a:bodyPr>
            <a:normAutofit fontScale="92500" lnSpcReduction="10000"/>
          </a:bodyPr>
          <a:lstStyle/>
          <a:p>
            <a:pPr lvl="0"/>
            <a:r>
              <a:rPr lang="en-GB" dirty="0"/>
              <a:t>M</a:t>
            </a:r>
            <a:r>
              <a:rPr lang="en-GB" dirty="0" smtClean="0"/>
              <a:t>odels</a:t>
            </a:r>
            <a:endParaRPr lang="en-GB" dirty="0"/>
          </a:p>
          <a:p>
            <a:pPr lvl="0"/>
            <a:r>
              <a:rPr lang="en-GB" dirty="0"/>
              <a:t>S</a:t>
            </a:r>
            <a:r>
              <a:rPr lang="en-GB" dirty="0" smtClean="0"/>
              <a:t>tatistics</a:t>
            </a:r>
            <a:endParaRPr lang="en-GB" dirty="0"/>
          </a:p>
          <a:p>
            <a:pPr lvl="0"/>
            <a:r>
              <a:rPr lang="en-GB" dirty="0"/>
              <a:t>S</a:t>
            </a:r>
            <a:r>
              <a:rPr lang="en-GB" dirty="0" smtClean="0"/>
              <a:t>tories</a:t>
            </a:r>
            <a:endParaRPr lang="en-GB" dirty="0"/>
          </a:p>
          <a:p>
            <a:pPr lvl="0"/>
            <a:r>
              <a:rPr lang="en-GB" dirty="0"/>
              <a:t>Q</a:t>
            </a:r>
            <a:r>
              <a:rPr lang="en-GB" dirty="0" smtClean="0"/>
              <a:t>uotes</a:t>
            </a:r>
            <a:endParaRPr lang="en-GB" dirty="0"/>
          </a:p>
          <a:p>
            <a:pPr lvl="0"/>
            <a:r>
              <a:rPr lang="en-GB" dirty="0"/>
              <a:t>B</a:t>
            </a:r>
            <a:r>
              <a:rPr lang="en-GB" dirty="0" smtClean="0"/>
              <a:t>ackground </a:t>
            </a:r>
            <a:r>
              <a:rPr lang="en-GB" dirty="0"/>
              <a:t>information</a:t>
            </a:r>
          </a:p>
          <a:p>
            <a:r>
              <a:rPr lang="en-GB" dirty="0"/>
              <a:t>A</a:t>
            </a:r>
            <a:r>
              <a:rPr lang="en-GB" dirty="0" smtClean="0"/>
              <a:t>pplying </a:t>
            </a:r>
            <a:r>
              <a:rPr lang="en-GB" dirty="0"/>
              <a:t>theories</a:t>
            </a:r>
            <a:endParaRPr lang="en-GB" dirty="0"/>
          </a:p>
        </p:txBody>
      </p:sp>
    </p:spTree>
    <p:extLst>
      <p:ext uri="{BB962C8B-B14F-4D97-AF65-F5344CB8AC3E}">
        <p14:creationId xmlns:p14="http://schemas.microsoft.com/office/powerpoint/2010/main" val="7246876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850106"/>
          </a:xfrm>
        </p:spPr>
        <p:txBody>
          <a:bodyPr/>
          <a:lstStyle/>
          <a:p>
            <a:r>
              <a:rPr lang="en-GB" dirty="0" smtClean="0"/>
              <a:t>Honey &amp; </a:t>
            </a:r>
            <a:r>
              <a:rPr lang="en-GB" dirty="0" smtClean="0"/>
              <a:t>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4995" y="1013707"/>
            <a:ext cx="6494010" cy="4624847"/>
          </a:xfrm>
        </p:spPr>
      </p:pic>
      <p:sp>
        <p:nvSpPr>
          <p:cNvPr id="5" name="Oval 4"/>
          <p:cNvSpPr/>
          <p:nvPr/>
        </p:nvSpPr>
        <p:spPr>
          <a:xfrm>
            <a:off x="3203848" y="3861048"/>
            <a:ext cx="1440160" cy="7200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869641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634082"/>
          </a:xfrm>
        </p:spPr>
        <p:txBody>
          <a:bodyPr>
            <a:normAutofit fontScale="90000"/>
          </a:bodyPr>
          <a:lstStyle/>
          <a:p>
            <a:r>
              <a:rPr lang="en-GB" dirty="0" smtClean="0"/>
              <a:t>Pragmatists</a:t>
            </a:r>
            <a:endParaRPr lang="en-GB" dirty="0"/>
          </a:p>
        </p:txBody>
      </p:sp>
      <p:sp>
        <p:nvSpPr>
          <p:cNvPr id="3" name="Content Placeholder 2"/>
          <p:cNvSpPr>
            <a:spLocks noGrp="1"/>
          </p:cNvSpPr>
          <p:nvPr>
            <p:ph sz="half" idx="1"/>
          </p:nvPr>
        </p:nvSpPr>
        <p:spPr>
          <a:xfrm>
            <a:off x="251520" y="1052736"/>
            <a:ext cx="4244280" cy="4536505"/>
          </a:xfrm>
        </p:spPr>
        <p:txBody>
          <a:bodyPr>
            <a:normAutofit fontScale="92500" lnSpcReduction="20000"/>
          </a:bodyPr>
          <a:lstStyle/>
          <a:p>
            <a:r>
              <a:rPr lang="en-GB" dirty="0"/>
              <a:t>These people need to be able to see how to put the learning into practice in the real world. </a:t>
            </a:r>
            <a:endParaRPr lang="en-GB" dirty="0" smtClean="0"/>
          </a:p>
          <a:p>
            <a:r>
              <a:rPr lang="en-GB" dirty="0" smtClean="0"/>
              <a:t>Abstract </a:t>
            </a:r>
            <a:r>
              <a:rPr lang="en-GB" dirty="0"/>
              <a:t>concepts and games are of limited use unless they can see a way to put the ideas into action in their lives. </a:t>
            </a:r>
            <a:endParaRPr lang="en-GB" dirty="0" smtClean="0"/>
          </a:p>
          <a:p>
            <a:r>
              <a:rPr lang="en-GB" dirty="0" smtClean="0"/>
              <a:t>Experimenters</a:t>
            </a:r>
            <a:r>
              <a:rPr lang="en-GB" dirty="0"/>
              <a:t>, trying out new ideas, theories and techniques to see if they work.</a:t>
            </a:r>
            <a:endParaRPr lang="en-GB" dirty="0"/>
          </a:p>
        </p:txBody>
      </p:sp>
      <p:sp>
        <p:nvSpPr>
          <p:cNvPr id="4" name="Content Placeholder 3"/>
          <p:cNvSpPr>
            <a:spLocks noGrp="1"/>
          </p:cNvSpPr>
          <p:nvPr>
            <p:ph sz="half" idx="2"/>
          </p:nvPr>
        </p:nvSpPr>
        <p:spPr>
          <a:xfrm>
            <a:off x="4648200" y="1052736"/>
            <a:ext cx="4244280" cy="4536505"/>
          </a:xfrm>
        </p:spPr>
        <p:txBody>
          <a:bodyPr>
            <a:normAutofit fontScale="92500" lnSpcReduction="20000"/>
          </a:bodyPr>
          <a:lstStyle/>
          <a:p>
            <a:pPr lvl="0"/>
            <a:r>
              <a:rPr lang="en-GB" dirty="0"/>
              <a:t>T</a:t>
            </a:r>
            <a:r>
              <a:rPr lang="en-GB" dirty="0" smtClean="0"/>
              <a:t>ime </a:t>
            </a:r>
            <a:r>
              <a:rPr lang="en-GB" dirty="0"/>
              <a:t>to think about how to apply learning in reality</a:t>
            </a:r>
          </a:p>
          <a:p>
            <a:pPr lvl="0"/>
            <a:r>
              <a:rPr lang="en-GB" dirty="0" smtClean="0"/>
              <a:t>Real life case </a:t>
            </a:r>
            <a:r>
              <a:rPr lang="en-GB" dirty="0"/>
              <a:t>studies</a:t>
            </a:r>
          </a:p>
          <a:p>
            <a:pPr lvl="0"/>
            <a:r>
              <a:rPr lang="en-GB" dirty="0"/>
              <a:t>P</a:t>
            </a:r>
            <a:r>
              <a:rPr lang="en-GB" dirty="0" smtClean="0"/>
              <a:t>roblem </a:t>
            </a:r>
            <a:r>
              <a:rPr lang="en-GB" dirty="0"/>
              <a:t>solving</a:t>
            </a:r>
          </a:p>
          <a:p>
            <a:r>
              <a:rPr lang="en-GB" dirty="0"/>
              <a:t>D</a:t>
            </a:r>
            <a:r>
              <a:rPr lang="en-GB" dirty="0" smtClean="0"/>
              <a:t>iscussion</a:t>
            </a:r>
            <a:endParaRPr lang="en-GB" dirty="0"/>
          </a:p>
        </p:txBody>
      </p:sp>
    </p:spTree>
    <p:extLst>
      <p:ext uri="{BB962C8B-B14F-4D97-AF65-F5344CB8AC3E}">
        <p14:creationId xmlns:p14="http://schemas.microsoft.com/office/powerpoint/2010/main" val="22298402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850106"/>
          </a:xfrm>
        </p:spPr>
        <p:txBody>
          <a:bodyPr/>
          <a:lstStyle/>
          <a:p>
            <a:r>
              <a:rPr lang="en-GB" dirty="0" smtClean="0"/>
              <a:t>Honey &amp; </a:t>
            </a:r>
            <a:r>
              <a:rPr lang="en-GB" dirty="0" smtClean="0"/>
              <a:t>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4995" y="1013707"/>
            <a:ext cx="6494010" cy="4624847"/>
          </a:xfrm>
        </p:spPr>
      </p:pic>
      <p:sp>
        <p:nvSpPr>
          <p:cNvPr id="5" name="Oval 4"/>
          <p:cNvSpPr/>
          <p:nvPr/>
        </p:nvSpPr>
        <p:spPr>
          <a:xfrm>
            <a:off x="3131840" y="2204864"/>
            <a:ext cx="1440160" cy="7200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886662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634082"/>
          </a:xfrm>
        </p:spPr>
        <p:txBody>
          <a:bodyPr>
            <a:normAutofit fontScale="90000"/>
          </a:bodyPr>
          <a:lstStyle/>
          <a:p>
            <a:r>
              <a:rPr lang="en-GB" dirty="0" smtClean="0"/>
              <a:t>Activist</a:t>
            </a:r>
            <a:endParaRPr lang="en-GB" dirty="0"/>
          </a:p>
        </p:txBody>
      </p:sp>
      <p:sp>
        <p:nvSpPr>
          <p:cNvPr id="3" name="Content Placeholder 2"/>
          <p:cNvSpPr>
            <a:spLocks noGrp="1"/>
          </p:cNvSpPr>
          <p:nvPr>
            <p:ph sz="half" idx="1"/>
          </p:nvPr>
        </p:nvSpPr>
        <p:spPr>
          <a:xfrm>
            <a:off x="251520" y="1052736"/>
            <a:ext cx="4244280" cy="4536505"/>
          </a:xfrm>
        </p:spPr>
        <p:txBody>
          <a:bodyPr>
            <a:normAutofit fontScale="92500" lnSpcReduction="10000"/>
          </a:bodyPr>
          <a:lstStyle/>
          <a:p>
            <a:r>
              <a:rPr lang="en-GB" dirty="0"/>
              <a:t>Activists are those people who learn by doing. </a:t>
            </a:r>
            <a:endParaRPr lang="en-GB" dirty="0" smtClean="0"/>
          </a:p>
          <a:p>
            <a:r>
              <a:rPr lang="en-GB" dirty="0" smtClean="0"/>
              <a:t>Activists </a:t>
            </a:r>
            <a:r>
              <a:rPr lang="en-GB" dirty="0"/>
              <a:t>need to get their hands dirty, to dive in with both feet first. </a:t>
            </a:r>
            <a:endParaRPr lang="en-GB" dirty="0" smtClean="0"/>
          </a:p>
          <a:p>
            <a:r>
              <a:rPr lang="en-GB" dirty="0" smtClean="0"/>
              <a:t>Have </a:t>
            </a:r>
            <a:r>
              <a:rPr lang="en-GB" dirty="0"/>
              <a:t>an open-minded approach to learning, involving themselves fully and without bias in new experiences.</a:t>
            </a:r>
            <a:endParaRPr lang="en-GB" dirty="0"/>
          </a:p>
        </p:txBody>
      </p:sp>
      <p:sp>
        <p:nvSpPr>
          <p:cNvPr id="4" name="Content Placeholder 3"/>
          <p:cNvSpPr>
            <a:spLocks noGrp="1"/>
          </p:cNvSpPr>
          <p:nvPr>
            <p:ph sz="half" idx="2"/>
          </p:nvPr>
        </p:nvSpPr>
        <p:spPr>
          <a:xfrm>
            <a:off x="4648200" y="1052736"/>
            <a:ext cx="4244280" cy="4536505"/>
          </a:xfrm>
        </p:spPr>
        <p:txBody>
          <a:bodyPr>
            <a:normAutofit fontScale="92500" lnSpcReduction="10000"/>
          </a:bodyPr>
          <a:lstStyle/>
          <a:p>
            <a:pPr lvl="0"/>
            <a:r>
              <a:rPr lang="en-GB" dirty="0"/>
              <a:t>B</a:t>
            </a:r>
            <a:r>
              <a:rPr lang="en-GB" dirty="0" smtClean="0"/>
              <a:t>rainstorming</a:t>
            </a:r>
            <a:endParaRPr lang="en-GB" dirty="0"/>
          </a:p>
          <a:p>
            <a:pPr lvl="0"/>
            <a:r>
              <a:rPr lang="en-GB" dirty="0"/>
              <a:t>P</a:t>
            </a:r>
            <a:r>
              <a:rPr lang="en-GB" dirty="0" smtClean="0"/>
              <a:t>roblem </a:t>
            </a:r>
            <a:r>
              <a:rPr lang="en-GB" dirty="0"/>
              <a:t>solving</a:t>
            </a:r>
          </a:p>
          <a:p>
            <a:pPr lvl="0"/>
            <a:r>
              <a:rPr lang="en-GB" dirty="0"/>
              <a:t>G</a:t>
            </a:r>
            <a:r>
              <a:rPr lang="en-GB" dirty="0" smtClean="0"/>
              <a:t>roup </a:t>
            </a:r>
            <a:r>
              <a:rPr lang="en-GB" dirty="0"/>
              <a:t>discussion</a:t>
            </a:r>
          </a:p>
          <a:p>
            <a:pPr lvl="0"/>
            <a:r>
              <a:rPr lang="en-GB" dirty="0"/>
              <a:t>P</a:t>
            </a:r>
            <a:r>
              <a:rPr lang="en-GB" dirty="0" smtClean="0"/>
              <a:t>uzzles</a:t>
            </a:r>
            <a:endParaRPr lang="en-GB" dirty="0"/>
          </a:p>
          <a:p>
            <a:pPr lvl="0"/>
            <a:r>
              <a:rPr lang="en-GB" dirty="0"/>
              <a:t>C</a:t>
            </a:r>
            <a:r>
              <a:rPr lang="en-GB" dirty="0" smtClean="0"/>
              <a:t>ompetitions</a:t>
            </a:r>
            <a:endParaRPr lang="en-GB" dirty="0"/>
          </a:p>
          <a:p>
            <a:r>
              <a:rPr lang="en-GB" dirty="0"/>
              <a:t>R</a:t>
            </a:r>
            <a:r>
              <a:rPr lang="en-GB" dirty="0" smtClean="0"/>
              <a:t>ole-play</a:t>
            </a:r>
            <a:endParaRPr lang="en-GB" dirty="0"/>
          </a:p>
        </p:txBody>
      </p:sp>
    </p:spTree>
    <p:extLst>
      <p:ext uri="{BB962C8B-B14F-4D97-AF65-F5344CB8AC3E}">
        <p14:creationId xmlns:p14="http://schemas.microsoft.com/office/powerpoint/2010/main" val="157068762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1400"/>
            <a:ext cx="9144000" cy="5888736"/>
          </a:xfrm>
          <a:prstGeom prst="rect">
            <a:avLst/>
          </a:prstGeom>
        </p:spPr>
      </p:pic>
      <p:sp>
        <p:nvSpPr>
          <p:cNvPr id="3" name="TextBox 2"/>
          <p:cNvSpPr txBox="1"/>
          <p:nvPr/>
        </p:nvSpPr>
        <p:spPr>
          <a:xfrm>
            <a:off x="107504" y="-99392"/>
            <a:ext cx="5040560" cy="1754326"/>
          </a:xfrm>
          <a:prstGeom prst="rect">
            <a:avLst/>
          </a:prstGeom>
          <a:noFill/>
        </p:spPr>
        <p:txBody>
          <a:bodyPr wrap="square" rtlCol="0">
            <a:spAutoFit/>
          </a:bodyPr>
          <a:lstStyle/>
          <a:p>
            <a:r>
              <a:rPr lang="en-GB" sz="3600" dirty="0" smtClean="0">
                <a:solidFill>
                  <a:schemeClr val="bg1"/>
                </a:solidFill>
              </a:rPr>
              <a:t>Lets try to build our own </a:t>
            </a:r>
          </a:p>
          <a:p>
            <a:r>
              <a:rPr lang="en-GB" sz="3600" dirty="0" smtClean="0">
                <a:solidFill>
                  <a:schemeClr val="bg1"/>
                </a:solidFill>
              </a:rPr>
              <a:t>experiential learning cycle </a:t>
            </a:r>
            <a:endParaRPr lang="en-GB" sz="1000" dirty="0">
              <a:solidFill>
                <a:schemeClr val="bg1"/>
              </a:solidFill>
            </a:endParaRPr>
          </a:p>
        </p:txBody>
      </p:sp>
    </p:spTree>
    <p:extLst>
      <p:ext uri="{BB962C8B-B14F-4D97-AF65-F5344CB8AC3E}">
        <p14:creationId xmlns:p14="http://schemas.microsoft.com/office/powerpoint/2010/main" val="82765993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GB" dirty="0" smtClean="0"/>
              <a:t>References</a:t>
            </a:r>
            <a:endParaRPr lang="en-GB" dirty="0"/>
          </a:p>
        </p:txBody>
      </p:sp>
      <p:sp>
        <p:nvSpPr>
          <p:cNvPr id="3" name="Content Placeholder 2"/>
          <p:cNvSpPr>
            <a:spLocks noGrp="1"/>
          </p:cNvSpPr>
          <p:nvPr>
            <p:ph idx="1"/>
          </p:nvPr>
        </p:nvSpPr>
        <p:spPr>
          <a:xfrm>
            <a:off x="457200" y="908720"/>
            <a:ext cx="8229600" cy="4608513"/>
          </a:xfrm>
        </p:spPr>
        <p:txBody>
          <a:bodyPr>
            <a:noAutofit/>
          </a:bodyPr>
          <a:lstStyle/>
          <a:p>
            <a:pPr marL="0" indent="0">
              <a:buNone/>
            </a:pPr>
            <a:r>
              <a:rPr lang="en-GB" sz="1400" dirty="0"/>
              <a:t>Chase, W. G., &amp; Simon, H. A. (1973). Perception in chess. Cognitive Psychology, 4, 55–81.</a:t>
            </a:r>
            <a:endParaRPr lang="en-GB" sz="1400" dirty="0" smtClean="0"/>
          </a:p>
          <a:p>
            <a:pPr marL="0" indent="0">
              <a:buNone/>
            </a:pPr>
            <a:r>
              <a:rPr lang="en-GB" sz="1400" dirty="0" smtClean="0"/>
              <a:t>Coffield </a:t>
            </a:r>
            <a:r>
              <a:rPr lang="en-GB" sz="1400" dirty="0"/>
              <a:t>F, Moseley D, Hall E, </a:t>
            </a:r>
            <a:r>
              <a:rPr lang="en-GB" sz="1400" dirty="0" err="1"/>
              <a:t>Ecclestone</a:t>
            </a:r>
            <a:r>
              <a:rPr lang="en-GB" sz="1400" dirty="0"/>
              <a:t> K Learning Styles and Pedagogy in Post-16 Learning: A Systematic and Critical Review. London: Learning and Skills Research Centre 2004;84</a:t>
            </a:r>
            <a:r>
              <a:rPr lang="en-GB" sz="1400" dirty="0" smtClean="0"/>
              <a:t>.</a:t>
            </a:r>
          </a:p>
          <a:p>
            <a:pPr marL="0" indent="0">
              <a:buNone/>
            </a:pPr>
            <a:r>
              <a:rPr lang="en-GB" sz="1400" dirty="0" smtClean="0"/>
              <a:t>Curry </a:t>
            </a:r>
            <a:r>
              <a:rPr lang="en-GB" sz="1400" dirty="0"/>
              <a:t>L. One critique of the research on learning styles. </a:t>
            </a:r>
            <a:r>
              <a:rPr lang="en-GB" sz="1400" dirty="0" err="1"/>
              <a:t>Educ</a:t>
            </a:r>
            <a:r>
              <a:rPr lang="en-GB" sz="1400" dirty="0"/>
              <a:t> Leadership 1990;48 (2):50–6. </a:t>
            </a:r>
            <a:endParaRPr lang="en-GB" sz="1400" dirty="0" smtClean="0"/>
          </a:p>
          <a:p>
            <a:pPr marL="0" indent="0">
              <a:buNone/>
            </a:pPr>
            <a:r>
              <a:rPr lang="en-GB" sz="1400" dirty="0"/>
              <a:t>Dekker, S., Lee, N. C., Howard-Jones, P., and </a:t>
            </a:r>
            <a:r>
              <a:rPr lang="en-GB" sz="1400" dirty="0" err="1"/>
              <a:t>Jolles</a:t>
            </a:r>
            <a:r>
              <a:rPr lang="en-GB" sz="1400" dirty="0"/>
              <a:t>, J. (2012). </a:t>
            </a:r>
            <a:r>
              <a:rPr lang="en-GB" sz="1400" dirty="0" err="1"/>
              <a:t>Neuromyths</a:t>
            </a:r>
            <a:r>
              <a:rPr lang="en-GB" sz="1400" dirty="0"/>
              <a:t> in education: prevalence and predictors of misconceptions among teachers. Front. Psychol</a:t>
            </a:r>
            <a:r>
              <a:rPr lang="en-GB" sz="1400" dirty="0" smtClean="0"/>
              <a:t>.</a:t>
            </a:r>
          </a:p>
          <a:p>
            <a:pPr marL="0" indent="0">
              <a:buNone/>
            </a:pPr>
            <a:r>
              <a:rPr lang="en-GB" sz="1400" dirty="0"/>
              <a:t>Dunn, R., Dunn, K., &amp; Price, G. E. (1987). Manual/or the learning styles inventory (LSI).  Laurence, KS: Price </a:t>
            </a:r>
            <a:r>
              <a:rPr lang="en-GB" sz="1400" dirty="0" smtClean="0"/>
              <a:t>Systems</a:t>
            </a:r>
          </a:p>
          <a:p>
            <a:pPr marL="0" indent="0">
              <a:buNone/>
            </a:pPr>
            <a:r>
              <a:rPr lang="en-GB" sz="1400" dirty="0" smtClean="0"/>
              <a:t>Honey</a:t>
            </a:r>
            <a:r>
              <a:rPr lang="en-GB" sz="1400" dirty="0"/>
              <a:t>, P. and Mumford, A. (1986a) The Manual of Learning Styles, Peter Honey Associates. </a:t>
            </a:r>
            <a:endParaRPr lang="en-GB" sz="1400" dirty="0" smtClean="0"/>
          </a:p>
          <a:p>
            <a:pPr marL="0" indent="0">
              <a:buNone/>
            </a:pPr>
            <a:r>
              <a:rPr lang="en-GB" sz="1400" dirty="0" smtClean="0"/>
              <a:t>Honey</a:t>
            </a:r>
            <a:r>
              <a:rPr lang="en-GB" sz="1400" dirty="0"/>
              <a:t>, P. and Mumford, A. (1986b) Learning Styles Questionnaire, Peter Honey Publications Ltd</a:t>
            </a:r>
            <a:r>
              <a:rPr lang="en-GB" sz="1400" dirty="0" smtClean="0"/>
              <a:t>.</a:t>
            </a:r>
          </a:p>
          <a:p>
            <a:pPr marL="0" indent="0">
              <a:buNone/>
            </a:pPr>
            <a:r>
              <a:rPr lang="en-GB" sz="1400" dirty="0"/>
              <a:t>Kolb, D. (1984) </a:t>
            </a:r>
            <a:r>
              <a:rPr lang="en-GB" sz="1400" i="1" dirty="0"/>
              <a:t>Experiential Learning: Experience as the source of learning and development</a:t>
            </a:r>
            <a:r>
              <a:rPr lang="en-GB" sz="1400" dirty="0"/>
              <a:t>, London: </a:t>
            </a:r>
            <a:r>
              <a:rPr lang="en-GB" sz="1400" dirty="0" smtClean="0"/>
              <a:t>Prentice-Hall.</a:t>
            </a:r>
          </a:p>
          <a:p>
            <a:pPr marL="0" indent="0">
              <a:buNone/>
            </a:pPr>
            <a:r>
              <a:rPr lang="en-GB" sz="1400" dirty="0"/>
              <a:t>Kolb, D. (1985). ​ Learning style </a:t>
            </a:r>
            <a:r>
              <a:rPr lang="en-GB" sz="1400" dirty="0" smtClean="0"/>
              <a:t>inventory.</a:t>
            </a:r>
            <a:r>
              <a:rPr lang="en-GB" sz="1400" dirty="0"/>
              <a:t> Boston: </a:t>
            </a:r>
            <a:r>
              <a:rPr lang="en-GB" sz="1400" dirty="0" err="1"/>
              <a:t>McBer</a:t>
            </a:r>
            <a:r>
              <a:rPr lang="en-GB" sz="1400" dirty="0"/>
              <a:t>.</a:t>
            </a:r>
            <a:endParaRPr lang="en-GB" sz="1400" dirty="0" smtClean="0"/>
          </a:p>
          <a:p>
            <a:pPr marL="0" indent="0">
              <a:buNone/>
            </a:pPr>
            <a:r>
              <a:rPr lang="en-GB" sz="1400" dirty="0"/>
              <a:t>Meyer, K. A., and Murrell, V. S. (2014). A National Study of Theories and Their Importance for Faculty Development for Online Teaching. Online J. </a:t>
            </a:r>
            <a:endParaRPr lang="en-GB" sz="1400" dirty="0" smtClean="0"/>
          </a:p>
          <a:p>
            <a:pPr marL="0" indent="0">
              <a:buNone/>
            </a:pPr>
            <a:r>
              <a:rPr lang="en-GB" sz="1400" dirty="0" err="1" smtClean="0"/>
              <a:t>Pashler</a:t>
            </a:r>
            <a:r>
              <a:rPr lang="en-GB" sz="1400" dirty="0" smtClean="0"/>
              <a:t> </a:t>
            </a:r>
            <a:r>
              <a:rPr lang="en-GB" sz="1400" dirty="0"/>
              <a:t>H, McDaniel M, Rohrer D, Bjork R. Learning styles: concepts and evidence. </a:t>
            </a:r>
            <a:r>
              <a:rPr lang="en-GB" sz="1400" dirty="0" err="1"/>
              <a:t>Psychol</a:t>
            </a:r>
            <a:r>
              <a:rPr lang="en-GB" sz="1400" dirty="0"/>
              <a:t> </a:t>
            </a:r>
            <a:r>
              <a:rPr lang="en-GB" sz="1400" dirty="0" err="1"/>
              <a:t>Sci</a:t>
            </a:r>
            <a:r>
              <a:rPr lang="en-GB" sz="1400" dirty="0"/>
              <a:t> Public Interest 2009;9 (3):105–19. </a:t>
            </a:r>
            <a:endParaRPr lang="en-GB" sz="1400" dirty="0" smtClean="0"/>
          </a:p>
          <a:p>
            <a:pPr marL="0" indent="0">
              <a:buNone/>
            </a:pPr>
            <a:r>
              <a:rPr lang="en-GB" sz="1400" dirty="0"/>
              <a:t>Willingham DT. Visual, auditory, and kinaesthetic learners need visual, auditory, and kinaesthetic instruction? American Educator; Spring 2005;31–5. </a:t>
            </a:r>
          </a:p>
        </p:txBody>
      </p:sp>
    </p:spTree>
    <p:extLst>
      <p:ext uri="{BB962C8B-B14F-4D97-AF65-F5344CB8AC3E}">
        <p14:creationId xmlns:p14="http://schemas.microsoft.com/office/powerpoint/2010/main" val="3539111254"/>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6" ma:contentTypeDescription="Create a new document." ma:contentTypeScope="" ma:versionID="7e721309f6c97e83d6d337bbe4ad3833">
  <xsd:schema xmlns:xsd="http://www.w3.org/2001/XMLSchema" xmlns:xs="http://www.w3.org/2001/XMLSchema" xmlns:p="http://schemas.microsoft.com/office/2006/metadata/properties" xmlns:ns2="303dbf9b-b85b-46a0-94f1-894078c07ecd" xmlns:ns3="7534e9c7-d8a7-4ffa-a350-0e66096719e3" targetNamespace="http://schemas.microsoft.com/office/2006/metadata/properties" ma:root="true" ma:fieldsID="231938f77745fabf4e500f6c5e72d4c6" ns2:_="" ns3:_="">
    <xsd:import namespace="303dbf9b-b85b-46a0-94f1-894078c07ecd"/>
    <xsd:import namespace="7534e9c7-d8a7-4ffa-a350-0e66096719e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534e9c7-d8a7-4ffa-a350-0e66096719e3"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UserInfo>
        <DisplayName>Amanda John (0501153)</DisplayName>
        <AccountId>185</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CD4514D-3FAB-4F0C-ACA6-E5E5F86C1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7534e9c7-d8a7-4ffa-a350-0e66096719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7534e9c7-d8a7-4ffa-a350-0e66096719e3"/>
    <ds:schemaRef ds:uri="http://purl.org/dc/dcmitype/"/>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14485</TotalTime>
  <Words>1479</Words>
  <Application>Microsoft Office PowerPoint</Application>
  <PresentationFormat>On-screen Show (4:3)</PresentationFormat>
  <Paragraphs>182</Paragraphs>
  <Slides>45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Myriad Pro</vt:lpstr>
      <vt:lpstr>Wingdings</vt:lpstr>
      <vt:lpstr>20140311PresentationUWTSDTemplate</vt:lpstr>
      <vt:lpstr>Learning Styles  Myth Busters &amp; “Theory into Practice” Jon Haylock 2019</vt:lpstr>
      <vt:lpstr>What are learning styles all about?</vt:lpstr>
      <vt:lpstr>Learning Styles</vt:lpstr>
      <vt:lpstr>What is your learning style?</vt:lpstr>
      <vt:lpstr>V - A - K</vt:lpstr>
      <vt:lpstr>V - A - K</vt:lpstr>
      <vt:lpstr>V - A - K - O ?</vt:lpstr>
      <vt:lpstr>You are not alone!!!</vt:lpstr>
      <vt:lpstr>PowerPoint Presentation</vt:lpstr>
      <vt:lpstr>PowerPoint Presentation</vt:lpstr>
      <vt:lpstr>But Why Not?</vt:lpstr>
      <vt:lpstr>How has this been tested?</vt:lpstr>
      <vt:lpstr>PowerPoint Presentation</vt:lpstr>
      <vt:lpstr>But why!! Its sounds so good!!</vt:lpstr>
      <vt:lpstr>PowerPoint Presentation</vt:lpstr>
      <vt:lpstr>PowerPoint Presentation</vt:lpstr>
      <vt:lpstr>PowerPoint Presentation</vt:lpstr>
      <vt:lpstr>PowerPoint Presentation</vt:lpstr>
      <vt:lpstr>But why!! Its sounds so good!!</vt:lpstr>
      <vt:lpstr>PowerPoint Presentation</vt:lpstr>
      <vt:lpstr>Where’s the risk? ……              Why not believe? </vt:lpstr>
      <vt:lpstr>Experience Matters</vt:lpstr>
      <vt:lpstr>PowerPoint Presentation</vt:lpstr>
      <vt:lpstr>PowerPoint Presentation</vt:lpstr>
      <vt:lpstr>PowerPoint Presentation</vt:lpstr>
      <vt:lpstr>PowerPoint Presentation</vt:lpstr>
      <vt:lpstr>PowerPoint Presentation</vt:lpstr>
      <vt:lpstr>Experiential Learning Theory Kolb 1984</vt:lpstr>
      <vt:lpstr>Experiential Learning Theory DIVERGING STYLE</vt:lpstr>
      <vt:lpstr>Experiential Learning Theory ASSIMILATING STYLE</vt:lpstr>
      <vt:lpstr>Experiential Learning Theory CONVERGING STYLE</vt:lpstr>
      <vt:lpstr>Experiential Learning Theory ACCOMODATING STYLE</vt:lpstr>
      <vt:lpstr>Unfortunately….</vt:lpstr>
      <vt:lpstr>Honey &amp; Mumford  (1986) </vt:lpstr>
      <vt:lpstr>PowerPoint Presentation</vt:lpstr>
      <vt:lpstr>Honey &amp; Mumford  (1986) </vt:lpstr>
      <vt:lpstr>Reflectors</vt:lpstr>
      <vt:lpstr>Honey &amp; Mumford  (1986) </vt:lpstr>
      <vt:lpstr>Theorists</vt:lpstr>
      <vt:lpstr>Honey &amp; Mumford  (1986) </vt:lpstr>
      <vt:lpstr>Pragmatists</vt:lpstr>
      <vt:lpstr>Honey &amp; Mumford  (1986) </vt:lpstr>
      <vt:lpstr>Activist</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Jonathan Haylock</cp:lastModifiedBy>
  <cp:revision>83</cp:revision>
  <dcterms:created xsi:type="dcterms:W3CDTF">2015-04-14T15:21:28Z</dcterms:created>
  <dcterms:modified xsi:type="dcterms:W3CDTF">2019-02-03T22:45:36Z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