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0" d="100"/>
          <a:sy n="60" d="100"/>
        </p:scale>
        <p:origin x="884"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659968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449840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83168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3/14/2025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495307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3/14/2025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655949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3/14/2025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36087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3/14/2025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042185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4617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62433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700135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9963398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218684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1195534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731877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586550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10755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3/14/2025</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2792078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DAF875F-ADC0-5571-3F54-526B4CB7081D}"/>
              </a:ext>
            </a:extLst>
          </p:cNvPr>
          <p:cNvSpPr txBox="1"/>
          <p:nvPr/>
        </p:nvSpPr>
        <p:spPr>
          <a:xfrm>
            <a:off x="2474872" y="325641"/>
            <a:ext cx="12192000" cy="2031325"/>
          </a:xfrm>
          <a:prstGeom prst="rect">
            <a:avLst/>
          </a:prstGeom>
          <a:noFill/>
        </p:spPr>
        <p:txBody>
          <a:bodyPr wrap="square">
            <a:spAutoFit/>
          </a:bodyPr>
          <a:lstStyle/>
          <a:p>
            <a:pPr>
              <a:buNone/>
            </a:pPr>
            <a:r>
              <a:rPr lang="en-GB" sz="2100" dirty="0"/>
              <a:t>• University of Wales TSD</a:t>
            </a:r>
          </a:p>
          <a:p>
            <a:pPr>
              <a:buNone/>
            </a:pPr>
            <a:r>
              <a:rPr lang="en-GB" sz="2100" dirty="0"/>
              <a:t>• Module Name: Effective Team work and Communication</a:t>
            </a:r>
          </a:p>
          <a:p>
            <a:pPr>
              <a:buNone/>
            </a:pPr>
            <a:r>
              <a:rPr lang="en-GB" sz="2100" dirty="0"/>
              <a:t>• Module Code: BMSW4009</a:t>
            </a:r>
          </a:p>
          <a:p>
            <a:pPr>
              <a:buNone/>
            </a:pPr>
            <a:r>
              <a:rPr lang="en-GB" sz="2100" dirty="0"/>
              <a:t>• Your Name and Student ID Manuel Toporeanu 1913762</a:t>
            </a:r>
          </a:p>
          <a:p>
            <a:pPr>
              <a:buNone/>
            </a:pPr>
            <a:r>
              <a:rPr lang="en-GB" sz="2100" dirty="0"/>
              <a:t>• Date 14 March</a:t>
            </a:r>
          </a:p>
          <a:p>
            <a:r>
              <a:rPr lang="en-GB" sz="2100" dirty="0"/>
              <a:t>• Title: Successful Leadership and Effective Delegation</a:t>
            </a:r>
          </a:p>
        </p:txBody>
      </p:sp>
    </p:spTree>
    <p:extLst>
      <p:ext uri="{BB962C8B-B14F-4D97-AF65-F5344CB8AC3E}">
        <p14:creationId xmlns:p14="http://schemas.microsoft.com/office/powerpoint/2010/main" val="31490483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55580D7-E0AC-9348-D005-0072AAF1112E}"/>
              </a:ext>
            </a:extLst>
          </p:cNvPr>
          <p:cNvSpPr txBox="1"/>
          <p:nvPr/>
        </p:nvSpPr>
        <p:spPr>
          <a:xfrm>
            <a:off x="1758463" y="781538"/>
            <a:ext cx="10681026" cy="1708160"/>
          </a:xfrm>
          <a:prstGeom prst="rect">
            <a:avLst/>
          </a:prstGeom>
          <a:noFill/>
        </p:spPr>
        <p:txBody>
          <a:bodyPr wrap="square">
            <a:spAutoFit/>
          </a:bodyPr>
          <a:lstStyle/>
          <a:p>
            <a:pPr>
              <a:buNone/>
            </a:pPr>
            <a:r>
              <a:rPr lang="en-GB" sz="2100" dirty="0"/>
              <a:t>Presentation Overview</a:t>
            </a:r>
          </a:p>
          <a:p>
            <a:pPr>
              <a:buNone/>
            </a:pPr>
            <a:r>
              <a:rPr lang="en-GB" sz="2100" dirty="0"/>
              <a:t>• 1. Defining Leadership and Delegation</a:t>
            </a:r>
          </a:p>
          <a:p>
            <a:pPr>
              <a:buNone/>
            </a:pPr>
            <a:r>
              <a:rPr lang="en-GB" sz="2100" dirty="0"/>
              <a:t>• 2. Theoretical Models (</a:t>
            </a:r>
            <a:r>
              <a:rPr lang="en-GB" sz="2100" dirty="0" err="1"/>
              <a:t>Belbin</a:t>
            </a:r>
            <a:r>
              <a:rPr lang="en-GB" sz="2100" dirty="0"/>
              <a:t>, </a:t>
            </a:r>
            <a:r>
              <a:rPr lang="en-GB" sz="2100" dirty="0" err="1"/>
              <a:t>Tuckman</a:t>
            </a:r>
            <a:r>
              <a:rPr lang="en-GB" sz="2100" dirty="0"/>
              <a:t>, Lecture 7 – Leadership and Delegation)</a:t>
            </a:r>
          </a:p>
          <a:p>
            <a:pPr>
              <a:buNone/>
            </a:pPr>
            <a:r>
              <a:rPr lang="en-GB" sz="2100" dirty="0"/>
              <a:t>• 3. Personal and Professional Examples of Leadership and Delegation</a:t>
            </a:r>
          </a:p>
          <a:p>
            <a:r>
              <a:rPr lang="en-GB" sz="2100" dirty="0"/>
              <a:t>• 4. Conclusion &amp; Future Actions</a:t>
            </a:r>
          </a:p>
        </p:txBody>
      </p:sp>
    </p:spTree>
    <p:extLst>
      <p:ext uri="{BB962C8B-B14F-4D97-AF65-F5344CB8AC3E}">
        <p14:creationId xmlns:p14="http://schemas.microsoft.com/office/powerpoint/2010/main" val="14272755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961EB7D-360F-D9E1-D9B4-12105258916F}"/>
              </a:ext>
            </a:extLst>
          </p:cNvPr>
          <p:cNvSpPr txBox="1"/>
          <p:nvPr/>
        </p:nvSpPr>
        <p:spPr>
          <a:xfrm>
            <a:off x="260513" y="293076"/>
            <a:ext cx="11202051" cy="2308324"/>
          </a:xfrm>
          <a:prstGeom prst="rect">
            <a:avLst/>
          </a:prstGeom>
          <a:noFill/>
        </p:spPr>
        <p:txBody>
          <a:bodyPr wrap="square">
            <a:spAutoFit/>
          </a:bodyPr>
          <a:lstStyle/>
          <a:p>
            <a:pPr>
              <a:buNone/>
            </a:pPr>
            <a:r>
              <a:rPr lang="en-GB" b="1" dirty="0"/>
              <a:t>Defining Leadership and Delegation</a:t>
            </a:r>
          </a:p>
          <a:p>
            <a:pPr>
              <a:buNone/>
            </a:pPr>
            <a:r>
              <a:rPr lang="en-GB" dirty="0"/>
              <a:t>• Leadership is about influencing, motivating, and guiding a team to achieve its goals (</a:t>
            </a:r>
            <a:r>
              <a:rPr lang="en-GB" dirty="0" err="1"/>
              <a:t>Northouse</a:t>
            </a:r>
            <a:r>
              <a:rPr lang="en-GB" dirty="0"/>
              <a:t>, 2018).</a:t>
            </a:r>
          </a:p>
          <a:p>
            <a:r>
              <a:rPr lang="en-GB" dirty="0"/>
              <a:t>• Delegation involves assigning tasks based on the individual strengths of team members (</a:t>
            </a:r>
            <a:r>
              <a:rPr lang="en-GB" dirty="0" err="1"/>
              <a:t>Goleman</a:t>
            </a:r>
            <a:r>
              <a:rPr lang="en-GB" dirty="0"/>
              <a:t>, 1998).</a:t>
            </a:r>
            <a:endParaRPr lang="ro-RO" dirty="0"/>
          </a:p>
          <a:p>
            <a:endParaRPr lang="ro-RO" dirty="0"/>
          </a:p>
          <a:p>
            <a:r>
              <a:rPr lang="en-GB" i="1" dirty="0"/>
              <a:t>Leadership is not just about giving orders. It’s about providing a clear vision and motivating the team to work together. Delegation allows each team member to shine by contributing according to their strengths, rather than overburdening one individual.</a:t>
            </a:r>
          </a:p>
          <a:p>
            <a:endParaRPr lang="en-GB" dirty="0"/>
          </a:p>
        </p:txBody>
      </p:sp>
    </p:spTree>
    <p:extLst>
      <p:ext uri="{BB962C8B-B14F-4D97-AF65-F5344CB8AC3E}">
        <p14:creationId xmlns:p14="http://schemas.microsoft.com/office/powerpoint/2010/main" val="22260559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D3ECE2C-C814-79A7-A51A-1E69F6187B87}"/>
              </a:ext>
            </a:extLst>
          </p:cNvPr>
          <p:cNvSpPr txBox="1"/>
          <p:nvPr/>
        </p:nvSpPr>
        <p:spPr>
          <a:xfrm>
            <a:off x="260512" y="260513"/>
            <a:ext cx="11202051" cy="2862322"/>
          </a:xfrm>
          <a:prstGeom prst="rect">
            <a:avLst/>
          </a:prstGeom>
          <a:noFill/>
        </p:spPr>
        <p:txBody>
          <a:bodyPr wrap="square">
            <a:spAutoFit/>
          </a:bodyPr>
          <a:lstStyle/>
          <a:p>
            <a:pPr>
              <a:buNone/>
            </a:pPr>
            <a:r>
              <a:rPr lang="en-GB" b="1" dirty="0" err="1"/>
              <a:t>Belbin’s</a:t>
            </a:r>
            <a:r>
              <a:rPr lang="en-GB" b="1" dirty="0"/>
              <a:t> Team Roles Theory (2010)</a:t>
            </a:r>
          </a:p>
          <a:p>
            <a:pPr>
              <a:buNone/>
            </a:pPr>
            <a:r>
              <a:rPr lang="en-GB" dirty="0"/>
              <a:t>• </a:t>
            </a:r>
            <a:r>
              <a:rPr lang="en-GB" dirty="0" err="1"/>
              <a:t>Belbin</a:t>
            </a:r>
            <a:r>
              <a:rPr lang="en-GB" dirty="0"/>
              <a:t> identified 9 roles in teams, divided into three categories:</a:t>
            </a:r>
          </a:p>
          <a:p>
            <a:pPr>
              <a:buNone/>
            </a:pPr>
            <a:r>
              <a:rPr lang="en-GB" dirty="0"/>
              <a:t>1. Action-Oriented Roles (Shaper, Implementer, Completer-Finisher)</a:t>
            </a:r>
          </a:p>
          <a:p>
            <a:pPr>
              <a:buNone/>
            </a:pPr>
            <a:r>
              <a:rPr lang="en-GB" dirty="0"/>
              <a:t>2. People-Oriented Roles (Coordinator, </a:t>
            </a:r>
            <a:r>
              <a:rPr lang="en-GB" dirty="0" err="1"/>
              <a:t>Teamworker</a:t>
            </a:r>
            <a:r>
              <a:rPr lang="en-GB" dirty="0"/>
              <a:t>, Resource Investigator)</a:t>
            </a:r>
          </a:p>
          <a:p>
            <a:pPr>
              <a:buNone/>
            </a:pPr>
            <a:r>
              <a:rPr lang="en-GB" dirty="0"/>
              <a:t>3. Thinking-Oriented Roles (Plant, Monitor-Evaluator, Specialist)</a:t>
            </a:r>
          </a:p>
          <a:p>
            <a:r>
              <a:rPr lang="en-GB" dirty="0"/>
              <a:t>• Effective delegation is achieved by assigning the right role to the right person (</a:t>
            </a:r>
            <a:r>
              <a:rPr lang="en-GB" dirty="0" err="1"/>
              <a:t>Belbin</a:t>
            </a:r>
            <a:r>
              <a:rPr lang="en-GB" dirty="0"/>
              <a:t>, 2010).</a:t>
            </a:r>
            <a:endParaRPr lang="ro-RO" dirty="0"/>
          </a:p>
          <a:p>
            <a:endParaRPr lang="ro-RO" dirty="0"/>
          </a:p>
          <a:p>
            <a:r>
              <a:rPr lang="en-GB" i="1" dirty="0"/>
              <a:t>In my team, I naturally take on the Coordinator role because I enjoy </a:t>
            </a:r>
            <a:r>
              <a:rPr lang="en-GB" i="1" dirty="0" err="1"/>
              <a:t>organizing</a:t>
            </a:r>
            <a:r>
              <a:rPr lang="en-GB" i="1" dirty="0"/>
              <a:t> tasks and ensuring everyone works towards a common goal. This ensures tasks are distributed based on individual strengths, improving efficiency.</a:t>
            </a:r>
          </a:p>
          <a:p>
            <a:endParaRPr lang="en-GB" dirty="0"/>
          </a:p>
        </p:txBody>
      </p:sp>
    </p:spTree>
    <p:extLst>
      <p:ext uri="{BB962C8B-B14F-4D97-AF65-F5344CB8AC3E}">
        <p14:creationId xmlns:p14="http://schemas.microsoft.com/office/powerpoint/2010/main" val="42074556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636B4AD-062D-C496-96FE-708FAB96C382}"/>
              </a:ext>
            </a:extLst>
          </p:cNvPr>
          <p:cNvSpPr txBox="1"/>
          <p:nvPr/>
        </p:nvSpPr>
        <p:spPr>
          <a:xfrm>
            <a:off x="325641" y="0"/>
            <a:ext cx="11866359" cy="3693319"/>
          </a:xfrm>
          <a:prstGeom prst="rect">
            <a:avLst/>
          </a:prstGeom>
          <a:noFill/>
        </p:spPr>
        <p:txBody>
          <a:bodyPr wrap="square">
            <a:spAutoFit/>
          </a:bodyPr>
          <a:lstStyle/>
          <a:p>
            <a:pPr>
              <a:buNone/>
            </a:pPr>
            <a:r>
              <a:rPr lang="en-GB" b="1" dirty="0" err="1"/>
              <a:t>Tuckman’s</a:t>
            </a:r>
            <a:r>
              <a:rPr lang="en-GB" b="1" dirty="0"/>
              <a:t> Team Development Model (1965)</a:t>
            </a:r>
          </a:p>
          <a:p>
            <a:pPr>
              <a:buNone/>
            </a:pPr>
            <a:r>
              <a:rPr lang="en-GB" dirty="0"/>
              <a:t>• </a:t>
            </a:r>
            <a:r>
              <a:rPr lang="en-GB" dirty="0" err="1"/>
              <a:t>Tuckman’s</a:t>
            </a:r>
            <a:r>
              <a:rPr lang="en-GB" dirty="0"/>
              <a:t> 5 stages of team development:</a:t>
            </a:r>
          </a:p>
          <a:p>
            <a:pPr>
              <a:buNone/>
            </a:pPr>
            <a:r>
              <a:rPr lang="en-GB" dirty="0"/>
              <a:t>1. Forming: Teams are getting to know each other and are dependent on the leader for direction.</a:t>
            </a:r>
          </a:p>
          <a:p>
            <a:pPr>
              <a:buNone/>
            </a:pPr>
            <a:r>
              <a:rPr lang="en-GB" dirty="0"/>
              <a:t>2. Storming: Conflicts may arise as team members express different opinions and ideas.</a:t>
            </a:r>
          </a:p>
          <a:p>
            <a:pPr>
              <a:buNone/>
            </a:pPr>
            <a:r>
              <a:rPr lang="en-GB" dirty="0"/>
              <a:t>3. Norming: The team starts to establish norms and a shared way of working together.</a:t>
            </a:r>
          </a:p>
          <a:p>
            <a:pPr>
              <a:buNone/>
            </a:pPr>
            <a:r>
              <a:rPr lang="en-GB" dirty="0"/>
              <a:t>4. Performing: The team works efficiently and collaboratively.</a:t>
            </a:r>
          </a:p>
          <a:p>
            <a:pPr>
              <a:buNone/>
            </a:pPr>
            <a:r>
              <a:rPr lang="en-GB" dirty="0"/>
              <a:t>5. Adjourning: The team disbands after completing the project.</a:t>
            </a:r>
          </a:p>
          <a:p>
            <a:r>
              <a:rPr lang="en-GB" dirty="0"/>
              <a:t>• Understanding these stages helps leaders adapt their leadership style and delegate effectively (</a:t>
            </a:r>
            <a:r>
              <a:rPr lang="en-GB" dirty="0" err="1"/>
              <a:t>Tuckman</a:t>
            </a:r>
            <a:r>
              <a:rPr lang="en-GB" dirty="0"/>
              <a:t>, 1965).</a:t>
            </a:r>
            <a:endParaRPr lang="ro-RO" dirty="0"/>
          </a:p>
          <a:p>
            <a:endParaRPr lang="ro-RO" dirty="0"/>
          </a:p>
          <a:p>
            <a:r>
              <a:rPr lang="en-GB" i="1" dirty="0"/>
              <a:t>I’ve seen this model in action. For instance, during the storming phase, we had disagreements about the direction of our project. The leader had to step in and clarify our roles based on each person’s strengths. Once that was done, we moved into the norming phase and began to perform at our best.</a:t>
            </a:r>
          </a:p>
          <a:p>
            <a:endParaRPr lang="en-GB" dirty="0"/>
          </a:p>
        </p:txBody>
      </p:sp>
    </p:spTree>
    <p:extLst>
      <p:ext uri="{BB962C8B-B14F-4D97-AF65-F5344CB8AC3E}">
        <p14:creationId xmlns:p14="http://schemas.microsoft.com/office/powerpoint/2010/main" val="11611144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99CAD59-CD5F-3F7D-B6FB-68550C32AD6A}"/>
              </a:ext>
            </a:extLst>
          </p:cNvPr>
          <p:cNvSpPr txBox="1"/>
          <p:nvPr/>
        </p:nvSpPr>
        <p:spPr>
          <a:xfrm>
            <a:off x="358205" y="612844"/>
            <a:ext cx="11833795" cy="5078313"/>
          </a:xfrm>
          <a:prstGeom prst="rect">
            <a:avLst/>
          </a:prstGeom>
          <a:noFill/>
        </p:spPr>
        <p:txBody>
          <a:bodyPr wrap="square">
            <a:spAutoFit/>
          </a:bodyPr>
          <a:lstStyle/>
          <a:p>
            <a:pPr>
              <a:buNone/>
            </a:pPr>
            <a:r>
              <a:rPr lang="en-GB" b="1" dirty="0"/>
              <a:t>Personal and Professional Examples of Leadership and Delegation</a:t>
            </a:r>
          </a:p>
          <a:p>
            <a:pPr>
              <a:buNone/>
            </a:pPr>
            <a:endParaRPr lang="en-GB" b="1" dirty="0"/>
          </a:p>
          <a:p>
            <a:pPr>
              <a:buNone/>
            </a:pPr>
            <a:r>
              <a:rPr lang="en-GB" dirty="0"/>
              <a:t>Example 1 – Effective Delegation</a:t>
            </a:r>
          </a:p>
          <a:p>
            <a:pPr>
              <a:buNone/>
            </a:pPr>
            <a:r>
              <a:rPr lang="en-GB" dirty="0"/>
              <a:t>• Example: During a university project, our team leader delegated tasks based on </a:t>
            </a:r>
            <a:r>
              <a:rPr lang="en-GB" dirty="0" err="1"/>
              <a:t>Belbin’s</a:t>
            </a:r>
            <a:r>
              <a:rPr lang="en-GB" dirty="0"/>
              <a:t> Team Roles. Since I am a Coordinator, I was tasked with </a:t>
            </a:r>
            <a:r>
              <a:rPr lang="en-GB" dirty="0" err="1"/>
              <a:t>organizing</a:t>
            </a:r>
            <a:r>
              <a:rPr lang="en-GB" dirty="0"/>
              <a:t> the team’s work, ensuring deadlines were met, and maintaining open communication.</a:t>
            </a:r>
          </a:p>
          <a:p>
            <a:pPr>
              <a:buNone/>
            </a:pPr>
            <a:r>
              <a:rPr lang="en-GB" dirty="0"/>
              <a:t>• Result: We completed the project successfully, with all team members feeling engaged and valued.</a:t>
            </a:r>
          </a:p>
          <a:p>
            <a:pPr>
              <a:buNone/>
            </a:pPr>
            <a:br>
              <a:rPr lang="en-GB" dirty="0"/>
            </a:br>
            <a:endParaRPr lang="en-GB" dirty="0"/>
          </a:p>
          <a:p>
            <a:pPr>
              <a:buNone/>
            </a:pPr>
            <a:r>
              <a:rPr lang="en-GB" dirty="0"/>
              <a:t>Example 2 – Ineffective Delegation</a:t>
            </a:r>
          </a:p>
          <a:p>
            <a:pPr>
              <a:buNone/>
            </a:pPr>
            <a:r>
              <a:rPr lang="en-GB" dirty="0"/>
              <a:t>• Example: In a workplace project, the manager overloaded one individual with too many tasks, neglecting to delegate properly. This led to stress and decreased quality.</a:t>
            </a:r>
          </a:p>
          <a:p>
            <a:r>
              <a:rPr lang="en-GB" dirty="0"/>
              <a:t>• Lesson: Effective delegation requires considering each team member’s strengths and balancing workload.</a:t>
            </a:r>
            <a:endParaRPr lang="ro-RO" dirty="0"/>
          </a:p>
          <a:p>
            <a:endParaRPr lang="ro-RO" dirty="0"/>
          </a:p>
          <a:p>
            <a:r>
              <a:rPr lang="en-GB" i="1" dirty="0"/>
              <a:t>The first example shows how assigning roles according to individual strengths led to team success. The second example demonstrates the pitfalls of poor delegation, where one person’s workload became overwhelming, affecting the project’s quality.</a:t>
            </a:r>
          </a:p>
          <a:p>
            <a:endParaRPr lang="en-GB" dirty="0"/>
          </a:p>
        </p:txBody>
      </p:sp>
    </p:spTree>
    <p:extLst>
      <p:ext uri="{BB962C8B-B14F-4D97-AF65-F5344CB8AC3E}">
        <p14:creationId xmlns:p14="http://schemas.microsoft.com/office/powerpoint/2010/main" val="5765990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E2C57D5-0633-DE37-4904-10DF5C38C351}"/>
              </a:ext>
            </a:extLst>
          </p:cNvPr>
          <p:cNvSpPr txBox="1"/>
          <p:nvPr/>
        </p:nvSpPr>
        <p:spPr>
          <a:xfrm>
            <a:off x="325641" y="237718"/>
            <a:ext cx="11866359" cy="3693319"/>
          </a:xfrm>
          <a:prstGeom prst="rect">
            <a:avLst/>
          </a:prstGeom>
          <a:noFill/>
        </p:spPr>
        <p:txBody>
          <a:bodyPr wrap="square">
            <a:spAutoFit/>
          </a:bodyPr>
          <a:lstStyle/>
          <a:p>
            <a:pPr>
              <a:buNone/>
            </a:pPr>
            <a:r>
              <a:rPr lang="en-GB" b="1" dirty="0"/>
              <a:t>Conclusion &amp; Future Actions</a:t>
            </a:r>
          </a:p>
          <a:p>
            <a:pPr>
              <a:buNone/>
            </a:pPr>
            <a:r>
              <a:rPr lang="en-GB" dirty="0"/>
              <a:t>• Conclusion: Successful leadership and effective delegation are vital for high-performing teams.</a:t>
            </a:r>
          </a:p>
          <a:p>
            <a:pPr>
              <a:buNone/>
            </a:pPr>
            <a:r>
              <a:rPr lang="en-GB" dirty="0"/>
              <a:t>1. Leadership involves understanding team dynamics and adapting to each stage of team development.</a:t>
            </a:r>
          </a:p>
          <a:p>
            <a:pPr>
              <a:buNone/>
            </a:pPr>
            <a:r>
              <a:rPr lang="en-GB" dirty="0"/>
              <a:t>2. Delegation should align with individual strengths to ensure efficiency and prevent burnout.</a:t>
            </a:r>
          </a:p>
          <a:p>
            <a:pPr>
              <a:buNone/>
            </a:pPr>
            <a:r>
              <a:rPr lang="en-GB" dirty="0"/>
              <a:t>• Future Actions:</a:t>
            </a:r>
          </a:p>
          <a:p>
            <a:pPr>
              <a:buNone/>
            </a:pPr>
            <a:r>
              <a:rPr lang="en-GB" dirty="0"/>
              <a:t>• I will apply </a:t>
            </a:r>
            <a:r>
              <a:rPr lang="en-GB" dirty="0" err="1"/>
              <a:t>Belbin’s</a:t>
            </a:r>
            <a:r>
              <a:rPr lang="en-GB" dirty="0"/>
              <a:t> Team Roles and </a:t>
            </a:r>
            <a:r>
              <a:rPr lang="en-GB" dirty="0" err="1"/>
              <a:t>Tuckman’s</a:t>
            </a:r>
            <a:r>
              <a:rPr lang="en-GB" dirty="0"/>
              <a:t> Model in future group projects to ensure efficient collaboration and effective delegation.</a:t>
            </a:r>
          </a:p>
          <a:p>
            <a:r>
              <a:rPr lang="en-GB" dirty="0"/>
              <a:t>• Continue to learn and adapt leadership techniques, fostering better team dynamics.</a:t>
            </a:r>
            <a:endParaRPr lang="ro-RO" dirty="0"/>
          </a:p>
          <a:p>
            <a:endParaRPr lang="ro-RO" dirty="0"/>
          </a:p>
          <a:p>
            <a:r>
              <a:rPr lang="en-GB" i="1" dirty="0"/>
              <a:t>In the future, I will aim to use these insights to better navigate team dynamics, whether in academic or professional environments. I’ll focus on adapting my leadership style and delegating tasks based on strengths to ensure the team performs at its best.</a:t>
            </a:r>
          </a:p>
          <a:p>
            <a:endParaRPr lang="en-GB" dirty="0"/>
          </a:p>
        </p:txBody>
      </p:sp>
    </p:spTree>
    <p:extLst>
      <p:ext uri="{BB962C8B-B14F-4D97-AF65-F5344CB8AC3E}">
        <p14:creationId xmlns:p14="http://schemas.microsoft.com/office/powerpoint/2010/main" val="14367042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3B6015C-62D4-172A-0734-C2BF67B2798A}"/>
              </a:ext>
            </a:extLst>
          </p:cNvPr>
          <p:cNvSpPr txBox="1"/>
          <p:nvPr/>
        </p:nvSpPr>
        <p:spPr>
          <a:xfrm>
            <a:off x="423333" y="474345"/>
            <a:ext cx="11768667" cy="3139321"/>
          </a:xfrm>
          <a:prstGeom prst="rect">
            <a:avLst/>
          </a:prstGeom>
          <a:noFill/>
        </p:spPr>
        <p:txBody>
          <a:bodyPr wrap="square">
            <a:spAutoFit/>
          </a:bodyPr>
          <a:lstStyle/>
          <a:p>
            <a:pPr>
              <a:buNone/>
            </a:pPr>
            <a:r>
              <a:rPr lang="en-GB" b="1" dirty="0"/>
              <a:t>Reference List</a:t>
            </a:r>
          </a:p>
          <a:p>
            <a:pPr>
              <a:buNone/>
            </a:pPr>
            <a:endParaRPr lang="en-GB" dirty="0"/>
          </a:p>
          <a:p>
            <a:pPr>
              <a:buNone/>
            </a:pPr>
            <a:r>
              <a:rPr lang="en-GB" dirty="0"/>
              <a:t>1. </a:t>
            </a:r>
            <a:r>
              <a:rPr lang="en-GB" dirty="0" err="1"/>
              <a:t>Belbin</a:t>
            </a:r>
            <a:r>
              <a:rPr lang="en-GB" dirty="0"/>
              <a:t>, R.M. (2010) Team Roles at Work. 2nd </a:t>
            </a:r>
            <a:r>
              <a:rPr lang="en-GB" dirty="0" err="1"/>
              <a:t>edn</a:t>
            </a:r>
            <a:r>
              <a:rPr lang="en-GB" dirty="0"/>
              <a:t>. Oxford: Butterworth-Heinemann.</a:t>
            </a:r>
          </a:p>
          <a:p>
            <a:pPr>
              <a:buNone/>
            </a:pPr>
            <a:r>
              <a:rPr lang="en-GB" dirty="0"/>
              <a:t>2. </a:t>
            </a:r>
            <a:r>
              <a:rPr lang="en-GB" dirty="0" err="1"/>
              <a:t>Tuckman</a:t>
            </a:r>
            <a:r>
              <a:rPr lang="en-GB" dirty="0"/>
              <a:t>, B.W. (1965) ‘Developmental sequence in small groups’, Psychological Bulletin, 63(6), pp. 384-399.</a:t>
            </a:r>
          </a:p>
          <a:p>
            <a:pPr>
              <a:buNone/>
            </a:pPr>
            <a:r>
              <a:rPr lang="en-GB" dirty="0"/>
              <a:t>3. </a:t>
            </a:r>
            <a:r>
              <a:rPr lang="en-GB" dirty="0" err="1"/>
              <a:t>Goleman</a:t>
            </a:r>
            <a:r>
              <a:rPr lang="en-GB" dirty="0"/>
              <a:t>, D. (1998) Working with Emotional Intelligence. New York: Bantam Books.</a:t>
            </a:r>
          </a:p>
          <a:p>
            <a:pPr>
              <a:buNone/>
            </a:pPr>
            <a:r>
              <a:rPr lang="en-GB" dirty="0"/>
              <a:t>4. Katz, R.L. (1955) ‘Skills of an Effective Administrator’, Harvard Business Review, 33(1), pp. 33-42.</a:t>
            </a:r>
          </a:p>
          <a:p>
            <a:pPr>
              <a:buNone/>
            </a:pPr>
            <a:r>
              <a:rPr lang="en-GB" dirty="0"/>
              <a:t>5. Hersey, P. and Blanchard, K.H. (1969) ‘Life Cycle Theory of Leadership’, Training &amp; Development Journal, 23(5), pp. 26-34.</a:t>
            </a:r>
          </a:p>
          <a:p>
            <a:pPr>
              <a:buNone/>
            </a:pPr>
            <a:r>
              <a:rPr lang="en-GB" dirty="0"/>
              <a:t>6. Bass, B.M. (1990) From transactional to transformational leadership: Learning to share the vision. </a:t>
            </a:r>
            <a:r>
              <a:rPr lang="en-GB" dirty="0" err="1"/>
              <a:t>Organizational</a:t>
            </a:r>
            <a:r>
              <a:rPr lang="en-GB" dirty="0"/>
              <a:t> Dynamics, 18(3), pp. 19-31.</a:t>
            </a:r>
          </a:p>
          <a:p>
            <a:pPr>
              <a:buNone/>
            </a:pPr>
            <a:r>
              <a:rPr lang="en-GB" dirty="0"/>
              <a:t>7. </a:t>
            </a:r>
            <a:r>
              <a:rPr lang="en-GB" dirty="0" err="1"/>
              <a:t>Northouse</a:t>
            </a:r>
            <a:r>
              <a:rPr lang="en-GB" dirty="0"/>
              <a:t>, P.G. (2018) Leadership: Theory and Practice. 8th </a:t>
            </a:r>
            <a:r>
              <a:rPr lang="en-GB" dirty="0" err="1"/>
              <a:t>edn</a:t>
            </a:r>
            <a:r>
              <a:rPr lang="en-GB" dirty="0"/>
              <a:t>. London: Sage.</a:t>
            </a:r>
          </a:p>
          <a:p>
            <a:r>
              <a:rPr lang="en-GB" dirty="0"/>
              <a:t>8. McGregor, D. (1960) The Human Side of Enterprise. New York: McGraw-Hill.</a:t>
            </a:r>
          </a:p>
        </p:txBody>
      </p:sp>
    </p:spTree>
    <p:extLst>
      <p:ext uri="{BB962C8B-B14F-4D97-AF65-F5344CB8AC3E}">
        <p14:creationId xmlns:p14="http://schemas.microsoft.com/office/powerpoint/2010/main" val="128077078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otalTime>0</TotalTime>
  <Words>960</Words>
  <Application>Microsoft Office PowerPoint</Application>
  <PresentationFormat>Widescreen</PresentationFormat>
  <Paragraphs>64</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Century Gothic</vt:lpstr>
      <vt:lpstr>Wingdings 3</vt:lpstr>
      <vt:lpstr>Wisp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marilena coman</dc:creator>
  <cp:lastModifiedBy>Manuel Toporeanu (1913762)</cp:lastModifiedBy>
  <cp:revision>3</cp:revision>
  <dcterms:created xsi:type="dcterms:W3CDTF">2025-03-13T17:27:16Z</dcterms:created>
  <dcterms:modified xsi:type="dcterms:W3CDTF">2025-03-14T21:31:54Z</dcterms:modified>
</cp:coreProperties>
</file>