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4"/>
  </p:notesMasterIdLst>
  <p:sldIdLst>
    <p:sldId id="263" r:id="rId2"/>
    <p:sldId id="267" r:id="rId3"/>
    <p:sldId id="266" r:id="rId4"/>
    <p:sldId id="262" r:id="rId5"/>
    <p:sldId id="265" r:id="rId6"/>
    <p:sldId id="269" r:id="rId7"/>
    <p:sldId id="268" r:id="rId8"/>
    <p:sldId id="261" r:id="rId9"/>
    <p:sldId id="270" r:id="rId10"/>
    <p:sldId id="272" r:id="rId11"/>
    <p:sldId id="27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835" autoAdjust="0"/>
    <p:restoredTop sz="52894" autoAdjust="0"/>
  </p:normalViewPr>
  <p:slideViewPr>
    <p:cSldViewPr snapToGrid="0">
      <p:cViewPr varScale="1">
        <p:scale>
          <a:sx n="47" d="100"/>
          <a:sy n="47" d="100"/>
        </p:scale>
        <p:origin x="36" y="3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-894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C71AED-A585-4060-AD40-E592BB486090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3D078A-232A-4334-A7FE-3285B0EB9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449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3D078A-232A-4334-A7FE-3285B0EB954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8495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3D078A-232A-4334-A7FE-3285B0EB954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855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 smtClean="0"/>
              <a:t>Competitive Industry.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dirty="0" smtClean="0"/>
              <a:t>As a competitive and ever changing industry, continuous improvement helps manufactures become the best within their sector.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 smtClean="0"/>
              <a:t>Continuous improvement.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GB" dirty="0" smtClean="0"/>
              <a:t>Small</a:t>
            </a:r>
            <a:r>
              <a:rPr lang="en-GB" baseline="0" dirty="0" smtClean="0"/>
              <a:t> reduction in product delivery can have a huge long term impact.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 smtClean="0"/>
              <a:t>Customer requirements.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smtClean="0"/>
              <a:t>High customer expectations:</a:t>
            </a:r>
            <a:r>
              <a:rPr lang="en-GB" baseline="0" dirty="0" smtClean="0"/>
              <a:t> </a:t>
            </a:r>
            <a:endParaRPr lang="en-GB" dirty="0" smtClean="0"/>
          </a:p>
          <a:p>
            <a:r>
              <a:rPr lang="en-GB" dirty="0" smtClean="0"/>
              <a:t>		*</a:t>
            </a:r>
            <a:r>
              <a:rPr lang="en-GB" baseline="0" dirty="0" smtClean="0"/>
              <a:t> </a:t>
            </a:r>
            <a:r>
              <a:rPr lang="en-GB" dirty="0" smtClean="0"/>
              <a:t>For quality products </a:t>
            </a:r>
          </a:p>
          <a:p>
            <a:r>
              <a:rPr lang="en-GB" dirty="0" smtClean="0"/>
              <a:t>		*</a:t>
            </a:r>
            <a:r>
              <a:rPr lang="en-GB" baseline="0" dirty="0" smtClean="0"/>
              <a:t> </a:t>
            </a:r>
            <a:r>
              <a:rPr lang="en-GB" dirty="0" smtClean="0"/>
              <a:t>At lower prices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 smtClean="0"/>
              <a:t>Integrated together to improve manufacturing strategies.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dirty="0" smtClean="0"/>
              <a:t>Lean</a:t>
            </a:r>
            <a:r>
              <a:rPr lang="en-GB" baseline="0" dirty="0" smtClean="0"/>
              <a:t> </a:t>
            </a:r>
            <a:r>
              <a:rPr lang="en-GB" baseline="0" dirty="0"/>
              <a:t>and agile is used to respond to customer needs and wants.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3D078A-232A-4334-A7FE-3285B0EB954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377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Lean looks at effective use of</a:t>
            </a:r>
            <a:r>
              <a:rPr lang="en-GB" baseline="0" dirty="0"/>
              <a:t> resources to respond </a:t>
            </a:r>
            <a:r>
              <a:rPr lang="en-GB" dirty="0"/>
              <a:t>to competitive pressures.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Provides standardised structure to</a:t>
            </a:r>
            <a:r>
              <a:rPr lang="en-GB" baseline="0" dirty="0"/>
              <a:t> an organisation to increase efficiency and productivity, reduce cost and lead times as well as to improve product quality.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 Integrated systems such as: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aseline="0" dirty="0"/>
              <a:t>	‘Just in time’ is used to produce products at quantities to meet customer demands, minimising </a:t>
            </a:r>
            <a:r>
              <a:rPr lang="en-GB" baseline="0" dirty="0" smtClean="0"/>
              <a:t>transport</a:t>
            </a:r>
            <a:r>
              <a:rPr lang="en-GB" baseline="0" dirty="0"/>
              <a:t>, inventory, and over production. </a:t>
            </a:r>
          </a:p>
          <a:p>
            <a:r>
              <a:rPr lang="en-GB" baseline="0" dirty="0"/>
              <a:t>	</a:t>
            </a:r>
          </a:p>
          <a:p>
            <a:r>
              <a:rPr lang="en-GB" baseline="0" dirty="0"/>
              <a:t>	Likewise,  	</a:t>
            </a:r>
            <a:r>
              <a:rPr lang="en-GB" b="1" u="sng" dirty="0"/>
              <a:t>7 Wastes</a:t>
            </a:r>
            <a:endParaRPr lang="en-GB" dirty="0"/>
          </a:p>
          <a:p>
            <a:r>
              <a:rPr lang="en-GB" b="1" dirty="0"/>
              <a:t>		T</a:t>
            </a:r>
            <a:r>
              <a:rPr lang="en-GB" dirty="0"/>
              <a:t>ransport </a:t>
            </a:r>
          </a:p>
          <a:p>
            <a:r>
              <a:rPr lang="en-GB" b="1" dirty="0"/>
              <a:t>		I</a:t>
            </a:r>
            <a:r>
              <a:rPr lang="en-GB" dirty="0"/>
              <a:t>nventory</a:t>
            </a:r>
          </a:p>
          <a:p>
            <a:r>
              <a:rPr lang="en-GB" b="1" dirty="0"/>
              <a:t>		M</a:t>
            </a:r>
            <a:r>
              <a:rPr lang="en-GB" dirty="0"/>
              <a:t>otion</a:t>
            </a:r>
          </a:p>
          <a:p>
            <a:r>
              <a:rPr lang="en-GB" b="1" dirty="0"/>
              <a:t>		W</a:t>
            </a:r>
            <a:r>
              <a:rPr lang="en-GB" dirty="0"/>
              <a:t>aiting</a:t>
            </a:r>
          </a:p>
          <a:p>
            <a:r>
              <a:rPr lang="en-GB" b="1" dirty="0"/>
              <a:t>		O</a:t>
            </a:r>
            <a:r>
              <a:rPr lang="en-GB" dirty="0"/>
              <a:t>ver processing </a:t>
            </a:r>
          </a:p>
          <a:p>
            <a:r>
              <a:rPr lang="en-GB" b="1" dirty="0"/>
              <a:t>		O</a:t>
            </a:r>
            <a:r>
              <a:rPr lang="en-GB" dirty="0"/>
              <a:t>verproduction</a:t>
            </a:r>
          </a:p>
          <a:p>
            <a:r>
              <a:rPr lang="en-GB" b="1" dirty="0"/>
              <a:t>		D</a:t>
            </a:r>
            <a:r>
              <a:rPr lang="en-GB" dirty="0"/>
              <a:t>efects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3D078A-232A-4334-A7FE-3285B0EB954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603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dirty="0"/>
              <a:t>Agile is a</a:t>
            </a:r>
            <a:r>
              <a:rPr lang="en-GB" baseline="0" dirty="0"/>
              <a:t> strategy to be adaptable using to everchanging environment.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baseline="0" dirty="0"/>
              <a:t>Includes i</a:t>
            </a:r>
            <a:r>
              <a:rPr lang="en-GB" dirty="0"/>
              <a:t>nnovative processes to meet demands:</a:t>
            </a:r>
          </a:p>
          <a:p>
            <a:r>
              <a:rPr lang="en-GB" dirty="0"/>
              <a:t>	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dirty="0" smtClean="0"/>
              <a:t>Manufactures </a:t>
            </a:r>
            <a:r>
              <a:rPr lang="en-GB" dirty="0"/>
              <a:t>utilises</a:t>
            </a:r>
            <a:r>
              <a:rPr lang="en-GB" baseline="0" dirty="0"/>
              <a:t> the ‘origination, people and technology’ for maximum flexibility to quickly adapt and respond to customer demands and market changes.</a:t>
            </a:r>
          </a:p>
          <a:p>
            <a:endParaRPr lang="en-GB" baseline="0" dirty="0"/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baseline="0" dirty="0" smtClean="0"/>
              <a:t>Using </a:t>
            </a:r>
            <a:r>
              <a:rPr lang="en-GB" baseline="0" dirty="0"/>
              <a:t>provided skillsets and employee training </a:t>
            </a:r>
          </a:p>
          <a:p>
            <a:r>
              <a:rPr lang="en-GB" baseline="0" dirty="0"/>
              <a:t>	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3D078A-232A-4334-A7FE-3285B0EB954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2723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‘Work smarter, not harder’ 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GB" sz="2400" dirty="0"/>
              <a:t>Improves work efficiency so that employees are more productive. </a:t>
            </a:r>
          </a:p>
          <a:p>
            <a:pPr>
              <a:buFont typeface="Wingdings" panose="05000000000000000000" pitchFamily="2" charset="2"/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Improves Safety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GB" sz="2400" dirty="0"/>
              <a:t>Its not just about being lean and agile, Visual Management helps identify an unsafe </a:t>
            </a:r>
            <a:r>
              <a:rPr lang="en-GB" sz="2400" dirty="0" smtClean="0"/>
              <a:t>practices.</a:t>
            </a:r>
            <a:endParaRPr lang="en-GB" sz="2400" dirty="0"/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Maximised Profits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GB" sz="2400" dirty="0"/>
              <a:t>Increased up time and lowering costs increases </a:t>
            </a:r>
            <a:r>
              <a:rPr lang="en-GB" sz="2400" dirty="0" smtClean="0"/>
              <a:t>profits without performing more work.</a:t>
            </a:r>
            <a:endParaRPr lang="en-GB" sz="2400" dirty="0"/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Everyone has to ‘buy in’ 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GB" sz="2400" dirty="0"/>
              <a:t>For the process to work, includes everyone doing their part, from shop floor to management. 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Environmental Impacts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Similar to the ‘ONE FORD’ process, Nike has a reduced their CO2 emissions by 3</a:t>
            </a:r>
            <a:r>
              <a:rPr lang="en-GB" sz="2400" dirty="0" smtClean="0"/>
              <a:t>%.</a:t>
            </a:r>
            <a:endParaRPr lang="en-GB" sz="2400" dirty="0"/>
          </a:p>
          <a:p>
            <a:pPr>
              <a:buFont typeface="Wingdings" panose="05000000000000000000" pitchFamily="2" charset="2"/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Production </a:t>
            </a:r>
            <a:r>
              <a:rPr lang="en-GB" sz="2400" dirty="0" smtClean="0"/>
              <a:t>Increase</a:t>
            </a:r>
            <a:endParaRPr lang="en-GB" sz="2400" dirty="0"/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/>
              <a:t>Likewise, in the same 3 Years, production has increased by 20%. </a:t>
            </a:r>
          </a:p>
          <a:p>
            <a:pPr marL="457200" lvl="1" indent="0">
              <a:buFont typeface="Wingdings" panose="05000000000000000000" pitchFamily="2" charset="2"/>
              <a:buNone/>
            </a:pP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Lean and Agile does not just apply to Manufacturing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dirty="0"/>
              <a:t>A non manufacturing example, proving the principles are universal. In one year, a lean approach enabled a hospital in California to see more patients than ever with 17% reduced waiting time.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D078A-232A-4334-A7FE-3285B0EB954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7679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1200" dirty="0"/>
              <a:t>Linking the principles to my personal life.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GB" dirty="0"/>
              <a:t>Whilst researching, I enjoyed reflecting and reviewing where I have used and could have used these principle, not just in my employment but in every day to day situations. For example: Cooking, studying and utilising my time to be more efficient and effective.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en-GB" dirty="0"/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lang="en-GB" dirty="0"/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D078A-232A-4334-A7FE-3285B0EB954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4072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sz="12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Integration into my job role.  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sz="1200" dirty="0"/>
              <a:t>Use 5’s (Sort, Set Shine, Standardise and Sustain</a:t>
            </a:r>
            <a:r>
              <a:rPr lang="en-GB" sz="1200" dirty="0" smtClean="0"/>
              <a:t>).</a:t>
            </a:r>
            <a:endParaRPr lang="en-GB" sz="1200" dirty="0"/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sz="1200" dirty="0"/>
              <a:t>Understand the wastes (7 Wastes: TIMWOOD</a:t>
            </a:r>
            <a:r>
              <a:rPr lang="en-GB" sz="1200" dirty="0" smtClean="0"/>
              <a:t>).</a:t>
            </a:r>
            <a:endParaRPr lang="en-GB" sz="1200" dirty="0"/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sz="1200" dirty="0"/>
              <a:t>Have a greater understanding for why there is a frequent increase and decrease in production </a:t>
            </a:r>
            <a:r>
              <a:rPr lang="en-GB" sz="1200" dirty="0" smtClean="0"/>
              <a:t>volumes;</a:t>
            </a:r>
            <a:r>
              <a:rPr lang="en-GB" sz="1200" baseline="0" dirty="0" smtClean="0"/>
              <a:t> emphasising t</a:t>
            </a:r>
            <a:r>
              <a:rPr lang="en-GB" sz="1200" dirty="0" smtClean="0"/>
              <a:t>he </a:t>
            </a:r>
            <a:r>
              <a:rPr lang="en-GB" sz="1200" dirty="0"/>
              <a:t>importance of being flexible.</a:t>
            </a:r>
          </a:p>
          <a:p>
            <a:pPr marL="457200" lvl="1" indent="0">
              <a:buFont typeface="Wingdings" panose="05000000000000000000" pitchFamily="2" charset="2"/>
              <a:buNone/>
            </a:pPr>
            <a:r>
              <a:rPr lang="en-GB" sz="1200" dirty="0"/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Work part as a team. 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sz="1200" dirty="0"/>
              <a:t>Improved understanding of how a team can be more effective. </a:t>
            </a:r>
          </a:p>
          <a:p>
            <a:pPr>
              <a:buFont typeface="Wingdings" panose="05000000000000000000" pitchFamily="2" charset="2"/>
              <a:buNone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D078A-232A-4334-A7FE-3285B0EB954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4833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1200" dirty="0"/>
              <a:t>Time Management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dirty="0"/>
              <a:t>As a part time student, like yourselves, I found managing time between Work, College, University, and Social aspect difficult at times. 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dirty="0"/>
              <a:t>Reflecting back, I would have written a realistic schedule that I would enable me to keep track and maintain an equal balance between them.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dirty="0"/>
              <a:t>If I applied the lean principles to my research, I would have achieved a broader and more in-depth understanding within the same period. 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GB" dirty="0"/>
              <a:t>Reliability of Sources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dirty="0"/>
              <a:t>There were lots of information regarding lean and agile on the internet, using books and websites.</a:t>
            </a:r>
          </a:p>
          <a:p>
            <a:pPr marL="628650" lvl="1" indent="-171450">
              <a:buFont typeface="Wingdings" panose="05000000000000000000" pitchFamily="2" charset="2"/>
              <a:buChar char="§"/>
            </a:pPr>
            <a:r>
              <a:rPr lang="en-GB" dirty="0"/>
              <a:t>Looking back, Ford has an extensive archive of literature as its what we do day in day out. At the time, I did not think of utilising this resource.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D078A-232A-4334-A7FE-3285B0EB954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2192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D078A-232A-4334-A7FE-3285B0EB954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677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D078A-232A-4334-A7FE-3285B0EB954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7955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D078A-232A-4334-A7FE-3285B0EB954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7918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3338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839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843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951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594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519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754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549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985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477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9953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256274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3447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431022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2856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4524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958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496B441-FFB1-4964-9050-A80547D5F927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ABC6861D-467C-4559-BB27-93F2F044F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2306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s://www.applerubber.com/" TargetMode="External"/><Relationship Id="rId7" Type="http://schemas.openxmlformats.org/officeDocument/2006/relationships/hyperlink" Target="http://cmuscm.blogspot.com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ewcastlesys.com/" TargetMode="External"/><Relationship Id="rId5" Type="http://schemas.openxmlformats.org/officeDocument/2006/relationships/hyperlink" Target="http://asq.org/" TargetMode="External"/><Relationship Id="rId4" Type="http://schemas.openxmlformats.org/officeDocument/2006/relationships/hyperlink" Target="https://leansixsigmabelgium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F0C93BA-7E14-4C9F-8A54-4CF42B3EA744}"/>
              </a:ext>
            </a:extLst>
          </p:cNvPr>
          <p:cNvSpPr/>
          <p:nvPr/>
        </p:nvSpPr>
        <p:spPr>
          <a:xfrm>
            <a:off x="957599" y="579995"/>
            <a:ext cx="10276802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lvl="1" algn="ctr"/>
            <a:r>
              <a:rPr lang="en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Compare and contrast the lean manufacturing system and the agile manufacturing system.</a:t>
            </a:r>
          </a:p>
          <a:p>
            <a:pPr algn="ctr"/>
            <a:r>
              <a:rPr lang="en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 </a:t>
            </a:r>
          </a:p>
        </p:txBody>
      </p:sp>
      <p:pic>
        <p:nvPicPr>
          <p:cNvPr id="1026" name="Picture 2" descr="Image result for ford production system umbrella">
            <a:extLst>
              <a:ext uri="{FF2B5EF4-FFF2-40B4-BE49-F238E27FC236}">
                <a16:creationId xmlns:a16="http://schemas.microsoft.com/office/drawing/2014/main" id="{A9DF11A0-317C-4E42-88C1-34AB61A9F0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097" y="2711964"/>
            <a:ext cx="4327805" cy="324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Image result for ford logo"/>
          <p:cNvPicPr>
            <a:picLocks noChangeAspect="1" noChangeArrowheads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576" y="5535241"/>
            <a:ext cx="2352720" cy="13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932097" y="5957818"/>
            <a:ext cx="4327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Xu, (2013)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7362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828800" y="489988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Power Point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0220" y="1999211"/>
            <a:ext cx="8534400" cy="361526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Summary of </a:t>
            </a:r>
            <a:r>
              <a:rPr lang="en-GB" sz="2400" dirty="0"/>
              <a:t>Lean and Agile Manufacturing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Interesting </a:t>
            </a:r>
            <a:r>
              <a:rPr lang="en-GB" sz="2400" dirty="0" smtClean="0"/>
              <a:t>Facts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Research Challenges and Limitations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What I Enjoyed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The Effects on my Employment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Changes to my research journey</a:t>
            </a:r>
          </a:p>
        </p:txBody>
      </p:sp>
      <p:pic>
        <p:nvPicPr>
          <p:cNvPr id="5" name="Picture 2" descr="Image result for ford logo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576" y="5535241"/>
            <a:ext cx="2352720" cy="13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8002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5160" y="572960"/>
            <a:ext cx="9041679" cy="150706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Purpose of Lean and Agile Manufacturing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799" y="2183936"/>
            <a:ext cx="8534400" cy="361526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Competitive Industry.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Continuous improvement.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Customer requirements.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Integrated together to improve manufacturing strategies.</a:t>
            </a:r>
          </a:p>
        </p:txBody>
      </p:sp>
      <p:pic>
        <p:nvPicPr>
          <p:cNvPr id="4" name="Picture 2" descr="Image result for ford logo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576" y="5535241"/>
            <a:ext cx="2352720" cy="13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9187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296332"/>
            <a:ext cx="8534400" cy="1507067"/>
          </a:xfrm>
        </p:spPr>
        <p:txBody>
          <a:bodyPr>
            <a:normAutofit/>
          </a:bodyPr>
          <a:lstStyle/>
          <a:p>
            <a:r>
              <a:rPr lang="en-GB" sz="4000" b="1" dirty="0"/>
              <a:t>Lean Manufacturing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0" y="2192867"/>
            <a:ext cx="8534400" cy="3615267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Lean Principles and Standardised Methods: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 ‘JIT’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 Eliminate Waste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Quality Strategies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 Cell Production and Working Triangles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800" b="1" dirty="0"/>
              <a:t>‘Response to competitive pressures’ </a:t>
            </a:r>
          </a:p>
          <a:p>
            <a:endParaRPr lang="en-GB" dirty="0"/>
          </a:p>
        </p:txBody>
      </p:sp>
      <p:pic>
        <p:nvPicPr>
          <p:cNvPr id="4" name="Picture 2" descr="Image result for ford logo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576" y="5535241"/>
            <a:ext cx="2352720" cy="13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2577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799" y="296332"/>
            <a:ext cx="8534400" cy="1507067"/>
          </a:xfrm>
        </p:spPr>
        <p:txBody>
          <a:bodyPr>
            <a:normAutofit/>
          </a:bodyPr>
          <a:lstStyle/>
          <a:p>
            <a:r>
              <a:rPr lang="en-GB" sz="4000" b="1" dirty="0"/>
              <a:t>Agile Manufacturing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5654" y="1803399"/>
            <a:ext cx="9440691" cy="4361719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Innovative processes and tools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Visual Management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Multitasking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Kanban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Maximum Flexibility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Responds to challenges from ‘change and uncertainty’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800" b="1" dirty="0"/>
              <a:t>‘Response to complexity due to constant change’ </a:t>
            </a:r>
          </a:p>
        </p:txBody>
      </p:sp>
      <p:pic>
        <p:nvPicPr>
          <p:cNvPr id="4" name="Picture 2" descr="Image result for ford logo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576" y="5535241"/>
            <a:ext cx="2352720" cy="13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888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64576" y="354521"/>
            <a:ext cx="10462847" cy="150706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Interesting Information and Facts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0220" y="1861589"/>
            <a:ext cx="8534400" cy="428521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‘Work smarter, not harder’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Improves Safety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Maximised Profits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Everyone has to ‘buy in’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Environmental Impacts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Production Increase: </a:t>
            </a:r>
          </a:p>
          <a:p>
            <a:pPr marL="914400" lvl="2" indent="0">
              <a:buNone/>
            </a:pPr>
            <a:r>
              <a:rPr lang="en-GB" sz="2000" dirty="0"/>
              <a:t>Three Years = </a:t>
            </a:r>
            <a:r>
              <a:rPr lang="en-GB" sz="2000" dirty="0" smtClean="0"/>
              <a:t>20% Increase</a:t>
            </a: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Lean and Agile does not just apply to Manufacturing</a:t>
            </a:r>
          </a:p>
          <a:p>
            <a:pPr marL="914400" lvl="2" indent="0">
              <a:buNone/>
            </a:pPr>
            <a:r>
              <a:rPr lang="en-GB" sz="2000" dirty="0"/>
              <a:t>One Year = 17% improvement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</p:txBody>
      </p:sp>
      <p:pic>
        <p:nvPicPr>
          <p:cNvPr id="5" name="Picture 2" descr="Image result for ford logo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576" y="5535241"/>
            <a:ext cx="2352720" cy="13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55596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296332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What did I enjoy?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545" y="1803399"/>
            <a:ext cx="8534400" cy="361526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Linking the principles to my personal life.</a:t>
            </a:r>
            <a:endParaRPr lang="en-GB" dirty="0"/>
          </a:p>
        </p:txBody>
      </p:sp>
      <p:pic>
        <p:nvPicPr>
          <p:cNvPr id="4" name="Picture 2" descr="Image result for ford logo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576" y="5535241"/>
            <a:ext cx="2352720" cy="13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178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0479" y="533400"/>
            <a:ext cx="10830453" cy="150706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The Effects on my employment and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479" y="2040467"/>
            <a:ext cx="8534400" cy="361526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Integration into my job role</a:t>
            </a:r>
            <a:r>
              <a:rPr lang="en-GB" sz="2400" dirty="0" smtClean="0"/>
              <a:t>.</a:t>
            </a:r>
          </a:p>
          <a:p>
            <a:pPr marL="0" indent="0">
              <a:buNone/>
            </a:pPr>
            <a:r>
              <a:rPr lang="en-GB" sz="2400" dirty="0" smtClean="0"/>
              <a:t>  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Work part as a team. </a:t>
            </a:r>
          </a:p>
        </p:txBody>
      </p:sp>
      <p:pic>
        <p:nvPicPr>
          <p:cNvPr id="4" name="Picture 2" descr="Image result for ford logo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576" y="5535241"/>
            <a:ext cx="2352720" cy="13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5582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828800" y="337588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Research Challenges and Future Changes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0220" y="1999211"/>
            <a:ext cx="8534400" cy="361526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Time </a:t>
            </a:r>
            <a:r>
              <a:rPr lang="en-GB" sz="2400" dirty="0" smtClean="0"/>
              <a:t>Management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Reliability of Sources</a:t>
            </a:r>
          </a:p>
        </p:txBody>
      </p:sp>
      <p:pic>
        <p:nvPicPr>
          <p:cNvPr id="5" name="Picture 2" descr="Image result for ford logo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576" y="5535241"/>
            <a:ext cx="2352720" cy="13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8430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9639" y="448732"/>
            <a:ext cx="9492721" cy="150706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479" y="2040467"/>
            <a:ext cx="8534400" cy="3615267"/>
          </a:xfrm>
        </p:spPr>
        <p:txBody>
          <a:bodyPr>
            <a:normAutofit/>
          </a:bodyPr>
          <a:lstStyle/>
          <a:p>
            <a:r>
              <a:rPr lang="en-GB" sz="2400" dirty="0"/>
              <a:t>Comparison of Lean and Agile Manufacturing </a:t>
            </a:r>
          </a:p>
          <a:p>
            <a:r>
              <a:rPr lang="en-GB" sz="2400" dirty="0"/>
              <a:t>What I enjoyed </a:t>
            </a:r>
          </a:p>
          <a:p>
            <a:r>
              <a:rPr lang="en-GB" sz="2400" dirty="0"/>
              <a:t>What I learnt</a:t>
            </a:r>
          </a:p>
          <a:p>
            <a:r>
              <a:rPr lang="en-GB" sz="2400" dirty="0"/>
              <a:t>Challenges faced </a:t>
            </a:r>
          </a:p>
          <a:p>
            <a:r>
              <a:rPr lang="en-GB" sz="2400" dirty="0"/>
              <a:t>Changes I would have made</a:t>
            </a:r>
          </a:p>
        </p:txBody>
      </p:sp>
      <p:pic>
        <p:nvPicPr>
          <p:cNvPr id="4" name="Picture 2" descr="Image result for ford logo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576" y="5535241"/>
            <a:ext cx="2352720" cy="13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764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6982" y="2081590"/>
            <a:ext cx="9492721" cy="150706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smtClean="0"/>
              <a:t>Questions?</a:t>
            </a:r>
            <a:endParaRPr lang="en-GB" sz="4000" b="1" dirty="0"/>
          </a:p>
        </p:txBody>
      </p:sp>
      <p:pic>
        <p:nvPicPr>
          <p:cNvPr id="4" name="Picture 2" descr="Image result for ford logo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576" y="5535241"/>
            <a:ext cx="2352720" cy="13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8168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152704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4458" y="792480"/>
            <a:ext cx="10368022" cy="577087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Apple Rubber. (2015), 7 Big Things You Can Count on With Lean Manufacturing, </a:t>
            </a:r>
            <a:r>
              <a:rPr lang="en-GB" dirty="0"/>
              <a:t>[online]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www.applerubber.com</a:t>
            </a:r>
            <a:r>
              <a:rPr lang="en-GB" dirty="0" smtClean="0"/>
              <a:t>. Accessed 3</a:t>
            </a:r>
            <a:r>
              <a:rPr lang="en-GB" baseline="30000" dirty="0" smtClean="0"/>
              <a:t>rd</a:t>
            </a:r>
            <a:r>
              <a:rPr lang="en-GB" dirty="0" smtClean="0"/>
              <a:t> January 2019.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Khan, J. &amp; </a:t>
            </a:r>
            <a:r>
              <a:rPr lang="en-GB" dirty="0" err="1" smtClean="0"/>
              <a:t>Dalu</a:t>
            </a:r>
            <a:r>
              <a:rPr lang="en-GB" dirty="0" smtClean="0"/>
              <a:t>, R. (2015), Lean and Agile Manufacturing as productivity enhancement techniques, </a:t>
            </a:r>
            <a:r>
              <a:rPr lang="en-GB" dirty="0" err="1" smtClean="0"/>
              <a:t>Shegaon</a:t>
            </a:r>
            <a:r>
              <a:rPr lang="en-GB" dirty="0" smtClean="0"/>
              <a:t>: IOSR.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Marmol</a:t>
            </a:r>
            <a:r>
              <a:rPr lang="en-GB" dirty="0" smtClean="0"/>
              <a:t>, L. (2017), 2 Impactful Examples of Worldwide Companies Using Lean Management, </a:t>
            </a:r>
            <a:r>
              <a:rPr lang="en-GB" dirty="0"/>
              <a:t>[online]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leansixsigmabelgium.com/</a:t>
            </a:r>
            <a:r>
              <a:rPr lang="en-GB" dirty="0" smtClean="0"/>
              <a:t>. Accessed 3</a:t>
            </a:r>
            <a:r>
              <a:rPr lang="en-GB" baseline="30000" dirty="0" smtClean="0"/>
              <a:t>rd</a:t>
            </a:r>
            <a:r>
              <a:rPr lang="en-GB" dirty="0" smtClean="0"/>
              <a:t> January 2019.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/>
              <a:t>Snee</a:t>
            </a:r>
            <a:r>
              <a:rPr lang="en-GB" dirty="0" smtClean="0"/>
              <a:t>, R. &amp; </a:t>
            </a:r>
            <a:r>
              <a:rPr lang="en-GB" dirty="0" err="1" smtClean="0"/>
              <a:t>Hoerl</a:t>
            </a:r>
            <a:r>
              <a:rPr lang="en-GB" dirty="0" smtClean="0"/>
              <a:t>, R. (2017), Time for Lean Six Sigma 2.0?, [online] </a:t>
            </a:r>
            <a:r>
              <a:rPr lang="en-GB" dirty="0">
                <a:hlinkClick r:id="rId5"/>
              </a:rPr>
              <a:t>http://asq.org</a:t>
            </a:r>
            <a:r>
              <a:rPr lang="en-GB" dirty="0" smtClean="0">
                <a:hlinkClick r:id="rId5"/>
              </a:rPr>
              <a:t>/</a:t>
            </a:r>
            <a:r>
              <a:rPr lang="en-GB" dirty="0" smtClean="0"/>
              <a:t>. Accessed 4</a:t>
            </a:r>
            <a:r>
              <a:rPr lang="en-GB" baseline="30000" dirty="0" smtClean="0"/>
              <a:t>th</a:t>
            </a:r>
            <a:r>
              <a:rPr lang="en-GB" dirty="0" smtClean="0"/>
              <a:t> January 2019.  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Wheeler, C. (2014), 3 Biggest Myths in Lean Manufacturing, </a:t>
            </a:r>
            <a:r>
              <a:rPr lang="en-GB" dirty="0"/>
              <a:t>[online] </a:t>
            </a:r>
            <a:r>
              <a:rPr lang="en-GB" dirty="0">
                <a:hlinkClick r:id="rId6"/>
              </a:rPr>
              <a:t>https://www.newcastlesys.com</a:t>
            </a:r>
            <a:r>
              <a:rPr lang="en-GB" dirty="0" smtClean="0">
                <a:hlinkClick r:id="rId6"/>
              </a:rPr>
              <a:t>/</a:t>
            </a:r>
            <a:r>
              <a:rPr lang="en-GB" dirty="0" smtClean="0"/>
              <a:t>. Accessed 4</a:t>
            </a:r>
            <a:r>
              <a:rPr lang="en-GB" baseline="30000" dirty="0" smtClean="0"/>
              <a:t>th</a:t>
            </a:r>
            <a:r>
              <a:rPr lang="en-GB" dirty="0" smtClean="0"/>
              <a:t> January 2019. 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Xu, Z. (2013), Ford Production System, [</a:t>
            </a:r>
            <a:r>
              <a:rPr lang="en-GB" dirty="0"/>
              <a:t>online] </a:t>
            </a:r>
            <a:r>
              <a:rPr lang="en-GB" dirty="0">
                <a:hlinkClick r:id="rId7"/>
              </a:rPr>
              <a:t>http://cmuscm.blogspot.com</a:t>
            </a:r>
            <a:r>
              <a:rPr lang="en-GB" dirty="0" smtClean="0">
                <a:hlinkClick r:id="rId7"/>
              </a:rPr>
              <a:t>/</a:t>
            </a:r>
            <a:r>
              <a:rPr lang="en-GB" dirty="0" smtClean="0"/>
              <a:t>. Accessed 6</a:t>
            </a:r>
            <a:r>
              <a:rPr lang="en-GB" baseline="30000" dirty="0" smtClean="0"/>
              <a:t>th</a:t>
            </a:r>
            <a:r>
              <a:rPr lang="en-GB" dirty="0" smtClean="0"/>
              <a:t> January 2019.  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2" descr="Image result for ford logo"/>
          <p:cNvPicPr>
            <a:picLocks noChangeAspect="1" noChangeArrowheads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576" y="5535241"/>
            <a:ext cx="2352720" cy="13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118452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417</TotalTime>
  <Words>945</Words>
  <Application>Microsoft Office PowerPoint</Application>
  <PresentationFormat>Widescreen</PresentationFormat>
  <Paragraphs>166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Gothic</vt:lpstr>
      <vt:lpstr>Wingdings</vt:lpstr>
      <vt:lpstr>Wingdings 3</vt:lpstr>
      <vt:lpstr>Slice</vt:lpstr>
      <vt:lpstr>PowerPoint Presentation</vt:lpstr>
      <vt:lpstr>Power Point Overview</vt:lpstr>
      <vt:lpstr>Purpose of Lean and Agile Manufacturing Systems</vt:lpstr>
      <vt:lpstr>Lean Manufacturing System</vt:lpstr>
      <vt:lpstr>Agile Manufacturing System</vt:lpstr>
      <vt:lpstr>Interesting Information and Facts</vt:lpstr>
      <vt:lpstr>What did I enjoy? </vt:lpstr>
      <vt:lpstr>The Effects on my employment and Education</vt:lpstr>
      <vt:lpstr>Research Challenges and Future Changes</vt:lpstr>
      <vt:lpstr>Summary</vt:lpstr>
      <vt:lpstr>Questions?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 Da Rosa</dc:creator>
  <cp:lastModifiedBy>Da rosa, Samuel (S.G.)</cp:lastModifiedBy>
  <cp:revision>64</cp:revision>
  <dcterms:created xsi:type="dcterms:W3CDTF">2019-01-13T21:00:06Z</dcterms:created>
  <dcterms:modified xsi:type="dcterms:W3CDTF">2019-01-16T07:59:27Z</dcterms:modified>
</cp:coreProperties>
</file>