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66" r:id="rId3"/>
    <p:sldId id="284" r:id="rId4"/>
    <p:sldId id="285" r:id="rId5"/>
    <p:sldId id="286" r:id="rId6"/>
    <p:sldId id="287" r:id="rId7"/>
    <p:sldId id="263" r:id="rId8"/>
    <p:sldId id="262" r:id="rId9"/>
    <p:sldId id="264" r:id="rId10"/>
    <p:sldId id="265" r:id="rId11"/>
    <p:sldId id="288" r:id="rId12"/>
    <p:sldId id="289" r:id="rId13"/>
    <p:sldId id="290" r:id="rId14"/>
    <p:sldId id="291" r:id="rId15"/>
    <p:sldId id="267" r:id="rId16"/>
    <p:sldId id="270" r:id="rId17"/>
    <p:sldId id="268" r:id="rId18"/>
    <p:sldId id="269" r:id="rId19"/>
    <p:sldId id="273" r:id="rId20"/>
    <p:sldId id="272" r:id="rId21"/>
    <p:sldId id="274" r:id="rId22"/>
    <p:sldId id="276" r:id="rId23"/>
    <p:sldId id="278" r:id="rId24"/>
    <p:sldId id="277" r:id="rId25"/>
    <p:sldId id="280" r:id="rId26"/>
    <p:sldId id="271" r:id="rId27"/>
    <p:sldId id="281" r:id="rId28"/>
    <p:sldId id="282" r:id="rId29"/>
    <p:sldId id="283" r:id="rId30"/>
    <p:sldId id="27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543" autoAdjust="0"/>
  </p:normalViewPr>
  <p:slideViewPr>
    <p:cSldViewPr>
      <p:cViewPr varScale="1">
        <p:scale>
          <a:sx n="72" d="100"/>
          <a:sy n="72" d="100"/>
        </p:scale>
        <p:origin x="-191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C8C528-1DC9-474C-B6C1-907E34CC9CE1}" type="datetimeFigureOut">
              <a:rPr lang="en-GB" smtClean="0"/>
              <a:t>13/09/2018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D6443A1-1334-4163-9DCB-44A438F110EB}" type="slidenum">
              <a:rPr lang="en-GB" smtClean="0"/>
              <a:t>‹#›</a:t>
            </a:fld>
            <a:endParaRPr lang="en-GB"/>
          </a:p>
        </p:txBody>
      </p:sp>
    </p:spTree>
    <p:extLst>
      <p:ext uri="{BB962C8B-B14F-4D97-AF65-F5344CB8AC3E}">
        <p14:creationId xmlns:p14="http://schemas.microsoft.com/office/powerpoint/2010/main" val="1033029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2</a:t>
            </a:fld>
            <a:endParaRPr lang="en-GB"/>
          </a:p>
        </p:txBody>
      </p:sp>
    </p:spTree>
    <p:extLst>
      <p:ext uri="{BB962C8B-B14F-4D97-AF65-F5344CB8AC3E}">
        <p14:creationId xmlns:p14="http://schemas.microsoft.com/office/powerpoint/2010/main" val="3553366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4</a:t>
            </a:fld>
            <a:endParaRPr lang="en-GB"/>
          </a:p>
        </p:txBody>
      </p:sp>
    </p:spTree>
    <p:extLst>
      <p:ext uri="{BB962C8B-B14F-4D97-AF65-F5344CB8AC3E}">
        <p14:creationId xmlns:p14="http://schemas.microsoft.com/office/powerpoint/2010/main" val="3525018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11F66D8B-D1D6-4BFA-A591-101B1BD2CF3D}" type="slidenum">
              <a:rPr lang="en-US" altLang="en-US"/>
              <a:pPr/>
              <a:t>5</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7</a:t>
            </a:fld>
            <a:endParaRPr lang="en-GB"/>
          </a:p>
        </p:txBody>
      </p:sp>
    </p:spTree>
    <p:extLst>
      <p:ext uri="{BB962C8B-B14F-4D97-AF65-F5344CB8AC3E}">
        <p14:creationId xmlns:p14="http://schemas.microsoft.com/office/powerpoint/2010/main" val="440740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8</a:t>
            </a:fld>
            <a:endParaRPr lang="en-GB"/>
          </a:p>
        </p:txBody>
      </p:sp>
    </p:spTree>
    <p:extLst>
      <p:ext uri="{BB962C8B-B14F-4D97-AF65-F5344CB8AC3E}">
        <p14:creationId xmlns:p14="http://schemas.microsoft.com/office/powerpoint/2010/main" val="488566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9</a:t>
            </a:fld>
            <a:endParaRPr lang="en-GB"/>
          </a:p>
        </p:txBody>
      </p:sp>
    </p:spTree>
    <p:extLst>
      <p:ext uri="{BB962C8B-B14F-4D97-AF65-F5344CB8AC3E}">
        <p14:creationId xmlns:p14="http://schemas.microsoft.com/office/powerpoint/2010/main" val="4227272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10</a:t>
            </a:fld>
            <a:endParaRPr lang="en-GB"/>
          </a:p>
        </p:txBody>
      </p:sp>
    </p:spTree>
    <p:extLst>
      <p:ext uri="{BB962C8B-B14F-4D97-AF65-F5344CB8AC3E}">
        <p14:creationId xmlns:p14="http://schemas.microsoft.com/office/powerpoint/2010/main" val="38039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193E2055-FD91-4171-ACB0-6751F0D58176}" type="slidenum">
              <a:rPr lang="en-GB" altLang="en-US" smtClean="0">
                <a:latin typeface="Arial" charset="0"/>
              </a:rPr>
              <a:pPr eaLnBrk="1" hangingPunct="1"/>
              <a:t>11</a:t>
            </a:fld>
            <a:endParaRPr lang="en-GB" altLang="en-US">
              <a:latin typeface="Arial" charset="0"/>
            </a:endParaRPr>
          </a:p>
        </p:txBody>
      </p:sp>
    </p:spTree>
    <p:extLst>
      <p:ext uri="{BB962C8B-B14F-4D97-AF65-F5344CB8AC3E}">
        <p14:creationId xmlns:p14="http://schemas.microsoft.com/office/powerpoint/2010/main" val="3596007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15</a:t>
            </a:fld>
            <a:endParaRPr lang="en-GB"/>
          </a:p>
        </p:txBody>
      </p:sp>
    </p:spTree>
    <p:extLst>
      <p:ext uri="{BB962C8B-B14F-4D97-AF65-F5344CB8AC3E}">
        <p14:creationId xmlns:p14="http://schemas.microsoft.com/office/powerpoint/2010/main" val="3166932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16</a:t>
            </a:fld>
            <a:endParaRPr lang="en-GB"/>
          </a:p>
        </p:txBody>
      </p:sp>
    </p:spTree>
    <p:extLst>
      <p:ext uri="{BB962C8B-B14F-4D97-AF65-F5344CB8AC3E}">
        <p14:creationId xmlns:p14="http://schemas.microsoft.com/office/powerpoint/2010/main" val="1460753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17</a:t>
            </a:fld>
            <a:endParaRPr lang="en-GB"/>
          </a:p>
        </p:txBody>
      </p:sp>
    </p:spTree>
    <p:extLst>
      <p:ext uri="{BB962C8B-B14F-4D97-AF65-F5344CB8AC3E}">
        <p14:creationId xmlns:p14="http://schemas.microsoft.com/office/powerpoint/2010/main" val="18052696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18</a:t>
            </a:fld>
            <a:endParaRPr lang="en-GB"/>
          </a:p>
        </p:txBody>
      </p:sp>
    </p:spTree>
    <p:extLst>
      <p:ext uri="{BB962C8B-B14F-4D97-AF65-F5344CB8AC3E}">
        <p14:creationId xmlns:p14="http://schemas.microsoft.com/office/powerpoint/2010/main" val="264099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19</a:t>
            </a:fld>
            <a:endParaRPr lang="en-GB"/>
          </a:p>
        </p:txBody>
      </p:sp>
    </p:spTree>
    <p:extLst>
      <p:ext uri="{BB962C8B-B14F-4D97-AF65-F5344CB8AC3E}">
        <p14:creationId xmlns:p14="http://schemas.microsoft.com/office/powerpoint/2010/main" val="35303548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20</a:t>
            </a:fld>
            <a:endParaRPr lang="en-GB"/>
          </a:p>
        </p:txBody>
      </p:sp>
    </p:spTree>
    <p:extLst>
      <p:ext uri="{BB962C8B-B14F-4D97-AF65-F5344CB8AC3E}">
        <p14:creationId xmlns:p14="http://schemas.microsoft.com/office/powerpoint/2010/main" val="6317555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21</a:t>
            </a:fld>
            <a:endParaRPr lang="en-GB"/>
          </a:p>
        </p:txBody>
      </p:sp>
    </p:spTree>
    <p:extLst>
      <p:ext uri="{BB962C8B-B14F-4D97-AF65-F5344CB8AC3E}">
        <p14:creationId xmlns:p14="http://schemas.microsoft.com/office/powerpoint/2010/main" val="5045986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22</a:t>
            </a:fld>
            <a:endParaRPr lang="en-GB"/>
          </a:p>
        </p:txBody>
      </p:sp>
    </p:spTree>
    <p:extLst>
      <p:ext uri="{BB962C8B-B14F-4D97-AF65-F5344CB8AC3E}">
        <p14:creationId xmlns:p14="http://schemas.microsoft.com/office/powerpoint/2010/main" val="26278695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24</a:t>
            </a:fld>
            <a:endParaRPr lang="en-GB"/>
          </a:p>
        </p:txBody>
      </p:sp>
    </p:spTree>
    <p:extLst>
      <p:ext uri="{BB962C8B-B14F-4D97-AF65-F5344CB8AC3E}">
        <p14:creationId xmlns:p14="http://schemas.microsoft.com/office/powerpoint/2010/main" val="17879077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6443A1-1334-4163-9DCB-44A438F110EB}" type="slidenum">
              <a:rPr lang="en-GB" smtClean="0"/>
              <a:t>27</a:t>
            </a:fld>
            <a:endParaRPr lang="en-GB"/>
          </a:p>
        </p:txBody>
      </p:sp>
    </p:spTree>
    <p:extLst>
      <p:ext uri="{BB962C8B-B14F-4D97-AF65-F5344CB8AC3E}">
        <p14:creationId xmlns:p14="http://schemas.microsoft.com/office/powerpoint/2010/main" val="2736091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9D6D18-82BB-4975-AF83-2FB8B3406A32}"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2505039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9D6D18-82BB-4975-AF83-2FB8B3406A32}"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3607481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9D6D18-82BB-4975-AF83-2FB8B3406A32}"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796561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9D6D18-82BB-4975-AF83-2FB8B3406A32}" type="datetimeFigureOut">
              <a:rPr lang="en-GB" smtClean="0"/>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2380698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9D6D18-82BB-4975-AF83-2FB8B3406A32}" type="datetimeFigureOut">
              <a:rPr lang="en-GB" smtClean="0"/>
              <a:t>13/09/2018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2609439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9D6D18-82BB-4975-AF83-2FB8B3406A32}" type="datetimeFigureOut">
              <a:rPr lang="en-GB" smtClean="0"/>
              <a:t>13/09/2018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704666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9D6D18-82BB-4975-AF83-2FB8B3406A32}" type="datetimeFigureOut">
              <a:rPr lang="en-GB" smtClean="0"/>
              <a:t>13/09/2018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135049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9D6D18-82BB-4975-AF83-2FB8B3406A32}" type="datetimeFigureOut">
              <a:rPr lang="en-GB" smtClean="0"/>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3133174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9D6D18-82BB-4975-AF83-2FB8B3406A32}" type="datetimeFigureOut">
              <a:rPr lang="en-GB" smtClean="0"/>
              <a:t>13/09/2018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2078298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9D6D18-82BB-4975-AF83-2FB8B3406A32}"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3494251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9D6D18-82BB-4975-AF83-2FB8B3406A32}" type="datetimeFigureOut">
              <a:rPr lang="en-GB" smtClean="0"/>
              <a:t>13/09/2018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A56EED-068B-42F6-BCE1-56533A87E1CA}" type="slidenum">
              <a:rPr lang="en-GB" smtClean="0"/>
              <a:t>‹#›</a:t>
            </a:fld>
            <a:endParaRPr lang="en-GB"/>
          </a:p>
        </p:txBody>
      </p:sp>
    </p:spTree>
    <p:extLst>
      <p:ext uri="{BB962C8B-B14F-4D97-AF65-F5344CB8AC3E}">
        <p14:creationId xmlns:p14="http://schemas.microsoft.com/office/powerpoint/2010/main" val="2116734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9D6D18-82BB-4975-AF83-2FB8B3406A32}" type="datetimeFigureOut">
              <a:rPr lang="en-GB" smtClean="0"/>
              <a:t>13/09/2018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A56EED-068B-42F6-BCE1-56533A87E1CA}" type="slidenum">
              <a:rPr lang="en-GB" smtClean="0"/>
              <a:t>‹#›</a:t>
            </a:fld>
            <a:endParaRPr lang="en-GB"/>
          </a:p>
        </p:txBody>
      </p:sp>
    </p:spTree>
    <p:extLst>
      <p:ext uri="{BB962C8B-B14F-4D97-AF65-F5344CB8AC3E}">
        <p14:creationId xmlns:p14="http://schemas.microsoft.com/office/powerpoint/2010/main" val="874561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KXDY7Sbc4z8"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gIZ8PkLMMUo"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citeseerx.ist.psu.edu/viewdoc/download?doi=10.1.1.536.2916&amp;rep=rep1&amp;type=pdf"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citeseerx.ist.psu.edu/viewdoc/download?doi=10.1.1.536.2916&amp;rep=rep1&amp;typ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ECCH7001 </a:t>
            </a:r>
            <a:endParaRPr lang="en-GB" dirty="0"/>
          </a:p>
        </p:txBody>
      </p:sp>
      <p:sp>
        <p:nvSpPr>
          <p:cNvPr id="3" name="Subtitle 2"/>
          <p:cNvSpPr>
            <a:spLocks noGrp="1"/>
          </p:cNvSpPr>
          <p:nvPr>
            <p:ph type="subTitle" idx="1"/>
          </p:nvPr>
        </p:nvSpPr>
        <p:spPr>
          <a:xfrm>
            <a:off x="683568" y="3886200"/>
            <a:ext cx="7632848" cy="2063080"/>
          </a:xfrm>
        </p:spPr>
        <p:txBody>
          <a:bodyPr>
            <a:normAutofit fontScale="77500" lnSpcReduction="20000"/>
          </a:bodyPr>
          <a:lstStyle/>
          <a:p>
            <a:r>
              <a:rPr lang="en-GB" i="1" dirty="0" smtClean="0"/>
              <a:t>Children’s Rights</a:t>
            </a:r>
          </a:p>
          <a:p>
            <a:r>
              <a:rPr lang="en-GB" i="1" dirty="0" smtClean="0"/>
              <a:t>Pathway Specific Lecture </a:t>
            </a:r>
          </a:p>
          <a:p>
            <a:endParaRPr lang="en-GB" i="1" dirty="0"/>
          </a:p>
          <a:p>
            <a:r>
              <a:rPr lang="en-GB" i="1" dirty="0" smtClean="0"/>
              <a:t>Through the Lens of Rights</a:t>
            </a:r>
          </a:p>
          <a:p>
            <a:r>
              <a:rPr lang="en-GB" i="1" dirty="0" smtClean="0"/>
              <a:t>The Contested Nature of the Child and Childhood </a:t>
            </a:r>
            <a:endParaRPr lang="en-GB" i="1" dirty="0"/>
          </a:p>
        </p:txBody>
      </p:sp>
    </p:spTree>
    <p:extLst>
      <p:ext uri="{BB962C8B-B14F-4D97-AF65-F5344CB8AC3E}">
        <p14:creationId xmlns:p14="http://schemas.microsoft.com/office/powerpoint/2010/main" val="2669367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err="1" smtClean="0"/>
              <a:t>Meddyliau</a:t>
            </a:r>
            <a:r>
              <a:rPr lang="en-GB" dirty="0" smtClean="0"/>
              <a:t> Oriel</a:t>
            </a:r>
            <a:br>
              <a:rPr lang="en-GB" dirty="0" smtClean="0"/>
            </a:br>
            <a:r>
              <a:rPr lang="en-GB" dirty="0" smtClean="0"/>
              <a:t>Gallery Thoughts </a:t>
            </a:r>
            <a:br>
              <a:rPr lang="en-GB" dirty="0" smtClean="0"/>
            </a:br>
            <a:endParaRPr lang="en-GB" dirty="0"/>
          </a:p>
        </p:txBody>
      </p:sp>
      <p:pic>
        <p:nvPicPr>
          <p:cNvPr id="5122" name="Picture 2" descr="Picture Frame Picture Frame White Black B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1844823"/>
            <a:ext cx="5415136" cy="4184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7852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solidFill>
                  <a:schemeClr val="accent5"/>
                </a:solidFill>
              </a:rPr>
              <a:t>Beth </a:t>
            </a:r>
            <a:r>
              <a:rPr lang="en-GB" i="1" dirty="0" err="1" smtClean="0">
                <a:solidFill>
                  <a:schemeClr val="accent5"/>
                </a:solidFill>
              </a:rPr>
              <a:t>yw</a:t>
            </a:r>
            <a:r>
              <a:rPr lang="en-GB" i="1" dirty="0" smtClean="0">
                <a:solidFill>
                  <a:schemeClr val="accent5"/>
                </a:solidFill>
              </a:rPr>
              <a:t> </a:t>
            </a:r>
            <a:r>
              <a:rPr lang="en-GB" i="1" dirty="0" err="1" smtClean="0">
                <a:solidFill>
                  <a:schemeClr val="accent5"/>
                </a:solidFill>
              </a:rPr>
              <a:t>hawl</a:t>
            </a:r>
            <a:r>
              <a:rPr lang="en-GB" i="1" dirty="0" smtClean="0">
                <a:solidFill>
                  <a:schemeClr val="accent5"/>
                </a:solidFill>
              </a:rPr>
              <a:t>?</a:t>
            </a:r>
            <a:br>
              <a:rPr lang="en-GB" i="1" dirty="0" smtClean="0">
                <a:solidFill>
                  <a:schemeClr val="accent5"/>
                </a:solidFill>
              </a:rPr>
            </a:br>
            <a:r>
              <a:rPr lang="en-GB" dirty="0" smtClean="0">
                <a:solidFill>
                  <a:schemeClr val="accent2"/>
                </a:solidFill>
              </a:rPr>
              <a:t>What is a right?</a:t>
            </a:r>
            <a:endParaRPr lang="en-GB" dirty="0">
              <a:solidFill>
                <a:schemeClr val="accent2"/>
              </a:solidFill>
            </a:endParaRPr>
          </a:p>
        </p:txBody>
      </p:sp>
      <p:sp>
        <p:nvSpPr>
          <p:cNvPr id="5" name="Content Placeholder 4"/>
          <p:cNvSpPr>
            <a:spLocks noGrp="1"/>
          </p:cNvSpPr>
          <p:nvPr>
            <p:ph idx="1"/>
          </p:nvPr>
        </p:nvSpPr>
        <p:spPr>
          <a:xfrm>
            <a:off x="457200" y="1600201"/>
            <a:ext cx="8229600" cy="2764903"/>
          </a:xfrm>
        </p:spPr>
        <p:style>
          <a:lnRef idx="2">
            <a:schemeClr val="accent5"/>
          </a:lnRef>
          <a:fillRef idx="1">
            <a:schemeClr val="lt1"/>
          </a:fillRef>
          <a:effectRef idx="0">
            <a:schemeClr val="accent5"/>
          </a:effectRef>
          <a:fontRef idx="minor">
            <a:schemeClr val="dk1"/>
          </a:fontRef>
        </p:style>
        <p:txBody>
          <a:bodyPr/>
          <a:lstStyle/>
          <a:p>
            <a:r>
              <a:rPr lang="en-GB" dirty="0" smtClean="0"/>
              <a:t>“Rights serve as powerful legal structures that can help to prevent and remedy wrongs, and they work as enduring high standards and aspirations.”</a:t>
            </a:r>
          </a:p>
          <a:p>
            <a:pPr algn="r"/>
            <a:r>
              <a:rPr lang="en-GB" dirty="0" smtClean="0"/>
              <a:t>Alderson, 2016</a:t>
            </a:r>
          </a:p>
          <a:p>
            <a:pPr algn="r"/>
            <a:endParaRPr lang="en-GB" dirty="0"/>
          </a:p>
          <a:p>
            <a:pPr marL="0" indent="0">
              <a:buNone/>
            </a:pPr>
            <a:endParaRPr lang="en-GB" dirty="0" smtClean="0"/>
          </a:p>
        </p:txBody>
      </p:sp>
      <p:sp>
        <p:nvSpPr>
          <p:cNvPr id="6" name="Cloud 5"/>
          <p:cNvSpPr/>
          <p:nvPr/>
        </p:nvSpPr>
        <p:spPr>
          <a:xfrm>
            <a:off x="5377713" y="4581128"/>
            <a:ext cx="2952328" cy="198884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How are rights manifested?</a:t>
            </a:r>
            <a:endParaRPr lang="en-GB" sz="2400" dirty="0"/>
          </a:p>
        </p:txBody>
      </p:sp>
      <p:sp>
        <p:nvSpPr>
          <p:cNvPr id="7" name="Cloud 6"/>
          <p:cNvSpPr/>
          <p:nvPr/>
        </p:nvSpPr>
        <p:spPr>
          <a:xfrm>
            <a:off x="1187624" y="4581128"/>
            <a:ext cx="2952328" cy="1988840"/>
          </a:xfrm>
          <a:prstGeom prst="cloud">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2800" dirty="0" err="1" smtClean="0"/>
              <a:t>Sut</a:t>
            </a:r>
            <a:r>
              <a:rPr lang="en-GB" sz="2800" dirty="0" smtClean="0"/>
              <a:t> </a:t>
            </a:r>
            <a:r>
              <a:rPr lang="en-GB" sz="2800" dirty="0" err="1" smtClean="0"/>
              <a:t>welwyd</a:t>
            </a:r>
            <a:r>
              <a:rPr lang="en-GB" sz="2800" dirty="0" smtClean="0"/>
              <a:t> </a:t>
            </a:r>
            <a:r>
              <a:rPr lang="en-GB" sz="2800" dirty="0" err="1" smtClean="0"/>
              <a:t>hawliau</a:t>
            </a:r>
            <a:r>
              <a:rPr lang="en-GB" sz="2800" dirty="0" smtClean="0"/>
              <a:t>?</a:t>
            </a:r>
            <a:endParaRPr lang="en-GB" sz="2800" dirty="0"/>
          </a:p>
        </p:txBody>
      </p:sp>
    </p:spTree>
    <p:extLst>
      <p:ext uri="{BB962C8B-B14F-4D97-AF65-F5344CB8AC3E}">
        <p14:creationId xmlns:p14="http://schemas.microsoft.com/office/powerpoint/2010/main" val="4262706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smtClean="0">
                <a:solidFill>
                  <a:schemeClr val="accent5"/>
                </a:solidFill>
              </a:rPr>
              <a:t>Amlygiad</a:t>
            </a:r>
            <a:r>
              <a:rPr lang="en-GB" i="1" dirty="0" smtClean="0">
                <a:solidFill>
                  <a:schemeClr val="accent5"/>
                </a:solidFill>
              </a:rPr>
              <a:t> </a:t>
            </a:r>
            <a:r>
              <a:rPr lang="en-GB" i="1" dirty="0" err="1" smtClean="0">
                <a:solidFill>
                  <a:schemeClr val="accent5"/>
                </a:solidFill>
              </a:rPr>
              <a:t>Hawliau</a:t>
            </a:r>
            <a:r>
              <a:rPr lang="en-GB" i="1" dirty="0" smtClean="0">
                <a:solidFill>
                  <a:schemeClr val="accent5"/>
                </a:solidFill>
              </a:rPr>
              <a:t/>
            </a:r>
            <a:br>
              <a:rPr lang="en-GB" i="1" dirty="0" smtClean="0">
                <a:solidFill>
                  <a:schemeClr val="accent5"/>
                </a:solidFill>
              </a:rPr>
            </a:br>
            <a:r>
              <a:rPr lang="en-GB" dirty="0" smtClean="0">
                <a:solidFill>
                  <a:schemeClr val="accent2"/>
                </a:solidFill>
              </a:rPr>
              <a:t>Manifestation of Rights </a:t>
            </a:r>
            <a:endParaRPr lang="en-GB" dirty="0">
              <a:solidFill>
                <a:schemeClr val="accent2"/>
              </a:solidFill>
            </a:endParaRPr>
          </a:p>
        </p:txBody>
      </p:sp>
      <p:sp>
        <p:nvSpPr>
          <p:cNvPr id="4" name="Content Placeholder 3"/>
          <p:cNvSpPr>
            <a:spLocks noGrp="1"/>
          </p:cNvSpPr>
          <p:nvPr>
            <p:ph sz="half" idx="1"/>
          </p:nvPr>
        </p:nvSpPr>
        <p:spPr>
          <a:xfrm>
            <a:off x="457200" y="3429000"/>
            <a:ext cx="4038600" cy="2697163"/>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err="1" smtClean="0"/>
              <a:t>Hawliau</a:t>
            </a:r>
            <a:r>
              <a:rPr lang="en-GB" dirty="0" smtClean="0"/>
              <a:t> </a:t>
            </a:r>
            <a:r>
              <a:rPr lang="en-GB" dirty="0" err="1" smtClean="0"/>
              <a:t>wedi’u</a:t>
            </a:r>
            <a:r>
              <a:rPr lang="en-GB" dirty="0" smtClean="0"/>
              <a:t> </a:t>
            </a:r>
            <a:r>
              <a:rPr lang="en-GB" dirty="0" err="1" smtClean="0"/>
              <a:t>ymgorffhori</a:t>
            </a:r>
            <a:endParaRPr lang="en-GB" dirty="0" smtClean="0"/>
          </a:p>
          <a:p>
            <a:r>
              <a:rPr lang="en-GB" dirty="0" err="1" smtClean="0"/>
              <a:t>Perhnasau</a:t>
            </a:r>
            <a:r>
              <a:rPr lang="en-GB" dirty="0" smtClean="0"/>
              <a:t> </a:t>
            </a:r>
            <a:r>
              <a:rPr lang="en-GB" dirty="0" err="1" smtClean="0"/>
              <a:t>rhyngbersonol</a:t>
            </a:r>
            <a:r>
              <a:rPr lang="en-GB" dirty="0" smtClean="0"/>
              <a:t> </a:t>
            </a:r>
          </a:p>
          <a:p>
            <a:r>
              <a:rPr lang="en-GB" dirty="0" err="1" smtClean="0"/>
              <a:t>Strwythurau</a:t>
            </a:r>
            <a:r>
              <a:rPr lang="en-GB" dirty="0" smtClean="0"/>
              <a:t> </a:t>
            </a:r>
            <a:r>
              <a:rPr lang="en-GB" dirty="0" err="1" smtClean="0"/>
              <a:t>cymdeithasol</a:t>
            </a:r>
            <a:endParaRPr lang="en-GB" dirty="0" smtClean="0"/>
          </a:p>
          <a:p>
            <a:r>
              <a:rPr lang="en-GB" dirty="0" smtClean="0"/>
              <a:t>Person </a:t>
            </a:r>
            <a:r>
              <a:rPr lang="en-GB" dirty="0" err="1" smtClean="0"/>
              <a:t>mewnol</a:t>
            </a:r>
            <a:r>
              <a:rPr lang="en-GB" dirty="0" smtClean="0"/>
              <a:t> </a:t>
            </a:r>
            <a:endParaRPr lang="en-GB" dirty="0"/>
          </a:p>
        </p:txBody>
      </p:sp>
      <p:sp>
        <p:nvSpPr>
          <p:cNvPr id="5" name="Content Placeholder 4"/>
          <p:cNvSpPr>
            <a:spLocks noGrp="1"/>
          </p:cNvSpPr>
          <p:nvPr>
            <p:ph sz="half" idx="2"/>
          </p:nvPr>
        </p:nvSpPr>
        <p:spPr>
          <a:xfrm>
            <a:off x="4648200" y="3429000"/>
            <a:ext cx="4038600" cy="2697163"/>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dirty="0" smtClean="0"/>
              <a:t>Embodied rights</a:t>
            </a:r>
          </a:p>
          <a:p>
            <a:r>
              <a:rPr lang="en-GB" dirty="0" smtClean="0"/>
              <a:t>Interpersonal relationships</a:t>
            </a:r>
          </a:p>
          <a:p>
            <a:r>
              <a:rPr lang="en-GB" dirty="0" smtClean="0"/>
              <a:t>Social structures</a:t>
            </a:r>
          </a:p>
          <a:p>
            <a:r>
              <a:rPr lang="en-GB" dirty="0" smtClean="0"/>
              <a:t>Inner-being</a:t>
            </a:r>
          </a:p>
          <a:p>
            <a:pPr marL="0" indent="0" algn="r">
              <a:buNone/>
            </a:pPr>
            <a:r>
              <a:rPr lang="en-GB" dirty="0" smtClean="0"/>
              <a:t>Alderson, 2016 </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0136" y="1628800"/>
            <a:ext cx="1979290" cy="1691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1733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539750" y="2133600"/>
            <a:ext cx="8229600" cy="3314700"/>
          </a:xfrm>
          <a:ln>
            <a:solidFill>
              <a:srgbClr val="00B050"/>
            </a:solidFill>
          </a:ln>
        </p:spPr>
        <p:txBody>
          <a:bodyPr>
            <a:normAutofit fontScale="92500"/>
          </a:bodyPr>
          <a:lstStyle/>
          <a:p>
            <a:pPr>
              <a:defRPr/>
            </a:pPr>
            <a:r>
              <a:rPr lang="en-GB" dirty="0" smtClean="0"/>
              <a:t>“The core concept of a right is that of an agreement or ‘social contract’ which is established between the person(s) who holds a right… and the person(s) or institution(s) which then have obligations and responsibilities in relation to the realisation of that right.”</a:t>
            </a:r>
          </a:p>
          <a:p>
            <a:pPr marL="109537" indent="0" algn="r">
              <a:buFont typeface="Wingdings 3" pitchFamily="18" charset="2"/>
              <a:buNone/>
              <a:defRPr/>
            </a:pPr>
            <a:r>
              <a:rPr lang="en-GB" sz="1800" dirty="0" smtClean="0"/>
              <a:t>(Save the Children, 2005, p. 14 cited in Jones and Walker, 2011) </a:t>
            </a:r>
            <a:endParaRPr lang="en-GB" sz="1800" dirty="0"/>
          </a:p>
        </p:txBody>
      </p:sp>
      <p:sp>
        <p:nvSpPr>
          <p:cNvPr id="2" name="Title 1"/>
          <p:cNvSpPr>
            <a:spLocks noGrp="1"/>
          </p:cNvSpPr>
          <p:nvPr>
            <p:ph type="title"/>
          </p:nvPr>
        </p:nvSpPr>
        <p:spPr>
          <a:xfrm>
            <a:off x="467544" y="260648"/>
            <a:ext cx="8229600" cy="1143000"/>
          </a:xfrm>
        </p:spPr>
        <p:txBody>
          <a:bodyPr>
            <a:normAutofit fontScale="90000"/>
          </a:bodyPr>
          <a:lstStyle/>
          <a:p>
            <a:pPr algn="ctr">
              <a:defRPr/>
            </a:pPr>
            <a:r>
              <a:rPr lang="en-GB" dirty="0" smtClean="0">
                <a:solidFill>
                  <a:schemeClr val="accent2"/>
                </a:solidFill>
              </a:rPr>
              <a:t>Rights as a Contract</a:t>
            </a:r>
            <a:br>
              <a:rPr lang="en-GB" dirty="0" smtClean="0">
                <a:solidFill>
                  <a:schemeClr val="accent2"/>
                </a:solidFill>
              </a:rPr>
            </a:br>
            <a:r>
              <a:rPr lang="en-GB" i="1" dirty="0" err="1" smtClean="0">
                <a:solidFill>
                  <a:schemeClr val="accent5"/>
                </a:solidFill>
              </a:rPr>
              <a:t>Hawl</a:t>
            </a:r>
            <a:r>
              <a:rPr lang="en-GB" i="1" dirty="0" smtClean="0">
                <a:solidFill>
                  <a:schemeClr val="accent5"/>
                </a:solidFill>
              </a:rPr>
              <a:t> </a:t>
            </a:r>
            <a:r>
              <a:rPr lang="en-GB" i="1" dirty="0" err="1" smtClean="0">
                <a:solidFill>
                  <a:schemeClr val="accent5"/>
                </a:solidFill>
              </a:rPr>
              <a:t>fel</a:t>
            </a:r>
            <a:r>
              <a:rPr lang="en-GB" i="1" dirty="0" smtClean="0">
                <a:solidFill>
                  <a:schemeClr val="accent5"/>
                </a:solidFill>
              </a:rPr>
              <a:t> Contract</a:t>
            </a:r>
            <a:endParaRPr lang="en-GB" i="1" dirty="0">
              <a:solidFill>
                <a:schemeClr val="accent5"/>
              </a:solidFill>
            </a:endParaRPr>
          </a:p>
        </p:txBody>
      </p:sp>
    </p:spTree>
    <p:extLst>
      <p:ext uri="{BB962C8B-B14F-4D97-AF65-F5344CB8AC3E}">
        <p14:creationId xmlns:p14="http://schemas.microsoft.com/office/powerpoint/2010/main" val="3251315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15616" y="692696"/>
            <a:ext cx="6696744" cy="5357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4098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solidFill>
                  <a:srgbClr val="7030A0"/>
                </a:solidFill>
              </a:rPr>
              <a:t>(Pam) </a:t>
            </a:r>
            <a:r>
              <a:rPr lang="en-GB" i="1" dirty="0" smtClean="0">
                <a:solidFill>
                  <a:srgbClr val="7030A0"/>
                </a:solidFill>
              </a:rPr>
              <a:t>bod </a:t>
            </a:r>
            <a:r>
              <a:rPr lang="en-GB" i="1" dirty="0" err="1" smtClean="0">
                <a:solidFill>
                  <a:srgbClr val="7030A0"/>
                </a:solidFill>
              </a:rPr>
              <a:t>gan</a:t>
            </a:r>
            <a:r>
              <a:rPr lang="en-GB" i="1" dirty="0" smtClean="0">
                <a:solidFill>
                  <a:srgbClr val="7030A0"/>
                </a:solidFill>
              </a:rPr>
              <a:t> </a:t>
            </a:r>
            <a:r>
              <a:rPr lang="en-GB" i="1" dirty="0" err="1" smtClean="0">
                <a:solidFill>
                  <a:srgbClr val="7030A0"/>
                </a:solidFill>
              </a:rPr>
              <a:t>blant</a:t>
            </a:r>
            <a:r>
              <a:rPr lang="en-GB" i="1" dirty="0" smtClean="0">
                <a:solidFill>
                  <a:srgbClr val="7030A0"/>
                </a:solidFill>
              </a:rPr>
              <a:t> </a:t>
            </a:r>
            <a:r>
              <a:rPr lang="en-GB" i="1" dirty="0" err="1" smtClean="0">
                <a:solidFill>
                  <a:srgbClr val="7030A0"/>
                </a:solidFill>
              </a:rPr>
              <a:t>hawliau</a:t>
            </a:r>
            <a:r>
              <a:rPr lang="en-GB" i="1" dirty="0" smtClean="0">
                <a:solidFill>
                  <a:srgbClr val="7030A0"/>
                </a:solidFill>
              </a:rPr>
              <a:t>?</a:t>
            </a:r>
            <a:br>
              <a:rPr lang="en-GB" i="1" dirty="0" smtClean="0">
                <a:solidFill>
                  <a:srgbClr val="7030A0"/>
                </a:solidFill>
              </a:rPr>
            </a:br>
            <a:r>
              <a:rPr lang="en-GB" i="1" dirty="0" smtClean="0">
                <a:solidFill>
                  <a:srgbClr val="7030A0"/>
                </a:solidFill>
              </a:rPr>
              <a:t>(</a:t>
            </a:r>
            <a:r>
              <a:rPr lang="en-GB" dirty="0" smtClean="0">
                <a:solidFill>
                  <a:schemeClr val="accent2"/>
                </a:solidFill>
              </a:rPr>
              <a:t>Why) </a:t>
            </a:r>
            <a:r>
              <a:rPr lang="en-GB" dirty="0" smtClean="0">
                <a:solidFill>
                  <a:schemeClr val="accent2"/>
                </a:solidFill>
              </a:rPr>
              <a:t>do children have rights?</a:t>
            </a:r>
            <a:endParaRPr lang="en-GB" dirty="0">
              <a:solidFill>
                <a:schemeClr val="accent2"/>
              </a:solidFill>
            </a:endParaRPr>
          </a:p>
        </p:txBody>
      </p:sp>
      <p:sp>
        <p:nvSpPr>
          <p:cNvPr id="3" name="Content Placeholder 2"/>
          <p:cNvSpPr>
            <a:spLocks noGrp="1"/>
          </p:cNvSpPr>
          <p:nvPr>
            <p:ph sz="half" idx="1"/>
          </p:nvPr>
        </p:nvSpPr>
        <p:spPr>
          <a:xfrm>
            <a:off x="457200" y="1600200"/>
            <a:ext cx="4038600" cy="5069160"/>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smtClean="0"/>
              <a:t>Mae’r</a:t>
            </a:r>
            <a:r>
              <a:rPr lang="en-GB" dirty="0" smtClean="0"/>
              <a:t> </a:t>
            </a:r>
            <a:r>
              <a:rPr lang="en-GB" dirty="0" err="1" smtClean="0"/>
              <a:t>symudiad</a:t>
            </a:r>
            <a:r>
              <a:rPr lang="en-GB" dirty="0" smtClean="0"/>
              <a:t> </a:t>
            </a:r>
            <a:r>
              <a:rPr lang="en-GB" dirty="0" err="1" smtClean="0"/>
              <a:t>hawliau</a:t>
            </a:r>
            <a:r>
              <a:rPr lang="en-GB" dirty="0" smtClean="0"/>
              <a:t> plant </a:t>
            </a:r>
            <a:r>
              <a:rPr lang="en-GB" dirty="0" err="1" smtClean="0"/>
              <a:t>wedi</a:t>
            </a:r>
            <a:r>
              <a:rPr lang="en-GB" dirty="0" smtClean="0"/>
              <a:t> </a:t>
            </a:r>
            <a:r>
              <a:rPr lang="en-GB" dirty="0" err="1" smtClean="0"/>
              <a:t>ddatblygu</a:t>
            </a:r>
            <a:r>
              <a:rPr lang="en-GB" dirty="0" smtClean="0"/>
              <a:t> </a:t>
            </a:r>
            <a:r>
              <a:rPr lang="en-GB" dirty="0" err="1" smtClean="0"/>
              <a:t>yn</a:t>
            </a:r>
            <a:r>
              <a:rPr lang="en-GB" dirty="0" smtClean="0"/>
              <a:t> </a:t>
            </a:r>
            <a:r>
              <a:rPr lang="en-GB" dirty="0" err="1" smtClean="0"/>
              <a:t>unol</a:t>
            </a:r>
            <a:r>
              <a:rPr lang="en-GB" dirty="0" smtClean="0"/>
              <a:t> </a:t>
            </a:r>
            <a:r>
              <a:rPr lang="en-GB" dirty="0" err="1" smtClean="0"/>
              <a:t>gyda</a:t>
            </a:r>
            <a:r>
              <a:rPr lang="en-GB" dirty="0" smtClean="0"/>
              <a:t> </a:t>
            </a:r>
            <a:r>
              <a:rPr lang="en-GB" dirty="0" err="1" smtClean="0"/>
              <a:t>symudiadau</a:t>
            </a:r>
            <a:r>
              <a:rPr lang="en-GB" dirty="0" smtClean="0"/>
              <a:t> </a:t>
            </a:r>
            <a:r>
              <a:rPr lang="en-GB" dirty="0" err="1" smtClean="0"/>
              <a:t>arall</a:t>
            </a:r>
            <a:r>
              <a:rPr lang="en-GB" dirty="0" smtClean="0"/>
              <a:t> </a:t>
            </a:r>
            <a:r>
              <a:rPr lang="en-GB" dirty="0" err="1" smtClean="0"/>
              <a:t>e.e</a:t>
            </a:r>
            <a:r>
              <a:rPr lang="en-GB" dirty="0" smtClean="0"/>
              <a:t>. </a:t>
            </a:r>
          </a:p>
          <a:p>
            <a:pPr lvl="1"/>
            <a:r>
              <a:rPr lang="en-GB" dirty="0" err="1" smtClean="0"/>
              <a:t>Hawliau</a:t>
            </a:r>
            <a:r>
              <a:rPr lang="en-GB" dirty="0" smtClean="0"/>
              <a:t> </a:t>
            </a:r>
            <a:r>
              <a:rPr lang="en-GB" dirty="0" err="1" smtClean="0"/>
              <a:t>dynol</a:t>
            </a:r>
            <a:r>
              <a:rPr lang="en-GB" dirty="0" smtClean="0"/>
              <a:t> </a:t>
            </a:r>
            <a:r>
              <a:rPr lang="en-GB" dirty="0" err="1" smtClean="0"/>
              <a:t>dros</a:t>
            </a:r>
            <a:r>
              <a:rPr lang="en-GB" dirty="0" smtClean="0"/>
              <a:t> </a:t>
            </a:r>
            <a:r>
              <a:rPr lang="en-GB" dirty="0" err="1" smtClean="0"/>
              <a:t>amser</a:t>
            </a:r>
            <a:endParaRPr lang="en-GB" dirty="0" smtClean="0"/>
          </a:p>
          <a:p>
            <a:pPr lvl="1"/>
            <a:r>
              <a:rPr lang="en-GB" dirty="0" err="1" smtClean="0"/>
              <a:t>Hawliau</a:t>
            </a:r>
            <a:r>
              <a:rPr lang="en-GB" dirty="0" smtClean="0"/>
              <a:t> </a:t>
            </a:r>
            <a:r>
              <a:rPr lang="en-GB" dirty="0" err="1" smtClean="0"/>
              <a:t>menywod</a:t>
            </a:r>
            <a:endParaRPr lang="en-GB" dirty="0" smtClean="0"/>
          </a:p>
          <a:p>
            <a:pPr lvl="1"/>
            <a:r>
              <a:rPr lang="en-GB" dirty="0" err="1" smtClean="0"/>
              <a:t>Hawliau</a:t>
            </a:r>
            <a:r>
              <a:rPr lang="en-GB" dirty="0" smtClean="0"/>
              <a:t> </a:t>
            </a:r>
            <a:r>
              <a:rPr lang="en-GB" dirty="0" err="1" smtClean="0"/>
              <a:t>sifil</a:t>
            </a:r>
            <a:endParaRPr lang="en-GB" dirty="0" smtClean="0"/>
          </a:p>
          <a:p>
            <a:pPr lvl="1"/>
            <a:r>
              <a:rPr lang="en-GB" dirty="0" err="1" smtClean="0"/>
              <a:t>Hawliau</a:t>
            </a:r>
            <a:r>
              <a:rPr lang="en-GB" dirty="0" smtClean="0"/>
              <a:t> LGBTQ+</a:t>
            </a:r>
          </a:p>
          <a:p>
            <a:pPr lvl="1"/>
            <a:r>
              <a:rPr lang="en-GB" dirty="0" err="1" smtClean="0"/>
              <a:t>Rhyddid</a:t>
            </a:r>
            <a:r>
              <a:rPr lang="en-GB" dirty="0" smtClean="0"/>
              <a:t> </a:t>
            </a:r>
            <a:r>
              <a:rPr lang="en-GB" dirty="0" err="1" smtClean="0"/>
              <a:t>cymdeithasol</a:t>
            </a:r>
            <a:r>
              <a:rPr lang="en-GB" dirty="0" smtClean="0"/>
              <a:t> a </a:t>
            </a:r>
            <a:r>
              <a:rPr lang="en-GB" dirty="0" err="1" smtClean="0"/>
              <a:t>ddiwilliannol</a:t>
            </a:r>
            <a:r>
              <a:rPr lang="en-GB" dirty="0" smtClean="0"/>
              <a:t> </a:t>
            </a:r>
            <a:endParaRPr lang="en-GB" dirty="0"/>
          </a:p>
        </p:txBody>
      </p:sp>
      <p:sp>
        <p:nvSpPr>
          <p:cNvPr id="4" name="Content Placeholder 3"/>
          <p:cNvSpPr>
            <a:spLocks noGrp="1"/>
          </p:cNvSpPr>
          <p:nvPr>
            <p:ph sz="half" idx="2"/>
          </p:nvPr>
        </p:nvSpPr>
        <p:spPr>
          <a:xfrm>
            <a:off x="4648200" y="1600200"/>
            <a:ext cx="4316288" cy="5069160"/>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sz="2400" dirty="0" smtClean="0"/>
              <a:t>The </a:t>
            </a:r>
            <a:r>
              <a:rPr lang="en-GB" sz="2400" dirty="0" smtClean="0"/>
              <a:t>development of the children’s rights movement, has to a great extent, developed alongside other rights movements as well as social and cultural changes:</a:t>
            </a:r>
          </a:p>
          <a:p>
            <a:pPr lvl="1"/>
            <a:r>
              <a:rPr lang="en-GB" sz="2100" dirty="0" smtClean="0"/>
              <a:t>Human rights over time (e.g. move from ‘royal subject’ to ‘citizens’ with consensual relationship with the state) </a:t>
            </a:r>
          </a:p>
          <a:p>
            <a:pPr lvl="1"/>
            <a:r>
              <a:rPr lang="en-GB" sz="2100" dirty="0" smtClean="0"/>
              <a:t>Women’s rights</a:t>
            </a:r>
          </a:p>
          <a:p>
            <a:pPr lvl="1"/>
            <a:r>
              <a:rPr lang="en-GB" sz="2100" dirty="0" smtClean="0"/>
              <a:t>Civil rights (race and ethnicity) </a:t>
            </a:r>
          </a:p>
          <a:p>
            <a:pPr lvl="1"/>
            <a:r>
              <a:rPr lang="en-GB" sz="2100" dirty="0" smtClean="0"/>
              <a:t>LGBTQ+ rights </a:t>
            </a:r>
          </a:p>
          <a:p>
            <a:pPr lvl="1"/>
            <a:r>
              <a:rPr lang="en-GB" sz="2100" dirty="0" smtClean="0"/>
              <a:t>Social and cultural freedoms </a:t>
            </a:r>
          </a:p>
          <a:p>
            <a:pPr lvl="1"/>
            <a:endParaRPr lang="en-GB" sz="1800" dirty="0"/>
          </a:p>
        </p:txBody>
      </p:sp>
    </p:spTree>
    <p:extLst>
      <p:ext uri="{BB962C8B-B14F-4D97-AF65-F5344CB8AC3E}">
        <p14:creationId xmlns:p14="http://schemas.microsoft.com/office/powerpoint/2010/main" val="3017006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Key Questions</a:t>
            </a:r>
            <a:br>
              <a:rPr lang="en-GB" i="1" dirty="0" smtClean="0"/>
            </a:br>
            <a:r>
              <a:rPr lang="en-GB" dirty="0" err="1" smtClean="0"/>
              <a:t>Cwestiynau</a:t>
            </a:r>
            <a:r>
              <a:rPr lang="en-GB" dirty="0" smtClean="0"/>
              <a:t> </a:t>
            </a:r>
            <a:r>
              <a:rPr lang="en-GB" dirty="0" err="1" smtClean="0"/>
              <a:t>Allweddol</a:t>
            </a:r>
            <a:r>
              <a:rPr lang="en-GB" dirty="0" smtClean="0"/>
              <a:t>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smtClean="0"/>
              <a:t>Heddiw</a:t>
            </a:r>
            <a:endParaRPr lang="en-GB" dirty="0" smtClean="0"/>
          </a:p>
          <a:p>
            <a:pPr lvl="1"/>
            <a:r>
              <a:rPr lang="en-GB" dirty="0" smtClean="0"/>
              <a:t>Pam bod </a:t>
            </a:r>
            <a:r>
              <a:rPr lang="en-GB" dirty="0" err="1" smtClean="0"/>
              <a:t>gan</a:t>
            </a:r>
            <a:r>
              <a:rPr lang="en-GB" dirty="0" smtClean="0"/>
              <a:t> </a:t>
            </a:r>
            <a:r>
              <a:rPr lang="en-GB" dirty="0" err="1" smtClean="0"/>
              <a:t>blant</a:t>
            </a:r>
            <a:r>
              <a:rPr lang="en-GB" dirty="0" smtClean="0"/>
              <a:t> </a:t>
            </a:r>
            <a:r>
              <a:rPr lang="en-GB" dirty="0" err="1" smtClean="0"/>
              <a:t>hawliau</a:t>
            </a:r>
            <a:r>
              <a:rPr lang="en-GB" dirty="0" smtClean="0"/>
              <a:t>?</a:t>
            </a:r>
          </a:p>
          <a:p>
            <a:pPr lvl="1"/>
            <a:endParaRPr lang="en-GB" dirty="0"/>
          </a:p>
          <a:p>
            <a:r>
              <a:rPr lang="en-GB" dirty="0" err="1" smtClean="0"/>
              <a:t>Cyn</a:t>
            </a:r>
            <a:r>
              <a:rPr lang="en-GB" dirty="0" smtClean="0"/>
              <a:t> </a:t>
            </a:r>
            <a:r>
              <a:rPr lang="en-GB" dirty="0" err="1" smtClean="0"/>
              <a:t>ateb</a:t>
            </a:r>
            <a:r>
              <a:rPr lang="en-GB" dirty="0" smtClean="0"/>
              <a:t> y </a:t>
            </a:r>
            <a:r>
              <a:rPr lang="en-GB" dirty="0" err="1" smtClean="0"/>
              <a:t>cwestiwn</a:t>
            </a:r>
            <a:r>
              <a:rPr lang="en-GB" dirty="0" smtClean="0"/>
              <a:t> </a:t>
            </a:r>
            <a:r>
              <a:rPr lang="en-GB" dirty="0" err="1" smtClean="0"/>
              <a:t>yma</a:t>
            </a:r>
            <a:r>
              <a:rPr lang="en-GB" dirty="0" smtClean="0"/>
              <a:t>, </a:t>
            </a:r>
            <a:r>
              <a:rPr lang="en-GB" dirty="0" err="1" smtClean="0"/>
              <a:t>mae</a:t>
            </a:r>
            <a:r>
              <a:rPr lang="en-GB" dirty="0" smtClean="0"/>
              <a:t> </a:t>
            </a:r>
            <a:r>
              <a:rPr lang="en-GB" dirty="0" err="1" smtClean="0"/>
              <a:t>angen</a:t>
            </a:r>
            <a:r>
              <a:rPr lang="en-GB" dirty="0" smtClean="0"/>
              <a:t> </a:t>
            </a:r>
            <a:r>
              <a:rPr lang="en-GB" dirty="0" err="1" smtClean="0"/>
              <a:t>gofyn</a:t>
            </a:r>
            <a:r>
              <a:rPr lang="en-GB" dirty="0" smtClean="0"/>
              <a:t>:</a:t>
            </a:r>
          </a:p>
          <a:p>
            <a:pPr lvl="1"/>
            <a:r>
              <a:rPr lang="en-GB" dirty="0" smtClean="0"/>
              <a:t>Beth </a:t>
            </a:r>
            <a:r>
              <a:rPr lang="en-GB" dirty="0" err="1" smtClean="0"/>
              <a:t>yw</a:t>
            </a:r>
            <a:r>
              <a:rPr lang="en-GB" dirty="0" smtClean="0"/>
              <a:t> </a:t>
            </a:r>
            <a:r>
              <a:rPr lang="en-GB" dirty="0" err="1" smtClean="0"/>
              <a:t>ystyr</a:t>
            </a:r>
            <a:r>
              <a:rPr lang="en-GB" dirty="0" smtClean="0"/>
              <a:t> </a:t>
            </a:r>
            <a:r>
              <a:rPr lang="en-GB" dirty="0" err="1" smtClean="0"/>
              <a:t>fod</a:t>
            </a:r>
            <a:r>
              <a:rPr lang="en-GB" dirty="0" smtClean="0"/>
              <a:t> </a:t>
            </a:r>
            <a:r>
              <a:rPr lang="en-GB" dirty="0" err="1" smtClean="0"/>
              <a:t>yn</a:t>
            </a:r>
            <a:r>
              <a:rPr lang="en-GB" dirty="0" smtClean="0"/>
              <a:t> ‘</a:t>
            </a:r>
            <a:r>
              <a:rPr lang="en-GB" dirty="0" err="1" smtClean="0"/>
              <a:t>blentyn</a:t>
            </a:r>
            <a:r>
              <a:rPr lang="en-GB" dirty="0" smtClean="0"/>
              <a:t>’?</a:t>
            </a:r>
          </a:p>
          <a:p>
            <a:pPr lvl="1"/>
            <a:r>
              <a:rPr lang="en-GB" dirty="0" smtClean="0"/>
              <a:t>Beth </a:t>
            </a:r>
            <a:r>
              <a:rPr lang="en-GB" dirty="0" err="1" smtClean="0"/>
              <a:t>yw</a:t>
            </a:r>
            <a:r>
              <a:rPr lang="en-GB" dirty="0" smtClean="0"/>
              <a:t> </a:t>
            </a:r>
            <a:r>
              <a:rPr lang="en-GB" dirty="0" err="1" smtClean="0"/>
              <a:t>plentyndod</a:t>
            </a:r>
            <a:r>
              <a:rPr lang="en-GB" dirty="0" smtClean="0"/>
              <a:t>? </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dirty="0" smtClean="0"/>
              <a:t>Today</a:t>
            </a:r>
          </a:p>
          <a:p>
            <a:pPr lvl="1"/>
            <a:r>
              <a:rPr lang="en-GB" dirty="0" smtClean="0"/>
              <a:t>Why do children have rights?</a:t>
            </a:r>
          </a:p>
          <a:p>
            <a:pPr marL="457200" lvl="1" indent="0">
              <a:buNone/>
            </a:pPr>
            <a:endParaRPr lang="en-GB" dirty="0" smtClean="0"/>
          </a:p>
          <a:p>
            <a:r>
              <a:rPr lang="en-GB" dirty="0" smtClean="0"/>
              <a:t>Before we answer that question, it’s worth taking a step back… </a:t>
            </a:r>
          </a:p>
          <a:p>
            <a:pPr lvl="1"/>
            <a:r>
              <a:rPr lang="en-GB" dirty="0" smtClean="0"/>
              <a:t>What does it mean to be a ‘child’?</a:t>
            </a:r>
          </a:p>
          <a:p>
            <a:pPr lvl="1"/>
            <a:r>
              <a:rPr lang="en-GB" dirty="0" smtClean="0"/>
              <a:t>What is childhood? </a:t>
            </a:r>
            <a:endParaRPr lang="en-GB" dirty="0"/>
          </a:p>
        </p:txBody>
      </p:sp>
    </p:spTree>
    <p:extLst>
      <p:ext uri="{BB962C8B-B14F-4D97-AF65-F5344CB8AC3E}">
        <p14:creationId xmlns:p14="http://schemas.microsoft.com/office/powerpoint/2010/main" val="3378552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smtClean="0"/>
              <a:t>Natur</a:t>
            </a:r>
            <a:r>
              <a:rPr lang="en-GB" i="1" dirty="0"/>
              <a:t> </a:t>
            </a:r>
            <a:r>
              <a:rPr lang="en-GB" i="1" dirty="0" err="1" smtClean="0"/>
              <a:t>dadleol</a:t>
            </a:r>
            <a:r>
              <a:rPr lang="en-GB" i="1" dirty="0" smtClean="0"/>
              <a:t> y </a:t>
            </a:r>
            <a:r>
              <a:rPr lang="en-GB" i="1" dirty="0" err="1" smtClean="0"/>
              <a:t>blentyn</a:t>
            </a:r>
            <a:r>
              <a:rPr lang="en-GB" i="1" dirty="0" smtClean="0"/>
              <a:t> </a:t>
            </a:r>
            <a:br>
              <a:rPr lang="en-GB" i="1" dirty="0" smtClean="0"/>
            </a:br>
            <a:r>
              <a:rPr lang="en-GB" dirty="0" smtClean="0"/>
              <a:t>The contested nature of the child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smtClean="0"/>
              <a:t>Wrth</a:t>
            </a:r>
            <a:r>
              <a:rPr lang="en-GB" dirty="0" smtClean="0"/>
              <a:t> </a:t>
            </a:r>
            <a:r>
              <a:rPr lang="en-GB" dirty="0" err="1" smtClean="0"/>
              <a:t>trafod</a:t>
            </a:r>
            <a:r>
              <a:rPr lang="en-GB" dirty="0" smtClean="0"/>
              <a:t> ‘</a:t>
            </a:r>
            <a:r>
              <a:rPr lang="en-GB" dirty="0" err="1" smtClean="0"/>
              <a:t>hawliau</a:t>
            </a:r>
            <a:r>
              <a:rPr lang="en-GB" dirty="0" smtClean="0"/>
              <a:t> plant’ </a:t>
            </a:r>
            <a:r>
              <a:rPr lang="en-GB" dirty="0" err="1" smtClean="0"/>
              <a:t>rydym</a:t>
            </a:r>
            <a:r>
              <a:rPr lang="en-GB" dirty="0" smtClean="0"/>
              <a:t> </a:t>
            </a:r>
            <a:r>
              <a:rPr lang="en-GB" dirty="0" err="1" smtClean="0"/>
              <a:t>yn</a:t>
            </a:r>
            <a:r>
              <a:rPr lang="en-GB" dirty="0" smtClean="0"/>
              <a:t> </a:t>
            </a:r>
            <a:r>
              <a:rPr lang="en-GB" dirty="0" err="1" smtClean="0"/>
              <a:t>gosod</a:t>
            </a:r>
            <a:r>
              <a:rPr lang="en-GB" dirty="0" smtClean="0"/>
              <a:t> plant </a:t>
            </a:r>
            <a:r>
              <a:rPr lang="en-GB" dirty="0" err="1" smtClean="0"/>
              <a:t>ar</a:t>
            </a:r>
            <a:r>
              <a:rPr lang="en-GB" dirty="0" smtClean="0"/>
              <a:t> </a:t>
            </a:r>
            <a:r>
              <a:rPr lang="en-GB" dirty="0" err="1" smtClean="0"/>
              <a:t>wahan</a:t>
            </a:r>
            <a:endParaRPr lang="en-GB" dirty="0" smtClean="0"/>
          </a:p>
          <a:p>
            <a:pPr lvl="1"/>
            <a:r>
              <a:rPr lang="en-GB" dirty="0" smtClean="0"/>
              <a:t>Pam </a:t>
            </a:r>
            <a:r>
              <a:rPr lang="en-GB" dirty="0" err="1" smtClean="0"/>
              <a:t>fod</a:t>
            </a:r>
            <a:r>
              <a:rPr lang="en-GB" dirty="0" smtClean="0"/>
              <a:t> </a:t>
            </a:r>
            <a:r>
              <a:rPr lang="en-GB" dirty="0" err="1" smtClean="0"/>
              <a:t>blant</a:t>
            </a:r>
            <a:r>
              <a:rPr lang="en-GB" dirty="0" smtClean="0"/>
              <a:t> </a:t>
            </a:r>
            <a:r>
              <a:rPr lang="en-GB" dirty="0" err="1" smtClean="0"/>
              <a:t>yn</a:t>
            </a:r>
            <a:r>
              <a:rPr lang="en-GB" dirty="0" smtClean="0"/>
              <a:t> </a:t>
            </a:r>
            <a:r>
              <a:rPr lang="en-GB" dirty="0" err="1" smtClean="0"/>
              <a:t>wahanol</a:t>
            </a:r>
            <a:r>
              <a:rPr lang="en-GB" dirty="0" smtClean="0"/>
              <a:t> </a:t>
            </a:r>
            <a:r>
              <a:rPr lang="en-GB" dirty="0" err="1" smtClean="0"/>
              <a:t>i</a:t>
            </a:r>
            <a:r>
              <a:rPr lang="en-GB" dirty="0" smtClean="0"/>
              <a:t> </a:t>
            </a:r>
            <a:r>
              <a:rPr lang="en-GB" dirty="0" err="1" smtClean="0"/>
              <a:t>grwpiau</a:t>
            </a:r>
            <a:r>
              <a:rPr lang="en-GB" dirty="0" smtClean="0"/>
              <a:t> </a:t>
            </a:r>
            <a:r>
              <a:rPr lang="en-GB" dirty="0" err="1" smtClean="0"/>
              <a:t>eraill</a:t>
            </a:r>
            <a:r>
              <a:rPr lang="en-GB" dirty="0" smtClean="0"/>
              <a:t> </a:t>
            </a:r>
            <a:r>
              <a:rPr lang="en-GB" dirty="0" err="1" smtClean="0"/>
              <a:t>e.e</a:t>
            </a:r>
            <a:r>
              <a:rPr lang="en-GB" dirty="0" smtClean="0"/>
              <a:t>. </a:t>
            </a:r>
            <a:r>
              <a:rPr lang="en-GB" dirty="0" err="1" smtClean="0"/>
              <a:t>oedolion</a:t>
            </a:r>
            <a:r>
              <a:rPr lang="en-GB" dirty="0" smtClean="0"/>
              <a:t>? </a:t>
            </a:r>
          </a:p>
          <a:p>
            <a:pPr lvl="1"/>
            <a:endParaRPr lang="en-GB" dirty="0"/>
          </a:p>
          <a:p>
            <a:r>
              <a:rPr lang="en-GB" dirty="0" smtClean="0"/>
              <a:t>Mae </a:t>
            </a:r>
            <a:r>
              <a:rPr lang="en-GB" dirty="0" err="1" smtClean="0"/>
              <a:t>hyn</a:t>
            </a:r>
            <a:r>
              <a:rPr lang="en-GB" dirty="0" smtClean="0"/>
              <a:t> </a:t>
            </a:r>
            <a:r>
              <a:rPr lang="en-GB" dirty="0" err="1" smtClean="0"/>
              <a:t>yn</a:t>
            </a:r>
            <a:r>
              <a:rPr lang="en-GB" dirty="0" smtClean="0"/>
              <a:t> </a:t>
            </a:r>
            <a:r>
              <a:rPr lang="en-GB" dirty="0" err="1" smtClean="0"/>
              <a:t>codi</a:t>
            </a:r>
            <a:r>
              <a:rPr lang="en-GB" dirty="0" smtClean="0"/>
              <a:t> </a:t>
            </a:r>
            <a:r>
              <a:rPr lang="en-GB" dirty="0" err="1" smtClean="0"/>
              <a:t>nifer</a:t>
            </a:r>
            <a:r>
              <a:rPr lang="en-GB" dirty="0" smtClean="0"/>
              <a:t> o </a:t>
            </a:r>
            <a:r>
              <a:rPr lang="en-GB" dirty="0" err="1" smtClean="0"/>
              <a:t>gwestiynau</a:t>
            </a:r>
            <a:r>
              <a:rPr lang="en-GB" dirty="0" smtClean="0"/>
              <a:t> </a:t>
            </a:r>
            <a:r>
              <a:rPr lang="en-GB" dirty="0" err="1" smtClean="0"/>
              <a:t>mawr</a:t>
            </a:r>
            <a:r>
              <a:rPr lang="en-GB" dirty="0" smtClean="0"/>
              <a:t>! </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dirty="0" smtClean="0"/>
              <a:t>When we talk about ‘children’s rights’ we are separating them out as a special ‘group’</a:t>
            </a:r>
          </a:p>
          <a:p>
            <a:pPr lvl="1"/>
            <a:r>
              <a:rPr lang="en-GB" dirty="0" smtClean="0"/>
              <a:t>What makes them different to any other group, such as adults? </a:t>
            </a:r>
          </a:p>
          <a:p>
            <a:pPr marL="457200" lvl="1" indent="0">
              <a:buNone/>
            </a:pPr>
            <a:endParaRPr lang="en-GB" dirty="0" smtClean="0"/>
          </a:p>
          <a:p>
            <a:r>
              <a:rPr lang="en-GB" dirty="0" smtClean="0"/>
              <a:t>Sparks a whole range of questions! </a:t>
            </a:r>
            <a:endParaRPr lang="en-GB" dirty="0"/>
          </a:p>
        </p:txBody>
      </p:sp>
    </p:spTree>
    <p:extLst>
      <p:ext uri="{BB962C8B-B14F-4D97-AF65-F5344CB8AC3E}">
        <p14:creationId xmlns:p14="http://schemas.microsoft.com/office/powerpoint/2010/main" val="1048542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Mae </a:t>
            </a:r>
            <a:r>
              <a:rPr lang="en-GB" i="1" dirty="0" err="1" smtClean="0"/>
              <a:t>plentyndod</a:t>
            </a:r>
            <a:r>
              <a:rPr lang="en-GB" i="1" dirty="0" smtClean="0"/>
              <a:t> </a:t>
            </a:r>
            <a:r>
              <a:rPr lang="en-GB" i="1" dirty="0" err="1" smtClean="0"/>
              <a:t>yn</a:t>
            </a:r>
            <a:r>
              <a:rPr lang="en-GB" i="1" dirty="0" smtClean="0"/>
              <a:t> </a:t>
            </a:r>
            <a:r>
              <a:rPr lang="en-GB" i="1" dirty="0" err="1" smtClean="0"/>
              <a:t>lluniad</a:t>
            </a:r>
            <a:r>
              <a:rPr lang="en-GB" i="1" dirty="0" smtClean="0"/>
              <a:t/>
            </a:r>
            <a:br>
              <a:rPr lang="en-GB" i="1" dirty="0" smtClean="0"/>
            </a:br>
            <a:r>
              <a:rPr lang="en-GB" dirty="0" smtClean="0"/>
              <a:t>Childhood is a construct </a:t>
            </a:r>
            <a:endParaRPr lang="en-GB" dirty="0"/>
          </a:p>
        </p:txBody>
      </p:sp>
      <p:sp>
        <p:nvSpPr>
          <p:cNvPr id="3" name="Content Placeholder 2"/>
          <p:cNvSpPr>
            <a:spLocks noGrp="1"/>
          </p:cNvSpPr>
          <p:nvPr>
            <p:ph sz="half" idx="1"/>
          </p:nvPr>
        </p:nvSpPr>
        <p:spPr/>
        <p:txBody>
          <a:bodyPr>
            <a:normAutofit/>
          </a:bodyPr>
          <a:lstStyle/>
          <a:p>
            <a:r>
              <a:rPr lang="en-GB" dirty="0" smtClean="0"/>
              <a:t>Mae </a:t>
            </a:r>
            <a:r>
              <a:rPr lang="en-GB" dirty="0" err="1" smtClean="0"/>
              <a:t>hyn</a:t>
            </a:r>
            <a:r>
              <a:rPr lang="en-GB" dirty="0" smtClean="0"/>
              <a:t> </a:t>
            </a:r>
            <a:r>
              <a:rPr lang="en-GB" dirty="0" err="1" smtClean="0"/>
              <a:t>wedi</a:t>
            </a:r>
            <a:r>
              <a:rPr lang="en-GB" dirty="0" smtClean="0"/>
              <a:t> </a:t>
            </a:r>
            <a:r>
              <a:rPr lang="en-GB" dirty="0" err="1" smtClean="0"/>
              <a:t>arwain</a:t>
            </a:r>
            <a:r>
              <a:rPr lang="en-GB" dirty="0" smtClean="0"/>
              <a:t> </a:t>
            </a:r>
            <a:r>
              <a:rPr lang="en-GB" dirty="0" err="1" smtClean="0"/>
              <a:t>nifer</a:t>
            </a:r>
            <a:r>
              <a:rPr lang="en-GB" dirty="0" smtClean="0"/>
              <a:t> </a:t>
            </a:r>
            <a:r>
              <a:rPr lang="en-GB" dirty="0" err="1" smtClean="0"/>
              <a:t>i</a:t>
            </a:r>
            <a:r>
              <a:rPr lang="en-GB" dirty="0"/>
              <a:t> </a:t>
            </a:r>
            <a:r>
              <a:rPr lang="en-GB" dirty="0" err="1" smtClean="0"/>
              <a:t>gasglu</a:t>
            </a:r>
            <a:r>
              <a:rPr lang="en-GB" dirty="0" smtClean="0"/>
              <a:t> bod y </a:t>
            </a:r>
            <a:r>
              <a:rPr lang="en-GB" dirty="0" err="1" smtClean="0"/>
              <a:t>cysyniad</a:t>
            </a:r>
            <a:r>
              <a:rPr lang="en-GB" dirty="0" smtClean="0"/>
              <a:t> o </a:t>
            </a:r>
            <a:r>
              <a:rPr lang="en-GB" dirty="0" err="1" smtClean="0"/>
              <a:t>blentyn</a:t>
            </a:r>
            <a:r>
              <a:rPr lang="en-GB" dirty="0" smtClean="0"/>
              <a:t> </a:t>
            </a:r>
            <a:r>
              <a:rPr lang="en-GB" dirty="0" err="1" smtClean="0"/>
              <a:t>yn</a:t>
            </a:r>
            <a:r>
              <a:rPr lang="en-GB" dirty="0" smtClean="0"/>
              <a:t> un </a:t>
            </a:r>
            <a:r>
              <a:rPr lang="en-GB" dirty="0" err="1" smtClean="0"/>
              <a:t>sydd</a:t>
            </a:r>
            <a:r>
              <a:rPr lang="en-GB" dirty="0" smtClean="0"/>
              <a:t> </a:t>
            </a:r>
            <a:r>
              <a:rPr lang="en-GB" dirty="0" err="1" smtClean="0"/>
              <a:t>wedi</a:t>
            </a:r>
            <a:r>
              <a:rPr lang="en-GB" dirty="0" smtClean="0"/>
              <a:t> </a:t>
            </a:r>
            <a:r>
              <a:rPr lang="en-GB" b="1" dirty="0" err="1" smtClean="0"/>
              <a:t>ei</a:t>
            </a:r>
            <a:r>
              <a:rPr lang="en-GB" b="1" dirty="0" smtClean="0"/>
              <a:t> </a:t>
            </a:r>
            <a:r>
              <a:rPr lang="en-GB" b="1" dirty="0" err="1" smtClean="0"/>
              <a:t>creu</a:t>
            </a:r>
            <a:r>
              <a:rPr lang="en-GB" b="1" dirty="0" smtClean="0"/>
              <a:t> </a:t>
            </a:r>
          </a:p>
          <a:p>
            <a:pPr lvl="1"/>
            <a:r>
              <a:rPr lang="en-GB" dirty="0" err="1" smtClean="0"/>
              <a:t>Lluniad</a:t>
            </a:r>
            <a:r>
              <a:rPr lang="en-GB" dirty="0" smtClean="0"/>
              <a:t> </a:t>
            </a:r>
            <a:r>
              <a:rPr lang="en-GB" dirty="0" err="1" smtClean="0"/>
              <a:t>hanesyddol</a:t>
            </a:r>
            <a:r>
              <a:rPr lang="en-GB" dirty="0" smtClean="0"/>
              <a:t> a </a:t>
            </a:r>
            <a:r>
              <a:rPr lang="en-GB" dirty="0" err="1" smtClean="0"/>
              <a:t>chymdeithasol</a:t>
            </a:r>
            <a:r>
              <a:rPr lang="en-GB" dirty="0" smtClean="0"/>
              <a:t> </a:t>
            </a:r>
          </a:p>
          <a:p>
            <a:pPr lvl="1"/>
            <a:endParaRPr lang="en-GB" dirty="0"/>
          </a:p>
          <a:p>
            <a:r>
              <a:rPr lang="en-GB" dirty="0" err="1" smtClean="0"/>
              <a:t>Pwy</a:t>
            </a:r>
            <a:r>
              <a:rPr lang="en-GB" dirty="0" smtClean="0"/>
              <a:t> </a:t>
            </a:r>
            <a:r>
              <a:rPr lang="en-GB" dirty="0" err="1" smtClean="0"/>
              <a:t>sy’n</a:t>
            </a:r>
            <a:r>
              <a:rPr lang="en-GB" dirty="0" smtClean="0"/>
              <a:t> </a:t>
            </a:r>
            <a:r>
              <a:rPr lang="en-GB" dirty="0" err="1" smtClean="0"/>
              <a:t>creu’r</a:t>
            </a:r>
            <a:r>
              <a:rPr lang="en-GB" dirty="0" smtClean="0"/>
              <a:t> </a:t>
            </a:r>
            <a:r>
              <a:rPr lang="en-GB" dirty="0" err="1" smtClean="0"/>
              <a:t>darlun</a:t>
            </a:r>
            <a:r>
              <a:rPr lang="en-GB" dirty="0" smtClean="0"/>
              <a:t> </a:t>
            </a:r>
            <a:r>
              <a:rPr lang="en-GB" dirty="0" err="1" smtClean="0"/>
              <a:t>yma</a:t>
            </a:r>
            <a:r>
              <a:rPr lang="en-GB" dirty="0" smtClean="0"/>
              <a:t> o </a:t>
            </a:r>
            <a:r>
              <a:rPr lang="en-GB" dirty="0" err="1" smtClean="0"/>
              <a:t>blentyndod</a:t>
            </a:r>
            <a:r>
              <a:rPr lang="en-GB" dirty="0" smtClean="0"/>
              <a:t>? </a:t>
            </a:r>
            <a:endParaRPr lang="en-GB" dirty="0"/>
          </a:p>
        </p:txBody>
      </p:sp>
      <p:sp>
        <p:nvSpPr>
          <p:cNvPr id="4" name="Content Placeholder 3"/>
          <p:cNvSpPr>
            <a:spLocks noGrp="1"/>
          </p:cNvSpPr>
          <p:nvPr>
            <p:ph sz="half" idx="2"/>
          </p:nvPr>
        </p:nvSpPr>
        <p:spPr/>
        <p:txBody>
          <a:bodyPr>
            <a:normAutofit/>
          </a:bodyPr>
          <a:lstStyle/>
          <a:p>
            <a:r>
              <a:rPr lang="en-GB" dirty="0" smtClean="0"/>
              <a:t>This has led many to conclude that the concept of the child is one which is </a:t>
            </a:r>
            <a:r>
              <a:rPr lang="en-GB" b="1" i="1" dirty="0" smtClean="0"/>
              <a:t>constructed </a:t>
            </a:r>
          </a:p>
          <a:p>
            <a:pPr lvl="1"/>
            <a:r>
              <a:rPr lang="en-GB" i="1" dirty="0" smtClean="0"/>
              <a:t>Socio-historical construct</a:t>
            </a:r>
          </a:p>
          <a:p>
            <a:pPr marL="457200" lvl="1" indent="0" algn="r">
              <a:buNone/>
            </a:pPr>
            <a:r>
              <a:rPr lang="en-GB" i="1" dirty="0" smtClean="0"/>
              <a:t>Jenks, 2009 </a:t>
            </a:r>
            <a:endParaRPr lang="en-GB" i="1" dirty="0"/>
          </a:p>
          <a:p>
            <a:pPr marL="457200" lvl="1" indent="0" algn="r">
              <a:buNone/>
            </a:pPr>
            <a:endParaRPr lang="en-GB" i="1" dirty="0" smtClean="0"/>
          </a:p>
          <a:p>
            <a:r>
              <a:rPr lang="en-GB" dirty="0" smtClean="0"/>
              <a:t>Who creates this image of childhood? </a:t>
            </a:r>
          </a:p>
          <a:p>
            <a:endParaRPr lang="en-GB" i="1" dirty="0"/>
          </a:p>
          <a:p>
            <a:endParaRPr lang="en-GB" dirty="0"/>
          </a:p>
        </p:txBody>
      </p:sp>
    </p:spTree>
    <p:extLst>
      <p:ext uri="{BB962C8B-B14F-4D97-AF65-F5344CB8AC3E}">
        <p14:creationId xmlns:p14="http://schemas.microsoft.com/office/powerpoint/2010/main" val="652607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i="1" dirty="0" err="1" smtClean="0"/>
              <a:t>Datblygiad</a:t>
            </a:r>
            <a:r>
              <a:rPr lang="en-GB" i="1" dirty="0" smtClean="0"/>
              <a:t> </a:t>
            </a:r>
            <a:r>
              <a:rPr lang="en-GB" i="1" dirty="0" err="1" smtClean="0"/>
              <a:t>Plentyn</a:t>
            </a:r>
            <a:r>
              <a:rPr lang="en-GB" i="1" dirty="0" smtClean="0"/>
              <a:t/>
            </a:r>
            <a:br>
              <a:rPr lang="en-GB" i="1" dirty="0" smtClean="0"/>
            </a:br>
            <a:r>
              <a:rPr lang="en-GB" dirty="0" smtClean="0"/>
              <a:t>Child </a:t>
            </a:r>
            <a:r>
              <a:rPr lang="en-GB" dirty="0"/>
              <a:t>Development </a:t>
            </a:r>
          </a:p>
        </p:txBody>
      </p:sp>
      <p:sp>
        <p:nvSpPr>
          <p:cNvPr id="4" name="Content Placeholder 3"/>
          <p:cNvSpPr>
            <a:spLocks noGrp="1"/>
          </p:cNvSpPr>
          <p:nvPr>
            <p:ph idx="1"/>
          </p:nvPr>
        </p:nvSpPr>
        <p:spPr>
          <a:xfrm>
            <a:off x="457200" y="1600200"/>
            <a:ext cx="8435280" cy="4925144"/>
          </a:xfrm>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pPr marL="0" indent="0">
              <a:buNone/>
            </a:pPr>
            <a:endParaRPr lang="en-GB" dirty="0"/>
          </a:p>
          <a:p>
            <a:pPr marL="0" indent="0">
              <a:buNone/>
            </a:pPr>
            <a:r>
              <a:rPr lang="en-GB" dirty="0"/>
              <a:t>“We know nothing of childhood; and with our mistaken notions the</a:t>
            </a:r>
            <a:br>
              <a:rPr lang="en-GB" dirty="0"/>
            </a:br>
            <a:r>
              <a:rPr lang="en-GB" dirty="0"/>
              <a:t>further we advance the further we go astray. The wisest writers</a:t>
            </a:r>
            <a:br>
              <a:rPr lang="en-GB" dirty="0"/>
            </a:br>
            <a:r>
              <a:rPr lang="en-GB" dirty="0"/>
              <a:t>devote themselves to what a man ought to know, without asking what</a:t>
            </a:r>
            <a:br>
              <a:rPr lang="en-GB" dirty="0"/>
            </a:br>
            <a:r>
              <a:rPr lang="en-GB" dirty="0"/>
              <a:t>a child is capable of learning. They are always looking for the</a:t>
            </a:r>
            <a:br>
              <a:rPr lang="en-GB" dirty="0"/>
            </a:br>
            <a:r>
              <a:rPr lang="en-GB" dirty="0"/>
              <a:t>man in the child, without considering what he is before he becomes</a:t>
            </a:r>
            <a:br>
              <a:rPr lang="en-GB" dirty="0"/>
            </a:br>
            <a:r>
              <a:rPr lang="en-GB" dirty="0"/>
              <a:t>a man.” </a:t>
            </a:r>
          </a:p>
          <a:p>
            <a:pPr marL="0" indent="0" algn="r">
              <a:buNone/>
            </a:pPr>
            <a:r>
              <a:rPr lang="en-GB" dirty="0"/>
              <a:t>				(Rousseau in prologue to </a:t>
            </a:r>
            <a:r>
              <a:rPr lang="en-GB" i="1" dirty="0"/>
              <a:t>Emile, 1762)</a:t>
            </a:r>
          </a:p>
          <a:p>
            <a:pPr marL="0" indent="0">
              <a:buNone/>
            </a:pPr>
            <a:endParaRPr lang="en-GB" i="1" dirty="0"/>
          </a:p>
          <a:p>
            <a:pPr marL="0" indent="0">
              <a:buNone/>
            </a:pPr>
            <a:endParaRPr lang="en-GB" i="1" dirty="0"/>
          </a:p>
          <a:p>
            <a:pPr marL="0" indent="0">
              <a:buNone/>
            </a:pPr>
            <a:endParaRPr lang="en-GB" i="1" dirty="0"/>
          </a:p>
          <a:p>
            <a:pPr marL="0" indent="0">
              <a:buNone/>
            </a:pPr>
            <a:r>
              <a:rPr lang="en-GB" dirty="0"/>
              <a:t>“The concept of child development is, necessarily, an adult construct through which child-hood is made intelligible, both in the everyday world, and within the specialist vocabularies  of the education professionals charged with the responsibility of development.” </a:t>
            </a:r>
          </a:p>
          <a:p>
            <a:pPr marL="0" indent="0" algn="r">
              <a:buNone/>
            </a:pPr>
            <a:r>
              <a:rPr lang="en-GB" dirty="0"/>
              <a:t>					(Jarvis et al, 1998)</a:t>
            </a:r>
          </a:p>
          <a:p>
            <a:pPr marL="0" indent="0">
              <a:buNone/>
            </a:pPr>
            <a:endParaRPr lang="en-GB" dirty="0"/>
          </a:p>
        </p:txBody>
      </p:sp>
    </p:spTree>
    <p:extLst>
      <p:ext uri="{BB962C8B-B14F-4D97-AF65-F5344CB8AC3E}">
        <p14:creationId xmlns:p14="http://schemas.microsoft.com/office/powerpoint/2010/main" val="21137814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Effect transition="in" filter="fade">
                                      <p:cBhvr>
                                        <p:cTn id="35" dur="1000"/>
                                        <p:tgtEl>
                                          <p:spTgt spid="4">
                                            <p:txEl>
                                              <p:pRg st="7" end="7"/>
                                            </p:txEl>
                                          </p:spTgt>
                                        </p:tgtEl>
                                      </p:cBhvr>
                                    </p:animEffect>
                                    <p:anim calcmode="lin" valueType="num">
                                      <p:cBhvr>
                                        <p:cTn id="3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smtClean="0"/>
              <a:t>Deffinio</a:t>
            </a:r>
            <a:r>
              <a:rPr lang="en-GB" i="1" dirty="0" smtClean="0"/>
              <a:t> </a:t>
            </a:r>
            <a:r>
              <a:rPr lang="en-GB" i="1" dirty="0" err="1" smtClean="0"/>
              <a:t>Plentyndod</a:t>
            </a:r>
            <a:r>
              <a:rPr lang="en-GB" i="1" dirty="0" smtClean="0"/>
              <a:t/>
            </a:r>
            <a:br>
              <a:rPr lang="en-GB" i="1" dirty="0" smtClean="0"/>
            </a:br>
            <a:r>
              <a:rPr lang="en-GB" dirty="0" smtClean="0"/>
              <a:t>Defining </a:t>
            </a:r>
            <a:r>
              <a:rPr lang="en-GB" dirty="0"/>
              <a:t>Childhood </a:t>
            </a:r>
          </a:p>
        </p:txBody>
      </p:sp>
      <p:sp>
        <p:nvSpPr>
          <p:cNvPr id="3" name="Content Placeholder 2"/>
          <p:cNvSpPr>
            <a:spLocks noGrp="1"/>
          </p:cNvSpPr>
          <p:nvPr>
            <p:ph idx="1"/>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pPr marL="0" indent="0">
              <a:buNone/>
            </a:pPr>
            <a:r>
              <a:rPr lang="en-GB" dirty="0"/>
              <a:t>“The idea of competence in childhood has been defined from a number of different perspectives in relation to this time of maturation, need and development. France…argues that ‘the young are seen as being in a stage of deficit, where they lack morality, skills and responsibility’ (2007, 157). </a:t>
            </a:r>
          </a:p>
          <a:p>
            <a:pPr marL="0" indent="0">
              <a:buNone/>
            </a:pPr>
            <a:endParaRPr lang="en-GB" dirty="0"/>
          </a:p>
          <a:p>
            <a:pPr marL="0" indent="0">
              <a:buNone/>
            </a:pPr>
            <a:r>
              <a:rPr lang="en-GB" dirty="0"/>
              <a:t>The ideas have become associated with powerful adult definitions often associated with negative images of children.” </a:t>
            </a:r>
          </a:p>
          <a:p>
            <a:pPr marL="0" indent="0" algn="r">
              <a:buNone/>
            </a:pPr>
            <a:r>
              <a:rPr lang="en-GB" dirty="0"/>
              <a:t>Jones, 2009</a:t>
            </a:r>
          </a:p>
        </p:txBody>
      </p:sp>
    </p:spTree>
    <p:extLst>
      <p:ext uri="{BB962C8B-B14F-4D97-AF65-F5344CB8AC3E}">
        <p14:creationId xmlns:p14="http://schemas.microsoft.com/office/powerpoint/2010/main" val="803173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63272" cy="1354162"/>
          </a:xfrm>
        </p:spPr>
        <p:txBody>
          <a:bodyPr>
            <a:normAutofit fontScale="90000"/>
          </a:bodyPr>
          <a:lstStyle/>
          <a:p>
            <a:r>
              <a:rPr lang="en-GB" i="1" dirty="0" err="1" smtClean="0"/>
              <a:t>Plentyndod</a:t>
            </a:r>
            <a:r>
              <a:rPr lang="en-GB" i="1" dirty="0" smtClean="0"/>
              <a:t>…model o </a:t>
            </a:r>
            <a:r>
              <a:rPr lang="en-GB" i="1" dirty="0" err="1" smtClean="0"/>
              <a:t>ddiffygion</a:t>
            </a:r>
            <a:r>
              <a:rPr lang="en-GB" i="1" dirty="0" smtClean="0"/>
              <a:t>?</a:t>
            </a:r>
            <a:br>
              <a:rPr lang="en-GB" i="1" dirty="0" smtClean="0"/>
            </a:br>
            <a:r>
              <a:rPr lang="en-GB" dirty="0" smtClean="0"/>
              <a:t>Childhood…as </a:t>
            </a:r>
            <a:r>
              <a:rPr lang="en-GB" dirty="0"/>
              <a:t>a deficit model?</a:t>
            </a:r>
          </a:p>
        </p:txBody>
      </p:sp>
      <p:sp>
        <p:nvSpPr>
          <p:cNvPr id="3" name="Content Placeholder 2"/>
          <p:cNvSpPr>
            <a:spLocks noGrp="1"/>
          </p:cNvSpPr>
          <p:nvPr>
            <p:ph idx="1"/>
          </p:nvPr>
        </p:nvSpPr>
        <p:spPr>
          <a:xfrm>
            <a:off x="467544" y="1988840"/>
            <a:ext cx="8229600" cy="4525963"/>
          </a:xfrm>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a:t>“…adults, often unconsciously, prepare children to be dependent…</a:t>
            </a:r>
          </a:p>
          <a:p>
            <a:pPr lvl="1"/>
            <a:r>
              <a:rPr lang="en-GB" dirty="0"/>
              <a:t>Through creating laws that confine children.</a:t>
            </a:r>
          </a:p>
          <a:p>
            <a:pPr lvl="1"/>
            <a:r>
              <a:rPr lang="en-GB" dirty="0"/>
              <a:t>Through creating policies that confirm adults’ attitudes that children need adults to make decisions for them.</a:t>
            </a:r>
          </a:p>
          <a:p>
            <a:pPr lvl="1"/>
            <a:r>
              <a:rPr lang="en-GB" dirty="0"/>
              <a:t>Through interacting with each other, and with children, in ways that do not allow children to express themselves or participate in decision-making.</a:t>
            </a:r>
          </a:p>
          <a:p>
            <a:pPr lvl="1"/>
            <a:r>
              <a:rPr lang="en-GB" b="1" dirty="0"/>
              <a:t>By using adulthood as a measure that is set as a norm against which other states, such as childhood, are seen as lacking, or in terms of being a deficit.</a:t>
            </a:r>
          </a:p>
          <a:p>
            <a:pPr lvl="1"/>
            <a:r>
              <a:rPr lang="en-GB" dirty="0"/>
              <a:t>By seeing and treating children as incapable. “</a:t>
            </a:r>
          </a:p>
          <a:p>
            <a:pPr lvl="1"/>
            <a:endParaRPr lang="en-GB" dirty="0"/>
          </a:p>
          <a:p>
            <a:pPr marL="457200" lvl="1" indent="0" algn="r">
              <a:buNone/>
            </a:pPr>
            <a:r>
              <a:rPr lang="en-GB" dirty="0"/>
              <a:t>Jones, 2009  </a:t>
            </a:r>
          </a:p>
        </p:txBody>
      </p:sp>
    </p:spTree>
    <p:extLst>
      <p:ext uri="{BB962C8B-B14F-4D97-AF65-F5344CB8AC3E}">
        <p14:creationId xmlns:p14="http://schemas.microsoft.com/office/powerpoint/2010/main" val="1865247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OND…</a:t>
            </a:r>
            <a:br>
              <a:rPr lang="en-GB" dirty="0" smtClean="0"/>
            </a:br>
            <a:r>
              <a:rPr lang="en-GB" dirty="0" smtClean="0"/>
              <a:t>BUT…</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dirty="0" err="1" smtClean="0"/>
              <a:t>Mae’n</a:t>
            </a:r>
            <a:r>
              <a:rPr lang="en-GB" dirty="0" smtClean="0"/>
              <a:t> </a:t>
            </a:r>
            <a:r>
              <a:rPr lang="en-GB" dirty="0" err="1" smtClean="0"/>
              <a:t>bosib</a:t>
            </a:r>
            <a:r>
              <a:rPr lang="en-GB" dirty="0" smtClean="0"/>
              <a:t> </a:t>
            </a:r>
            <a:r>
              <a:rPr lang="en-GB" dirty="0" err="1" smtClean="0"/>
              <a:t>dadlau</a:t>
            </a:r>
            <a:r>
              <a:rPr lang="en-GB" dirty="0" smtClean="0"/>
              <a:t> </a:t>
            </a:r>
            <a:r>
              <a:rPr lang="en-GB" dirty="0" err="1" smtClean="0"/>
              <a:t>fod</a:t>
            </a:r>
            <a:r>
              <a:rPr lang="en-GB" dirty="0" smtClean="0"/>
              <a:t> </a:t>
            </a:r>
            <a:r>
              <a:rPr lang="en-GB" dirty="0" err="1" smtClean="0"/>
              <a:t>ymarferion</a:t>
            </a:r>
            <a:r>
              <a:rPr lang="en-GB" dirty="0" smtClean="0"/>
              <a:t> </a:t>
            </a:r>
            <a:r>
              <a:rPr lang="en-GB" dirty="0" err="1" smtClean="0"/>
              <a:t>hawliau</a:t>
            </a:r>
            <a:r>
              <a:rPr lang="en-GB" dirty="0" smtClean="0"/>
              <a:t> plant </a:t>
            </a:r>
            <a:r>
              <a:rPr lang="en-GB" dirty="0" err="1" smtClean="0"/>
              <a:t>yn</a:t>
            </a:r>
            <a:r>
              <a:rPr lang="en-GB" dirty="0" smtClean="0"/>
              <a:t> </a:t>
            </a:r>
            <a:r>
              <a:rPr lang="en-GB" dirty="0" err="1" smtClean="0"/>
              <a:t>cwympo</a:t>
            </a:r>
            <a:r>
              <a:rPr lang="en-GB" dirty="0" smtClean="0"/>
              <a:t> </a:t>
            </a:r>
            <a:r>
              <a:rPr lang="en-GB" dirty="0" err="1" smtClean="0"/>
              <a:t>ar</a:t>
            </a:r>
            <a:r>
              <a:rPr lang="en-GB" dirty="0" smtClean="0"/>
              <a:t> </a:t>
            </a:r>
            <a:r>
              <a:rPr lang="en-GB" dirty="0" err="1" smtClean="0"/>
              <a:t>hyd</a:t>
            </a:r>
            <a:r>
              <a:rPr lang="en-GB" dirty="0" smtClean="0"/>
              <a:t> </a:t>
            </a:r>
            <a:r>
              <a:rPr lang="en-GB" dirty="0" err="1" smtClean="0"/>
              <a:t>sbectrwm</a:t>
            </a:r>
            <a:r>
              <a:rPr lang="en-GB" dirty="0" smtClean="0"/>
              <a:t>. </a:t>
            </a:r>
          </a:p>
          <a:p>
            <a:pPr lvl="1"/>
            <a:r>
              <a:rPr lang="en-GB" dirty="0" smtClean="0"/>
              <a:t> </a:t>
            </a:r>
            <a:r>
              <a:rPr lang="en-GB" dirty="0" err="1" smtClean="0"/>
              <a:t>Gellid</a:t>
            </a:r>
            <a:r>
              <a:rPr lang="en-GB" dirty="0" smtClean="0"/>
              <a:t> </a:t>
            </a:r>
            <a:r>
              <a:rPr lang="en-GB" dirty="0" err="1" smtClean="0"/>
              <a:t>gweld</a:t>
            </a:r>
            <a:r>
              <a:rPr lang="en-GB" dirty="0" smtClean="0"/>
              <a:t> plant </a:t>
            </a:r>
            <a:r>
              <a:rPr lang="en-GB" dirty="0" err="1" smtClean="0"/>
              <a:t>fel</a:t>
            </a:r>
            <a:r>
              <a:rPr lang="en-GB" dirty="0" smtClean="0"/>
              <a:t> ‘persons </a:t>
            </a:r>
            <a:r>
              <a:rPr lang="en-GB" dirty="0"/>
              <a:t>in the making’ who are not ‘the best or even the most appropriate guardians of their own interests…they need protection from themselves as well as from others’ (Brighouse, 2000 </a:t>
            </a:r>
            <a:r>
              <a:rPr lang="en-GB" dirty="0" err="1" smtClean="0"/>
              <a:t>yn</a:t>
            </a:r>
            <a:r>
              <a:rPr lang="en-GB" dirty="0" smtClean="0"/>
              <a:t> Alderson</a:t>
            </a:r>
            <a:r>
              <a:rPr lang="en-GB" dirty="0"/>
              <a:t>, 2016)</a:t>
            </a:r>
          </a:p>
          <a:p>
            <a:pPr lvl="1"/>
            <a:endParaRPr lang="en-GB" dirty="0"/>
          </a:p>
        </p:txBody>
      </p:sp>
      <p:sp>
        <p:nvSpPr>
          <p:cNvPr id="4" name="Content Placeholder 3"/>
          <p:cNvSpPr>
            <a:spLocks noGrp="1"/>
          </p:cNvSpPr>
          <p:nvPr>
            <p:ph sz="half" idx="2"/>
          </p:nvPr>
        </p:nvSpPr>
        <p:spPr>
          <a:xfrm>
            <a:off x="4648200" y="1600200"/>
            <a:ext cx="4038600" cy="4493096"/>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smtClean="0"/>
              <a:t>You could argue a children’s right approach may be defined along a spectrum e.g. </a:t>
            </a:r>
          </a:p>
          <a:p>
            <a:pPr lvl="1"/>
            <a:r>
              <a:rPr lang="en-GB" dirty="0" smtClean="0"/>
              <a:t>Children can be viewed as ‘persons in the making’ who are not ‘the best or even the most appropriate guardians of their own interests…they need protection from themselves as well as from others’ (Brighouse, 2000 cited in Alderson, 2016)</a:t>
            </a:r>
            <a:endParaRPr lang="en-GB" dirty="0"/>
          </a:p>
        </p:txBody>
      </p:sp>
    </p:spTree>
    <p:extLst>
      <p:ext uri="{BB962C8B-B14F-4D97-AF65-F5344CB8AC3E}">
        <p14:creationId xmlns:p14="http://schemas.microsoft.com/office/powerpoint/2010/main" val="1450054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smtClean="0"/>
              <a:t>Plentyndod</a:t>
            </a:r>
            <a:r>
              <a:rPr lang="en-GB" i="1" dirty="0" smtClean="0"/>
              <a:t> </a:t>
            </a:r>
            <a:r>
              <a:rPr lang="en-GB" i="1" dirty="0" err="1" smtClean="0"/>
              <a:t>dros</a:t>
            </a:r>
            <a:r>
              <a:rPr lang="en-GB" i="1" dirty="0" smtClean="0"/>
              <a:t> </a:t>
            </a:r>
            <a:r>
              <a:rPr lang="en-GB" i="1" dirty="0" err="1" smtClean="0"/>
              <a:t>amser</a:t>
            </a:r>
            <a:r>
              <a:rPr lang="en-GB" i="1" dirty="0" smtClean="0"/>
              <a:t/>
            </a:r>
            <a:br>
              <a:rPr lang="en-GB" i="1" dirty="0" smtClean="0"/>
            </a:br>
            <a:r>
              <a:rPr lang="en-GB" dirty="0" smtClean="0"/>
              <a:t>Childhood over time </a:t>
            </a:r>
            <a:endParaRPr lang="en-GB" dirty="0"/>
          </a:p>
        </p:txBody>
      </p:sp>
      <p:sp>
        <p:nvSpPr>
          <p:cNvPr id="3" name="Content Placeholder 2"/>
          <p:cNvSpPr>
            <a:spLocks noGrp="1"/>
          </p:cNvSpPr>
          <p:nvPr>
            <p:ph sz="half" idx="1"/>
          </p:nvPr>
        </p:nvSpPr>
        <p:spPr>
          <a:xfrm>
            <a:off x="457200" y="3068960"/>
            <a:ext cx="4038600" cy="3057203"/>
          </a:xfrm>
        </p:spPr>
        <p:style>
          <a:lnRef idx="2">
            <a:schemeClr val="accent1"/>
          </a:lnRef>
          <a:fillRef idx="1">
            <a:schemeClr val="lt1"/>
          </a:fillRef>
          <a:effectRef idx="0">
            <a:schemeClr val="accent1"/>
          </a:effectRef>
          <a:fontRef idx="minor">
            <a:schemeClr val="dk1"/>
          </a:fontRef>
        </p:style>
        <p:txBody>
          <a:bodyPr/>
          <a:lstStyle/>
          <a:p>
            <a:r>
              <a:rPr lang="en-GB" dirty="0" err="1" smtClean="0"/>
              <a:t>Gweithgaredd</a:t>
            </a:r>
            <a:r>
              <a:rPr lang="en-GB" dirty="0" smtClean="0"/>
              <a:t> </a:t>
            </a:r>
            <a:r>
              <a:rPr lang="en-GB" dirty="0" err="1" smtClean="0"/>
              <a:t>llinell</a:t>
            </a:r>
            <a:r>
              <a:rPr lang="en-GB" dirty="0" smtClean="0"/>
              <a:t> </a:t>
            </a:r>
            <a:r>
              <a:rPr lang="en-GB" dirty="0" err="1" smtClean="0"/>
              <a:t>amser</a:t>
            </a:r>
            <a:endParaRPr lang="en-GB" dirty="0" smtClean="0"/>
          </a:p>
          <a:p>
            <a:pPr lvl="1"/>
            <a:r>
              <a:rPr lang="en-GB" dirty="0" err="1" smtClean="0"/>
              <a:t>Gosodwch</a:t>
            </a:r>
            <a:r>
              <a:rPr lang="en-GB" dirty="0" smtClean="0"/>
              <a:t> </a:t>
            </a:r>
            <a:r>
              <a:rPr lang="en-GB" dirty="0" err="1" smtClean="0"/>
              <a:t>pob</a:t>
            </a:r>
            <a:r>
              <a:rPr lang="en-GB" dirty="0" smtClean="0"/>
              <a:t> garden </a:t>
            </a:r>
            <a:r>
              <a:rPr lang="en-GB" dirty="0" err="1" smtClean="0"/>
              <a:t>ar</a:t>
            </a:r>
            <a:r>
              <a:rPr lang="en-GB" dirty="0" smtClean="0"/>
              <a:t> </a:t>
            </a:r>
            <a:r>
              <a:rPr lang="en-GB" dirty="0" err="1" smtClean="0"/>
              <a:t>hyd</a:t>
            </a:r>
            <a:r>
              <a:rPr lang="en-GB" dirty="0" smtClean="0"/>
              <a:t> y </a:t>
            </a:r>
            <a:r>
              <a:rPr lang="en-GB" dirty="0" err="1" smtClean="0"/>
              <a:t>llinell</a:t>
            </a:r>
            <a:r>
              <a:rPr lang="en-GB" dirty="0" smtClean="0"/>
              <a:t> </a:t>
            </a:r>
            <a:r>
              <a:rPr lang="en-GB" dirty="0" err="1" smtClean="0"/>
              <a:t>amser</a:t>
            </a:r>
            <a:r>
              <a:rPr lang="en-GB" dirty="0" smtClean="0"/>
              <a:t> </a:t>
            </a:r>
            <a:endParaRPr lang="en-GB" dirty="0"/>
          </a:p>
        </p:txBody>
      </p:sp>
      <p:sp>
        <p:nvSpPr>
          <p:cNvPr id="4" name="Content Placeholder 3"/>
          <p:cNvSpPr>
            <a:spLocks noGrp="1"/>
          </p:cNvSpPr>
          <p:nvPr>
            <p:ph sz="half" idx="2"/>
          </p:nvPr>
        </p:nvSpPr>
        <p:spPr>
          <a:xfrm>
            <a:off x="4648200" y="3068960"/>
            <a:ext cx="4038600" cy="3057203"/>
          </a:xfrm>
        </p:spPr>
        <p:style>
          <a:lnRef idx="2">
            <a:schemeClr val="accent2"/>
          </a:lnRef>
          <a:fillRef idx="1">
            <a:schemeClr val="lt1"/>
          </a:fillRef>
          <a:effectRef idx="0">
            <a:schemeClr val="accent2"/>
          </a:effectRef>
          <a:fontRef idx="minor">
            <a:schemeClr val="dk1"/>
          </a:fontRef>
        </p:style>
        <p:txBody>
          <a:bodyPr/>
          <a:lstStyle/>
          <a:p>
            <a:r>
              <a:rPr lang="en-GB" dirty="0" smtClean="0"/>
              <a:t>Timeline activity </a:t>
            </a:r>
          </a:p>
          <a:p>
            <a:pPr lvl="1"/>
            <a:r>
              <a:rPr lang="en-GB" dirty="0" smtClean="0"/>
              <a:t>Place the cards along the timeline according to when you think they applied </a:t>
            </a:r>
          </a:p>
          <a:p>
            <a:pPr lvl="1"/>
            <a:endParaRPr lang="en-GB" dirty="0"/>
          </a:p>
          <a:p>
            <a:pPr lvl="1"/>
            <a:endParaRPr lang="en-GB" dirty="0"/>
          </a:p>
        </p:txBody>
      </p:sp>
      <p:sp>
        <p:nvSpPr>
          <p:cNvPr id="5" name="Left-Right Arrow 4"/>
          <p:cNvSpPr/>
          <p:nvPr/>
        </p:nvSpPr>
        <p:spPr>
          <a:xfrm>
            <a:off x="1115616" y="1831212"/>
            <a:ext cx="6696744" cy="720080"/>
          </a:xfrm>
          <a:prstGeom prst="leftRight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3979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539551" y="692696"/>
            <a:ext cx="7920881" cy="5688632"/>
          </a:xfrm>
          <a:prstGeom prst="rect">
            <a:avLst/>
          </a:prstGeom>
        </p:spPr>
      </p:pic>
    </p:spTree>
    <p:extLst>
      <p:ext uri="{BB962C8B-B14F-4D97-AF65-F5344CB8AC3E}">
        <p14:creationId xmlns:p14="http://schemas.microsoft.com/office/powerpoint/2010/main" val="1747916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Hanes </a:t>
            </a:r>
            <a:r>
              <a:rPr lang="en-GB" i="1" dirty="0" err="1" smtClean="0"/>
              <a:t>Fer</a:t>
            </a:r>
            <a:r>
              <a:rPr lang="en-GB" i="1" dirty="0" smtClean="0"/>
              <a:t/>
            </a:r>
            <a:br>
              <a:rPr lang="en-GB" i="1" dirty="0" smtClean="0"/>
            </a:br>
            <a:r>
              <a:rPr lang="en-GB" dirty="0" smtClean="0"/>
              <a:t>A potted history </a:t>
            </a:r>
            <a:endParaRPr lang="en-GB" dirty="0"/>
          </a:p>
        </p:txBody>
      </p:sp>
      <p:sp>
        <p:nvSpPr>
          <p:cNvPr id="3" name="Content Placeholder 2"/>
          <p:cNvSpPr>
            <a:spLocks noGrp="1"/>
          </p:cNvSpPr>
          <p:nvPr>
            <p:ph sz="half" idx="1"/>
          </p:nvPr>
        </p:nvSpPr>
        <p:spPr>
          <a:xfrm>
            <a:off x="457200" y="1600201"/>
            <a:ext cx="4038600" cy="4853135"/>
          </a:xfrm>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smtClean="0"/>
              <a:t>Phillipe Aries – </a:t>
            </a:r>
            <a:r>
              <a:rPr lang="en-GB" dirty="0" err="1" smtClean="0"/>
              <a:t>hanesydd</a:t>
            </a:r>
            <a:r>
              <a:rPr lang="en-GB" dirty="0" smtClean="0"/>
              <a:t> </a:t>
            </a:r>
            <a:r>
              <a:rPr lang="en-GB" dirty="0" err="1" smtClean="0"/>
              <a:t>cymdeithasol</a:t>
            </a:r>
            <a:endParaRPr lang="en-GB" dirty="0" smtClean="0"/>
          </a:p>
          <a:p>
            <a:r>
              <a:rPr lang="en-GB" dirty="0" err="1" smtClean="0"/>
              <a:t>Yn</a:t>
            </a:r>
            <a:r>
              <a:rPr lang="en-GB" dirty="0" smtClean="0"/>
              <a:t> </a:t>
            </a:r>
            <a:r>
              <a:rPr lang="en-GB" dirty="0" err="1" smtClean="0"/>
              <a:t>yr</a:t>
            </a:r>
            <a:r>
              <a:rPr lang="en-GB" dirty="0" smtClean="0"/>
              <a:t> </a:t>
            </a:r>
            <a:r>
              <a:rPr lang="en-GB" dirty="0" err="1" smtClean="0"/>
              <a:t>oesoedd</a:t>
            </a:r>
            <a:r>
              <a:rPr lang="en-GB" dirty="0" smtClean="0"/>
              <a:t> </a:t>
            </a:r>
            <a:r>
              <a:rPr lang="en-GB" dirty="0" err="1" smtClean="0"/>
              <a:t>canol</a:t>
            </a:r>
            <a:r>
              <a:rPr lang="en-GB" dirty="0" smtClean="0"/>
              <a:t>:</a:t>
            </a:r>
          </a:p>
          <a:p>
            <a:pPr lvl="1"/>
            <a:r>
              <a:rPr lang="en-GB" dirty="0" err="1" smtClean="0"/>
              <a:t>Roedd</a:t>
            </a:r>
            <a:r>
              <a:rPr lang="en-GB" dirty="0" smtClean="0"/>
              <a:t> plant </a:t>
            </a:r>
            <a:r>
              <a:rPr lang="en-GB" dirty="0" err="1" smtClean="0"/>
              <a:t>yn</a:t>
            </a:r>
            <a:r>
              <a:rPr lang="en-GB" dirty="0" smtClean="0"/>
              <a:t> </a:t>
            </a:r>
            <a:r>
              <a:rPr lang="en-GB" dirty="0" err="1" smtClean="0"/>
              <a:t>cymysgu’n</a:t>
            </a:r>
            <a:r>
              <a:rPr lang="en-GB" dirty="0" smtClean="0"/>
              <a:t> </a:t>
            </a:r>
            <a:r>
              <a:rPr lang="en-GB" dirty="0" err="1" smtClean="0"/>
              <a:t>rhydd</a:t>
            </a:r>
            <a:r>
              <a:rPr lang="en-GB" dirty="0" smtClean="0"/>
              <a:t> a </a:t>
            </a:r>
            <a:r>
              <a:rPr lang="en-GB" dirty="0" err="1" smtClean="0"/>
              <a:t>oedolion</a:t>
            </a:r>
            <a:endParaRPr lang="en-GB" dirty="0" smtClean="0"/>
          </a:p>
          <a:p>
            <a:pPr lvl="1"/>
            <a:r>
              <a:rPr lang="en-GB" dirty="0" err="1" smtClean="0"/>
              <a:t>Gwelwyd</a:t>
            </a:r>
            <a:r>
              <a:rPr lang="en-GB" dirty="0" smtClean="0"/>
              <a:t> </a:t>
            </a:r>
            <a:r>
              <a:rPr lang="en-GB" dirty="0" err="1" smtClean="0"/>
              <a:t>fel</a:t>
            </a:r>
            <a:r>
              <a:rPr lang="en-GB" dirty="0" smtClean="0"/>
              <a:t> ‘</a:t>
            </a:r>
            <a:r>
              <a:rPr lang="en-GB" dirty="0" err="1" smtClean="0"/>
              <a:t>oedolion</a:t>
            </a:r>
            <a:r>
              <a:rPr lang="en-GB" dirty="0" smtClean="0"/>
              <a:t> </a:t>
            </a:r>
            <a:r>
              <a:rPr lang="en-GB" dirty="0" err="1" smtClean="0"/>
              <a:t>fach</a:t>
            </a:r>
            <a:r>
              <a:rPr lang="en-GB" dirty="0" smtClean="0"/>
              <a:t>’ </a:t>
            </a:r>
          </a:p>
          <a:p>
            <a:pPr lvl="1"/>
            <a:r>
              <a:rPr lang="en-GB" dirty="0" err="1" smtClean="0"/>
              <a:t>Llai</a:t>
            </a:r>
            <a:r>
              <a:rPr lang="en-GB" dirty="0" smtClean="0"/>
              <a:t> o </a:t>
            </a:r>
            <a:r>
              <a:rPr lang="en-GB" dirty="0" err="1" smtClean="0"/>
              <a:t>ofyd</a:t>
            </a:r>
            <a:r>
              <a:rPr lang="en-GB" dirty="0" smtClean="0"/>
              <a:t> am </a:t>
            </a:r>
            <a:r>
              <a:rPr lang="en-GB" dirty="0" err="1" smtClean="0"/>
              <a:t>faterion</a:t>
            </a:r>
            <a:r>
              <a:rPr lang="en-GB" dirty="0" smtClean="0"/>
              <a:t> </a:t>
            </a:r>
            <a:r>
              <a:rPr lang="en-GB" dirty="0" err="1" smtClean="0"/>
              <a:t>datblygiadol</a:t>
            </a:r>
            <a:r>
              <a:rPr lang="en-GB" dirty="0" smtClean="0"/>
              <a:t> a </a:t>
            </a:r>
            <a:r>
              <a:rPr lang="en-GB" dirty="0" err="1" smtClean="0"/>
              <a:t>lles</a:t>
            </a:r>
            <a:r>
              <a:rPr lang="en-GB" dirty="0" smtClean="0"/>
              <a:t> (</a:t>
            </a:r>
            <a:r>
              <a:rPr lang="en-GB" dirty="0" err="1" smtClean="0"/>
              <a:t>efallai</a:t>
            </a:r>
            <a:r>
              <a:rPr lang="en-GB" dirty="0" smtClean="0"/>
              <a:t>…)</a:t>
            </a:r>
          </a:p>
          <a:p>
            <a:pPr lvl="1"/>
            <a:r>
              <a:rPr lang="en-GB" dirty="0" err="1" smtClean="0"/>
              <a:t>Yn</a:t>
            </a:r>
            <a:r>
              <a:rPr lang="en-GB" dirty="0" smtClean="0"/>
              <a:t> </a:t>
            </a:r>
            <a:r>
              <a:rPr lang="en-GB" dirty="0" err="1" smtClean="0"/>
              <a:t>tuedduol</a:t>
            </a:r>
            <a:r>
              <a:rPr lang="en-GB" dirty="0" smtClean="0"/>
              <a:t> o </a:t>
            </a:r>
            <a:r>
              <a:rPr lang="en-GB" dirty="0" err="1" smtClean="0"/>
              <a:t>ddibynnu</a:t>
            </a:r>
            <a:r>
              <a:rPr lang="en-GB" dirty="0" smtClean="0"/>
              <a:t> </a:t>
            </a:r>
            <a:r>
              <a:rPr lang="en-GB" dirty="0" err="1" smtClean="0"/>
              <a:t>ar</a:t>
            </a:r>
            <a:r>
              <a:rPr lang="en-GB" dirty="0" smtClean="0"/>
              <a:t> </a:t>
            </a:r>
            <a:r>
              <a:rPr lang="en-GB" dirty="0" err="1" smtClean="0"/>
              <a:t>dosbarth</a:t>
            </a:r>
            <a:r>
              <a:rPr lang="en-GB" dirty="0" smtClean="0"/>
              <a:t> </a:t>
            </a:r>
            <a:r>
              <a:rPr lang="en-GB" dirty="0" err="1" smtClean="0"/>
              <a:t>cymdeithasol</a:t>
            </a:r>
            <a:r>
              <a:rPr lang="en-GB" dirty="0" smtClean="0"/>
              <a:t> </a:t>
            </a:r>
            <a:endParaRPr lang="en-GB" dirty="0"/>
          </a:p>
        </p:txBody>
      </p:sp>
      <p:sp>
        <p:nvSpPr>
          <p:cNvPr id="4" name="Content Placeholder 3"/>
          <p:cNvSpPr>
            <a:spLocks noGrp="1"/>
          </p:cNvSpPr>
          <p:nvPr>
            <p:ph sz="half" idx="2"/>
          </p:nvPr>
        </p:nvSpPr>
        <p:spPr>
          <a:xfrm>
            <a:off x="4648200" y="1600200"/>
            <a:ext cx="4038600" cy="4853136"/>
          </a:xfrm>
        </p:spPr>
        <p:style>
          <a:lnRef idx="2">
            <a:schemeClr val="accent2"/>
          </a:lnRef>
          <a:fillRef idx="1">
            <a:schemeClr val="lt1"/>
          </a:fillRef>
          <a:effectRef idx="0">
            <a:schemeClr val="accent2"/>
          </a:effectRef>
          <a:fontRef idx="minor">
            <a:schemeClr val="dk1"/>
          </a:fontRef>
        </p:style>
        <p:txBody>
          <a:bodyPr>
            <a:normAutofit fontScale="92500"/>
          </a:bodyPr>
          <a:lstStyle/>
          <a:p>
            <a:r>
              <a:rPr lang="en-GB" sz="2400" dirty="0" smtClean="0"/>
              <a:t>Phillipe Aries – a social historian</a:t>
            </a:r>
            <a:endParaRPr lang="en-GB" sz="2400" dirty="0"/>
          </a:p>
          <a:p>
            <a:r>
              <a:rPr lang="en-GB" sz="2400" dirty="0" smtClean="0"/>
              <a:t>In the middle ages:</a:t>
            </a:r>
          </a:p>
          <a:p>
            <a:pPr lvl="1"/>
            <a:r>
              <a:rPr lang="en-GB" dirty="0" smtClean="0"/>
              <a:t>Children mixed with adults freely</a:t>
            </a:r>
          </a:p>
          <a:p>
            <a:pPr lvl="1"/>
            <a:r>
              <a:rPr lang="en-GB" dirty="0" smtClean="0"/>
              <a:t>They are viewed as ‘little adults’ </a:t>
            </a:r>
          </a:p>
          <a:p>
            <a:pPr lvl="1"/>
            <a:r>
              <a:rPr lang="en-GB" dirty="0"/>
              <a:t>Less concern about their development and wellbeing (maybe…) </a:t>
            </a:r>
          </a:p>
          <a:p>
            <a:pPr lvl="1"/>
            <a:r>
              <a:rPr lang="en-GB" dirty="0"/>
              <a:t>May have depended on social class </a:t>
            </a:r>
          </a:p>
          <a:p>
            <a:pPr marL="457200" lvl="1" indent="0" algn="r">
              <a:buNone/>
            </a:pPr>
            <a:r>
              <a:rPr lang="en-GB" dirty="0" smtClean="0"/>
              <a:t>Gittins</a:t>
            </a:r>
            <a:r>
              <a:rPr lang="en-GB" dirty="0"/>
              <a:t>, 2009 </a:t>
            </a:r>
          </a:p>
          <a:p>
            <a:endParaRPr lang="en-GB" dirty="0"/>
          </a:p>
          <a:p>
            <a:pPr lvl="1"/>
            <a:endParaRPr lang="en-GB" sz="2000" dirty="0" smtClean="0"/>
          </a:p>
        </p:txBody>
      </p:sp>
    </p:spTree>
    <p:extLst>
      <p:ext uri="{BB962C8B-B14F-4D97-AF65-F5344CB8AC3E}">
        <p14:creationId xmlns:p14="http://schemas.microsoft.com/office/powerpoint/2010/main" val="42804886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16</a:t>
            </a:r>
            <a:r>
              <a:rPr lang="en-GB" baseline="30000" dirty="0" smtClean="0"/>
              <a:t>th</a:t>
            </a:r>
            <a:r>
              <a:rPr lang="en-GB" dirty="0" smtClean="0"/>
              <a:t> - 18</a:t>
            </a:r>
            <a:r>
              <a:rPr lang="en-GB" baseline="30000" dirty="0" smtClean="0"/>
              <a:t>th</a:t>
            </a:r>
            <a:r>
              <a:rPr lang="en-GB" dirty="0" smtClean="0"/>
              <a:t> Centuries </a:t>
            </a:r>
            <a:endParaRPr lang="en-GB" dirty="0"/>
          </a:p>
        </p:txBody>
      </p:sp>
      <p:sp>
        <p:nvSpPr>
          <p:cNvPr id="3" name="Content Placeholder 2"/>
          <p:cNvSpPr>
            <a:spLocks noGrp="1"/>
          </p:cNvSpPr>
          <p:nvPr>
            <p:ph sz="half" idx="1"/>
          </p:nvPr>
        </p:nvSpPr>
        <p:spPr>
          <a:xfrm>
            <a:off x="457200" y="1600200"/>
            <a:ext cx="4038600" cy="4853136"/>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err="1" smtClean="0"/>
              <a:t>Gwerth</a:t>
            </a:r>
            <a:r>
              <a:rPr lang="en-GB" dirty="0" smtClean="0"/>
              <a:t> economic y </a:t>
            </a:r>
            <a:r>
              <a:rPr lang="en-GB" dirty="0" err="1" smtClean="0"/>
              <a:t>plentyn</a:t>
            </a:r>
            <a:r>
              <a:rPr lang="en-GB" dirty="0" smtClean="0"/>
              <a:t> </a:t>
            </a:r>
          </a:p>
          <a:p>
            <a:r>
              <a:rPr lang="en-GB" dirty="0" err="1" smtClean="0"/>
              <a:t>Newidadau</a:t>
            </a:r>
            <a:r>
              <a:rPr lang="en-GB" dirty="0" smtClean="0"/>
              <a:t> </a:t>
            </a:r>
            <a:r>
              <a:rPr lang="en-GB" dirty="0" err="1" smtClean="0"/>
              <a:t>mawr</a:t>
            </a:r>
            <a:r>
              <a:rPr lang="en-GB" dirty="0" smtClean="0"/>
              <a:t> </a:t>
            </a:r>
            <a:r>
              <a:rPr lang="en-GB" dirty="0" err="1" smtClean="0"/>
              <a:t>ymhlith</a:t>
            </a:r>
            <a:r>
              <a:rPr lang="en-GB" dirty="0" smtClean="0"/>
              <a:t> </a:t>
            </a:r>
            <a:r>
              <a:rPr lang="en-GB" dirty="0" err="1" smtClean="0"/>
              <a:t>cymdeithas</a:t>
            </a:r>
            <a:r>
              <a:rPr lang="en-GB" dirty="0" smtClean="0"/>
              <a:t> (</a:t>
            </a:r>
            <a:r>
              <a:rPr lang="en-GB" dirty="0" err="1" smtClean="0"/>
              <a:t>credoau</a:t>
            </a:r>
            <a:r>
              <a:rPr lang="en-GB" dirty="0" smtClean="0"/>
              <a:t> </a:t>
            </a:r>
            <a:r>
              <a:rPr lang="en-GB" dirty="0" err="1" smtClean="0"/>
              <a:t>newydd</a:t>
            </a:r>
            <a:r>
              <a:rPr lang="en-GB" dirty="0" smtClean="0"/>
              <a:t>, </a:t>
            </a:r>
            <a:r>
              <a:rPr lang="en-GB" dirty="0" err="1" smtClean="0"/>
              <a:t>syniadau</a:t>
            </a:r>
            <a:r>
              <a:rPr lang="en-GB" dirty="0" smtClean="0"/>
              <a:t> </a:t>
            </a:r>
            <a:r>
              <a:rPr lang="en-GB" dirty="0" err="1" smtClean="0"/>
              <a:t>newydd</a:t>
            </a:r>
            <a:r>
              <a:rPr lang="en-GB" dirty="0" smtClean="0"/>
              <a:t>…)</a:t>
            </a:r>
          </a:p>
          <a:p>
            <a:endParaRPr lang="en-GB" dirty="0"/>
          </a:p>
          <a:p>
            <a:r>
              <a:rPr lang="en-GB" dirty="0" err="1" smtClean="0"/>
              <a:t>Codiad</a:t>
            </a:r>
            <a:r>
              <a:rPr lang="en-GB" dirty="0" smtClean="0"/>
              <a:t> </a:t>
            </a:r>
            <a:r>
              <a:rPr lang="en-GB" dirty="0" err="1" smtClean="0"/>
              <a:t>piwritaniaeth</a:t>
            </a:r>
            <a:r>
              <a:rPr lang="en-GB" dirty="0" smtClean="0"/>
              <a:t> </a:t>
            </a:r>
          </a:p>
          <a:p>
            <a:pPr lvl="1"/>
            <a:r>
              <a:rPr lang="en-GB" dirty="0" smtClean="0"/>
              <a:t>Mae plant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geni’n</a:t>
            </a:r>
            <a:r>
              <a:rPr lang="en-GB" dirty="0" smtClean="0"/>
              <a:t> </a:t>
            </a:r>
            <a:r>
              <a:rPr lang="en-GB" dirty="0" err="1" smtClean="0"/>
              <a:t>pechadurus</a:t>
            </a:r>
            <a:endParaRPr lang="en-GB" dirty="0" smtClean="0"/>
          </a:p>
          <a:p>
            <a:pPr lvl="1"/>
            <a:r>
              <a:rPr lang="en-GB" dirty="0" err="1" smtClean="0"/>
              <a:t>Rhaid</a:t>
            </a:r>
            <a:r>
              <a:rPr lang="en-GB" dirty="0" smtClean="0"/>
              <a:t> </a:t>
            </a:r>
            <a:r>
              <a:rPr lang="en-GB" dirty="0" err="1" smtClean="0"/>
              <a:t>i</a:t>
            </a:r>
            <a:r>
              <a:rPr lang="en-GB" dirty="0" smtClean="0"/>
              <a:t> </a:t>
            </a:r>
            <a:r>
              <a:rPr lang="en-GB" dirty="0" err="1" smtClean="0"/>
              <a:t>rhieni</a:t>
            </a:r>
            <a:r>
              <a:rPr lang="en-GB" dirty="0" smtClean="0"/>
              <a:t> </a:t>
            </a:r>
            <a:r>
              <a:rPr lang="en-GB" dirty="0" err="1" smtClean="0"/>
              <a:t>fod</a:t>
            </a:r>
            <a:r>
              <a:rPr lang="en-GB" dirty="0" smtClean="0"/>
              <a:t> </a:t>
            </a:r>
            <a:r>
              <a:rPr lang="en-GB" dirty="0" err="1" smtClean="0"/>
              <a:t>yn</a:t>
            </a:r>
            <a:r>
              <a:rPr lang="en-GB" dirty="0" smtClean="0"/>
              <a:t> </a:t>
            </a:r>
            <a:r>
              <a:rPr lang="en-GB" dirty="0" err="1" smtClean="0"/>
              <a:t>llym</a:t>
            </a:r>
            <a:r>
              <a:rPr lang="en-GB" dirty="0" smtClean="0"/>
              <a:t> </a:t>
            </a:r>
            <a:r>
              <a:rPr lang="en-GB" dirty="0" err="1" smtClean="0"/>
              <a:t>er</a:t>
            </a:r>
            <a:r>
              <a:rPr lang="en-GB" dirty="0" smtClean="0"/>
              <a:t> </a:t>
            </a:r>
            <a:r>
              <a:rPr lang="en-GB" dirty="0" err="1" smtClean="0"/>
              <a:t>mwyn</a:t>
            </a:r>
            <a:r>
              <a:rPr lang="en-GB" dirty="0" smtClean="0"/>
              <a:t> </a:t>
            </a:r>
            <a:r>
              <a:rPr lang="en-GB" dirty="0" err="1" smtClean="0"/>
              <a:t>gwaredi</a:t>
            </a:r>
            <a:r>
              <a:rPr lang="en-GB" dirty="0" smtClean="0"/>
              <a:t> </a:t>
            </a:r>
            <a:r>
              <a:rPr lang="en-GB" dirty="0" err="1" smtClean="0"/>
              <a:t>pechod</a:t>
            </a:r>
            <a:endParaRPr lang="en-GB" dirty="0" smtClean="0"/>
          </a:p>
          <a:p>
            <a:pPr lvl="1"/>
            <a:r>
              <a:rPr lang="en-GB" dirty="0" smtClean="0"/>
              <a:t>Mae </a:t>
            </a:r>
            <a:r>
              <a:rPr lang="en-GB" dirty="0" err="1" smtClean="0"/>
              <a:t>chwarae’n</a:t>
            </a:r>
            <a:r>
              <a:rPr lang="en-GB" dirty="0" smtClean="0"/>
              <a:t> </a:t>
            </a:r>
            <a:r>
              <a:rPr lang="en-GB" dirty="0" err="1" smtClean="0"/>
              <a:t>beryglus</a:t>
            </a:r>
            <a:r>
              <a:rPr lang="en-GB" dirty="0" smtClean="0"/>
              <a:t> ac </a:t>
            </a:r>
            <a:r>
              <a:rPr lang="en-GB" dirty="0" err="1" smtClean="0"/>
              <a:t>yn</a:t>
            </a:r>
            <a:r>
              <a:rPr lang="en-GB" dirty="0" smtClean="0"/>
              <a:t> </a:t>
            </a:r>
            <a:r>
              <a:rPr lang="en-GB" dirty="0" err="1" smtClean="0"/>
              <a:t>arwydd</a:t>
            </a:r>
            <a:r>
              <a:rPr lang="en-GB" dirty="0" smtClean="0"/>
              <a:t> o </a:t>
            </a:r>
            <a:r>
              <a:rPr lang="en-GB" dirty="0" err="1" smtClean="0"/>
              <a:t>ddrygioni</a:t>
            </a:r>
            <a:r>
              <a:rPr lang="en-GB" dirty="0" smtClean="0"/>
              <a:t> </a:t>
            </a:r>
            <a:endParaRPr lang="en-GB" dirty="0"/>
          </a:p>
        </p:txBody>
      </p:sp>
      <p:sp>
        <p:nvSpPr>
          <p:cNvPr id="4" name="Content Placeholder 3"/>
          <p:cNvSpPr>
            <a:spLocks noGrp="1"/>
          </p:cNvSpPr>
          <p:nvPr>
            <p:ph sz="half" idx="2"/>
          </p:nvPr>
        </p:nvSpPr>
        <p:spPr>
          <a:xfrm>
            <a:off x="4648200" y="1600200"/>
            <a:ext cx="4038600" cy="4853136"/>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dirty="0" smtClean="0"/>
              <a:t>Children have economic value (no matter the class) </a:t>
            </a:r>
          </a:p>
          <a:p>
            <a:r>
              <a:rPr lang="en-GB" dirty="0" smtClean="0"/>
              <a:t>Significant changes in society at large (new religions, new discoveries and ideas…) </a:t>
            </a:r>
          </a:p>
          <a:p>
            <a:endParaRPr lang="en-GB" dirty="0"/>
          </a:p>
          <a:p>
            <a:r>
              <a:rPr lang="en-GB" dirty="0" smtClean="0"/>
              <a:t>Rise of puritanism</a:t>
            </a:r>
          </a:p>
          <a:p>
            <a:pPr lvl="1"/>
            <a:r>
              <a:rPr lang="en-GB" dirty="0" smtClean="0"/>
              <a:t>Children are born sinful</a:t>
            </a:r>
          </a:p>
          <a:p>
            <a:pPr lvl="1"/>
            <a:r>
              <a:rPr lang="en-GB" dirty="0" smtClean="0"/>
              <a:t>Parenting must be severe to eradicate sin </a:t>
            </a:r>
          </a:p>
          <a:p>
            <a:pPr lvl="1"/>
            <a:r>
              <a:rPr lang="en-GB" dirty="0" smtClean="0"/>
              <a:t>Play is dangerous and disobedience the sign of evil </a:t>
            </a:r>
            <a:endParaRPr lang="en-GB" dirty="0"/>
          </a:p>
        </p:txBody>
      </p:sp>
      <p:sp>
        <p:nvSpPr>
          <p:cNvPr id="5" name="TextBox 4"/>
          <p:cNvSpPr txBox="1"/>
          <p:nvPr/>
        </p:nvSpPr>
        <p:spPr>
          <a:xfrm>
            <a:off x="6667500" y="6126163"/>
            <a:ext cx="1891801" cy="369332"/>
          </a:xfrm>
          <a:prstGeom prst="rect">
            <a:avLst/>
          </a:prstGeom>
          <a:noFill/>
        </p:spPr>
        <p:txBody>
          <a:bodyPr wrap="none" rtlCol="0">
            <a:spAutoFit/>
          </a:bodyPr>
          <a:lstStyle/>
          <a:p>
            <a:pPr lvl="1" algn="r"/>
            <a:r>
              <a:rPr lang="en-GB" dirty="0"/>
              <a:t>Gittins, 2009 </a:t>
            </a:r>
          </a:p>
        </p:txBody>
      </p:sp>
    </p:spTree>
    <p:extLst>
      <p:ext uri="{BB962C8B-B14F-4D97-AF65-F5344CB8AC3E}">
        <p14:creationId xmlns:p14="http://schemas.microsoft.com/office/powerpoint/2010/main" val="1130506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smtClean="0"/>
              <a:t>Natur</a:t>
            </a:r>
            <a:r>
              <a:rPr lang="en-GB" i="1" dirty="0" smtClean="0"/>
              <a:t> </a:t>
            </a:r>
            <a:r>
              <a:rPr lang="en-GB" i="1" dirty="0" err="1" smtClean="0"/>
              <a:t>unigryw</a:t>
            </a:r>
            <a:r>
              <a:rPr lang="en-GB" i="1" dirty="0" smtClean="0"/>
              <a:t>?</a:t>
            </a:r>
            <a:br>
              <a:rPr lang="en-GB" i="1" dirty="0" smtClean="0"/>
            </a:br>
            <a:r>
              <a:rPr lang="en-GB" dirty="0" smtClean="0"/>
              <a:t>Unique period?</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err="1" smtClean="0"/>
              <a:t>Awgrymir</a:t>
            </a:r>
            <a:r>
              <a:rPr lang="en-GB" dirty="0" smtClean="0"/>
              <a:t> bod </a:t>
            </a:r>
            <a:r>
              <a:rPr lang="en-GB" dirty="0" err="1" smtClean="0"/>
              <a:t>plentyndod</a:t>
            </a:r>
            <a:r>
              <a:rPr lang="en-GB" dirty="0" smtClean="0"/>
              <a:t> </a:t>
            </a:r>
            <a:r>
              <a:rPr lang="en-GB" dirty="0" err="1" smtClean="0"/>
              <a:t>yn</a:t>
            </a:r>
            <a:r>
              <a:rPr lang="en-GB" dirty="0" smtClean="0"/>
              <a:t> </a:t>
            </a:r>
            <a:r>
              <a:rPr lang="en-GB" dirty="0" err="1" smtClean="0"/>
              <a:t>cyfnod</a:t>
            </a:r>
            <a:r>
              <a:rPr lang="en-GB" dirty="0" smtClean="0"/>
              <a:t> </a:t>
            </a:r>
            <a:r>
              <a:rPr lang="en-GB" dirty="0" err="1" smtClean="0"/>
              <a:t>arbenning</a:t>
            </a:r>
            <a:endParaRPr lang="en-GB" dirty="0"/>
          </a:p>
          <a:p>
            <a:endParaRPr lang="en-GB" dirty="0" smtClean="0"/>
          </a:p>
          <a:p>
            <a:r>
              <a:rPr lang="en-GB" dirty="0" err="1" smtClean="0"/>
              <a:t>Roedd</a:t>
            </a:r>
            <a:r>
              <a:rPr lang="en-GB" dirty="0" smtClean="0"/>
              <a:t> Rousseau </a:t>
            </a:r>
            <a:r>
              <a:rPr lang="en-GB" dirty="0" err="1" smtClean="0"/>
              <a:t>yn</a:t>
            </a:r>
            <a:r>
              <a:rPr lang="en-GB" dirty="0" smtClean="0"/>
              <a:t> </a:t>
            </a:r>
            <a:r>
              <a:rPr lang="en-GB" dirty="0" err="1" smtClean="0"/>
              <a:t>dadlau</a:t>
            </a:r>
            <a:r>
              <a:rPr lang="en-GB" dirty="0" smtClean="0"/>
              <a:t> bod plant </a:t>
            </a:r>
            <a:r>
              <a:rPr lang="en-GB" dirty="0" err="1" smtClean="0"/>
              <a:t>yn</a:t>
            </a:r>
            <a:r>
              <a:rPr lang="en-GB" dirty="0" smtClean="0"/>
              <a:t> </a:t>
            </a:r>
            <a:r>
              <a:rPr lang="en-GB" dirty="0" err="1" smtClean="0"/>
              <a:t>gweld</a:t>
            </a:r>
            <a:r>
              <a:rPr lang="en-GB" dirty="0" smtClean="0"/>
              <a:t> y </a:t>
            </a:r>
            <a:r>
              <a:rPr lang="en-GB" dirty="0" err="1" smtClean="0"/>
              <a:t>byd</a:t>
            </a:r>
            <a:r>
              <a:rPr lang="en-GB" dirty="0" smtClean="0"/>
              <a:t> </a:t>
            </a:r>
            <a:r>
              <a:rPr lang="en-GB" dirty="0" err="1" smtClean="0"/>
              <a:t>mewn</a:t>
            </a:r>
            <a:r>
              <a:rPr lang="en-GB" dirty="0" smtClean="0"/>
              <a:t> </a:t>
            </a:r>
            <a:r>
              <a:rPr lang="en-GB" dirty="0" err="1" smtClean="0"/>
              <a:t>ffordd</a:t>
            </a:r>
            <a:r>
              <a:rPr lang="en-GB" dirty="0" smtClean="0"/>
              <a:t> </a:t>
            </a:r>
            <a:r>
              <a:rPr lang="en-GB" dirty="0" err="1" smtClean="0"/>
              <a:t>wahanol</a:t>
            </a:r>
            <a:r>
              <a:rPr lang="en-GB" dirty="0" smtClean="0"/>
              <a:t> </a:t>
            </a:r>
            <a:r>
              <a:rPr lang="en-GB" dirty="0" err="1" smtClean="0"/>
              <a:t>i</a:t>
            </a:r>
            <a:r>
              <a:rPr lang="en-GB" dirty="0" smtClean="0"/>
              <a:t> </a:t>
            </a:r>
            <a:r>
              <a:rPr lang="en-GB" dirty="0" err="1" smtClean="0"/>
              <a:t>oedolion</a:t>
            </a:r>
            <a:r>
              <a:rPr lang="en-GB" dirty="0" smtClean="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r>
              <a:rPr lang="en-GB" dirty="0" smtClean="0"/>
              <a:t>Emerging realisation amongst some that childhood is somehow distinct:</a:t>
            </a:r>
          </a:p>
          <a:p>
            <a:pPr lvl="1"/>
            <a:r>
              <a:rPr lang="en-GB" altLang="en-US" dirty="0"/>
              <a:t>‘Childhood has its own way of seeing, thinking, and feeling, and nothing is more foolish than to try to substitute ours for theirs</a:t>
            </a:r>
            <a:r>
              <a:rPr lang="en-GB" altLang="en-US" dirty="0" smtClean="0"/>
              <a:t>.’ </a:t>
            </a:r>
          </a:p>
          <a:p>
            <a:pPr marL="457200" lvl="1" indent="0" algn="r">
              <a:buNone/>
            </a:pPr>
            <a:r>
              <a:rPr lang="en-GB" sz="1400" dirty="0" smtClean="0"/>
              <a:t>Jean </a:t>
            </a:r>
            <a:r>
              <a:rPr lang="en-GB" sz="1400" dirty="0" err="1" smtClean="0"/>
              <a:t>Jaques</a:t>
            </a:r>
            <a:r>
              <a:rPr lang="en-GB" sz="1400" dirty="0" smtClean="0"/>
              <a:t> Rousseau, 1762 in Gittins, 2009</a:t>
            </a:r>
            <a:endParaRPr lang="en-GB" sz="1400" dirty="0"/>
          </a:p>
        </p:txBody>
      </p:sp>
    </p:spTree>
    <p:extLst>
      <p:ext uri="{BB962C8B-B14F-4D97-AF65-F5344CB8AC3E}">
        <p14:creationId xmlns:p14="http://schemas.microsoft.com/office/powerpoint/2010/main" val="4543354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19fed </a:t>
            </a:r>
            <a:r>
              <a:rPr lang="en-GB" i="1" dirty="0" err="1" smtClean="0"/>
              <a:t>Ganrhif</a:t>
            </a:r>
            <a:r>
              <a:rPr lang="en-GB" i="1" dirty="0" smtClean="0"/>
              <a:t> a </a:t>
            </a:r>
            <a:r>
              <a:rPr lang="en-GB" i="1" dirty="0" err="1" smtClean="0"/>
              <a:t>ddiwidiannaeth</a:t>
            </a:r>
            <a:r>
              <a:rPr lang="en-GB" i="1" dirty="0" smtClean="0"/>
              <a:t> </a:t>
            </a:r>
            <a:br>
              <a:rPr lang="en-GB" i="1" dirty="0" smtClean="0"/>
            </a:br>
            <a:r>
              <a:rPr lang="en-GB" dirty="0" smtClean="0"/>
              <a:t>19</a:t>
            </a:r>
            <a:r>
              <a:rPr lang="en-GB" baseline="30000" dirty="0" smtClean="0"/>
              <a:t>th</a:t>
            </a:r>
            <a:r>
              <a:rPr lang="en-GB" dirty="0" smtClean="0"/>
              <a:t> Century and Industrialisation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dirty="0" smtClean="0"/>
              <a:t>Mae </a:t>
            </a:r>
            <a:r>
              <a:rPr lang="en-GB" dirty="0" err="1" smtClean="0"/>
              <a:t>gan</a:t>
            </a:r>
            <a:r>
              <a:rPr lang="en-GB" dirty="0" smtClean="0"/>
              <a:t> </a:t>
            </a:r>
            <a:r>
              <a:rPr lang="en-GB" dirty="0" err="1" smtClean="0"/>
              <a:t>blant</a:t>
            </a:r>
            <a:r>
              <a:rPr lang="en-GB" dirty="0" smtClean="0"/>
              <a:t> </a:t>
            </a:r>
            <a:r>
              <a:rPr lang="en-GB" dirty="0" err="1" smtClean="0"/>
              <a:t>statws</a:t>
            </a:r>
            <a:r>
              <a:rPr lang="en-GB" dirty="0" smtClean="0"/>
              <a:t> </a:t>
            </a:r>
            <a:r>
              <a:rPr lang="en-GB" dirty="0" err="1" smtClean="0"/>
              <a:t>isel</a:t>
            </a:r>
            <a:endParaRPr lang="en-GB" dirty="0" smtClean="0"/>
          </a:p>
          <a:p>
            <a:r>
              <a:rPr lang="en-GB" dirty="0" smtClean="0"/>
              <a:t>Mae </a:t>
            </a:r>
            <a:r>
              <a:rPr lang="en-GB" dirty="0" err="1" smtClean="0"/>
              <a:t>ddiwidiannaeth</a:t>
            </a:r>
            <a:r>
              <a:rPr lang="en-GB" dirty="0" smtClean="0"/>
              <a:t> </a:t>
            </a:r>
            <a:r>
              <a:rPr lang="en-GB" dirty="0" err="1" smtClean="0"/>
              <a:t>yn</a:t>
            </a:r>
            <a:r>
              <a:rPr lang="en-GB" dirty="0"/>
              <a:t> </a:t>
            </a:r>
            <a:r>
              <a:rPr lang="en-GB" dirty="0" err="1" smtClean="0"/>
              <a:t>creu</a:t>
            </a:r>
            <a:r>
              <a:rPr lang="en-GB" dirty="0" smtClean="0"/>
              <a:t> </a:t>
            </a:r>
            <a:r>
              <a:rPr lang="en-GB" dirty="0" err="1" smtClean="0"/>
              <a:t>awyrgylch</a:t>
            </a:r>
            <a:r>
              <a:rPr lang="en-GB" dirty="0" smtClean="0"/>
              <a:t> </a:t>
            </a:r>
            <a:r>
              <a:rPr lang="en-GB" dirty="0" err="1" smtClean="0"/>
              <a:t>gweithio</a:t>
            </a:r>
            <a:r>
              <a:rPr lang="en-GB" dirty="0" smtClean="0"/>
              <a:t> </a:t>
            </a:r>
            <a:r>
              <a:rPr lang="en-GB" dirty="0" err="1" smtClean="0"/>
              <a:t>gwael</a:t>
            </a:r>
            <a:r>
              <a:rPr lang="en-GB" dirty="0" smtClean="0"/>
              <a:t> a </a:t>
            </a:r>
            <a:r>
              <a:rPr lang="en-GB" dirty="0" err="1" smtClean="0"/>
              <a:t>beryglus</a:t>
            </a:r>
            <a:endParaRPr lang="en-GB" dirty="0" smtClean="0"/>
          </a:p>
          <a:p>
            <a:r>
              <a:rPr lang="en-GB" dirty="0" err="1" smtClean="0"/>
              <a:t>Arweinir</a:t>
            </a:r>
            <a:r>
              <a:rPr lang="en-GB" dirty="0" smtClean="0"/>
              <a:t> </a:t>
            </a:r>
            <a:r>
              <a:rPr lang="en-GB" dirty="0" err="1" smtClean="0"/>
              <a:t>hyn</a:t>
            </a:r>
            <a:r>
              <a:rPr lang="en-GB" dirty="0" smtClean="0"/>
              <a:t> at:</a:t>
            </a:r>
          </a:p>
          <a:p>
            <a:pPr lvl="1"/>
            <a:r>
              <a:rPr lang="en-GB" dirty="0" err="1" smtClean="0"/>
              <a:t>Yr</a:t>
            </a:r>
            <a:r>
              <a:rPr lang="en-GB" dirty="0" smtClean="0"/>
              <a:t> </a:t>
            </a:r>
            <a:r>
              <a:rPr lang="en-GB" dirty="0" err="1" smtClean="0"/>
              <a:t>angen</a:t>
            </a:r>
            <a:r>
              <a:rPr lang="en-GB" dirty="0" smtClean="0"/>
              <a:t> </a:t>
            </a:r>
            <a:r>
              <a:rPr lang="en-GB" dirty="0" err="1" smtClean="0"/>
              <a:t>i</a:t>
            </a:r>
            <a:r>
              <a:rPr lang="en-GB" dirty="0" smtClean="0"/>
              <a:t> </a:t>
            </a:r>
            <a:r>
              <a:rPr lang="en-GB" dirty="0" err="1" smtClean="0"/>
              <a:t>amddiffyn</a:t>
            </a:r>
            <a:r>
              <a:rPr lang="en-GB" dirty="0" smtClean="0"/>
              <a:t> plant</a:t>
            </a:r>
          </a:p>
          <a:p>
            <a:pPr lvl="1"/>
            <a:r>
              <a:rPr lang="en-GB" dirty="0" err="1" smtClean="0"/>
              <a:t>Gweld</a:t>
            </a:r>
            <a:r>
              <a:rPr lang="en-GB" dirty="0" smtClean="0"/>
              <a:t> plant </a:t>
            </a:r>
            <a:r>
              <a:rPr lang="en-GB" dirty="0" err="1" smtClean="0"/>
              <a:t>fel</a:t>
            </a:r>
            <a:r>
              <a:rPr lang="en-GB" dirty="0" smtClean="0"/>
              <a:t> </a:t>
            </a:r>
            <a:r>
              <a:rPr lang="en-GB" dirty="0" err="1" smtClean="0"/>
              <a:t>rhain</a:t>
            </a:r>
            <a:r>
              <a:rPr lang="en-GB" dirty="0" smtClean="0"/>
              <a:t> </a:t>
            </a:r>
            <a:r>
              <a:rPr lang="en-GB" dirty="0" err="1" smtClean="0"/>
              <a:t>sydd</a:t>
            </a:r>
            <a:r>
              <a:rPr lang="en-GB" dirty="0" smtClean="0"/>
              <a:t> </a:t>
            </a:r>
            <a:r>
              <a:rPr lang="en-GB" dirty="0" err="1" smtClean="0"/>
              <a:t>angen</a:t>
            </a:r>
            <a:r>
              <a:rPr lang="en-GB" dirty="0" smtClean="0"/>
              <a:t> </a:t>
            </a:r>
            <a:r>
              <a:rPr lang="en-GB" dirty="0" err="1" smtClean="0"/>
              <a:t>elusen</a:t>
            </a:r>
            <a:endParaRPr lang="en-GB" dirty="0" smtClean="0"/>
          </a:p>
          <a:p>
            <a:pPr lvl="1"/>
            <a:r>
              <a:rPr lang="en-GB" dirty="0" err="1" smtClean="0"/>
              <a:t>Yr</a:t>
            </a:r>
            <a:r>
              <a:rPr lang="en-GB" dirty="0" smtClean="0"/>
              <a:t> </a:t>
            </a:r>
            <a:r>
              <a:rPr lang="en-GB" dirty="0" err="1" smtClean="0"/>
              <a:t>angen</a:t>
            </a:r>
            <a:r>
              <a:rPr lang="en-GB" dirty="0" smtClean="0"/>
              <a:t> </a:t>
            </a:r>
            <a:r>
              <a:rPr lang="en-GB" dirty="0" err="1" smtClean="0"/>
              <a:t>i</a:t>
            </a:r>
            <a:r>
              <a:rPr lang="en-GB" dirty="0" smtClean="0"/>
              <a:t> </a:t>
            </a:r>
            <a:r>
              <a:rPr lang="en-GB" dirty="0" err="1" smtClean="0"/>
              <a:t>blant</a:t>
            </a:r>
            <a:r>
              <a:rPr lang="en-GB" dirty="0" smtClean="0"/>
              <a:t> </a:t>
            </a:r>
            <a:r>
              <a:rPr lang="en-GB" dirty="0" err="1" smtClean="0"/>
              <a:t>cael</a:t>
            </a:r>
            <a:r>
              <a:rPr lang="en-GB" dirty="0" smtClean="0"/>
              <a:t> </a:t>
            </a:r>
            <a:r>
              <a:rPr lang="en-GB" dirty="0" err="1" smtClean="0"/>
              <a:t>ei</a:t>
            </a:r>
            <a:r>
              <a:rPr lang="en-GB" dirty="0" smtClean="0"/>
              <a:t> </a:t>
            </a:r>
            <a:r>
              <a:rPr lang="en-GB" dirty="0" err="1" smtClean="0"/>
              <a:t>oruwchwylio</a:t>
            </a:r>
            <a:r>
              <a:rPr lang="en-GB" dirty="0" smtClean="0"/>
              <a:t> </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fontScale="92500"/>
          </a:bodyPr>
          <a:lstStyle/>
          <a:p>
            <a:r>
              <a:rPr lang="en-GB" dirty="0" smtClean="0"/>
              <a:t>Children have low status </a:t>
            </a:r>
          </a:p>
          <a:p>
            <a:r>
              <a:rPr lang="en-GB" dirty="0" smtClean="0"/>
              <a:t>Industrialisation gives rise to poor and harsh working conditions</a:t>
            </a:r>
          </a:p>
          <a:p>
            <a:r>
              <a:rPr lang="en-GB" dirty="0" smtClean="0"/>
              <a:t>This leads to:</a:t>
            </a:r>
          </a:p>
          <a:p>
            <a:pPr lvl="1"/>
            <a:r>
              <a:rPr lang="en-GB" dirty="0" smtClean="0"/>
              <a:t>Children need protection</a:t>
            </a:r>
          </a:p>
          <a:p>
            <a:pPr lvl="1"/>
            <a:r>
              <a:rPr lang="en-GB" dirty="0" smtClean="0"/>
              <a:t>Child as subject of charity </a:t>
            </a:r>
          </a:p>
          <a:p>
            <a:pPr lvl="1"/>
            <a:r>
              <a:rPr lang="en-GB" dirty="0" smtClean="0"/>
              <a:t>Need for adult surveillance </a:t>
            </a:r>
            <a:endParaRPr lang="en-GB" dirty="0"/>
          </a:p>
        </p:txBody>
      </p:sp>
      <p:sp>
        <p:nvSpPr>
          <p:cNvPr id="5" name="TextBox 4"/>
          <p:cNvSpPr txBox="1"/>
          <p:nvPr/>
        </p:nvSpPr>
        <p:spPr>
          <a:xfrm>
            <a:off x="6667500" y="6126163"/>
            <a:ext cx="1891801" cy="369332"/>
          </a:xfrm>
          <a:prstGeom prst="rect">
            <a:avLst/>
          </a:prstGeom>
          <a:noFill/>
        </p:spPr>
        <p:txBody>
          <a:bodyPr wrap="none" rtlCol="0">
            <a:spAutoFit/>
          </a:bodyPr>
          <a:lstStyle/>
          <a:p>
            <a:pPr lvl="1" algn="r"/>
            <a:r>
              <a:rPr lang="en-GB" dirty="0"/>
              <a:t>Gittins, 2009 </a:t>
            </a:r>
          </a:p>
        </p:txBody>
      </p:sp>
    </p:spTree>
    <p:extLst>
      <p:ext uri="{BB962C8B-B14F-4D97-AF65-F5344CB8AC3E}">
        <p14:creationId xmlns:p14="http://schemas.microsoft.com/office/powerpoint/2010/main" val="21576519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smtClean="0"/>
              <a:t>Dinasyddion</a:t>
            </a:r>
            <a:r>
              <a:rPr lang="en-GB" i="1" dirty="0" smtClean="0"/>
              <a:t> </a:t>
            </a:r>
            <a:r>
              <a:rPr lang="en-GB" i="1" dirty="0" err="1" smtClean="0"/>
              <a:t>mewn</a:t>
            </a:r>
            <a:r>
              <a:rPr lang="en-GB" i="1" dirty="0" smtClean="0"/>
              <a:t> </a:t>
            </a:r>
            <a:r>
              <a:rPr lang="en-GB" i="1" dirty="0" err="1" smtClean="0"/>
              <a:t>aros</a:t>
            </a:r>
            <a:r>
              <a:rPr lang="en-GB" i="1" dirty="0" smtClean="0"/>
              <a:t/>
            </a:r>
            <a:br>
              <a:rPr lang="en-GB" i="1" dirty="0" smtClean="0"/>
            </a:br>
            <a:r>
              <a:rPr lang="en-GB" dirty="0" smtClean="0"/>
              <a:t>Citizens in waiting </a:t>
            </a:r>
            <a:endParaRPr lang="en-GB" dirty="0"/>
          </a:p>
        </p:txBody>
      </p:sp>
      <p:sp>
        <p:nvSpPr>
          <p:cNvPr id="3" name="Content Placeholder 2"/>
          <p:cNvSpPr>
            <a:spLocks noGrp="1"/>
          </p:cNvSpPr>
          <p:nvPr>
            <p:ph sz="half" idx="1"/>
          </p:nvPr>
        </p:nvSpPr>
        <p:spPr>
          <a:xfrm>
            <a:off x="502568" y="1600201"/>
            <a:ext cx="4038600" cy="4997152"/>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smtClean="0"/>
              <a:t>Wrth</a:t>
            </a:r>
            <a:r>
              <a:rPr lang="en-GB" dirty="0" smtClean="0"/>
              <a:t> </a:t>
            </a:r>
            <a:r>
              <a:rPr lang="en-GB" dirty="0" err="1" smtClean="0"/>
              <a:t>i</a:t>
            </a:r>
            <a:r>
              <a:rPr lang="en-GB" dirty="0" smtClean="0"/>
              <a:t> </a:t>
            </a:r>
            <a:r>
              <a:rPr lang="en-GB" dirty="0" err="1" smtClean="0"/>
              <a:t>mwy</a:t>
            </a:r>
            <a:r>
              <a:rPr lang="en-GB" dirty="0" smtClean="0"/>
              <a:t> o </a:t>
            </a:r>
            <a:r>
              <a:rPr lang="en-GB" dirty="0" err="1" smtClean="0"/>
              <a:t>blant</a:t>
            </a:r>
            <a:r>
              <a:rPr lang="en-GB" dirty="0" smtClean="0"/>
              <a:t> </a:t>
            </a:r>
            <a:r>
              <a:rPr lang="en-GB" dirty="0" err="1" smtClean="0"/>
              <a:t>mynychu</a:t>
            </a:r>
            <a:r>
              <a:rPr lang="en-GB" dirty="0" smtClean="0"/>
              <a:t> </a:t>
            </a:r>
            <a:r>
              <a:rPr lang="en-GB" dirty="0" err="1" smtClean="0"/>
              <a:t>ysgol</a:t>
            </a:r>
            <a:r>
              <a:rPr lang="en-GB" dirty="0" smtClean="0"/>
              <a:t>, </a:t>
            </a:r>
            <a:r>
              <a:rPr lang="en-GB" dirty="0" err="1" smtClean="0"/>
              <a:t>mae</a:t>
            </a:r>
            <a:r>
              <a:rPr lang="en-GB" dirty="0" smtClean="0"/>
              <a:t> </a:t>
            </a:r>
            <a:r>
              <a:rPr lang="en-GB" dirty="0" err="1" smtClean="0"/>
              <a:t>plentyndod</a:t>
            </a:r>
            <a:r>
              <a:rPr lang="en-GB" dirty="0" smtClean="0"/>
              <a:t> </a:t>
            </a:r>
            <a:r>
              <a:rPr lang="en-GB" dirty="0" err="1" smtClean="0"/>
              <a:t>yn</a:t>
            </a:r>
            <a:r>
              <a:rPr lang="en-GB" dirty="0" smtClean="0"/>
              <a:t> </a:t>
            </a:r>
            <a:r>
              <a:rPr lang="en-GB" dirty="0" err="1" smtClean="0"/>
              <a:t>cyfnod</a:t>
            </a:r>
            <a:r>
              <a:rPr lang="en-GB" dirty="0" smtClean="0"/>
              <a:t> o </a:t>
            </a:r>
            <a:r>
              <a:rPr lang="en-GB" dirty="0" err="1" smtClean="0"/>
              <a:t>aros</a:t>
            </a:r>
            <a:r>
              <a:rPr lang="en-GB" dirty="0" smtClean="0"/>
              <a:t>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dirty="0" err="1" smtClean="0"/>
              <a:t>ddinesydd</a:t>
            </a:r>
            <a:r>
              <a:rPr lang="en-GB" dirty="0" smtClean="0"/>
              <a:t> </a:t>
            </a:r>
          </a:p>
          <a:p>
            <a:r>
              <a:rPr lang="en-GB" dirty="0" smtClean="0"/>
              <a:t>Mae plant </a:t>
            </a:r>
            <a:r>
              <a:rPr lang="en-GB" dirty="0" err="1" smtClean="0"/>
              <a:t>yn</a:t>
            </a:r>
            <a:r>
              <a:rPr lang="en-GB" dirty="0" smtClean="0"/>
              <a:t> </a:t>
            </a:r>
            <a:r>
              <a:rPr lang="en-GB" dirty="0" err="1" smtClean="0"/>
              <a:t>anghyflawn</a:t>
            </a:r>
            <a:r>
              <a:rPr lang="en-GB" dirty="0" smtClean="0"/>
              <a:t> ac </a:t>
            </a:r>
            <a:r>
              <a:rPr lang="en-GB" dirty="0" err="1" smtClean="0"/>
              <a:t>analluog</a:t>
            </a:r>
            <a:r>
              <a:rPr lang="en-GB" dirty="0" smtClean="0"/>
              <a:t>. </a:t>
            </a:r>
            <a:r>
              <a:rPr lang="en-GB" dirty="0" err="1" smtClean="0"/>
              <a:t>Rhaid</a:t>
            </a:r>
            <a:r>
              <a:rPr lang="en-GB" dirty="0" smtClean="0"/>
              <a:t> </a:t>
            </a:r>
            <a:r>
              <a:rPr lang="en-GB" dirty="0" err="1" smtClean="0"/>
              <a:t>dysgu</a:t>
            </a:r>
            <a:r>
              <a:rPr lang="en-GB" dirty="0" smtClean="0"/>
              <a:t> </a:t>
            </a:r>
            <a:r>
              <a:rPr lang="en-GB" dirty="0" err="1" smtClean="0"/>
              <a:t>iddynt</a:t>
            </a:r>
            <a:r>
              <a:rPr lang="en-GB" dirty="0" smtClean="0"/>
              <a:t> </a:t>
            </a:r>
            <a:r>
              <a:rPr lang="en-GB" dirty="0" err="1" smtClean="0"/>
              <a:t>sut</a:t>
            </a:r>
            <a:r>
              <a:rPr lang="en-GB" dirty="0" smtClean="0"/>
              <a:t> </a:t>
            </a:r>
            <a:r>
              <a:rPr lang="en-GB" dirty="0" err="1" smtClean="0"/>
              <a:t>i</a:t>
            </a:r>
            <a:r>
              <a:rPr lang="en-GB" dirty="0" smtClean="0"/>
              <a:t> </a:t>
            </a:r>
            <a:r>
              <a:rPr lang="en-GB" dirty="0" err="1" smtClean="0"/>
              <a:t>ymddwyn</a:t>
            </a:r>
            <a:r>
              <a:rPr lang="en-GB" dirty="0" smtClean="0"/>
              <a:t> </a:t>
            </a:r>
            <a:r>
              <a:rPr lang="en-GB" dirty="0" err="1" smtClean="0"/>
              <a:t>nes</a:t>
            </a:r>
            <a:r>
              <a:rPr lang="en-GB" dirty="0" smtClean="0"/>
              <a:t> </a:t>
            </a:r>
            <a:r>
              <a:rPr lang="en-GB" dirty="0" err="1" smtClean="0"/>
              <a:t>ei</a:t>
            </a:r>
            <a:r>
              <a:rPr lang="en-GB" dirty="0" smtClean="0"/>
              <a:t> </a:t>
            </a:r>
            <a:r>
              <a:rPr lang="en-GB" dirty="0" err="1" smtClean="0"/>
              <a:t>fod</a:t>
            </a:r>
            <a:r>
              <a:rPr lang="en-GB" dirty="0" smtClean="0"/>
              <a:t> </a:t>
            </a:r>
            <a:r>
              <a:rPr lang="en-GB" dirty="0" err="1" smtClean="0"/>
              <a:t>yn</a:t>
            </a:r>
            <a:r>
              <a:rPr lang="en-GB" dirty="0" smtClean="0"/>
              <a:t> </a:t>
            </a:r>
            <a:r>
              <a:rPr lang="en-GB" dirty="0" err="1" smtClean="0"/>
              <a:t>tyfu’n</a:t>
            </a:r>
            <a:r>
              <a:rPr lang="en-GB" dirty="0" smtClean="0"/>
              <a:t> </a:t>
            </a:r>
            <a:r>
              <a:rPr lang="en-GB" dirty="0" err="1" smtClean="0"/>
              <a:t>oedolion</a:t>
            </a:r>
            <a:endParaRPr lang="en-GB" dirty="0" smtClean="0"/>
          </a:p>
          <a:p>
            <a:r>
              <a:rPr lang="en-GB" dirty="0" err="1" smtClean="0"/>
              <a:t>Symud</a:t>
            </a:r>
            <a:r>
              <a:rPr lang="en-GB" dirty="0" smtClean="0"/>
              <a:t> o </a:t>
            </a:r>
            <a:r>
              <a:rPr lang="en-GB" dirty="0" err="1" smtClean="0"/>
              <a:t>fod</a:t>
            </a:r>
            <a:r>
              <a:rPr lang="en-GB" dirty="0" smtClean="0"/>
              <a:t> </a:t>
            </a:r>
            <a:r>
              <a:rPr lang="en-GB" dirty="0" err="1" smtClean="0"/>
              <a:t>yn</a:t>
            </a:r>
            <a:r>
              <a:rPr lang="en-GB" dirty="0" smtClean="0"/>
              <a:t> </a:t>
            </a:r>
            <a:r>
              <a:rPr lang="en-GB" dirty="0" err="1" smtClean="0"/>
              <a:t>werthfawr</a:t>
            </a:r>
            <a:r>
              <a:rPr lang="en-GB" dirty="0" smtClean="0"/>
              <a:t> </a:t>
            </a:r>
            <a:r>
              <a:rPr lang="en-GB" dirty="0" err="1" smtClean="0"/>
              <a:t>yn</a:t>
            </a:r>
            <a:r>
              <a:rPr lang="en-GB" dirty="0" smtClean="0"/>
              <a:t> </a:t>
            </a:r>
            <a:r>
              <a:rPr lang="en-GB" dirty="0" err="1" smtClean="0"/>
              <a:t>economaidd</a:t>
            </a:r>
            <a:r>
              <a:rPr lang="en-GB" dirty="0" smtClean="0"/>
              <a:t> </a:t>
            </a:r>
            <a:r>
              <a:rPr lang="en-GB" dirty="0" err="1" smtClean="0"/>
              <a:t>i</a:t>
            </a:r>
            <a:r>
              <a:rPr lang="en-GB" dirty="0" smtClean="0"/>
              <a:t> </a:t>
            </a:r>
            <a:r>
              <a:rPr lang="en-GB" dirty="0" err="1" smtClean="0"/>
              <a:t>fod</a:t>
            </a:r>
            <a:r>
              <a:rPr lang="en-GB" dirty="0" smtClean="0"/>
              <a:t> </a:t>
            </a:r>
            <a:r>
              <a:rPr lang="en-GB" dirty="0" err="1" smtClean="0"/>
              <a:t>yn</a:t>
            </a:r>
            <a:r>
              <a:rPr lang="en-GB" dirty="0" smtClean="0"/>
              <a:t> </a:t>
            </a:r>
            <a:r>
              <a:rPr lang="en-GB" dirty="0" err="1" smtClean="0"/>
              <a:t>emosiynol</a:t>
            </a:r>
            <a:r>
              <a:rPr lang="en-GB" dirty="0" smtClean="0"/>
              <a:t> </a:t>
            </a:r>
            <a:r>
              <a:rPr lang="en-GB" dirty="0" err="1" smtClean="0"/>
              <a:t>werthfawr</a:t>
            </a:r>
            <a:r>
              <a:rPr lang="en-GB" dirty="0" smtClean="0"/>
              <a:t>. </a:t>
            </a:r>
            <a:endParaRPr lang="en-GB" dirty="0"/>
          </a:p>
        </p:txBody>
      </p:sp>
      <p:sp>
        <p:nvSpPr>
          <p:cNvPr id="4" name="Content Placeholder 3"/>
          <p:cNvSpPr>
            <a:spLocks noGrp="1"/>
          </p:cNvSpPr>
          <p:nvPr>
            <p:ph sz="half" idx="2"/>
          </p:nvPr>
        </p:nvSpPr>
        <p:spPr>
          <a:xfrm>
            <a:off x="4648200" y="1600200"/>
            <a:ext cx="4038600" cy="4997152"/>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dirty="0" smtClean="0"/>
              <a:t>With more children in school, childhood becomes a period of ‘citizens in waiting’ </a:t>
            </a:r>
          </a:p>
          <a:p>
            <a:r>
              <a:rPr lang="en-GB" dirty="0" smtClean="0"/>
              <a:t>Children are incomplete and incompetent and must be taught how to behave correctly, ready for when they </a:t>
            </a:r>
            <a:r>
              <a:rPr lang="en-GB" b="1" dirty="0" smtClean="0"/>
              <a:t>become</a:t>
            </a:r>
            <a:r>
              <a:rPr lang="en-GB" dirty="0" smtClean="0"/>
              <a:t> adults </a:t>
            </a:r>
          </a:p>
          <a:p>
            <a:r>
              <a:rPr lang="en-GB" dirty="0" smtClean="0"/>
              <a:t>Move from economically valuable to emotionally priceless.</a:t>
            </a:r>
          </a:p>
          <a:p>
            <a:pPr algn="r"/>
            <a:r>
              <a:rPr lang="en-GB" dirty="0" smtClean="0"/>
              <a:t>Gittins, 2009 </a:t>
            </a:r>
            <a:endParaRPr lang="en-GB" dirty="0"/>
          </a:p>
        </p:txBody>
      </p:sp>
    </p:spTree>
    <p:extLst>
      <p:ext uri="{BB962C8B-B14F-4D97-AF65-F5344CB8AC3E}">
        <p14:creationId xmlns:p14="http://schemas.microsoft.com/office/powerpoint/2010/main" val="246908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eaLnBrk="1" fontAlgn="auto" hangingPunct="1">
              <a:spcAft>
                <a:spcPts val="0"/>
              </a:spcAft>
              <a:defRPr/>
            </a:pPr>
            <a:r>
              <a:rPr lang="en-GB" sz="3200" dirty="0" smtClean="0">
                <a:ea typeface="ＭＳ Ｐゴシック" charset="-128"/>
              </a:rPr>
              <a:t>Recent Developments </a:t>
            </a:r>
            <a:br>
              <a:rPr lang="en-GB" sz="3200" dirty="0" smtClean="0">
                <a:ea typeface="ＭＳ Ｐゴシック" charset="-128"/>
              </a:rPr>
            </a:br>
            <a:r>
              <a:rPr lang="en-GB" sz="3200" i="1" dirty="0" err="1" smtClean="0">
                <a:ea typeface="ＭＳ Ｐゴシック" charset="-128"/>
              </a:rPr>
              <a:t>Datblygiadau</a:t>
            </a:r>
            <a:r>
              <a:rPr lang="en-GB" sz="3200" i="1" dirty="0" smtClean="0">
                <a:ea typeface="ＭＳ Ｐゴシック" charset="-128"/>
              </a:rPr>
              <a:t> </a:t>
            </a:r>
            <a:r>
              <a:rPr lang="en-GB" sz="3200" i="1" dirty="0" err="1" smtClean="0">
                <a:ea typeface="ＭＳ Ｐゴシック" charset="-128"/>
              </a:rPr>
              <a:t>Ddiweddar</a:t>
            </a:r>
            <a:r>
              <a:rPr lang="en-GB" sz="3200" i="1" dirty="0" smtClean="0">
                <a:ea typeface="ＭＳ Ｐゴシック" charset="-128"/>
              </a:rPr>
              <a:t> </a:t>
            </a:r>
            <a:endParaRPr lang="en-GB" sz="3600" i="1" dirty="0">
              <a:effectLst/>
            </a:endParaRPr>
          </a:p>
        </p:txBody>
      </p:sp>
      <p:sp>
        <p:nvSpPr>
          <p:cNvPr id="21509" name="Content Placeholder 3"/>
          <p:cNvSpPr>
            <a:spLocks noGrp="1"/>
          </p:cNvSpPr>
          <p:nvPr>
            <p:ph sz="half" idx="1"/>
          </p:nvPr>
        </p:nvSpPr>
        <p:spPr>
          <a:xfrm>
            <a:off x="457200" y="1600201"/>
            <a:ext cx="4038600" cy="3556992"/>
          </a:xfrm>
          <a:ln/>
          <a:extLst/>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US" altLang="en-US" sz="2000" i="1" dirty="0" smtClean="0"/>
              <a:t>1924- </a:t>
            </a:r>
            <a:r>
              <a:rPr lang="en-US" altLang="en-US" sz="2000" i="1" dirty="0" err="1" smtClean="0"/>
              <a:t>Cynghrair</a:t>
            </a:r>
            <a:r>
              <a:rPr lang="en-US" altLang="en-US" sz="2000" i="1" dirty="0" smtClean="0"/>
              <a:t> y </a:t>
            </a:r>
            <a:r>
              <a:rPr lang="en-US" altLang="en-US" sz="2000" i="1" dirty="0" err="1" smtClean="0"/>
              <a:t>Cenhedloedd</a:t>
            </a:r>
            <a:r>
              <a:rPr lang="en-US" altLang="en-US" sz="2000" i="1" dirty="0" smtClean="0"/>
              <a:t> </a:t>
            </a:r>
            <a:r>
              <a:rPr lang="en-US" altLang="en-US" sz="2000" i="1" dirty="0" err="1" smtClean="0"/>
              <a:t>yn</a:t>
            </a:r>
            <a:r>
              <a:rPr lang="en-US" altLang="en-US" sz="2000" i="1" dirty="0" smtClean="0"/>
              <a:t> </a:t>
            </a:r>
            <a:r>
              <a:rPr lang="en-US" altLang="en-US" sz="2000" i="1" dirty="0" err="1" smtClean="0"/>
              <a:t>mabwysiadu</a:t>
            </a:r>
            <a:r>
              <a:rPr lang="en-US" altLang="en-US" sz="2000" i="1" dirty="0" smtClean="0"/>
              <a:t> </a:t>
            </a:r>
            <a:r>
              <a:rPr lang="en-US" altLang="en-US" sz="2000" i="1" dirty="0" err="1" smtClean="0"/>
              <a:t>Confensiwn</a:t>
            </a:r>
            <a:r>
              <a:rPr lang="en-US" altLang="en-US" sz="2000" i="1" dirty="0" smtClean="0"/>
              <a:t> Geneva </a:t>
            </a:r>
            <a:r>
              <a:rPr lang="en-US" altLang="en-US" sz="2000" i="1" dirty="0" err="1" smtClean="0"/>
              <a:t>ar</a:t>
            </a:r>
            <a:r>
              <a:rPr lang="en-US" altLang="en-US" sz="2000" i="1" dirty="0" smtClean="0"/>
              <a:t> </a:t>
            </a:r>
            <a:r>
              <a:rPr lang="en-US" altLang="en-US" sz="2000" i="1" dirty="0" err="1" smtClean="0"/>
              <a:t>Hawliau</a:t>
            </a:r>
            <a:r>
              <a:rPr lang="en-US" altLang="en-US" sz="2000" i="1" dirty="0" smtClean="0"/>
              <a:t> Plant</a:t>
            </a:r>
          </a:p>
          <a:p>
            <a:r>
              <a:rPr lang="en-US" altLang="en-US" sz="2000" i="1" dirty="0" smtClean="0"/>
              <a:t>1959- </a:t>
            </a:r>
            <a:r>
              <a:rPr lang="en-US" altLang="en-US" sz="2000" i="1" dirty="0" err="1" smtClean="0"/>
              <a:t>Cynulliad</a:t>
            </a:r>
            <a:r>
              <a:rPr lang="en-US" altLang="en-US" sz="2000" i="1" dirty="0" smtClean="0"/>
              <a:t> </a:t>
            </a:r>
            <a:r>
              <a:rPr lang="en-US" altLang="en-US" sz="2000" i="1" dirty="0" err="1" smtClean="0"/>
              <a:t>Cyffredinol</a:t>
            </a:r>
            <a:r>
              <a:rPr lang="en-US" altLang="en-US" sz="2000" i="1" dirty="0" smtClean="0"/>
              <a:t> y </a:t>
            </a:r>
            <a:r>
              <a:rPr lang="en-US" altLang="en-US" sz="2000" i="1" dirty="0" err="1" smtClean="0"/>
              <a:t>Cenhedloedd</a:t>
            </a:r>
            <a:r>
              <a:rPr lang="en-US" altLang="en-US" sz="2000" i="1" dirty="0" smtClean="0"/>
              <a:t> </a:t>
            </a:r>
            <a:r>
              <a:rPr lang="en-US" altLang="en-US" sz="2000" i="1" dirty="0" err="1" smtClean="0"/>
              <a:t>Unedig</a:t>
            </a:r>
            <a:r>
              <a:rPr lang="en-US" altLang="en-US" sz="2000" i="1" dirty="0" smtClean="0"/>
              <a:t> (CU) </a:t>
            </a:r>
            <a:r>
              <a:rPr lang="en-US" altLang="en-US" sz="2000" i="1" dirty="0" err="1" smtClean="0"/>
              <a:t>yn</a:t>
            </a:r>
            <a:r>
              <a:rPr lang="en-US" altLang="en-US" sz="2000" i="1" dirty="0" smtClean="0"/>
              <a:t> </a:t>
            </a:r>
            <a:r>
              <a:rPr lang="en-US" altLang="en-US" sz="2000" i="1" dirty="0" err="1" smtClean="0"/>
              <a:t>mabwysiadu</a:t>
            </a:r>
            <a:r>
              <a:rPr lang="en-US" altLang="en-US" sz="2000" i="1" dirty="0" smtClean="0"/>
              <a:t> ail </a:t>
            </a:r>
            <a:r>
              <a:rPr lang="en-US" altLang="en-US" sz="2000" i="1" dirty="0" err="1" smtClean="0"/>
              <a:t>Ddatganiad</a:t>
            </a:r>
            <a:r>
              <a:rPr lang="en-US" altLang="en-US" sz="2000" i="1" dirty="0" smtClean="0"/>
              <a:t> </a:t>
            </a:r>
            <a:r>
              <a:rPr lang="en-US" altLang="en-US" sz="2000" i="1" dirty="0" err="1" smtClean="0"/>
              <a:t>ar</a:t>
            </a:r>
            <a:r>
              <a:rPr lang="en-US" altLang="en-US" sz="2000" i="1" dirty="0" smtClean="0"/>
              <a:t> </a:t>
            </a:r>
            <a:r>
              <a:rPr lang="en-US" altLang="en-US" sz="2000" i="1" dirty="0" err="1" smtClean="0"/>
              <a:t>Hawliau</a:t>
            </a:r>
            <a:r>
              <a:rPr lang="en-US" altLang="en-US" sz="2000" i="1" dirty="0" smtClean="0"/>
              <a:t> Plant</a:t>
            </a:r>
          </a:p>
          <a:p>
            <a:r>
              <a:rPr lang="en-US" altLang="en-US" sz="2000" i="1" dirty="0" smtClean="0"/>
              <a:t>1959-1989 – CU </a:t>
            </a:r>
            <a:r>
              <a:rPr lang="en-US" altLang="en-US" sz="2000" i="1" dirty="0" err="1" smtClean="0"/>
              <a:t>yn</a:t>
            </a:r>
            <a:r>
              <a:rPr lang="en-US" altLang="en-US" sz="2000" i="1" dirty="0" smtClean="0"/>
              <a:t> </a:t>
            </a:r>
            <a:r>
              <a:rPr lang="en-US" altLang="en-US" sz="2000" i="1" dirty="0" err="1" smtClean="0"/>
              <a:t>drafftio</a:t>
            </a:r>
            <a:r>
              <a:rPr lang="en-US" altLang="en-US" sz="2000" i="1" dirty="0" smtClean="0"/>
              <a:t> CCUHP</a:t>
            </a:r>
          </a:p>
          <a:p>
            <a:r>
              <a:rPr lang="en-US" altLang="en-US" sz="2000" i="1" dirty="0" smtClean="0"/>
              <a:t>1989- CU </a:t>
            </a:r>
            <a:r>
              <a:rPr lang="en-US" altLang="en-US" sz="2000" i="1" dirty="0" err="1" smtClean="0"/>
              <a:t>yn</a:t>
            </a:r>
            <a:r>
              <a:rPr lang="en-US" altLang="en-US" sz="2000" i="1" dirty="0" smtClean="0"/>
              <a:t> </a:t>
            </a:r>
            <a:r>
              <a:rPr lang="en-US" altLang="en-US" sz="2000" i="1" dirty="0" err="1" smtClean="0"/>
              <a:t>ei</a:t>
            </a:r>
            <a:r>
              <a:rPr lang="en-US" altLang="en-US" sz="2000" i="1" dirty="0" smtClean="0"/>
              <a:t> </a:t>
            </a:r>
            <a:r>
              <a:rPr lang="en-US" altLang="en-US" sz="2000" i="1" dirty="0" err="1" smtClean="0"/>
              <a:t>fabwysiadu</a:t>
            </a:r>
            <a:endParaRPr lang="en-US" altLang="en-US" sz="2000" i="1" dirty="0" smtClean="0"/>
          </a:p>
          <a:p>
            <a:r>
              <a:rPr lang="en-US" altLang="en-US" sz="2000" i="1" dirty="0" smtClean="0"/>
              <a:t>1990- </a:t>
            </a:r>
            <a:r>
              <a:rPr lang="en-US" altLang="en-US" sz="2000" i="1" dirty="0" err="1" smtClean="0"/>
              <a:t>Dod</a:t>
            </a:r>
            <a:r>
              <a:rPr lang="en-US" altLang="en-US" sz="2000" i="1" dirty="0" smtClean="0"/>
              <a:t> </a:t>
            </a:r>
            <a:r>
              <a:rPr lang="en-US" altLang="en-US" sz="2000" i="1" dirty="0" err="1" smtClean="0"/>
              <a:t>i</a:t>
            </a:r>
            <a:r>
              <a:rPr lang="en-US" altLang="en-US" sz="2000" i="1" dirty="0" smtClean="0"/>
              <a:t> </a:t>
            </a:r>
            <a:r>
              <a:rPr lang="en-US" altLang="en-US" sz="2000" i="1" dirty="0" err="1" smtClean="0"/>
              <a:t>rym</a:t>
            </a:r>
            <a:endParaRPr lang="en-US" altLang="en-US" sz="2000" i="1" dirty="0" smtClean="0"/>
          </a:p>
          <a:p>
            <a:r>
              <a:rPr lang="en-US" altLang="en-US" sz="2000" i="1" dirty="0" smtClean="0"/>
              <a:t>1991- DU </a:t>
            </a:r>
            <a:r>
              <a:rPr lang="en-US" altLang="en-US" sz="2000" i="1" dirty="0" err="1" smtClean="0"/>
              <a:t>yn</a:t>
            </a:r>
            <a:r>
              <a:rPr lang="en-US" altLang="en-US" sz="2000" i="1" dirty="0" smtClean="0"/>
              <a:t> </a:t>
            </a:r>
            <a:r>
              <a:rPr lang="en-US" altLang="en-US" sz="2000" i="1" dirty="0" err="1" smtClean="0"/>
              <a:t>ei</a:t>
            </a:r>
            <a:r>
              <a:rPr lang="en-US" altLang="en-US" sz="2000" i="1" dirty="0" smtClean="0"/>
              <a:t> </a:t>
            </a:r>
            <a:r>
              <a:rPr lang="en-US" altLang="en-US" sz="2000" i="1" dirty="0" err="1" smtClean="0"/>
              <a:t>gadarnhau</a:t>
            </a:r>
            <a:r>
              <a:rPr lang="en-US" altLang="en-US" sz="2000" i="1" dirty="0" smtClean="0"/>
              <a:t> ( </a:t>
            </a:r>
            <a:r>
              <a:rPr lang="en-US" altLang="en-US" sz="2000" i="1" dirty="0" err="1" smtClean="0"/>
              <a:t>gydag</a:t>
            </a:r>
            <a:r>
              <a:rPr lang="en-US" altLang="en-US" sz="2000" i="1" dirty="0" smtClean="0"/>
              <a:t> </a:t>
            </a:r>
            <a:r>
              <a:rPr lang="en-US" altLang="en-US" sz="2000" i="1" dirty="0" err="1" smtClean="0"/>
              <a:t>ychydig</a:t>
            </a:r>
            <a:r>
              <a:rPr lang="en-US" altLang="en-US" sz="2000" i="1" dirty="0" smtClean="0"/>
              <a:t> </a:t>
            </a:r>
            <a:r>
              <a:rPr lang="en-US" altLang="en-US" sz="2000" i="1" dirty="0" err="1" smtClean="0"/>
              <a:t>amheuaeth</a:t>
            </a:r>
            <a:r>
              <a:rPr lang="en-US" altLang="en-US" sz="2000" i="1" dirty="0" smtClean="0"/>
              <a:t>)</a:t>
            </a:r>
          </a:p>
        </p:txBody>
      </p:sp>
      <p:sp>
        <p:nvSpPr>
          <p:cNvPr id="21510" name="Content Placeholder 5"/>
          <p:cNvSpPr>
            <a:spLocks noGrp="1"/>
          </p:cNvSpPr>
          <p:nvPr>
            <p:ph sz="half" idx="2"/>
          </p:nvPr>
        </p:nvSpPr>
        <p:spPr>
          <a:xfrm>
            <a:off x="4648200" y="1600200"/>
            <a:ext cx="4038600" cy="3556993"/>
          </a:xfrm>
          <a:ln/>
          <a:extLst/>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a:lnSpc>
                <a:spcPct val="90000"/>
              </a:lnSpc>
              <a:spcBef>
                <a:spcPct val="0"/>
              </a:spcBef>
            </a:pPr>
            <a:r>
              <a:rPr lang="en-GB" altLang="en-US" sz="2000" i="1" dirty="0" smtClean="0"/>
              <a:t>1924 – League of Nations adopt the Geneva Convention on the Rights of the Child</a:t>
            </a:r>
          </a:p>
          <a:p>
            <a:pPr>
              <a:lnSpc>
                <a:spcPct val="90000"/>
              </a:lnSpc>
              <a:spcBef>
                <a:spcPct val="0"/>
              </a:spcBef>
            </a:pPr>
            <a:r>
              <a:rPr lang="en-GB" altLang="en-US" sz="2000" i="1" dirty="0" smtClean="0"/>
              <a:t>1959 the United Nations General Assembly adopted a second Declaration of the Rights of the Child</a:t>
            </a:r>
          </a:p>
          <a:p>
            <a:pPr>
              <a:lnSpc>
                <a:spcPct val="90000"/>
              </a:lnSpc>
              <a:spcBef>
                <a:spcPct val="0"/>
              </a:spcBef>
            </a:pPr>
            <a:r>
              <a:rPr lang="en-GB" altLang="en-US" sz="2000" i="1" dirty="0" smtClean="0"/>
              <a:t>1959 – 1989 UN work on drafting the UNCRC</a:t>
            </a:r>
          </a:p>
          <a:p>
            <a:pPr>
              <a:lnSpc>
                <a:spcPct val="90000"/>
              </a:lnSpc>
              <a:spcBef>
                <a:spcPct val="0"/>
              </a:spcBef>
            </a:pPr>
            <a:r>
              <a:rPr lang="en-GB" altLang="en-US" sz="2000" i="1" dirty="0" smtClean="0"/>
              <a:t>1989 – UN adopt the UNCRC</a:t>
            </a:r>
          </a:p>
          <a:p>
            <a:pPr>
              <a:lnSpc>
                <a:spcPct val="90000"/>
              </a:lnSpc>
              <a:spcBef>
                <a:spcPct val="0"/>
              </a:spcBef>
            </a:pPr>
            <a:r>
              <a:rPr lang="en-GB" altLang="en-US" sz="2000" i="1" dirty="0" smtClean="0"/>
              <a:t>1990 – UNCRC entered into force</a:t>
            </a:r>
          </a:p>
          <a:p>
            <a:pPr>
              <a:lnSpc>
                <a:spcPct val="90000"/>
              </a:lnSpc>
              <a:spcBef>
                <a:spcPct val="0"/>
              </a:spcBef>
            </a:pPr>
            <a:r>
              <a:rPr lang="en-GB" altLang="en-US" sz="2000" i="1" dirty="0" smtClean="0"/>
              <a:t>1991 – UK ratify (with some reservations)</a:t>
            </a:r>
          </a:p>
          <a:p>
            <a:pPr>
              <a:spcBef>
                <a:spcPct val="0"/>
              </a:spcBef>
            </a:pPr>
            <a:endParaRPr lang="en-GB" altLang="cy-GB" sz="2000" dirty="0" smtClean="0"/>
          </a:p>
        </p:txBody>
      </p:sp>
      <p:sp>
        <p:nvSpPr>
          <p:cNvPr id="2" name="TextBox 1"/>
          <p:cNvSpPr txBox="1"/>
          <p:nvPr/>
        </p:nvSpPr>
        <p:spPr>
          <a:xfrm>
            <a:off x="251520" y="5517232"/>
            <a:ext cx="8640960" cy="101566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000" b="1" dirty="0" smtClean="0">
                <a:hlinkClick r:id="rId3"/>
              </a:rPr>
              <a:t>Hanes UNCRC / History of UNCRC </a:t>
            </a:r>
            <a:endParaRPr lang="en-GB" sz="2000" b="1" dirty="0" smtClean="0"/>
          </a:p>
          <a:p>
            <a:pPr marL="285750" indent="-285750">
              <a:buFont typeface="Arial" panose="020B0604020202020204" pitchFamily="34" charset="0"/>
              <a:buChar char="•"/>
            </a:pPr>
            <a:r>
              <a:rPr lang="en-GB" sz="1600" dirty="0" err="1" smtClean="0"/>
              <a:t>Wrth</a:t>
            </a:r>
            <a:r>
              <a:rPr lang="en-GB" sz="1600" dirty="0" smtClean="0"/>
              <a:t> </a:t>
            </a:r>
            <a:r>
              <a:rPr lang="en-GB" sz="1600" dirty="0" err="1" smtClean="0"/>
              <a:t>gwylio</a:t>
            </a:r>
            <a:r>
              <a:rPr lang="en-GB" sz="1600" dirty="0" smtClean="0"/>
              <a:t>, </a:t>
            </a:r>
            <a:r>
              <a:rPr lang="en-GB" sz="1600" dirty="0" err="1" smtClean="0"/>
              <a:t>nodwch</a:t>
            </a:r>
            <a:r>
              <a:rPr lang="en-GB" sz="1600" dirty="0" smtClean="0"/>
              <a:t> tri </a:t>
            </a:r>
            <a:r>
              <a:rPr lang="en-GB" sz="1600" dirty="0" err="1" smtClean="0"/>
              <a:t>digwyddiad</a:t>
            </a:r>
            <a:r>
              <a:rPr lang="en-GB" sz="1600" dirty="0" smtClean="0"/>
              <a:t> </a:t>
            </a:r>
            <a:r>
              <a:rPr lang="en-GB" sz="1600" dirty="0" err="1" smtClean="0"/>
              <a:t>sydd</a:t>
            </a:r>
            <a:r>
              <a:rPr lang="en-GB" sz="1600" dirty="0" smtClean="0"/>
              <a:t> </a:t>
            </a:r>
            <a:r>
              <a:rPr lang="en-GB" sz="1600" dirty="0" err="1" smtClean="0"/>
              <a:t>wedi</a:t>
            </a:r>
            <a:r>
              <a:rPr lang="en-GB" sz="1600" dirty="0" smtClean="0"/>
              <a:t> </a:t>
            </a:r>
            <a:r>
              <a:rPr lang="en-GB" sz="1600" dirty="0" err="1" smtClean="0"/>
              <a:t>effeithio</a:t>
            </a:r>
            <a:r>
              <a:rPr lang="en-GB" sz="1600" dirty="0" smtClean="0"/>
              <a:t> </a:t>
            </a:r>
            <a:r>
              <a:rPr lang="en-GB" sz="1600" dirty="0" err="1" smtClean="0"/>
              <a:t>ar</a:t>
            </a:r>
            <a:r>
              <a:rPr lang="en-GB" sz="1600" dirty="0" smtClean="0"/>
              <a:t> </a:t>
            </a:r>
            <a:r>
              <a:rPr lang="en-GB" sz="1600" dirty="0" err="1" smtClean="0"/>
              <a:t>ddatblygiad</a:t>
            </a:r>
            <a:r>
              <a:rPr lang="en-GB" sz="1600" dirty="0" smtClean="0"/>
              <a:t> </a:t>
            </a:r>
            <a:r>
              <a:rPr lang="en-GB" sz="1600" dirty="0" err="1" smtClean="0"/>
              <a:t>hawliau</a:t>
            </a:r>
            <a:r>
              <a:rPr lang="en-GB" sz="1600" dirty="0" smtClean="0"/>
              <a:t> plant. </a:t>
            </a:r>
          </a:p>
          <a:p>
            <a:pPr marL="285750" indent="-285750">
              <a:buFont typeface="Arial" panose="020B0604020202020204" pitchFamily="34" charset="0"/>
              <a:buChar char="•"/>
            </a:pPr>
            <a:r>
              <a:rPr lang="en-GB" sz="1600" i="1" dirty="0" smtClean="0"/>
              <a:t>As you watch, note three recent historical happenings which have impacted on children’s rights</a:t>
            </a:r>
            <a:r>
              <a:rPr lang="en-GB" sz="2400" i="1" dirty="0" smtClean="0"/>
              <a:t>. </a:t>
            </a:r>
            <a:endParaRPr lang="en-GB" sz="2400" i="1" dirty="0"/>
          </a:p>
        </p:txBody>
      </p:sp>
    </p:spTree>
    <p:extLst>
      <p:ext uri="{BB962C8B-B14F-4D97-AF65-F5344CB8AC3E}">
        <p14:creationId xmlns:p14="http://schemas.microsoft.com/office/powerpoint/2010/main" val="38904914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Task</a:t>
            </a:r>
            <a:br>
              <a:rPr lang="en-GB" dirty="0" smtClean="0"/>
            </a:br>
            <a:r>
              <a:rPr lang="en-GB" i="1" dirty="0" err="1" smtClean="0"/>
              <a:t>Tasg</a:t>
            </a:r>
            <a:r>
              <a:rPr lang="en-GB" i="1" dirty="0" smtClean="0"/>
              <a:t> </a:t>
            </a:r>
            <a:endParaRPr lang="en-GB" i="1" dirty="0"/>
          </a:p>
        </p:txBody>
      </p:sp>
      <p:sp>
        <p:nvSpPr>
          <p:cNvPr id="3" name="Content Placeholder 2"/>
          <p:cNvSpPr>
            <a:spLocks noGrp="1"/>
          </p:cNvSpPr>
          <p:nvPr>
            <p:ph sz="half" idx="1"/>
          </p:nvPr>
        </p:nvSpPr>
        <p:spPr>
          <a:xfrm>
            <a:off x="457200" y="1600200"/>
            <a:ext cx="4038600" cy="4853136"/>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smtClean="0"/>
              <a:t>Aildrefnwch</a:t>
            </a:r>
            <a:r>
              <a:rPr lang="en-GB" dirty="0" smtClean="0"/>
              <a:t> </a:t>
            </a:r>
            <a:r>
              <a:rPr lang="en-GB" dirty="0" err="1" smtClean="0"/>
              <a:t>eich</a:t>
            </a:r>
            <a:r>
              <a:rPr lang="en-GB" dirty="0" smtClean="0"/>
              <a:t> </a:t>
            </a:r>
            <a:r>
              <a:rPr lang="en-GB" dirty="0" err="1" smtClean="0"/>
              <a:t>llinell</a:t>
            </a:r>
            <a:r>
              <a:rPr lang="en-GB" dirty="0" smtClean="0"/>
              <a:t> </a:t>
            </a:r>
            <a:r>
              <a:rPr lang="en-GB" dirty="0" err="1" smtClean="0"/>
              <a:t>amser</a:t>
            </a:r>
            <a:r>
              <a:rPr lang="en-GB" dirty="0" smtClean="0"/>
              <a:t> </a:t>
            </a:r>
            <a:r>
              <a:rPr lang="en-GB" dirty="0" err="1" smtClean="0"/>
              <a:t>lle</a:t>
            </a:r>
            <a:r>
              <a:rPr lang="en-GB" dirty="0" smtClean="0"/>
              <a:t> bod </a:t>
            </a:r>
            <a:r>
              <a:rPr lang="en-GB" dirty="0" err="1" smtClean="0"/>
              <a:t>angen</a:t>
            </a:r>
            <a:r>
              <a:rPr lang="en-GB" dirty="0" smtClean="0"/>
              <a:t>.</a:t>
            </a:r>
          </a:p>
          <a:p>
            <a:endParaRPr lang="en-GB" dirty="0"/>
          </a:p>
          <a:p>
            <a:r>
              <a:rPr lang="en-GB" dirty="0" err="1" smtClean="0"/>
              <a:t>Adlewyrchwch</a:t>
            </a:r>
            <a:r>
              <a:rPr lang="en-GB" dirty="0" smtClean="0"/>
              <a:t>:</a:t>
            </a:r>
          </a:p>
          <a:p>
            <a:pPr lvl="1"/>
            <a:r>
              <a:rPr lang="en-GB" dirty="0" err="1" smtClean="0"/>
              <a:t>Sut</a:t>
            </a:r>
            <a:r>
              <a:rPr lang="en-GB" dirty="0" smtClean="0"/>
              <a:t> </a:t>
            </a:r>
            <a:r>
              <a:rPr lang="en-GB" dirty="0" err="1" smtClean="0"/>
              <a:t>ydym</a:t>
            </a:r>
            <a:r>
              <a:rPr lang="en-GB" dirty="0" smtClean="0"/>
              <a:t> </a:t>
            </a:r>
            <a:r>
              <a:rPr lang="en-GB" dirty="0" err="1" smtClean="0"/>
              <a:t>yn</a:t>
            </a:r>
            <a:r>
              <a:rPr lang="en-GB" dirty="0" smtClean="0"/>
              <a:t> </a:t>
            </a:r>
            <a:r>
              <a:rPr lang="en-GB" dirty="0" err="1" smtClean="0"/>
              <a:t>ystyried</a:t>
            </a:r>
            <a:r>
              <a:rPr lang="en-GB" dirty="0" smtClean="0"/>
              <a:t> </a:t>
            </a:r>
            <a:r>
              <a:rPr lang="en-GB" dirty="0" err="1" smtClean="0"/>
              <a:t>plentyndod</a:t>
            </a:r>
            <a:r>
              <a:rPr lang="en-GB" dirty="0" smtClean="0"/>
              <a:t> </a:t>
            </a:r>
            <a:r>
              <a:rPr lang="en-GB" dirty="0" err="1" smtClean="0"/>
              <a:t>nawr</a:t>
            </a:r>
            <a:r>
              <a:rPr lang="en-GB" dirty="0" smtClean="0"/>
              <a:t> </a:t>
            </a:r>
            <a:r>
              <a:rPr lang="en-GB" dirty="0" err="1" smtClean="0"/>
              <a:t>wedi</a:t>
            </a:r>
            <a:r>
              <a:rPr lang="en-GB" dirty="0" smtClean="0"/>
              <a:t> </a:t>
            </a:r>
            <a:r>
              <a:rPr lang="en-GB" dirty="0" err="1" smtClean="0"/>
              <a:t>cymharu</a:t>
            </a:r>
            <a:r>
              <a:rPr lang="en-GB" dirty="0" smtClean="0"/>
              <a:t> </a:t>
            </a:r>
            <a:r>
              <a:rPr lang="en-GB" dirty="0" err="1" smtClean="0"/>
              <a:t>a’r</a:t>
            </a:r>
            <a:r>
              <a:rPr lang="en-GB" dirty="0" smtClean="0"/>
              <a:t> </a:t>
            </a:r>
            <a:r>
              <a:rPr lang="en-GB" dirty="0" err="1" smtClean="0"/>
              <a:t>gorffennol</a:t>
            </a:r>
            <a:r>
              <a:rPr lang="en-GB" dirty="0" smtClean="0"/>
              <a:t>? </a:t>
            </a:r>
            <a:r>
              <a:rPr lang="en-GB" dirty="0" err="1" smtClean="0"/>
              <a:t>Tebyg</a:t>
            </a:r>
            <a:r>
              <a:rPr lang="en-GB" dirty="0" smtClean="0"/>
              <a:t>? </a:t>
            </a:r>
            <a:r>
              <a:rPr lang="en-GB" dirty="0" err="1" smtClean="0"/>
              <a:t>Anhebyg</a:t>
            </a:r>
            <a:r>
              <a:rPr lang="en-GB" dirty="0" smtClean="0"/>
              <a:t>?</a:t>
            </a:r>
          </a:p>
          <a:p>
            <a:pPr lvl="1"/>
            <a:r>
              <a:rPr lang="en-GB" dirty="0" err="1" smtClean="0"/>
              <a:t>Ystyriwch</a:t>
            </a:r>
            <a:r>
              <a:rPr lang="en-GB" dirty="0" smtClean="0"/>
              <a:t> </a:t>
            </a:r>
            <a:r>
              <a:rPr lang="en-GB" dirty="0" err="1" smtClean="0"/>
              <a:t>sut</a:t>
            </a:r>
            <a:r>
              <a:rPr lang="en-GB" dirty="0" smtClean="0"/>
              <a:t> </a:t>
            </a:r>
            <a:r>
              <a:rPr lang="en-GB" dirty="0" err="1" smtClean="0"/>
              <a:t>byddai</a:t>
            </a:r>
            <a:r>
              <a:rPr lang="en-GB" dirty="0" smtClean="0"/>
              <a:t> </a:t>
            </a:r>
            <a:r>
              <a:rPr lang="en-GB" dirty="0" err="1" smtClean="0"/>
              <a:t>pob</a:t>
            </a:r>
            <a:r>
              <a:rPr lang="en-GB" dirty="0" smtClean="0"/>
              <a:t> </a:t>
            </a:r>
            <a:r>
              <a:rPr lang="en-GB" dirty="0" err="1" smtClean="0"/>
              <a:t>cyfnod</a:t>
            </a:r>
            <a:r>
              <a:rPr lang="en-GB" dirty="0" smtClean="0"/>
              <a:t> </a:t>
            </a:r>
            <a:r>
              <a:rPr lang="en-GB" dirty="0" err="1" smtClean="0"/>
              <a:t>yn</a:t>
            </a:r>
            <a:r>
              <a:rPr lang="en-GB" dirty="0" smtClean="0"/>
              <a:t> </a:t>
            </a:r>
            <a:r>
              <a:rPr lang="en-GB" dirty="0" err="1" smtClean="0"/>
              <a:t>ystyried</a:t>
            </a:r>
            <a:r>
              <a:rPr lang="en-GB" dirty="0" smtClean="0"/>
              <a:t> </a:t>
            </a:r>
            <a:r>
              <a:rPr lang="en-GB" dirty="0" err="1" smtClean="0"/>
              <a:t>hawliau</a:t>
            </a:r>
            <a:r>
              <a:rPr lang="en-GB" dirty="0" smtClean="0"/>
              <a:t> plant. </a:t>
            </a:r>
            <a:endParaRPr lang="en-GB" dirty="0"/>
          </a:p>
        </p:txBody>
      </p:sp>
      <p:sp>
        <p:nvSpPr>
          <p:cNvPr id="4" name="Content Placeholder 3"/>
          <p:cNvSpPr>
            <a:spLocks noGrp="1"/>
          </p:cNvSpPr>
          <p:nvPr>
            <p:ph sz="half" idx="2"/>
          </p:nvPr>
        </p:nvSpPr>
        <p:spPr>
          <a:xfrm>
            <a:off x="4648200" y="1600200"/>
            <a:ext cx="4038600" cy="4853136"/>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dirty="0" smtClean="0"/>
              <a:t>Make any readjustments to your timeline you now think necessary. </a:t>
            </a:r>
          </a:p>
          <a:p>
            <a:endParaRPr lang="en-GB" dirty="0"/>
          </a:p>
          <a:p>
            <a:r>
              <a:rPr lang="en-GB" dirty="0" smtClean="0"/>
              <a:t>Reflect:</a:t>
            </a:r>
          </a:p>
          <a:p>
            <a:pPr lvl="1"/>
            <a:r>
              <a:rPr lang="en-GB" dirty="0" smtClean="0"/>
              <a:t>What are the differences and similarities to the way we think about childhood today compared to the past?</a:t>
            </a:r>
          </a:p>
          <a:p>
            <a:pPr lvl="1"/>
            <a:r>
              <a:rPr lang="en-GB" dirty="0" smtClean="0"/>
              <a:t>Consider how children’s rights were perceived at different points of your timeline. </a:t>
            </a:r>
          </a:p>
        </p:txBody>
      </p:sp>
    </p:spTree>
    <p:extLst>
      <p:ext uri="{BB962C8B-B14F-4D97-AF65-F5344CB8AC3E}">
        <p14:creationId xmlns:p14="http://schemas.microsoft.com/office/powerpoint/2010/main" val="24889144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Ail-</a:t>
            </a:r>
            <a:r>
              <a:rPr lang="en-GB" i="1" dirty="0" err="1" smtClean="0"/>
              <a:t>ystyried</a:t>
            </a:r>
            <a:r>
              <a:rPr lang="en-GB" i="1" dirty="0" smtClean="0"/>
              <a:t> </a:t>
            </a:r>
            <a:r>
              <a:rPr lang="en-GB" i="1" dirty="0" err="1" smtClean="0"/>
              <a:t>Plentyndod</a:t>
            </a:r>
            <a:r>
              <a:rPr lang="en-GB" i="1" dirty="0" smtClean="0"/>
              <a:t>?</a:t>
            </a:r>
            <a:br>
              <a:rPr lang="en-GB" i="1" dirty="0" smtClean="0"/>
            </a:br>
            <a:r>
              <a:rPr lang="en-GB" dirty="0" smtClean="0"/>
              <a:t>Rethinking Childhood?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Mae </a:t>
            </a:r>
            <a:r>
              <a:rPr lang="en-GB" dirty="0" err="1" smtClean="0"/>
              <a:t>meddwl</a:t>
            </a:r>
            <a:r>
              <a:rPr lang="en-GB" dirty="0" smtClean="0"/>
              <a:t> </a:t>
            </a:r>
            <a:r>
              <a:rPr lang="en-GB" dirty="0" err="1" smtClean="0"/>
              <a:t>presennol</a:t>
            </a:r>
            <a:r>
              <a:rPr lang="en-GB" dirty="0" smtClean="0"/>
              <a:t> </a:t>
            </a:r>
            <a:r>
              <a:rPr lang="en-GB" dirty="0" err="1" smtClean="0"/>
              <a:t>yn</a:t>
            </a:r>
            <a:r>
              <a:rPr lang="en-GB" dirty="0" smtClean="0"/>
              <a:t> </a:t>
            </a:r>
            <a:r>
              <a:rPr lang="en-GB" dirty="0" err="1" smtClean="0"/>
              <a:t>adlewyrchu’r</a:t>
            </a:r>
            <a:r>
              <a:rPr lang="en-GB" dirty="0" smtClean="0"/>
              <a:t> </a:t>
            </a:r>
            <a:r>
              <a:rPr lang="en-GB" dirty="0" err="1" smtClean="0"/>
              <a:t>canlynol</a:t>
            </a:r>
            <a:r>
              <a:rPr lang="en-GB" dirty="0" smtClean="0"/>
              <a:t>:</a:t>
            </a:r>
          </a:p>
          <a:p>
            <a:pPr lvl="1"/>
            <a:r>
              <a:rPr lang="en-GB" dirty="0" smtClean="0"/>
              <a:t>Mae </a:t>
            </a:r>
            <a:r>
              <a:rPr lang="en-GB" dirty="0" err="1" smtClean="0"/>
              <a:t>plaent</a:t>
            </a:r>
            <a:r>
              <a:rPr lang="en-GB" dirty="0" smtClean="0"/>
              <a:t> </a:t>
            </a:r>
            <a:r>
              <a:rPr lang="en-GB" dirty="0" err="1" smtClean="0"/>
              <a:t>yn</a:t>
            </a:r>
            <a:r>
              <a:rPr lang="en-GB" dirty="0" smtClean="0"/>
              <a:t> </a:t>
            </a:r>
            <a:r>
              <a:rPr lang="en-GB" dirty="0" err="1" smtClean="0"/>
              <a:t>haeddu</a:t>
            </a:r>
            <a:r>
              <a:rPr lang="en-GB" dirty="0" smtClean="0"/>
              <a:t> </a:t>
            </a:r>
            <a:r>
              <a:rPr lang="en-GB" dirty="0" err="1" smtClean="0"/>
              <a:t>plentyndod</a:t>
            </a:r>
            <a:endParaRPr lang="en-GB" dirty="0" smtClean="0"/>
          </a:p>
          <a:p>
            <a:pPr lvl="1"/>
            <a:r>
              <a:rPr lang="en-GB" dirty="0" smtClean="0"/>
              <a:t>Mae </a:t>
            </a:r>
            <a:r>
              <a:rPr lang="en-GB" dirty="0" err="1" smtClean="0"/>
              <a:t>angen</a:t>
            </a:r>
            <a:r>
              <a:rPr lang="en-GB" dirty="0" smtClean="0"/>
              <a:t> </a:t>
            </a:r>
            <a:r>
              <a:rPr lang="en-GB" dirty="0" err="1" smtClean="0"/>
              <a:t>amddiffyn</a:t>
            </a:r>
            <a:r>
              <a:rPr lang="en-GB" dirty="0" smtClean="0"/>
              <a:t> plant</a:t>
            </a:r>
          </a:p>
          <a:p>
            <a:pPr lvl="1"/>
            <a:r>
              <a:rPr lang="en-GB" dirty="0" smtClean="0"/>
              <a:t>Mae </a:t>
            </a:r>
            <a:r>
              <a:rPr lang="en-GB" dirty="0" err="1" smtClean="0"/>
              <a:t>angen</a:t>
            </a:r>
            <a:r>
              <a:rPr lang="en-GB" dirty="0" smtClean="0"/>
              <a:t> </a:t>
            </a:r>
            <a:r>
              <a:rPr lang="en-GB" dirty="0" err="1" smtClean="0"/>
              <a:t>paratoi</a:t>
            </a:r>
            <a:r>
              <a:rPr lang="en-GB" dirty="0" smtClean="0"/>
              <a:t> plant I </a:t>
            </a:r>
            <a:r>
              <a:rPr lang="en-GB" dirty="0" err="1" smtClean="0"/>
              <a:t>fod</a:t>
            </a:r>
            <a:r>
              <a:rPr lang="en-GB" dirty="0" smtClean="0"/>
              <a:t> </a:t>
            </a:r>
            <a:r>
              <a:rPr lang="en-GB" dirty="0" err="1" smtClean="0"/>
              <a:t>yn</a:t>
            </a:r>
            <a:r>
              <a:rPr lang="en-GB" dirty="0" smtClean="0"/>
              <a:t> </a:t>
            </a:r>
            <a:r>
              <a:rPr lang="en-GB" dirty="0" err="1" smtClean="0"/>
              <a:t>oedolion</a:t>
            </a:r>
            <a:endParaRPr lang="en-GB" dirty="0" smtClean="0"/>
          </a:p>
          <a:p>
            <a:pPr lvl="1"/>
            <a:r>
              <a:rPr lang="en-GB" dirty="0" smtClean="0"/>
              <a:t>Mae </a:t>
            </a:r>
            <a:r>
              <a:rPr lang="en-GB" dirty="0" err="1" smtClean="0"/>
              <a:t>plentyndod</a:t>
            </a:r>
            <a:r>
              <a:rPr lang="en-GB" dirty="0" smtClean="0"/>
              <a:t> </a:t>
            </a:r>
            <a:r>
              <a:rPr lang="en-GB" dirty="0" err="1" smtClean="0"/>
              <a:t>yn</a:t>
            </a:r>
            <a:r>
              <a:rPr lang="en-GB" dirty="0" smtClean="0"/>
              <a:t> </a:t>
            </a:r>
            <a:r>
              <a:rPr lang="en-GB" dirty="0" err="1" smtClean="0"/>
              <a:t>cyfnod</a:t>
            </a:r>
            <a:r>
              <a:rPr lang="en-GB" dirty="0" smtClean="0"/>
              <a:t> </a:t>
            </a:r>
            <a:r>
              <a:rPr lang="en-GB" dirty="0" err="1" smtClean="0"/>
              <a:t>goddefgar</a:t>
            </a:r>
            <a:r>
              <a:rPr lang="en-GB" dirty="0" smtClean="0"/>
              <a:t> (</a:t>
            </a:r>
            <a:r>
              <a:rPr lang="en-GB" dirty="0" err="1" smtClean="0"/>
              <a:t>wedi’I</a:t>
            </a:r>
            <a:r>
              <a:rPr lang="en-GB" dirty="0" smtClean="0"/>
              <a:t> </a:t>
            </a:r>
            <a:r>
              <a:rPr lang="en-GB" dirty="0" err="1" smtClean="0"/>
              <a:t>rheoli</a:t>
            </a:r>
            <a:r>
              <a:rPr lang="en-GB" dirty="0" smtClean="0"/>
              <a:t> </a:t>
            </a:r>
            <a:r>
              <a:rPr lang="en-GB" dirty="0" err="1" smtClean="0"/>
              <a:t>gan</a:t>
            </a:r>
            <a:r>
              <a:rPr lang="en-GB" dirty="0" smtClean="0"/>
              <a:t> </a:t>
            </a:r>
            <a:r>
              <a:rPr lang="en-GB" dirty="0" err="1" smtClean="0"/>
              <a:t>oedolion</a:t>
            </a:r>
            <a:r>
              <a:rPr lang="en-GB" dirty="0" smtClean="0"/>
              <a:t> </a:t>
            </a:r>
            <a:r>
              <a:rPr lang="en-GB" dirty="0" err="1" smtClean="0"/>
              <a:t>er</a:t>
            </a:r>
            <a:r>
              <a:rPr lang="en-GB" dirty="0" smtClean="0"/>
              <a:t> </a:t>
            </a:r>
            <a:r>
              <a:rPr lang="en-GB" dirty="0" err="1" smtClean="0"/>
              <a:t>mwyn</a:t>
            </a:r>
            <a:r>
              <a:rPr lang="en-GB" dirty="0" smtClean="0"/>
              <a:t> </a:t>
            </a:r>
            <a:r>
              <a:rPr lang="en-GB" dirty="0" err="1" smtClean="0"/>
              <a:t>budd</a:t>
            </a:r>
            <a:r>
              <a:rPr lang="en-GB" dirty="0" smtClean="0"/>
              <a:t> plant)</a:t>
            </a:r>
          </a:p>
          <a:p>
            <a:pPr lvl="1"/>
            <a:r>
              <a:rPr lang="en-GB" dirty="0" smtClean="0"/>
              <a:t>Mae plant </a:t>
            </a:r>
            <a:r>
              <a:rPr lang="en-GB" dirty="0" err="1" smtClean="0"/>
              <a:t>yn</a:t>
            </a:r>
            <a:r>
              <a:rPr lang="en-GB" dirty="0" smtClean="0"/>
              <a:t> </a:t>
            </a:r>
            <a:r>
              <a:rPr lang="en-GB" dirty="0" err="1" smtClean="0"/>
              <a:t>dibwer</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Current thinking often reflects the following:</a:t>
            </a:r>
          </a:p>
          <a:p>
            <a:pPr lvl="1"/>
            <a:r>
              <a:rPr lang="en-GB" dirty="0" smtClean="0"/>
              <a:t>Children deserve a childhood </a:t>
            </a:r>
          </a:p>
          <a:p>
            <a:pPr lvl="1"/>
            <a:r>
              <a:rPr lang="en-GB" dirty="0" smtClean="0"/>
              <a:t>Children need protection</a:t>
            </a:r>
          </a:p>
          <a:p>
            <a:pPr lvl="1"/>
            <a:r>
              <a:rPr lang="en-GB" dirty="0" smtClean="0"/>
              <a:t>Children need to be prepared for adulthood</a:t>
            </a:r>
          </a:p>
          <a:p>
            <a:pPr lvl="1"/>
            <a:r>
              <a:rPr lang="en-GB" dirty="0" smtClean="0"/>
              <a:t>Childhood tends to be passive in nature (it’s managed by adults for children’s own good) </a:t>
            </a:r>
          </a:p>
          <a:p>
            <a:pPr lvl="1"/>
            <a:r>
              <a:rPr lang="en-GB" dirty="0" smtClean="0"/>
              <a:t>Children lack agency and are often powerless (and so need protection) </a:t>
            </a:r>
            <a:endParaRPr lang="en-GB" dirty="0"/>
          </a:p>
        </p:txBody>
      </p:sp>
      <p:sp>
        <p:nvSpPr>
          <p:cNvPr id="6" name="Cloud 5"/>
          <p:cNvSpPr/>
          <p:nvPr/>
        </p:nvSpPr>
        <p:spPr>
          <a:xfrm>
            <a:off x="5635352" y="4509120"/>
            <a:ext cx="3203848" cy="2016224"/>
          </a:xfrm>
          <a:prstGeom prst="cloud">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smtClean="0"/>
              <a:t>Would you challenge any of these assumptions? Why? </a:t>
            </a:r>
            <a:endParaRPr lang="en-GB" dirty="0"/>
          </a:p>
        </p:txBody>
      </p:sp>
      <p:sp>
        <p:nvSpPr>
          <p:cNvPr id="8" name="Cloud 7"/>
          <p:cNvSpPr/>
          <p:nvPr/>
        </p:nvSpPr>
        <p:spPr>
          <a:xfrm>
            <a:off x="1785528" y="4581128"/>
            <a:ext cx="3203848" cy="2016224"/>
          </a:xfrm>
          <a:prstGeom prst="cloud">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err="1" smtClean="0"/>
              <a:t>Oes</a:t>
            </a:r>
            <a:r>
              <a:rPr lang="en-GB" dirty="0" smtClean="0"/>
              <a:t> </a:t>
            </a:r>
            <a:r>
              <a:rPr lang="en-GB" dirty="0" err="1" smtClean="0"/>
              <a:t>modd</a:t>
            </a:r>
            <a:r>
              <a:rPr lang="en-GB" dirty="0" smtClean="0"/>
              <a:t> </a:t>
            </a:r>
            <a:r>
              <a:rPr lang="en-GB" dirty="0" err="1" smtClean="0"/>
              <a:t>herio’r</a:t>
            </a:r>
            <a:r>
              <a:rPr lang="en-GB" dirty="0" smtClean="0"/>
              <a:t> </a:t>
            </a:r>
            <a:r>
              <a:rPr lang="en-GB" dirty="0" err="1" smtClean="0"/>
              <a:t>safbwyntiau</a:t>
            </a:r>
            <a:r>
              <a:rPr lang="en-GB" dirty="0" smtClean="0"/>
              <a:t> </a:t>
            </a:r>
            <a:r>
              <a:rPr lang="en-GB" dirty="0" err="1" smtClean="0"/>
              <a:t>yma</a:t>
            </a:r>
            <a:r>
              <a:rPr lang="en-GB" dirty="0" smtClean="0"/>
              <a:t>? Pam? </a:t>
            </a:r>
            <a:endParaRPr lang="en-GB" dirty="0"/>
          </a:p>
        </p:txBody>
      </p:sp>
    </p:spTree>
    <p:extLst>
      <p:ext uri="{BB962C8B-B14F-4D97-AF65-F5344CB8AC3E}">
        <p14:creationId xmlns:p14="http://schemas.microsoft.com/office/powerpoint/2010/main" val="2192159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i="1" dirty="0" err="1" smtClean="0"/>
              <a:t>Dibynnu</a:t>
            </a:r>
            <a:r>
              <a:rPr lang="en-GB" sz="3600" i="1" dirty="0" smtClean="0"/>
              <a:t> </a:t>
            </a:r>
            <a:r>
              <a:rPr lang="en-GB" sz="3600" i="1" dirty="0" err="1" smtClean="0"/>
              <a:t>ar</a:t>
            </a:r>
            <a:r>
              <a:rPr lang="en-GB" sz="3600" i="1" dirty="0" smtClean="0"/>
              <a:t> </a:t>
            </a:r>
            <a:r>
              <a:rPr lang="en-GB" sz="3600" b="1" i="1" dirty="0" err="1" smtClean="0"/>
              <a:t>amser</a:t>
            </a:r>
            <a:r>
              <a:rPr lang="en-GB" sz="3600" i="1" dirty="0" smtClean="0"/>
              <a:t> a </a:t>
            </a:r>
            <a:r>
              <a:rPr lang="en-GB" sz="3600" b="1" i="1" dirty="0" err="1" smtClean="0"/>
              <a:t>lle</a:t>
            </a:r>
            <a:r>
              <a:rPr lang="en-GB" sz="3600" i="1" dirty="0" smtClean="0"/>
              <a:t/>
            </a:r>
            <a:br>
              <a:rPr lang="en-GB" sz="3600" i="1" dirty="0" smtClean="0"/>
            </a:br>
            <a:r>
              <a:rPr lang="en-GB" sz="3600" dirty="0" smtClean="0"/>
              <a:t>Dependent on </a:t>
            </a:r>
            <a:r>
              <a:rPr lang="en-GB" sz="3600" b="1" dirty="0" smtClean="0"/>
              <a:t>time</a:t>
            </a:r>
            <a:r>
              <a:rPr lang="en-GB" sz="3600" dirty="0" smtClean="0"/>
              <a:t>, dependent on </a:t>
            </a:r>
            <a:r>
              <a:rPr lang="en-GB" sz="3600" b="1" dirty="0" smtClean="0"/>
              <a:t>place</a:t>
            </a:r>
            <a:r>
              <a:rPr lang="en-GB" sz="3600" dirty="0" smtClean="0"/>
              <a:t> </a:t>
            </a:r>
            <a:endParaRPr lang="en-GB" sz="3600"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err="1" smtClean="0"/>
              <a:t>Deallwyd</a:t>
            </a:r>
            <a:r>
              <a:rPr lang="en-GB" dirty="0" smtClean="0"/>
              <a:t> </a:t>
            </a:r>
            <a:r>
              <a:rPr lang="en-GB" dirty="0" err="1" smtClean="0"/>
              <a:t>plentyndod</a:t>
            </a:r>
            <a:r>
              <a:rPr lang="en-GB" dirty="0" smtClean="0"/>
              <a:t> </a:t>
            </a:r>
            <a:r>
              <a:rPr lang="en-GB" dirty="0" err="1" smtClean="0"/>
              <a:t>trwy</a:t>
            </a:r>
            <a:r>
              <a:rPr lang="en-GB" dirty="0" smtClean="0"/>
              <a:t> </a:t>
            </a:r>
            <a:r>
              <a:rPr lang="en-GB" dirty="0" err="1" smtClean="0"/>
              <a:t>deall</a:t>
            </a:r>
            <a:r>
              <a:rPr lang="en-GB" dirty="0" smtClean="0"/>
              <a:t> </a:t>
            </a:r>
            <a:r>
              <a:rPr lang="en-GB" dirty="0" err="1" smtClean="0"/>
              <a:t>amser</a:t>
            </a:r>
            <a:r>
              <a:rPr lang="en-GB" dirty="0" smtClean="0"/>
              <a:t> ac </a:t>
            </a:r>
            <a:r>
              <a:rPr lang="en-GB" dirty="0" err="1" smtClean="0"/>
              <a:t>natur</a:t>
            </a:r>
            <a:r>
              <a:rPr lang="en-GB" dirty="0" smtClean="0"/>
              <a:t> </a:t>
            </a:r>
            <a:r>
              <a:rPr lang="en-GB" dirty="0" err="1" smtClean="0"/>
              <a:t>ein</a:t>
            </a:r>
            <a:r>
              <a:rPr lang="en-GB" dirty="0" smtClean="0"/>
              <a:t> </a:t>
            </a:r>
            <a:r>
              <a:rPr lang="en-GB" dirty="0" err="1" smtClean="0"/>
              <a:t>lle</a:t>
            </a:r>
            <a:endParaRPr lang="en-GB" dirty="0" smtClean="0"/>
          </a:p>
          <a:p>
            <a:endParaRPr lang="en-GB" dirty="0"/>
          </a:p>
          <a:p>
            <a:r>
              <a:rPr lang="en-GB" dirty="0" err="1" smtClean="0"/>
              <a:t>Tasg</a:t>
            </a:r>
            <a:r>
              <a:rPr lang="en-GB" dirty="0" smtClean="0"/>
              <a:t>: </a:t>
            </a:r>
            <a:r>
              <a:rPr lang="en-GB" dirty="0" err="1" smtClean="0"/>
              <a:t>Gwyliwch</a:t>
            </a:r>
            <a:r>
              <a:rPr lang="en-GB" dirty="0" smtClean="0"/>
              <a:t> y </a:t>
            </a:r>
            <a:r>
              <a:rPr lang="en-GB" dirty="0" err="1" smtClean="0"/>
              <a:t>fideo</a:t>
            </a:r>
            <a:endParaRPr lang="en-GB" dirty="0" smtClean="0"/>
          </a:p>
          <a:p>
            <a:pPr lvl="1"/>
            <a:r>
              <a:rPr lang="en-GB" dirty="0" err="1" smtClean="0"/>
              <a:t>Mewn</a:t>
            </a:r>
            <a:r>
              <a:rPr lang="en-GB" dirty="0" smtClean="0"/>
              <a:t> par, </a:t>
            </a:r>
            <a:r>
              <a:rPr lang="en-GB" dirty="0" err="1" smtClean="0"/>
              <a:t>trafodwch</a:t>
            </a:r>
            <a:r>
              <a:rPr lang="en-GB" dirty="0" smtClean="0"/>
              <a:t> </a:t>
            </a:r>
            <a:r>
              <a:rPr lang="en-GB" dirty="0" err="1" smtClean="0"/>
              <a:t>beth</a:t>
            </a:r>
            <a:r>
              <a:rPr lang="en-GB" dirty="0" smtClean="0"/>
              <a:t> </a:t>
            </a:r>
            <a:r>
              <a:rPr lang="en-GB" dirty="0" err="1" smtClean="0"/>
              <a:t>sy’n</a:t>
            </a:r>
            <a:r>
              <a:rPr lang="en-GB" dirty="0" smtClean="0"/>
              <a:t> </a:t>
            </a:r>
            <a:r>
              <a:rPr lang="en-GB" dirty="0" err="1" smtClean="0"/>
              <a:t>dymunol</a:t>
            </a:r>
            <a:r>
              <a:rPr lang="en-GB" dirty="0" smtClean="0"/>
              <a:t> ac </a:t>
            </a:r>
            <a:r>
              <a:rPr lang="en-GB" dirty="0" err="1" smtClean="0"/>
              <a:t>yn</a:t>
            </a:r>
            <a:r>
              <a:rPr lang="en-GB" dirty="0" smtClean="0"/>
              <a:t> </a:t>
            </a:r>
            <a:r>
              <a:rPr lang="en-GB" dirty="0" err="1" smtClean="0"/>
              <a:t>bwysig</a:t>
            </a:r>
            <a:r>
              <a:rPr lang="en-GB" dirty="0" smtClean="0"/>
              <a:t> am </a:t>
            </a:r>
            <a:r>
              <a:rPr lang="en-GB" dirty="0" err="1" smtClean="0"/>
              <a:t>blentyndod</a:t>
            </a:r>
            <a:r>
              <a:rPr lang="en-GB" dirty="0" smtClean="0"/>
              <a:t> </a:t>
            </a:r>
            <a:r>
              <a:rPr lang="en-GB" dirty="0" err="1" smtClean="0"/>
              <a:t>yng</a:t>
            </a:r>
            <a:r>
              <a:rPr lang="en-GB" dirty="0" smtClean="0"/>
              <a:t> </a:t>
            </a:r>
            <a:r>
              <a:rPr lang="en-GB" dirty="0" err="1" smtClean="0"/>
              <a:t>Nghymru</a:t>
            </a:r>
            <a:r>
              <a:rPr lang="en-GB" dirty="0" smtClean="0"/>
              <a:t>?</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dirty="0" smtClean="0"/>
              <a:t>Our understanding of childhood is dependent on our understanding of </a:t>
            </a:r>
            <a:r>
              <a:rPr lang="en-GB" b="1" dirty="0" smtClean="0"/>
              <a:t>our time </a:t>
            </a:r>
            <a:r>
              <a:rPr lang="en-GB" dirty="0" smtClean="0"/>
              <a:t>and of </a:t>
            </a:r>
            <a:r>
              <a:rPr lang="en-GB" b="1" dirty="0" smtClean="0"/>
              <a:t>our place.</a:t>
            </a:r>
          </a:p>
          <a:p>
            <a:endParaRPr lang="en-GB" dirty="0"/>
          </a:p>
          <a:p>
            <a:r>
              <a:rPr lang="en-GB" dirty="0" smtClean="0"/>
              <a:t>Task: Watch this </a:t>
            </a:r>
            <a:r>
              <a:rPr lang="en-GB" dirty="0" smtClean="0">
                <a:hlinkClick r:id="rId2"/>
              </a:rPr>
              <a:t>short clip</a:t>
            </a:r>
            <a:endParaRPr lang="en-GB" dirty="0"/>
          </a:p>
          <a:p>
            <a:pPr lvl="1"/>
            <a:r>
              <a:rPr lang="en-GB" dirty="0" smtClean="0"/>
              <a:t>In pairs, discuss what is desirable and important for childhood in Wales? </a:t>
            </a:r>
            <a:endParaRPr lang="en-GB" dirty="0"/>
          </a:p>
        </p:txBody>
      </p:sp>
    </p:spTree>
    <p:extLst>
      <p:ext uri="{BB962C8B-B14F-4D97-AF65-F5344CB8AC3E}">
        <p14:creationId xmlns:p14="http://schemas.microsoft.com/office/powerpoint/2010/main" val="2864822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i="1" dirty="0" err="1" smtClean="0"/>
              <a:t>Pwysigrwydd</a:t>
            </a:r>
            <a:r>
              <a:rPr lang="en-GB" sz="3200" i="1" dirty="0" smtClean="0"/>
              <a:t> </a:t>
            </a:r>
            <a:r>
              <a:rPr lang="en-GB" sz="3200" i="1" dirty="0" err="1" smtClean="0"/>
              <a:t>hanes</a:t>
            </a:r>
            <a:r>
              <a:rPr lang="en-GB" sz="3200" i="1" dirty="0" smtClean="0"/>
              <a:t> </a:t>
            </a:r>
            <a:r>
              <a:rPr lang="en-GB" sz="3200" i="1" dirty="0" err="1" smtClean="0"/>
              <a:t>chymdeithasol</a:t>
            </a:r>
            <a:r>
              <a:rPr lang="en-GB" sz="3200" i="1" dirty="0" smtClean="0"/>
              <a:t/>
            </a:r>
            <a:br>
              <a:rPr lang="en-GB" sz="3200" i="1" dirty="0" smtClean="0"/>
            </a:br>
            <a:r>
              <a:rPr lang="en-GB" sz="3200" dirty="0" smtClean="0"/>
              <a:t>Importance of Socio-Historical Perspective</a:t>
            </a:r>
            <a:endParaRPr lang="en-GB" sz="3200" dirty="0"/>
          </a:p>
        </p:txBody>
      </p:sp>
      <p:sp>
        <p:nvSpPr>
          <p:cNvPr id="3" name="Content Placeholder 2"/>
          <p:cNvSpPr>
            <a:spLocks noGrp="1"/>
          </p:cNvSpPr>
          <p:nvPr>
            <p:ph idx="1"/>
          </p:nvPr>
        </p:nvSpPr>
        <p:spPr>
          <a:xfrm>
            <a:off x="457200" y="3573016"/>
            <a:ext cx="8229600" cy="2952329"/>
          </a:xfrm>
        </p:spPr>
        <p:txBody>
          <a:bodyPr>
            <a:normAutofit lnSpcReduction="10000"/>
          </a:bodyPr>
          <a:lstStyle/>
          <a:p>
            <a:r>
              <a:rPr lang="en-GB" sz="2800" dirty="0" smtClean="0"/>
              <a:t>“Children</a:t>
            </a:r>
            <a:r>
              <a:rPr lang="en-GB" sz="2800" dirty="0"/>
              <a:t>, like other minority groups, lack a voice and have a right to be heard and their views taken into account. It is through working towards better understanding of the social condition of childhood that we can provide a firm basis for working </a:t>
            </a:r>
            <a:r>
              <a:rPr lang="en-GB" sz="2800" dirty="0" smtClean="0"/>
              <a:t>towards implementation </a:t>
            </a:r>
            <a:r>
              <a:rPr lang="en-GB" sz="2800" dirty="0"/>
              <a:t>of their rights</a:t>
            </a:r>
            <a:r>
              <a:rPr lang="en-GB" sz="2800" dirty="0" smtClean="0"/>
              <a:t>.” </a:t>
            </a:r>
          </a:p>
          <a:p>
            <a:pPr marL="0" indent="0" algn="r">
              <a:buNone/>
            </a:pPr>
            <a:r>
              <a:rPr lang="en-GB" sz="2800" dirty="0" err="1" smtClean="0"/>
              <a:t>Mayall</a:t>
            </a:r>
            <a:r>
              <a:rPr lang="en-GB" sz="2800" dirty="0" smtClean="0"/>
              <a:t>, 2000,p1</a:t>
            </a:r>
            <a:endParaRPr lang="en-GB" sz="2800" dirty="0"/>
          </a:p>
        </p:txBody>
      </p:sp>
      <p:pic>
        <p:nvPicPr>
          <p:cNvPr id="6" name="Picture 5"/>
          <p:cNvPicPr>
            <a:picLocks noChangeAspect="1"/>
          </p:cNvPicPr>
          <p:nvPr/>
        </p:nvPicPr>
        <p:blipFill>
          <a:blip r:embed="rId2"/>
          <a:stretch>
            <a:fillRect/>
          </a:stretch>
        </p:blipFill>
        <p:spPr>
          <a:xfrm>
            <a:off x="2816547" y="1340768"/>
            <a:ext cx="3510905" cy="2037044"/>
          </a:xfrm>
          <a:prstGeom prst="rect">
            <a:avLst/>
          </a:prstGeom>
        </p:spPr>
      </p:pic>
    </p:spTree>
    <p:extLst>
      <p:ext uri="{BB962C8B-B14F-4D97-AF65-F5344CB8AC3E}">
        <p14:creationId xmlns:p14="http://schemas.microsoft.com/office/powerpoint/2010/main" val="37964449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i="1" dirty="0" err="1" smtClean="0"/>
              <a:t>Sut</a:t>
            </a:r>
            <a:r>
              <a:rPr lang="en-GB" sz="3600" i="1" dirty="0" smtClean="0"/>
              <a:t> </a:t>
            </a:r>
            <a:r>
              <a:rPr lang="en-GB" sz="3600" i="1" dirty="0" err="1" smtClean="0"/>
              <a:t>mae</a:t>
            </a:r>
            <a:r>
              <a:rPr lang="en-GB" sz="3600" i="1" dirty="0" smtClean="0"/>
              <a:t> </a:t>
            </a:r>
            <a:r>
              <a:rPr lang="en-GB" sz="3600" i="1" dirty="0" err="1" smtClean="0"/>
              <a:t>hwn</a:t>
            </a:r>
            <a:r>
              <a:rPr lang="en-GB" sz="3600" i="1" dirty="0" smtClean="0"/>
              <a:t> </a:t>
            </a:r>
            <a:r>
              <a:rPr lang="en-GB" sz="3600" i="1" dirty="0" err="1" smtClean="0"/>
              <a:t>wedi</a:t>
            </a:r>
            <a:r>
              <a:rPr lang="en-GB" sz="3600" i="1" dirty="0" smtClean="0"/>
              <a:t> </a:t>
            </a:r>
            <a:r>
              <a:rPr lang="en-GB" sz="3600" i="1" dirty="0" err="1" smtClean="0"/>
              <a:t>dylanwadu</a:t>
            </a:r>
            <a:r>
              <a:rPr lang="en-GB" sz="3600" i="1" dirty="0" smtClean="0"/>
              <a:t> </a:t>
            </a:r>
            <a:r>
              <a:rPr lang="en-GB" sz="3600" i="1" dirty="0" err="1" smtClean="0"/>
              <a:t>ar</a:t>
            </a:r>
            <a:r>
              <a:rPr lang="en-GB" sz="3600" i="1" dirty="0" smtClean="0"/>
              <a:t> </a:t>
            </a:r>
            <a:r>
              <a:rPr lang="en-GB" sz="3600" i="1" dirty="0" err="1" smtClean="0"/>
              <a:t>hawliau</a:t>
            </a:r>
            <a:r>
              <a:rPr lang="en-GB" sz="3600" i="1" dirty="0" smtClean="0"/>
              <a:t> </a:t>
            </a:r>
            <a:r>
              <a:rPr lang="en-GB" sz="3600" i="1" dirty="0" err="1" smtClean="0"/>
              <a:t>blant</a:t>
            </a:r>
            <a:r>
              <a:rPr lang="en-GB" sz="3600" i="1" dirty="0" smtClean="0"/>
              <a:t>?</a:t>
            </a:r>
            <a:br>
              <a:rPr lang="en-GB" sz="3600" i="1" dirty="0" smtClean="0"/>
            </a:br>
            <a:r>
              <a:rPr lang="en-GB" dirty="0" smtClean="0"/>
              <a:t>How has this shaped children’s rights? </a:t>
            </a:r>
            <a:endParaRPr lang="en-GB"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rcRect l="18500" t="34023" r="20374" b="6944"/>
          <a:stretch>
            <a:fillRect/>
          </a:stretch>
        </p:blipFill>
        <p:spPr bwMode="auto">
          <a:xfrm>
            <a:off x="395536" y="1417638"/>
            <a:ext cx="8424936" cy="5323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9656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Oriel </a:t>
            </a:r>
            <a:r>
              <a:rPr lang="en-GB" i="1" dirty="0" err="1" smtClean="0"/>
              <a:t>Meddyliau</a:t>
            </a:r>
            <a:r>
              <a:rPr lang="en-GB" i="1" dirty="0" smtClean="0"/>
              <a:t> – </a:t>
            </a:r>
            <a:r>
              <a:rPr lang="en-GB" i="1" dirty="0" err="1" smtClean="0"/>
              <a:t>Adfyfyrio</a:t>
            </a:r>
            <a:r>
              <a:rPr lang="en-GB" i="1" dirty="0" smtClean="0"/>
              <a:t> </a:t>
            </a:r>
            <a:br>
              <a:rPr lang="en-GB" i="1" dirty="0" smtClean="0"/>
            </a:br>
            <a:r>
              <a:rPr lang="en-GB" dirty="0" smtClean="0"/>
              <a:t>Gallery Thoughts – Reflection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smtClean="0"/>
              <a:t>Ewch</a:t>
            </a:r>
            <a:r>
              <a:rPr lang="en-GB" dirty="0" smtClean="0"/>
              <a:t> </a:t>
            </a:r>
            <a:r>
              <a:rPr lang="en-GB" dirty="0" err="1" smtClean="0"/>
              <a:t>nol</a:t>
            </a:r>
            <a:r>
              <a:rPr lang="en-GB" dirty="0" smtClean="0"/>
              <a:t> </a:t>
            </a:r>
            <a:r>
              <a:rPr lang="en-GB" dirty="0" err="1"/>
              <a:t>i</a:t>
            </a:r>
            <a:r>
              <a:rPr lang="en-GB" dirty="0" err="1" smtClean="0"/>
              <a:t>’ch</a:t>
            </a:r>
            <a:r>
              <a:rPr lang="en-GB" dirty="0" smtClean="0"/>
              <a:t> </a:t>
            </a:r>
            <a:r>
              <a:rPr lang="en-GB" dirty="0" err="1" smtClean="0"/>
              <a:t>atebion</a:t>
            </a:r>
            <a:r>
              <a:rPr lang="en-GB" dirty="0" smtClean="0"/>
              <a:t> </a:t>
            </a:r>
            <a:r>
              <a:rPr lang="en-GB" dirty="0" err="1" smtClean="0"/>
              <a:t>blaenorol</a:t>
            </a:r>
            <a:r>
              <a:rPr lang="en-GB" dirty="0" smtClean="0"/>
              <a:t>. </a:t>
            </a:r>
          </a:p>
          <a:p>
            <a:pPr lvl="1"/>
            <a:r>
              <a:rPr lang="en-GB" dirty="0" err="1" smtClean="0"/>
              <a:t>Oes</a:t>
            </a:r>
            <a:r>
              <a:rPr lang="en-GB" dirty="0" smtClean="0"/>
              <a:t> </a:t>
            </a:r>
            <a:r>
              <a:rPr lang="en-GB" dirty="0" err="1" smtClean="0"/>
              <a:t>modd</a:t>
            </a:r>
            <a:r>
              <a:rPr lang="en-GB" dirty="0" smtClean="0"/>
              <a:t> </a:t>
            </a:r>
            <a:r>
              <a:rPr lang="en-GB" dirty="0" err="1" smtClean="0"/>
              <a:t>ychwanegu</a:t>
            </a:r>
            <a:r>
              <a:rPr lang="en-GB" dirty="0" smtClean="0"/>
              <a:t> </a:t>
            </a:r>
            <a:r>
              <a:rPr lang="en-GB" dirty="0" err="1" smtClean="0"/>
              <a:t>mwy</a:t>
            </a:r>
            <a:r>
              <a:rPr lang="en-GB" dirty="0" smtClean="0"/>
              <a:t> o </a:t>
            </a:r>
            <a:r>
              <a:rPr lang="en-GB" dirty="0" err="1" smtClean="0"/>
              <a:t>wybodaeth</a:t>
            </a:r>
            <a:r>
              <a:rPr lang="en-GB" dirty="0" smtClean="0"/>
              <a:t> </a:t>
            </a:r>
            <a:r>
              <a:rPr lang="en-GB" dirty="0" err="1" smtClean="0"/>
              <a:t>i’r</a:t>
            </a:r>
            <a:r>
              <a:rPr lang="en-GB" dirty="0" smtClean="0"/>
              <a:t> </a:t>
            </a:r>
            <a:r>
              <a:rPr lang="en-GB" dirty="0" err="1" smtClean="0"/>
              <a:t>ateb</a:t>
            </a:r>
            <a:r>
              <a:rPr lang="en-GB" dirty="0" smtClean="0"/>
              <a:t>?</a:t>
            </a:r>
          </a:p>
          <a:p>
            <a:pPr lvl="1"/>
            <a:r>
              <a:rPr lang="en-GB" dirty="0" err="1" smtClean="0"/>
              <a:t>Unrhyw</a:t>
            </a:r>
            <a:r>
              <a:rPr lang="en-GB" dirty="0" smtClean="0"/>
              <a:t> </a:t>
            </a:r>
            <a:r>
              <a:rPr lang="en-GB" dirty="0" err="1" smtClean="0"/>
              <a:t>newidiadau</a:t>
            </a:r>
            <a:r>
              <a:rPr lang="en-GB" dirty="0" smtClean="0"/>
              <a:t>?</a:t>
            </a:r>
          </a:p>
          <a:p>
            <a:pPr lvl="1"/>
            <a:r>
              <a:rPr lang="en-GB" dirty="0" err="1" smtClean="0"/>
              <a:t>Herio</a:t>
            </a:r>
            <a:r>
              <a:rPr lang="en-GB" dirty="0" smtClean="0"/>
              <a:t> </a:t>
            </a:r>
            <a:r>
              <a:rPr lang="en-GB" dirty="0" err="1" smtClean="0"/>
              <a:t>unrhyw</a:t>
            </a:r>
            <a:r>
              <a:rPr lang="en-GB" dirty="0" smtClean="0"/>
              <a:t> </a:t>
            </a:r>
            <a:r>
              <a:rPr lang="en-GB" dirty="0" err="1" smtClean="0"/>
              <a:t>tybiaethau</a:t>
            </a:r>
            <a:r>
              <a:rPr lang="en-GB" dirty="0" smtClean="0"/>
              <a:t>? </a:t>
            </a:r>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dirty="0" smtClean="0"/>
              <a:t>Return to reflect on the responses to each gallery question. </a:t>
            </a:r>
          </a:p>
          <a:p>
            <a:pPr lvl="1"/>
            <a:r>
              <a:rPr lang="en-GB" dirty="0" smtClean="0"/>
              <a:t>Can you add further detail/explanation to any points?</a:t>
            </a:r>
          </a:p>
          <a:p>
            <a:pPr lvl="1"/>
            <a:r>
              <a:rPr lang="en-GB" dirty="0"/>
              <a:t>Would you change any points?</a:t>
            </a:r>
          </a:p>
          <a:p>
            <a:pPr lvl="1"/>
            <a:r>
              <a:rPr lang="en-GB" dirty="0" smtClean="0"/>
              <a:t>Are there any assumptions which you would now challenge? </a:t>
            </a:r>
          </a:p>
          <a:p>
            <a:pPr lvl="1"/>
            <a:endParaRPr lang="en-GB" dirty="0"/>
          </a:p>
        </p:txBody>
      </p:sp>
    </p:spTree>
    <p:extLst>
      <p:ext uri="{BB962C8B-B14F-4D97-AF65-F5344CB8AC3E}">
        <p14:creationId xmlns:p14="http://schemas.microsoft.com/office/powerpoint/2010/main" val="7336376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smtClean="0"/>
              <a:t>Darllen</a:t>
            </a:r>
            <a:r>
              <a:rPr lang="en-GB" i="1" dirty="0" smtClean="0"/>
              <a:t> </a:t>
            </a:r>
            <a:r>
              <a:rPr lang="en-GB" i="1" dirty="0" err="1" smtClean="0"/>
              <a:t>Pellach</a:t>
            </a:r>
            <a:r>
              <a:rPr lang="en-GB" i="1" dirty="0" smtClean="0"/>
              <a:t/>
            </a:r>
            <a:br>
              <a:rPr lang="en-GB" i="1" dirty="0" smtClean="0"/>
            </a:br>
            <a:r>
              <a:rPr lang="en-GB" dirty="0" smtClean="0"/>
              <a:t>Further Reading</a:t>
            </a:r>
            <a:endParaRPr lang="en-GB" dirty="0"/>
          </a:p>
        </p:txBody>
      </p:sp>
      <p:sp>
        <p:nvSpPr>
          <p:cNvPr id="5" name="Content Placeholder 4"/>
          <p:cNvSpPr>
            <a:spLocks noGrp="1"/>
          </p:cNvSpPr>
          <p:nvPr>
            <p:ph idx="1"/>
          </p:nvPr>
        </p:nvSpPr>
        <p:spPr>
          <a:xfrm>
            <a:off x="457200" y="1600200"/>
            <a:ext cx="8229600" cy="4853136"/>
          </a:xfrm>
        </p:spPr>
        <p:txBody>
          <a:bodyPr>
            <a:normAutofit fontScale="92500" lnSpcReduction="20000"/>
          </a:bodyPr>
          <a:lstStyle/>
          <a:p>
            <a:r>
              <a:rPr lang="en-GB" i="1" dirty="0" err="1" smtClean="0"/>
              <a:t>Pennod</a:t>
            </a:r>
            <a:r>
              <a:rPr lang="en-GB" i="1" dirty="0" smtClean="0"/>
              <a:t> </a:t>
            </a:r>
            <a:r>
              <a:rPr lang="en-GB" i="1" dirty="0" err="1" smtClean="0"/>
              <a:t>mewn</a:t>
            </a:r>
            <a:r>
              <a:rPr lang="en-GB" i="1" dirty="0" smtClean="0"/>
              <a:t> e-</a:t>
            </a:r>
            <a:r>
              <a:rPr lang="en-GB" i="1" dirty="0" err="1" smtClean="0"/>
              <a:t>lyfr</a:t>
            </a:r>
            <a:r>
              <a:rPr lang="en-GB" i="1" dirty="0" smtClean="0"/>
              <a:t> / </a:t>
            </a:r>
            <a:r>
              <a:rPr lang="en-GB" dirty="0" smtClean="0"/>
              <a:t>Chapter in an e-book:</a:t>
            </a:r>
          </a:p>
          <a:p>
            <a:pPr lvl="1"/>
            <a:r>
              <a:rPr lang="en-GB" dirty="0" smtClean="0"/>
              <a:t>Gittins</a:t>
            </a:r>
            <a:r>
              <a:rPr lang="en-GB" dirty="0"/>
              <a:t>, D. (2009) ‘Historical Approaches to Childhood’ in </a:t>
            </a:r>
            <a:r>
              <a:rPr lang="en-GB" dirty="0" err="1"/>
              <a:t>Kehily</a:t>
            </a:r>
            <a:r>
              <a:rPr lang="en-GB" dirty="0"/>
              <a:t>, M. (</a:t>
            </a:r>
            <a:r>
              <a:rPr lang="en-GB" dirty="0" err="1"/>
              <a:t>ed</a:t>
            </a:r>
            <a:r>
              <a:rPr lang="en-GB" dirty="0"/>
              <a:t>) (2009) </a:t>
            </a:r>
            <a:r>
              <a:rPr lang="en-GB" i="1" dirty="0"/>
              <a:t>An Introduction to Childhood </a:t>
            </a:r>
            <a:r>
              <a:rPr lang="en-GB" dirty="0" err="1"/>
              <a:t>Studies,Berkshire</a:t>
            </a:r>
            <a:r>
              <a:rPr lang="en-GB" dirty="0"/>
              <a:t>: Open </a:t>
            </a:r>
            <a:r>
              <a:rPr lang="en-GB" dirty="0" err="1"/>
              <a:t>Univisity</a:t>
            </a:r>
            <a:r>
              <a:rPr lang="en-GB" dirty="0"/>
              <a:t> Press. </a:t>
            </a:r>
            <a:endParaRPr lang="en-GB" dirty="0" smtClean="0"/>
          </a:p>
          <a:p>
            <a:pPr marL="457200" lvl="1" indent="0">
              <a:buNone/>
            </a:pPr>
            <a:r>
              <a:rPr lang="en-GB" dirty="0" smtClean="0"/>
              <a:t> </a:t>
            </a:r>
            <a:endParaRPr lang="en-GB" dirty="0"/>
          </a:p>
          <a:p>
            <a:r>
              <a:rPr lang="en-GB" i="1" dirty="0" err="1" smtClean="0"/>
              <a:t>Erthygl</a:t>
            </a:r>
            <a:r>
              <a:rPr lang="en-GB" i="1" dirty="0" smtClean="0"/>
              <a:t> </a:t>
            </a:r>
            <a:r>
              <a:rPr lang="en-GB" i="1" dirty="0" err="1" smtClean="0"/>
              <a:t>Cyfnodolyn</a:t>
            </a:r>
            <a:r>
              <a:rPr lang="en-GB" i="1" dirty="0" smtClean="0"/>
              <a:t> / </a:t>
            </a:r>
            <a:r>
              <a:rPr lang="en-GB" dirty="0"/>
              <a:t>J</a:t>
            </a:r>
            <a:r>
              <a:rPr lang="en-GB" dirty="0" smtClean="0"/>
              <a:t>ournal paper available online:</a:t>
            </a:r>
          </a:p>
          <a:p>
            <a:pPr lvl="1"/>
            <a:r>
              <a:rPr lang="en-GB" dirty="0" err="1"/>
              <a:t>Mayall</a:t>
            </a:r>
            <a:r>
              <a:rPr lang="en-GB" dirty="0"/>
              <a:t>, B. (2000) The Sociology of Childhood in Relation to Children’s Rights, </a:t>
            </a:r>
            <a:r>
              <a:rPr lang="en-GB" i="1" dirty="0"/>
              <a:t>The International Journal of Children’s Rights Vol. 8 p.243-259. </a:t>
            </a:r>
            <a:r>
              <a:rPr lang="en-GB" dirty="0"/>
              <a:t>Available at: </a:t>
            </a:r>
            <a:r>
              <a:rPr lang="en-GB" dirty="0">
                <a:hlinkClick r:id="rId2"/>
              </a:rPr>
              <a:t>http://citeseerx.ist.psu.edu/viewdoc/download?doi=10.1.1.536.2916&amp;rep=rep1&amp;type=pdf</a:t>
            </a:r>
            <a:r>
              <a:rPr lang="en-GB" dirty="0"/>
              <a:t>  </a:t>
            </a:r>
          </a:p>
          <a:p>
            <a:pPr lvl="1"/>
            <a:endParaRPr lang="en-GB" dirty="0" smtClean="0"/>
          </a:p>
          <a:p>
            <a:endParaRPr lang="en-GB" dirty="0"/>
          </a:p>
        </p:txBody>
      </p:sp>
    </p:spTree>
    <p:extLst>
      <p:ext uri="{BB962C8B-B14F-4D97-AF65-F5344CB8AC3E}">
        <p14:creationId xmlns:p14="http://schemas.microsoft.com/office/powerpoint/2010/main" val="11182274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Llyfryddiaeth</a:t>
            </a:r>
            <a:r>
              <a:rPr lang="en-GB" dirty="0" smtClean="0"/>
              <a:t/>
            </a:r>
            <a:br>
              <a:rPr lang="en-GB" dirty="0" smtClean="0"/>
            </a:br>
            <a:r>
              <a:rPr lang="en-GB" dirty="0" smtClean="0"/>
              <a:t>Bibliography </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Alderson, P. (2016) International human rights, citizenship education and critical realism, </a:t>
            </a:r>
            <a:r>
              <a:rPr lang="en-GB" i="1" dirty="0" smtClean="0"/>
              <a:t>London Review of Education, Vol 4, No.3, November 2016. </a:t>
            </a:r>
            <a:endParaRPr lang="en-GB" dirty="0" smtClean="0"/>
          </a:p>
          <a:p>
            <a:r>
              <a:rPr lang="en-GB" dirty="0" smtClean="0"/>
              <a:t>Gittins</a:t>
            </a:r>
            <a:r>
              <a:rPr lang="en-GB" dirty="0" smtClean="0"/>
              <a:t>, D. (2009) ‘Historical Approaches to Childhood’ in </a:t>
            </a:r>
            <a:r>
              <a:rPr lang="en-GB" dirty="0" err="1" smtClean="0"/>
              <a:t>Kehily</a:t>
            </a:r>
            <a:r>
              <a:rPr lang="en-GB" dirty="0" smtClean="0"/>
              <a:t>, M. (</a:t>
            </a:r>
            <a:r>
              <a:rPr lang="en-GB" dirty="0" err="1" smtClean="0"/>
              <a:t>ed</a:t>
            </a:r>
            <a:r>
              <a:rPr lang="en-GB" dirty="0" smtClean="0"/>
              <a:t>) (2009) </a:t>
            </a:r>
            <a:r>
              <a:rPr lang="en-GB" i="1" dirty="0" smtClean="0"/>
              <a:t>An Introduction to Childhood </a:t>
            </a:r>
            <a:r>
              <a:rPr lang="en-GB" dirty="0" err="1" smtClean="0"/>
              <a:t>Studies,Berkshire</a:t>
            </a:r>
            <a:r>
              <a:rPr lang="en-GB" dirty="0" smtClean="0"/>
              <a:t>: Open </a:t>
            </a:r>
            <a:r>
              <a:rPr lang="en-GB" dirty="0" err="1" smtClean="0"/>
              <a:t>Univisity</a:t>
            </a:r>
            <a:r>
              <a:rPr lang="en-GB" dirty="0" smtClean="0"/>
              <a:t> Press.  </a:t>
            </a:r>
          </a:p>
          <a:p>
            <a:r>
              <a:rPr lang="en-GB" dirty="0" smtClean="0"/>
              <a:t>Jenks, C. (2009) ‘Constructing Childhood Sociologically’ </a:t>
            </a:r>
            <a:r>
              <a:rPr lang="en-GB" dirty="0"/>
              <a:t>in </a:t>
            </a:r>
            <a:r>
              <a:rPr lang="en-GB" dirty="0" err="1"/>
              <a:t>Kehily</a:t>
            </a:r>
            <a:r>
              <a:rPr lang="en-GB" dirty="0"/>
              <a:t>, M. (</a:t>
            </a:r>
            <a:r>
              <a:rPr lang="en-GB" dirty="0" err="1"/>
              <a:t>ed</a:t>
            </a:r>
            <a:r>
              <a:rPr lang="en-GB" dirty="0"/>
              <a:t>) (2009) </a:t>
            </a:r>
            <a:r>
              <a:rPr lang="en-GB" i="1" dirty="0"/>
              <a:t>An Introduction to Childhood </a:t>
            </a:r>
            <a:r>
              <a:rPr lang="en-GB" dirty="0" err="1"/>
              <a:t>Studies,Berkshire</a:t>
            </a:r>
            <a:r>
              <a:rPr lang="en-GB" dirty="0"/>
              <a:t>: Open </a:t>
            </a:r>
            <a:r>
              <a:rPr lang="en-GB" dirty="0" err="1"/>
              <a:t>Univisity</a:t>
            </a:r>
            <a:r>
              <a:rPr lang="en-GB" dirty="0"/>
              <a:t> Press.  </a:t>
            </a:r>
            <a:endParaRPr lang="en-GB" dirty="0" smtClean="0"/>
          </a:p>
          <a:p>
            <a:r>
              <a:rPr lang="en-GB" altLang="en-US" dirty="0">
                <a:ea typeface="ＭＳ Ｐゴシック" charset="-128"/>
              </a:rPr>
              <a:t>Jones, P. &amp; Walker, G. (</a:t>
            </a:r>
            <a:r>
              <a:rPr lang="en-GB" altLang="en-US" dirty="0" err="1">
                <a:ea typeface="ＭＳ Ｐゴシック" charset="-128"/>
              </a:rPr>
              <a:t>eds</a:t>
            </a:r>
            <a:r>
              <a:rPr lang="en-GB" altLang="en-US" dirty="0">
                <a:ea typeface="ＭＳ Ｐゴシック" charset="-128"/>
              </a:rPr>
              <a:t>) (2011) </a:t>
            </a:r>
            <a:r>
              <a:rPr lang="en-GB" altLang="en-US" i="1" dirty="0">
                <a:ea typeface="ＭＳ Ｐゴシック" charset="-128"/>
              </a:rPr>
              <a:t>Children’s Rights in Practice, </a:t>
            </a:r>
            <a:r>
              <a:rPr lang="en-GB" altLang="en-US" dirty="0">
                <a:ea typeface="ＭＳ Ｐゴシック" charset="-128"/>
              </a:rPr>
              <a:t>SAGE: London. </a:t>
            </a:r>
            <a:endParaRPr lang="en-GB" dirty="0"/>
          </a:p>
          <a:p>
            <a:r>
              <a:rPr lang="en-GB" dirty="0" err="1"/>
              <a:t>Mayall</a:t>
            </a:r>
            <a:r>
              <a:rPr lang="en-GB" dirty="0"/>
              <a:t>, B. (2000) The Sociology of Childhood in Relation to Children’s Rights, </a:t>
            </a:r>
            <a:r>
              <a:rPr lang="en-GB" i="1" dirty="0"/>
              <a:t>The International Journal of Children’s Rights Vol. 8 p.243-259. </a:t>
            </a:r>
            <a:r>
              <a:rPr lang="en-GB" dirty="0"/>
              <a:t>Available at: </a:t>
            </a:r>
            <a:r>
              <a:rPr lang="en-GB" dirty="0">
                <a:hlinkClick r:id="rId2"/>
              </a:rPr>
              <a:t>http://citeseerx.ist.psu.edu/viewdoc/download?doi=10.1.1.536.2916&amp;rep=rep1&amp;type=pdf</a:t>
            </a:r>
            <a:r>
              <a:rPr lang="en-GB" dirty="0"/>
              <a:t>  </a:t>
            </a:r>
          </a:p>
          <a:p>
            <a:endParaRPr lang="en-GB" dirty="0"/>
          </a:p>
        </p:txBody>
      </p:sp>
    </p:spTree>
    <p:extLst>
      <p:ext uri="{BB962C8B-B14F-4D97-AF65-F5344CB8AC3E}">
        <p14:creationId xmlns:p14="http://schemas.microsoft.com/office/powerpoint/2010/main" val="2266850600"/>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2049</TotalTime>
  <Words>2058</Words>
  <Application>Microsoft Office PowerPoint</Application>
  <PresentationFormat>On-screen Show (4:3)</PresentationFormat>
  <Paragraphs>256</Paragraphs>
  <Slides>30</Slides>
  <Notes>18</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ECCH7001 </vt:lpstr>
      <vt:lpstr> Meddyliau Oriel Gallery Thoughts  </vt:lpstr>
      <vt:lpstr>Beth yw hawl? What is a right?</vt:lpstr>
      <vt:lpstr>Amlygiad Hawliau Manifestation of Rights </vt:lpstr>
      <vt:lpstr>Rights as a Contract Hawl fel Contract</vt:lpstr>
      <vt:lpstr>PowerPoint Presentation</vt:lpstr>
      <vt:lpstr>(Pam) bod gan blant hawliau? (Why) do children have rights?</vt:lpstr>
      <vt:lpstr>Key Questions Cwestiynau Allweddol </vt:lpstr>
      <vt:lpstr>Natur dadleol y blentyn  The contested nature of the child </vt:lpstr>
      <vt:lpstr>Mae plentyndod yn lluniad Childhood is a construct </vt:lpstr>
      <vt:lpstr>Datblygiad Plentyn Child Development </vt:lpstr>
      <vt:lpstr>Deffinio Plentyndod Defining Childhood </vt:lpstr>
      <vt:lpstr>Plentyndod…model o ddiffygion? Childhood…as a deficit model?</vt:lpstr>
      <vt:lpstr>OND… BUT…</vt:lpstr>
      <vt:lpstr>Plentyndod dros amser Childhood over time </vt:lpstr>
      <vt:lpstr>PowerPoint Presentation</vt:lpstr>
      <vt:lpstr>Hanes Fer A potted history </vt:lpstr>
      <vt:lpstr>16th - 18th Centuries </vt:lpstr>
      <vt:lpstr>Natur unigryw? Unique period?</vt:lpstr>
      <vt:lpstr>19fed Ganrhif a ddiwidiannaeth  19th Century and Industrialisation </vt:lpstr>
      <vt:lpstr>Dinasyddion mewn aros Citizens in waiting </vt:lpstr>
      <vt:lpstr>Recent Developments  Datblygiadau Ddiweddar </vt:lpstr>
      <vt:lpstr>Task Tasg </vt:lpstr>
      <vt:lpstr>Ail-ystyried Plentyndod? Rethinking Childhood? </vt:lpstr>
      <vt:lpstr>Dibynnu ar amser a lle Dependent on time, dependent on place </vt:lpstr>
      <vt:lpstr>Pwysigrwydd hanes chymdeithasol Importance of Socio-Historical Perspective</vt:lpstr>
      <vt:lpstr>Sut mae hwn wedi dylanwadu ar hawliau blant? How has this shaped children’s rights? </vt:lpstr>
      <vt:lpstr>Oriel Meddyliau – Adfyfyrio  Gallery Thoughts – Reflection </vt:lpstr>
      <vt:lpstr>Darllen Pellach Further Reading</vt:lpstr>
      <vt:lpstr>Llyfryddiaeth Bibliography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Sarah Stewart</cp:lastModifiedBy>
  <cp:revision>42</cp:revision>
  <dcterms:created xsi:type="dcterms:W3CDTF">2018-07-24T11:43:18Z</dcterms:created>
  <dcterms:modified xsi:type="dcterms:W3CDTF">2018-09-13T11:47:27Z</dcterms:modified>
</cp:coreProperties>
</file>