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tags/tag8.xml" ContentType="application/vnd.openxmlformats-officedocument.presentationml.tags+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tags/tag4.xml" ContentType="application/vnd.openxmlformats-officedocument.presentationml.tags+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38.xml" ContentType="application/vnd.openxmlformats-officedocument.presentationml.tags+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tags/tag16.xml" ContentType="application/vnd.openxmlformats-officedocument.presentationml.tags+xml"/>
  <Override PartName="/ppt/tags/tag27.xml" ContentType="application/vnd.openxmlformats-officedocument.presentationml.tags+xml"/>
  <Override PartName="/ppt/tags/tag45.xml" ContentType="application/vnd.openxmlformats-officedocument.presentationml.tags+xml"/>
  <Override PartName="/ppt/tags/tag14.xml" ContentType="application/vnd.openxmlformats-officedocument.presentationml.tags+xml"/>
  <Override PartName="/ppt/tags/tag25.xml" ContentType="application/vnd.openxmlformats-officedocument.presentationml.tags+xml"/>
  <Override PartName="/ppt/tags/tag34.xml" ContentType="application/vnd.openxmlformats-officedocument.presentationml.tags+xml"/>
  <Override PartName="/ppt/tags/tag43.xml" ContentType="application/vnd.openxmlformats-officedocument.presentationml.tags+xml"/>
  <Default Extension="doc" ContentType="application/msword"/>
  <Override PartName="/ppt/tags/tag12.xml" ContentType="application/vnd.openxmlformats-officedocument.presentationml.tags+xml"/>
  <Override PartName="/ppt/tags/tag23.xml" ContentType="application/vnd.openxmlformats-officedocument.presentationml.tags+xml"/>
  <Override PartName="/ppt/tags/tag32.xml" ContentType="application/vnd.openxmlformats-officedocument.presentationml.tags+xml"/>
  <Override PartName="/ppt/tags/tag41.xml" ContentType="application/vnd.openxmlformats-officedocument.presentationml.tags+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tags/tag9.xml" ContentType="application/vnd.openxmlformats-officedocument.presentationml.tags+xml"/>
  <Override PartName="/ppt/tags/tag10.xml" ContentType="application/vnd.openxmlformats-officedocument.presentationml.tags+xml"/>
  <Override PartName="/ppt/tags/tag21.xml" ContentType="application/vnd.openxmlformats-officedocument.presentationml.tags+xml"/>
  <Override PartName="/ppt/tags/tag30.xml" ContentType="application/vnd.openxmlformats-officedocument.presentationml.tag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Override PartName="/ppt/tags/tag7.xml" ContentType="application/vnd.openxmlformats-officedocument.presentationml.tag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tags/tag3.xml" ContentType="application/vnd.openxmlformats-officedocument.presentationml.tags+xml"/>
  <Override PartName="/ppt/tags/tag39.xml" ContentType="application/vnd.openxmlformats-officedocument.presentationml.tags+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ppt/tags/tag19.xml" ContentType="application/vnd.openxmlformats-officedocument.presentationml.tags+xml"/>
  <Override PartName="/ppt/tags/tag28.xml" ContentType="application/vnd.openxmlformats-officedocument.presentationml.tags+xml"/>
  <Override PartName="/ppt/tags/tag37.xml" ContentType="application/vnd.openxmlformats-officedocument.presentationml.tags+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tags/tag17.xml" ContentType="application/vnd.openxmlformats-officedocument.presentationml.tags+xml"/>
  <Override PartName="/ppt/tags/tag26.xml" ContentType="application/vnd.openxmlformats-officedocument.presentationml.tags+xml"/>
  <Override PartName="/ppt/tags/tag35.xml" ContentType="application/vnd.openxmlformats-officedocument.presentationml.tags+xml"/>
  <Override PartName="/ppt/tags/tag46.xml" ContentType="application/vnd.openxmlformats-officedocument.presentationml.tags+xml"/>
  <Override PartName="/ppt/slideLayouts/slideLayout10.xml" ContentType="application/vnd.openxmlformats-officedocument.presentationml.slideLayout+xml"/>
  <Default Extension="vml" ContentType="application/vnd.openxmlformats-officedocument.vmlDrawing"/>
  <Override PartName="/ppt/tags/tag15.xml" ContentType="application/vnd.openxmlformats-officedocument.presentationml.tags+xml"/>
  <Override PartName="/ppt/tags/tag24.xml" ContentType="application/vnd.openxmlformats-officedocument.presentationml.tags+xml"/>
  <Override PartName="/ppt/tags/tag33.xml" ContentType="application/vnd.openxmlformats-officedocument.presentationml.tags+xml"/>
  <Override PartName="/ppt/tags/tag44.xml" ContentType="application/vnd.openxmlformats-officedocument.presentationml.tags+xml"/>
  <Override PartName="/ppt/tags/tag13.xml" ContentType="application/vnd.openxmlformats-officedocument.presentationml.tags+xml"/>
  <Override PartName="/ppt/tags/tag22.xml" ContentType="application/vnd.openxmlformats-officedocument.presentationml.tags+xml"/>
  <Override PartName="/ppt/tags/tag31.xml" ContentType="application/vnd.openxmlformats-officedocument.presentationml.tags+xml"/>
  <Override PartName="/ppt/tags/tag40.xml" ContentType="application/vnd.openxmlformats-officedocument.presentationml.tags+xml"/>
  <Override PartName="/ppt/tags/tag42.xml" ContentType="application/vnd.openxmlformats-officedocument.presentationml.tags+xml"/>
  <Override PartName="/ppt/slides/slide8.xml" ContentType="application/vnd.openxmlformats-officedocument.presentationml.slide+xml"/>
  <Override PartName="/ppt/tags/tag11.xml" ContentType="application/vnd.openxmlformats-officedocument.presentationml.tags+xml"/>
  <Override PartName="/ppt/tags/tag20.xml" ContentType="application/vnd.openxmlformats-officedocument.presentationml.tags+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tags/tag6.xml" ContentType="application/vnd.openxmlformats-officedocument.presentationml.tags+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wmf" ContentType="image/x-wmf"/>
  <Override PartName="/ppt/tags/tag2.xml" ContentType="application/vnd.openxmlformats-officedocument.presentationml.tags+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tags/tag29.xml" ContentType="application/vnd.openxmlformats-officedocument.presentationml.tags+xml"/>
  <Override PartName="/ppt/tags/tag47.xml" ContentType="application/vnd.openxmlformats-officedocument.presentationml.tags+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tags/tag18.xml" ContentType="application/vnd.openxmlformats-officedocument.presentationml.tags+xml"/>
  <Override PartName="/ppt/tags/tag36.xml" ContentType="application/vnd.openxmlformats-officedocument.presentationml.tag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45"/>
  </p:notesMasterIdLst>
  <p:sldIdLst>
    <p:sldId id="265" r:id="rId2"/>
    <p:sldId id="267" r:id="rId3"/>
    <p:sldId id="280" r:id="rId4"/>
    <p:sldId id="281" r:id="rId5"/>
    <p:sldId id="286" r:id="rId6"/>
    <p:sldId id="314" r:id="rId7"/>
    <p:sldId id="315" r:id="rId8"/>
    <p:sldId id="316" r:id="rId9"/>
    <p:sldId id="317" r:id="rId10"/>
    <p:sldId id="271" r:id="rId11"/>
    <p:sldId id="319" r:id="rId12"/>
    <p:sldId id="278" r:id="rId13"/>
    <p:sldId id="340" r:id="rId14"/>
    <p:sldId id="341" r:id="rId15"/>
    <p:sldId id="342" r:id="rId16"/>
    <p:sldId id="343" r:id="rId17"/>
    <p:sldId id="344" r:id="rId18"/>
    <p:sldId id="345" r:id="rId19"/>
    <p:sldId id="346" r:id="rId20"/>
    <p:sldId id="347" r:id="rId21"/>
    <p:sldId id="348" r:id="rId22"/>
    <p:sldId id="349" r:id="rId23"/>
    <p:sldId id="350" r:id="rId24"/>
    <p:sldId id="320" r:id="rId25"/>
    <p:sldId id="321" r:id="rId26"/>
    <p:sldId id="322" r:id="rId27"/>
    <p:sldId id="323" r:id="rId28"/>
    <p:sldId id="324" r:id="rId29"/>
    <p:sldId id="325" r:id="rId30"/>
    <p:sldId id="326" r:id="rId31"/>
    <p:sldId id="327" r:id="rId32"/>
    <p:sldId id="328" r:id="rId33"/>
    <p:sldId id="329" r:id="rId34"/>
    <p:sldId id="330" r:id="rId35"/>
    <p:sldId id="331" r:id="rId36"/>
    <p:sldId id="332" r:id="rId37"/>
    <p:sldId id="333" r:id="rId38"/>
    <p:sldId id="334" r:id="rId39"/>
    <p:sldId id="335" r:id="rId40"/>
    <p:sldId id="336" r:id="rId41"/>
    <p:sldId id="337" r:id="rId42"/>
    <p:sldId id="338" r:id="rId43"/>
    <p:sldId id="339" r:id="rId4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9" d="100"/>
          <a:sy n="89" d="100"/>
        </p:scale>
        <p:origin x="-120" y="-4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614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E86931A7-F999-47ED-A3DA-15268D9981B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051F782A-1E62-4B7D-81CC-0CDEBB921543}" type="slidenum">
              <a:rPr lang="en-GB"/>
              <a:pPr/>
              <a:t>3</a:t>
            </a:fld>
            <a:endParaRPr lang="en-GB"/>
          </a:p>
        </p:txBody>
      </p:sp>
      <p:sp>
        <p:nvSpPr>
          <p:cNvPr id="68611" name="Rectangle 2"/>
          <p:cNvSpPr>
            <a:spLocks noGrp="1" noRot="1" noChangeAspect="1" noChangeArrowheads="1" noTextEdit="1"/>
          </p:cNvSpPr>
          <p:nvPr>
            <p:ph type="sldImg"/>
          </p:nvPr>
        </p:nvSpPr>
        <p:spPr>
          <a:xfrm>
            <a:off x="1144588" y="687388"/>
            <a:ext cx="4572000" cy="3429000"/>
          </a:xfrm>
          <a:ln/>
        </p:spPr>
      </p:sp>
      <p:sp>
        <p:nvSpPr>
          <p:cNvPr id="68612" name="Rectangle 3"/>
          <p:cNvSpPr>
            <a:spLocks noGrp="1" noChangeArrowheads="1"/>
          </p:cNvSpPr>
          <p:nvPr>
            <p:ph type="body" idx="1"/>
          </p:nvPr>
        </p:nvSpPr>
        <p:spPr>
          <a:xfrm>
            <a:off x="685800" y="4343400"/>
            <a:ext cx="5486400" cy="4113213"/>
          </a:xfrm>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p:spPr>
        <p:txBody>
          <a:bodyPr/>
          <a:lstStyle/>
          <a:p>
            <a:endParaRPr lang="en-US"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a:noFill/>
          <a:ln/>
        </p:spPr>
        <p:txBody>
          <a:bodyPr/>
          <a:lstStyle/>
          <a:p>
            <a:endParaRPr lang="en-US"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AA144C40-D8C9-4006-B0E6-D89ABDE6D586}"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6EA909DE-3B3F-4417-B538-83E759FD5CAA}" type="slidenum">
              <a:rPr lang="en-GB" smtClean="0"/>
              <a:pPr>
                <a:defRPr/>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EAB70A34-BC45-4BF6-87F5-4A378E1CC790}" type="slidenum">
              <a:rPr lang="en-GB" smtClean="0"/>
              <a:pPr>
                <a:defRPr/>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endParaRPr lang="en-GB"/>
          </a:p>
        </p:txBody>
      </p:sp>
      <p:sp>
        <p:nvSpPr>
          <p:cNvPr id="6" name="Footer Placeholder 5"/>
          <p:cNvSpPr>
            <a:spLocks noGrp="1"/>
          </p:cNvSpPr>
          <p:nvPr>
            <p:ph type="ftr" sz="quarter" idx="11"/>
          </p:nvPr>
        </p:nvSpPr>
        <p:spPr/>
        <p:txBody>
          <a:bodyPr/>
          <a:lstStyle>
            <a:extLst/>
          </a:lstStyle>
          <a:p>
            <a:pPr>
              <a:defRPr/>
            </a:pPr>
            <a:endParaRPr lang="en-GB"/>
          </a:p>
        </p:txBody>
      </p:sp>
      <p:sp>
        <p:nvSpPr>
          <p:cNvPr id="7" name="Slide Number Placeholder 6"/>
          <p:cNvSpPr>
            <a:spLocks noGrp="1"/>
          </p:cNvSpPr>
          <p:nvPr>
            <p:ph type="sldNum" sz="quarter" idx="12"/>
          </p:nvPr>
        </p:nvSpPr>
        <p:spPr/>
        <p:txBody>
          <a:bodyPr/>
          <a:lstStyle>
            <a:extLst/>
          </a:lstStyle>
          <a:p>
            <a:pPr>
              <a:defRPr/>
            </a:pPr>
            <a:fld id="{CFE72216-DC31-4BCC-A5A2-DDFB64A5B287}" type="slidenum">
              <a:rPr lang="en-GB" smtClean="0"/>
              <a:pPr>
                <a:defRPr/>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endParaRPr lang="en-GB"/>
          </a:p>
        </p:txBody>
      </p:sp>
      <p:sp>
        <p:nvSpPr>
          <p:cNvPr id="8" name="Footer Placeholder 7"/>
          <p:cNvSpPr>
            <a:spLocks noGrp="1"/>
          </p:cNvSpPr>
          <p:nvPr>
            <p:ph type="ftr" sz="quarter" idx="11"/>
          </p:nvPr>
        </p:nvSpPr>
        <p:spPr/>
        <p:txBody>
          <a:bodyPr/>
          <a:lstStyle>
            <a:extLst/>
          </a:lstStyle>
          <a:p>
            <a:pPr>
              <a:defRPr/>
            </a:pPr>
            <a:endParaRPr lang="en-GB"/>
          </a:p>
        </p:txBody>
      </p:sp>
      <p:sp>
        <p:nvSpPr>
          <p:cNvPr id="9" name="Slide Number Placeholder 8"/>
          <p:cNvSpPr>
            <a:spLocks noGrp="1"/>
          </p:cNvSpPr>
          <p:nvPr>
            <p:ph type="sldNum" sz="quarter" idx="12"/>
          </p:nvPr>
        </p:nvSpPr>
        <p:spPr/>
        <p:txBody>
          <a:bodyPr/>
          <a:lstStyle>
            <a:extLst/>
          </a:lstStyle>
          <a:p>
            <a:pPr>
              <a:defRPr/>
            </a:pPr>
            <a:fld id="{A59B2B48-57DB-420B-90CD-DB405272468B}"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endParaRPr lang="en-GB"/>
          </a:p>
        </p:txBody>
      </p:sp>
      <p:sp>
        <p:nvSpPr>
          <p:cNvPr id="4" name="Footer Placeholder 3"/>
          <p:cNvSpPr>
            <a:spLocks noGrp="1"/>
          </p:cNvSpPr>
          <p:nvPr>
            <p:ph type="ftr" sz="quarter" idx="11"/>
          </p:nvPr>
        </p:nvSpPr>
        <p:spPr/>
        <p:txBody>
          <a:bodyPr/>
          <a:lstStyle>
            <a:extLst/>
          </a:lstStyle>
          <a:p>
            <a:pPr>
              <a:defRPr/>
            </a:pPr>
            <a:endParaRPr lang="en-GB"/>
          </a:p>
        </p:txBody>
      </p:sp>
      <p:sp>
        <p:nvSpPr>
          <p:cNvPr id="5" name="Slide Number Placeholder 4"/>
          <p:cNvSpPr>
            <a:spLocks noGrp="1"/>
          </p:cNvSpPr>
          <p:nvPr>
            <p:ph type="sldNum" sz="quarter" idx="12"/>
          </p:nvPr>
        </p:nvSpPr>
        <p:spPr/>
        <p:txBody>
          <a:bodyPr/>
          <a:lstStyle>
            <a:extLst/>
          </a:lstStyle>
          <a:p>
            <a:pPr>
              <a:defRPr/>
            </a:pPr>
            <a:fld id="{D75263F8-45CA-4A50-8FE1-22725F6A81D5}" type="slidenum">
              <a:rPr lang="en-GB" smtClean="0"/>
              <a:pPr>
                <a:defRPr/>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endParaRPr lang="en-GB"/>
          </a:p>
        </p:txBody>
      </p:sp>
      <p:sp>
        <p:nvSpPr>
          <p:cNvPr id="3" name="Footer Placeholder 2"/>
          <p:cNvSpPr>
            <a:spLocks noGrp="1"/>
          </p:cNvSpPr>
          <p:nvPr>
            <p:ph type="ftr" sz="quarter" idx="11"/>
          </p:nvPr>
        </p:nvSpPr>
        <p:spPr/>
        <p:txBody>
          <a:bodyPr/>
          <a:lstStyle>
            <a:extLst/>
          </a:lstStyle>
          <a:p>
            <a:pPr>
              <a:defRPr/>
            </a:pPr>
            <a:endParaRPr lang="en-GB"/>
          </a:p>
        </p:txBody>
      </p:sp>
      <p:sp>
        <p:nvSpPr>
          <p:cNvPr id="4" name="Slide Number Placeholder 3"/>
          <p:cNvSpPr>
            <a:spLocks noGrp="1"/>
          </p:cNvSpPr>
          <p:nvPr>
            <p:ph type="sldNum" sz="quarter" idx="12"/>
          </p:nvPr>
        </p:nvSpPr>
        <p:spPr/>
        <p:txBody>
          <a:bodyPr/>
          <a:lstStyle>
            <a:extLst/>
          </a:lstStyle>
          <a:p>
            <a:pPr>
              <a:defRPr/>
            </a:pPr>
            <a:fld id="{06F80401-DDF2-463C-8B88-FB5A79AB317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endParaRPr lang="en-GB"/>
          </a:p>
        </p:txBody>
      </p:sp>
      <p:sp>
        <p:nvSpPr>
          <p:cNvPr id="6" name="Footer Placeholder 5"/>
          <p:cNvSpPr>
            <a:spLocks noGrp="1"/>
          </p:cNvSpPr>
          <p:nvPr>
            <p:ph type="ftr" sz="quarter" idx="11"/>
          </p:nvPr>
        </p:nvSpPr>
        <p:spPr/>
        <p:txBody>
          <a:bodyPr/>
          <a:lstStyle>
            <a:extLst/>
          </a:lstStyle>
          <a:p>
            <a:pPr>
              <a:defRPr/>
            </a:pPr>
            <a:endParaRPr lang="en-GB"/>
          </a:p>
        </p:txBody>
      </p:sp>
      <p:sp>
        <p:nvSpPr>
          <p:cNvPr id="7" name="Slide Number Placeholder 6"/>
          <p:cNvSpPr>
            <a:spLocks noGrp="1"/>
          </p:cNvSpPr>
          <p:nvPr>
            <p:ph type="sldNum" sz="quarter" idx="12"/>
          </p:nvPr>
        </p:nvSpPr>
        <p:spPr/>
        <p:txBody>
          <a:bodyPr/>
          <a:lstStyle>
            <a:extLst/>
          </a:lstStyle>
          <a:p>
            <a:pPr>
              <a:defRPr/>
            </a:pPr>
            <a:fld id="{6FB036F1-B215-4711-AFFC-B0DE97D5BFC2}"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F0D6EED7-2505-4E9B-BB42-BC0138487DE5}" type="slidenum">
              <a:rPr lang="en-GB" smtClean="0"/>
              <a:pPr>
                <a:defRPr/>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A0AB9E41-CB61-454A-BD3D-AA34A03E6C5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p>
        </p:txBody>
      </p:sp>
      <p:sp>
        <p:nvSpPr>
          <p:cNvPr id="5" name="Footer Placeholder 4"/>
          <p:cNvSpPr>
            <a:spLocks noGrp="1"/>
          </p:cNvSpPr>
          <p:nvPr>
            <p:ph type="ftr" sz="quarter" idx="11"/>
          </p:nvPr>
        </p:nvSpPr>
        <p:spPr/>
        <p:txBody>
          <a:bodyPr/>
          <a:lstStyle>
            <a:extLst/>
          </a:lstStyle>
          <a:p>
            <a:pPr>
              <a:defRPr/>
            </a:pPr>
            <a:endParaRPr lang="en-GB"/>
          </a:p>
        </p:txBody>
      </p:sp>
      <p:sp>
        <p:nvSpPr>
          <p:cNvPr id="6" name="Slide Number Placeholder 5"/>
          <p:cNvSpPr>
            <a:spLocks noGrp="1"/>
          </p:cNvSpPr>
          <p:nvPr>
            <p:ph type="sldNum" sz="quarter" idx="12"/>
          </p:nvPr>
        </p:nvSpPr>
        <p:spPr/>
        <p:txBody>
          <a:bodyPr/>
          <a:lstStyle>
            <a:extLst/>
          </a:lstStyle>
          <a:p>
            <a:pPr>
              <a:defRPr/>
            </a:pPr>
            <a:fld id="{E98C8F05-E484-491C-B18E-91C28F4DFA8A}"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63A7FED0-2DAF-4482-8922-76362CF27F71}"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88FDE4DE-E870-4DF7-8922-400DA1CE2FF6}"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oleObject" Target="../embeddings/Microsoft_Office_Word_97_-_2003_Document1.doc"/></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3" Type="http://schemas.openxmlformats.org/officeDocument/2006/relationships/tags" Target="../tags/tag12.xml"/><Relationship Id="rId18" Type="http://schemas.openxmlformats.org/officeDocument/2006/relationships/tags" Target="../tags/tag17.xml"/><Relationship Id="rId26" Type="http://schemas.openxmlformats.org/officeDocument/2006/relationships/tags" Target="../tags/tag25.xml"/><Relationship Id="rId39" Type="http://schemas.openxmlformats.org/officeDocument/2006/relationships/tags" Target="../tags/tag38.xml"/><Relationship Id="rId21" Type="http://schemas.openxmlformats.org/officeDocument/2006/relationships/tags" Target="../tags/tag20.xml"/><Relationship Id="rId34" Type="http://schemas.openxmlformats.org/officeDocument/2006/relationships/tags" Target="../tags/tag33.xml"/><Relationship Id="rId42" Type="http://schemas.openxmlformats.org/officeDocument/2006/relationships/tags" Target="../tags/tag41.xml"/><Relationship Id="rId47" Type="http://schemas.openxmlformats.org/officeDocument/2006/relationships/tags" Target="../tags/tag46.xml"/><Relationship Id="rId50" Type="http://schemas.openxmlformats.org/officeDocument/2006/relationships/image" Target="../media/image27.jpeg"/><Relationship Id="rId55" Type="http://schemas.openxmlformats.org/officeDocument/2006/relationships/image" Target="../media/image32.jpeg"/><Relationship Id="rId63" Type="http://schemas.openxmlformats.org/officeDocument/2006/relationships/image" Target="../media/image38.jpeg"/><Relationship Id="rId68" Type="http://schemas.openxmlformats.org/officeDocument/2006/relationships/oleObject" Target="../embeddings/oleObject2.bin"/><Relationship Id="rId76" Type="http://schemas.openxmlformats.org/officeDocument/2006/relationships/image" Target="../media/image45.jpeg"/><Relationship Id="rId7" Type="http://schemas.openxmlformats.org/officeDocument/2006/relationships/tags" Target="../tags/tag6.xml"/><Relationship Id="rId71" Type="http://schemas.openxmlformats.org/officeDocument/2006/relationships/image" Target="../media/image42.jpeg"/><Relationship Id="rId2" Type="http://schemas.openxmlformats.org/officeDocument/2006/relationships/tags" Target="../tags/tag1.xml"/><Relationship Id="rId16" Type="http://schemas.openxmlformats.org/officeDocument/2006/relationships/tags" Target="../tags/tag15.xml"/><Relationship Id="rId29" Type="http://schemas.openxmlformats.org/officeDocument/2006/relationships/tags" Target="../tags/tag28.xml"/><Relationship Id="rId11" Type="http://schemas.openxmlformats.org/officeDocument/2006/relationships/tags" Target="../tags/tag10.xml"/><Relationship Id="rId24" Type="http://schemas.openxmlformats.org/officeDocument/2006/relationships/tags" Target="../tags/tag23.xml"/><Relationship Id="rId32" Type="http://schemas.openxmlformats.org/officeDocument/2006/relationships/tags" Target="../tags/tag31.xml"/><Relationship Id="rId37" Type="http://schemas.openxmlformats.org/officeDocument/2006/relationships/tags" Target="../tags/tag36.xml"/><Relationship Id="rId40" Type="http://schemas.openxmlformats.org/officeDocument/2006/relationships/tags" Target="../tags/tag39.xml"/><Relationship Id="rId45" Type="http://schemas.openxmlformats.org/officeDocument/2006/relationships/tags" Target="../tags/tag44.xml"/><Relationship Id="rId53" Type="http://schemas.openxmlformats.org/officeDocument/2006/relationships/image" Target="../media/image30.jpeg"/><Relationship Id="rId58" Type="http://schemas.openxmlformats.org/officeDocument/2006/relationships/image" Target="../media/image35.jpeg"/><Relationship Id="rId66" Type="http://schemas.openxmlformats.org/officeDocument/2006/relationships/hyperlink" Target="http://library.thinkquest.org/C0113863/gfx-bin/Silicon.jpg" TargetMode="External"/><Relationship Id="rId74" Type="http://schemas.openxmlformats.org/officeDocument/2006/relationships/image" Target="../media/image44.jpeg"/><Relationship Id="rId5" Type="http://schemas.openxmlformats.org/officeDocument/2006/relationships/tags" Target="../tags/tag4.xml"/><Relationship Id="rId15" Type="http://schemas.openxmlformats.org/officeDocument/2006/relationships/tags" Target="../tags/tag14.xml"/><Relationship Id="rId23" Type="http://schemas.openxmlformats.org/officeDocument/2006/relationships/tags" Target="../tags/tag22.xml"/><Relationship Id="rId28" Type="http://schemas.openxmlformats.org/officeDocument/2006/relationships/tags" Target="../tags/tag27.xml"/><Relationship Id="rId36" Type="http://schemas.openxmlformats.org/officeDocument/2006/relationships/tags" Target="../tags/tag35.xml"/><Relationship Id="rId49" Type="http://schemas.openxmlformats.org/officeDocument/2006/relationships/slideLayout" Target="../slideLayouts/slideLayout2.xml"/><Relationship Id="rId57" Type="http://schemas.openxmlformats.org/officeDocument/2006/relationships/image" Target="../media/image34.jpeg"/><Relationship Id="rId61" Type="http://schemas.openxmlformats.org/officeDocument/2006/relationships/image" Target="../media/image37.jpeg"/><Relationship Id="rId10" Type="http://schemas.openxmlformats.org/officeDocument/2006/relationships/tags" Target="../tags/tag9.xml"/><Relationship Id="rId19" Type="http://schemas.openxmlformats.org/officeDocument/2006/relationships/tags" Target="../tags/tag18.xml"/><Relationship Id="rId31" Type="http://schemas.openxmlformats.org/officeDocument/2006/relationships/tags" Target="../tags/tag30.xml"/><Relationship Id="rId44" Type="http://schemas.openxmlformats.org/officeDocument/2006/relationships/tags" Target="../tags/tag43.xml"/><Relationship Id="rId52" Type="http://schemas.openxmlformats.org/officeDocument/2006/relationships/image" Target="../media/image29.jpeg"/><Relationship Id="rId60" Type="http://schemas.openxmlformats.org/officeDocument/2006/relationships/hyperlink" Target="http://images.google.de/imgres?imgurl=http://www.photonics.com/images/0108/ThermalPowerPlant.jpg&amp;imgrefurl=http://www.photonics.com/content/news/2008/January/16/90321.aspx&amp;h=245&amp;w=325&amp;sz=26&amp;hl=de&amp;start=222&amp;tbnid=LLu6YNkzG8JVKM:&amp;tbnh=89&amp;tbnw=118&amp;prev=/images?q=PV+Thin+Film+coating&amp;start=220&amp;gbv=2&amp;ndsp=20&amp;hl=de&amp;sa=N" TargetMode="External"/><Relationship Id="rId65" Type="http://schemas.openxmlformats.org/officeDocument/2006/relationships/image" Target="../media/image39.jpeg"/><Relationship Id="rId73" Type="http://schemas.openxmlformats.org/officeDocument/2006/relationships/hyperlink" Target="http://www.gosunsolutions.com/images/heat/3parabola.jpg" TargetMode="External"/><Relationship Id="rId4" Type="http://schemas.openxmlformats.org/officeDocument/2006/relationships/tags" Target="../tags/tag3.xml"/><Relationship Id="rId9" Type="http://schemas.openxmlformats.org/officeDocument/2006/relationships/tags" Target="../tags/tag8.xml"/><Relationship Id="rId14" Type="http://schemas.openxmlformats.org/officeDocument/2006/relationships/tags" Target="../tags/tag13.xml"/><Relationship Id="rId22" Type="http://schemas.openxmlformats.org/officeDocument/2006/relationships/tags" Target="../tags/tag21.xml"/><Relationship Id="rId27" Type="http://schemas.openxmlformats.org/officeDocument/2006/relationships/tags" Target="../tags/tag26.xml"/><Relationship Id="rId30" Type="http://schemas.openxmlformats.org/officeDocument/2006/relationships/tags" Target="../tags/tag29.xml"/><Relationship Id="rId35" Type="http://schemas.openxmlformats.org/officeDocument/2006/relationships/tags" Target="../tags/tag34.xml"/><Relationship Id="rId43" Type="http://schemas.openxmlformats.org/officeDocument/2006/relationships/tags" Target="../tags/tag42.xml"/><Relationship Id="rId48" Type="http://schemas.openxmlformats.org/officeDocument/2006/relationships/tags" Target="../tags/tag47.xml"/><Relationship Id="rId56" Type="http://schemas.openxmlformats.org/officeDocument/2006/relationships/image" Target="../media/image33.png"/><Relationship Id="rId64" Type="http://schemas.openxmlformats.org/officeDocument/2006/relationships/hyperlink" Target="http://images.google.de/imgres?imgurl=http://www.pv-tech.org/images/uploads/applied_materials/amat_solar_PHOTO_500.jpg&amp;imgrefurl=http://www.pv-tech.org/thin_film/article/applied_materials_starts_sunfab_performance_service_program&amp;h=375&amp;w=500&amp;sz=32&amp;hl=de&amp;start=54&amp;tbnid=JrEzE-D-pntSJM:&amp;tbnh=98&amp;tbnw=130&amp;prev=/images?q=Applied+Materials&amp;start=40&amp;gbv=2&amp;ndsp=20&amp;hl=de&amp;sa=N" TargetMode="External"/><Relationship Id="rId69" Type="http://schemas.openxmlformats.org/officeDocument/2006/relationships/image" Target="../media/image41.jpeg"/><Relationship Id="rId77" Type="http://schemas.openxmlformats.org/officeDocument/2006/relationships/image" Target="../media/image46.jpeg"/><Relationship Id="rId8" Type="http://schemas.openxmlformats.org/officeDocument/2006/relationships/tags" Target="../tags/tag7.xml"/><Relationship Id="rId51" Type="http://schemas.openxmlformats.org/officeDocument/2006/relationships/image" Target="../media/image28.jpeg"/><Relationship Id="rId72" Type="http://schemas.openxmlformats.org/officeDocument/2006/relationships/image" Target="../media/image43.jpeg"/><Relationship Id="rId3" Type="http://schemas.openxmlformats.org/officeDocument/2006/relationships/tags" Target="../tags/tag2.xml"/><Relationship Id="rId12" Type="http://schemas.openxmlformats.org/officeDocument/2006/relationships/tags" Target="../tags/tag11.xml"/><Relationship Id="rId17" Type="http://schemas.openxmlformats.org/officeDocument/2006/relationships/tags" Target="../tags/tag16.xml"/><Relationship Id="rId25" Type="http://schemas.openxmlformats.org/officeDocument/2006/relationships/tags" Target="../tags/tag24.xml"/><Relationship Id="rId33" Type="http://schemas.openxmlformats.org/officeDocument/2006/relationships/tags" Target="../tags/tag32.xml"/><Relationship Id="rId38" Type="http://schemas.openxmlformats.org/officeDocument/2006/relationships/tags" Target="../tags/tag37.xml"/><Relationship Id="rId46" Type="http://schemas.openxmlformats.org/officeDocument/2006/relationships/tags" Target="../tags/tag45.xml"/><Relationship Id="rId59" Type="http://schemas.openxmlformats.org/officeDocument/2006/relationships/image" Target="../media/image36.jpeg"/><Relationship Id="rId67" Type="http://schemas.openxmlformats.org/officeDocument/2006/relationships/image" Target="../media/image40.jpeg"/><Relationship Id="rId20" Type="http://schemas.openxmlformats.org/officeDocument/2006/relationships/tags" Target="../tags/tag19.xml"/><Relationship Id="rId41" Type="http://schemas.openxmlformats.org/officeDocument/2006/relationships/tags" Target="../tags/tag40.xml"/><Relationship Id="rId54" Type="http://schemas.openxmlformats.org/officeDocument/2006/relationships/image" Target="../media/image31.jpeg"/><Relationship Id="rId62" Type="http://schemas.openxmlformats.org/officeDocument/2006/relationships/hyperlink" Target="http://images.google.de/imgres?imgurl=http://www.solarnavigator.net/images/solar_panels_panelled_house_roof_array.jpg&amp;imgrefurl=http://www.solarnavigator.net/solar_panels.htm&amp;h=307&amp;w=415&amp;sz=24&amp;hl=de&amp;start=254&amp;tbnid=izPIwOtNtUQc-M:&amp;tbnh=92&amp;tbnw=125&amp;prev=/images?q=PV+Thin+Film+coating&amp;start=240&amp;gbv=2&amp;ndsp=20&amp;hl=de&amp;sa=N" TargetMode="External"/><Relationship Id="rId70" Type="http://schemas.openxmlformats.org/officeDocument/2006/relationships/hyperlink" Target="http://images.google.de/imgres?imgurl=http://www.suntechnics.com/imgs/offgrid03.jpg&amp;imgrefurl=http://www.suntechnics.com/com/solutions_2pv.htm&amp;h=130&amp;w=180&amp;sz=11&amp;hl=de&amp;start=526&amp;tbnid=qo2g_XMezR-1cM:&amp;tbnh=73&amp;tbnw=101&amp;prev=/images?q=Off+grid+PV+installation&amp;start=520&amp;gbv=2&amp;ndsp=20&amp;hl=de&amp;sa=N" TargetMode="External"/><Relationship Id="rId75" Type="http://schemas.openxmlformats.org/officeDocument/2006/relationships/hyperlink" Target="http://images.google.de/imgres?imgurl=http://www.mss-csp.info/proddaserv/files/02_57_11_absorber_schott.jpg&amp;imgrefurl=http://www.mss-csp.info/cms/front_content.php?idcat=12&amp;h=600&amp;w=800&amp;sz=40&amp;hl=de&amp;start=1&amp;tbnid=1XLjyCIlmeCMfM:&amp;tbnh=107&amp;tbnw=143&amp;prev=/images?q=CSP+receiver+tube&amp;gbv=2&amp;hl=de" TargetMode="External"/><Relationship Id="rId1" Type="http://schemas.openxmlformats.org/officeDocument/2006/relationships/vmlDrawing" Target="../drawings/vmlDrawing3.vml"/><Relationship Id="rId6" Type="http://schemas.openxmlformats.org/officeDocument/2006/relationships/tags" Target="../tags/tag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457200"/>
            <a:ext cx="6346825" cy="1371600"/>
          </a:xfrm>
        </p:spPr>
        <p:txBody>
          <a:bodyPr/>
          <a:lstStyle/>
          <a:p>
            <a:pPr eaLnBrk="1" hangingPunct="1"/>
            <a:r>
              <a:rPr lang="en-GB" sz="4000" smtClean="0">
                <a:latin typeface="Times New Roman" pitchFamily="18" charset="0"/>
              </a:rPr>
              <a:t>Energy and Sustainable development.</a:t>
            </a:r>
          </a:p>
        </p:txBody>
      </p:sp>
      <p:sp>
        <p:nvSpPr>
          <p:cNvPr id="47107" name="Rectangle 3"/>
          <p:cNvSpPr>
            <a:spLocks noGrp="1" noChangeArrowheads="1"/>
          </p:cNvSpPr>
          <p:nvPr>
            <p:ph type="body" sz="half" idx="1"/>
          </p:nvPr>
        </p:nvSpPr>
        <p:spPr>
          <a:xfrm>
            <a:off x="457200" y="1981200"/>
            <a:ext cx="8218488" cy="3886200"/>
          </a:xfrm>
        </p:spPr>
        <p:txBody>
          <a:bodyPr/>
          <a:lstStyle/>
          <a:p>
            <a:pPr eaLnBrk="1" hangingPunct="1"/>
            <a:r>
              <a:rPr lang="en-GB" sz="2800" smtClean="0"/>
              <a:t>Energy security is an economic necessity for the UK. How have recent events affected this?</a:t>
            </a:r>
          </a:p>
          <a:p>
            <a:pPr eaLnBrk="1" hangingPunct="1"/>
            <a:r>
              <a:rPr lang="en-GB" sz="2800" smtClean="0"/>
              <a:t>Are all renewables presently available, acceptable in terms of sustainability?</a:t>
            </a:r>
          </a:p>
          <a:p>
            <a:pPr eaLnBrk="1" hangingPunct="1"/>
            <a:r>
              <a:rPr lang="en-GB" sz="2800" smtClean="0"/>
              <a:t>What are our options? </a:t>
            </a:r>
          </a:p>
          <a:p>
            <a:pPr eaLnBrk="1" hangingPunct="1"/>
            <a:r>
              <a:rPr lang="en-GB" sz="2800" smtClean="0"/>
              <a:t>How would you manage if there was a daily power cut?</a:t>
            </a:r>
          </a:p>
          <a:p>
            <a:pPr eaLnBrk="1" hangingPunct="1"/>
            <a:endParaRPr lang="en-GB" sz="2800" smtClean="0"/>
          </a:p>
        </p:txBody>
      </p:sp>
      <p:pic>
        <p:nvPicPr>
          <p:cNvPr id="47108" name="Picture 4" descr="j0346687"/>
          <p:cNvPicPr>
            <a:picLocks noGrp="1" noChangeAspect="1" noChangeArrowheads="1"/>
          </p:cNvPicPr>
          <p:nvPr>
            <p:ph sz="half" idx="2"/>
          </p:nvPr>
        </p:nvPicPr>
        <p:blipFill>
          <a:blip r:embed="rId2"/>
          <a:srcRect/>
          <a:stretch>
            <a:fillRect/>
          </a:stretch>
        </p:blipFill>
        <p:spPr>
          <a:xfrm>
            <a:off x="7092950" y="404813"/>
            <a:ext cx="1547813" cy="1547812"/>
          </a:xfr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idx="1"/>
          </p:nvPr>
        </p:nvSpPr>
        <p:spPr>
          <a:xfrm>
            <a:off x="457200" y="1557338"/>
            <a:ext cx="8229600" cy="4967287"/>
          </a:xfrm>
        </p:spPr>
        <p:txBody>
          <a:bodyPr/>
          <a:lstStyle/>
          <a:p>
            <a:pPr eaLnBrk="1" hangingPunct="1"/>
            <a:r>
              <a:rPr lang="en-GB" sz="2800" smtClean="0">
                <a:latin typeface="Times New Roman" pitchFamily="18" charset="0"/>
              </a:rPr>
              <a:t>Solar: Photovoltaic, Solar chimney, Solar generators, Solar Panels.</a:t>
            </a:r>
          </a:p>
          <a:p>
            <a:pPr eaLnBrk="1" hangingPunct="1"/>
            <a:r>
              <a:rPr lang="en-GB" sz="2800" smtClean="0">
                <a:latin typeface="Times New Roman" pitchFamily="18" charset="0"/>
              </a:rPr>
              <a:t>Wind: Turbine, tunnel generators.</a:t>
            </a:r>
          </a:p>
          <a:p>
            <a:pPr eaLnBrk="1" hangingPunct="1"/>
            <a:r>
              <a:rPr lang="en-GB" sz="2800" smtClean="0">
                <a:latin typeface="Times New Roman" pitchFamily="18" charset="0"/>
              </a:rPr>
              <a:t>Water: Hydro electric, Wave generators, ducks and rising sluice, Tidal lagoon, and others.</a:t>
            </a:r>
          </a:p>
          <a:p>
            <a:pPr eaLnBrk="1" hangingPunct="1"/>
            <a:r>
              <a:rPr lang="en-GB" sz="2800" smtClean="0">
                <a:latin typeface="Times New Roman" pitchFamily="18" charset="0"/>
              </a:rPr>
              <a:t>Biomass: Wood burning generators, slurry, sewage sludge and, organic waste burning generators.</a:t>
            </a:r>
          </a:p>
          <a:p>
            <a:pPr eaLnBrk="1" hangingPunct="1"/>
            <a:r>
              <a:rPr lang="en-GB" sz="2800" smtClean="0">
                <a:latin typeface="Times New Roman" pitchFamily="18" charset="0"/>
              </a:rPr>
              <a:t>Biogas: Mainly methane burning generators, only the source varies, i.e. landfill, slurry, sewage sludge.</a:t>
            </a:r>
          </a:p>
          <a:p>
            <a:pPr eaLnBrk="1" hangingPunct="1"/>
            <a:endParaRPr lang="en-GB" sz="2800" smtClean="0">
              <a:latin typeface="Times New Roman" pitchFamily="18" charset="0"/>
            </a:endParaRPr>
          </a:p>
        </p:txBody>
      </p:sp>
      <p:sp>
        <p:nvSpPr>
          <p:cNvPr id="48130" name="Rectangle 2"/>
          <p:cNvSpPr>
            <a:spLocks noGrp="1" noChangeArrowheads="1"/>
          </p:cNvSpPr>
          <p:nvPr>
            <p:ph type="title"/>
          </p:nvPr>
        </p:nvSpPr>
        <p:spPr>
          <a:xfrm>
            <a:off x="539750" y="260350"/>
            <a:ext cx="8229600" cy="1008063"/>
          </a:xfrm>
        </p:spPr>
        <p:txBody>
          <a:bodyPr>
            <a:normAutofit fontScale="90000"/>
          </a:bodyPr>
          <a:lstStyle/>
          <a:p>
            <a:pPr eaLnBrk="1" hangingPunct="1"/>
            <a:r>
              <a:rPr lang="en-GB" sz="4000" smtClean="0"/>
              <a:t>Methods of Renewable Power Generation.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idx="1"/>
          </p:nvPr>
        </p:nvSpPr>
        <p:spPr/>
        <p:txBody>
          <a:bodyPr/>
          <a:lstStyle/>
          <a:p>
            <a:pPr eaLnBrk="1" hangingPunct="1">
              <a:lnSpc>
                <a:spcPct val="80000"/>
              </a:lnSpc>
            </a:pPr>
            <a:r>
              <a:rPr lang="en-GB" sz="2400" dirty="0" err="1" smtClean="0"/>
              <a:t>Biofuel</a:t>
            </a:r>
            <a:r>
              <a:rPr lang="en-GB" sz="2400" dirty="0" smtClean="0"/>
              <a:t>: Generation using </a:t>
            </a:r>
            <a:r>
              <a:rPr lang="en-GB" sz="2400" dirty="0" err="1" smtClean="0"/>
              <a:t>biofuels</a:t>
            </a:r>
            <a:r>
              <a:rPr lang="en-GB" sz="2400" dirty="0" smtClean="0"/>
              <a:t>, use as a transport fuel i.e. Ethanol, biodiesel. New process called gasification produces high quality transport fuel with very low emissions using any plant material including lignin and chitin sources.</a:t>
            </a:r>
          </a:p>
          <a:p>
            <a:pPr eaLnBrk="1" hangingPunct="1">
              <a:lnSpc>
                <a:spcPct val="80000"/>
              </a:lnSpc>
            </a:pPr>
            <a:r>
              <a:rPr lang="en-GB" sz="2400" dirty="0" smtClean="0"/>
              <a:t>Combined Heat and Power Generation: Generating power from waste.</a:t>
            </a:r>
          </a:p>
          <a:p>
            <a:pPr eaLnBrk="1" hangingPunct="1">
              <a:lnSpc>
                <a:spcPct val="80000"/>
              </a:lnSpc>
            </a:pPr>
            <a:r>
              <a:rPr lang="en-GB" sz="2400" dirty="0" smtClean="0"/>
              <a:t>Methane Hydrate. A new non-renewable resource but hailed as a new abundant resource?</a:t>
            </a:r>
          </a:p>
          <a:p>
            <a:pPr eaLnBrk="1" hangingPunct="1">
              <a:lnSpc>
                <a:spcPct val="80000"/>
              </a:lnSpc>
            </a:pPr>
            <a:r>
              <a:rPr lang="en-GB" sz="2400" dirty="0" smtClean="0"/>
              <a:t>Hydrogen: Car engine, fuel cell, </a:t>
            </a:r>
            <a:r>
              <a:rPr lang="en-GB" sz="2400" dirty="0" smtClean="0"/>
              <a:t>hydrogen fuel cell, cold </a:t>
            </a:r>
            <a:r>
              <a:rPr lang="en-GB" sz="2400" dirty="0" smtClean="0"/>
              <a:t>fusion.</a:t>
            </a:r>
          </a:p>
          <a:p>
            <a:pPr eaLnBrk="1" hangingPunct="1">
              <a:lnSpc>
                <a:spcPct val="80000"/>
              </a:lnSpc>
            </a:pPr>
            <a:r>
              <a:rPr lang="en-GB" sz="2400" dirty="0" smtClean="0"/>
              <a:t>Bacterial: Microbial fuel cell. </a:t>
            </a:r>
          </a:p>
          <a:p>
            <a:pPr eaLnBrk="1" hangingPunct="1">
              <a:lnSpc>
                <a:spcPct val="80000"/>
              </a:lnSpc>
            </a:pPr>
            <a:r>
              <a:rPr lang="en-GB" sz="2400" dirty="0" smtClean="0"/>
              <a:t>Geothermal: This method has been used successfully in Iceland for many years. </a:t>
            </a:r>
          </a:p>
        </p:txBody>
      </p:sp>
      <p:sp>
        <p:nvSpPr>
          <p:cNvPr id="49154" name="Rectangle 2"/>
          <p:cNvSpPr>
            <a:spLocks noGrp="1" noChangeArrowheads="1"/>
          </p:cNvSpPr>
          <p:nvPr>
            <p:ph type="title"/>
          </p:nvPr>
        </p:nvSpPr>
        <p:spPr/>
        <p:txBody>
          <a:bodyPr>
            <a:normAutofit fontScale="90000"/>
          </a:bodyPr>
          <a:lstStyle/>
          <a:p>
            <a:pPr eaLnBrk="1" hangingPunct="1"/>
            <a:r>
              <a:rPr lang="en-GB" sz="4000" smtClean="0"/>
              <a:t>Methods of Renewable Power Generation. (Continued</a:t>
            </a:r>
            <a:r>
              <a:rPr lang="en-GB" sz="4000" baseline="30000" smtClean="0"/>
              <a:t>.</a:t>
            </a:r>
            <a:r>
              <a:rPr lang="en-GB" sz="4000" smtClean="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p:txBody>
          <a:bodyPr/>
          <a:lstStyle/>
          <a:p>
            <a:pPr eaLnBrk="1" hangingPunct="1"/>
            <a:r>
              <a:rPr lang="en-GB" smtClean="0"/>
              <a:t>OTEC: Ocean thermal energy conversion.</a:t>
            </a:r>
          </a:p>
          <a:p>
            <a:pPr eaLnBrk="1" hangingPunct="1"/>
            <a:r>
              <a:rPr lang="en-GB" smtClean="0"/>
              <a:t>Solar Microwave Collection: Collectors in orbit, send low frequency microwaves to terrestrial collectors and converters.</a:t>
            </a:r>
          </a:p>
          <a:p>
            <a:pPr eaLnBrk="1" hangingPunct="1"/>
            <a:r>
              <a:rPr lang="en-GB" smtClean="0"/>
              <a:t>Energy from waste. (renewable?)</a:t>
            </a:r>
          </a:p>
          <a:p>
            <a:pPr eaLnBrk="1" hangingPunct="1"/>
            <a:r>
              <a:rPr lang="en-GB" smtClean="0"/>
              <a:t>Bacteria and graphite electrodes in anoxic marine sediments.</a:t>
            </a:r>
          </a:p>
        </p:txBody>
      </p:sp>
      <p:sp>
        <p:nvSpPr>
          <p:cNvPr id="50178" name="Rectangle 2"/>
          <p:cNvSpPr>
            <a:spLocks noGrp="1" noChangeArrowheads="1"/>
          </p:cNvSpPr>
          <p:nvPr>
            <p:ph type="title"/>
          </p:nvPr>
        </p:nvSpPr>
        <p:spPr/>
        <p:txBody>
          <a:bodyPr/>
          <a:lstStyle/>
          <a:p>
            <a:pPr eaLnBrk="1" hangingPunct="1"/>
            <a:r>
              <a:rPr lang="en-GB" smtClean="0"/>
              <a:t>Renewable energy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
          <p:cNvSpPr>
            <a:spLocks noGrp="1" noChangeArrowheads="1"/>
          </p:cNvSpPr>
          <p:nvPr>
            <p:ph idx="1"/>
          </p:nvPr>
        </p:nvSpPr>
        <p:spPr/>
        <p:txBody>
          <a:bodyPr/>
          <a:lstStyle/>
          <a:p>
            <a:pPr eaLnBrk="1" hangingPunct="1"/>
            <a:r>
              <a:rPr lang="en-GB" smtClean="0"/>
              <a:t>Kyoto Protocol; Carbon dioxide emission reduction?</a:t>
            </a:r>
          </a:p>
          <a:p>
            <a:pPr eaLnBrk="1" hangingPunct="1"/>
            <a:r>
              <a:rPr lang="en-GB" smtClean="0"/>
              <a:t>It will help reduce climate change?</a:t>
            </a:r>
          </a:p>
          <a:p>
            <a:pPr eaLnBrk="1" hangingPunct="1"/>
            <a:r>
              <a:rPr lang="en-GB" smtClean="0"/>
              <a:t>It will reduce the cost of energy?</a:t>
            </a:r>
          </a:p>
          <a:p>
            <a:pPr eaLnBrk="1" hangingPunct="1"/>
            <a:r>
              <a:rPr lang="en-GB" smtClean="0"/>
              <a:t>It will provide a more sustainable future?</a:t>
            </a:r>
          </a:p>
          <a:p>
            <a:pPr eaLnBrk="1" hangingPunct="1"/>
            <a:r>
              <a:rPr lang="en-GB" smtClean="0"/>
              <a:t>It will increase our security of supply?</a:t>
            </a:r>
          </a:p>
          <a:p>
            <a:pPr eaLnBrk="1" hangingPunct="1"/>
            <a:r>
              <a:rPr lang="en-GB" smtClean="0"/>
              <a:t>It will fulfil our legal obligation to the EU Emission Trading Scheme.</a:t>
            </a:r>
          </a:p>
          <a:p>
            <a:pPr eaLnBrk="1" hangingPunct="1"/>
            <a:endParaRPr lang="en-GB" smtClean="0"/>
          </a:p>
          <a:p>
            <a:pPr eaLnBrk="1" hangingPunct="1"/>
            <a:endParaRPr lang="en-GB" smtClean="0"/>
          </a:p>
        </p:txBody>
      </p:sp>
      <p:sp>
        <p:nvSpPr>
          <p:cNvPr id="51202" name="Rectangle 2"/>
          <p:cNvSpPr>
            <a:spLocks noGrp="1" noChangeArrowheads="1"/>
          </p:cNvSpPr>
          <p:nvPr>
            <p:ph type="title"/>
          </p:nvPr>
        </p:nvSpPr>
        <p:spPr/>
        <p:txBody>
          <a:bodyPr>
            <a:normAutofit fontScale="90000"/>
          </a:bodyPr>
          <a:lstStyle/>
          <a:p>
            <a:pPr eaLnBrk="1" hangingPunct="1"/>
            <a:r>
              <a:rPr lang="en-GB" smtClean="0"/>
              <a:t>Why do we need renewable energy?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p:txBody>
          <a:bodyPr/>
          <a:lstStyle/>
          <a:p>
            <a:pPr eaLnBrk="1" hangingPunct="1"/>
            <a:r>
              <a:rPr lang="en-GB" smtClean="0"/>
              <a:t>Will reducing carbon dioxide produced from energy generation make a big enough difference?</a:t>
            </a:r>
          </a:p>
          <a:p>
            <a:pPr eaLnBrk="1" hangingPunct="1"/>
            <a:r>
              <a:rPr lang="en-GB" smtClean="0"/>
              <a:t>Are renewable energy generation methods reliable  and efficient?</a:t>
            </a:r>
          </a:p>
          <a:p>
            <a:pPr eaLnBrk="1" hangingPunct="1"/>
            <a:r>
              <a:rPr lang="en-GB" smtClean="0"/>
              <a:t>Is there another solution to reducing our Carbon dioxide emissions?</a:t>
            </a:r>
          </a:p>
          <a:p>
            <a:pPr eaLnBrk="1" hangingPunct="1">
              <a:buFont typeface="Wingdings" pitchFamily="2" charset="2"/>
              <a:buNone/>
            </a:pPr>
            <a:endParaRPr lang="en-GB" smtClean="0"/>
          </a:p>
          <a:p>
            <a:pPr eaLnBrk="1" hangingPunct="1"/>
            <a:endParaRPr lang="en-GB" smtClean="0"/>
          </a:p>
        </p:txBody>
      </p:sp>
      <p:sp>
        <p:nvSpPr>
          <p:cNvPr id="52226" name="Rectangle 2"/>
          <p:cNvSpPr>
            <a:spLocks noGrp="1" noChangeArrowheads="1"/>
          </p:cNvSpPr>
          <p:nvPr>
            <p:ph type="title"/>
          </p:nvPr>
        </p:nvSpPr>
        <p:spPr/>
        <p:txBody>
          <a:bodyPr/>
          <a:lstStyle/>
          <a:p>
            <a:pPr eaLnBrk="1" hangingPunct="1"/>
            <a:r>
              <a:rPr lang="en-GB" smtClean="0"/>
              <a:t>The Renewable Debate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idx="1"/>
          </p:nvPr>
        </p:nvSpPr>
        <p:spPr/>
        <p:txBody>
          <a:bodyPr/>
          <a:lstStyle/>
          <a:p>
            <a:pPr eaLnBrk="1" hangingPunct="1">
              <a:lnSpc>
                <a:spcPct val="90000"/>
              </a:lnSpc>
            </a:pPr>
            <a:r>
              <a:rPr lang="en-GB" sz="2000" smtClean="0"/>
              <a:t>The suggestion is new methods of coal fired power generation can drastically reduce Carbon dioxide emissions when compared with conventional coal generation and increase our energy security. Used in conjunction with carbon sequestration methods. </a:t>
            </a:r>
          </a:p>
          <a:p>
            <a:pPr eaLnBrk="1" hangingPunct="1">
              <a:lnSpc>
                <a:spcPct val="90000"/>
              </a:lnSpc>
            </a:pPr>
            <a:r>
              <a:rPr lang="en-GB" sz="2000" smtClean="0"/>
              <a:t>Reducing our growing dependence on the National Grid. </a:t>
            </a:r>
          </a:p>
          <a:p>
            <a:pPr eaLnBrk="1" hangingPunct="1">
              <a:lnSpc>
                <a:spcPct val="90000"/>
              </a:lnSpc>
            </a:pPr>
            <a:r>
              <a:rPr lang="en-GB" sz="2000" smtClean="0"/>
              <a:t>Reducing our use of electricity. (Don’t leave the lights on!)</a:t>
            </a:r>
          </a:p>
          <a:p>
            <a:pPr eaLnBrk="1" hangingPunct="1">
              <a:lnSpc>
                <a:spcPct val="90000"/>
              </a:lnSpc>
            </a:pPr>
            <a:r>
              <a:rPr lang="en-GB" sz="2000" smtClean="0"/>
              <a:t>Improving public transport. (Sweden put the first biogas driven train in service. (Euronews, 25.10.05))</a:t>
            </a:r>
          </a:p>
          <a:p>
            <a:pPr eaLnBrk="1" hangingPunct="1">
              <a:lnSpc>
                <a:spcPct val="90000"/>
              </a:lnSpc>
            </a:pPr>
            <a:r>
              <a:rPr lang="en-GB" sz="2000" smtClean="0"/>
              <a:t>Taking Freight off the roads, and back to the train and water systems. (This could have economic implications.)</a:t>
            </a:r>
          </a:p>
          <a:p>
            <a:pPr eaLnBrk="1" hangingPunct="1">
              <a:lnSpc>
                <a:spcPct val="90000"/>
              </a:lnSpc>
            </a:pPr>
            <a:r>
              <a:rPr lang="en-GB" sz="2000" smtClean="0"/>
              <a:t>Generation of power using Nuclear fuel. (Our last nuclear reactor will be decommissioned in less than ten years time.)</a:t>
            </a:r>
          </a:p>
        </p:txBody>
      </p:sp>
      <p:sp>
        <p:nvSpPr>
          <p:cNvPr id="53250" name="Rectangle 2"/>
          <p:cNvSpPr>
            <a:spLocks noGrp="1" noChangeArrowheads="1"/>
          </p:cNvSpPr>
          <p:nvPr>
            <p:ph type="title"/>
          </p:nvPr>
        </p:nvSpPr>
        <p:spPr/>
        <p:txBody>
          <a:bodyPr>
            <a:normAutofit fontScale="90000"/>
          </a:bodyPr>
          <a:lstStyle/>
          <a:p>
            <a:pPr eaLnBrk="1" hangingPunct="1"/>
            <a:r>
              <a:rPr lang="en-GB" smtClean="0"/>
              <a:t>Are Renewables the only solution?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p:txBody>
          <a:bodyPr>
            <a:normAutofit fontScale="92500"/>
          </a:bodyPr>
          <a:lstStyle/>
          <a:p>
            <a:pPr eaLnBrk="1" hangingPunct="1"/>
            <a:r>
              <a:rPr lang="en-GB" sz="2800" smtClean="0"/>
              <a:t>Solar: Photovoltaic is at present 23% max. efficiency. Solar panels, solar chimneys and solar generators have not been fully researched, so figures vary.</a:t>
            </a:r>
          </a:p>
          <a:p>
            <a:pPr eaLnBrk="1" hangingPunct="1"/>
            <a:r>
              <a:rPr lang="en-GB" sz="2800" smtClean="0"/>
              <a:t>Wind: Turbines on-shore work at 36% efficiency per annum, off-shore turbines can achieve 42%. Wind tunnels are still experimental.</a:t>
            </a:r>
          </a:p>
          <a:p>
            <a:pPr eaLnBrk="1" hangingPunct="1"/>
            <a:r>
              <a:rPr lang="en-GB" sz="2800" smtClean="0"/>
              <a:t>Water: All water driven generation is dependent on location, but in the case of tidal they have a theoretical efficiency of 95%. (R.E.F.)</a:t>
            </a:r>
          </a:p>
          <a:p>
            <a:pPr eaLnBrk="1" hangingPunct="1"/>
            <a:endParaRPr lang="en-GB" sz="2800" smtClean="0"/>
          </a:p>
        </p:txBody>
      </p:sp>
      <p:sp>
        <p:nvSpPr>
          <p:cNvPr id="54274" name="Rectangle 2"/>
          <p:cNvSpPr>
            <a:spLocks noGrp="1" noChangeArrowheads="1"/>
          </p:cNvSpPr>
          <p:nvPr>
            <p:ph type="title"/>
          </p:nvPr>
        </p:nvSpPr>
        <p:spPr/>
        <p:txBody>
          <a:bodyPr/>
          <a:lstStyle/>
          <a:p>
            <a:pPr eaLnBrk="1" hangingPunct="1"/>
            <a:r>
              <a:rPr lang="en-GB" smtClean="0"/>
              <a:t>Are Renewables efficient?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idx="1"/>
          </p:nvPr>
        </p:nvSpPr>
        <p:spPr/>
        <p:txBody>
          <a:bodyPr/>
          <a:lstStyle/>
          <a:p>
            <a:pPr eaLnBrk="1" hangingPunct="1">
              <a:buFont typeface="Wingdings" pitchFamily="2" charset="2"/>
              <a:buNone/>
            </a:pPr>
            <a:r>
              <a:rPr lang="en-GB" smtClean="0"/>
              <a:t>  The remaining renewable energy methods do not appear to have efficiency ratings, however, conventional power generation from gas, coal and oil work at an average efficiency of 38%. (DEFRA, 2004) </a:t>
            </a:r>
          </a:p>
        </p:txBody>
      </p:sp>
      <p:sp>
        <p:nvSpPr>
          <p:cNvPr id="55298" name="Rectangle 2"/>
          <p:cNvSpPr>
            <a:spLocks noGrp="1" noChangeArrowheads="1"/>
          </p:cNvSpPr>
          <p:nvPr>
            <p:ph type="title"/>
          </p:nvPr>
        </p:nvSpPr>
        <p:spPr/>
        <p:txBody>
          <a:bodyPr>
            <a:normAutofit fontScale="90000"/>
          </a:bodyPr>
          <a:lstStyle/>
          <a:p>
            <a:pPr eaLnBrk="1" hangingPunct="1"/>
            <a:r>
              <a:rPr lang="en-GB" smtClean="0"/>
              <a:t>Are Renewables efficient? .(</a:t>
            </a:r>
            <a:r>
              <a:rPr lang="en-GB" baseline="30000" smtClean="0"/>
              <a:t>Continued.</a:t>
            </a:r>
            <a:r>
              <a:rPr lang="en-GB" smtClean="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p:txBody>
          <a:bodyPr/>
          <a:lstStyle/>
          <a:p>
            <a:pPr eaLnBrk="1" hangingPunct="1"/>
            <a:r>
              <a:rPr lang="en-GB" sz="2800" smtClean="0">
                <a:latin typeface="Times New Roman" pitchFamily="18" charset="0"/>
              </a:rPr>
              <a:t>Kyoto Protocol; Carbon dioxide emission reduction?</a:t>
            </a:r>
          </a:p>
          <a:p>
            <a:pPr eaLnBrk="1" hangingPunct="1"/>
            <a:r>
              <a:rPr lang="en-GB" sz="2800" smtClean="0">
                <a:latin typeface="Times New Roman" pitchFamily="18" charset="0"/>
              </a:rPr>
              <a:t>It will help reduce climate change?</a:t>
            </a:r>
          </a:p>
          <a:p>
            <a:pPr eaLnBrk="1" hangingPunct="1"/>
            <a:r>
              <a:rPr lang="en-GB" sz="2800" smtClean="0">
                <a:latin typeface="Times New Roman" pitchFamily="18" charset="0"/>
              </a:rPr>
              <a:t>It will reduce the cost of energy?</a:t>
            </a:r>
          </a:p>
          <a:p>
            <a:pPr eaLnBrk="1" hangingPunct="1"/>
            <a:r>
              <a:rPr lang="en-GB" sz="2800" smtClean="0">
                <a:latin typeface="Times New Roman" pitchFamily="18" charset="0"/>
              </a:rPr>
              <a:t>It will provide a more sustainable future?</a:t>
            </a:r>
          </a:p>
          <a:p>
            <a:pPr eaLnBrk="1" hangingPunct="1"/>
            <a:r>
              <a:rPr lang="en-GB" sz="2800" smtClean="0">
                <a:latin typeface="Times New Roman" pitchFamily="18" charset="0"/>
              </a:rPr>
              <a:t>It will increase our security of supply?</a:t>
            </a:r>
          </a:p>
          <a:p>
            <a:pPr eaLnBrk="1" hangingPunct="1"/>
            <a:r>
              <a:rPr lang="en-GB" sz="2800" smtClean="0">
                <a:latin typeface="Times New Roman" pitchFamily="18" charset="0"/>
              </a:rPr>
              <a:t>It will fulfil our legal obligation to the EU Emission Trading Scheme.</a:t>
            </a:r>
          </a:p>
          <a:p>
            <a:pPr eaLnBrk="1" hangingPunct="1"/>
            <a:endParaRPr lang="en-GB" sz="2800" smtClean="0">
              <a:latin typeface="Times New Roman" pitchFamily="18" charset="0"/>
            </a:endParaRPr>
          </a:p>
          <a:p>
            <a:pPr eaLnBrk="1" hangingPunct="1"/>
            <a:endParaRPr lang="en-GB" smtClean="0"/>
          </a:p>
        </p:txBody>
      </p:sp>
      <p:sp>
        <p:nvSpPr>
          <p:cNvPr id="56322" name="Rectangle 2"/>
          <p:cNvSpPr>
            <a:spLocks noGrp="1" noChangeArrowheads="1"/>
          </p:cNvSpPr>
          <p:nvPr>
            <p:ph type="title"/>
          </p:nvPr>
        </p:nvSpPr>
        <p:spPr/>
        <p:txBody>
          <a:bodyPr/>
          <a:lstStyle/>
          <a:p>
            <a:pPr eaLnBrk="1" hangingPunct="1"/>
            <a:r>
              <a:rPr lang="en-GB" smtClean="0">
                <a:latin typeface="Times New Roman" pitchFamily="18" charset="0"/>
              </a:rPr>
              <a:t>Why do we need renewable energy?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4" descr="untitledemmissions"/>
          <p:cNvPicPr>
            <a:picLocks noChangeAspect="1" noChangeArrowheads="1"/>
          </p:cNvPicPr>
          <p:nvPr/>
        </p:nvPicPr>
        <p:blipFill>
          <a:blip r:embed="rId2"/>
          <a:srcRect/>
          <a:stretch>
            <a:fillRect/>
          </a:stretch>
        </p:blipFill>
        <p:spPr bwMode="auto">
          <a:xfrm>
            <a:off x="1476375" y="557213"/>
            <a:ext cx="6191250" cy="574357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p:txBody>
          <a:bodyPr/>
          <a:lstStyle/>
          <a:p>
            <a:pPr eaLnBrk="1" hangingPunct="1"/>
            <a:endParaRPr lang="en-GB" dirty="0" smtClean="0"/>
          </a:p>
        </p:txBody>
      </p:sp>
      <p:sp>
        <p:nvSpPr>
          <p:cNvPr id="59394" name="Rectangle 2"/>
          <p:cNvSpPr>
            <a:spLocks noGrp="1" noChangeArrowheads="1"/>
          </p:cNvSpPr>
          <p:nvPr>
            <p:ph type="title"/>
          </p:nvPr>
        </p:nvSpPr>
        <p:spPr/>
        <p:txBody>
          <a:bodyPr/>
          <a:lstStyle/>
          <a:p>
            <a:pPr eaLnBrk="1" hangingPunct="1"/>
            <a:r>
              <a:rPr lang="en-GB" smtClean="0"/>
              <a:t>Sustainable futures.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42910" y="457200"/>
            <a:ext cx="8302653" cy="457200"/>
          </a:xfrm>
        </p:spPr>
        <p:txBody>
          <a:bodyPr>
            <a:noAutofit/>
          </a:bodyPr>
          <a:lstStyle/>
          <a:p>
            <a:r>
              <a:rPr lang="tr-TR" sz="3600" dirty="0" smtClean="0"/>
              <a:t>Marine current energy (renewable):</a:t>
            </a:r>
            <a:endParaRPr lang="en-GB" sz="3600" dirty="0" smtClean="0"/>
          </a:p>
        </p:txBody>
      </p:sp>
      <p:sp>
        <p:nvSpPr>
          <p:cNvPr id="25603" name="Rectangle 3"/>
          <p:cNvSpPr>
            <a:spLocks noGrp="1" noChangeArrowheads="1"/>
          </p:cNvSpPr>
          <p:nvPr>
            <p:ph type="body" idx="1"/>
          </p:nvPr>
        </p:nvSpPr>
        <p:spPr>
          <a:xfrm>
            <a:off x="990600" y="1371600"/>
            <a:ext cx="7772400" cy="4724400"/>
          </a:xfrm>
        </p:spPr>
        <p:txBody>
          <a:bodyPr/>
          <a:lstStyle/>
          <a:p>
            <a:pPr eaLnBrk="1" hangingPunct="1">
              <a:lnSpc>
                <a:spcPct val="90000"/>
              </a:lnSpc>
            </a:pPr>
            <a:r>
              <a:rPr lang="en-GB" sz="1600" dirty="0" smtClean="0"/>
              <a:t>The </a:t>
            </a:r>
            <a:r>
              <a:rPr lang="en-GB" sz="1600" dirty="0" smtClean="0"/>
              <a:t>global marine current energy resource is mostly driven by the tides and to a lesser extent by thermal and density effects. The tides cause water to flow inwards twice each day (flood tide) and seawards twice each day (ebb tide) with a period of approximately 12 hours and 24 minutes (a semi-diurnal tide), or once both inwards and seawards in approximately 24 hours and 48 minutes (a diurnal tide). In most locations the tides are a combination of the semi-diurnal and diurnal effects, with the tide being named after the most dominant type.</a:t>
            </a:r>
            <a:r>
              <a:rPr lang="tr-TR" sz="1600" dirty="0" smtClean="0"/>
              <a:t> T</a:t>
            </a:r>
            <a:r>
              <a:rPr lang="en-GB" sz="1600" dirty="0" smtClean="0"/>
              <a:t>he strength of the currents vary, depending on the proximity of the moon and sun relative to Earth. Generally the marine current resource follows a sinusoidal curve with the largest currents generated during the mid-tide. The strength of the marine currents generated by the tide vary, depending on the position of a site on the earth, the shape of the coastline and the bathymetry (shape of the sea bed). Along straight coastlines and in the middle of deep oceans, the tidal range and marine currents are typically low. Generally, but not always, the strength of the currents is directly related to the tidal height of the location. However, in land-locked seas such as the Mediterranean, where the tidal range is small, some </a:t>
            </a:r>
            <a:r>
              <a:rPr lang="tr-TR" sz="1600" dirty="0" smtClean="0"/>
              <a:t>variable</a:t>
            </a:r>
            <a:r>
              <a:rPr lang="en-GB" sz="1600" dirty="0" smtClean="0"/>
              <a:t> marine currents exist. </a:t>
            </a:r>
            <a:endParaRPr lang="tr-TR" sz="1600" dirty="0" smtClean="0"/>
          </a:p>
          <a:p>
            <a:pPr eaLnBrk="1" hangingPunct="1">
              <a:lnSpc>
                <a:spcPct val="90000"/>
              </a:lnSpc>
              <a:buFont typeface="Wingdings" pitchFamily="2" charset="2"/>
              <a:buNone/>
            </a:pPr>
            <a:endParaRPr lang="en-US" sz="16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1173163" y="457200"/>
            <a:ext cx="7772400" cy="457200"/>
          </a:xfrm>
        </p:spPr>
        <p:txBody>
          <a:bodyPr>
            <a:normAutofit fontScale="90000"/>
          </a:bodyPr>
          <a:lstStyle/>
          <a:p>
            <a:pPr eaLnBrk="1" hangingPunct="1"/>
            <a:endParaRPr lang="en-GB" smtClean="0"/>
          </a:p>
        </p:txBody>
      </p:sp>
      <p:graphicFrame>
        <p:nvGraphicFramePr>
          <p:cNvPr id="3074" name="Object 3"/>
          <p:cNvGraphicFramePr>
            <a:graphicFrameLocks noChangeAspect="1"/>
          </p:cNvGraphicFramePr>
          <p:nvPr>
            <p:ph type="body" idx="1"/>
          </p:nvPr>
        </p:nvGraphicFramePr>
        <p:xfrm>
          <a:off x="357158" y="246892"/>
          <a:ext cx="8558242" cy="6207173"/>
        </p:xfrm>
        <a:graphic>
          <a:graphicData uri="http://schemas.openxmlformats.org/presentationml/2006/ole">
            <p:oleObj spid="_x0000_s28674" name="Photo Editor Photo" r:id="rId3" imgW="4900085" imgH="4785775" progId="MSPhotoEd.3">
              <p:embed/>
            </p:oleObj>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Grp="1" noChangeAspect="1" noChangeArrowheads="1"/>
          </p:cNvPicPr>
          <p:nvPr>
            <p:ph idx="4294967295"/>
          </p:nvPr>
        </p:nvPicPr>
        <p:blipFill>
          <a:blip r:embed="rId2"/>
          <a:srcRect/>
          <a:stretch>
            <a:fillRect/>
          </a:stretch>
        </p:blipFill>
        <p:spPr bwMode="auto">
          <a:xfrm>
            <a:off x="0" y="357188"/>
            <a:ext cx="4286250" cy="2133600"/>
          </a:xfrm>
          <a:prstGeom prst="rect">
            <a:avLst/>
          </a:prstGeom>
          <a:noFill/>
          <a:ln w="9525">
            <a:noFill/>
            <a:miter lim="800000"/>
            <a:headEnd/>
            <a:tailEnd/>
          </a:ln>
          <a:effectLst/>
        </p:spPr>
      </p:pic>
      <p:pic>
        <p:nvPicPr>
          <p:cNvPr id="29699" name="Picture 3"/>
          <p:cNvPicPr>
            <a:picLocks noChangeAspect="1" noChangeArrowheads="1"/>
          </p:cNvPicPr>
          <p:nvPr/>
        </p:nvPicPr>
        <p:blipFill>
          <a:blip r:embed="rId3"/>
          <a:srcRect/>
          <a:stretch>
            <a:fillRect/>
          </a:stretch>
        </p:blipFill>
        <p:spPr bwMode="auto">
          <a:xfrm>
            <a:off x="357158" y="3500438"/>
            <a:ext cx="4286250" cy="2333625"/>
          </a:xfrm>
          <a:prstGeom prst="rect">
            <a:avLst/>
          </a:prstGeom>
          <a:noFill/>
          <a:ln w="9525">
            <a:noFill/>
            <a:miter lim="800000"/>
            <a:headEnd/>
            <a:tailEnd/>
          </a:ln>
          <a:effectLst/>
        </p:spPr>
      </p:pic>
      <p:pic>
        <p:nvPicPr>
          <p:cNvPr id="29700" name="Picture 4"/>
          <p:cNvPicPr>
            <a:picLocks noChangeAspect="1" noChangeArrowheads="1"/>
          </p:cNvPicPr>
          <p:nvPr/>
        </p:nvPicPr>
        <p:blipFill>
          <a:blip r:embed="rId4"/>
          <a:srcRect/>
          <a:stretch>
            <a:fillRect/>
          </a:stretch>
        </p:blipFill>
        <p:spPr bwMode="auto">
          <a:xfrm>
            <a:off x="5857884" y="2928934"/>
            <a:ext cx="2343150" cy="2895600"/>
          </a:xfrm>
          <a:prstGeom prst="rect">
            <a:avLst/>
          </a:prstGeom>
          <a:noFill/>
          <a:ln w="9525">
            <a:noFill/>
            <a:miter lim="800000"/>
            <a:headEnd/>
            <a:tailEnd/>
          </a:ln>
          <a:effectLst/>
        </p:spPr>
      </p:pic>
      <p:pic>
        <p:nvPicPr>
          <p:cNvPr id="29701" name="Picture 5"/>
          <p:cNvPicPr>
            <a:picLocks noChangeAspect="1" noChangeArrowheads="1"/>
          </p:cNvPicPr>
          <p:nvPr/>
        </p:nvPicPr>
        <p:blipFill>
          <a:blip r:embed="rId5"/>
          <a:srcRect/>
          <a:stretch>
            <a:fillRect/>
          </a:stretch>
        </p:blipFill>
        <p:spPr bwMode="auto">
          <a:xfrm>
            <a:off x="5643570" y="642918"/>
            <a:ext cx="2219325" cy="19050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4" name="Picture 4"/>
          <p:cNvPicPr>
            <a:picLocks noChangeAspect="1" noChangeArrowheads="1"/>
          </p:cNvPicPr>
          <p:nvPr/>
        </p:nvPicPr>
        <p:blipFill>
          <a:blip r:embed="rId2"/>
          <a:srcRect/>
          <a:stretch>
            <a:fillRect/>
          </a:stretch>
        </p:blipFill>
        <p:spPr bwMode="auto">
          <a:xfrm>
            <a:off x="3746025" y="571480"/>
            <a:ext cx="4697887" cy="3143272"/>
          </a:xfrm>
          <a:prstGeom prst="rect">
            <a:avLst/>
          </a:prstGeom>
          <a:noFill/>
          <a:ln w="9525">
            <a:noFill/>
            <a:miter lim="800000"/>
            <a:headEnd/>
            <a:tailEnd/>
          </a:ln>
          <a:effectLst/>
        </p:spPr>
      </p:pic>
      <p:pic>
        <p:nvPicPr>
          <p:cNvPr id="30725" name="Picture 5"/>
          <p:cNvPicPr>
            <a:picLocks noChangeAspect="1" noChangeArrowheads="1"/>
          </p:cNvPicPr>
          <p:nvPr/>
        </p:nvPicPr>
        <p:blipFill>
          <a:blip r:embed="rId3"/>
          <a:srcRect/>
          <a:stretch>
            <a:fillRect/>
          </a:stretch>
        </p:blipFill>
        <p:spPr bwMode="auto">
          <a:xfrm>
            <a:off x="500034" y="1214422"/>
            <a:ext cx="2857500" cy="1152525"/>
          </a:xfrm>
          <a:prstGeom prst="rect">
            <a:avLst/>
          </a:prstGeom>
          <a:noFill/>
          <a:ln w="9525">
            <a:noFill/>
            <a:miter lim="800000"/>
            <a:headEnd/>
            <a:tailEnd/>
          </a:ln>
          <a:effectLst/>
        </p:spPr>
      </p:pic>
      <p:sp>
        <p:nvSpPr>
          <p:cNvPr id="6" name="Rectangle 5"/>
          <p:cNvSpPr/>
          <p:nvPr/>
        </p:nvSpPr>
        <p:spPr>
          <a:xfrm>
            <a:off x="428596" y="3714752"/>
            <a:ext cx="8215370" cy="1754326"/>
          </a:xfrm>
          <a:prstGeom prst="rect">
            <a:avLst/>
          </a:prstGeom>
        </p:spPr>
        <p:txBody>
          <a:bodyPr wrap="square">
            <a:spAutoFit/>
          </a:bodyPr>
          <a:lstStyle/>
          <a:p>
            <a:r>
              <a:rPr lang="en-GB" dirty="0" smtClean="0"/>
              <a:t>The wave dragon is a system that temporarily stores water in a reservoir before </a:t>
            </a:r>
            <a:r>
              <a:rPr lang="en-GB" dirty="0" smtClean="0"/>
              <a:t>falling into </a:t>
            </a:r>
            <a:r>
              <a:rPr lang="en-GB" dirty="0" smtClean="0"/>
              <a:t>a turbine; in this way it is transformed into electricity. </a:t>
            </a:r>
            <a:endParaRPr lang="en-GB" dirty="0" smtClean="0"/>
          </a:p>
          <a:p>
            <a:r>
              <a:rPr lang="en-GB" dirty="0" smtClean="0"/>
              <a:t>The </a:t>
            </a:r>
            <a:r>
              <a:rPr lang="en-GB" dirty="0" smtClean="0"/>
              <a:t>waves reach the </a:t>
            </a:r>
            <a:r>
              <a:rPr lang="en-GB" dirty="0" smtClean="0"/>
              <a:t>reservoir by </a:t>
            </a:r>
            <a:r>
              <a:rPr lang="en-GB" dirty="0" smtClean="0"/>
              <a:t>way of a ramp. After going through an alternator, the water is released to the source.</a:t>
            </a:r>
          </a:p>
          <a:p>
            <a:r>
              <a:rPr lang="en-GB" dirty="0" smtClean="0"/>
              <a:t>This means of generation can be comparable to a dam with three steps: </a:t>
            </a:r>
            <a:r>
              <a:rPr lang="en-GB" dirty="0" smtClean="0"/>
              <a:t>absorption, storage </a:t>
            </a:r>
            <a:r>
              <a:rPr lang="en-GB" dirty="0" smtClean="0"/>
              <a:t>and power take off.</a:t>
            </a:r>
            <a:endParaRPr lang="en-GB" dirty="0"/>
          </a:p>
        </p:txBody>
      </p:sp>
      <p:sp>
        <p:nvSpPr>
          <p:cNvPr id="7" name="TextBox 6"/>
          <p:cNvSpPr txBox="1"/>
          <p:nvPr/>
        </p:nvSpPr>
        <p:spPr>
          <a:xfrm>
            <a:off x="571472" y="500042"/>
            <a:ext cx="2571768" cy="369332"/>
          </a:xfrm>
          <a:prstGeom prst="rect">
            <a:avLst/>
          </a:prstGeom>
          <a:noFill/>
        </p:spPr>
        <p:txBody>
          <a:bodyPr wrap="square" rtlCol="0">
            <a:spAutoFit/>
          </a:bodyPr>
          <a:lstStyle/>
          <a:p>
            <a:r>
              <a:rPr lang="en-GB" b="1" dirty="0" smtClean="0"/>
              <a:t>The wave dragon </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36" y="428604"/>
            <a:ext cx="3924985" cy="369332"/>
          </a:xfrm>
          <a:prstGeom prst="rect">
            <a:avLst/>
          </a:prstGeom>
        </p:spPr>
        <p:txBody>
          <a:bodyPr wrap="none">
            <a:spAutoFit/>
          </a:bodyPr>
          <a:lstStyle/>
          <a:p>
            <a:r>
              <a:rPr lang="en-GB" dirty="0" smtClean="0"/>
              <a:t>The Archimedes Wave Swing (AWS)</a:t>
            </a:r>
            <a:endParaRPr lang="en-GB" dirty="0"/>
          </a:p>
        </p:txBody>
      </p:sp>
      <p:sp>
        <p:nvSpPr>
          <p:cNvPr id="3" name="TextBox 2"/>
          <p:cNvSpPr txBox="1"/>
          <p:nvPr/>
        </p:nvSpPr>
        <p:spPr>
          <a:xfrm>
            <a:off x="5643570" y="857232"/>
            <a:ext cx="3357586" cy="5632311"/>
          </a:xfrm>
          <a:prstGeom prst="rect">
            <a:avLst/>
          </a:prstGeom>
          <a:noFill/>
        </p:spPr>
        <p:txBody>
          <a:bodyPr wrap="square" rtlCol="0">
            <a:spAutoFit/>
          </a:bodyPr>
          <a:lstStyle/>
          <a:p>
            <a:r>
              <a:rPr lang="en-GB" dirty="0" smtClean="0"/>
              <a:t>The Archimedes Wave Swing wave energy converter is a cylindrical buoy which </a:t>
            </a:r>
            <a:r>
              <a:rPr lang="en-GB" dirty="0" smtClean="0"/>
              <a:t>is moored </a:t>
            </a:r>
            <a:r>
              <a:rPr lang="en-GB" dirty="0" smtClean="0"/>
              <a:t>on the seabed. The working procedure is based on the principle of the </a:t>
            </a:r>
            <a:r>
              <a:rPr lang="en-GB" dirty="0" smtClean="0"/>
              <a:t>float (Archimedes</a:t>
            </a:r>
            <a:r>
              <a:rPr lang="en-GB" dirty="0" smtClean="0"/>
              <a:t>). The only moving part is an air-filled floater. Waves create an ‘up and</a:t>
            </a:r>
          </a:p>
          <a:p>
            <a:r>
              <a:rPr lang="en-GB" dirty="0" smtClean="0"/>
              <a:t>down’ movement due to applied pressure on the floater which is located in a lower </a:t>
            </a:r>
            <a:r>
              <a:rPr lang="en-GB" dirty="0" smtClean="0"/>
              <a:t>fixed cylinder. The buoyancy is ensured by the pressure and depression applied on the air-filled chamber. Thanks to a linear generator based in the cylinder, this movement is converted into </a:t>
            </a:r>
            <a:r>
              <a:rPr lang="en-GB" dirty="0" smtClean="0"/>
              <a:t>electricity and then transmitted to the shore.</a:t>
            </a:r>
            <a:endParaRPr lang="en-GB" dirty="0"/>
          </a:p>
        </p:txBody>
      </p:sp>
      <p:pic>
        <p:nvPicPr>
          <p:cNvPr id="5" name="Picture 4" descr="imaaws.jpg"/>
          <p:cNvPicPr>
            <a:picLocks noChangeAspect="1"/>
          </p:cNvPicPr>
          <p:nvPr/>
        </p:nvPicPr>
        <p:blipFill>
          <a:blip r:embed="rId2">
            <a:lum bright="-10000" contrast="30000"/>
          </a:blip>
          <a:stretch>
            <a:fillRect/>
          </a:stretch>
        </p:blipFill>
        <p:spPr>
          <a:xfrm>
            <a:off x="438801" y="1000107"/>
            <a:ext cx="3847447" cy="538642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285728"/>
            <a:ext cx="7572428" cy="2031325"/>
          </a:xfrm>
          <a:prstGeom prst="rect">
            <a:avLst/>
          </a:prstGeom>
        </p:spPr>
        <p:txBody>
          <a:bodyPr wrap="square">
            <a:spAutoFit/>
          </a:bodyPr>
          <a:lstStyle/>
          <a:p>
            <a:r>
              <a:rPr lang="en-GB" b="1" dirty="0" smtClean="0"/>
              <a:t>The </a:t>
            </a:r>
            <a:r>
              <a:rPr lang="en-GB" b="1" dirty="0" err="1" smtClean="0"/>
              <a:t>Pelamis</a:t>
            </a:r>
            <a:endParaRPr lang="en-GB" b="1" dirty="0" smtClean="0"/>
          </a:p>
          <a:p>
            <a:r>
              <a:rPr lang="en-GB" dirty="0" smtClean="0"/>
              <a:t>The </a:t>
            </a:r>
            <a:r>
              <a:rPr lang="en-GB" dirty="0" err="1" smtClean="0"/>
              <a:t>Pelamis</a:t>
            </a:r>
            <a:r>
              <a:rPr lang="en-GB" dirty="0" smtClean="0"/>
              <a:t> system looks like a ‘sea snake.’ It is a succession of floated empty </a:t>
            </a:r>
            <a:r>
              <a:rPr lang="en-GB" dirty="0" smtClean="0"/>
              <a:t>segments in </a:t>
            </a:r>
            <a:r>
              <a:rPr lang="en-GB" dirty="0" smtClean="0"/>
              <a:t>50m or more water depth. The segments are linked to each others by hinged joints. </a:t>
            </a:r>
            <a:r>
              <a:rPr lang="en-GB" dirty="0" smtClean="0"/>
              <a:t>The energy is </a:t>
            </a:r>
            <a:r>
              <a:rPr lang="en-GB" dirty="0" smtClean="0"/>
              <a:t>produced when a wave runs on the length of the systems. Joints, connected </a:t>
            </a:r>
            <a:r>
              <a:rPr lang="en-GB" dirty="0" smtClean="0"/>
              <a:t>to pump </a:t>
            </a:r>
            <a:r>
              <a:rPr lang="en-GB" dirty="0" smtClean="0"/>
              <a:t>oil and to a hydraulic generator (smoothing systems), allow movement between</a:t>
            </a:r>
          </a:p>
          <a:p>
            <a:r>
              <a:rPr lang="en-GB" dirty="0" smtClean="0"/>
              <a:t>each section and produce electricity as the wave moves by.</a:t>
            </a:r>
            <a:endParaRPr lang="en-GB" dirty="0"/>
          </a:p>
        </p:txBody>
      </p:sp>
      <p:pic>
        <p:nvPicPr>
          <p:cNvPr id="3" name="Picture 2" descr="Wave_power1.jpg"/>
          <p:cNvPicPr>
            <a:picLocks noChangeAspect="1"/>
          </p:cNvPicPr>
          <p:nvPr/>
        </p:nvPicPr>
        <p:blipFill>
          <a:blip r:embed="rId2"/>
          <a:stretch>
            <a:fillRect/>
          </a:stretch>
        </p:blipFill>
        <p:spPr>
          <a:xfrm>
            <a:off x="571472" y="2500306"/>
            <a:ext cx="3857642" cy="2661773"/>
          </a:xfrm>
          <a:prstGeom prst="rect">
            <a:avLst/>
          </a:prstGeom>
        </p:spPr>
      </p:pic>
      <p:pic>
        <p:nvPicPr>
          <p:cNvPr id="4" name="Picture 3" descr="20090317-pelamis-wave-power.jpg"/>
          <p:cNvPicPr>
            <a:picLocks noChangeAspect="1"/>
          </p:cNvPicPr>
          <p:nvPr/>
        </p:nvPicPr>
        <p:blipFill>
          <a:blip r:embed="rId3"/>
          <a:stretch>
            <a:fillRect/>
          </a:stretch>
        </p:blipFill>
        <p:spPr>
          <a:xfrm>
            <a:off x="4500562" y="3571876"/>
            <a:ext cx="3328990" cy="249674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1800" dirty="0" smtClean="0"/>
              <a:t>The advantages for using tidal and wave energy over different fossil fuels are plentiful.</a:t>
            </a:r>
          </a:p>
          <a:p>
            <a:r>
              <a:rPr lang="en-GB" sz="1800" dirty="0" smtClean="0"/>
              <a:t>Below are several impressive benefits of using tidal and wave energy, including the</a:t>
            </a:r>
          </a:p>
          <a:p>
            <a:r>
              <a:rPr lang="en-GB" sz="1800" dirty="0" smtClean="0"/>
              <a:t>factor of replacing a percentage of fossil fuel use.</a:t>
            </a:r>
          </a:p>
          <a:p>
            <a:r>
              <a:rPr lang="en-GB" sz="1800" dirty="0" smtClean="0"/>
              <a:t>• Highly efficient resource: compared with coal and oil at 30%, tidal power</a:t>
            </a:r>
          </a:p>
          <a:p>
            <a:r>
              <a:rPr lang="en-GB" sz="1800" dirty="0" smtClean="0"/>
              <a:t>efficiency is about 80%.</a:t>
            </a:r>
          </a:p>
          <a:p>
            <a:r>
              <a:rPr lang="en-GB" sz="1800" dirty="0" smtClean="0"/>
              <a:t>• Energy capturing and conversion mechanism may help protect the shoreline.</a:t>
            </a:r>
          </a:p>
          <a:p>
            <a:r>
              <a:rPr lang="en-GB" sz="1800" dirty="0" smtClean="0"/>
              <a:t>• Energy capturing and conversion mechanism has little visual impact.</a:t>
            </a:r>
          </a:p>
          <a:p>
            <a:r>
              <a:rPr lang="en-GB" sz="1800" dirty="0" smtClean="0"/>
              <a:t>• About 60 billion watts of energy from tides can be used for electricity generation.</a:t>
            </a:r>
          </a:p>
          <a:p>
            <a:r>
              <a:rPr lang="en-GB" sz="1800" dirty="0" smtClean="0"/>
              <a:t>• Tides are active 24 hours a day, 365 days a year.</a:t>
            </a:r>
            <a:endParaRPr lang="en-GB" sz="1800" dirty="0"/>
          </a:p>
        </p:txBody>
      </p:sp>
      <p:sp>
        <p:nvSpPr>
          <p:cNvPr id="3" name="Title 2"/>
          <p:cNvSpPr>
            <a:spLocks noGrp="1"/>
          </p:cNvSpPr>
          <p:nvPr>
            <p:ph type="title"/>
          </p:nvPr>
        </p:nvSpPr>
        <p:spPr/>
        <p:txBody>
          <a:bodyPr>
            <a:normAutofit/>
          </a:bodyPr>
          <a:lstStyle/>
          <a:p>
            <a:r>
              <a:rPr lang="en-GB" dirty="0" smtClean="0"/>
              <a:t>Tidal and wave </a:t>
            </a:r>
            <a:r>
              <a:rPr lang="en-GB" dirty="0" smtClean="0"/>
              <a:t>power:</a:t>
            </a:r>
            <a:r>
              <a:rPr lang="en-GB" dirty="0" smtClean="0"/>
              <a:t/>
            </a:r>
            <a:br>
              <a:rPr lang="en-GB" dirty="0" smtClean="0"/>
            </a:br>
            <a:r>
              <a:rPr lang="en-GB" sz="2700" dirty="0" smtClean="0"/>
              <a:t>Advantages</a:t>
            </a:r>
            <a:endParaRPr lang="en-GB" sz="2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a:buNone/>
            </a:pPr>
            <a:r>
              <a:rPr lang="en-GB" dirty="0" smtClean="0"/>
              <a:t>• It can only be used where there is suitable tidal flow or wave motion. So it can </a:t>
            </a:r>
            <a:r>
              <a:rPr lang="en-GB" dirty="0" smtClean="0"/>
              <a:t>not be </a:t>
            </a:r>
            <a:r>
              <a:rPr lang="en-GB" dirty="0" smtClean="0"/>
              <a:t>used inland, unless high-voltage transmission already exists onshore</a:t>
            </a:r>
          </a:p>
          <a:p>
            <a:pPr>
              <a:buNone/>
            </a:pPr>
            <a:r>
              <a:rPr lang="en-GB" dirty="0" smtClean="0"/>
              <a:t>• It only produces electricity during tidal surges.</a:t>
            </a:r>
          </a:p>
          <a:p>
            <a:pPr>
              <a:buNone/>
            </a:pPr>
            <a:r>
              <a:rPr lang="en-GB" dirty="0" smtClean="0"/>
              <a:t>• Barrage systems require salt resistant parts and higher maintenance costs.</a:t>
            </a:r>
          </a:p>
          <a:p>
            <a:pPr>
              <a:buNone/>
            </a:pPr>
            <a:r>
              <a:rPr lang="en-GB" dirty="0" smtClean="0"/>
              <a:t>• The frames of the turbine device can disrupt the movement of large </a:t>
            </a:r>
            <a:r>
              <a:rPr lang="en-GB" dirty="0" smtClean="0"/>
              <a:t>marine animals </a:t>
            </a:r>
            <a:r>
              <a:rPr lang="en-GB" dirty="0" smtClean="0"/>
              <a:t>and ships through the channels on which the barrage is built.</a:t>
            </a:r>
            <a:endParaRPr lang="en-GB" dirty="0"/>
          </a:p>
        </p:txBody>
      </p:sp>
      <p:sp>
        <p:nvSpPr>
          <p:cNvPr id="3" name="Title 2"/>
          <p:cNvSpPr>
            <a:spLocks noGrp="1"/>
          </p:cNvSpPr>
          <p:nvPr>
            <p:ph type="title"/>
          </p:nvPr>
        </p:nvSpPr>
        <p:spPr/>
        <p:txBody>
          <a:bodyPr>
            <a:normAutofit/>
          </a:bodyPr>
          <a:lstStyle/>
          <a:p>
            <a:r>
              <a:rPr lang="en-GB" dirty="0" smtClean="0"/>
              <a:t>Tidal and wave power</a:t>
            </a:r>
            <a:r>
              <a:rPr lang="en-GB" dirty="0" smtClean="0"/>
              <a:t>: </a:t>
            </a:r>
            <a:r>
              <a:rPr lang="en-GB" sz="2400" dirty="0" smtClean="0"/>
              <a:t>Disadvantages</a:t>
            </a:r>
            <a:endParaRPr lang="en-GB"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a:buNone/>
            </a:pPr>
            <a:r>
              <a:rPr lang="en-GB" dirty="0" smtClean="0"/>
              <a:t>• Power produced from tidal fences is still a bit more expensive than that </a:t>
            </a:r>
            <a:r>
              <a:rPr lang="en-GB" dirty="0" smtClean="0"/>
              <a:t>using conventional </a:t>
            </a:r>
            <a:r>
              <a:rPr lang="en-GB" dirty="0" smtClean="0"/>
              <a:t>plants using coal and natural gas (but it can be cheaper if </a:t>
            </a:r>
            <a:r>
              <a:rPr lang="en-GB" dirty="0" smtClean="0"/>
              <a:t>improved technologies </a:t>
            </a:r>
            <a:r>
              <a:rPr lang="en-GB" dirty="0" smtClean="0"/>
              <a:t>and large-scale generation is applied).</a:t>
            </a:r>
          </a:p>
          <a:p>
            <a:pPr>
              <a:buNone/>
            </a:pPr>
            <a:r>
              <a:rPr lang="en-GB" dirty="0" smtClean="0"/>
              <a:t>• The barrage systems have the disadvantages of disrupting fish migration </a:t>
            </a:r>
            <a:r>
              <a:rPr lang="en-GB" dirty="0" smtClean="0"/>
              <a:t>and killing </a:t>
            </a:r>
            <a:r>
              <a:rPr lang="en-GB" dirty="0" smtClean="0"/>
              <a:t>fish passing through the turbines, therefore, there is also the risk </a:t>
            </a:r>
            <a:r>
              <a:rPr lang="en-GB" dirty="0" smtClean="0"/>
              <a:t>of destruction </a:t>
            </a:r>
            <a:r>
              <a:rPr lang="en-GB" dirty="0" smtClean="0"/>
              <a:t>of an ecosystem that relies on the ebb and flow of tides.</a:t>
            </a:r>
          </a:p>
          <a:p>
            <a:pPr>
              <a:buNone/>
            </a:pPr>
            <a:r>
              <a:rPr lang="en-GB" dirty="0" smtClean="0"/>
              <a:t>• The ecosystem is disrupted during the construction of building the tidal </a:t>
            </a:r>
            <a:r>
              <a:rPr lang="en-GB" dirty="0" smtClean="0"/>
              <a:t>fence. This </a:t>
            </a:r>
            <a:r>
              <a:rPr lang="en-GB" dirty="0" smtClean="0"/>
              <a:t>affects the fish and also the fishermen whose livelihood depends on fishing.</a:t>
            </a:r>
          </a:p>
          <a:p>
            <a:pPr>
              <a:buNone/>
            </a:pPr>
            <a:r>
              <a:rPr lang="en-GB" dirty="0" smtClean="0"/>
              <a:t>• Tidal energy can only be created on a coast with a good tidal differential. Thus </a:t>
            </a:r>
            <a:r>
              <a:rPr lang="en-GB" dirty="0" smtClean="0"/>
              <a:t>it can </a:t>
            </a:r>
            <a:r>
              <a:rPr lang="en-GB" dirty="0" smtClean="0"/>
              <a:t>not be used for a landlocked country</a:t>
            </a:r>
            <a:endParaRPr lang="en-GB" dirty="0"/>
          </a:p>
        </p:txBody>
      </p:sp>
      <p:sp>
        <p:nvSpPr>
          <p:cNvPr id="3" name="Title 2"/>
          <p:cNvSpPr>
            <a:spLocks noGrp="1"/>
          </p:cNvSpPr>
          <p:nvPr>
            <p:ph type="title"/>
          </p:nvPr>
        </p:nvSpPr>
        <p:spPr/>
        <p:txBody>
          <a:bodyPr/>
          <a:lstStyle/>
          <a:p>
            <a:r>
              <a:rPr lang="en-GB" dirty="0" smtClean="0"/>
              <a:t>Disadvantages (2)</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Tidal energy can only be created on a coast with a good tidal differential. Thus </a:t>
            </a:r>
            <a:r>
              <a:rPr lang="en-GB" dirty="0" smtClean="0"/>
              <a:t>it can </a:t>
            </a:r>
            <a:r>
              <a:rPr lang="en-GB" dirty="0" smtClean="0"/>
              <a:t>not be used for a landlocked country</a:t>
            </a:r>
            <a:r>
              <a:rPr lang="en-GB" dirty="0" smtClean="0"/>
              <a:t>.</a:t>
            </a:r>
          </a:p>
          <a:p>
            <a:pPr>
              <a:buNone/>
            </a:pPr>
            <a:r>
              <a:rPr lang="en-GB" dirty="0" smtClean="0"/>
              <a:t>• </a:t>
            </a:r>
            <a:r>
              <a:rPr lang="en-GB" dirty="0" smtClean="0"/>
              <a:t>It is limited because the tide never speeds up or slows down and occurs in 6 </a:t>
            </a:r>
            <a:r>
              <a:rPr lang="en-GB" dirty="0" smtClean="0"/>
              <a:t>hour cycles</a:t>
            </a:r>
            <a:r>
              <a:rPr lang="en-GB" dirty="0" smtClean="0"/>
              <a:t>.  </a:t>
            </a:r>
            <a:r>
              <a:rPr lang="en-GB" dirty="0" smtClean="0"/>
              <a:t>Also</a:t>
            </a:r>
            <a:r>
              <a:rPr lang="en-GB" dirty="0" smtClean="0"/>
              <a:t>, it is dependent on the fetch distance. This is the distance the </a:t>
            </a:r>
            <a:r>
              <a:rPr lang="en-GB" dirty="0" smtClean="0"/>
              <a:t>tide rises </a:t>
            </a:r>
            <a:r>
              <a:rPr lang="en-GB" dirty="0" smtClean="0"/>
              <a:t>and falls, so some beaches have a very small fetch, and others have a </a:t>
            </a:r>
            <a:r>
              <a:rPr lang="en-GB" dirty="0" smtClean="0"/>
              <a:t>big fetch</a:t>
            </a:r>
            <a:r>
              <a:rPr lang="en-GB" dirty="0" smtClean="0"/>
              <a:t>, but relatively few have a large enough fetch to support tidal energy.</a:t>
            </a:r>
          </a:p>
          <a:p>
            <a:pPr>
              <a:buNone/>
            </a:pPr>
            <a:r>
              <a:rPr lang="en-GB" dirty="0" smtClean="0"/>
              <a:t>• The main detriment is the cost of these plants. Constructing and running </a:t>
            </a:r>
            <a:r>
              <a:rPr lang="en-GB" dirty="0" smtClean="0"/>
              <a:t>this facility </a:t>
            </a:r>
            <a:r>
              <a:rPr lang="en-GB" dirty="0" smtClean="0"/>
              <a:t>with an annual output of 3500 </a:t>
            </a:r>
            <a:r>
              <a:rPr lang="en-GB" dirty="0" err="1" smtClean="0"/>
              <a:t>GWh</a:t>
            </a:r>
            <a:r>
              <a:rPr lang="en-GB" dirty="0" smtClean="0"/>
              <a:t>, is at a cost about $1.2 billion, </a:t>
            </a:r>
            <a:r>
              <a:rPr lang="en-GB" dirty="0" smtClean="0"/>
              <a:t>and this </a:t>
            </a:r>
            <a:r>
              <a:rPr lang="en-GB" dirty="0" smtClean="0"/>
              <a:t>doesn't include operational and maintenance cost (coal and oil are cheaper).</a:t>
            </a:r>
          </a:p>
          <a:p>
            <a:pPr>
              <a:buNone/>
            </a:pPr>
            <a:r>
              <a:rPr lang="en-GB" dirty="0" smtClean="0"/>
              <a:t>• Construction of strong, cheap and efficient conversion devices may </a:t>
            </a:r>
            <a:r>
              <a:rPr lang="en-GB" dirty="0" smtClean="0"/>
              <a:t>be problematic</a:t>
            </a:r>
            <a:r>
              <a:rPr lang="en-GB" dirty="0" smtClean="0"/>
              <a:t>.</a:t>
            </a:r>
            <a:endParaRPr lang="en-GB" dirty="0"/>
          </a:p>
        </p:txBody>
      </p:sp>
      <p:sp>
        <p:nvSpPr>
          <p:cNvPr id="3" name="Title 2"/>
          <p:cNvSpPr>
            <a:spLocks noGrp="1"/>
          </p:cNvSpPr>
          <p:nvPr>
            <p:ph type="title"/>
          </p:nvPr>
        </p:nvSpPr>
        <p:spPr/>
        <p:txBody>
          <a:bodyPr/>
          <a:lstStyle/>
          <a:p>
            <a:r>
              <a:rPr lang="en-GB" dirty="0" smtClean="0"/>
              <a:t>Disadvantages </a:t>
            </a:r>
            <a:r>
              <a:rPr lang="en-GB" dirty="0" smtClean="0"/>
              <a:t>(3)</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Ecological impacts relating to the alteration of tides and waves is not </a:t>
            </a:r>
            <a:r>
              <a:rPr lang="en-GB" dirty="0" smtClean="0"/>
              <a:t>fully understood</a:t>
            </a:r>
            <a:r>
              <a:rPr lang="en-GB" dirty="0" smtClean="0"/>
              <a:t>.</a:t>
            </a:r>
          </a:p>
          <a:p>
            <a:pPr>
              <a:buNone/>
            </a:pPr>
            <a:r>
              <a:rPr lang="en-GB" dirty="0" smtClean="0"/>
              <a:t>• Appropriate waves and tides are highly location dependent.</a:t>
            </a:r>
          </a:p>
          <a:p>
            <a:pPr>
              <a:buNone/>
            </a:pPr>
            <a:r>
              <a:rPr lang="en-GB" dirty="0" smtClean="0"/>
              <a:t>• Waves are a diffuse energy source, irregular in direction, durability and size.</a:t>
            </a:r>
          </a:p>
          <a:p>
            <a:pPr>
              <a:buNone/>
            </a:pPr>
            <a:r>
              <a:rPr lang="en-GB" dirty="0" smtClean="0"/>
              <a:t>• Extreme weather can produce waves of great intensity.</a:t>
            </a:r>
          </a:p>
          <a:p>
            <a:pPr>
              <a:buNone/>
            </a:pPr>
            <a:r>
              <a:rPr lang="en-GB" dirty="0" smtClean="0"/>
              <a:t>• Only around 20 sites in the world have been identified as possible tidal </a:t>
            </a:r>
            <a:r>
              <a:rPr lang="en-GB" dirty="0" smtClean="0"/>
              <a:t>power stations</a:t>
            </a:r>
            <a:r>
              <a:rPr lang="en-GB" dirty="0" smtClean="0"/>
              <a:t>.</a:t>
            </a:r>
            <a:endParaRPr lang="en-GB" dirty="0"/>
          </a:p>
        </p:txBody>
      </p:sp>
      <p:sp>
        <p:nvSpPr>
          <p:cNvPr id="3" name="Title 2"/>
          <p:cNvSpPr>
            <a:spLocks noGrp="1"/>
          </p:cNvSpPr>
          <p:nvPr>
            <p:ph type="title"/>
          </p:nvPr>
        </p:nvSpPr>
        <p:spPr/>
        <p:txBody>
          <a:bodyPr/>
          <a:lstStyle/>
          <a:p>
            <a:r>
              <a:rPr lang="en-GB" dirty="0" smtClean="0"/>
              <a:t>Disadvantages (4)</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p:cNvPicPr>
            <a:picLocks noChangeAspect="1" noChangeArrowheads="1"/>
          </p:cNvPicPr>
          <p:nvPr/>
        </p:nvPicPr>
        <p:blipFill>
          <a:blip r:embed="rId2"/>
          <a:srcRect/>
          <a:stretch>
            <a:fillRect/>
          </a:stretch>
        </p:blipFill>
        <p:spPr bwMode="auto">
          <a:xfrm>
            <a:off x="1828800" y="3124200"/>
            <a:ext cx="5029200" cy="3352800"/>
          </a:xfrm>
          <a:prstGeom prst="rect">
            <a:avLst/>
          </a:prstGeom>
          <a:noFill/>
          <a:ln w="9525">
            <a:noFill/>
            <a:miter lim="800000"/>
            <a:headEnd/>
            <a:tailEnd/>
          </a:ln>
        </p:spPr>
      </p:pic>
      <p:sp>
        <p:nvSpPr>
          <p:cNvPr id="2050" name="Rectangle 2"/>
          <p:cNvSpPr>
            <a:spLocks noGrp="1" noChangeArrowheads="1"/>
          </p:cNvSpPr>
          <p:nvPr>
            <p:ph type="ctrTitle"/>
          </p:nvPr>
        </p:nvSpPr>
        <p:spPr>
          <a:xfrm>
            <a:off x="609600" y="1905000"/>
            <a:ext cx="7543800" cy="1187450"/>
          </a:xfrm>
        </p:spPr>
        <p:txBody>
          <a:bodyPr>
            <a:normAutofit fontScale="90000"/>
          </a:bodyPr>
          <a:lstStyle/>
          <a:p>
            <a:pPr eaLnBrk="1" hangingPunct="1">
              <a:defRPr/>
            </a:pPr>
            <a:r>
              <a:rPr lang="en-GB" sz="2400" b="1" smtClean="0">
                <a:solidFill>
                  <a:srgbClr val="000000"/>
                </a:solidFill>
                <a:effectLst>
                  <a:outerShdw blurRad="38100" dist="38100" dir="2700000" algn="tl">
                    <a:srgbClr val="FFFFFF"/>
                  </a:outerShdw>
                </a:effectLst>
              </a:rPr>
              <a:t>Compact Power puts pyrolysis and gasification to work for sustainable solutions</a:t>
            </a:r>
            <a:br>
              <a:rPr lang="en-GB" sz="2400" b="1" smtClean="0">
                <a:solidFill>
                  <a:srgbClr val="000000"/>
                </a:solidFill>
                <a:effectLst>
                  <a:outerShdw blurRad="38100" dist="38100" dir="2700000" algn="tl">
                    <a:srgbClr val="FFFFFF"/>
                  </a:outerShdw>
                </a:effectLst>
              </a:rPr>
            </a:br>
            <a:endParaRPr lang="en-GB" sz="2400" b="1" smtClean="0">
              <a:solidFill>
                <a:srgbClr val="000000"/>
              </a:solidFill>
              <a:effectLst>
                <a:outerShdw blurRad="38100" dist="38100" dir="2700000" algn="tl">
                  <a:srgbClr val="FFFFFF"/>
                </a:outerShdw>
              </a:effectLs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762000" y="1905000"/>
            <a:ext cx="7772400" cy="3886200"/>
          </a:xfrm>
        </p:spPr>
        <p:txBody>
          <a:bodyPr>
            <a:normAutofit lnSpcReduction="10000"/>
          </a:bodyPr>
          <a:lstStyle/>
          <a:p>
            <a:pPr marL="609600" indent="-609600" algn="just" eaLnBrk="1" hangingPunct="1">
              <a:lnSpc>
                <a:spcPct val="90000"/>
              </a:lnSpc>
              <a:spcBef>
                <a:spcPct val="0"/>
              </a:spcBef>
              <a:buClrTx/>
              <a:buFontTx/>
              <a:buAutoNum type="arabicPeriod"/>
            </a:pPr>
            <a:r>
              <a:rPr lang="en-GB" sz="1800" smtClean="0"/>
              <a:t>UK company supplying an innovative, proprietary and proven pyrolysis &amp; gasification technology</a:t>
            </a:r>
          </a:p>
          <a:p>
            <a:pPr marL="609600" indent="-609600" eaLnBrk="1" hangingPunct="1">
              <a:lnSpc>
                <a:spcPct val="90000"/>
              </a:lnSpc>
              <a:spcBef>
                <a:spcPct val="0"/>
              </a:spcBef>
              <a:buClrTx/>
              <a:buFontTx/>
              <a:buAutoNum type="arabicPeriod"/>
            </a:pPr>
            <a:endParaRPr lang="en-GB" sz="1800" smtClean="0"/>
          </a:p>
          <a:p>
            <a:pPr marL="609600" indent="-609600" eaLnBrk="1" hangingPunct="1">
              <a:lnSpc>
                <a:spcPct val="90000"/>
              </a:lnSpc>
              <a:spcBef>
                <a:spcPct val="0"/>
              </a:spcBef>
              <a:buClrTx/>
              <a:buFontTx/>
              <a:buAutoNum type="arabicPeriod"/>
            </a:pPr>
            <a:r>
              <a:rPr lang="en-GB" sz="1800" smtClean="0"/>
              <a:t>Company successfully listed in April 2002 on the London Stock Exchange’s Alternative Investment Market</a:t>
            </a:r>
          </a:p>
          <a:p>
            <a:pPr marL="609600" indent="-609600" eaLnBrk="1" hangingPunct="1">
              <a:lnSpc>
                <a:spcPct val="90000"/>
              </a:lnSpc>
              <a:spcBef>
                <a:spcPct val="0"/>
              </a:spcBef>
              <a:buClrTx/>
              <a:buFontTx/>
              <a:buAutoNum type="arabicPeriod"/>
            </a:pPr>
            <a:endParaRPr lang="en-GB" sz="1800" smtClean="0"/>
          </a:p>
          <a:p>
            <a:pPr marL="609600" indent="-609600" eaLnBrk="1" hangingPunct="1">
              <a:lnSpc>
                <a:spcPct val="90000"/>
              </a:lnSpc>
              <a:spcBef>
                <a:spcPct val="0"/>
              </a:spcBef>
              <a:buClrTx/>
              <a:buFontTx/>
              <a:buAutoNum type="arabicPeriod"/>
            </a:pPr>
            <a:r>
              <a:rPr lang="en-GB" sz="1800" smtClean="0"/>
              <a:t>In-house expertise &amp; associated professionals to address all aspects of project cycle (engineering, financing, planning, etc.)</a:t>
            </a:r>
          </a:p>
          <a:p>
            <a:pPr marL="609600" indent="-609600" eaLnBrk="1" hangingPunct="1">
              <a:lnSpc>
                <a:spcPct val="90000"/>
              </a:lnSpc>
              <a:spcBef>
                <a:spcPct val="0"/>
              </a:spcBef>
              <a:buClrTx/>
              <a:buFontTx/>
              <a:buAutoNum type="arabicPeriod"/>
            </a:pPr>
            <a:endParaRPr lang="en-GB" sz="1800" smtClean="0"/>
          </a:p>
          <a:p>
            <a:pPr marL="609600" indent="-609600" eaLnBrk="1" hangingPunct="1">
              <a:lnSpc>
                <a:spcPct val="90000"/>
              </a:lnSpc>
              <a:spcBef>
                <a:spcPct val="0"/>
              </a:spcBef>
              <a:buClrTx/>
              <a:buFontTx/>
              <a:buAutoNum type="arabicPeriod"/>
            </a:pPr>
            <a:r>
              <a:rPr lang="en-GB" sz="1800" smtClean="0"/>
              <a:t>On-going research and development to maintain leadership in advanced thermal recycling</a:t>
            </a:r>
          </a:p>
          <a:p>
            <a:pPr marL="609600" indent="-609600" eaLnBrk="1" hangingPunct="1">
              <a:lnSpc>
                <a:spcPct val="90000"/>
              </a:lnSpc>
              <a:spcBef>
                <a:spcPct val="0"/>
              </a:spcBef>
              <a:buClrTx/>
              <a:buFontTx/>
              <a:buAutoNum type="arabicPeriod"/>
            </a:pPr>
            <a:endParaRPr lang="en-GB" sz="1800" smtClean="0"/>
          </a:p>
          <a:p>
            <a:pPr marL="609600" indent="-609600" eaLnBrk="1" hangingPunct="1">
              <a:lnSpc>
                <a:spcPct val="90000"/>
              </a:lnSpc>
              <a:spcBef>
                <a:spcPct val="0"/>
              </a:spcBef>
              <a:buClrTx/>
              <a:buFontTx/>
              <a:buAutoNum type="arabicPeriod"/>
            </a:pPr>
            <a:r>
              <a:rPr lang="en-GB" sz="1800" smtClean="0"/>
              <a:t>Expansion in international markets through partnerships with waste management companies, engineering companies, EPC contractors and project developers</a:t>
            </a:r>
            <a:endParaRPr lang="fr-FR" sz="1800" smtClean="0"/>
          </a:p>
          <a:p>
            <a:pPr marL="609600" indent="-609600" eaLnBrk="1" hangingPunct="1">
              <a:lnSpc>
                <a:spcPct val="90000"/>
              </a:lnSpc>
              <a:buFont typeface="Wingdings" pitchFamily="2" charset="2"/>
              <a:buNone/>
            </a:pPr>
            <a:endParaRPr lang="en-GB" sz="1800" smtClean="0"/>
          </a:p>
        </p:txBody>
      </p:sp>
      <p:sp>
        <p:nvSpPr>
          <p:cNvPr id="6146" name="Rectangle 2"/>
          <p:cNvSpPr>
            <a:spLocks noGrp="1" noChangeArrowheads="1"/>
          </p:cNvSpPr>
          <p:nvPr>
            <p:ph type="title"/>
          </p:nvPr>
        </p:nvSpPr>
        <p:spPr>
          <a:xfrm>
            <a:off x="762000" y="1219200"/>
            <a:ext cx="7772400" cy="685800"/>
          </a:xfrm>
        </p:spPr>
        <p:txBody>
          <a:bodyPr>
            <a:normAutofit fontScale="90000"/>
          </a:bodyPr>
          <a:lstStyle/>
          <a:p>
            <a:pPr eaLnBrk="1" hangingPunct="1"/>
            <a:r>
              <a:rPr lang="en-GB" sz="2000" smtClean="0">
                <a:latin typeface="Arial" charset="0"/>
              </a:rPr>
              <a:t>Company Overview</a:t>
            </a:r>
            <a:r>
              <a:rPr lang="en-US" sz="2000" smtClean="0">
                <a:latin typeface="Arial" charset="0"/>
              </a:rPr>
              <a:t/>
            </a:r>
            <a:br>
              <a:rPr lang="en-US" sz="2000" smtClean="0">
                <a:latin typeface="Arial" charset="0"/>
              </a:rPr>
            </a:br>
            <a:endParaRPr lang="en-GB" sz="2000" smtClean="0">
              <a:latin typeface="Arial"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81000" y="1066800"/>
            <a:ext cx="8382000" cy="685800"/>
          </a:xfrm>
        </p:spPr>
        <p:txBody>
          <a:bodyPr/>
          <a:lstStyle/>
          <a:p>
            <a:pPr eaLnBrk="1" hangingPunct="1"/>
            <a:r>
              <a:rPr lang="en-GB" sz="2000" smtClean="0">
                <a:latin typeface="Arial" charset="0"/>
              </a:rPr>
              <a:t>Advantages of Pyrolysis and Gasification</a:t>
            </a:r>
          </a:p>
        </p:txBody>
      </p:sp>
      <p:sp>
        <p:nvSpPr>
          <p:cNvPr id="7171" name="Rectangle 3"/>
          <p:cNvSpPr>
            <a:spLocks noChangeArrowheads="1"/>
          </p:cNvSpPr>
          <p:nvPr/>
        </p:nvSpPr>
        <p:spPr bwMode="auto">
          <a:xfrm>
            <a:off x="0" y="5319713"/>
            <a:ext cx="9144000" cy="639762"/>
          </a:xfrm>
          <a:prstGeom prst="rect">
            <a:avLst/>
          </a:prstGeom>
          <a:noFill/>
          <a:ln w="9525">
            <a:noFill/>
            <a:miter lim="800000"/>
            <a:headEnd/>
            <a:tailEnd/>
          </a:ln>
        </p:spPr>
        <p:txBody>
          <a:bodyPr>
            <a:spAutoFit/>
          </a:bodyPr>
          <a:lstStyle/>
          <a:p>
            <a:r>
              <a:rPr lang="en-US" sz="1200">
                <a:cs typeface="Times New Roman" pitchFamily="18" charset="0"/>
              </a:rPr>
              <a:t> </a:t>
            </a:r>
          </a:p>
          <a:p>
            <a:pPr eaLnBrk="0" hangingPunct="0"/>
            <a:endParaRPr lang="en-US"/>
          </a:p>
        </p:txBody>
      </p:sp>
      <p:sp>
        <p:nvSpPr>
          <p:cNvPr id="7172" name="Rectangle 5"/>
          <p:cNvSpPr>
            <a:spLocks noChangeArrowheads="1"/>
          </p:cNvSpPr>
          <p:nvPr/>
        </p:nvSpPr>
        <p:spPr bwMode="auto">
          <a:xfrm>
            <a:off x="914400" y="2057400"/>
            <a:ext cx="7772400" cy="3886200"/>
          </a:xfrm>
          <a:prstGeom prst="rect">
            <a:avLst/>
          </a:prstGeom>
          <a:noFill/>
          <a:ln w="9525">
            <a:noFill/>
            <a:miter lim="800000"/>
            <a:headEnd/>
            <a:tailEnd/>
          </a:ln>
        </p:spPr>
        <p:txBody>
          <a:bodyPr/>
          <a:lstStyle/>
          <a:p>
            <a:pPr marL="609600" indent="-609600" algn="just">
              <a:lnSpc>
                <a:spcPct val="90000"/>
              </a:lnSpc>
              <a:buFontTx/>
              <a:buAutoNum type="arabicPeriod"/>
            </a:pPr>
            <a:r>
              <a:rPr lang="en-GB" sz="1800">
                <a:solidFill>
                  <a:schemeClr val="tx2"/>
                </a:solidFill>
                <a:latin typeface="Arial" charset="0"/>
              </a:rPr>
              <a:t>Environmental</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Higher Conversion Efficiencies</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Compatibility with Recycling</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Power Revenue (Market Liberalisation)</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SME’s and Social Cohesion</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Compatibility with CHP</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Proximity Principle</a:t>
            </a:r>
          </a:p>
          <a:p>
            <a:pPr marL="609600" indent="-609600">
              <a:lnSpc>
                <a:spcPct val="90000"/>
              </a:lnSpc>
              <a:buFontTx/>
              <a:buAutoNum type="arabicPeriod"/>
            </a:pPr>
            <a:endParaRPr lang="en-GB" sz="1800">
              <a:solidFill>
                <a:schemeClr val="tx2"/>
              </a:solidFill>
              <a:latin typeface="Arial" charset="0"/>
            </a:endParaRPr>
          </a:p>
          <a:p>
            <a:pPr marL="609600" indent="-609600">
              <a:lnSpc>
                <a:spcPct val="90000"/>
              </a:lnSpc>
              <a:buFontTx/>
              <a:buAutoNum type="arabicPeriod"/>
            </a:pPr>
            <a:r>
              <a:rPr lang="en-GB" sz="1800">
                <a:solidFill>
                  <a:schemeClr val="tx2"/>
                </a:solidFill>
                <a:latin typeface="Arial" charset="0"/>
              </a:rPr>
              <a:t>Public Perception</a:t>
            </a:r>
          </a:p>
          <a:p>
            <a:pPr marL="609600" indent="-609600">
              <a:lnSpc>
                <a:spcPct val="90000"/>
              </a:lnSpc>
              <a:buFontTx/>
              <a:buAutoNum type="arabicPeriod"/>
            </a:pPr>
            <a:endParaRPr lang="fr-FR" sz="1800">
              <a:solidFill>
                <a:schemeClr val="tx2"/>
              </a:solidFill>
              <a:latin typeface="Arial" charset="0"/>
            </a:endParaRPr>
          </a:p>
          <a:p>
            <a:pPr marL="609600" indent="-609600">
              <a:lnSpc>
                <a:spcPct val="90000"/>
              </a:lnSpc>
              <a:spcBef>
                <a:spcPct val="20000"/>
              </a:spcBef>
              <a:buClr>
                <a:schemeClr val="tx2"/>
              </a:buClr>
              <a:buFont typeface="Wingdings" pitchFamily="2" charset="2"/>
              <a:buNone/>
            </a:pPr>
            <a:endParaRPr lang="en-GB" sz="1800">
              <a:solidFill>
                <a:schemeClr val="tx2"/>
              </a:solidFill>
              <a:latin typeface="Arial" charset="0"/>
            </a:endParaRPr>
          </a:p>
        </p:txBody>
      </p:sp>
      <p:sp>
        <p:nvSpPr>
          <p:cNvPr id="7173" name="Text Box 6"/>
          <p:cNvSpPr txBox="1">
            <a:spLocks noChangeArrowheads="1"/>
          </p:cNvSpPr>
          <p:nvPr/>
        </p:nvSpPr>
        <p:spPr bwMode="auto">
          <a:xfrm>
            <a:off x="593725" y="6286500"/>
            <a:ext cx="8420100" cy="366713"/>
          </a:xfrm>
          <a:prstGeom prst="rect">
            <a:avLst/>
          </a:prstGeom>
          <a:noFill/>
          <a:ln w="9525">
            <a:noFill/>
            <a:miter lim="800000"/>
            <a:headEnd/>
            <a:tailEnd/>
          </a:ln>
        </p:spPr>
        <p:txBody>
          <a:bodyPr wrap="none">
            <a:spAutoFit/>
          </a:bodyPr>
          <a:lstStyle/>
          <a:p>
            <a:r>
              <a:rPr lang="en-US" sz="1800"/>
              <a:t>CADDET and IEA Bioenergy Report: Advanced Thermal Conversion Technologies 1998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1000" y="1143000"/>
            <a:ext cx="8382000" cy="685800"/>
          </a:xfrm>
        </p:spPr>
        <p:txBody>
          <a:bodyPr/>
          <a:lstStyle/>
          <a:p>
            <a:pPr eaLnBrk="1" hangingPunct="1"/>
            <a:r>
              <a:rPr lang="en-GB" sz="2000" smtClean="0">
                <a:latin typeface="Arial" charset="0"/>
              </a:rPr>
              <a:t>Advanced Thermal Conversion and ROC’s</a:t>
            </a:r>
          </a:p>
        </p:txBody>
      </p:sp>
      <p:sp>
        <p:nvSpPr>
          <p:cNvPr id="8195" name="Rectangle 4"/>
          <p:cNvSpPr>
            <a:spLocks noChangeArrowheads="1"/>
          </p:cNvSpPr>
          <p:nvPr/>
        </p:nvSpPr>
        <p:spPr bwMode="auto">
          <a:xfrm>
            <a:off x="533400" y="2057400"/>
            <a:ext cx="7772400" cy="2514600"/>
          </a:xfrm>
          <a:prstGeom prst="rect">
            <a:avLst/>
          </a:prstGeom>
          <a:noFill/>
          <a:ln w="9525">
            <a:noFill/>
            <a:miter lim="800000"/>
            <a:headEnd/>
            <a:tailEnd/>
          </a:ln>
        </p:spPr>
        <p:txBody>
          <a:bodyPr/>
          <a:lstStyle/>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rPr>
              <a:t>Definition:</a:t>
            </a:r>
          </a:p>
          <a:p>
            <a:pPr marL="609600" indent="-609600">
              <a:lnSpc>
                <a:spcPct val="90000"/>
              </a:lnSpc>
              <a:spcBef>
                <a:spcPct val="20000"/>
              </a:spcBef>
              <a:buClr>
                <a:schemeClr val="tx2"/>
              </a:buClr>
              <a:buFont typeface="Wingdings" pitchFamily="2" charset="2"/>
              <a:buNone/>
            </a:pPr>
            <a:endParaRPr lang="en-GB" sz="2000">
              <a:solidFill>
                <a:schemeClr val="tx2"/>
              </a:solidFill>
              <a:latin typeface="Arial" charset="0"/>
            </a:endParaRPr>
          </a:p>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cs typeface="Times New Roman" pitchFamily="18" charset="0"/>
              </a:rPr>
              <a:t>“Advanced conversion technologies” means, gasification, pyrolysis or anaerobic digestion or any combination thereof</a:t>
            </a:r>
          </a:p>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cs typeface="Times New Roman" pitchFamily="18" charset="0"/>
              </a:rPr>
              <a:t> </a:t>
            </a:r>
          </a:p>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cs typeface="Times New Roman" pitchFamily="18" charset="0"/>
              </a:rPr>
              <a:t>“Pyrolysis” means, the thermal degradation of a substance in the absence of any oxidising agent (other than that which forms part of the substance itself) to produce a char and one or both of gas or liquid</a:t>
            </a:r>
          </a:p>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cs typeface="Times New Roman" pitchFamily="18" charset="0"/>
              </a:rPr>
              <a:t> </a:t>
            </a:r>
          </a:p>
          <a:p>
            <a:pPr marL="609600" indent="-609600">
              <a:lnSpc>
                <a:spcPct val="90000"/>
              </a:lnSpc>
              <a:spcBef>
                <a:spcPct val="20000"/>
              </a:spcBef>
              <a:buClr>
                <a:schemeClr val="tx2"/>
              </a:buClr>
              <a:buFont typeface="Wingdings" pitchFamily="2" charset="2"/>
              <a:buNone/>
            </a:pPr>
            <a:r>
              <a:rPr lang="en-GB" sz="2000">
                <a:solidFill>
                  <a:schemeClr val="tx2"/>
                </a:solidFill>
                <a:latin typeface="Arial" charset="0"/>
                <a:cs typeface="Times New Roman" pitchFamily="18" charset="0"/>
              </a:rPr>
              <a:t>“Gasification” means the substoiciometric oxidation or steam reformation of a substance to produce a gaseous mixture containing two or all of the following: oxides of carbon, methane and hydrogen</a:t>
            </a:r>
            <a:r>
              <a:rPr lang="en-GB" sz="2000">
                <a:solidFill>
                  <a:schemeClr val="tx2"/>
                </a:solidFill>
                <a:latin typeface="Arial" charset="0"/>
              </a:rPr>
              <a:t> </a:t>
            </a:r>
          </a:p>
          <a:p>
            <a:pPr marL="609600" indent="-609600">
              <a:lnSpc>
                <a:spcPct val="90000"/>
              </a:lnSpc>
              <a:spcBef>
                <a:spcPct val="20000"/>
              </a:spcBef>
              <a:buClr>
                <a:schemeClr val="tx2"/>
              </a:buClr>
              <a:buFont typeface="Wingdings" pitchFamily="2" charset="2"/>
              <a:buNone/>
            </a:pPr>
            <a:endParaRPr lang="en-GB" sz="2000">
              <a:solidFill>
                <a:schemeClr val="tx2"/>
              </a:solidFill>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lstStyle/>
          <a:p>
            <a:pPr eaLnBrk="1" hangingPunct="1"/>
            <a:r>
              <a:rPr lang="en-US" sz="2000" b="1" smtClean="0"/>
              <a:t>E</a:t>
            </a:r>
            <a:r>
              <a:rPr lang="en-US" sz="2000" smtClean="0"/>
              <a:t>ssentially a fuel gas production plant coupled with a gas fired boiler</a:t>
            </a:r>
          </a:p>
          <a:p>
            <a:pPr eaLnBrk="1" hangingPunct="1"/>
            <a:endParaRPr lang="en-US" sz="700" smtClean="0"/>
          </a:p>
          <a:p>
            <a:pPr eaLnBrk="1" hangingPunct="1"/>
            <a:r>
              <a:rPr lang="en-US" sz="2000" b="1" smtClean="0"/>
              <a:t>C</a:t>
            </a:r>
            <a:r>
              <a:rPr lang="en-US" sz="2000" smtClean="0"/>
              <a:t>ombined pyrolysis, gasification and high temperature oxidation</a:t>
            </a:r>
          </a:p>
          <a:p>
            <a:pPr eaLnBrk="1" hangingPunct="1"/>
            <a:endParaRPr lang="en-US" sz="700" b="1" smtClean="0"/>
          </a:p>
          <a:p>
            <a:pPr eaLnBrk="1" hangingPunct="1"/>
            <a:r>
              <a:rPr lang="en-US" sz="2000" b="1" smtClean="0"/>
              <a:t>C</a:t>
            </a:r>
            <a:r>
              <a:rPr lang="en-US" sz="2000" smtClean="0"/>
              <a:t>ontinuous process</a:t>
            </a:r>
          </a:p>
          <a:p>
            <a:pPr eaLnBrk="1" hangingPunct="1"/>
            <a:endParaRPr lang="en-US" sz="700" b="1" smtClean="0"/>
          </a:p>
          <a:p>
            <a:pPr eaLnBrk="1" hangingPunct="1"/>
            <a:r>
              <a:rPr lang="en-US" sz="2000" b="1" smtClean="0"/>
              <a:t>E</a:t>
            </a:r>
            <a:r>
              <a:rPr lang="en-US" sz="2000" smtClean="0"/>
              <a:t>ach stage separately controlled</a:t>
            </a:r>
          </a:p>
          <a:p>
            <a:pPr eaLnBrk="1" hangingPunct="1"/>
            <a:endParaRPr lang="en-US" sz="700" b="1" smtClean="0"/>
          </a:p>
          <a:p>
            <a:pPr eaLnBrk="1" hangingPunct="1"/>
            <a:r>
              <a:rPr lang="en-US" sz="2000" b="1" smtClean="0"/>
              <a:t>M</a:t>
            </a:r>
            <a:r>
              <a:rPr lang="en-US" sz="2000" smtClean="0"/>
              <a:t>inimises production of pollutants</a:t>
            </a:r>
          </a:p>
          <a:p>
            <a:pPr eaLnBrk="1" hangingPunct="1"/>
            <a:endParaRPr lang="en-US" sz="700" b="1" smtClean="0"/>
          </a:p>
          <a:p>
            <a:pPr eaLnBrk="1" hangingPunct="1"/>
            <a:r>
              <a:rPr lang="en-US" sz="2000" b="1" smtClean="0"/>
              <a:t>I</a:t>
            </a:r>
            <a:r>
              <a:rPr lang="en-US" sz="2000" smtClean="0"/>
              <a:t>mmediate combustion of gases avoids  production of noxious by-products</a:t>
            </a:r>
          </a:p>
          <a:p>
            <a:pPr eaLnBrk="1" hangingPunct="1">
              <a:buFont typeface="Wingdings" pitchFamily="2" charset="2"/>
              <a:buNone/>
            </a:pPr>
            <a:endParaRPr lang="en-GB" sz="2800" smtClean="0"/>
          </a:p>
        </p:txBody>
      </p:sp>
      <p:sp>
        <p:nvSpPr>
          <p:cNvPr id="9218" name="Rectangle 2"/>
          <p:cNvSpPr>
            <a:spLocks noGrp="1" noChangeArrowheads="1"/>
          </p:cNvSpPr>
          <p:nvPr>
            <p:ph type="title"/>
          </p:nvPr>
        </p:nvSpPr>
        <p:spPr>
          <a:xfrm>
            <a:off x="457200" y="914400"/>
            <a:ext cx="7772400" cy="685800"/>
          </a:xfrm>
        </p:spPr>
        <p:txBody>
          <a:bodyPr/>
          <a:lstStyle/>
          <a:p>
            <a:pPr eaLnBrk="1" hangingPunct="1"/>
            <a:r>
              <a:rPr lang="en-GB" sz="2000" smtClean="0">
                <a:solidFill>
                  <a:srgbClr val="000000"/>
                </a:solidFill>
                <a:latin typeface="Arial" charset="0"/>
              </a:rPr>
              <a:t>Principal Technical Features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Compact Power\Process.jpg"/>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10243" name="Line 3"/>
          <p:cNvSpPr>
            <a:spLocks noChangeShapeType="1"/>
          </p:cNvSpPr>
          <p:nvPr/>
        </p:nvSpPr>
        <p:spPr bwMode="auto">
          <a:xfrm flipH="1">
            <a:off x="2438400" y="2590800"/>
            <a:ext cx="2133600" cy="0"/>
          </a:xfrm>
          <a:prstGeom prst="line">
            <a:avLst/>
          </a:prstGeom>
          <a:noFill/>
          <a:ln w="225425">
            <a:solidFill>
              <a:srgbClr val="FF6600"/>
            </a:solidFill>
            <a:round/>
            <a:headEnd/>
            <a:tailEnd type="triangle" w="med" len="med"/>
          </a:ln>
        </p:spPr>
        <p:txBody>
          <a:bodyPr/>
          <a:lstStyle/>
          <a:p>
            <a:endParaRPr lang="en-GB"/>
          </a:p>
        </p:txBody>
      </p:sp>
      <p:sp>
        <p:nvSpPr>
          <p:cNvPr id="10244" name="Text Box 4"/>
          <p:cNvSpPr txBox="1">
            <a:spLocks noChangeArrowheads="1"/>
          </p:cNvSpPr>
          <p:nvPr/>
        </p:nvSpPr>
        <p:spPr bwMode="auto">
          <a:xfrm>
            <a:off x="3352800" y="2438400"/>
            <a:ext cx="869950" cy="274638"/>
          </a:xfrm>
          <a:prstGeom prst="rect">
            <a:avLst/>
          </a:prstGeom>
          <a:noFill/>
          <a:ln w="9525">
            <a:noFill/>
            <a:miter lim="800000"/>
            <a:headEnd/>
            <a:tailEnd/>
          </a:ln>
        </p:spPr>
        <p:txBody>
          <a:bodyPr>
            <a:spAutoFit/>
          </a:bodyPr>
          <a:lstStyle/>
          <a:p>
            <a:pPr>
              <a:spcBef>
                <a:spcPct val="50000"/>
              </a:spcBef>
            </a:pPr>
            <a:r>
              <a:rPr lang="en-GB" sz="1200">
                <a:solidFill>
                  <a:schemeClr val="bg1"/>
                </a:solidFill>
              </a:rPr>
              <a:t>HEAT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1"/>
          <p:cNvSpPr>
            <a:spLocks noChangeArrowheads="1"/>
          </p:cNvSpPr>
          <p:nvPr/>
        </p:nvSpPr>
        <p:spPr bwMode="auto">
          <a:xfrm>
            <a:off x="0" y="2171700"/>
            <a:ext cx="9144000" cy="0"/>
          </a:xfrm>
          <a:prstGeom prst="rect">
            <a:avLst/>
          </a:prstGeom>
          <a:noFill/>
          <a:ln w="9525">
            <a:noFill/>
            <a:miter lim="800000"/>
            <a:headEnd/>
            <a:tailEnd/>
          </a:ln>
        </p:spPr>
        <p:txBody>
          <a:bodyPr>
            <a:spAutoFit/>
          </a:bodyPr>
          <a:lstStyle/>
          <a:p>
            <a:endParaRPr lang="en-US"/>
          </a:p>
        </p:txBody>
      </p:sp>
      <p:pic>
        <p:nvPicPr>
          <p:cNvPr id="11267" name="Picture 30" descr="COVER4"/>
          <p:cNvPicPr>
            <a:picLocks noChangeAspect="1" noChangeArrowheads="1"/>
          </p:cNvPicPr>
          <p:nvPr/>
        </p:nvPicPr>
        <p:blipFill>
          <a:blip r:embed="rId2"/>
          <a:srcRect/>
          <a:stretch>
            <a:fillRect/>
          </a:stretch>
        </p:blipFill>
        <p:spPr bwMode="auto">
          <a:xfrm>
            <a:off x="457200" y="1676400"/>
            <a:ext cx="3013075" cy="4572000"/>
          </a:xfrm>
          <a:prstGeom prst="rect">
            <a:avLst/>
          </a:prstGeom>
          <a:noFill/>
          <a:ln w="9525">
            <a:noFill/>
            <a:miter lim="800000"/>
            <a:headEnd/>
            <a:tailEnd/>
          </a:ln>
        </p:spPr>
      </p:pic>
      <p:sp>
        <p:nvSpPr>
          <p:cNvPr id="11268" name="Rectangle 32"/>
          <p:cNvSpPr>
            <a:spLocks noChangeArrowheads="1"/>
          </p:cNvSpPr>
          <p:nvPr/>
        </p:nvSpPr>
        <p:spPr bwMode="auto">
          <a:xfrm>
            <a:off x="0" y="2171700"/>
            <a:ext cx="9144000" cy="274638"/>
          </a:xfrm>
          <a:prstGeom prst="rect">
            <a:avLst/>
          </a:prstGeom>
          <a:noFill/>
          <a:ln w="9525">
            <a:noFill/>
            <a:miter lim="800000"/>
            <a:headEnd/>
            <a:tailEnd/>
          </a:ln>
        </p:spPr>
        <p:txBody>
          <a:bodyPr>
            <a:spAutoFit/>
          </a:bodyPr>
          <a:lstStyle/>
          <a:p>
            <a:r>
              <a:rPr lang="en-GB" sz="1200">
                <a:cs typeface="Times New Roman" pitchFamily="18" charset="0"/>
              </a:rPr>
              <a:t> 	   </a:t>
            </a:r>
            <a:endParaRPr lang="en-GB"/>
          </a:p>
        </p:txBody>
      </p:sp>
      <p:pic>
        <p:nvPicPr>
          <p:cNvPr id="11269" name="Picture 29" descr="CRE"/>
          <p:cNvPicPr>
            <a:picLocks noChangeAspect="1" noChangeArrowheads="1"/>
          </p:cNvPicPr>
          <p:nvPr/>
        </p:nvPicPr>
        <p:blipFill>
          <a:blip r:embed="rId3"/>
          <a:srcRect/>
          <a:stretch>
            <a:fillRect/>
          </a:stretch>
        </p:blipFill>
        <p:spPr bwMode="auto">
          <a:xfrm>
            <a:off x="3962400" y="2286000"/>
            <a:ext cx="4800600" cy="3246438"/>
          </a:xfrm>
          <a:prstGeom prst="rect">
            <a:avLst/>
          </a:prstGeom>
          <a:noFill/>
          <a:ln w="9525">
            <a:noFill/>
            <a:miter lim="800000"/>
            <a:headEnd/>
            <a:tailEnd/>
          </a:ln>
        </p:spPr>
      </p:pic>
      <p:sp>
        <p:nvSpPr>
          <p:cNvPr id="11270" name="Rectangle 33"/>
          <p:cNvSpPr>
            <a:spLocks noGrp="1" noChangeArrowheads="1"/>
          </p:cNvSpPr>
          <p:nvPr>
            <p:ph type="title"/>
          </p:nvPr>
        </p:nvSpPr>
        <p:spPr>
          <a:xfrm>
            <a:off x="457200" y="914400"/>
            <a:ext cx="7772400" cy="685800"/>
          </a:xfrm>
          <a:noFill/>
        </p:spPr>
        <p:txBody>
          <a:bodyPr/>
          <a:lstStyle/>
          <a:p>
            <a:pPr eaLnBrk="1" hangingPunct="1"/>
            <a:r>
              <a:rPr lang="en-GB" sz="2000" smtClean="0">
                <a:solidFill>
                  <a:srgbClr val="000000"/>
                </a:solidFill>
                <a:latin typeface="Arial" charset="0"/>
              </a:rPr>
              <a:t>Finham Trials Plant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762000"/>
            <a:ext cx="7772400" cy="685800"/>
          </a:xfrm>
        </p:spPr>
        <p:txBody>
          <a:bodyPr/>
          <a:lstStyle/>
          <a:p>
            <a:pPr eaLnBrk="1" hangingPunct="1"/>
            <a:r>
              <a:rPr lang="en-GB" sz="2000" smtClean="0">
                <a:latin typeface="Arial" charset="0"/>
              </a:rPr>
              <a:t>The Avonmouth Plant</a:t>
            </a:r>
          </a:p>
        </p:txBody>
      </p:sp>
      <p:pic>
        <p:nvPicPr>
          <p:cNvPr id="12291" name="Picture 4" descr="H:\BAllehaut\PPT &amp; images\Plant04.jpg"/>
          <p:cNvPicPr>
            <a:picLocks noChangeAspect="1" noChangeArrowheads="1"/>
          </p:cNvPicPr>
          <p:nvPr/>
        </p:nvPicPr>
        <p:blipFill>
          <a:blip r:embed="rId2"/>
          <a:srcRect/>
          <a:stretch>
            <a:fillRect/>
          </a:stretch>
        </p:blipFill>
        <p:spPr bwMode="auto">
          <a:xfrm>
            <a:off x="609600" y="3962400"/>
            <a:ext cx="1681163" cy="2514600"/>
          </a:xfrm>
          <a:prstGeom prst="rect">
            <a:avLst/>
          </a:prstGeom>
          <a:noFill/>
          <a:ln w="9525">
            <a:noFill/>
            <a:miter lim="800000"/>
            <a:headEnd/>
            <a:tailEnd/>
          </a:ln>
        </p:spPr>
      </p:pic>
      <p:pic>
        <p:nvPicPr>
          <p:cNvPr id="12292" name="Picture 5" descr="C:\Documents and Settings\ballehaut\Local Settings\Temporary Internet Files\OLK6A\Plant.JPG"/>
          <p:cNvPicPr>
            <a:picLocks noChangeAspect="1" noChangeArrowheads="1"/>
          </p:cNvPicPr>
          <p:nvPr/>
        </p:nvPicPr>
        <p:blipFill>
          <a:blip r:embed="rId3"/>
          <a:srcRect/>
          <a:stretch>
            <a:fillRect/>
          </a:stretch>
        </p:blipFill>
        <p:spPr bwMode="auto">
          <a:xfrm>
            <a:off x="4648200" y="1828800"/>
            <a:ext cx="3124200" cy="2343150"/>
          </a:xfrm>
          <a:prstGeom prst="rect">
            <a:avLst/>
          </a:prstGeom>
          <a:noFill/>
          <a:ln w="9525">
            <a:noFill/>
            <a:miter lim="800000"/>
            <a:headEnd/>
            <a:tailEnd/>
          </a:ln>
        </p:spPr>
      </p:pic>
      <p:sp>
        <p:nvSpPr>
          <p:cNvPr id="12293" name="Rectangle 7"/>
          <p:cNvSpPr>
            <a:spLocks noChangeArrowheads="1"/>
          </p:cNvSpPr>
          <p:nvPr/>
        </p:nvSpPr>
        <p:spPr bwMode="auto">
          <a:xfrm>
            <a:off x="2514600" y="4572000"/>
            <a:ext cx="6096000" cy="1631950"/>
          </a:xfrm>
          <a:prstGeom prst="rect">
            <a:avLst/>
          </a:prstGeom>
          <a:noFill/>
          <a:ln w="9525">
            <a:noFill/>
            <a:miter lim="800000"/>
            <a:headEnd/>
            <a:tailEnd/>
          </a:ln>
        </p:spPr>
        <p:txBody>
          <a:bodyPr>
            <a:spAutoFit/>
          </a:bodyPr>
          <a:lstStyle/>
          <a:p>
            <a:pPr eaLnBrk="0" hangingPunct="0">
              <a:spcBef>
                <a:spcPct val="50000"/>
              </a:spcBef>
              <a:buClr>
                <a:schemeClr val="tx1"/>
              </a:buClr>
              <a:buSzPct val="100000"/>
              <a:buFont typeface="Wingdings" pitchFamily="2" charset="2"/>
              <a:buChar char="q"/>
            </a:pPr>
            <a:r>
              <a:rPr lang="en-GB" sz="1600" b="1"/>
              <a:t>F</a:t>
            </a:r>
            <a:r>
              <a:rPr lang="en-GB" sz="1600"/>
              <a:t>irst operational plant in the UK to receive IPPC certificate</a:t>
            </a:r>
          </a:p>
          <a:p>
            <a:pPr eaLnBrk="0" hangingPunct="0">
              <a:spcBef>
                <a:spcPct val="50000"/>
              </a:spcBef>
              <a:buClr>
                <a:schemeClr val="tx1"/>
              </a:buClr>
              <a:buSzPct val="100000"/>
              <a:buFont typeface="Wingdings" pitchFamily="2" charset="2"/>
              <a:buChar char="q"/>
            </a:pPr>
            <a:r>
              <a:rPr lang="en-GB" sz="1600"/>
              <a:t> </a:t>
            </a:r>
            <a:r>
              <a:rPr lang="en-GB" sz="1600" b="1"/>
              <a:t>T</a:t>
            </a:r>
            <a:r>
              <a:rPr lang="en-GB" sz="1600"/>
              <a:t>ested on RDF, unsorted MSW, sewage sludge</a:t>
            </a:r>
          </a:p>
          <a:p>
            <a:pPr eaLnBrk="0" hangingPunct="0">
              <a:spcBef>
                <a:spcPct val="50000"/>
              </a:spcBef>
              <a:buClr>
                <a:schemeClr val="tx1"/>
              </a:buClr>
              <a:buSzPct val="100000"/>
              <a:buFont typeface="Wingdings" pitchFamily="2" charset="2"/>
              <a:buChar char="q"/>
            </a:pPr>
            <a:r>
              <a:rPr lang="en-GB" sz="1600" b="1"/>
              <a:t> C</a:t>
            </a:r>
            <a:r>
              <a:rPr lang="en-GB" sz="1600"/>
              <a:t>ommercial facility currently processing clinical, pharmaceutical &amp;                   confidential waste</a:t>
            </a:r>
          </a:p>
          <a:p>
            <a:pPr eaLnBrk="0" hangingPunct="0">
              <a:lnSpc>
                <a:spcPct val="80000"/>
              </a:lnSpc>
              <a:spcBef>
                <a:spcPct val="50000"/>
              </a:spcBef>
              <a:buClr>
                <a:schemeClr val="tx1"/>
              </a:buClr>
              <a:buSzPct val="100000"/>
              <a:buFont typeface="Wingdings" pitchFamily="2" charset="2"/>
              <a:buNone/>
            </a:pPr>
            <a:endParaRPr lang="en-GB" sz="1600"/>
          </a:p>
        </p:txBody>
      </p:sp>
      <p:pic>
        <p:nvPicPr>
          <p:cNvPr id="12294" name="Picture 8" descr="gill"/>
          <p:cNvPicPr>
            <a:picLocks noChangeAspect="1" noChangeArrowheads="1"/>
          </p:cNvPicPr>
          <p:nvPr/>
        </p:nvPicPr>
        <p:blipFill>
          <a:blip r:embed="rId4"/>
          <a:srcRect/>
          <a:stretch>
            <a:fillRect/>
          </a:stretch>
        </p:blipFill>
        <p:spPr bwMode="auto">
          <a:xfrm>
            <a:off x="609600" y="1600200"/>
            <a:ext cx="2667000" cy="200025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3"/>
          <p:cNvSpPr txBox="1">
            <a:spLocks noChangeArrowheads="1"/>
          </p:cNvSpPr>
          <p:nvPr/>
        </p:nvSpPr>
        <p:spPr bwMode="auto">
          <a:xfrm>
            <a:off x="0" y="0"/>
            <a:ext cx="5172075" cy="457200"/>
          </a:xfrm>
          <a:prstGeom prst="rect">
            <a:avLst/>
          </a:prstGeom>
          <a:noFill/>
          <a:ln w="9525">
            <a:noFill/>
            <a:miter lim="800000"/>
            <a:headEnd/>
            <a:tailEnd/>
          </a:ln>
        </p:spPr>
        <p:txBody>
          <a:bodyPr wrap="none"/>
          <a:lstStyle/>
          <a:p>
            <a:pPr algn="ctr" eaLnBrk="0" hangingPunct="0"/>
            <a:r>
              <a:rPr lang="en-GB" sz="2000">
                <a:solidFill>
                  <a:srgbClr val="000000"/>
                </a:solidFill>
                <a:latin typeface="Arial" charset="0"/>
              </a:rPr>
              <a:t>Environmental Impact</a:t>
            </a:r>
            <a:endParaRPr lang="en-US" sz="2000">
              <a:solidFill>
                <a:srgbClr val="000000"/>
              </a:solidFill>
              <a:latin typeface="Arial" charset="0"/>
            </a:endParaRPr>
          </a:p>
        </p:txBody>
      </p:sp>
      <p:graphicFrame>
        <p:nvGraphicFramePr>
          <p:cNvPr id="11270" name="Group 6"/>
          <p:cNvGraphicFramePr>
            <a:graphicFrameLocks noGrp="1"/>
          </p:cNvGraphicFramePr>
          <p:nvPr/>
        </p:nvGraphicFramePr>
        <p:xfrm>
          <a:off x="285750" y="631825"/>
          <a:ext cx="8501120" cy="6226786"/>
        </p:xfrm>
        <a:graphic>
          <a:graphicData uri="http://schemas.openxmlformats.org/drawingml/2006/table">
            <a:tbl>
              <a:tblPr/>
              <a:tblGrid>
                <a:gridCol w="2989405"/>
                <a:gridCol w="1681540"/>
                <a:gridCol w="1681540"/>
                <a:gridCol w="2148635"/>
              </a:tblGrid>
              <a:tr h="1061877">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600" b="0" i="0" u="sng" strike="noStrike" cap="none" normalizeH="0" baseline="0" dirty="0" smtClean="0">
                          <a:ln>
                            <a:noFill/>
                          </a:ln>
                          <a:solidFill>
                            <a:srgbClr val="000000"/>
                          </a:solidFill>
                          <a:effectLst/>
                          <a:latin typeface="Arial" charset="0"/>
                        </a:rPr>
                        <a:t>mg/Nm</a:t>
                      </a:r>
                      <a:r>
                        <a:rPr kumimoji="0" lang="en-GB" sz="1600" b="0" i="0" u="sng" strike="noStrike" cap="none" normalizeH="0" baseline="30000" dirty="0" smtClean="0">
                          <a:ln>
                            <a:noFill/>
                          </a:ln>
                          <a:solidFill>
                            <a:srgbClr val="000000"/>
                          </a:solidFill>
                          <a:effectLst/>
                          <a:latin typeface="Arial" charset="0"/>
                        </a:rPr>
                        <a:t>3</a:t>
                      </a:r>
                      <a:endParaRPr kumimoji="0" lang="en-GB" sz="1600" b="1" i="0" u="sng" strike="noStrike" cap="none" normalizeH="0" baseline="30000" dirty="0" smtClean="0">
                        <a:ln>
                          <a:noFill/>
                        </a:ln>
                        <a:solidFill>
                          <a:srgbClr val="00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200" b="0" i="0" u="none" strike="noStrike" cap="none" normalizeH="0" baseline="0" dirty="0" smtClean="0">
                          <a:ln>
                            <a:noFill/>
                          </a:ln>
                          <a:solidFill>
                            <a:srgbClr val="000000"/>
                          </a:solidFill>
                          <a:effectLst/>
                          <a:latin typeface="Arial" charset="0"/>
                        </a:rPr>
                        <a:t>11% 0</a:t>
                      </a:r>
                      <a:r>
                        <a:rPr kumimoji="0" lang="en-GB" sz="1200" b="0" i="0" u="none" strike="noStrike" cap="none" normalizeH="0" baseline="-25000" dirty="0" smtClean="0">
                          <a:ln>
                            <a:noFill/>
                          </a:ln>
                          <a:solidFill>
                            <a:srgbClr val="000000"/>
                          </a:solidFill>
                          <a:effectLst/>
                          <a:latin typeface="Arial" charset="0"/>
                        </a:rPr>
                        <a:t>2</a:t>
                      </a:r>
                      <a:r>
                        <a:rPr kumimoji="0" lang="en-GB" sz="1200" b="0" i="0" u="none" strike="noStrike" cap="none" normalizeH="0" baseline="0" dirty="0" smtClean="0">
                          <a:ln>
                            <a:noFill/>
                          </a:ln>
                          <a:solidFill>
                            <a:srgbClr val="000000"/>
                          </a:solidFill>
                          <a:effectLst/>
                          <a:latin typeface="Arial" charset="0"/>
                        </a:rPr>
                        <a:t>@ 273K &amp; 101.3kPa</a:t>
                      </a:r>
                      <a:endParaRPr kumimoji="0" lang="en-GB" sz="1200" b="0" i="0" u="none" strike="noStrike" cap="none" normalizeH="0" baseline="30000" dirty="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CC99"/>
                    </a:solidFill>
                  </a:tcPr>
                </a:tc>
                <a:tc gridSpan="2">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600" b="0" i="0" u="sng" strike="noStrike" cap="none" normalizeH="0" baseline="0" dirty="0" smtClean="0">
                          <a:ln>
                            <a:noFill/>
                          </a:ln>
                          <a:solidFill>
                            <a:srgbClr val="000000"/>
                          </a:solidFill>
                          <a:effectLst/>
                          <a:latin typeface="Arial" charset="0"/>
                        </a:rPr>
                        <a:t>EU Directive</a:t>
                      </a:r>
                    </a:p>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600" b="0" i="0" u="sng" strike="noStrike" cap="none" normalizeH="0" baseline="0" dirty="0" smtClean="0">
                          <a:ln>
                            <a:noFill/>
                          </a:ln>
                          <a:solidFill>
                            <a:srgbClr val="000000"/>
                          </a:solidFill>
                          <a:effectLst/>
                          <a:latin typeface="Arial" charset="0"/>
                        </a:rPr>
                        <a:t>Limits</a:t>
                      </a:r>
                    </a:p>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200" b="0" i="0" u="none" strike="noStrike" cap="none" normalizeH="0" baseline="0" dirty="0" smtClean="0">
                          <a:ln>
                            <a:noFill/>
                          </a:ln>
                          <a:solidFill>
                            <a:srgbClr val="000000"/>
                          </a:solidFill>
                          <a:effectLst/>
                          <a:latin typeface="Arial" charset="0"/>
                        </a:rPr>
                        <a:t>     s: spot / d:daily</a:t>
                      </a:r>
                      <a:r>
                        <a:rPr kumimoji="0" lang="en-GB" sz="1600" b="0" i="0" u="none" strike="noStrike" cap="none" normalizeH="0" baseline="0" dirty="0" smtClean="0">
                          <a:ln>
                            <a:noFill/>
                          </a:ln>
                          <a:solidFill>
                            <a:srgbClr val="000000"/>
                          </a:solidFill>
                          <a:effectLst/>
                          <a:latin typeface="Arial" charset="0"/>
                        </a:rPr>
                        <a:t>            </a:t>
                      </a:r>
                      <a:r>
                        <a:rPr kumimoji="0" lang="en-GB" sz="1200" b="0" i="0" u="none" strike="noStrike" cap="none" normalizeH="0" baseline="0" dirty="0" smtClean="0">
                          <a:ln>
                            <a:noFill/>
                          </a:ln>
                          <a:solidFill>
                            <a:srgbClr val="000000"/>
                          </a:solidFill>
                          <a:effectLst/>
                          <a:latin typeface="Arial" charset="0"/>
                        </a:rPr>
                        <a:t>½ hour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CC99"/>
                    </a:solidFill>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GB" sz="800" b="1" i="0" u="sng" strike="noStrike" cap="none" normalizeH="0" baseline="0" smtClean="0">
                        <a:ln>
                          <a:noFill/>
                        </a:ln>
                        <a:solidFill>
                          <a:schemeClr val="bg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600" b="1" i="0" u="sng" strike="noStrike" cap="none" normalizeH="0" baseline="0" smtClean="0">
                          <a:ln>
                            <a:noFill/>
                          </a:ln>
                          <a:solidFill>
                            <a:schemeClr val="bg1"/>
                          </a:solidFill>
                          <a:effectLst/>
                          <a:latin typeface="Arial" charset="0"/>
                        </a:rPr>
                        <a:t>Compact Power</a:t>
                      </a:r>
                    </a:p>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GB" sz="1600" b="0" i="0" u="sng"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3300"/>
                    </a:solid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Particulates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10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30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0.2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0772">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VOC’s as carbon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10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20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Trace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7254">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NO (NO + NO</a:t>
                      </a:r>
                      <a:r>
                        <a:rPr kumimoji="0" lang="en-GB" sz="1800" b="0" i="0" u="none" strike="noStrike" cap="none" normalizeH="0" baseline="-25000" dirty="0" smtClean="0">
                          <a:ln>
                            <a:noFill/>
                          </a:ln>
                          <a:solidFill>
                            <a:srgbClr val="000000"/>
                          </a:solidFill>
                          <a:effectLst/>
                          <a:latin typeface="Arial" charset="0"/>
                        </a:rPr>
                        <a:t>2</a:t>
                      </a:r>
                      <a:r>
                        <a:rPr kumimoji="0" lang="en-GB" sz="1800" b="0" i="0" u="none" strike="noStrike" cap="none" normalizeH="0" baseline="0" dirty="0" smtClean="0">
                          <a:ln>
                            <a:noFill/>
                          </a:ln>
                          <a:solidFill>
                            <a:srgbClr val="000000"/>
                          </a:solidFill>
                          <a:effectLst/>
                          <a:latin typeface="Arial" charset="0"/>
                        </a:rPr>
                        <a: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200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400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&lt;37</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HCl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10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60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0362">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HF</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1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4</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&lt;0.1</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120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SO</a:t>
                      </a:r>
                      <a:r>
                        <a:rPr kumimoji="0" lang="en-GB" sz="1800" b="0" i="0" u="none" strike="noStrike" cap="none" normalizeH="0" baseline="-25000" smtClean="0">
                          <a:ln>
                            <a:noFill/>
                          </a:ln>
                          <a:solidFill>
                            <a:srgbClr val="000000"/>
                          </a:solidFill>
                          <a:effectLst/>
                          <a:latin typeface="Arial" charset="0"/>
                        </a:rPr>
                        <a:t>2</a:t>
                      </a:r>
                      <a:endParaRPr kumimoji="0" lang="en-GB"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50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200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smtClean="0">
                          <a:ln>
                            <a:noFill/>
                          </a:ln>
                          <a:solidFill>
                            <a:srgbClr val="000000"/>
                          </a:solidFill>
                          <a:effectLst/>
                          <a:latin typeface="Arial" charset="0"/>
                        </a:rPr>
                        <a:t>&lt; 2.5</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9928">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CO</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50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150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Trace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Cd &amp; Tl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0.05 (s)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US"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0.006</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Mercury</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0.05 (s)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US"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0.006</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62584">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Pb Cr Cu Mn Ni As Sb Co V Sn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0.5 (s)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US"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0.006</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Dioxins TEQ ng/Nm</a:t>
                      </a:r>
                      <a:r>
                        <a:rPr kumimoji="0" lang="en-GB" sz="1800" b="0" i="0" u="none" strike="noStrike" cap="none" normalizeH="0" baseline="30000" smtClean="0">
                          <a:ln>
                            <a:noFill/>
                          </a:ln>
                          <a:solidFill>
                            <a:srgbClr val="000000"/>
                          </a:solidFill>
                          <a:effectLst/>
                          <a:latin typeface="Arial" charset="0"/>
                        </a:rPr>
                        <a:t>3</a:t>
                      </a:r>
                      <a:endParaRPr kumimoji="0" lang="en-GB"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0.1 (s)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US"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&lt;0.003</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N</a:t>
                      </a:r>
                      <a:r>
                        <a:rPr kumimoji="0" lang="en-GB" sz="1800" b="0" i="0" u="none" strike="noStrike" cap="none" normalizeH="0" baseline="-25000" smtClean="0">
                          <a:ln>
                            <a:noFill/>
                          </a:ln>
                          <a:solidFill>
                            <a:srgbClr val="000000"/>
                          </a:solidFill>
                          <a:effectLst/>
                          <a:latin typeface="Arial" charset="0"/>
                        </a:rPr>
                        <a:t>2</a:t>
                      </a:r>
                      <a:r>
                        <a:rPr kumimoji="0" lang="en-GB" sz="1800" b="0" i="0" u="none" strike="noStrike" cap="none" normalizeH="0" baseline="0" smtClean="0">
                          <a:ln>
                            <a:noFill/>
                          </a:ln>
                          <a:solidFill>
                            <a:srgbClr val="000000"/>
                          </a:solidFill>
                          <a:effectLst/>
                          <a:latin typeface="Arial" charset="0"/>
                        </a:rPr>
                        <a:t>O</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30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endParaRPr kumimoji="0" lang="en-US" sz="1800" b="0" i="0" u="none" strike="noStrike" cap="none" normalizeH="0" baseline="0" smtClean="0">
                        <a:ln>
                          <a:noFill/>
                        </a:ln>
                        <a:solidFill>
                          <a:srgbClr val="000000"/>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Trace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161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dirty="0" smtClean="0">
                          <a:ln>
                            <a:noFill/>
                          </a:ln>
                          <a:solidFill>
                            <a:srgbClr val="000000"/>
                          </a:solidFill>
                          <a:effectLst/>
                          <a:latin typeface="Arial" charset="0"/>
                        </a:rPr>
                        <a:t>NH</a:t>
                      </a:r>
                      <a:r>
                        <a:rPr kumimoji="0" lang="en-GB" sz="1800" b="0" i="0" u="none" strike="noStrike" cap="none" normalizeH="0" baseline="-25000" dirty="0" smtClean="0">
                          <a:ln>
                            <a:noFill/>
                          </a:ln>
                          <a:solidFill>
                            <a:srgbClr val="000000"/>
                          </a:solidFill>
                          <a:effectLst/>
                          <a:latin typeface="Arial" charset="0"/>
                        </a:rPr>
                        <a:t>3</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10 (d)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0" i="0" u="none" strike="noStrike" cap="none" normalizeH="0" baseline="0" smtClean="0">
                          <a:ln>
                            <a:noFill/>
                          </a:ln>
                          <a:solidFill>
                            <a:srgbClr val="000000"/>
                          </a:solidFill>
                          <a:effectLst/>
                          <a:latin typeface="Arial" charset="0"/>
                        </a:rPr>
                        <a:t>20</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Tx/>
                        <a:buFont typeface="Wingdings" pitchFamily="2" charset="2"/>
                        <a:buNone/>
                        <a:tabLst/>
                      </a:pPr>
                      <a:r>
                        <a:rPr kumimoji="0" lang="en-GB" sz="1800" b="1" i="0" u="none" strike="noStrike" cap="none" normalizeH="0" baseline="0" dirty="0" smtClean="0">
                          <a:ln>
                            <a:noFill/>
                          </a:ln>
                          <a:solidFill>
                            <a:srgbClr val="000000"/>
                          </a:solidFill>
                          <a:effectLst/>
                          <a:latin typeface="Arial" charset="0"/>
                        </a:rPr>
                        <a:t>&lt; 1</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0"/>
          <p:cNvGrpSpPr>
            <a:grpSpLocks/>
          </p:cNvGrpSpPr>
          <p:nvPr/>
        </p:nvGrpSpPr>
        <p:grpSpPr bwMode="auto">
          <a:xfrm flipH="1">
            <a:off x="3140075" y="4953000"/>
            <a:ext cx="212725" cy="971550"/>
            <a:chOff x="2026" y="3120"/>
            <a:chExt cx="134" cy="612"/>
          </a:xfrm>
        </p:grpSpPr>
        <p:sp>
          <p:nvSpPr>
            <p:cNvPr id="14515" name="Rectangle 11"/>
            <p:cNvSpPr>
              <a:spLocks noChangeArrowheads="1"/>
            </p:cNvSpPr>
            <p:nvPr/>
          </p:nvSpPr>
          <p:spPr bwMode="auto">
            <a:xfrm>
              <a:off x="2090" y="3408"/>
              <a:ext cx="64" cy="324"/>
            </a:xfrm>
            <a:prstGeom prst="rect">
              <a:avLst/>
            </a:prstGeom>
            <a:solidFill>
              <a:srgbClr val="000000"/>
            </a:solidFill>
            <a:ln w="9525">
              <a:noFill/>
              <a:miter lim="800000"/>
              <a:headEnd/>
              <a:tailEnd/>
            </a:ln>
          </p:spPr>
          <p:txBody>
            <a:bodyPr wrap="none" anchor="ctr"/>
            <a:lstStyle/>
            <a:p>
              <a:endParaRPr lang="en-US"/>
            </a:p>
          </p:txBody>
        </p:sp>
        <p:sp>
          <p:nvSpPr>
            <p:cNvPr id="14516" name="Rectangle 12"/>
            <p:cNvSpPr>
              <a:spLocks noChangeArrowheads="1"/>
            </p:cNvSpPr>
            <p:nvPr/>
          </p:nvSpPr>
          <p:spPr bwMode="auto">
            <a:xfrm>
              <a:off x="2026" y="3120"/>
              <a:ext cx="64" cy="288"/>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517" name="Oval 13"/>
            <p:cNvSpPr>
              <a:spLocks noChangeArrowheads="1"/>
            </p:cNvSpPr>
            <p:nvPr/>
          </p:nvSpPr>
          <p:spPr bwMode="auto">
            <a:xfrm>
              <a:off x="2026" y="3372"/>
              <a:ext cx="134" cy="81"/>
            </a:xfrm>
            <a:prstGeom prst="ellipse">
              <a:avLst/>
            </a:prstGeom>
            <a:solidFill>
              <a:srgbClr val="000000"/>
            </a:solidFill>
            <a:ln w="9525">
              <a:noFill/>
              <a:round/>
              <a:headEnd/>
              <a:tailEnd/>
            </a:ln>
          </p:spPr>
          <p:txBody>
            <a:bodyPr wrap="none" anchor="ctr"/>
            <a:lstStyle/>
            <a:p>
              <a:endParaRPr lang="en-US"/>
            </a:p>
          </p:txBody>
        </p:sp>
      </p:grpSp>
      <p:grpSp>
        <p:nvGrpSpPr>
          <p:cNvPr id="3" name="Group 14"/>
          <p:cNvGrpSpPr>
            <a:grpSpLocks/>
          </p:cNvGrpSpPr>
          <p:nvPr/>
        </p:nvGrpSpPr>
        <p:grpSpPr bwMode="auto">
          <a:xfrm>
            <a:off x="2362200" y="1524000"/>
            <a:ext cx="914400" cy="4724400"/>
            <a:chOff x="1488" y="960"/>
            <a:chExt cx="576" cy="2976"/>
          </a:xfrm>
        </p:grpSpPr>
        <p:grpSp>
          <p:nvGrpSpPr>
            <p:cNvPr id="4" name="Group 15"/>
            <p:cNvGrpSpPr>
              <a:grpSpLocks/>
            </p:cNvGrpSpPr>
            <p:nvPr/>
          </p:nvGrpSpPr>
          <p:grpSpPr bwMode="auto">
            <a:xfrm>
              <a:off x="1728" y="1056"/>
              <a:ext cx="96" cy="1584"/>
              <a:chOff x="2624" y="1968"/>
              <a:chExt cx="192" cy="900"/>
            </a:xfrm>
          </p:grpSpPr>
          <p:sp>
            <p:nvSpPr>
              <p:cNvPr id="14513" name="Rectangle 16"/>
              <p:cNvSpPr>
                <a:spLocks noChangeArrowheads="1"/>
              </p:cNvSpPr>
              <p:nvPr/>
            </p:nvSpPr>
            <p:spPr bwMode="auto">
              <a:xfrm>
                <a:off x="2624" y="1968"/>
                <a:ext cx="192" cy="828"/>
              </a:xfrm>
              <a:prstGeom prst="rect">
                <a:avLst/>
              </a:prstGeom>
              <a:solidFill>
                <a:srgbClr val="000000"/>
              </a:solidFill>
              <a:ln w="9525">
                <a:noFill/>
                <a:miter lim="800000"/>
                <a:headEnd/>
                <a:tailEnd/>
              </a:ln>
            </p:spPr>
            <p:txBody>
              <a:bodyPr wrap="none" anchor="ctr"/>
              <a:lstStyle/>
              <a:p>
                <a:endParaRPr lang="en-US"/>
              </a:p>
            </p:txBody>
          </p:sp>
          <p:sp>
            <p:nvSpPr>
              <p:cNvPr id="14514" name="Oval 17"/>
              <p:cNvSpPr>
                <a:spLocks noChangeArrowheads="1"/>
              </p:cNvSpPr>
              <p:nvPr/>
            </p:nvSpPr>
            <p:spPr bwMode="auto">
              <a:xfrm>
                <a:off x="2624" y="2760"/>
                <a:ext cx="192" cy="108"/>
              </a:xfrm>
              <a:prstGeom prst="ellipse">
                <a:avLst/>
              </a:prstGeom>
              <a:solidFill>
                <a:srgbClr val="000000"/>
              </a:solidFill>
              <a:ln w="9525">
                <a:noFill/>
                <a:round/>
                <a:headEnd/>
                <a:tailEnd/>
              </a:ln>
            </p:spPr>
            <p:txBody>
              <a:bodyPr wrap="none" anchor="ctr"/>
              <a:lstStyle/>
              <a:p>
                <a:endParaRPr lang="en-US"/>
              </a:p>
            </p:txBody>
          </p:sp>
        </p:grpSp>
        <p:sp>
          <p:nvSpPr>
            <p:cNvPr id="14499" name="Oval 18"/>
            <p:cNvSpPr>
              <a:spLocks noChangeArrowheads="1"/>
            </p:cNvSpPr>
            <p:nvPr/>
          </p:nvSpPr>
          <p:spPr bwMode="auto">
            <a:xfrm>
              <a:off x="1488" y="3552"/>
              <a:ext cx="576" cy="384"/>
            </a:xfrm>
            <a:prstGeom prst="ellipse">
              <a:avLst/>
            </a:prstGeom>
            <a:solidFill>
              <a:srgbClr val="FF0000"/>
            </a:solidFill>
            <a:ln w="9525">
              <a:solidFill>
                <a:schemeClr val="tx1"/>
              </a:solidFill>
              <a:round/>
              <a:headEnd/>
              <a:tailEnd/>
            </a:ln>
          </p:spPr>
          <p:txBody>
            <a:bodyPr wrap="none" anchor="ctr"/>
            <a:lstStyle/>
            <a:p>
              <a:endParaRPr lang="en-US"/>
            </a:p>
          </p:txBody>
        </p:sp>
        <p:grpSp>
          <p:nvGrpSpPr>
            <p:cNvPr id="5" name="Group 19"/>
            <p:cNvGrpSpPr>
              <a:grpSpLocks/>
            </p:cNvGrpSpPr>
            <p:nvPr/>
          </p:nvGrpSpPr>
          <p:grpSpPr bwMode="auto">
            <a:xfrm>
              <a:off x="1728" y="2448"/>
              <a:ext cx="96" cy="1392"/>
              <a:chOff x="2624" y="1968"/>
              <a:chExt cx="192" cy="900"/>
            </a:xfrm>
          </p:grpSpPr>
          <p:sp>
            <p:nvSpPr>
              <p:cNvPr id="14511" name="Rectangle 20"/>
              <p:cNvSpPr>
                <a:spLocks noChangeArrowheads="1"/>
              </p:cNvSpPr>
              <p:nvPr/>
            </p:nvSpPr>
            <p:spPr bwMode="auto">
              <a:xfrm>
                <a:off x="2624" y="1968"/>
                <a:ext cx="192" cy="828"/>
              </a:xfrm>
              <a:prstGeom prst="rect">
                <a:avLst/>
              </a:prstGeom>
              <a:solidFill>
                <a:srgbClr val="000000"/>
              </a:solidFill>
              <a:ln w="9525">
                <a:noFill/>
                <a:miter lim="800000"/>
                <a:headEnd/>
                <a:tailEnd/>
              </a:ln>
            </p:spPr>
            <p:txBody>
              <a:bodyPr wrap="none" anchor="ctr"/>
              <a:lstStyle/>
              <a:p>
                <a:endParaRPr lang="en-US"/>
              </a:p>
            </p:txBody>
          </p:sp>
          <p:sp>
            <p:nvSpPr>
              <p:cNvPr id="14512" name="Oval 21"/>
              <p:cNvSpPr>
                <a:spLocks noChangeArrowheads="1"/>
              </p:cNvSpPr>
              <p:nvPr/>
            </p:nvSpPr>
            <p:spPr bwMode="auto">
              <a:xfrm>
                <a:off x="2624" y="2760"/>
                <a:ext cx="192" cy="108"/>
              </a:xfrm>
              <a:prstGeom prst="ellipse">
                <a:avLst/>
              </a:prstGeom>
              <a:solidFill>
                <a:srgbClr val="000000"/>
              </a:solidFill>
              <a:ln w="9525">
                <a:noFill/>
                <a:round/>
                <a:headEnd/>
                <a:tailEnd/>
              </a:ln>
            </p:spPr>
            <p:txBody>
              <a:bodyPr wrap="none" anchor="ctr"/>
              <a:lstStyle/>
              <a:p>
                <a:endParaRPr lang="en-US"/>
              </a:p>
            </p:txBody>
          </p:sp>
        </p:grpSp>
        <p:sp>
          <p:nvSpPr>
            <p:cNvPr id="14501" name="Rectangle 22"/>
            <p:cNvSpPr>
              <a:spLocks noChangeArrowheads="1"/>
            </p:cNvSpPr>
            <p:nvPr/>
          </p:nvSpPr>
          <p:spPr bwMode="auto">
            <a:xfrm>
              <a:off x="1520" y="1440"/>
              <a:ext cx="496" cy="144"/>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4502" name="Rectangle 23"/>
            <p:cNvSpPr>
              <a:spLocks noChangeArrowheads="1"/>
            </p:cNvSpPr>
            <p:nvPr/>
          </p:nvSpPr>
          <p:spPr bwMode="auto">
            <a:xfrm>
              <a:off x="1632" y="1248"/>
              <a:ext cx="288" cy="96"/>
            </a:xfrm>
            <a:prstGeom prst="rect">
              <a:avLst/>
            </a:prstGeom>
            <a:solidFill>
              <a:srgbClr val="339966"/>
            </a:solidFill>
            <a:ln w="9525">
              <a:solidFill>
                <a:schemeClr val="tx1"/>
              </a:solidFill>
              <a:miter lim="800000"/>
              <a:headEnd/>
              <a:tailEnd/>
            </a:ln>
          </p:spPr>
          <p:txBody>
            <a:bodyPr wrap="none" anchor="ctr"/>
            <a:lstStyle/>
            <a:p>
              <a:endParaRPr lang="en-US"/>
            </a:p>
          </p:txBody>
        </p:sp>
        <p:grpSp>
          <p:nvGrpSpPr>
            <p:cNvPr id="6" name="Group 24"/>
            <p:cNvGrpSpPr>
              <a:grpSpLocks noChangeAspect="1"/>
            </p:cNvGrpSpPr>
            <p:nvPr/>
          </p:nvGrpSpPr>
          <p:grpSpPr bwMode="auto">
            <a:xfrm>
              <a:off x="1680" y="960"/>
              <a:ext cx="192" cy="106"/>
              <a:chOff x="456" y="840"/>
              <a:chExt cx="144" cy="144"/>
            </a:xfrm>
          </p:grpSpPr>
          <p:sp>
            <p:nvSpPr>
              <p:cNvPr id="14505" name="Rectangle 25"/>
              <p:cNvSpPr>
                <a:spLocks noChangeAspect="1" noChangeArrowheads="1"/>
              </p:cNvSpPr>
              <p:nvPr/>
            </p:nvSpPr>
            <p:spPr bwMode="auto">
              <a:xfrm>
                <a:off x="456" y="840"/>
                <a:ext cx="144" cy="14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506" name="Oval 26"/>
              <p:cNvSpPr>
                <a:spLocks noChangeAspect="1" noChangeArrowheads="1"/>
              </p:cNvSpPr>
              <p:nvPr/>
            </p:nvSpPr>
            <p:spPr bwMode="auto">
              <a:xfrm>
                <a:off x="480" y="864"/>
                <a:ext cx="96" cy="96"/>
              </a:xfrm>
              <a:prstGeom prst="ellipse">
                <a:avLst/>
              </a:prstGeom>
              <a:solidFill>
                <a:srgbClr val="000000"/>
              </a:solidFill>
              <a:ln w="9525">
                <a:solidFill>
                  <a:schemeClr val="tx1"/>
                </a:solidFill>
                <a:round/>
                <a:headEnd/>
                <a:tailEnd/>
              </a:ln>
            </p:spPr>
            <p:txBody>
              <a:bodyPr wrap="none" anchor="ctr"/>
              <a:lstStyle/>
              <a:p>
                <a:endParaRPr lang="en-US"/>
              </a:p>
            </p:txBody>
          </p:sp>
          <p:sp>
            <p:nvSpPr>
              <p:cNvPr id="14507" name="Rectangle 27"/>
              <p:cNvSpPr>
                <a:spLocks noChangeAspect="1" noChangeArrowheads="1"/>
              </p:cNvSpPr>
              <p:nvPr/>
            </p:nvSpPr>
            <p:spPr bwMode="auto">
              <a:xfrm>
                <a:off x="582" y="843"/>
                <a:ext cx="14" cy="1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508" name="Rectangle 28"/>
              <p:cNvSpPr>
                <a:spLocks noChangeAspect="1" noChangeArrowheads="1"/>
              </p:cNvSpPr>
              <p:nvPr/>
            </p:nvSpPr>
            <p:spPr bwMode="auto">
              <a:xfrm>
                <a:off x="462" y="846"/>
                <a:ext cx="14" cy="1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509" name="Rectangle 29"/>
              <p:cNvSpPr>
                <a:spLocks noChangeAspect="1" noChangeArrowheads="1"/>
              </p:cNvSpPr>
              <p:nvPr/>
            </p:nvSpPr>
            <p:spPr bwMode="auto">
              <a:xfrm>
                <a:off x="582" y="966"/>
                <a:ext cx="14" cy="1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510" name="Rectangle 30"/>
              <p:cNvSpPr>
                <a:spLocks noChangeAspect="1" noChangeArrowheads="1"/>
              </p:cNvSpPr>
              <p:nvPr/>
            </p:nvSpPr>
            <p:spPr bwMode="auto">
              <a:xfrm>
                <a:off x="459" y="966"/>
                <a:ext cx="14" cy="14"/>
              </a:xfrm>
              <a:prstGeom prst="rect">
                <a:avLst/>
              </a:prstGeom>
              <a:solidFill>
                <a:srgbClr val="000000"/>
              </a:solidFill>
              <a:ln w="9525">
                <a:solidFill>
                  <a:schemeClr val="tx1"/>
                </a:solidFill>
                <a:miter lim="800000"/>
                <a:headEnd/>
                <a:tailEnd/>
              </a:ln>
            </p:spPr>
            <p:txBody>
              <a:bodyPr wrap="none" anchor="ctr"/>
              <a:lstStyle/>
              <a:p>
                <a:endParaRPr lang="en-US"/>
              </a:p>
            </p:txBody>
          </p:sp>
        </p:grpSp>
        <p:sp>
          <p:nvSpPr>
            <p:cNvPr id="14504" name="AutoShape 31"/>
            <p:cNvSpPr>
              <a:spLocks noChangeArrowheads="1"/>
            </p:cNvSpPr>
            <p:nvPr/>
          </p:nvSpPr>
          <p:spPr bwMode="auto">
            <a:xfrm>
              <a:off x="1568" y="1776"/>
              <a:ext cx="400" cy="354"/>
            </a:xfrm>
            <a:prstGeom prst="can">
              <a:avLst>
                <a:gd name="adj" fmla="val 8088"/>
              </a:avLst>
            </a:prstGeom>
            <a:solidFill>
              <a:srgbClr val="FFCC00"/>
            </a:solidFill>
            <a:ln w="9525">
              <a:solidFill>
                <a:schemeClr val="tx1"/>
              </a:solidFill>
              <a:round/>
              <a:headEnd/>
              <a:tailEnd/>
            </a:ln>
          </p:spPr>
          <p:txBody>
            <a:bodyPr wrap="none" anchor="ctr"/>
            <a:lstStyle/>
            <a:p>
              <a:endParaRPr lang="en-US"/>
            </a:p>
          </p:txBody>
        </p:sp>
      </p:grpSp>
      <p:sp>
        <p:nvSpPr>
          <p:cNvPr id="13345" name="AutoShape 33"/>
          <p:cNvSpPr>
            <a:spLocks noChangeArrowheads="1"/>
          </p:cNvSpPr>
          <p:nvPr/>
        </p:nvSpPr>
        <p:spPr bwMode="auto">
          <a:xfrm>
            <a:off x="152400" y="4495800"/>
            <a:ext cx="1295400" cy="514350"/>
          </a:xfrm>
          <a:prstGeom prst="rightArrow">
            <a:avLst>
              <a:gd name="adj1" fmla="val 50000"/>
              <a:gd name="adj2" fmla="val 62963"/>
            </a:avLst>
          </a:prstGeom>
          <a:noFill/>
          <a:ln w="9525">
            <a:solidFill>
              <a:srgbClr val="000000"/>
            </a:solidFill>
            <a:miter lim="800000"/>
            <a:headEnd/>
            <a:tailEnd/>
          </a:ln>
        </p:spPr>
        <p:txBody>
          <a:bodyPr wrap="none" anchor="ctr"/>
          <a:lstStyle/>
          <a:p>
            <a:pPr algn="ctr"/>
            <a:r>
              <a:rPr lang="en-GB" sz="1400" b="1">
                <a:solidFill>
                  <a:srgbClr val="000000"/>
                </a:solidFill>
              </a:rPr>
              <a:t>clinical</a:t>
            </a:r>
            <a:endParaRPr lang="en-US" sz="1400" b="1">
              <a:solidFill>
                <a:srgbClr val="000000"/>
              </a:solidFill>
            </a:endParaRPr>
          </a:p>
        </p:txBody>
      </p:sp>
      <p:sp>
        <p:nvSpPr>
          <p:cNvPr id="13346" name="AutoShape 34"/>
          <p:cNvSpPr>
            <a:spLocks noChangeArrowheads="1"/>
          </p:cNvSpPr>
          <p:nvPr/>
        </p:nvSpPr>
        <p:spPr bwMode="auto">
          <a:xfrm>
            <a:off x="152400" y="4191000"/>
            <a:ext cx="1295400" cy="514350"/>
          </a:xfrm>
          <a:prstGeom prst="rightArrow">
            <a:avLst>
              <a:gd name="adj1" fmla="val 50000"/>
              <a:gd name="adj2" fmla="val 62963"/>
            </a:avLst>
          </a:prstGeom>
          <a:solidFill>
            <a:schemeClr val="bg1"/>
          </a:solidFill>
          <a:ln w="9525">
            <a:solidFill>
              <a:srgbClr val="000000"/>
            </a:solidFill>
            <a:miter lim="800000"/>
            <a:headEnd/>
            <a:tailEnd/>
          </a:ln>
        </p:spPr>
        <p:txBody>
          <a:bodyPr wrap="none" anchor="ctr"/>
          <a:lstStyle/>
          <a:p>
            <a:pPr algn="ctr"/>
            <a:r>
              <a:rPr lang="en-GB" sz="1400" b="1">
                <a:solidFill>
                  <a:srgbClr val="000000"/>
                </a:solidFill>
              </a:rPr>
              <a:t>clinical</a:t>
            </a:r>
            <a:endParaRPr lang="en-US" sz="1400" b="1">
              <a:solidFill>
                <a:srgbClr val="000000"/>
              </a:solidFill>
            </a:endParaRPr>
          </a:p>
        </p:txBody>
      </p:sp>
      <p:sp>
        <p:nvSpPr>
          <p:cNvPr id="13347" name="AutoShape 35"/>
          <p:cNvSpPr>
            <a:spLocks noChangeArrowheads="1"/>
          </p:cNvSpPr>
          <p:nvPr/>
        </p:nvSpPr>
        <p:spPr bwMode="auto">
          <a:xfrm flipH="1">
            <a:off x="7162800" y="3733800"/>
            <a:ext cx="1295400" cy="1143000"/>
          </a:xfrm>
          <a:prstGeom prst="rightArrow">
            <a:avLst>
              <a:gd name="adj1" fmla="val 50000"/>
              <a:gd name="adj2" fmla="val 28333"/>
            </a:avLst>
          </a:prstGeom>
          <a:solidFill>
            <a:schemeClr val="bg1"/>
          </a:solidFill>
          <a:ln w="9525">
            <a:solidFill>
              <a:srgbClr val="000000"/>
            </a:solidFill>
            <a:miter lim="800000"/>
            <a:headEnd/>
            <a:tailEnd/>
          </a:ln>
        </p:spPr>
        <p:txBody>
          <a:bodyPr wrap="none" anchor="ctr"/>
          <a:lstStyle/>
          <a:p>
            <a:pPr algn="ctr"/>
            <a:r>
              <a:rPr lang="en-GB" sz="1400" b="1">
                <a:solidFill>
                  <a:srgbClr val="000000"/>
                </a:solidFill>
              </a:rPr>
              <a:t>MSW</a:t>
            </a:r>
            <a:endParaRPr lang="en-US" sz="1400" b="1">
              <a:solidFill>
                <a:srgbClr val="000000"/>
              </a:solidFill>
            </a:endParaRPr>
          </a:p>
        </p:txBody>
      </p:sp>
      <p:grpSp>
        <p:nvGrpSpPr>
          <p:cNvPr id="7" name="Group 36"/>
          <p:cNvGrpSpPr>
            <a:grpSpLocks/>
          </p:cNvGrpSpPr>
          <p:nvPr/>
        </p:nvGrpSpPr>
        <p:grpSpPr bwMode="auto">
          <a:xfrm>
            <a:off x="6854825" y="5486400"/>
            <a:ext cx="2289175" cy="1141413"/>
            <a:chOff x="4224" y="3360"/>
            <a:chExt cx="1846" cy="864"/>
          </a:xfrm>
        </p:grpSpPr>
        <p:sp>
          <p:nvSpPr>
            <p:cNvPr id="14486" name="Text Box 37"/>
            <p:cNvSpPr txBox="1">
              <a:spLocks noChangeArrowheads="1"/>
            </p:cNvSpPr>
            <p:nvPr/>
          </p:nvSpPr>
          <p:spPr bwMode="auto">
            <a:xfrm>
              <a:off x="4561" y="3561"/>
              <a:ext cx="1509" cy="208"/>
            </a:xfrm>
            <a:prstGeom prst="rect">
              <a:avLst/>
            </a:prstGeom>
            <a:noFill/>
            <a:ln w="9525">
              <a:noFill/>
              <a:miter lim="800000"/>
              <a:headEnd/>
              <a:tailEnd/>
            </a:ln>
          </p:spPr>
          <p:txBody>
            <a:bodyPr wrap="none">
              <a:spAutoFit/>
            </a:bodyPr>
            <a:lstStyle/>
            <a:p>
              <a:r>
                <a:rPr lang="en-GB" sz="1200">
                  <a:solidFill>
                    <a:srgbClr val="000000"/>
                  </a:solidFill>
                </a:rPr>
                <a:t>Pyrolyser/Gasifier/Oxidiser</a:t>
              </a:r>
            </a:p>
          </p:txBody>
        </p:sp>
        <p:grpSp>
          <p:nvGrpSpPr>
            <p:cNvPr id="8" name="Group 38"/>
            <p:cNvGrpSpPr>
              <a:grpSpLocks/>
            </p:cNvGrpSpPr>
            <p:nvPr/>
          </p:nvGrpSpPr>
          <p:grpSpPr bwMode="auto">
            <a:xfrm>
              <a:off x="4224" y="3360"/>
              <a:ext cx="1648" cy="864"/>
              <a:chOff x="4224" y="3360"/>
              <a:chExt cx="1648" cy="864"/>
            </a:xfrm>
          </p:grpSpPr>
          <p:sp>
            <p:nvSpPr>
              <p:cNvPr id="14488" name="Rectangle 39"/>
              <p:cNvSpPr>
                <a:spLocks noChangeArrowheads="1"/>
              </p:cNvSpPr>
              <p:nvPr/>
            </p:nvSpPr>
            <p:spPr bwMode="auto">
              <a:xfrm>
                <a:off x="4320" y="3432"/>
                <a:ext cx="240" cy="168"/>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89" name="Rectangle 40"/>
              <p:cNvSpPr>
                <a:spLocks noChangeArrowheads="1"/>
              </p:cNvSpPr>
              <p:nvPr/>
            </p:nvSpPr>
            <p:spPr bwMode="auto">
              <a:xfrm>
                <a:off x="4320" y="3576"/>
                <a:ext cx="240" cy="168"/>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90" name="Rectangle 41"/>
              <p:cNvSpPr>
                <a:spLocks noChangeArrowheads="1"/>
              </p:cNvSpPr>
              <p:nvPr/>
            </p:nvSpPr>
            <p:spPr bwMode="auto">
              <a:xfrm>
                <a:off x="4320" y="3720"/>
                <a:ext cx="240" cy="168"/>
              </a:xfrm>
              <a:prstGeom prst="rect">
                <a:avLst/>
              </a:prstGeom>
              <a:solidFill>
                <a:srgbClr val="FFCC00"/>
              </a:solidFill>
              <a:ln w="9525">
                <a:solidFill>
                  <a:schemeClr val="tx1"/>
                </a:solidFill>
                <a:miter lim="800000"/>
                <a:headEnd/>
                <a:tailEnd/>
              </a:ln>
            </p:spPr>
            <p:txBody>
              <a:bodyPr wrap="none" anchor="ctr"/>
              <a:lstStyle/>
              <a:p>
                <a:endParaRPr lang="en-US"/>
              </a:p>
            </p:txBody>
          </p:sp>
          <p:sp>
            <p:nvSpPr>
              <p:cNvPr id="14491" name="Rectangle 42"/>
              <p:cNvSpPr>
                <a:spLocks noChangeArrowheads="1"/>
              </p:cNvSpPr>
              <p:nvPr/>
            </p:nvSpPr>
            <p:spPr bwMode="auto">
              <a:xfrm>
                <a:off x="4320" y="3864"/>
                <a:ext cx="240" cy="168"/>
              </a:xfrm>
              <a:prstGeom prst="rect">
                <a:avLst/>
              </a:prstGeom>
              <a:solidFill>
                <a:srgbClr val="008000"/>
              </a:solidFill>
              <a:ln w="9525">
                <a:solidFill>
                  <a:schemeClr val="tx1"/>
                </a:solidFill>
                <a:miter lim="800000"/>
                <a:headEnd/>
                <a:tailEnd/>
              </a:ln>
            </p:spPr>
            <p:txBody>
              <a:bodyPr wrap="none" anchor="ctr"/>
              <a:lstStyle/>
              <a:p>
                <a:endParaRPr lang="en-US"/>
              </a:p>
            </p:txBody>
          </p:sp>
          <p:sp>
            <p:nvSpPr>
              <p:cNvPr id="14492" name="Text Box 43"/>
              <p:cNvSpPr txBox="1">
                <a:spLocks noChangeArrowheads="1"/>
              </p:cNvSpPr>
              <p:nvPr/>
            </p:nvSpPr>
            <p:spPr bwMode="auto">
              <a:xfrm>
                <a:off x="4561" y="3416"/>
                <a:ext cx="727" cy="208"/>
              </a:xfrm>
              <a:prstGeom prst="rect">
                <a:avLst/>
              </a:prstGeom>
              <a:noFill/>
              <a:ln w="9525">
                <a:noFill/>
                <a:miter lim="800000"/>
                <a:headEnd/>
                <a:tailEnd/>
              </a:ln>
            </p:spPr>
            <p:txBody>
              <a:bodyPr wrap="none">
                <a:spAutoFit/>
              </a:bodyPr>
              <a:lstStyle/>
              <a:p>
                <a:r>
                  <a:rPr lang="en-GB" sz="1200">
                    <a:solidFill>
                      <a:srgbClr val="000000"/>
                    </a:solidFill>
                  </a:rPr>
                  <a:t>Waste Feed</a:t>
                </a:r>
              </a:p>
            </p:txBody>
          </p:sp>
          <p:sp>
            <p:nvSpPr>
              <p:cNvPr id="14493" name="Text Box 44"/>
              <p:cNvSpPr txBox="1">
                <a:spLocks noChangeArrowheads="1"/>
              </p:cNvSpPr>
              <p:nvPr/>
            </p:nvSpPr>
            <p:spPr bwMode="auto">
              <a:xfrm>
                <a:off x="4561" y="3704"/>
                <a:ext cx="1007" cy="208"/>
              </a:xfrm>
              <a:prstGeom prst="rect">
                <a:avLst/>
              </a:prstGeom>
              <a:noFill/>
              <a:ln w="9525">
                <a:noFill/>
                <a:miter lim="800000"/>
                <a:headEnd/>
                <a:tailEnd/>
              </a:ln>
            </p:spPr>
            <p:txBody>
              <a:bodyPr wrap="none">
                <a:spAutoFit/>
              </a:bodyPr>
              <a:lstStyle/>
              <a:p>
                <a:r>
                  <a:rPr lang="en-GB" sz="1200">
                    <a:solidFill>
                      <a:srgbClr val="000000"/>
                    </a:solidFill>
                  </a:rPr>
                  <a:t>Energy Recovery</a:t>
                </a:r>
              </a:p>
            </p:txBody>
          </p:sp>
          <p:sp>
            <p:nvSpPr>
              <p:cNvPr id="14494" name="Text Box 45"/>
              <p:cNvSpPr txBox="1">
                <a:spLocks noChangeArrowheads="1"/>
              </p:cNvSpPr>
              <p:nvPr/>
            </p:nvSpPr>
            <p:spPr bwMode="auto">
              <a:xfrm>
                <a:off x="4561" y="3848"/>
                <a:ext cx="1250" cy="208"/>
              </a:xfrm>
              <a:prstGeom prst="rect">
                <a:avLst/>
              </a:prstGeom>
              <a:noFill/>
              <a:ln w="9525">
                <a:noFill/>
                <a:miter lim="800000"/>
                <a:headEnd/>
                <a:tailEnd/>
              </a:ln>
            </p:spPr>
            <p:txBody>
              <a:bodyPr wrap="none">
                <a:spAutoFit/>
              </a:bodyPr>
              <a:lstStyle/>
              <a:p>
                <a:r>
                  <a:rPr lang="en-GB" sz="1200">
                    <a:solidFill>
                      <a:srgbClr val="000000"/>
                    </a:solidFill>
                  </a:rPr>
                  <a:t>Flue Gas Remediation</a:t>
                </a:r>
              </a:p>
            </p:txBody>
          </p:sp>
          <p:sp>
            <p:nvSpPr>
              <p:cNvPr id="14495" name="Rectangle 46"/>
              <p:cNvSpPr>
                <a:spLocks noChangeArrowheads="1"/>
              </p:cNvSpPr>
              <p:nvPr/>
            </p:nvSpPr>
            <p:spPr bwMode="auto">
              <a:xfrm>
                <a:off x="4320" y="4008"/>
                <a:ext cx="240" cy="168"/>
              </a:xfrm>
              <a:prstGeom prst="rect">
                <a:avLst/>
              </a:prstGeom>
              <a:solidFill>
                <a:schemeClr val="bg1"/>
              </a:solidFill>
              <a:ln w="9525">
                <a:solidFill>
                  <a:schemeClr val="tx1"/>
                </a:solidFill>
                <a:miter lim="800000"/>
                <a:headEnd/>
                <a:tailEnd/>
              </a:ln>
            </p:spPr>
            <p:txBody>
              <a:bodyPr wrap="none" anchor="ctr"/>
              <a:lstStyle/>
              <a:p>
                <a:endParaRPr lang="en-US"/>
              </a:p>
            </p:txBody>
          </p:sp>
          <p:sp>
            <p:nvSpPr>
              <p:cNvPr id="14496" name="Text Box 47"/>
              <p:cNvSpPr txBox="1">
                <a:spLocks noChangeArrowheads="1"/>
              </p:cNvSpPr>
              <p:nvPr/>
            </p:nvSpPr>
            <p:spPr bwMode="auto">
              <a:xfrm>
                <a:off x="4561" y="3992"/>
                <a:ext cx="1311" cy="208"/>
              </a:xfrm>
              <a:prstGeom prst="rect">
                <a:avLst/>
              </a:prstGeom>
              <a:noFill/>
              <a:ln w="9525">
                <a:noFill/>
                <a:miter lim="800000"/>
                <a:headEnd/>
                <a:tailEnd/>
              </a:ln>
            </p:spPr>
            <p:txBody>
              <a:bodyPr wrap="none">
                <a:spAutoFit/>
              </a:bodyPr>
              <a:lstStyle/>
              <a:p>
                <a:r>
                  <a:rPr lang="en-GB" sz="1200"/>
                  <a:t>Mechanical Installation</a:t>
                </a:r>
              </a:p>
            </p:txBody>
          </p:sp>
          <p:sp>
            <p:nvSpPr>
              <p:cNvPr id="14497" name="Rectangle 48"/>
              <p:cNvSpPr>
                <a:spLocks noChangeArrowheads="1"/>
              </p:cNvSpPr>
              <p:nvPr/>
            </p:nvSpPr>
            <p:spPr bwMode="auto">
              <a:xfrm>
                <a:off x="4224" y="3360"/>
                <a:ext cx="1536" cy="864"/>
              </a:xfrm>
              <a:prstGeom prst="rect">
                <a:avLst/>
              </a:prstGeom>
              <a:noFill/>
              <a:ln w="12700">
                <a:solidFill>
                  <a:schemeClr val="bg1"/>
                </a:solidFill>
                <a:miter lim="800000"/>
                <a:headEnd/>
                <a:tailEnd/>
              </a:ln>
            </p:spPr>
            <p:txBody>
              <a:bodyPr wrap="none" lIns="90488" tIns="44450" rIns="90488" bIns="44450" anchor="ctr">
                <a:spAutoFit/>
              </a:bodyPr>
              <a:lstStyle/>
              <a:p>
                <a:endParaRPr lang="en-US"/>
              </a:p>
            </p:txBody>
          </p:sp>
        </p:grpSp>
      </p:grpSp>
      <p:sp>
        <p:nvSpPr>
          <p:cNvPr id="13361" name="Text Box 49"/>
          <p:cNvSpPr txBox="1">
            <a:spLocks noChangeArrowheads="1"/>
          </p:cNvSpPr>
          <p:nvPr/>
        </p:nvSpPr>
        <p:spPr bwMode="auto">
          <a:xfrm>
            <a:off x="457200" y="304800"/>
            <a:ext cx="1371600" cy="415925"/>
          </a:xfrm>
          <a:prstGeom prst="rect">
            <a:avLst/>
          </a:prstGeom>
          <a:solidFill>
            <a:schemeClr val="bg1"/>
          </a:solidFill>
          <a:ln w="19050">
            <a:solidFill>
              <a:srgbClr val="000000"/>
            </a:solidFill>
            <a:miter lim="800000"/>
            <a:headEnd/>
            <a:tailEnd/>
          </a:ln>
        </p:spPr>
        <p:txBody>
          <a:bodyPr/>
          <a:lstStyle/>
          <a:p>
            <a:r>
              <a:rPr lang="en-GB" sz="2000">
                <a:solidFill>
                  <a:srgbClr val="000000"/>
                </a:solidFill>
              </a:rPr>
              <a:t>MT4 - 1g</a:t>
            </a:r>
          </a:p>
        </p:txBody>
      </p:sp>
      <p:sp>
        <p:nvSpPr>
          <p:cNvPr id="14345" name="Text Box 50"/>
          <p:cNvSpPr txBox="1">
            <a:spLocks noChangeArrowheads="1"/>
          </p:cNvSpPr>
          <p:nvPr/>
        </p:nvSpPr>
        <p:spPr bwMode="auto">
          <a:xfrm>
            <a:off x="3052763" y="655638"/>
            <a:ext cx="1355725" cy="396875"/>
          </a:xfrm>
          <a:prstGeom prst="rect">
            <a:avLst/>
          </a:prstGeom>
          <a:noFill/>
          <a:ln w="9525">
            <a:noFill/>
            <a:miter lim="800000"/>
            <a:headEnd/>
            <a:tailEnd/>
          </a:ln>
        </p:spPr>
        <p:txBody>
          <a:bodyPr wrap="none">
            <a:spAutoFit/>
          </a:bodyPr>
          <a:lstStyle/>
          <a:p>
            <a:pPr algn="ctr" eaLnBrk="0" hangingPunct="0"/>
            <a:r>
              <a:rPr lang="en-GB" sz="2000">
                <a:solidFill>
                  <a:srgbClr val="000000"/>
                </a:solidFill>
                <a:latin typeface="Arial" charset="0"/>
              </a:rPr>
              <a:t>Modularity</a:t>
            </a:r>
            <a:endParaRPr lang="en-US" sz="2000">
              <a:solidFill>
                <a:srgbClr val="000000"/>
              </a:solidFill>
              <a:latin typeface="Arial" charset="0"/>
            </a:endParaRPr>
          </a:p>
        </p:txBody>
      </p:sp>
      <p:grpSp>
        <p:nvGrpSpPr>
          <p:cNvPr id="9" name="Group 52"/>
          <p:cNvGrpSpPr>
            <a:grpSpLocks/>
          </p:cNvGrpSpPr>
          <p:nvPr/>
        </p:nvGrpSpPr>
        <p:grpSpPr bwMode="auto">
          <a:xfrm>
            <a:off x="3352800" y="1752600"/>
            <a:ext cx="1905000" cy="1524000"/>
            <a:chOff x="2112" y="1104"/>
            <a:chExt cx="1200" cy="960"/>
          </a:xfrm>
        </p:grpSpPr>
        <p:sp>
          <p:nvSpPr>
            <p:cNvPr id="14484" name="Text Box 53"/>
            <p:cNvSpPr txBox="1">
              <a:spLocks noChangeArrowheads="1"/>
            </p:cNvSpPr>
            <p:nvPr/>
          </p:nvSpPr>
          <p:spPr bwMode="auto">
            <a:xfrm>
              <a:off x="2112" y="1104"/>
              <a:ext cx="1200" cy="518"/>
            </a:xfrm>
            <a:prstGeom prst="rect">
              <a:avLst/>
            </a:prstGeom>
            <a:noFill/>
            <a:ln w="12700">
              <a:noFill/>
              <a:miter lim="800000"/>
              <a:headEnd/>
              <a:tailEnd/>
            </a:ln>
          </p:spPr>
          <p:txBody>
            <a:bodyPr lIns="90488" tIns="44450" rIns="90488" bIns="44450">
              <a:spAutoFit/>
            </a:bodyPr>
            <a:lstStyle/>
            <a:p>
              <a:pPr algn="ctr" eaLnBrk="0" hangingPunct="0">
                <a:lnSpc>
                  <a:spcPct val="80000"/>
                </a:lnSpc>
              </a:pPr>
              <a:r>
                <a:rPr lang="en-GB" sz="2000">
                  <a:solidFill>
                    <a:srgbClr val="000000"/>
                  </a:solidFill>
                  <a:latin typeface="Arial" charset="0"/>
                </a:rPr>
                <a:t>heat </a:t>
              </a:r>
            </a:p>
            <a:p>
              <a:pPr algn="ctr" eaLnBrk="0" hangingPunct="0">
                <a:lnSpc>
                  <a:spcPct val="80000"/>
                </a:lnSpc>
              </a:pPr>
              <a:r>
                <a:rPr lang="en-GB" sz="2000">
                  <a:solidFill>
                    <a:srgbClr val="000000"/>
                  </a:solidFill>
                  <a:latin typeface="Arial" charset="0"/>
                </a:rPr>
                <a:t>&amp;</a:t>
              </a:r>
            </a:p>
            <a:p>
              <a:pPr algn="ctr" eaLnBrk="0" hangingPunct="0">
                <a:lnSpc>
                  <a:spcPct val="80000"/>
                </a:lnSpc>
              </a:pPr>
              <a:r>
                <a:rPr lang="en-GB" sz="2000">
                  <a:solidFill>
                    <a:srgbClr val="000000"/>
                  </a:solidFill>
                  <a:latin typeface="Arial" charset="0"/>
                </a:rPr>
                <a:t>power</a:t>
              </a:r>
            </a:p>
          </p:txBody>
        </p:sp>
        <p:sp>
          <p:nvSpPr>
            <p:cNvPr id="14485" name="AutoShape 54"/>
            <p:cNvSpPr>
              <a:spLocks noChangeArrowheads="1"/>
            </p:cNvSpPr>
            <p:nvPr/>
          </p:nvSpPr>
          <p:spPr bwMode="auto">
            <a:xfrm>
              <a:off x="2112" y="1680"/>
              <a:ext cx="576" cy="384"/>
            </a:xfrm>
            <a:custGeom>
              <a:avLst/>
              <a:gdLst>
                <a:gd name="T0" fmla="*/ 11 w 21600"/>
                <a:gd name="T1" fmla="*/ 0 h 21600"/>
                <a:gd name="T2" fmla="*/ 7 w 21600"/>
                <a:gd name="T3" fmla="*/ 2 h 21600"/>
                <a:gd name="T4" fmla="*/ 0 w 21600"/>
                <a:gd name="T5" fmla="*/ 6 h 21600"/>
                <a:gd name="T6" fmla="*/ 7 w 21600"/>
                <a:gd name="T7" fmla="*/ 7 h 21600"/>
                <a:gd name="T8" fmla="*/ 13 w 21600"/>
                <a:gd name="T9" fmla="*/ 5 h 21600"/>
                <a:gd name="T10" fmla="*/ 15 w 21600"/>
                <a:gd name="T11" fmla="*/ 2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25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bg1"/>
            </a:solidFill>
            <a:ln w="9525">
              <a:solidFill>
                <a:schemeClr val="tx1"/>
              </a:solidFill>
              <a:miter lim="800000"/>
              <a:headEnd/>
              <a:tailEnd/>
            </a:ln>
          </p:spPr>
          <p:txBody>
            <a:bodyPr wrap="none" anchor="ctr"/>
            <a:lstStyle/>
            <a:p>
              <a:endParaRPr lang="en-US"/>
            </a:p>
          </p:txBody>
        </p:sp>
      </p:grpSp>
      <p:sp>
        <p:nvSpPr>
          <p:cNvPr id="13367" name="AutoShape 55"/>
          <p:cNvSpPr>
            <a:spLocks noChangeArrowheads="1"/>
          </p:cNvSpPr>
          <p:nvPr/>
        </p:nvSpPr>
        <p:spPr bwMode="auto">
          <a:xfrm flipH="1">
            <a:off x="4343400" y="2667000"/>
            <a:ext cx="914400" cy="609600"/>
          </a:xfrm>
          <a:custGeom>
            <a:avLst/>
            <a:gdLst>
              <a:gd name="T0" fmla="*/ 27650483 w 21600"/>
              <a:gd name="T1" fmla="*/ 0 h 21600"/>
              <a:gd name="T2" fmla="*/ 16589586 w 21600"/>
              <a:gd name="T3" fmla="*/ 5734755 h 21600"/>
              <a:gd name="T4" fmla="*/ 0 w 21600"/>
              <a:gd name="T5" fmla="*/ 14337677 h 21600"/>
              <a:gd name="T6" fmla="*/ 16589586 w 21600"/>
              <a:gd name="T7" fmla="*/ 17204267 h 21600"/>
              <a:gd name="T8" fmla="*/ 33179130 w 21600"/>
              <a:gd name="T9" fmla="*/ 11947397 h 21600"/>
              <a:gd name="T10" fmla="*/ 38709597 w 21600"/>
              <a:gd name="T11" fmla="*/ 5734755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bg1"/>
          </a:solidFill>
          <a:ln w="9525">
            <a:solidFill>
              <a:schemeClr val="tx1"/>
            </a:solidFill>
            <a:miter lim="800000"/>
            <a:headEnd/>
            <a:tailEnd/>
          </a:ln>
        </p:spPr>
        <p:txBody>
          <a:bodyPr wrap="none" anchor="ctr"/>
          <a:lstStyle/>
          <a:p>
            <a:endParaRPr lang="en-US"/>
          </a:p>
        </p:txBody>
      </p:sp>
      <p:grpSp>
        <p:nvGrpSpPr>
          <p:cNvPr id="10" name="Group 56"/>
          <p:cNvGrpSpPr>
            <a:grpSpLocks/>
          </p:cNvGrpSpPr>
          <p:nvPr/>
        </p:nvGrpSpPr>
        <p:grpSpPr bwMode="auto">
          <a:xfrm>
            <a:off x="1524000" y="1447800"/>
            <a:ext cx="1981200" cy="4876800"/>
            <a:chOff x="5376" y="912"/>
            <a:chExt cx="1248" cy="3072"/>
          </a:xfrm>
        </p:grpSpPr>
        <p:sp>
          <p:nvSpPr>
            <p:cNvPr id="14448" name="Oval 57"/>
            <p:cNvSpPr>
              <a:spLocks noChangeArrowheads="1"/>
            </p:cNvSpPr>
            <p:nvPr/>
          </p:nvSpPr>
          <p:spPr bwMode="auto">
            <a:xfrm>
              <a:off x="5792" y="3516"/>
              <a:ext cx="832" cy="468"/>
            </a:xfrm>
            <a:prstGeom prst="ellipse">
              <a:avLst/>
            </a:prstGeom>
            <a:solidFill>
              <a:srgbClr val="FF0000"/>
            </a:solidFill>
            <a:ln w="9525">
              <a:solidFill>
                <a:schemeClr val="tx1"/>
              </a:solidFill>
              <a:round/>
              <a:headEnd/>
              <a:tailEnd/>
            </a:ln>
          </p:spPr>
          <p:txBody>
            <a:bodyPr wrap="none" anchor="ctr"/>
            <a:lstStyle/>
            <a:p>
              <a:endParaRPr lang="en-US"/>
            </a:p>
          </p:txBody>
        </p:sp>
        <p:grpSp>
          <p:nvGrpSpPr>
            <p:cNvPr id="11" name="Group 58"/>
            <p:cNvGrpSpPr>
              <a:grpSpLocks/>
            </p:cNvGrpSpPr>
            <p:nvPr/>
          </p:nvGrpSpPr>
          <p:grpSpPr bwMode="auto">
            <a:xfrm>
              <a:off x="5376" y="2513"/>
              <a:ext cx="285" cy="172"/>
              <a:chOff x="551" y="2414"/>
              <a:chExt cx="213" cy="216"/>
            </a:xfrm>
          </p:grpSpPr>
          <p:sp>
            <p:nvSpPr>
              <p:cNvPr id="14478" name="Rectangle 59"/>
              <p:cNvSpPr>
                <a:spLocks noChangeArrowheads="1"/>
              </p:cNvSpPr>
              <p:nvPr/>
            </p:nvSpPr>
            <p:spPr bwMode="auto">
              <a:xfrm rot="-5400000">
                <a:off x="524" y="2451"/>
                <a:ext cx="216" cy="142"/>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79" name="Rectangle 60"/>
              <p:cNvSpPr>
                <a:spLocks noChangeArrowheads="1"/>
              </p:cNvSpPr>
              <p:nvPr/>
            </p:nvSpPr>
            <p:spPr bwMode="auto">
              <a:xfrm rot="-5400000">
                <a:off x="465"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80" name="Rectangle 61"/>
              <p:cNvSpPr>
                <a:spLocks noChangeArrowheads="1"/>
              </p:cNvSpPr>
              <p:nvPr/>
            </p:nvSpPr>
            <p:spPr bwMode="auto">
              <a:xfrm rot="-5400000">
                <a:off x="617"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81" name="AutoShape 62"/>
              <p:cNvSpPr>
                <a:spLocks noChangeArrowheads="1"/>
              </p:cNvSpPr>
              <p:nvPr/>
            </p:nvSpPr>
            <p:spPr bwMode="auto">
              <a:xfrm rot="-5400000">
                <a:off x="718" y="254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82" name="AutoShape 63"/>
              <p:cNvSpPr>
                <a:spLocks noChangeArrowheads="1"/>
              </p:cNvSpPr>
              <p:nvPr/>
            </p:nvSpPr>
            <p:spPr bwMode="auto">
              <a:xfrm rot="-5400000">
                <a:off x="718" y="245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83" name="Line 64"/>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grpSp>
          <p:nvGrpSpPr>
            <p:cNvPr id="12" name="Group 65"/>
            <p:cNvGrpSpPr>
              <a:grpSpLocks/>
            </p:cNvGrpSpPr>
            <p:nvPr/>
          </p:nvGrpSpPr>
          <p:grpSpPr bwMode="auto">
            <a:xfrm>
              <a:off x="5376" y="2297"/>
              <a:ext cx="285" cy="172"/>
              <a:chOff x="551" y="2414"/>
              <a:chExt cx="213" cy="216"/>
            </a:xfrm>
          </p:grpSpPr>
          <p:sp>
            <p:nvSpPr>
              <p:cNvPr id="14472" name="Rectangle 66"/>
              <p:cNvSpPr>
                <a:spLocks noChangeArrowheads="1"/>
              </p:cNvSpPr>
              <p:nvPr/>
            </p:nvSpPr>
            <p:spPr bwMode="auto">
              <a:xfrm rot="-5400000">
                <a:off x="524" y="2451"/>
                <a:ext cx="216" cy="142"/>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73" name="Rectangle 67"/>
              <p:cNvSpPr>
                <a:spLocks noChangeArrowheads="1"/>
              </p:cNvSpPr>
              <p:nvPr/>
            </p:nvSpPr>
            <p:spPr bwMode="auto">
              <a:xfrm rot="-5400000">
                <a:off x="465"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74" name="Rectangle 68"/>
              <p:cNvSpPr>
                <a:spLocks noChangeArrowheads="1"/>
              </p:cNvSpPr>
              <p:nvPr/>
            </p:nvSpPr>
            <p:spPr bwMode="auto">
              <a:xfrm rot="-5400000">
                <a:off x="617"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75" name="AutoShape 69"/>
              <p:cNvSpPr>
                <a:spLocks noChangeArrowheads="1"/>
              </p:cNvSpPr>
              <p:nvPr/>
            </p:nvSpPr>
            <p:spPr bwMode="auto">
              <a:xfrm rot="-5400000">
                <a:off x="718" y="254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76" name="AutoShape 70"/>
              <p:cNvSpPr>
                <a:spLocks noChangeArrowheads="1"/>
              </p:cNvSpPr>
              <p:nvPr/>
            </p:nvSpPr>
            <p:spPr bwMode="auto">
              <a:xfrm rot="-5400000">
                <a:off x="718" y="245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77" name="Line 71"/>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451" name="AutoShape 72"/>
            <p:cNvSpPr>
              <a:spLocks noChangeArrowheads="1"/>
            </p:cNvSpPr>
            <p:nvPr/>
          </p:nvSpPr>
          <p:spPr bwMode="auto">
            <a:xfrm rot="-5400000">
              <a:off x="6067" y="1970"/>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52" name="AutoShape 73"/>
            <p:cNvSpPr>
              <a:spLocks noChangeArrowheads="1"/>
            </p:cNvSpPr>
            <p:nvPr/>
          </p:nvSpPr>
          <p:spPr bwMode="auto">
            <a:xfrm rot="-5400000">
              <a:off x="6067" y="1898"/>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53" name="Rectangle 74"/>
            <p:cNvSpPr>
              <a:spLocks noChangeArrowheads="1"/>
            </p:cNvSpPr>
            <p:nvPr/>
          </p:nvSpPr>
          <p:spPr bwMode="auto">
            <a:xfrm>
              <a:off x="6362" y="2292"/>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54" name="Rectangle 75"/>
            <p:cNvSpPr>
              <a:spLocks noChangeArrowheads="1"/>
            </p:cNvSpPr>
            <p:nvPr/>
          </p:nvSpPr>
          <p:spPr bwMode="auto">
            <a:xfrm>
              <a:off x="6085" y="2076"/>
              <a:ext cx="192" cy="1656"/>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455" name="Oval 76"/>
            <p:cNvSpPr>
              <a:spLocks noChangeArrowheads="1"/>
            </p:cNvSpPr>
            <p:nvPr/>
          </p:nvSpPr>
          <p:spPr bwMode="auto">
            <a:xfrm>
              <a:off x="6085" y="3696"/>
              <a:ext cx="192" cy="108"/>
            </a:xfrm>
            <a:prstGeom prst="ellipse">
              <a:avLst/>
            </a:prstGeom>
            <a:solidFill>
              <a:srgbClr val="000000"/>
            </a:solidFill>
            <a:ln w="9525">
              <a:noFill/>
              <a:round/>
              <a:headEnd/>
              <a:tailEnd/>
            </a:ln>
          </p:spPr>
          <p:txBody>
            <a:bodyPr wrap="none" anchor="ctr"/>
            <a:lstStyle/>
            <a:p>
              <a:endParaRPr lang="en-US"/>
            </a:p>
          </p:txBody>
        </p:sp>
        <p:sp>
          <p:nvSpPr>
            <p:cNvPr id="14456" name="Arc 77"/>
            <p:cNvSpPr>
              <a:spLocks/>
            </p:cNvSpPr>
            <p:nvPr/>
          </p:nvSpPr>
          <p:spPr bwMode="auto">
            <a:xfrm rot="5400000" flipV="1">
              <a:off x="6151" y="3666"/>
              <a:ext cx="59" cy="192"/>
            </a:xfrm>
            <a:custGeom>
              <a:avLst/>
              <a:gdLst>
                <a:gd name="T0" fmla="*/ 0 w 22463"/>
                <a:gd name="T1" fmla="*/ 0 h 43200"/>
                <a:gd name="T2" fmla="*/ 0 w 22463"/>
                <a:gd name="T3" fmla="*/ 1 h 43200"/>
                <a:gd name="T4" fmla="*/ 0 w 22463"/>
                <a:gd name="T5" fmla="*/ 0 h 43200"/>
                <a:gd name="T6" fmla="*/ 0 60000 65536"/>
                <a:gd name="T7" fmla="*/ 0 60000 65536"/>
                <a:gd name="T8" fmla="*/ 0 60000 65536"/>
                <a:gd name="T9" fmla="*/ 0 w 22463"/>
                <a:gd name="T10" fmla="*/ 0 h 43200"/>
                <a:gd name="T11" fmla="*/ 22463 w 22463"/>
                <a:gd name="T12" fmla="*/ 43200 h 43200"/>
              </a:gdLst>
              <a:ahLst/>
              <a:cxnLst>
                <a:cxn ang="T6">
                  <a:pos x="T0" y="T1"/>
                </a:cxn>
                <a:cxn ang="T7">
                  <a:pos x="T2" y="T3"/>
                </a:cxn>
                <a:cxn ang="T8">
                  <a:pos x="T4" y="T5"/>
                </a:cxn>
              </a:cxnLst>
              <a:rect l="T9" t="T10" r="T11" b="T12"/>
              <a:pathLst>
                <a:path w="22463" h="43200" fill="none" extrusionOk="0">
                  <a:moveTo>
                    <a:pt x="862" y="0"/>
                  </a:moveTo>
                  <a:cubicBezTo>
                    <a:pt x="12792" y="0"/>
                    <a:pt x="22463" y="9670"/>
                    <a:pt x="22463" y="21600"/>
                  </a:cubicBezTo>
                  <a:cubicBezTo>
                    <a:pt x="22463" y="33529"/>
                    <a:pt x="12792" y="43200"/>
                    <a:pt x="863" y="43200"/>
                  </a:cubicBezTo>
                  <a:cubicBezTo>
                    <a:pt x="575" y="43200"/>
                    <a:pt x="287" y="43194"/>
                    <a:pt x="0" y="43182"/>
                  </a:cubicBezTo>
                </a:path>
                <a:path w="22463" h="43200" stroke="0" extrusionOk="0">
                  <a:moveTo>
                    <a:pt x="862" y="0"/>
                  </a:moveTo>
                  <a:cubicBezTo>
                    <a:pt x="12792" y="0"/>
                    <a:pt x="22463" y="9670"/>
                    <a:pt x="22463" y="21600"/>
                  </a:cubicBezTo>
                  <a:cubicBezTo>
                    <a:pt x="22463" y="33529"/>
                    <a:pt x="12792" y="43200"/>
                    <a:pt x="863" y="43200"/>
                  </a:cubicBezTo>
                  <a:cubicBezTo>
                    <a:pt x="575" y="43200"/>
                    <a:pt x="287" y="43194"/>
                    <a:pt x="0" y="43182"/>
                  </a:cubicBezTo>
                  <a:lnTo>
                    <a:pt x="863" y="21600"/>
                  </a:lnTo>
                  <a:close/>
                </a:path>
              </a:pathLst>
            </a:custGeom>
            <a:solidFill>
              <a:srgbClr val="000000"/>
            </a:solidFill>
            <a:ln w="9525">
              <a:noFill/>
              <a:round/>
              <a:headEnd/>
              <a:tailEnd/>
            </a:ln>
          </p:spPr>
          <p:txBody>
            <a:bodyPr wrap="none" anchor="ctr"/>
            <a:lstStyle/>
            <a:p>
              <a:endParaRPr lang="en-US"/>
            </a:p>
          </p:txBody>
        </p:sp>
        <p:sp>
          <p:nvSpPr>
            <p:cNvPr id="14457" name="Arc 78"/>
            <p:cNvSpPr>
              <a:spLocks/>
            </p:cNvSpPr>
            <p:nvPr/>
          </p:nvSpPr>
          <p:spPr bwMode="auto">
            <a:xfrm rot="-5400000">
              <a:off x="6151" y="3342"/>
              <a:ext cx="59" cy="192"/>
            </a:xfrm>
            <a:custGeom>
              <a:avLst/>
              <a:gdLst>
                <a:gd name="T0" fmla="*/ 0 w 22463"/>
                <a:gd name="T1" fmla="*/ 0 h 43200"/>
                <a:gd name="T2" fmla="*/ 0 w 22463"/>
                <a:gd name="T3" fmla="*/ 1 h 43200"/>
                <a:gd name="T4" fmla="*/ 0 w 22463"/>
                <a:gd name="T5" fmla="*/ 0 h 43200"/>
                <a:gd name="T6" fmla="*/ 0 60000 65536"/>
                <a:gd name="T7" fmla="*/ 0 60000 65536"/>
                <a:gd name="T8" fmla="*/ 0 60000 65536"/>
                <a:gd name="T9" fmla="*/ 0 w 22463"/>
                <a:gd name="T10" fmla="*/ 0 h 43200"/>
                <a:gd name="T11" fmla="*/ 22463 w 22463"/>
                <a:gd name="T12" fmla="*/ 43200 h 43200"/>
              </a:gdLst>
              <a:ahLst/>
              <a:cxnLst>
                <a:cxn ang="T6">
                  <a:pos x="T0" y="T1"/>
                </a:cxn>
                <a:cxn ang="T7">
                  <a:pos x="T2" y="T3"/>
                </a:cxn>
                <a:cxn ang="T8">
                  <a:pos x="T4" y="T5"/>
                </a:cxn>
              </a:cxnLst>
              <a:rect l="T9" t="T10" r="T11" b="T12"/>
              <a:pathLst>
                <a:path w="22463" h="43200" fill="none" extrusionOk="0">
                  <a:moveTo>
                    <a:pt x="862" y="0"/>
                  </a:moveTo>
                  <a:cubicBezTo>
                    <a:pt x="12792" y="0"/>
                    <a:pt x="22463" y="9670"/>
                    <a:pt x="22463" y="21600"/>
                  </a:cubicBezTo>
                  <a:cubicBezTo>
                    <a:pt x="22463" y="33529"/>
                    <a:pt x="12792" y="43200"/>
                    <a:pt x="863" y="43200"/>
                  </a:cubicBezTo>
                  <a:cubicBezTo>
                    <a:pt x="575" y="43200"/>
                    <a:pt x="287" y="43194"/>
                    <a:pt x="0" y="43182"/>
                  </a:cubicBezTo>
                </a:path>
                <a:path w="22463" h="43200" stroke="0" extrusionOk="0">
                  <a:moveTo>
                    <a:pt x="862" y="0"/>
                  </a:moveTo>
                  <a:cubicBezTo>
                    <a:pt x="12792" y="0"/>
                    <a:pt x="22463" y="9670"/>
                    <a:pt x="22463" y="21600"/>
                  </a:cubicBezTo>
                  <a:cubicBezTo>
                    <a:pt x="22463" y="33529"/>
                    <a:pt x="12792" y="43200"/>
                    <a:pt x="863" y="43200"/>
                  </a:cubicBezTo>
                  <a:cubicBezTo>
                    <a:pt x="575" y="43200"/>
                    <a:pt x="287" y="43194"/>
                    <a:pt x="0" y="43182"/>
                  </a:cubicBezTo>
                  <a:lnTo>
                    <a:pt x="863" y="21600"/>
                  </a:lnTo>
                  <a:close/>
                </a:path>
              </a:pathLst>
            </a:custGeom>
            <a:solidFill>
              <a:srgbClr val="000000"/>
            </a:solidFill>
            <a:ln w="9525">
              <a:noFill/>
              <a:round/>
              <a:headEnd/>
              <a:tailEnd/>
            </a:ln>
          </p:spPr>
          <p:txBody>
            <a:bodyPr wrap="none" anchor="ctr"/>
            <a:lstStyle/>
            <a:p>
              <a:endParaRPr lang="en-US"/>
            </a:p>
          </p:txBody>
        </p:sp>
        <p:sp>
          <p:nvSpPr>
            <p:cNvPr id="14458" name="AutoShape 79"/>
            <p:cNvSpPr>
              <a:spLocks noChangeArrowheads="1"/>
            </p:cNvSpPr>
            <p:nvPr/>
          </p:nvSpPr>
          <p:spPr bwMode="auto">
            <a:xfrm rot="-5400000">
              <a:off x="6067" y="2186"/>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59" name="AutoShape 80"/>
            <p:cNvSpPr>
              <a:spLocks noChangeArrowheads="1"/>
            </p:cNvSpPr>
            <p:nvPr/>
          </p:nvSpPr>
          <p:spPr bwMode="auto">
            <a:xfrm rot="-5400000">
              <a:off x="6067" y="2114"/>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60" name="Rectangle 81"/>
            <p:cNvSpPr>
              <a:spLocks noChangeArrowheads="1"/>
            </p:cNvSpPr>
            <p:nvPr/>
          </p:nvSpPr>
          <p:spPr bwMode="auto">
            <a:xfrm>
              <a:off x="5765" y="2508"/>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61" name="Rectangle 82"/>
            <p:cNvSpPr>
              <a:spLocks noChangeArrowheads="1"/>
            </p:cNvSpPr>
            <p:nvPr/>
          </p:nvSpPr>
          <p:spPr bwMode="auto">
            <a:xfrm>
              <a:off x="5424" y="2549"/>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62" name="Rectangle 83"/>
            <p:cNvSpPr>
              <a:spLocks noChangeArrowheads="1"/>
            </p:cNvSpPr>
            <p:nvPr/>
          </p:nvSpPr>
          <p:spPr bwMode="auto">
            <a:xfrm>
              <a:off x="5428" y="2623"/>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63" name="Rectangle 84"/>
            <p:cNvSpPr>
              <a:spLocks noChangeArrowheads="1"/>
            </p:cNvSpPr>
            <p:nvPr/>
          </p:nvSpPr>
          <p:spPr bwMode="auto">
            <a:xfrm>
              <a:off x="5765" y="2292"/>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64" name="Rectangle 85"/>
            <p:cNvSpPr>
              <a:spLocks noChangeArrowheads="1"/>
            </p:cNvSpPr>
            <p:nvPr/>
          </p:nvSpPr>
          <p:spPr bwMode="auto">
            <a:xfrm>
              <a:off x="5424" y="2333"/>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65" name="Rectangle 86"/>
            <p:cNvSpPr>
              <a:spLocks noChangeArrowheads="1"/>
            </p:cNvSpPr>
            <p:nvPr/>
          </p:nvSpPr>
          <p:spPr bwMode="auto">
            <a:xfrm>
              <a:off x="5428" y="2407"/>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66" name="AutoShape 87"/>
            <p:cNvSpPr>
              <a:spLocks noChangeArrowheads="1"/>
            </p:cNvSpPr>
            <p:nvPr/>
          </p:nvSpPr>
          <p:spPr bwMode="auto">
            <a:xfrm>
              <a:off x="5889" y="1752"/>
              <a:ext cx="576" cy="468"/>
            </a:xfrm>
            <a:prstGeom prst="can">
              <a:avLst>
                <a:gd name="adj" fmla="val 8088"/>
              </a:avLst>
            </a:prstGeom>
            <a:solidFill>
              <a:srgbClr val="FFCC00"/>
            </a:solidFill>
            <a:ln w="9525">
              <a:solidFill>
                <a:schemeClr val="tx1"/>
              </a:solidFill>
              <a:round/>
              <a:headEnd/>
              <a:tailEnd/>
            </a:ln>
          </p:spPr>
          <p:txBody>
            <a:bodyPr wrap="none" anchor="ctr"/>
            <a:lstStyle/>
            <a:p>
              <a:endParaRPr lang="en-US"/>
            </a:p>
          </p:txBody>
        </p:sp>
        <p:sp>
          <p:nvSpPr>
            <p:cNvPr id="14467" name="AutoShape 88"/>
            <p:cNvSpPr>
              <a:spLocks noChangeArrowheads="1"/>
            </p:cNvSpPr>
            <p:nvPr/>
          </p:nvSpPr>
          <p:spPr bwMode="auto">
            <a:xfrm>
              <a:off x="6097" y="1032"/>
              <a:ext cx="149" cy="733"/>
            </a:xfrm>
            <a:prstGeom prst="can">
              <a:avLst>
                <a:gd name="adj" fmla="val 0"/>
              </a:avLst>
            </a:prstGeom>
            <a:solidFill>
              <a:srgbClr val="000000"/>
            </a:solidFill>
            <a:ln w="9525">
              <a:solidFill>
                <a:schemeClr val="tx1"/>
              </a:solidFill>
              <a:round/>
              <a:headEnd/>
              <a:tailEnd/>
            </a:ln>
          </p:spPr>
          <p:txBody>
            <a:bodyPr wrap="none" anchor="ctr"/>
            <a:lstStyle/>
            <a:p>
              <a:endParaRPr lang="en-US"/>
            </a:p>
          </p:txBody>
        </p:sp>
        <p:sp>
          <p:nvSpPr>
            <p:cNvPr id="14468" name="Rectangle 89"/>
            <p:cNvSpPr>
              <a:spLocks noChangeArrowheads="1"/>
            </p:cNvSpPr>
            <p:nvPr/>
          </p:nvSpPr>
          <p:spPr bwMode="auto">
            <a:xfrm>
              <a:off x="5889" y="1392"/>
              <a:ext cx="576" cy="216"/>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4469" name="Rectangle 90"/>
            <p:cNvSpPr>
              <a:spLocks noChangeArrowheads="1"/>
            </p:cNvSpPr>
            <p:nvPr/>
          </p:nvSpPr>
          <p:spPr bwMode="auto">
            <a:xfrm>
              <a:off x="5889" y="1248"/>
              <a:ext cx="576" cy="108"/>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4470" name="Rectangle 91"/>
            <p:cNvSpPr>
              <a:spLocks noChangeArrowheads="1"/>
            </p:cNvSpPr>
            <p:nvPr/>
          </p:nvSpPr>
          <p:spPr bwMode="auto">
            <a:xfrm>
              <a:off x="6049" y="912"/>
              <a:ext cx="240" cy="14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471" name="Rectangle 92"/>
            <p:cNvSpPr>
              <a:spLocks noChangeArrowheads="1"/>
            </p:cNvSpPr>
            <p:nvPr/>
          </p:nvSpPr>
          <p:spPr bwMode="auto">
            <a:xfrm>
              <a:off x="6362" y="2508"/>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grpSp>
      <p:grpSp>
        <p:nvGrpSpPr>
          <p:cNvPr id="13" name="Group 93"/>
          <p:cNvGrpSpPr>
            <a:grpSpLocks/>
          </p:cNvGrpSpPr>
          <p:nvPr/>
        </p:nvGrpSpPr>
        <p:grpSpPr bwMode="auto">
          <a:xfrm>
            <a:off x="1524000" y="4324350"/>
            <a:ext cx="1868488" cy="628650"/>
            <a:chOff x="960" y="2724"/>
            <a:chExt cx="1177" cy="396"/>
          </a:xfrm>
        </p:grpSpPr>
        <p:sp>
          <p:nvSpPr>
            <p:cNvPr id="14422" name="AutoShape 94"/>
            <p:cNvSpPr>
              <a:spLocks noChangeArrowheads="1"/>
            </p:cNvSpPr>
            <p:nvPr/>
          </p:nvSpPr>
          <p:spPr bwMode="auto">
            <a:xfrm rot="-5400000">
              <a:off x="1650" y="2618"/>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23" name="AutoShape 95"/>
            <p:cNvSpPr>
              <a:spLocks noChangeArrowheads="1"/>
            </p:cNvSpPr>
            <p:nvPr/>
          </p:nvSpPr>
          <p:spPr bwMode="auto">
            <a:xfrm rot="-5400000">
              <a:off x="1650" y="2546"/>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24" name="Rectangle 96"/>
            <p:cNvSpPr>
              <a:spLocks noChangeArrowheads="1"/>
            </p:cNvSpPr>
            <p:nvPr/>
          </p:nvSpPr>
          <p:spPr bwMode="auto">
            <a:xfrm>
              <a:off x="1348" y="2940"/>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25" name="Rectangle 97"/>
            <p:cNvSpPr>
              <a:spLocks noChangeArrowheads="1"/>
            </p:cNvSpPr>
            <p:nvPr/>
          </p:nvSpPr>
          <p:spPr bwMode="auto">
            <a:xfrm>
              <a:off x="1945" y="2940"/>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14" name="Group 98"/>
            <p:cNvGrpSpPr>
              <a:grpSpLocks/>
            </p:cNvGrpSpPr>
            <p:nvPr/>
          </p:nvGrpSpPr>
          <p:grpSpPr bwMode="auto">
            <a:xfrm>
              <a:off x="960" y="2945"/>
              <a:ext cx="285" cy="172"/>
              <a:chOff x="551" y="2414"/>
              <a:chExt cx="213" cy="216"/>
            </a:xfrm>
          </p:grpSpPr>
          <p:sp>
            <p:nvSpPr>
              <p:cNvPr id="14442" name="Rectangle 99"/>
              <p:cNvSpPr>
                <a:spLocks noChangeArrowheads="1"/>
              </p:cNvSpPr>
              <p:nvPr/>
            </p:nvSpPr>
            <p:spPr bwMode="auto">
              <a:xfrm rot="-5400000">
                <a:off x="524" y="2451"/>
                <a:ext cx="216" cy="142"/>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43" name="Rectangle 100"/>
              <p:cNvSpPr>
                <a:spLocks noChangeArrowheads="1"/>
              </p:cNvSpPr>
              <p:nvPr/>
            </p:nvSpPr>
            <p:spPr bwMode="auto">
              <a:xfrm rot="-5400000">
                <a:off x="465"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44" name="Rectangle 101"/>
              <p:cNvSpPr>
                <a:spLocks noChangeArrowheads="1"/>
              </p:cNvSpPr>
              <p:nvPr/>
            </p:nvSpPr>
            <p:spPr bwMode="auto">
              <a:xfrm rot="-5400000">
                <a:off x="617"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45" name="AutoShape 102"/>
              <p:cNvSpPr>
                <a:spLocks noChangeArrowheads="1"/>
              </p:cNvSpPr>
              <p:nvPr/>
            </p:nvSpPr>
            <p:spPr bwMode="auto">
              <a:xfrm rot="-5400000">
                <a:off x="718" y="254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46" name="AutoShape 103"/>
              <p:cNvSpPr>
                <a:spLocks noChangeArrowheads="1"/>
              </p:cNvSpPr>
              <p:nvPr/>
            </p:nvSpPr>
            <p:spPr bwMode="auto">
              <a:xfrm rot="-5400000">
                <a:off x="718" y="245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47" name="Line 104"/>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427" name="Rectangle 105"/>
            <p:cNvSpPr>
              <a:spLocks noChangeArrowheads="1"/>
            </p:cNvSpPr>
            <p:nvPr/>
          </p:nvSpPr>
          <p:spPr bwMode="auto">
            <a:xfrm>
              <a:off x="1007" y="2981"/>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28" name="Rectangle 106"/>
            <p:cNvSpPr>
              <a:spLocks noChangeArrowheads="1"/>
            </p:cNvSpPr>
            <p:nvPr/>
          </p:nvSpPr>
          <p:spPr bwMode="auto">
            <a:xfrm>
              <a:off x="1011" y="3055"/>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29" name="AutoShape 107"/>
            <p:cNvSpPr>
              <a:spLocks noChangeArrowheads="1"/>
            </p:cNvSpPr>
            <p:nvPr/>
          </p:nvSpPr>
          <p:spPr bwMode="auto">
            <a:xfrm rot="-5400000">
              <a:off x="1650" y="2402"/>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30" name="AutoShape 108"/>
            <p:cNvSpPr>
              <a:spLocks noChangeArrowheads="1"/>
            </p:cNvSpPr>
            <p:nvPr/>
          </p:nvSpPr>
          <p:spPr bwMode="auto">
            <a:xfrm rot="-5400000">
              <a:off x="1650" y="2330"/>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431" name="Rectangle 109"/>
            <p:cNvSpPr>
              <a:spLocks noChangeArrowheads="1"/>
            </p:cNvSpPr>
            <p:nvPr/>
          </p:nvSpPr>
          <p:spPr bwMode="auto">
            <a:xfrm>
              <a:off x="1348" y="2724"/>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432" name="Rectangle 110"/>
            <p:cNvSpPr>
              <a:spLocks noChangeArrowheads="1"/>
            </p:cNvSpPr>
            <p:nvPr/>
          </p:nvSpPr>
          <p:spPr bwMode="auto">
            <a:xfrm>
              <a:off x="1945" y="2724"/>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15" name="Group 111"/>
            <p:cNvGrpSpPr>
              <a:grpSpLocks/>
            </p:cNvGrpSpPr>
            <p:nvPr/>
          </p:nvGrpSpPr>
          <p:grpSpPr bwMode="auto">
            <a:xfrm>
              <a:off x="960" y="2729"/>
              <a:ext cx="285" cy="172"/>
              <a:chOff x="551" y="2414"/>
              <a:chExt cx="213" cy="216"/>
            </a:xfrm>
          </p:grpSpPr>
          <p:sp>
            <p:nvSpPr>
              <p:cNvPr id="14436" name="Rectangle 112"/>
              <p:cNvSpPr>
                <a:spLocks noChangeArrowheads="1"/>
              </p:cNvSpPr>
              <p:nvPr/>
            </p:nvSpPr>
            <p:spPr bwMode="auto">
              <a:xfrm rot="-5400000">
                <a:off x="524" y="2451"/>
                <a:ext cx="216" cy="142"/>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37" name="Rectangle 113"/>
              <p:cNvSpPr>
                <a:spLocks noChangeArrowheads="1"/>
              </p:cNvSpPr>
              <p:nvPr/>
            </p:nvSpPr>
            <p:spPr bwMode="auto">
              <a:xfrm rot="-5400000">
                <a:off x="465"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38" name="Rectangle 114"/>
              <p:cNvSpPr>
                <a:spLocks noChangeArrowheads="1"/>
              </p:cNvSpPr>
              <p:nvPr/>
            </p:nvSpPr>
            <p:spPr bwMode="auto">
              <a:xfrm rot="-5400000">
                <a:off x="617" y="2513"/>
                <a:ext cx="181" cy="10"/>
              </a:xfrm>
              <a:prstGeom prst="rect">
                <a:avLst/>
              </a:prstGeom>
              <a:solidFill>
                <a:srgbClr val="00CCFF"/>
              </a:solidFill>
              <a:ln w="9525">
                <a:solidFill>
                  <a:schemeClr val="tx1"/>
                </a:solidFill>
                <a:miter lim="800000"/>
                <a:headEnd/>
                <a:tailEnd/>
              </a:ln>
            </p:spPr>
            <p:txBody>
              <a:bodyPr wrap="none" anchor="ctr"/>
              <a:lstStyle/>
              <a:p>
                <a:endParaRPr lang="en-US"/>
              </a:p>
            </p:txBody>
          </p:sp>
          <p:sp>
            <p:nvSpPr>
              <p:cNvPr id="14439" name="AutoShape 115"/>
              <p:cNvSpPr>
                <a:spLocks noChangeArrowheads="1"/>
              </p:cNvSpPr>
              <p:nvPr/>
            </p:nvSpPr>
            <p:spPr bwMode="auto">
              <a:xfrm rot="-5400000">
                <a:off x="718" y="254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40" name="AutoShape 116"/>
              <p:cNvSpPr>
                <a:spLocks noChangeArrowheads="1"/>
              </p:cNvSpPr>
              <p:nvPr/>
            </p:nvSpPr>
            <p:spPr bwMode="auto">
              <a:xfrm rot="-5400000">
                <a:off x="718" y="2451"/>
                <a:ext cx="42" cy="51"/>
              </a:xfrm>
              <a:prstGeom prst="flowChartManualOperation">
                <a:avLst/>
              </a:prstGeom>
              <a:solidFill>
                <a:srgbClr val="00CCFF"/>
              </a:solidFill>
              <a:ln w="9525">
                <a:solidFill>
                  <a:schemeClr val="tx1"/>
                </a:solidFill>
                <a:miter lim="800000"/>
                <a:headEnd/>
                <a:tailEnd/>
              </a:ln>
            </p:spPr>
            <p:txBody>
              <a:bodyPr wrap="none" anchor="ctr"/>
              <a:lstStyle/>
              <a:p>
                <a:endParaRPr lang="en-US"/>
              </a:p>
            </p:txBody>
          </p:sp>
          <p:sp>
            <p:nvSpPr>
              <p:cNvPr id="14441" name="Line 117"/>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434" name="Rectangle 118"/>
            <p:cNvSpPr>
              <a:spLocks noChangeArrowheads="1"/>
            </p:cNvSpPr>
            <p:nvPr/>
          </p:nvSpPr>
          <p:spPr bwMode="auto">
            <a:xfrm>
              <a:off x="1007" y="2765"/>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35" name="Rectangle 119"/>
            <p:cNvSpPr>
              <a:spLocks noChangeArrowheads="1"/>
            </p:cNvSpPr>
            <p:nvPr/>
          </p:nvSpPr>
          <p:spPr bwMode="auto">
            <a:xfrm>
              <a:off x="1011" y="2839"/>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grpSp>
      <p:grpSp>
        <p:nvGrpSpPr>
          <p:cNvPr id="16" name="Group 120"/>
          <p:cNvGrpSpPr>
            <a:grpSpLocks/>
          </p:cNvGrpSpPr>
          <p:nvPr/>
        </p:nvGrpSpPr>
        <p:grpSpPr bwMode="auto">
          <a:xfrm>
            <a:off x="5156200" y="1447800"/>
            <a:ext cx="1930400" cy="4857750"/>
            <a:chOff x="3248" y="912"/>
            <a:chExt cx="1216" cy="3060"/>
          </a:xfrm>
        </p:grpSpPr>
        <p:grpSp>
          <p:nvGrpSpPr>
            <p:cNvPr id="17" name="Group 121"/>
            <p:cNvGrpSpPr>
              <a:grpSpLocks/>
            </p:cNvGrpSpPr>
            <p:nvPr/>
          </p:nvGrpSpPr>
          <p:grpSpPr bwMode="auto">
            <a:xfrm flipH="1">
              <a:off x="3322" y="3132"/>
              <a:ext cx="134" cy="612"/>
              <a:chOff x="3281" y="3132"/>
              <a:chExt cx="134" cy="612"/>
            </a:xfrm>
          </p:grpSpPr>
          <p:sp>
            <p:nvSpPr>
              <p:cNvPr id="14419" name="Rectangle 122"/>
              <p:cNvSpPr>
                <a:spLocks noChangeArrowheads="1"/>
              </p:cNvSpPr>
              <p:nvPr/>
            </p:nvSpPr>
            <p:spPr bwMode="auto">
              <a:xfrm flipH="1">
                <a:off x="3287" y="3420"/>
                <a:ext cx="64" cy="324"/>
              </a:xfrm>
              <a:prstGeom prst="rect">
                <a:avLst/>
              </a:prstGeom>
              <a:solidFill>
                <a:srgbClr val="000000"/>
              </a:solidFill>
              <a:ln w="9525">
                <a:noFill/>
                <a:miter lim="800000"/>
                <a:headEnd/>
                <a:tailEnd/>
              </a:ln>
            </p:spPr>
            <p:txBody>
              <a:bodyPr wrap="none" anchor="ctr"/>
              <a:lstStyle/>
              <a:p>
                <a:endParaRPr lang="en-US"/>
              </a:p>
            </p:txBody>
          </p:sp>
          <p:sp>
            <p:nvSpPr>
              <p:cNvPr id="14420" name="Oval 123"/>
              <p:cNvSpPr>
                <a:spLocks noChangeArrowheads="1"/>
              </p:cNvSpPr>
              <p:nvPr/>
            </p:nvSpPr>
            <p:spPr bwMode="auto">
              <a:xfrm flipH="1">
                <a:off x="3281" y="3384"/>
                <a:ext cx="134" cy="81"/>
              </a:xfrm>
              <a:prstGeom prst="ellipse">
                <a:avLst/>
              </a:prstGeom>
              <a:solidFill>
                <a:srgbClr val="000000"/>
              </a:solidFill>
              <a:ln w="9525">
                <a:noFill/>
                <a:round/>
                <a:headEnd/>
                <a:tailEnd/>
              </a:ln>
            </p:spPr>
            <p:txBody>
              <a:bodyPr wrap="none" anchor="ctr"/>
              <a:lstStyle/>
              <a:p>
                <a:endParaRPr lang="en-US"/>
              </a:p>
            </p:txBody>
          </p:sp>
          <p:sp>
            <p:nvSpPr>
              <p:cNvPr id="14421" name="Rectangle 124"/>
              <p:cNvSpPr>
                <a:spLocks noChangeArrowheads="1"/>
              </p:cNvSpPr>
              <p:nvPr/>
            </p:nvSpPr>
            <p:spPr bwMode="auto">
              <a:xfrm flipH="1">
                <a:off x="3351" y="3132"/>
                <a:ext cx="64" cy="288"/>
              </a:xfrm>
              <a:prstGeom prst="rect">
                <a:avLst/>
              </a:prstGeom>
              <a:solidFill>
                <a:srgbClr val="000000"/>
              </a:solidFill>
              <a:ln w="9525">
                <a:noFill/>
                <a:miter lim="800000"/>
                <a:headEnd/>
                <a:tailEnd/>
              </a:ln>
            </p:spPr>
            <p:txBody>
              <a:bodyPr wrap="none" anchor="ctr"/>
              <a:lstStyle/>
              <a:p>
                <a:endParaRPr lang="en-US"/>
              </a:p>
            </p:txBody>
          </p:sp>
        </p:grpSp>
        <p:sp>
          <p:nvSpPr>
            <p:cNvPr id="14358" name="Oval 125"/>
            <p:cNvSpPr>
              <a:spLocks noChangeArrowheads="1"/>
            </p:cNvSpPr>
            <p:nvPr/>
          </p:nvSpPr>
          <p:spPr bwMode="auto">
            <a:xfrm>
              <a:off x="3248" y="3504"/>
              <a:ext cx="832" cy="468"/>
            </a:xfrm>
            <a:prstGeom prst="ellipse">
              <a:avLst/>
            </a:prstGeom>
            <a:solidFill>
              <a:srgbClr val="FF0000"/>
            </a:solidFill>
            <a:ln w="9525">
              <a:solidFill>
                <a:schemeClr val="tx1"/>
              </a:solidFill>
              <a:round/>
              <a:headEnd/>
              <a:tailEnd/>
            </a:ln>
          </p:spPr>
          <p:txBody>
            <a:bodyPr wrap="none" anchor="ctr"/>
            <a:lstStyle/>
            <a:p>
              <a:endParaRPr lang="en-US"/>
            </a:p>
          </p:txBody>
        </p:sp>
        <p:sp>
          <p:nvSpPr>
            <p:cNvPr id="14359" name="Rectangle 126"/>
            <p:cNvSpPr>
              <a:spLocks noChangeArrowheads="1"/>
            </p:cNvSpPr>
            <p:nvPr/>
          </p:nvSpPr>
          <p:spPr bwMode="auto">
            <a:xfrm flipH="1">
              <a:off x="3564" y="2088"/>
              <a:ext cx="192" cy="1656"/>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360" name="Oval 127"/>
            <p:cNvSpPr>
              <a:spLocks noChangeArrowheads="1"/>
            </p:cNvSpPr>
            <p:nvPr/>
          </p:nvSpPr>
          <p:spPr bwMode="auto">
            <a:xfrm flipH="1">
              <a:off x="3564" y="3708"/>
              <a:ext cx="192" cy="108"/>
            </a:xfrm>
            <a:prstGeom prst="ellipse">
              <a:avLst/>
            </a:prstGeom>
            <a:solidFill>
              <a:srgbClr val="000000"/>
            </a:solidFill>
            <a:ln w="9525">
              <a:noFill/>
              <a:round/>
              <a:headEnd/>
              <a:tailEnd/>
            </a:ln>
          </p:spPr>
          <p:txBody>
            <a:bodyPr wrap="none" anchor="ctr"/>
            <a:lstStyle/>
            <a:p>
              <a:endParaRPr lang="en-US"/>
            </a:p>
          </p:txBody>
        </p:sp>
        <p:sp>
          <p:nvSpPr>
            <p:cNvPr id="14361" name="Arc 128"/>
            <p:cNvSpPr>
              <a:spLocks/>
            </p:cNvSpPr>
            <p:nvPr/>
          </p:nvSpPr>
          <p:spPr bwMode="auto">
            <a:xfrm rot="-5400000" flipH="1" flipV="1">
              <a:off x="3610" y="3656"/>
              <a:ext cx="102" cy="192"/>
            </a:xfrm>
            <a:custGeom>
              <a:avLst/>
              <a:gdLst>
                <a:gd name="T0" fmla="*/ 0 w 38693"/>
                <a:gd name="T1" fmla="*/ 0 h 43200"/>
                <a:gd name="T2" fmla="*/ 0 w 38693"/>
                <a:gd name="T3" fmla="*/ 1 h 43200"/>
                <a:gd name="T4" fmla="*/ 0 w 38693"/>
                <a:gd name="T5" fmla="*/ 0 h 43200"/>
                <a:gd name="T6" fmla="*/ 0 60000 65536"/>
                <a:gd name="T7" fmla="*/ 0 60000 65536"/>
                <a:gd name="T8" fmla="*/ 0 60000 65536"/>
                <a:gd name="T9" fmla="*/ 0 w 38693"/>
                <a:gd name="T10" fmla="*/ 0 h 43200"/>
                <a:gd name="T11" fmla="*/ 38693 w 38693"/>
                <a:gd name="T12" fmla="*/ 43200 h 43200"/>
              </a:gdLst>
              <a:ahLst/>
              <a:cxnLst>
                <a:cxn ang="T6">
                  <a:pos x="T0" y="T1"/>
                </a:cxn>
                <a:cxn ang="T7">
                  <a:pos x="T2" y="T3"/>
                </a:cxn>
                <a:cxn ang="T8">
                  <a:pos x="T4" y="T5"/>
                </a:cxn>
              </a:cxnLst>
              <a:rect l="T9" t="T10" r="T11" b="T12"/>
              <a:pathLst>
                <a:path w="38693" h="43200" fill="none" extrusionOk="0">
                  <a:moveTo>
                    <a:pt x="17092" y="0"/>
                  </a:moveTo>
                  <a:cubicBezTo>
                    <a:pt x="29022" y="0"/>
                    <a:pt x="38693" y="9670"/>
                    <a:pt x="38693" y="21600"/>
                  </a:cubicBezTo>
                  <a:cubicBezTo>
                    <a:pt x="38693" y="33529"/>
                    <a:pt x="29022" y="43200"/>
                    <a:pt x="17093" y="43200"/>
                  </a:cubicBezTo>
                  <a:cubicBezTo>
                    <a:pt x="10402" y="43200"/>
                    <a:pt x="4090" y="40099"/>
                    <a:pt x="0" y="34805"/>
                  </a:cubicBezTo>
                </a:path>
                <a:path w="38693" h="43200" stroke="0" extrusionOk="0">
                  <a:moveTo>
                    <a:pt x="17092" y="0"/>
                  </a:moveTo>
                  <a:cubicBezTo>
                    <a:pt x="29022" y="0"/>
                    <a:pt x="38693" y="9670"/>
                    <a:pt x="38693" y="21600"/>
                  </a:cubicBezTo>
                  <a:cubicBezTo>
                    <a:pt x="38693" y="33529"/>
                    <a:pt x="29022" y="43200"/>
                    <a:pt x="17093" y="43200"/>
                  </a:cubicBezTo>
                  <a:cubicBezTo>
                    <a:pt x="10402" y="43200"/>
                    <a:pt x="4090" y="40099"/>
                    <a:pt x="0" y="34805"/>
                  </a:cubicBezTo>
                  <a:lnTo>
                    <a:pt x="17093" y="21600"/>
                  </a:lnTo>
                  <a:close/>
                </a:path>
              </a:pathLst>
            </a:custGeom>
            <a:solidFill>
              <a:srgbClr val="000000"/>
            </a:solidFill>
            <a:ln w="9525">
              <a:noFill/>
              <a:round/>
              <a:headEnd/>
              <a:tailEnd/>
            </a:ln>
          </p:spPr>
          <p:txBody>
            <a:bodyPr wrap="none" anchor="ctr"/>
            <a:lstStyle/>
            <a:p>
              <a:endParaRPr lang="en-US"/>
            </a:p>
          </p:txBody>
        </p:sp>
        <p:sp>
          <p:nvSpPr>
            <p:cNvPr id="14362" name="AutoShape 129"/>
            <p:cNvSpPr>
              <a:spLocks noChangeArrowheads="1"/>
            </p:cNvSpPr>
            <p:nvPr/>
          </p:nvSpPr>
          <p:spPr bwMode="auto">
            <a:xfrm rot="5400000" flipH="1">
              <a:off x="3738" y="2630"/>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63" name="AutoShape 130"/>
            <p:cNvSpPr>
              <a:spLocks noChangeArrowheads="1"/>
            </p:cNvSpPr>
            <p:nvPr/>
          </p:nvSpPr>
          <p:spPr bwMode="auto">
            <a:xfrm rot="5400000" flipH="1">
              <a:off x="3738" y="2558"/>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64" name="Rectangle 131"/>
            <p:cNvSpPr>
              <a:spLocks noChangeArrowheads="1"/>
            </p:cNvSpPr>
            <p:nvPr/>
          </p:nvSpPr>
          <p:spPr bwMode="auto">
            <a:xfrm flipH="1">
              <a:off x="3500" y="2952"/>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18" name="Group 132"/>
            <p:cNvGrpSpPr>
              <a:grpSpLocks/>
            </p:cNvGrpSpPr>
            <p:nvPr/>
          </p:nvGrpSpPr>
          <p:grpSpPr bwMode="auto">
            <a:xfrm flipH="1">
              <a:off x="4179" y="2957"/>
              <a:ext cx="285" cy="172"/>
              <a:chOff x="551" y="2414"/>
              <a:chExt cx="213" cy="216"/>
            </a:xfrm>
          </p:grpSpPr>
          <p:sp>
            <p:nvSpPr>
              <p:cNvPr id="14413" name="Rectangle 133"/>
              <p:cNvSpPr>
                <a:spLocks noChangeArrowheads="1"/>
              </p:cNvSpPr>
              <p:nvPr/>
            </p:nvSpPr>
            <p:spPr bwMode="auto">
              <a:xfrm rot="-5400000">
                <a:off x="524" y="2451"/>
                <a:ext cx="216" cy="142"/>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14" name="Rectangle 134"/>
              <p:cNvSpPr>
                <a:spLocks noChangeArrowheads="1"/>
              </p:cNvSpPr>
              <p:nvPr/>
            </p:nvSpPr>
            <p:spPr bwMode="auto">
              <a:xfrm rot="-5400000">
                <a:off x="465"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15" name="Rectangle 135"/>
              <p:cNvSpPr>
                <a:spLocks noChangeArrowheads="1"/>
              </p:cNvSpPr>
              <p:nvPr/>
            </p:nvSpPr>
            <p:spPr bwMode="auto">
              <a:xfrm rot="-5400000">
                <a:off x="617"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16" name="AutoShape 136"/>
              <p:cNvSpPr>
                <a:spLocks noChangeArrowheads="1"/>
              </p:cNvSpPr>
              <p:nvPr/>
            </p:nvSpPr>
            <p:spPr bwMode="auto">
              <a:xfrm rot="-5400000">
                <a:off x="718" y="254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17" name="AutoShape 137"/>
              <p:cNvSpPr>
                <a:spLocks noChangeArrowheads="1"/>
              </p:cNvSpPr>
              <p:nvPr/>
            </p:nvSpPr>
            <p:spPr bwMode="auto">
              <a:xfrm rot="-5400000">
                <a:off x="718" y="245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18" name="Line 138"/>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366" name="Rectangle 139"/>
            <p:cNvSpPr>
              <a:spLocks noChangeArrowheads="1"/>
            </p:cNvSpPr>
            <p:nvPr/>
          </p:nvSpPr>
          <p:spPr bwMode="auto">
            <a:xfrm flipH="1">
              <a:off x="4289" y="2993"/>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67" name="Rectangle 140"/>
            <p:cNvSpPr>
              <a:spLocks noChangeArrowheads="1"/>
            </p:cNvSpPr>
            <p:nvPr/>
          </p:nvSpPr>
          <p:spPr bwMode="auto">
            <a:xfrm flipH="1">
              <a:off x="4285" y="3067"/>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68" name="AutoShape 141"/>
            <p:cNvSpPr>
              <a:spLocks noChangeArrowheads="1"/>
            </p:cNvSpPr>
            <p:nvPr/>
          </p:nvSpPr>
          <p:spPr bwMode="auto">
            <a:xfrm rot="5400000" flipH="1">
              <a:off x="3738" y="2414"/>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69" name="AutoShape 142"/>
            <p:cNvSpPr>
              <a:spLocks noChangeArrowheads="1"/>
            </p:cNvSpPr>
            <p:nvPr/>
          </p:nvSpPr>
          <p:spPr bwMode="auto">
            <a:xfrm rot="5400000" flipH="1">
              <a:off x="3738" y="2342"/>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70" name="Rectangle 143"/>
            <p:cNvSpPr>
              <a:spLocks noChangeArrowheads="1"/>
            </p:cNvSpPr>
            <p:nvPr/>
          </p:nvSpPr>
          <p:spPr bwMode="auto">
            <a:xfrm flipH="1">
              <a:off x="3500" y="2736"/>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19" name="Group 144"/>
            <p:cNvGrpSpPr>
              <a:grpSpLocks/>
            </p:cNvGrpSpPr>
            <p:nvPr/>
          </p:nvGrpSpPr>
          <p:grpSpPr bwMode="auto">
            <a:xfrm flipH="1">
              <a:off x="4179" y="2741"/>
              <a:ext cx="285" cy="172"/>
              <a:chOff x="551" y="2414"/>
              <a:chExt cx="213" cy="216"/>
            </a:xfrm>
          </p:grpSpPr>
          <p:sp>
            <p:nvSpPr>
              <p:cNvPr id="14407" name="Rectangle 145"/>
              <p:cNvSpPr>
                <a:spLocks noChangeArrowheads="1"/>
              </p:cNvSpPr>
              <p:nvPr/>
            </p:nvSpPr>
            <p:spPr bwMode="auto">
              <a:xfrm rot="-5400000">
                <a:off x="524" y="2451"/>
                <a:ext cx="216" cy="142"/>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08" name="Rectangle 146"/>
              <p:cNvSpPr>
                <a:spLocks noChangeArrowheads="1"/>
              </p:cNvSpPr>
              <p:nvPr/>
            </p:nvSpPr>
            <p:spPr bwMode="auto">
              <a:xfrm rot="-5400000">
                <a:off x="465"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09" name="Rectangle 147"/>
              <p:cNvSpPr>
                <a:spLocks noChangeArrowheads="1"/>
              </p:cNvSpPr>
              <p:nvPr/>
            </p:nvSpPr>
            <p:spPr bwMode="auto">
              <a:xfrm rot="-5400000">
                <a:off x="617"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10" name="AutoShape 148"/>
              <p:cNvSpPr>
                <a:spLocks noChangeArrowheads="1"/>
              </p:cNvSpPr>
              <p:nvPr/>
            </p:nvSpPr>
            <p:spPr bwMode="auto">
              <a:xfrm rot="-5400000">
                <a:off x="718" y="254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11" name="AutoShape 149"/>
              <p:cNvSpPr>
                <a:spLocks noChangeArrowheads="1"/>
              </p:cNvSpPr>
              <p:nvPr/>
            </p:nvSpPr>
            <p:spPr bwMode="auto">
              <a:xfrm rot="-5400000">
                <a:off x="718" y="245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12" name="Line 150"/>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372" name="Rectangle 151"/>
            <p:cNvSpPr>
              <a:spLocks noChangeArrowheads="1"/>
            </p:cNvSpPr>
            <p:nvPr/>
          </p:nvSpPr>
          <p:spPr bwMode="auto">
            <a:xfrm flipH="1">
              <a:off x="4289" y="2777"/>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73" name="Rectangle 152"/>
            <p:cNvSpPr>
              <a:spLocks noChangeArrowheads="1"/>
            </p:cNvSpPr>
            <p:nvPr/>
          </p:nvSpPr>
          <p:spPr bwMode="auto">
            <a:xfrm flipH="1">
              <a:off x="4285" y="2851"/>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74" name="AutoShape 153"/>
            <p:cNvSpPr>
              <a:spLocks noChangeArrowheads="1"/>
            </p:cNvSpPr>
            <p:nvPr/>
          </p:nvSpPr>
          <p:spPr bwMode="auto">
            <a:xfrm rot="5400000" flipH="1">
              <a:off x="3738" y="2198"/>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75" name="AutoShape 154"/>
            <p:cNvSpPr>
              <a:spLocks noChangeArrowheads="1"/>
            </p:cNvSpPr>
            <p:nvPr/>
          </p:nvSpPr>
          <p:spPr bwMode="auto">
            <a:xfrm rot="5400000" flipH="1">
              <a:off x="3738" y="2126"/>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76" name="Rectangle 155"/>
            <p:cNvSpPr>
              <a:spLocks noChangeArrowheads="1"/>
            </p:cNvSpPr>
            <p:nvPr/>
          </p:nvSpPr>
          <p:spPr bwMode="auto">
            <a:xfrm flipH="1">
              <a:off x="3500" y="2520"/>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20" name="Group 156"/>
            <p:cNvGrpSpPr>
              <a:grpSpLocks/>
            </p:cNvGrpSpPr>
            <p:nvPr/>
          </p:nvGrpSpPr>
          <p:grpSpPr bwMode="auto">
            <a:xfrm flipH="1">
              <a:off x="4179" y="2525"/>
              <a:ext cx="285" cy="172"/>
              <a:chOff x="551" y="2414"/>
              <a:chExt cx="213" cy="216"/>
            </a:xfrm>
          </p:grpSpPr>
          <p:sp>
            <p:nvSpPr>
              <p:cNvPr id="14401" name="Rectangle 157"/>
              <p:cNvSpPr>
                <a:spLocks noChangeArrowheads="1"/>
              </p:cNvSpPr>
              <p:nvPr/>
            </p:nvSpPr>
            <p:spPr bwMode="auto">
              <a:xfrm rot="-5400000">
                <a:off x="524" y="2451"/>
                <a:ext cx="216" cy="142"/>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02" name="Rectangle 158"/>
              <p:cNvSpPr>
                <a:spLocks noChangeArrowheads="1"/>
              </p:cNvSpPr>
              <p:nvPr/>
            </p:nvSpPr>
            <p:spPr bwMode="auto">
              <a:xfrm rot="-5400000">
                <a:off x="465"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03" name="Rectangle 159"/>
              <p:cNvSpPr>
                <a:spLocks noChangeArrowheads="1"/>
              </p:cNvSpPr>
              <p:nvPr/>
            </p:nvSpPr>
            <p:spPr bwMode="auto">
              <a:xfrm rot="-5400000">
                <a:off x="617"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404" name="AutoShape 160"/>
              <p:cNvSpPr>
                <a:spLocks noChangeArrowheads="1"/>
              </p:cNvSpPr>
              <p:nvPr/>
            </p:nvSpPr>
            <p:spPr bwMode="auto">
              <a:xfrm rot="-5400000">
                <a:off x="718" y="254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05" name="AutoShape 161"/>
              <p:cNvSpPr>
                <a:spLocks noChangeArrowheads="1"/>
              </p:cNvSpPr>
              <p:nvPr/>
            </p:nvSpPr>
            <p:spPr bwMode="auto">
              <a:xfrm rot="-5400000">
                <a:off x="718" y="245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06" name="Line 162"/>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378" name="Rectangle 163"/>
            <p:cNvSpPr>
              <a:spLocks noChangeArrowheads="1"/>
            </p:cNvSpPr>
            <p:nvPr/>
          </p:nvSpPr>
          <p:spPr bwMode="auto">
            <a:xfrm flipH="1">
              <a:off x="4289" y="2561"/>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79" name="Rectangle 164"/>
            <p:cNvSpPr>
              <a:spLocks noChangeArrowheads="1"/>
            </p:cNvSpPr>
            <p:nvPr/>
          </p:nvSpPr>
          <p:spPr bwMode="auto">
            <a:xfrm flipH="1">
              <a:off x="4285" y="2635"/>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80" name="AutoShape 165"/>
            <p:cNvSpPr>
              <a:spLocks noChangeArrowheads="1"/>
            </p:cNvSpPr>
            <p:nvPr/>
          </p:nvSpPr>
          <p:spPr bwMode="auto">
            <a:xfrm rot="5400000" flipH="1">
              <a:off x="3738" y="1982"/>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81" name="AutoShape 166"/>
            <p:cNvSpPr>
              <a:spLocks noChangeArrowheads="1"/>
            </p:cNvSpPr>
            <p:nvPr/>
          </p:nvSpPr>
          <p:spPr bwMode="auto">
            <a:xfrm rot="5400000" flipH="1">
              <a:off x="3738" y="1910"/>
              <a:ext cx="36" cy="896"/>
            </a:xfrm>
            <a:prstGeom prst="can">
              <a:avLst>
                <a:gd name="adj" fmla="val 71901"/>
              </a:avLst>
            </a:prstGeom>
            <a:solidFill>
              <a:srgbClr val="FF0000"/>
            </a:solidFill>
            <a:ln w="9525">
              <a:solidFill>
                <a:schemeClr val="tx1"/>
              </a:solidFill>
              <a:round/>
              <a:headEnd/>
              <a:tailEnd/>
            </a:ln>
          </p:spPr>
          <p:txBody>
            <a:bodyPr wrap="none" anchor="ctr"/>
            <a:lstStyle/>
            <a:p>
              <a:endParaRPr lang="en-US"/>
            </a:p>
          </p:txBody>
        </p:sp>
        <p:sp>
          <p:nvSpPr>
            <p:cNvPr id="14382" name="Rectangle 167"/>
            <p:cNvSpPr>
              <a:spLocks noChangeArrowheads="1"/>
            </p:cNvSpPr>
            <p:nvPr/>
          </p:nvSpPr>
          <p:spPr bwMode="auto">
            <a:xfrm flipH="1">
              <a:off x="3500" y="2304"/>
              <a:ext cx="576" cy="180"/>
            </a:xfrm>
            <a:prstGeom prst="rect">
              <a:avLst/>
            </a:prstGeom>
            <a:solidFill>
              <a:srgbClr val="FF0000"/>
            </a:solidFill>
            <a:ln w="9525">
              <a:solidFill>
                <a:schemeClr val="tx1"/>
              </a:solidFill>
              <a:miter lim="800000"/>
              <a:headEnd/>
              <a:tailEnd/>
            </a:ln>
          </p:spPr>
          <p:txBody>
            <a:bodyPr wrap="none" anchor="ctr"/>
            <a:lstStyle/>
            <a:p>
              <a:endParaRPr lang="en-US"/>
            </a:p>
          </p:txBody>
        </p:sp>
        <p:grpSp>
          <p:nvGrpSpPr>
            <p:cNvPr id="21" name="Group 168"/>
            <p:cNvGrpSpPr>
              <a:grpSpLocks/>
            </p:cNvGrpSpPr>
            <p:nvPr/>
          </p:nvGrpSpPr>
          <p:grpSpPr bwMode="auto">
            <a:xfrm flipH="1">
              <a:off x="4179" y="2309"/>
              <a:ext cx="285" cy="172"/>
              <a:chOff x="551" y="2414"/>
              <a:chExt cx="213" cy="216"/>
            </a:xfrm>
          </p:grpSpPr>
          <p:sp>
            <p:nvSpPr>
              <p:cNvPr id="14395" name="Rectangle 169"/>
              <p:cNvSpPr>
                <a:spLocks noChangeArrowheads="1"/>
              </p:cNvSpPr>
              <p:nvPr/>
            </p:nvSpPr>
            <p:spPr bwMode="auto">
              <a:xfrm rot="-5400000">
                <a:off x="524" y="2451"/>
                <a:ext cx="216" cy="142"/>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96" name="Rectangle 170"/>
              <p:cNvSpPr>
                <a:spLocks noChangeArrowheads="1"/>
              </p:cNvSpPr>
              <p:nvPr/>
            </p:nvSpPr>
            <p:spPr bwMode="auto">
              <a:xfrm rot="-5400000">
                <a:off x="465"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97" name="Rectangle 171"/>
              <p:cNvSpPr>
                <a:spLocks noChangeArrowheads="1"/>
              </p:cNvSpPr>
              <p:nvPr/>
            </p:nvSpPr>
            <p:spPr bwMode="auto">
              <a:xfrm rot="-5400000">
                <a:off x="617" y="2513"/>
                <a:ext cx="181" cy="10"/>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98" name="AutoShape 172"/>
              <p:cNvSpPr>
                <a:spLocks noChangeArrowheads="1"/>
              </p:cNvSpPr>
              <p:nvPr/>
            </p:nvSpPr>
            <p:spPr bwMode="auto">
              <a:xfrm rot="-5400000">
                <a:off x="718" y="254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399" name="AutoShape 173"/>
              <p:cNvSpPr>
                <a:spLocks noChangeArrowheads="1"/>
              </p:cNvSpPr>
              <p:nvPr/>
            </p:nvSpPr>
            <p:spPr bwMode="auto">
              <a:xfrm rot="-5400000">
                <a:off x="718" y="2451"/>
                <a:ext cx="42" cy="51"/>
              </a:xfrm>
              <a:prstGeom prst="flowChartManualOperation">
                <a:avLst/>
              </a:prstGeom>
              <a:solidFill>
                <a:srgbClr val="99CCFF"/>
              </a:solidFill>
              <a:ln w="9525">
                <a:solidFill>
                  <a:schemeClr val="tx1"/>
                </a:solidFill>
                <a:miter lim="800000"/>
                <a:headEnd/>
                <a:tailEnd/>
              </a:ln>
            </p:spPr>
            <p:txBody>
              <a:bodyPr wrap="none" anchor="ctr"/>
              <a:lstStyle/>
              <a:p>
                <a:endParaRPr lang="en-US"/>
              </a:p>
            </p:txBody>
          </p:sp>
          <p:sp>
            <p:nvSpPr>
              <p:cNvPr id="14400" name="Line 174"/>
              <p:cNvSpPr>
                <a:spLocks noChangeShapeType="1"/>
              </p:cNvSpPr>
              <p:nvPr/>
            </p:nvSpPr>
            <p:spPr bwMode="auto">
              <a:xfrm rot="16200000" flipV="1">
                <a:off x="632" y="2438"/>
                <a:ext cx="0" cy="162"/>
              </a:xfrm>
              <a:prstGeom prst="line">
                <a:avLst/>
              </a:prstGeom>
              <a:noFill/>
              <a:ln w="9525">
                <a:solidFill>
                  <a:schemeClr val="tx1"/>
                </a:solidFill>
                <a:round/>
                <a:headEnd/>
                <a:tailEnd/>
              </a:ln>
            </p:spPr>
            <p:txBody>
              <a:bodyPr/>
              <a:lstStyle/>
              <a:p>
                <a:endParaRPr lang="en-GB"/>
              </a:p>
            </p:txBody>
          </p:sp>
        </p:grpSp>
        <p:sp>
          <p:nvSpPr>
            <p:cNvPr id="14384" name="Rectangle 175"/>
            <p:cNvSpPr>
              <a:spLocks noChangeArrowheads="1"/>
            </p:cNvSpPr>
            <p:nvPr/>
          </p:nvSpPr>
          <p:spPr bwMode="auto">
            <a:xfrm flipH="1">
              <a:off x="4289" y="2345"/>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85" name="Rectangle 176"/>
            <p:cNvSpPr>
              <a:spLocks noChangeArrowheads="1"/>
            </p:cNvSpPr>
            <p:nvPr/>
          </p:nvSpPr>
          <p:spPr bwMode="auto">
            <a:xfrm flipH="1">
              <a:off x="4285" y="2419"/>
              <a:ext cx="128" cy="24"/>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4386" name="AutoShape 177"/>
            <p:cNvSpPr>
              <a:spLocks noChangeArrowheads="1"/>
            </p:cNvSpPr>
            <p:nvPr/>
          </p:nvSpPr>
          <p:spPr bwMode="auto">
            <a:xfrm flipH="1">
              <a:off x="3376" y="1764"/>
              <a:ext cx="576" cy="468"/>
            </a:xfrm>
            <a:prstGeom prst="can">
              <a:avLst>
                <a:gd name="adj" fmla="val 8088"/>
              </a:avLst>
            </a:prstGeom>
            <a:solidFill>
              <a:srgbClr val="FFCC00"/>
            </a:solidFill>
            <a:ln w="9525">
              <a:solidFill>
                <a:schemeClr val="tx1"/>
              </a:solidFill>
              <a:round/>
              <a:headEnd/>
              <a:tailEnd/>
            </a:ln>
          </p:spPr>
          <p:txBody>
            <a:bodyPr wrap="none" anchor="ctr"/>
            <a:lstStyle/>
            <a:p>
              <a:endParaRPr lang="en-US"/>
            </a:p>
          </p:txBody>
        </p:sp>
        <p:sp>
          <p:nvSpPr>
            <p:cNvPr id="14387" name="AutoShape 178"/>
            <p:cNvSpPr>
              <a:spLocks noChangeArrowheads="1"/>
            </p:cNvSpPr>
            <p:nvPr/>
          </p:nvSpPr>
          <p:spPr bwMode="auto">
            <a:xfrm flipH="1">
              <a:off x="3595" y="1044"/>
              <a:ext cx="128" cy="733"/>
            </a:xfrm>
            <a:prstGeom prst="can">
              <a:avLst>
                <a:gd name="adj" fmla="val 0"/>
              </a:avLst>
            </a:prstGeom>
            <a:solidFill>
              <a:srgbClr val="000000"/>
            </a:solidFill>
            <a:ln w="9525">
              <a:solidFill>
                <a:schemeClr val="tx1"/>
              </a:solidFill>
              <a:round/>
              <a:headEnd/>
              <a:tailEnd/>
            </a:ln>
          </p:spPr>
          <p:txBody>
            <a:bodyPr wrap="none" anchor="ctr"/>
            <a:lstStyle/>
            <a:p>
              <a:endParaRPr lang="en-US"/>
            </a:p>
          </p:txBody>
        </p:sp>
        <p:sp>
          <p:nvSpPr>
            <p:cNvPr id="14388" name="Rectangle 179"/>
            <p:cNvSpPr>
              <a:spLocks noChangeArrowheads="1"/>
            </p:cNvSpPr>
            <p:nvPr/>
          </p:nvSpPr>
          <p:spPr bwMode="auto">
            <a:xfrm>
              <a:off x="3360" y="1404"/>
              <a:ext cx="576" cy="216"/>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4389" name="Rectangle 180"/>
            <p:cNvSpPr>
              <a:spLocks noChangeArrowheads="1"/>
            </p:cNvSpPr>
            <p:nvPr/>
          </p:nvSpPr>
          <p:spPr bwMode="auto">
            <a:xfrm>
              <a:off x="3360" y="1260"/>
              <a:ext cx="576" cy="108"/>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4390" name="Rectangle 181"/>
            <p:cNvSpPr>
              <a:spLocks noChangeArrowheads="1"/>
            </p:cNvSpPr>
            <p:nvPr/>
          </p:nvSpPr>
          <p:spPr bwMode="auto">
            <a:xfrm>
              <a:off x="3552" y="912"/>
              <a:ext cx="240" cy="144"/>
            </a:xfrm>
            <a:prstGeom prst="rect">
              <a:avLst/>
            </a:prstGeom>
            <a:solidFill>
              <a:srgbClr val="000000"/>
            </a:solidFill>
            <a:ln w="9525">
              <a:solidFill>
                <a:schemeClr val="tx1"/>
              </a:solidFill>
              <a:miter lim="800000"/>
              <a:headEnd/>
              <a:tailEnd/>
            </a:ln>
          </p:spPr>
          <p:txBody>
            <a:bodyPr wrap="none" anchor="ctr"/>
            <a:lstStyle/>
            <a:p>
              <a:endParaRPr lang="en-US"/>
            </a:p>
          </p:txBody>
        </p:sp>
        <p:sp>
          <p:nvSpPr>
            <p:cNvPr id="14391" name="Rectangle 182"/>
            <p:cNvSpPr>
              <a:spLocks noChangeArrowheads="1"/>
            </p:cNvSpPr>
            <p:nvPr/>
          </p:nvSpPr>
          <p:spPr bwMode="auto">
            <a:xfrm flipH="1">
              <a:off x="3287" y="2952"/>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392" name="Rectangle 183"/>
            <p:cNvSpPr>
              <a:spLocks noChangeArrowheads="1"/>
            </p:cNvSpPr>
            <p:nvPr/>
          </p:nvSpPr>
          <p:spPr bwMode="auto">
            <a:xfrm flipH="1">
              <a:off x="3287" y="2736"/>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393" name="Rectangle 184"/>
            <p:cNvSpPr>
              <a:spLocks noChangeArrowheads="1"/>
            </p:cNvSpPr>
            <p:nvPr/>
          </p:nvSpPr>
          <p:spPr bwMode="auto">
            <a:xfrm flipH="1">
              <a:off x="3287" y="2520"/>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14394" name="Rectangle 185"/>
            <p:cNvSpPr>
              <a:spLocks noChangeArrowheads="1"/>
            </p:cNvSpPr>
            <p:nvPr/>
          </p:nvSpPr>
          <p:spPr bwMode="auto">
            <a:xfrm flipH="1">
              <a:off x="3287" y="2304"/>
              <a:ext cx="192" cy="180"/>
            </a:xfrm>
            <a:prstGeom prst="rect">
              <a:avLst/>
            </a:prstGeom>
            <a:solidFill>
              <a:srgbClr val="FF0000"/>
            </a:solidFill>
            <a:ln w="9525">
              <a:solidFill>
                <a:schemeClr val="tx1"/>
              </a:solidFill>
              <a:miter lim="800000"/>
              <a:headEnd/>
              <a:tailEnd/>
            </a:ln>
          </p:spPr>
          <p:txBody>
            <a:bodyPr wrap="none" anchor="ctr"/>
            <a:lstStyle/>
            <a:p>
              <a:endParaRPr lang="en-US"/>
            </a:p>
          </p:txBody>
        </p:sp>
      </p:grpSp>
      <p:sp>
        <p:nvSpPr>
          <p:cNvPr id="13498" name="Text Box 186"/>
          <p:cNvSpPr txBox="1">
            <a:spLocks noChangeArrowheads="1"/>
          </p:cNvSpPr>
          <p:nvPr/>
        </p:nvSpPr>
        <p:spPr bwMode="auto">
          <a:xfrm>
            <a:off x="457200" y="304800"/>
            <a:ext cx="1371600" cy="415925"/>
          </a:xfrm>
          <a:prstGeom prst="rect">
            <a:avLst/>
          </a:prstGeom>
          <a:solidFill>
            <a:schemeClr val="bg1"/>
          </a:solidFill>
          <a:ln w="19050">
            <a:solidFill>
              <a:srgbClr val="000000"/>
            </a:solidFill>
            <a:miter lim="800000"/>
            <a:headEnd/>
            <a:tailEnd/>
          </a:ln>
        </p:spPr>
        <p:txBody>
          <a:bodyPr/>
          <a:lstStyle/>
          <a:p>
            <a:r>
              <a:rPr lang="en-GB" sz="2000">
                <a:solidFill>
                  <a:srgbClr val="000000"/>
                </a:solidFill>
              </a:rPr>
              <a:t>MT8 - 1G</a:t>
            </a:r>
          </a:p>
        </p:txBody>
      </p:sp>
      <p:sp>
        <p:nvSpPr>
          <p:cNvPr id="13499" name="Text Box 187"/>
          <p:cNvSpPr txBox="1">
            <a:spLocks noChangeArrowheads="1"/>
          </p:cNvSpPr>
          <p:nvPr/>
        </p:nvSpPr>
        <p:spPr bwMode="auto">
          <a:xfrm>
            <a:off x="457200" y="304800"/>
            <a:ext cx="1371600" cy="415925"/>
          </a:xfrm>
          <a:prstGeom prst="rect">
            <a:avLst/>
          </a:prstGeom>
          <a:solidFill>
            <a:schemeClr val="bg1"/>
          </a:solidFill>
          <a:ln w="19050">
            <a:solidFill>
              <a:srgbClr val="000000"/>
            </a:solidFill>
            <a:miter lim="800000"/>
            <a:headEnd/>
            <a:tailEnd/>
          </a:ln>
        </p:spPr>
        <p:txBody>
          <a:bodyPr/>
          <a:lstStyle/>
          <a:p>
            <a:r>
              <a:rPr lang="en-GB" sz="2000">
                <a:solidFill>
                  <a:srgbClr val="000000"/>
                </a:solidFill>
              </a:rPr>
              <a:t>MT8 - 2G</a:t>
            </a:r>
          </a:p>
        </p:txBody>
      </p:sp>
      <p:sp>
        <p:nvSpPr>
          <p:cNvPr id="13500" name="AutoShape 188"/>
          <p:cNvSpPr>
            <a:spLocks noChangeArrowheads="1"/>
          </p:cNvSpPr>
          <p:nvPr/>
        </p:nvSpPr>
        <p:spPr bwMode="auto">
          <a:xfrm>
            <a:off x="152400" y="4495800"/>
            <a:ext cx="1295400" cy="514350"/>
          </a:xfrm>
          <a:prstGeom prst="rightArrow">
            <a:avLst>
              <a:gd name="adj1" fmla="val 50000"/>
              <a:gd name="adj2" fmla="val 62963"/>
            </a:avLst>
          </a:prstGeom>
          <a:solidFill>
            <a:schemeClr val="bg1"/>
          </a:solidFill>
          <a:ln w="9525">
            <a:solidFill>
              <a:srgbClr val="000000"/>
            </a:solidFill>
            <a:miter lim="800000"/>
            <a:headEnd/>
            <a:tailEnd/>
          </a:ln>
        </p:spPr>
        <p:txBody>
          <a:bodyPr wrap="none" anchor="ctr"/>
          <a:lstStyle/>
          <a:p>
            <a:pPr algn="ctr"/>
            <a:r>
              <a:rPr lang="en-GB" sz="1400" b="1">
                <a:solidFill>
                  <a:srgbClr val="000000"/>
                </a:solidFill>
              </a:rPr>
              <a:t>Special Waste</a:t>
            </a:r>
            <a:endParaRPr lang="en-US" sz="1400" b="1">
              <a:solidFill>
                <a:srgbClr val="000000"/>
              </a:solidFill>
            </a:endParaRPr>
          </a:p>
        </p:txBody>
      </p:sp>
      <p:sp>
        <p:nvSpPr>
          <p:cNvPr id="13501" name="AutoShape 189"/>
          <p:cNvSpPr>
            <a:spLocks noChangeArrowheads="1"/>
          </p:cNvSpPr>
          <p:nvPr/>
        </p:nvSpPr>
        <p:spPr bwMode="auto">
          <a:xfrm>
            <a:off x="152400" y="4191000"/>
            <a:ext cx="1295400" cy="514350"/>
          </a:xfrm>
          <a:prstGeom prst="rightArrow">
            <a:avLst>
              <a:gd name="adj1" fmla="val 50000"/>
              <a:gd name="adj2" fmla="val 62963"/>
            </a:avLst>
          </a:prstGeom>
          <a:solidFill>
            <a:schemeClr val="bg1"/>
          </a:solidFill>
          <a:ln w="9525">
            <a:solidFill>
              <a:srgbClr val="000000"/>
            </a:solidFill>
            <a:miter lim="800000"/>
            <a:headEnd/>
            <a:tailEnd/>
          </a:ln>
        </p:spPr>
        <p:txBody>
          <a:bodyPr wrap="none" anchor="ctr"/>
          <a:lstStyle/>
          <a:p>
            <a:pPr algn="ctr"/>
            <a:r>
              <a:rPr lang="en-GB" sz="1400" b="1">
                <a:solidFill>
                  <a:srgbClr val="000000"/>
                </a:solidFill>
              </a:rPr>
              <a:t>Special Waste</a:t>
            </a:r>
            <a:endParaRPr lang="en-US" sz="1400" b="1">
              <a:solidFill>
                <a:srgbClr val="000000"/>
              </a:solidFill>
            </a:endParaRPr>
          </a:p>
        </p:txBody>
      </p:sp>
      <p:sp>
        <p:nvSpPr>
          <p:cNvPr id="13502" name="AutoShape 190"/>
          <p:cNvSpPr>
            <a:spLocks noChangeArrowheads="1"/>
          </p:cNvSpPr>
          <p:nvPr/>
        </p:nvSpPr>
        <p:spPr bwMode="auto">
          <a:xfrm>
            <a:off x="152400" y="3886200"/>
            <a:ext cx="1295400" cy="514350"/>
          </a:xfrm>
          <a:prstGeom prst="rightArrow">
            <a:avLst>
              <a:gd name="adj1" fmla="val 50000"/>
              <a:gd name="adj2" fmla="val 62963"/>
            </a:avLst>
          </a:prstGeom>
          <a:solidFill>
            <a:srgbClr val="FFFFFF"/>
          </a:solidFill>
          <a:ln w="9525">
            <a:solidFill>
              <a:srgbClr val="000000"/>
            </a:solidFill>
            <a:miter lim="800000"/>
            <a:headEnd/>
            <a:tailEnd/>
          </a:ln>
        </p:spPr>
        <p:txBody>
          <a:bodyPr wrap="none" anchor="ctr"/>
          <a:lstStyle/>
          <a:p>
            <a:pPr algn="ctr"/>
            <a:r>
              <a:rPr lang="en-GB" sz="1400" b="1">
                <a:solidFill>
                  <a:srgbClr val="000000"/>
                </a:solidFill>
              </a:rPr>
              <a:t>Food Waste</a:t>
            </a:r>
            <a:endParaRPr lang="en-US" sz="1400" b="1">
              <a:solidFill>
                <a:srgbClr val="000000"/>
              </a:solidFill>
            </a:endParaRPr>
          </a:p>
        </p:txBody>
      </p:sp>
      <p:sp>
        <p:nvSpPr>
          <p:cNvPr id="13503" name="AutoShape 191"/>
          <p:cNvSpPr>
            <a:spLocks noChangeArrowheads="1"/>
          </p:cNvSpPr>
          <p:nvPr/>
        </p:nvSpPr>
        <p:spPr bwMode="auto">
          <a:xfrm>
            <a:off x="165100" y="3581400"/>
            <a:ext cx="1295400" cy="514350"/>
          </a:xfrm>
          <a:prstGeom prst="rightArrow">
            <a:avLst>
              <a:gd name="adj1" fmla="val 50000"/>
              <a:gd name="adj2" fmla="val 62963"/>
            </a:avLst>
          </a:prstGeom>
          <a:solidFill>
            <a:schemeClr val="bg1"/>
          </a:solidFill>
          <a:ln w="9525">
            <a:solidFill>
              <a:srgbClr val="000000"/>
            </a:solidFill>
            <a:miter lim="800000"/>
            <a:headEnd/>
            <a:tailEnd/>
          </a:ln>
        </p:spPr>
        <p:txBody>
          <a:bodyPr wrap="none" anchor="ctr"/>
          <a:lstStyle/>
          <a:p>
            <a:pPr algn="ctr"/>
            <a:r>
              <a:rPr lang="en-GB" sz="1400" b="1">
                <a:solidFill>
                  <a:srgbClr val="000000"/>
                </a:solidFill>
              </a:rPr>
              <a:t>Food Waste</a:t>
            </a:r>
            <a:endParaRPr lang="en-US" sz="1400" b="1">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par>
                          <p:cTn id="8" fill="hold">
                            <p:stCondLst>
                              <p:cond delay="500"/>
                            </p:stCondLst>
                            <p:childTnLst>
                              <p:par>
                                <p:cTn id="9" presetID="2" presetClass="entr" presetSubtype="8" fill="hold" nodeType="afterEffect">
                                  <p:stCondLst>
                                    <p:cond delay="10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childTnLst>
                          </p:cTn>
                        </p:par>
                        <p:par>
                          <p:cTn id="13" fill="hold">
                            <p:stCondLst>
                              <p:cond delay="2000"/>
                            </p:stCondLst>
                            <p:childTnLst>
                              <p:par>
                                <p:cTn id="14" presetID="2" presetClass="entr" presetSubtype="8"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500" fill="hold"/>
                                        <p:tgtEl>
                                          <p:spTgt spid="13"/>
                                        </p:tgtEl>
                                        <p:attrNameLst>
                                          <p:attrName>ppt_x</p:attrName>
                                        </p:attrNameLst>
                                      </p:cBhvr>
                                      <p:tavLst>
                                        <p:tav tm="0">
                                          <p:val>
                                            <p:strVal val="0-#ppt_w/2"/>
                                          </p:val>
                                        </p:tav>
                                        <p:tav tm="100000">
                                          <p:val>
                                            <p:strVal val="#ppt_x"/>
                                          </p:val>
                                        </p:tav>
                                      </p:tavLst>
                                    </p:anim>
                                    <p:anim calcmode="lin" valueType="num">
                                      <p:cBhvr additive="base">
                                        <p:cTn id="17" dur="500" fill="hold"/>
                                        <p:tgtEl>
                                          <p:spTgt spid="13"/>
                                        </p:tgtEl>
                                        <p:attrNameLst>
                                          <p:attrName>ppt_y</p:attrName>
                                        </p:attrNameLst>
                                      </p:cBhvr>
                                      <p:tavLst>
                                        <p:tav tm="0">
                                          <p:val>
                                            <p:strVal val="#ppt_y"/>
                                          </p:val>
                                        </p:tav>
                                        <p:tav tm="100000">
                                          <p:val>
                                            <p:strVal val="#ppt_y"/>
                                          </p:val>
                                        </p:tav>
                                      </p:tavLst>
                                    </p:anim>
                                  </p:childTnLst>
                                </p:cTn>
                              </p:par>
                            </p:childTnLst>
                          </p:cTn>
                        </p:par>
                        <p:par>
                          <p:cTn id="18" fill="hold">
                            <p:stCondLst>
                              <p:cond delay="2500"/>
                            </p:stCondLst>
                            <p:childTnLst>
                              <p:par>
                                <p:cTn id="19" presetID="1" presetClass="entr" presetSubtype="0" fill="hold" nodeType="afterEffect">
                                  <p:stCondLst>
                                    <p:cond delay="0"/>
                                  </p:stCondLst>
                                  <p:childTnLst>
                                    <p:set>
                                      <p:cBhvr>
                                        <p:cTn id="20" dur="1" fill="hold">
                                          <p:stCondLst>
                                            <p:cond delay="499"/>
                                          </p:stCondLst>
                                        </p:cTn>
                                        <p:tgtEl>
                                          <p:spTgt spid="2"/>
                                        </p:tgtEl>
                                        <p:attrNameLst>
                                          <p:attrName>style.visibility</p:attrName>
                                        </p:attrNameLst>
                                      </p:cBhvr>
                                      <p:to>
                                        <p:strVal val="visible"/>
                                      </p:to>
                                    </p:set>
                                  </p:childTnLst>
                                </p:cTn>
                              </p:par>
                            </p:childTnLst>
                          </p:cTn>
                        </p:par>
                        <p:par>
                          <p:cTn id="21" fill="hold">
                            <p:stCondLst>
                              <p:cond delay="3000"/>
                            </p:stCondLst>
                            <p:childTnLst>
                              <p:par>
                                <p:cTn id="22" presetID="1" presetClass="entr" presetSubtype="0" fill="hold" grpId="0" nodeType="afterEffect">
                                  <p:stCondLst>
                                    <p:cond delay="0"/>
                                  </p:stCondLst>
                                  <p:childTnLst>
                                    <p:set>
                                      <p:cBhvr>
                                        <p:cTn id="23" dur="1" fill="hold">
                                          <p:stCondLst>
                                            <p:cond delay="499"/>
                                          </p:stCondLst>
                                        </p:cTn>
                                        <p:tgtEl>
                                          <p:spTgt spid="13361"/>
                                        </p:tgtEl>
                                        <p:attrNameLst>
                                          <p:attrName>style.visibility</p:attrName>
                                        </p:attrNameLst>
                                      </p:cBhvr>
                                      <p:to>
                                        <p:strVal val="visible"/>
                                      </p:to>
                                    </p:set>
                                  </p:childTnLst>
                                </p:cTn>
                              </p:par>
                            </p:childTnLst>
                          </p:cTn>
                        </p:par>
                        <p:par>
                          <p:cTn id="24" fill="hold">
                            <p:stCondLst>
                              <p:cond delay="3500"/>
                            </p:stCondLst>
                            <p:childTnLst>
                              <p:par>
                                <p:cTn id="25" presetID="2" presetClass="entr" presetSubtype="8" fill="hold" grpId="0" nodeType="afterEffect">
                                  <p:stCondLst>
                                    <p:cond delay="0"/>
                                  </p:stCondLst>
                                  <p:childTnLst>
                                    <p:set>
                                      <p:cBhvr>
                                        <p:cTn id="26" dur="1" fill="hold">
                                          <p:stCondLst>
                                            <p:cond delay="0"/>
                                          </p:stCondLst>
                                        </p:cTn>
                                        <p:tgtEl>
                                          <p:spTgt spid="13346"/>
                                        </p:tgtEl>
                                        <p:attrNameLst>
                                          <p:attrName>style.visibility</p:attrName>
                                        </p:attrNameLst>
                                      </p:cBhvr>
                                      <p:to>
                                        <p:strVal val="visible"/>
                                      </p:to>
                                    </p:set>
                                    <p:anim calcmode="lin" valueType="num">
                                      <p:cBhvr additive="base">
                                        <p:cTn id="27" dur="500" fill="hold"/>
                                        <p:tgtEl>
                                          <p:spTgt spid="13346"/>
                                        </p:tgtEl>
                                        <p:attrNameLst>
                                          <p:attrName>ppt_x</p:attrName>
                                        </p:attrNameLst>
                                      </p:cBhvr>
                                      <p:tavLst>
                                        <p:tav tm="0">
                                          <p:val>
                                            <p:strVal val="0-#ppt_w/2"/>
                                          </p:val>
                                        </p:tav>
                                        <p:tav tm="100000">
                                          <p:val>
                                            <p:strVal val="#ppt_x"/>
                                          </p:val>
                                        </p:tav>
                                      </p:tavLst>
                                    </p:anim>
                                    <p:anim calcmode="lin" valueType="num">
                                      <p:cBhvr additive="base">
                                        <p:cTn id="28" dur="500" fill="hold"/>
                                        <p:tgtEl>
                                          <p:spTgt spid="13346"/>
                                        </p:tgtEl>
                                        <p:attrNameLst>
                                          <p:attrName>ppt_y</p:attrName>
                                        </p:attrNameLst>
                                      </p:cBhvr>
                                      <p:tavLst>
                                        <p:tav tm="0">
                                          <p:val>
                                            <p:strVal val="#ppt_y"/>
                                          </p:val>
                                        </p:tav>
                                        <p:tav tm="100000">
                                          <p:val>
                                            <p:strVal val="#ppt_y"/>
                                          </p:val>
                                        </p:tav>
                                      </p:tavLst>
                                    </p:anim>
                                  </p:childTnLst>
                                </p:cTn>
                              </p:par>
                            </p:childTnLst>
                          </p:cTn>
                        </p:par>
                        <p:par>
                          <p:cTn id="29" fill="hold">
                            <p:stCondLst>
                              <p:cond delay="4000"/>
                            </p:stCondLst>
                            <p:childTnLst>
                              <p:par>
                                <p:cTn id="30" presetID="2" presetClass="entr" presetSubtype="8" fill="hold" grpId="0" nodeType="afterEffect">
                                  <p:stCondLst>
                                    <p:cond delay="0"/>
                                  </p:stCondLst>
                                  <p:childTnLst>
                                    <p:set>
                                      <p:cBhvr>
                                        <p:cTn id="31" dur="1" fill="hold">
                                          <p:stCondLst>
                                            <p:cond delay="0"/>
                                          </p:stCondLst>
                                        </p:cTn>
                                        <p:tgtEl>
                                          <p:spTgt spid="13345"/>
                                        </p:tgtEl>
                                        <p:attrNameLst>
                                          <p:attrName>style.visibility</p:attrName>
                                        </p:attrNameLst>
                                      </p:cBhvr>
                                      <p:to>
                                        <p:strVal val="visible"/>
                                      </p:to>
                                    </p:set>
                                    <p:anim calcmode="lin" valueType="num">
                                      <p:cBhvr additive="base">
                                        <p:cTn id="32" dur="500" fill="hold"/>
                                        <p:tgtEl>
                                          <p:spTgt spid="13345"/>
                                        </p:tgtEl>
                                        <p:attrNameLst>
                                          <p:attrName>ppt_x</p:attrName>
                                        </p:attrNameLst>
                                      </p:cBhvr>
                                      <p:tavLst>
                                        <p:tav tm="0">
                                          <p:val>
                                            <p:strVal val="0-#ppt_w/2"/>
                                          </p:val>
                                        </p:tav>
                                        <p:tav tm="100000">
                                          <p:val>
                                            <p:strVal val="#ppt_x"/>
                                          </p:val>
                                        </p:tav>
                                      </p:tavLst>
                                    </p:anim>
                                    <p:anim calcmode="lin" valueType="num">
                                      <p:cBhvr additive="base">
                                        <p:cTn id="33" dur="500" fill="hold"/>
                                        <p:tgtEl>
                                          <p:spTgt spid="13345"/>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3" presetClass="entr" presetSubtype="16"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 calcmode="lin" valueType="num">
                                      <p:cBhvr>
                                        <p:cTn id="38" dur="500" fill="hold"/>
                                        <p:tgtEl>
                                          <p:spTgt spid="10"/>
                                        </p:tgtEl>
                                        <p:attrNameLst>
                                          <p:attrName>ppt_w</p:attrName>
                                        </p:attrNameLst>
                                      </p:cBhvr>
                                      <p:tavLst>
                                        <p:tav tm="0">
                                          <p:val>
                                            <p:fltVal val="0"/>
                                          </p:val>
                                        </p:tav>
                                        <p:tav tm="100000">
                                          <p:val>
                                            <p:strVal val="#ppt_w"/>
                                          </p:val>
                                        </p:tav>
                                      </p:tavLst>
                                    </p:anim>
                                    <p:anim calcmode="lin" valueType="num">
                                      <p:cBhvr>
                                        <p:cTn id="39" dur="500" fill="hold"/>
                                        <p:tgtEl>
                                          <p:spTgt spid="10"/>
                                        </p:tgtEl>
                                        <p:attrNameLst>
                                          <p:attrName>ppt_h</p:attrName>
                                        </p:attrNameLst>
                                      </p:cBhvr>
                                      <p:tavLst>
                                        <p:tav tm="0">
                                          <p:val>
                                            <p:fltVal val="0"/>
                                          </p:val>
                                        </p:tav>
                                        <p:tav tm="100000">
                                          <p:val>
                                            <p:strVal val="#ppt_h"/>
                                          </p:val>
                                        </p:tav>
                                      </p:tavLst>
                                    </p:anim>
                                  </p:childTnLst>
                                </p:cTn>
                              </p:par>
                            </p:childTnLst>
                          </p:cTn>
                        </p:par>
                        <p:par>
                          <p:cTn id="40" fill="hold">
                            <p:stCondLst>
                              <p:cond delay="500"/>
                            </p:stCondLst>
                            <p:childTnLst>
                              <p:par>
                                <p:cTn id="41" presetID="1" presetClass="entr" presetSubtype="0" fill="hold" grpId="0" nodeType="afterEffect">
                                  <p:stCondLst>
                                    <p:cond delay="0"/>
                                  </p:stCondLst>
                                  <p:childTnLst>
                                    <p:set>
                                      <p:cBhvr>
                                        <p:cTn id="42" dur="1" fill="hold">
                                          <p:stCondLst>
                                            <p:cond delay="499"/>
                                          </p:stCondLst>
                                        </p:cTn>
                                        <p:tgtEl>
                                          <p:spTgt spid="13498"/>
                                        </p:tgtEl>
                                        <p:attrNameLst>
                                          <p:attrName>style.visibility</p:attrName>
                                        </p:attrNameLst>
                                      </p:cBhvr>
                                      <p:to>
                                        <p:strVal val="visible"/>
                                      </p:to>
                                    </p:set>
                                  </p:childTnLst>
                                </p:cTn>
                              </p:par>
                            </p:childTnLst>
                          </p:cTn>
                        </p:par>
                        <p:par>
                          <p:cTn id="43" fill="hold">
                            <p:stCondLst>
                              <p:cond delay="1000"/>
                            </p:stCondLst>
                            <p:childTnLst>
                              <p:par>
                                <p:cTn id="44" presetID="1" presetClass="entr" presetSubtype="0" fill="hold" grpId="0" nodeType="afterEffect">
                                  <p:stCondLst>
                                    <p:cond delay="0"/>
                                  </p:stCondLst>
                                  <p:childTnLst>
                                    <p:set>
                                      <p:cBhvr>
                                        <p:cTn id="45" dur="1" fill="hold">
                                          <p:stCondLst>
                                            <p:cond delay="499"/>
                                          </p:stCondLst>
                                        </p:cTn>
                                        <p:tgtEl>
                                          <p:spTgt spid="13501"/>
                                        </p:tgtEl>
                                        <p:attrNameLst>
                                          <p:attrName>style.visibility</p:attrName>
                                        </p:attrNameLst>
                                      </p:cBhvr>
                                      <p:to>
                                        <p:strVal val="visible"/>
                                      </p:to>
                                    </p:set>
                                  </p:childTnLst>
                                </p:cTn>
                              </p:par>
                            </p:childTnLst>
                          </p:cTn>
                        </p:par>
                        <p:par>
                          <p:cTn id="46" fill="hold">
                            <p:stCondLst>
                              <p:cond delay="1500"/>
                            </p:stCondLst>
                            <p:childTnLst>
                              <p:par>
                                <p:cTn id="47" presetID="1" presetClass="entr" presetSubtype="0" fill="hold" grpId="0" nodeType="afterEffect">
                                  <p:stCondLst>
                                    <p:cond delay="0"/>
                                  </p:stCondLst>
                                  <p:childTnLst>
                                    <p:set>
                                      <p:cBhvr>
                                        <p:cTn id="48" dur="1" fill="hold">
                                          <p:stCondLst>
                                            <p:cond delay="499"/>
                                          </p:stCondLst>
                                        </p:cTn>
                                        <p:tgtEl>
                                          <p:spTgt spid="13500"/>
                                        </p:tgtEl>
                                        <p:attrNameLst>
                                          <p:attrName>style.visibility</p:attrName>
                                        </p:attrNameLst>
                                      </p:cBhvr>
                                      <p:to>
                                        <p:strVal val="visible"/>
                                      </p:to>
                                    </p:set>
                                  </p:childTnLst>
                                </p:cTn>
                              </p:par>
                            </p:childTnLst>
                          </p:cTn>
                        </p:par>
                        <p:par>
                          <p:cTn id="49" fill="hold">
                            <p:stCondLst>
                              <p:cond delay="2000"/>
                            </p:stCondLst>
                            <p:childTnLst>
                              <p:par>
                                <p:cTn id="50" presetID="2" presetClass="entr" presetSubtype="8" fill="hold" nodeType="afterEffect">
                                  <p:stCondLst>
                                    <p:cond delay="0"/>
                                  </p:stCondLst>
                                  <p:childTnLst>
                                    <p:set>
                                      <p:cBhvr>
                                        <p:cTn id="51" dur="1" fill="hold">
                                          <p:stCondLst>
                                            <p:cond delay="0"/>
                                          </p:stCondLst>
                                        </p:cTn>
                                        <p:tgtEl>
                                          <p:spTgt spid="9"/>
                                        </p:tgtEl>
                                        <p:attrNameLst>
                                          <p:attrName>style.visibility</p:attrName>
                                        </p:attrNameLst>
                                      </p:cBhvr>
                                      <p:to>
                                        <p:strVal val="visible"/>
                                      </p:to>
                                    </p:set>
                                    <p:anim calcmode="lin" valueType="num">
                                      <p:cBhvr additive="base">
                                        <p:cTn id="52" dur="500" fill="hold"/>
                                        <p:tgtEl>
                                          <p:spTgt spid="9"/>
                                        </p:tgtEl>
                                        <p:attrNameLst>
                                          <p:attrName>ppt_x</p:attrName>
                                        </p:attrNameLst>
                                      </p:cBhvr>
                                      <p:tavLst>
                                        <p:tav tm="0">
                                          <p:val>
                                            <p:strVal val="0-#ppt_w/2"/>
                                          </p:val>
                                        </p:tav>
                                        <p:tav tm="100000">
                                          <p:val>
                                            <p:strVal val="#ppt_x"/>
                                          </p:val>
                                        </p:tav>
                                      </p:tavLst>
                                    </p:anim>
                                    <p:anim calcmode="lin" valueType="num">
                                      <p:cBhvr additive="base">
                                        <p:cTn id="53" dur="500" fill="hold"/>
                                        <p:tgtEl>
                                          <p:spTgt spid="9"/>
                                        </p:tgtEl>
                                        <p:attrNameLst>
                                          <p:attrName>ppt_y</p:attrName>
                                        </p:attrNameLst>
                                      </p:cBhvr>
                                      <p:tavLst>
                                        <p:tav tm="0">
                                          <p:val>
                                            <p:strVal val="#ppt_y"/>
                                          </p:val>
                                        </p:tav>
                                        <p:tav tm="100000">
                                          <p:val>
                                            <p:strVal val="#ppt_y"/>
                                          </p:val>
                                        </p:tav>
                                      </p:tavLst>
                                    </p:anim>
                                  </p:childTnLst>
                                </p:cTn>
                              </p:par>
                            </p:childTnLst>
                          </p:cTn>
                        </p:par>
                        <p:par>
                          <p:cTn id="54" fill="hold">
                            <p:stCondLst>
                              <p:cond delay="2500"/>
                            </p:stCondLst>
                            <p:childTnLst>
                              <p:par>
                                <p:cTn id="55" presetID="2" presetClass="entr" presetSubtype="8" fill="hold" grpId="0" nodeType="afterEffect">
                                  <p:stCondLst>
                                    <p:cond delay="0"/>
                                  </p:stCondLst>
                                  <p:childTnLst>
                                    <p:set>
                                      <p:cBhvr>
                                        <p:cTn id="56" dur="1" fill="hold">
                                          <p:stCondLst>
                                            <p:cond delay="0"/>
                                          </p:stCondLst>
                                        </p:cTn>
                                        <p:tgtEl>
                                          <p:spTgt spid="13502"/>
                                        </p:tgtEl>
                                        <p:attrNameLst>
                                          <p:attrName>style.visibility</p:attrName>
                                        </p:attrNameLst>
                                      </p:cBhvr>
                                      <p:to>
                                        <p:strVal val="visible"/>
                                      </p:to>
                                    </p:set>
                                    <p:anim calcmode="lin" valueType="num">
                                      <p:cBhvr additive="base">
                                        <p:cTn id="57" dur="500" fill="hold"/>
                                        <p:tgtEl>
                                          <p:spTgt spid="13502"/>
                                        </p:tgtEl>
                                        <p:attrNameLst>
                                          <p:attrName>ppt_x</p:attrName>
                                        </p:attrNameLst>
                                      </p:cBhvr>
                                      <p:tavLst>
                                        <p:tav tm="0">
                                          <p:val>
                                            <p:strVal val="0-#ppt_w/2"/>
                                          </p:val>
                                        </p:tav>
                                        <p:tav tm="100000">
                                          <p:val>
                                            <p:strVal val="#ppt_x"/>
                                          </p:val>
                                        </p:tav>
                                      </p:tavLst>
                                    </p:anim>
                                    <p:anim calcmode="lin" valueType="num">
                                      <p:cBhvr additive="base">
                                        <p:cTn id="58" dur="500" fill="hold"/>
                                        <p:tgtEl>
                                          <p:spTgt spid="13502"/>
                                        </p:tgtEl>
                                        <p:attrNameLst>
                                          <p:attrName>ppt_y</p:attrName>
                                        </p:attrNameLst>
                                      </p:cBhvr>
                                      <p:tavLst>
                                        <p:tav tm="0">
                                          <p:val>
                                            <p:strVal val="#ppt_y"/>
                                          </p:val>
                                        </p:tav>
                                        <p:tav tm="100000">
                                          <p:val>
                                            <p:strVal val="#ppt_y"/>
                                          </p:val>
                                        </p:tav>
                                      </p:tavLst>
                                    </p:anim>
                                  </p:childTnLst>
                                </p:cTn>
                              </p:par>
                            </p:childTnLst>
                          </p:cTn>
                        </p:par>
                        <p:par>
                          <p:cTn id="59" fill="hold">
                            <p:stCondLst>
                              <p:cond delay="3000"/>
                            </p:stCondLst>
                            <p:childTnLst>
                              <p:par>
                                <p:cTn id="60" presetID="2" presetClass="entr" presetSubtype="8" fill="hold" grpId="0" nodeType="afterEffect">
                                  <p:stCondLst>
                                    <p:cond delay="0"/>
                                  </p:stCondLst>
                                  <p:childTnLst>
                                    <p:set>
                                      <p:cBhvr>
                                        <p:cTn id="61" dur="1" fill="hold">
                                          <p:stCondLst>
                                            <p:cond delay="0"/>
                                          </p:stCondLst>
                                        </p:cTn>
                                        <p:tgtEl>
                                          <p:spTgt spid="13503"/>
                                        </p:tgtEl>
                                        <p:attrNameLst>
                                          <p:attrName>style.visibility</p:attrName>
                                        </p:attrNameLst>
                                      </p:cBhvr>
                                      <p:to>
                                        <p:strVal val="visible"/>
                                      </p:to>
                                    </p:set>
                                    <p:anim calcmode="lin" valueType="num">
                                      <p:cBhvr additive="base">
                                        <p:cTn id="62" dur="500" fill="hold"/>
                                        <p:tgtEl>
                                          <p:spTgt spid="13503"/>
                                        </p:tgtEl>
                                        <p:attrNameLst>
                                          <p:attrName>ppt_x</p:attrName>
                                        </p:attrNameLst>
                                      </p:cBhvr>
                                      <p:tavLst>
                                        <p:tav tm="0">
                                          <p:val>
                                            <p:strVal val="0-#ppt_w/2"/>
                                          </p:val>
                                        </p:tav>
                                        <p:tav tm="100000">
                                          <p:val>
                                            <p:strVal val="#ppt_x"/>
                                          </p:val>
                                        </p:tav>
                                      </p:tavLst>
                                    </p:anim>
                                    <p:anim calcmode="lin" valueType="num">
                                      <p:cBhvr additive="base">
                                        <p:cTn id="63" dur="500" fill="hold"/>
                                        <p:tgtEl>
                                          <p:spTgt spid="13503"/>
                                        </p:tgtEl>
                                        <p:attrNameLst>
                                          <p:attrName>ppt_y</p:attrName>
                                        </p:attrNameLst>
                                      </p:cBhvr>
                                      <p:tavLst>
                                        <p:tav tm="0">
                                          <p:val>
                                            <p:strVal val="#ppt_y"/>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2" fill="hold" nodeType="clickEffect">
                                  <p:stCondLst>
                                    <p:cond delay="0"/>
                                  </p:stCondLst>
                                  <p:childTnLst>
                                    <p:set>
                                      <p:cBhvr>
                                        <p:cTn id="67" dur="1" fill="hold">
                                          <p:stCondLst>
                                            <p:cond delay="0"/>
                                          </p:stCondLst>
                                        </p:cTn>
                                        <p:tgtEl>
                                          <p:spTgt spid="16"/>
                                        </p:tgtEl>
                                        <p:attrNameLst>
                                          <p:attrName>style.visibility</p:attrName>
                                        </p:attrNameLst>
                                      </p:cBhvr>
                                      <p:to>
                                        <p:strVal val="visible"/>
                                      </p:to>
                                    </p:set>
                                    <p:anim calcmode="lin" valueType="num">
                                      <p:cBhvr additive="base">
                                        <p:cTn id="68" dur="500" fill="hold"/>
                                        <p:tgtEl>
                                          <p:spTgt spid="16"/>
                                        </p:tgtEl>
                                        <p:attrNameLst>
                                          <p:attrName>ppt_x</p:attrName>
                                        </p:attrNameLst>
                                      </p:cBhvr>
                                      <p:tavLst>
                                        <p:tav tm="0">
                                          <p:val>
                                            <p:strVal val="1+#ppt_w/2"/>
                                          </p:val>
                                        </p:tav>
                                        <p:tav tm="100000">
                                          <p:val>
                                            <p:strVal val="#ppt_x"/>
                                          </p:val>
                                        </p:tav>
                                      </p:tavLst>
                                    </p:anim>
                                    <p:anim calcmode="lin" valueType="num">
                                      <p:cBhvr additive="base">
                                        <p:cTn id="69" dur="500" fill="hold"/>
                                        <p:tgtEl>
                                          <p:spTgt spid="16"/>
                                        </p:tgtEl>
                                        <p:attrNameLst>
                                          <p:attrName>ppt_y</p:attrName>
                                        </p:attrNameLst>
                                      </p:cBhvr>
                                      <p:tavLst>
                                        <p:tav tm="0">
                                          <p:val>
                                            <p:strVal val="#ppt_y"/>
                                          </p:val>
                                        </p:tav>
                                        <p:tav tm="100000">
                                          <p:val>
                                            <p:strVal val="#ppt_y"/>
                                          </p:val>
                                        </p:tav>
                                      </p:tavLst>
                                    </p:anim>
                                  </p:childTnLst>
                                </p:cTn>
                              </p:par>
                            </p:childTnLst>
                          </p:cTn>
                        </p:par>
                        <p:par>
                          <p:cTn id="70" fill="hold">
                            <p:stCondLst>
                              <p:cond delay="500"/>
                            </p:stCondLst>
                            <p:childTnLst>
                              <p:par>
                                <p:cTn id="71" presetID="1" presetClass="entr" presetSubtype="0" fill="hold" grpId="0" nodeType="afterEffect">
                                  <p:stCondLst>
                                    <p:cond delay="0"/>
                                  </p:stCondLst>
                                  <p:childTnLst>
                                    <p:set>
                                      <p:cBhvr>
                                        <p:cTn id="72" dur="1" fill="hold">
                                          <p:stCondLst>
                                            <p:cond delay="499"/>
                                          </p:stCondLst>
                                        </p:cTn>
                                        <p:tgtEl>
                                          <p:spTgt spid="13499"/>
                                        </p:tgtEl>
                                        <p:attrNameLst>
                                          <p:attrName>style.visibility</p:attrName>
                                        </p:attrNameLst>
                                      </p:cBhvr>
                                      <p:to>
                                        <p:strVal val="visible"/>
                                      </p:to>
                                    </p:set>
                                  </p:childTnLst>
                                </p:cTn>
                              </p:par>
                            </p:childTnLst>
                          </p:cTn>
                        </p:par>
                        <p:par>
                          <p:cTn id="73" fill="hold">
                            <p:stCondLst>
                              <p:cond delay="1000"/>
                            </p:stCondLst>
                            <p:childTnLst>
                              <p:par>
                                <p:cTn id="74" presetID="2" presetClass="entr" presetSubtype="2" fill="hold" grpId="0" nodeType="afterEffect">
                                  <p:stCondLst>
                                    <p:cond delay="0"/>
                                  </p:stCondLst>
                                  <p:childTnLst>
                                    <p:set>
                                      <p:cBhvr>
                                        <p:cTn id="75" dur="1" fill="hold">
                                          <p:stCondLst>
                                            <p:cond delay="0"/>
                                          </p:stCondLst>
                                        </p:cTn>
                                        <p:tgtEl>
                                          <p:spTgt spid="13367"/>
                                        </p:tgtEl>
                                        <p:attrNameLst>
                                          <p:attrName>style.visibility</p:attrName>
                                        </p:attrNameLst>
                                      </p:cBhvr>
                                      <p:to>
                                        <p:strVal val="visible"/>
                                      </p:to>
                                    </p:set>
                                    <p:anim calcmode="lin" valueType="num">
                                      <p:cBhvr additive="base">
                                        <p:cTn id="76" dur="500" fill="hold"/>
                                        <p:tgtEl>
                                          <p:spTgt spid="13367"/>
                                        </p:tgtEl>
                                        <p:attrNameLst>
                                          <p:attrName>ppt_x</p:attrName>
                                        </p:attrNameLst>
                                      </p:cBhvr>
                                      <p:tavLst>
                                        <p:tav tm="0">
                                          <p:val>
                                            <p:strVal val="1+#ppt_w/2"/>
                                          </p:val>
                                        </p:tav>
                                        <p:tav tm="100000">
                                          <p:val>
                                            <p:strVal val="#ppt_x"/>
                                          </p:val>
                                        </p:tav>
                                      </p:tavLst>
                                    </p:anim>
                                    <p:anim calcmode="lin" valueType="num">
                                      <p:cBhvr additive="base">
                                        <p:cTn id="77" dur="500" fill="hold"/>
                                        <p:tgtEl>
                                          <p:spTgt spid="13367"/>
                                        </p:tgtEl>
                                        <p:attrNameLst>
                                          <p:attrName>ppt_y</p:attrName>
                                        </p:attrNameLst>
                                      </p:cBhvr>
                                      <p:tavLst>
                                        <p:tav tm="0">
                                          <p:val>
                                            <p:strVal val="#ppt_y"/>
                                          </p:val>
                                        </p:tav>
                                        <p:tav tm="100000">
                                          <p:val>
                                            <p:strVal val="#ppt_y"/>
                                          </p:val>
                                        </p:tav>
                                      </p:tavLst>
                                    </p:anim>
                                  </p:childTnLst>
                                </p:cTn>
                              </p:par>
                            </p:childTnLst>
                          </p:cTn>
                        </p:par>
                        <p:par>
                          <p:cTn id="78" fill="hold">
                            <p:stCondLst>
                              <p:cond delay="1500"/>
                            </p:stCondLst>
                            <p:childTnLst>
                              <p:par>
                                <p:cTn id="79" presetID="2" presetClass="entr" presetSubtype="2" fill="hold" grpId="0" nodeType="afterEffect">
                                  <p:stCondLst>
                                    <p:cond delay="0"/>
                                  </p:stCondLst>
                                  <p:childTnLst>
                                    <p:set>
                                      <p:cBhvr>
                                        <p:cTn id="80" dur="1" fill="hold">
                                          <p:stCondLst>
                                            <p:cond delay="0"/>
                                          </p:stCondLst>
                                        </p:cTn>
                                        <p:tgtEl>
                                          <p:spTgt spid="13347"/>
                                        </p:tgtEl>
                                        <p:attrNameLst>
                                          <p:attrName>style.visibility</p:attrName>
                                        </p:attrNameLst>
                                      </p:cBhvr>
                                      <p:to>
                                        <p:strVal val="visible"/>
                                      </p:to>
                                    </p:set>
                                    <p:anim calcmode="lin" valueType="num">
                                      <p:cBhvr additive="base">
                                        <p:cTn id="81" dur="500" fill="hold"/>
                                        <p:tgtEl>
                                          <p:spTgt spid="13347"/>
                                        </p:tgtEl>
                                        <p:attrNameLst>
                                          <p:attrName>ppt_x</p:attrName>
                                        </p:attrNameLst>
                                      </p:cBhvr>
                                      <p:tavLst>
                                        <p:tav tm="0">
                                          <p:val>
                                            <p:strVal val="1+#ppt_w/2"/>
                                          </p:val>
                                        </p:tav>
                                        <p:tav tm="100000">
                                          <p:val>
                                            <p:strVal val="#ppt_x"/>
                                          </p:val>
                                        </p:tav>
                                      </p:tavLst>
                                    </p:anim>
                                    <p:anim calcmode="lin" valueType="num">
                                      <p:cBhvr additive="base">
                                        <p:cTn id="82" dur="500" fill="hold"/>
                                        <p:tgtEl>
                                          <p:spTgt spid="1334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5" grpId="0" animBg="1" autoUpdateAnimBg="0"/>
      <p:bldP spid="13346" grpId="0" animBg="1" autoUpdateAnimBg="0"/>
      <p:bldP spid="13347" grpId="0" animBg="1" autoUpdateAnimBg="0"/>
      <p:bldP spid="13361" grpId="0" animBg="1" autoUpdateAnimBg="0"/>
      <p:bldP spid="13367" grpId="0" animBg="1"/>
      <p:bldP spid="13498" grpId="0" animBg="1" autoUpdateAnimBg="0"/>
      <p:bldP spid="13499" grpId="0" animBg="1" autoUpdateAnimBg="0"/>
      <p:bldP spid="13500" grpId="0" animBg="1" autoUpdateAnimBg="0"/>
      <p:bldP spid="13501" grpId="0" animBg="1" autoUpdateAnimBg="0"/>
      <p:bldP spid="13502" grpId="0" animBg="1" autoUpdateAnimBg="0"/>
      <p:bldP spid="13503"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ChangeArrowheads="1"/>
          </p:cNvSpPr>
          <p:nvPr/>
        </p:nvSpPr>
        <p:spPr bwMode="auto">
          <a:xfrm>
            <a:off x="685800" y="5562600"/>
            <a:ext cx="7391400" cy="914400"/>
          </a:xfrm>
          <a:prstGeom prst="rect">
            <a:avLst/>
          </a:prstGeom>
          <a:noFill/>
          <a:ln w="9525">
            <a:noFill/>
            <a:miter lim="800000"/>
            <a:headEnd/>
            <a:tailEnd/>
          </a:ln>
        </p:spPr>
        <p:txBody>
          <a:bodyPr wrap="none" anchor="ctr"/>
          <a:lstStyle/>
          <a:p>
            <a:endParaRPr lang="en-US"/>
          </a:p>
        </p:txBody>
      </p:sp>
      <p:sp>
        <p:nvSpPr>
          <p:cNvPr id="15363" name="Rectangle 4"/>
          <p:cNvSpPr>
            <a:spLocks noChangeArrowheads="1"/>
          </p:cNvSpPr>
          <p:nvPr/>
        </p:nvSpPr>
        <p:spPr bwMode="auto">
          <a:xfrm>
            <a:off x="685800" y="3429000"/>
            <a:ext cx="7391400" cy="1219200"/>
          </a:xfrm>
          <a:prstGeom prst="rect">
            <a:avLst/>
          </a:prstGeom>
          <a:noFill/>
          <a:ln w="9525">
            <a:noFill/>
            <a:miter lim="800000"/>
            <a:headEnd/>
            <a:tailEnd/>
          </a:ln>
        </p:spPr>
        <p:txBody>
          <a:bodyPr wrap="none" anchor="ctr"/>
          <a:lstStyle/>
          <a:p>
            <a:endParaRPr lang="en-US"/>
          </a:p>
        </p:txBody>
      </p:sp>
      <p:sp>
        <p:nvSpPr>
          <p:cNvPr id="15364" name="Rectangle 5"/>
          <p:cNvSpPr>
            <a:spLocks noChangeArrowheads="1"/>
          </p:cNvSpPr>
          <p:nvPr/>
        </p:nvSpPr>
        <p:spPr bwMode="auto">
          <a:xfrm>
            <a:off x="685800" y="914400"/>
            <a:ext cx="7391400" cy="1371600"/>
          </a:xfrm>
          <a:prstGeom prst="rect">
            <a:avLst/>
          </a:prstGeom>
          <a:noFill/>
          <a:ln w="9525">
            <a:noFill/>
            <a:miter lim="800000"/>
            <a:headEnd/>
            <a:tailEnd/>
          </a:ln>
        </p:spPr>
        <p:txBody>
          <a:bodyPr wrap="none" anchor="ctr"/>
          <a:lstStyle/>
          <a:p>
            <a:endParaRPr lang="en-US"/>
          </a:p>
        </p:txBody>
      </p:sp>
      <p:grpSp>
        <p:nvGrpSpPr>
          <p:cNvPr id="2" name="Group 6"/>
          <p:cNvGrpSpPr>
            <a:grpSpLocks/>
          </p:cNvGrpSpPr>
          <p:nvPr/>
        </p:nvGrpSpPr>
        <p:grpSpPr bwMode="auto">
          <a:xfrm>
            <a:off x="685800" y="990600"/>
            <a:ext cx="8077200" cy="1066800"/>
            <a:chOff x="432" y="912"/>
            <a:chExt cx="5088" cy="672"/>
          </a:xfrm>
        </p:grpSpPr>
        <p:sp>
          <p:nvSpPr>
            <p:cNvPr id="15387" name="Rectangle 7"/>
            <p:cNvSpPr>
              <a:spLocks noChangeArrowheads="1"/>
            </p:cNvSpPr>
            <p:nvPr/>
          </p:nvSpPr>
          <p:spPr bwMode="auto">
            <a:xfrm>
              <a:off x="432" y="1008"/>
              <a:ext cx="1200" cy="480"/>
            </a:xfrm>
            <a:prstGeom prst="rect">
              <a:avLst/>
            </a:prstGeom>
            <a:solidFill>
              <a:srgbClr val="FFFF00"/>
            </a:solidFill>
            <a:ln w="9525">
              <a:noFill/>
              <a:miter lim="800000"/>
              <a:headEnd/>
              <a:tailEnd/>
            </a:ln>
          </p:spPr>
          <p:txBody>
            <a:bodyPr wrap="none" anchor="ctr"/>
            <a:lstStyle/>
            <a:p>
              <a:endParaRPr lang="en-US"/>
            </a:p>
          </p:txBody>
        </p:sp>
        <p:grpSp>
          <p:nvGrpSpPr>
            <p:cNvPr id="3" name="Group 8"/>
            <p:cNvGrpSpPr>
              <a:grpSpLocks/>
            </p:cNvGrpSpPr>
            <p:nvPr/>
          </p:nvGrpSpPr>
          <p:grpSpPr bwMode="auto">
            <a:xfrm>
              <a:off x="480" y="912"/>
              <a:ext cx="5040" cy="672"/>
              <a:chOff x="480" y="912"/>
              <a:chExt cx="5040" cy="672"/>
            </a:xfrm>
          </p:grpSpPr>
          <p:sp>
            <p:nvSpPr>
              <p:cNvPr id="15389" name="Rectangle 9"/>
              <p:cNvSpPr>
                <a:spLocks noChangeArrowheads="1"/>
              </p:cNvSpPr>
              <p:nvPr/>
            </p:nvSpPr>
            <p:spPr bwMode="auto">
              <a:xfrm>
                <a:off x="480" y="1152"/>
                <a:ext cx="1152" cy="240"/>
              </a:xfrm>
              <a:prstGeom prst="rect">
                <a:avLst/>
              </a:prstGeom>
              <a:noFill/>
              <a:ln w="9525">
                <a:noFill/>
                <a:miter lim="800000"/>
                <a:headEnd/>
                <a:tailEnd/>
              </a:ln>
            </p:spPr>
            <p:txBody>
              <a:bodyPr/>
              <a:lstStyle/>
              <a:p>
                <a:pPr algn="ctr">
                  <a:lnSpc>
                    <a:spcPct val="70000"/>
                  </a:lnSpc>
                </a:pPr>
                <a:r>
                  <a:rPr lang="en-GB" sz="2000" b="1">
                    <a:solidFill>
                      <a:srgbClr val="000000"/>
                    </a:solidFill>
                    <a:cs typeface="Times New Roman" pitchFamily="18" charset="0"/>
                  </a:rPr>
                  <a:t>Process</a:t>
                </a:r>
              </a:p>
            </p:txBody>
          </p:sp>
          <p:sp>
            <p:nvSpPr>
              <p:cNvPr id="15390" name="Rectangle 10"/>
              <p:cNvSpPr>
                <a:spLocks noChangeArrowheads="1"/>
              </p:cNvSpPr>
              <p:nvPr/>
            </p:nvSpPr>
            <p:spPr bwMode="auto">
              <a:xfrm>
                <a:off x="1680" y="912"/>
                <a:ext cx="3840" cy="672"/>
              </a:xfrm>
              <a:prstGeom prst="rect">
                <a:avLst/>
              </a:prstGeom>
              <a:noFill/>
              <a:ln w="9525">
                <a:noFill/>
                <a:miter lim="800000"/>
                <a:headEnd/>
                <a:tailEnd/>
              </a:ln>
            </p:spPr>
            <p:txBody>
              <a:bodyPr/>
              <a:lstStyle/>
              <a:p>
                <a:pPr>
                  <a:spcBef>
                    <a:spcPct val="20000"/>
                  </a:spcBef>
                  <a:buFont typeface="Wingdings" pitchFamily="2" charset="2"/>
                  <a:buChar char="ð"/>
                </a:pPr>
                <a:endParaRPr lang="en-GB" sz="100">
                  <a:solidFill>
                    <a:srgbClr val="000000"/>
                  </a:solidFill>
                </a:endParaRPr>
              </a:p>
              <a:p>
                <a:pPr>
                  <a:spcBef>
                    <a:spcPct val="20000"/>
                  </a:spcBef>
                  <a:buFont typeface="Wingdings" pitchFamily="2" charset="2"/>
                  <a:buChar char="ð"/>
                </a:pPr>
                <a:r>
                  <a:rPr lang="en-GB" sz="1600">
                    <a:solidFill>
                      <a:srgbClr val="000000"/>
                    </a:solidFill>
                  </a:rPr>
                  <a:t> Proprietary technology</a:t>
                </a:r>
              </a:p>
              <a:p>
                <a:pPr>
                  <a:spcBef>
                    <a:spcPct val="20000"/>
                  </a:spcBef>
                  <a:buFont typeface="Wingdings" pitchFamily="2" charset="2"/>
                  <a:buChar char="ð"/>
                </a:pPr>
                <a:r>
                  <a:rPr lang="en-GB" sz="1600">
                    <a:solidFill>
                      <a:srgbClr val="000000"/>
                    </a:solidFill>
                  </a:rPr>
                  <a:t> Configuration based on modularity</a:t>
                </a:r>
              </a:p>
              <a:p>
                <a:pPr>
                  <a:spcBef>
                    <a:spcPct val="20000"/>
                  </a:spcBef>
                  <a:buFont typeface="Wingdings" pitchFamily="2" charset="2"/>
                  <a:buChar char="ð"/>
                </a:pPr>
                <a:r>
                  <a:rPr lang="en-GB" sz="1600">
                    <a:solidFill>
                      <a:srgbClr val="000000"/>
                    </a:solidFill>
                  </a:rPr>
                  <a:t> Waste processing versatility</a:t>
                </a:r>
              </a:p>
            </p:txBody>
          </p:sp>
        </p:grpSp>
      </p:grpSp>
      <p:sp>
        <p:nvSpPr>
          <p:cNvPr id="15366" name="Text Box 11"/>
          <p:cNvSpPr txBox="1">
            <a:spLocks noChangeArrowheads="1"/>
          </p:cNvSpPr>
          <p:nvPr/>
        </p:nvSpPr>
        <p:spPr bwMode="auto">
          <a:xfrm>
            <a:off x="1981200" y="228600"/>
            <a:ext cx="3429000" cy="457200"/>
          </a:xfrm>
          <a:prstGeom prst="rect">
            <a:avLst/>
          </a:prstGeom>
          <a:noFill/>
          <a:ln w="9525">
            <a:noFill/>
            <a:miter lim="800000"/>
            <a:headEnd/>
            <a:tailEnd/>
          </a:ln>
        </p:spPr>
        <p:txBody>
          <a:bodyPr wrap="none"/>
          <a:lstStyle/>
          <a:p>
            <a:pPr algn="ctr" eaLnBrk="0" hangingPunct="0"/>
            <a:r>
              <a:rPr lang="en-GB" sz="2000">
                <a:solidFill>
                  <a:srgbClr val="000000"/>
                </a:solidFill>
                <a:latin typeface="Arial" charset="0"/>
              </a:rPr>
              <a:t>Key Benefits</a:t>
            </a:r>
            <a:endParaRPr lang="en-US" sz="2000">
              <a:solidFill>
                <a:srgbClr val="000000"/>
              </a:solidFill>
              <a:latin typeface="Arial" charset="0"/>
            </a:endParaRPr>
          </a:p>
        </p:txBody>
      </p:sp>
      <p:grpSp>
        <p:nvGrpSpPr>
          <p:cNvPr id="4" name="Group 12"/>
          <p:cNvGrpSpPr>
            <a:grpSpLocks/>
          </p:cNvGrpSpPr>
          <p:nvPr/>
        </p:nvGrpSpPr>
        <p:grpSpPr bwMode="auto">
          <a:xfrm>
            <a:off x="685800" y="2057400"/>
            <a:ext cx="8077200" cy="1143000"/>
            <a:chOff x="432" y="1536"/>
            <a:chExt cx="5088" cy="720"/>
          </a:xfrm>
        </p:grpSpPr>
        <p:sp>
          <p:nvSpPr>
            <p:cNvPr id="15382" name="Rectangle 13"/>
            <p:cNvSpPr>
              <a:spLocks noChangeArrowheads="1"/>
            </p:cNvSpPr>
            <p:nvPr/>
          </p:nvSpPr>
          <p:spPr bwMode="auto">
            <a:xfrm>
              <a:off x="432" y="1680"/>
              <a:ext cx="1200" cy="480"/>
            </a:xfrm>
            <a:prstGeom prst="rect">
              <a:avLst/>
            </a:prstGeom>
            <a:solidFill>
              <a:srgbClr val="00CC99"/>
            </a:solidFill>
            <a:ln w="9525">
              <a:noFill/>
              <a:miter lim="800000"/>
              <a:headEnd/>
              <a:tailEnd/>
            </a:ln>
          </p:spPr>
          <p:txBody>
            <a:bodyPr wrap="none" anchor="ctr"/>
            <a:lstStyle/>
            <a:p>
              <a:endParaRPr lang="en-US"/>
            </a:p>
          </p:txBody>
        </p:sp>
        <p:sp>
          <p:nvSpPr>
            <p:cNvPr id="15383" name="Rectangle 14"/>
            <p:cNvSpPr>
              <a:spLocks noChangeArrowheads="1"/>
            </p:cNvSpPr>
            <p:nvPr/>
          </p:nvSpPr>
          <p:spPr bwMode="auto">
            <a:xfrm>
              <a:off x="432" y="1536"/>
              <a:ext cx="4656" cy="720"/>
            </a:xfrm>
            <a:prstGeom prst="rect">
              <a:avLst/>
            </a:prstGeom>
            <a:noFill/>
            <a:ln w="9525">
              <a:noFill/>
              <a:miter lim="800000"/>
              <a:headEnd/>
              <a:tailEnd/>
            </a:ln>
          </p:spPr>
          <p:txBody>
            <a:bodyPr wrap="none" anchor="ctr"/>
            <a:lstStyle/>
            <a:p>
              <a:endParaRPr lang="en-US"/>
            </a:p>
          </p:txBody>
        </p:sp>
        <p:grpSp>
          <p:nvGrpSpPr>
            <p:cNvPr id="5" name="Group 15"/>
            <p:cNvGrpSpPr>
              <a:grpSpLocks/>
            </p:cNvGrpSpPr>
            <p:nvPr/>
          </p:nvGrpSpPr>
          <p:grpSpPr bwMode="auto">
            <a:xfrm>
              <a:off x="480" y="1632"/>
              <a:ext cx="5040" cy="624"/>
              <a:chOff x="240" y="1728"/>
              <a:chExt cx="5040" cy="432"/>
            </a:xfrm>
          </p:grpSpPr>
          <p:sp>
            <p:nvSpPr>
              <p:cNvPr id="15385" name="Rectangle 16"/>
              <p:cNvSpPr>
                <a:spLocks noChangeArrowheads="1"/>
              </p:cNvSpPr>
              <p:nvPr/>
            </p:nvSpPr>
            <p:spPr bwMode="auto">
              <a:xfrm>
                <a:off x="1440" y="1728"/>
                <a:ext cx="3840" cy="432"/>
              </a:xfrm>
              <a:prstGeom prst="rect">
                <a:avLst/>
              </a:prstGeom>
              <a:noFill/>
              <a:ln w="9525">
                <a:noFill/>
                <a:miter lim="800000"/>
                <a:headEnd/>
                <a:tailEnd/>
              </a:ln>
            </p:spPr>
            <p:txBody>
              <a:bodyPr/>
              <a:lstStyle/>
              <a:p>
                <a:pPr>
                  <a:spcBef>
                    <a:spcPct val="20000"/>
                  </a:spcBef>
                  <a:buFont typeface="Wingdings" pitchFamily="2" charset="2"/>
                  <a:buChar char="ð"/>
                </a:pPr>
                <a:r>
                  <a:rPr lang="en-GB" sz="1600">
                    <a:solidFill>
                      <a:srgbClr val="000000"/>
                    </a:solidFill>
                  </a:rPr>
                  <a:t> ‘Best Practicable Environmental Option’ (BPEO) </a:t>
                </a:r>
              </a:p>
              <a:p>
                <a:pPr>
                  <a:spcBef>
                    <a:spcPct val="20000"/>
                  </a:spcBef>
                  <a:buFont typeface="Wingdings" pitchFamily="2" charset="2"/>
                  <a:buChar char="ð"/>
                </a:pPr>
                <a:r>
                  <a:rPr lang="en-GB" sz="1600">
                    <a:solidFill>
                      <a:srgbClr val="000000"/>
                    </a:solidFill>
                  </a:rPr>
                  <a:t> Environmentally friendly</a:t>
                </a:r>
              </a:p>
              <a:p>
                <a:pPr>
                  <a:spcBef>
                    <a:spcPct val="20000"/>
                  </a:spcBef>
                  <a:buFont typeface="Wingdings" pitchFamily="2" charset="2"/>
                  <a:buChar char="ð"/>
                </a:pPr>
                <a:r>
                  <a:rPr lang="en-GB" sz="1600">
                    <a:solidFill>
                      <a:srgbClr val="000000"/>
                    </a:solidFill>
                    <a:cs typeface="Times New Roman" pitchFamily="18" charset="0"/>
                  </a:rPr>
                  <a:t> Low stack / low profile building</a:t>
                </a:r>
                <a:endParaRPr lang="fr-FR" sz="1600">
                  <a:solidFill>
                    <a:srgbClr val="000000"/>
                  </a:solidFill>
                  <a:cs typeface="Times New Roman" pitchFamily="18" charset="0"/>
                </a:endParaRPr>
              </a:p>
              <a:p>
                <a:pPr>
                  <a:spcBef>
                    <a:spcPct val="20000"/>
                  </a:spcBef>
                  <a:buFont typeface="Wingdings" pitchFamily="2" charset="2"/>
                  <a:buChar char="ð"/>
                </a:pPr>
                <a:endParaRPr lang="en-GB" sz="1600">
                  <a:solidFill>
                    <a:srgbClr val="000000"/>
                  </a:solidFill>
                </a:endParaRPr>
              </a:p>
            </p:txBody>
          </p:sp>
          <p:sp>
            <p:nvSpPr>
              <p:cNvPr id="15386" name="Rectangle 17"/>
              <p:cNvSpPr>
                <a:spLocks noChangeArrowheads="1"/>
              </p:cNvSpPr>
              <p:nvPr/>
            </p:nvSpPr>
            <p:spPr bwMode="auto">
              <a:xfrm>
                <a:off x="240" y="1824"/>
                <a:ext cx="1152" cy="240"/>
              </a:xfrm>
              <a:prstGeom prst="rect">
                <a:avLst/>
              </a:prstGeom>
              <a:noFill/>
              <a:ln w="9525">
                <a:noFill/>
                <a:miter lim="800000"/>
                <a:headEnd/>
                <a:tailEnd/>
              </a:ln>
            </p:spPr>
            <p:txBody>
              <a:bodyPr/>
              <a:lstStyle/>
              <a:p>
                <a:pPr algn="ctr">
                  <a:lnSpc>
                    <a:spcPct val="70000"/>
                  </a:lnSpc>
                </a:pPr>
                <a:endParaRPr lang="en-GB" sz="800" b="1">
                  <a:solidFill>
                    <a:srgbClr val="000000"/>
                  </a:solidFill>
                  <a:cs typeface="Times New Roman" pitchFamily="18" charset="0"/>
                </a:endParaRPr>
              </a:p>
              <a:p>
                <a:pPr algn="ctr">
                  <a:lnSpc>
                    <a:spcPct val="70000"/>
                  </a:lnSpc>
                </a:pPr>
                <a:r>
                  <a:rPr lang="en-GB" sz="2000" b="1">
                    <a:solidFill>
                      <a:srgbClr val="000000"/>
                    </a:solidFill>
                    <a:cs typeface="Times New Roman" pitchFamily="18" charset="0"/>
                  </a:rPr>
                  <a:t>Image</a:t>
                </a:r>
                <a:endParaRPr lang="fr-FR" sz="2000" b="1">
                  <a:solidFill>
                    <a:srgbClr val="000000"/>
                  </a:solidFill>
                  <a:cs typeface="Times New Roman" pitchFamily="18" charset="0"/>
                </a:endParaRPr>
              </a:p>
              <a:p>
                <a:pPr algn="r">
                  <a:lnSpc>
                    <a:spcPct val="70000"/>
                  </a:lnSpc>
                </a:pPr>
                <a:endParaRPr lang="fr-FR" sz="2000" b="1">
                  <a:solidFill>
                    <a:srgbClr val="000000"/>
                  </a:solidFill>
                  <a:cs typeface="Times New Roman" pitchFamily="18" charset="0"/>
                </a:endParaRPr>
              </a:p>
            </p:txBody>
          </p:sp>
        </p:grpSp>
      </p:grpSp>
      <p:grpSp>
        <p:nvGrpSpPr>
          <p:cNvPr id="6" name="Group 18"/>
          <p:cNvGrpSpPr>
            <a:grpSpLocks/>
          </p:cNvGrpSpPr>
          <p:nvPr/>
        </p:nvGrpSpPr>
        <p:grpSpPr bwMode="auto">
          <a:xfrm>
            <a:off x="685800" y="3352800"/>
            <a:ext cx="8077200" cy="914400"/>
            <a:chOff x="432" y="2352"/>
            <a:chExt cx="5088" cy="576"/>
          </a:xfrm>
        </p:grpSpPr>
        <p:sp>
          <p:nvSpPr>
            <p:cNvPr id="15379" name="Rectangle 19"/>
            <p:cNvSpPr>
              <a:spLocks noChangeArrowheads="1"/>
            </p:cNvSpPr>
            <p:nvPr/>
          </p:nvSpPr>
          <p:spPr bwMode="auto">
            <a:xfrm>
              <a:off x="432" y="2400"/>
              <a:ext cx="1200" cy="480"/>
            </a:xfrm>
            <a:prstGeom prst="rect">
              <a:avLst/>
            </a:prstGeom>
            <a:solidFill>
              <a:srgbClr val="99CCFF"/>
            </a:solidFill>
            <a:ln w="9525">
              <a:noFill/>
              <a:miter lim="800000"/>
              <a:headEnd/>
              <a:tailEnd/>
            </a:ln>
          </p:spPr>
          <p:txBody>
            <a:bodyPr wrap="none" anchor="ctr"/>
            <a:lstStyle/>
            <a:p>
              <a:endParaRPr lang="en-US"/>
            </a:p>
          </p:txBody>
        </p:sp>
        <p:sp>
          <p:nvSpPr>
            <p:cNvPr id="15380" name="Rectangle 20"/>
            <p:cNvSpPr>
              <a:spLocks noChangeArrowheads="1"/>
            </p:cNvSpPr>
            <p:nvPr/>
          </p:nvSpPr>
          <p:spPr bwMode="auto">
            <a:xfrm>
              <a:off x="1680" y="2352"/>
              <a:ext cx="3840" cy="576"/>
            </a:xfrm>
            <a:prstGeom prst="rect">
              <a:avLst/>
            </a:prstGeom>
            <a:noFill/>
            <a:ln w="9525">
              <a:noFill/>
              <a:miter lim="800000"/>
              <a:headEnd/>
              <a:tailEnd/>
            </a:ln>
          </p:spPr>
          <p:txBody>
            <a:bodyPr/>
            <a:lstStyle/>
            <a:p>
              <a:pPr algn="just">
                <a:buFont typeface="Wingdings" pitchFamily="2" charset="2"/>
                <a:buNone/>
              </a:pPr>
              <a:r>
                <a:rPr lang="en-GB" sz="400">
                  <a:solidFill>
                    <a:srgbClr val="000000"/>
                  </a:solidFill>
                  <a:cs typeface="Times New Roman" pitchFamily="18" charset="0"/>
                </a:rPr>
                <a:t> </a:t>
              </a:r>
            </a:p>
            <a:p>
              <a:pPr algn="just">
                <a:buFont typeface="Wingdings" pitchFamily="2" charset="2"/>
                <a:buChar char="ð"/>
              </a:pPr>
              <a:r>
                <a:rPr lang="en-GB" sz="1600">
                  <a:solidFill>
                    <a:srgbClr val="000000"/>
                  </a:solidFill>
                  <a:cs typeface="Times New Roman" pitchFamily="18" charset="0"/>
                </a:rPr>
                <a:t> Competitive gate fee</a:t>
              </a:r>
            </a:p>
            <a:p>
              <a:pPr algn="just">
                <a:buFont typeface="Wingdings" pitchFamily="2" charset="2"/>
                <a:buChar char="ð"/>
              </a:pPr>
              <a:r>
                <a:rPr lang="en-GB" sz="1600">
                  <a:solidFill>
                    <a:srgbClr val="000000"/>
                  </a:solidFill>
                  <a:cs typeface="Times New Roman" pitchFamily="18" charset="0"/>
                </a:rPr>
                <a:t> Size / proximity reduces waste transportation impact</a:t>
              </a:r>
            </a:p>
            <a:p>
              <a:pPr algn="just">
                <a:buFont typeface="Wingdings" pitchFamily="2" charset="2"/>
                <a:buChar char="ð"/>
              </a:pPr>
              <a:r>
                <a:rPr lang="en-GB" sz="1600">
                  <a:solidFill>
                    <a:srgbClr val="000000"/>
                  </a:solidFill>
                  <a:cs typeface="Times New Roman" pitchFamily="18" charset="0"/>
                </a:rPr>
                <a:t> Renewable energy benefits</a:t>
              </a:r>
              <a:endParaRPr lang="fr-FR" sz="1600">
                <a:solidFill>
                  <a:srgbClr val="000000"/>
                </a:solidFill>
                <a:cs typeface="Times New Roman" pitchFamily="18" charset="0"/>
              </a:endParaRPr>
            </a:p>
          </p:txBody>
        </p:sp>
        <p:sp>
          <p:nvSpPr>
            <p:cNvPr id="15381" name="Rectangle 21"/>
            <p:cNvSpPr>
              <a:spLocks noChangeArrowheads="1"/>
            </p:cNvSpPr>
            <p:nvPr/>
          </p:nvSpPr>
          <p:spPr bwMode="auto">
            <a:xfrm>
              <a:off x="480" y="2496"/>
              <a:ext cx="1152" cy="336"/>
            </a:xfrm>
            <a:prstGeom prst="rect">
              <a:avLst/>
            </a:prstGeom>
            <a:noFill/>
            <a:ln w="9525">
              <a:noFill/>
              <a:miter lim="800000"/>
              <a:headEnd/>
              <a:tailEnd/>
            </a:ln>
          </p:spPr>
          <p:txBody>
            <a:bodyPr/>
            <a:lstStyle/>
            <a:p>
              <a:pPr algn="ctr">
                <a:lnSpc>
                  <a:spcPct val="70000"/>
                </a:lnSpc>
              </a:pPr>
              <a:endParaRPr lang="en-GB" sz="1000" b="1">
                <a:solidFill>
                  <a:srgbClr val="000000"/>
                </a:solidFill>
                <a:cs typeface="Times New Roman" pitchFamily="18" charset="0"/>
              </a:endParaRPr>
            </a:p>
            <a:p>
              <a:pPr algn="ctr">
                <a:lnSpc>
                  <a:spcPct val="70000"/>
                </a:lnSpc>
              </a:pPr>
              <a:r>
                <a:rPr lang="en-GB" sz="2000" b="1">
                  <a:solidFill>
                    <a:srgbClr val="000000"/>
                  </a:solidFill>
                  <a:cs typeface="Times New Roman" pitchFamily="18" charset="0"/>
                </a:rPr>
                <a:t>Economics</a:t>
              </a:r>
              <a:endParaRPr lang="fr-FR" sz="2000" b="1">
                <a:solidFill>
                  <a:srgbClr val="000000"/>
                </a:solidFill>
                <a:cs typeface="Times New Roman" pitchFamily="18" charset="0"/>
              </a:endParaRPr>
            </a:p>
          </p:txBody>
        </p:sp>
      </p:grpSp>
      <p:grpSp>
        <p:nvGrpSpPr>
          <p:cNvPr id="7" name="Group 22"/>
          <p:cNvGrpSpPr>
            <a:grpSpLocks/>
          </p:cNvGrpSpPr>
          <p:nvPr/>
        </p:nvGrpSpPr>
        <p:grpSpPr bwMode="auto">
          <a:xfrm>
            <a:off x="685800" y="4572000"/>
            <a:ext cx="8077200" cy="838200"/>
            <a:chOff x="432" y="4080"/>
            <a:chExt cx="5088" cy="528"/>
          </a:xfrm>
        </p:grpSpPr>
        <p:sp>
          <p:nvSpPr>
            <p:cNvPr id="15375" name="Rectangle 23"/>
            <p:cNvSpPr>
              <a:spLocks noChangeArrowheads="1"/>
            </p:cNvSpPr>
            <p:nvPr/>
          </p:nvSpPr>
          <p:spPr bwMode="auto">
            <a:xfrm>
              <a:off x="432" y="4080"/>
              <a:ext cx="1200" cy="480"/>
            </a:xfrm>
            <a:prstGeom prst="rect">
              <a:avLst/>
            </a:prstGeom>
            <a:solidFill>
              <a:srgbClr val="FFCC00"/>
            </a:solidFill>
            <a:ln w="9525">
              <a:noFill/>
              <a:miter lim="800000"/>
              <a:headEnd/>
              <a:tailEnd/>
            </a:ln>
          </p:spPr>
          <p:txBody>
            <a:bodyPr wrap="none" anchor="ctr"/>
            <a:lstStyle/>
            <a:p>
              <a:endParaRPr lang="en-US"/>
            </a:p>
          </p:txBody>
        </p:sp>
        <p:grpSp>
          <p:nvGrpSpPr>
            <p:cNvPr id="8" name="Group 24"/>
            <p:cNvGrpSpPr>
              <a:grpSpLocks/>
            </p:cNvGrpSpPr>
            <p:nvPr/>
          </p:nvGrpSpPr>
          <p:grpSpPr bwMode="auto">
            <a:xfrm>
              <a:off x="480" y="4128"/>
              <a:ext cx="5040" cy="480"/>
              <a:chOff x="240" y="2208"/>
              <a:chExt cx="5040" cy="480"/>
            </a:xfrm>
          </p:grpSpPr>
          <p:sp>
            <p:nvSpPr>
              <p:cNvPr id="15377" name="Rectangle 25"/>
              <p:cNvSpPr>
                <a:spLocks noChangeArrowheads="1"/>
              </p:cNvSpPr>
              <p:nvPr/>
            </p:nvSpPr>
            <p:spPr bwMode="auto">
              <a:xfrm>
                <a:off x="1440" y="2208"/>
                <a:ext cx="3840" cy="432"/>
              </a:xfrm>
              <a:prstGeom prst="rect">
                <a:avLst/>
              </a:prstGeom>
              <a:noFill/>
              <a:ln w="9525">
                <a:noFill/>
                <a:miter lim="800000"/>
                <a:headEnd/>
                <a:tailEnd/>
              </a:ln>
            </p:spPr>
            <p:txBody>
              <a:bodyPr/>
              <a:lstStyle/>
              <a:p>
                <a:pPr algn="just">
                  <a:buFont typeface="Wingdings" pitchFamily="2" charset="2"/>
                  <a:buChar char="ð"/>
                </a:pPr>
                <a:r>
                  <a:rPr lang="en-GB" sz="1600">
                    <a:solidFill>
                      <a:srgbClr val="000000"/>
                    </a:solidFill>
                    <a:cs typeface="Times New Roman" pitchFamily="18" charset="0"/>
                  </a:rPr>
                  <a:t> Energy recovery: heat and/or electricity</a:t>
                </a:r>
              </a:p>
              <a:p>
                <a:pPr algn="just">
                  <a:buFont typeface="Wingdings" pitchFamily="2" charset="2"/>
                  <a:buChar char="ð"/>
                </a:pPr>
                <a:r>
                  <a:rPr lang="en-GB" sz="1600">
                    <a:solidFill>
                      <a:srgbClr val="000000"/>
                    </a:solidFill>
                    <a:cs typeface="Times New Roman" pitchFamily="18" charset="0"/>
                  </a:rPr>
                  <a:t> Low emissions</a:t>
                </a:r>
              </a:p>
            </p:txBody>
          </p:sp>
          <p:sp>
            <p:nvSpPr>
              <p:cNvPr id="15378" name="Rectangle 26"/>
              <p:cNvSpPr>
                <a:spLocks noChangeArrowheads="1"/>
              </p:cNvSpPr>
              <p:nvPr/>
            </p:nvSpPr>
            <p:spPr bwMode="auto">
              <a:xfrm>
                <a:off x="240" y="2256"/>
                <a:ext cx="1152" cy="432"/>
              </a:xfrm>
              <a:prstGeom prst="rect">
                <a:avLst/>
              </a:prstGeom>
              <a:noFill/>
              <a:ln w="9525">
                <a:noFill/>
                <a:miter lim="800000"/>
                <a:headEnd/>
                <a:tailEnd/>
              </a:ln>
            </p:spPr>
            <p:txBody>
              <a:bodyPr/>
              <a:lstStyle/>
              <a:p>
                <a:pPr algn="ctr">
                  <a:lnSpc>
                    <a:spcPct val="70000"/>
                  </a:lnSpc>
                </a:pPr>
                <a:r>
                  <a:rPr lang="en-GB" sz="2000" b="1">
                    <a:solidFill>
                      <a:srgbClr val="000000"/>
                    </a:solidFill>
                    <a:cs typeface="Times New Roman" pitchFamily="18" charset="0"/>
                  </a:rPr>
                  <a:t>Energy &amp; gas   clean-up</a:t>
                </a:r>
              </a:p>
            </p:txBody>
          </p:sp>
        </p:grpSp>
      </p:grpSp>
      <p:grpSp>
        <p:nvGrpSpPr>
          <p:cNvPr id="9" name="Group 27"/>
          <p:cNvGrpSpPr>
            <a:grpSpLocks/>
          </p:cNvGrpSpPr>
          <p:nvPr/>
        </p:nvGrpSpPr>
        <p:grpSpPr bwMode="auto">
          <a:xfrm>
            <a:off x="685800" y="5638800"/>
            <a:ext cx="8077200" cy="914400"/>
            <a:chOff x="432" y="3024"/>
            <a:chExt cx="5088" cy="576"/>
          </a:xfrm>
        </p:grpSpPr>
        <p:sp>
          <p:nvSpPr>
            <p:cNvPr id="15371" name="Rectangle 28"/>
            <p:cNvSpPr>
              <a:spLocks noChangeArrowheads="1"/>
            </p:cNvSpPr>
            <p:nvPr/>
          </p:nvSpPr>
          <p:spPr bwMode="auto">
            <a:xfrm>
              <a:off x="432" y="3072"/>
              <a:ext cx="1200" cy="480"/>
            </a:xfrm>
            <a:prstGeom prst="rect">
              <a:avLst/>
            </a:prstGeom>
            <a:solidFill>
              <a:srgbClr val="C0C0C0"/>
            </a:solidFill>
            <a:ln w="9525">
              <a:noFill/>
              <a:miter lim="800000"/>
              <a:headEnd/>
              <a:tailEnd/>
            </a:ln>
          </p:spPr>
          <p:txBody>
            <a:bodyPr wrap="none" anchor="ctr"/>
            <a:lstStyle/>
            <a:p>
              <a:endParaRPr lang="en-US"/>
            </a:p>
          </p:txBody>
        </p:sp>
        <p:sp>
          <p:nvSpPr>
            <p:cNvPr id="15372" name="Rectangle 29"/>
            <p:cNvSpPr>
              <a:spLocks noChangeArrowheads="1"/>
            </p:cNvSpPr>
            <p:nvPr/>
          </p:nvSpPr>
          <p:spPr bwMode="auto">
            <a:xfrm>
              <a:off x="432" y="3024"/>
              <a:ext cx="4656" cy="576"/>
            </a:xfrm>
            <a:prstGeom prst="rect">
              <a:avLst/>
            </a:prstGeom>
            <a:noFill/>
            <a:ln w="9525">
              <a:noFill/>
              <a:miter lim="800000"/>
              <a:headEnd/>
              <a:tailEnd/>
            </a:ln>
          </p:spPr>
          <p:txBody>
            <a:bodyPr wrap="none" anchor="ctr"/>
            <a:lstStyle/>
            <a:p>
              <a:endParaRPr lang="en-US"/>
            </a:p>
          </p:txBody>
        </p:sp>
        <p:sp>
          <p:nvSpPr>
            <p:cNvPr id="15373" name="Rectangle 30"/>
            <p:cNvSpPr>
              <a:spLocks noChangeArrowheads="1"/>
            </p:cNvSpPr>
            <p:nvPr/>
          </p:nvSpPr>
          <p:spPr bwMode="auto">
            <a:xfrm>
              <a:off x="1680" y="3168"/>
              <a:ext cx="3840" cy="336"/>
            </a:xfrm>
            <a:prstGeom prst="rect">
              <a:avLst/>
            </a:prstGeom>
            <a:noFill/>
            <a:ln w="9525">
              <a:noFill/>
              <a:miter lim="800000"/>
              <a:headEnd/>
              <a:tailEnd/>
            </a:ln>
          </p:spPr>
          <p:txBody>
            <a:bodyPr/>
            <a:lstStyle/>
            <a:p>
              <a:pPr algn="just">
                <a:buFont typeface="Wingdings" pitchFamily="2" charset="2"/>
                <a:buChar char="ð"/>
              </a:pPr>
              <a:endParaRPr lang="en-GB" sz="600">
                <a:solidFill>
                  <a:srgbClr val="000000"/>
                </a:solidFill>
                <a:cs typeface="Times New Roman" pitchFamily="18" charset="0"/>
              </a:endParaRPr>
            </a:p>
            <a:p>
              <a:pPr algn="just">
                <a:buFont typeface="Wingdings" pitchFamily="2" charset="2"/>
                <a:buChar char="ð"/>
              </a:pPr>
              <a:r>
                <a:rPr lang="en-GB" sz="1600">
                  <a:solidFill>
                    <a:srgbClr val="000000"/>
                  </a:solidFill>
                  <a:cs typeface="Times New Roman" pitchFamily="18" charset="0"/>
                </a:rPr>
                <a:t> Research &amp; development in recovery of valuable by-products</a:t>
              </a:r>
              <a:endParaRPr lang="fr-FR" sz="1600">
                <a:solidFill>
                  <a:srgbClr val="000000"/>
                </a:solidFill>
                <a:cs typeface="Times New Roman" pitchFamily="18" charset="0"/>
              </a:endParaRPr>
            </a:p>
          </p:txBody>
        </p:sp>
        <p:sp>
          <p:nvSpPr>
            <p:cNvPr id="15374" name="Rectangle 31"/>
            <p:cNvSpPr>
              <a:spLocks noChangeArrowheads="1"/>
            </p:cNvSpPr>
            <p:nvPr/>
          </p:nvSpPr>
          <p:spPr bwMode="auto">
            <a:xfrm>
              <a:off x="480" y="3168"/>
              <a:ext cx="1152" cy="288"/>
            </a:xfrm>
            <a:prstGeom prst="rect">
              <a:avLst/>
            </a:prstGeom>
            <a:noFill/>
            <a:ln w="9525">
              <a:noFill/>
              <a:miter lim="800000"/>
              <a:headEnd/>
              <a:tailEnd/>
            </a:ln>
          </p:spPr>
          <p:txBody>
            <a:bodyPr/>
            <a:lstStyle/>
            <a:p>
              <a:pPr algn="ctr">
                <a:lnSpc>
                  <a:spcPct val="70000"/>
                </a:lnSpc>
              </a:pPr>
              <a:endParaRPr lang="en-GB" sz="800" b="1">
                <a:solidFill>
                  <a:srgbClr val="000000"/>
                </a:solidFill>
                <a:cs typeface="Times New Roman" pitchFamily="18" charset="0"/>
              </a:endParaRPr>
            </a:p>
            <a:p>
              <a:pPr algn="ctr">
                <a:lnSpc>
                  <a:spcPct val="70000"/>
                </a:lnSpc>
              </a:pPr>
              <a:r>
                <a:rPr lang="en-GB" sz="2000" b="1">
                  <a:solidFill>
                    <a:srgbClr val="000000"/>
                  </a:solidFill>
                  <a:cs typeface="Times New Roman" pitchFamily="18" charset="0"/>
                </a:rPr>
                <a:t>Technology</a:t>
              </a:r>
            </a:p>
          </p:txBody>
        </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62000" y="914400"/>
            <a:ext cx="6400800" cy="685800"/>
          </a:xfrm>
        </p:spPr>
        <p:txBody>
          <a:bodyPr/>
          <a:lstStyle/>
          <a:p>
            <a:pPr eaLnBrk="1" hangingPunct="1"/>
            <a:r>
              <a:rPr lang="en-GB" sz="2000" b="1" u="sng" smtClean="0">
                <a:latin typeface="Arial" charset="0"/>
              </a:rPr>
              <a:t>Funding Structure EfW</a:t>
            </a:r>
          </a:p>
        </p:txBody>
      </p:sp>
      <p:grpSp>
        <p:nvGrpSpPr>
          <p:cNvPr id="2" name="Group 3"/>
          <p:cNvGrpSpPr>
            <a:grpSpLocks/>
          </p:cNvGrpSpPr>
          <p:nvPr/>
        </p:nvGrpSpPr>
        <p:grpSpPr bwMode="auto">
          <a:xfrm>
            <a:off x="214313" y="1714500"/>
            <a:ext cx="8572500" cy="4929188"/>
            <a:chOff x="0" y="0"/>
            <a:chExt cx="3847" cy="2784"/>
          </a:xfrm>
        </p:grpSpPr>
        <p:grpSp>
          <p:nvGrpSpPr>
            <p:cNvPr id="3" name="Group 4"/>
            <p:cNvGrpSpPr>
              <a:grpSpLocks/>
            </p:cNvGrpSpPr>
            <p:nvPr/>
          </p:nvGrpSpPr>
          <p:grpSpPr bwMode="auto">
            <a:xfrm>
              <a:off x="0" y="0"/>
              <a:ext cx="1397" cy="384"/>
              <a:chOff x="0" y="0"/>
              <a:chExt cx="1397" cy="384"/>
            </a:xfrm>
          </p:grpSpPr>
          <p:sp>
            <p:nvSpPr>
              <p:cNvPr id="16429" name="Rectangle 5"/>
              <p:cNvSpPr>
                <a:spLocks noChangeArrowheads="1"/>
              </p:cNvSpPr>
              <p:nvPr/>
            </p:nvSpPr>
            <p:spPr bwMode="auto">
              <a:xfrm>
                <a:off x="0" y="0"/>
                <a:ext cx="1397" cy="384"/>
              </a:xfrm>
              <a:prstGeom prst="rect">
                <a:avLst/>
              </a:prstGeom>
              <a:noFill/>
              <a:ln w="9525">
                <a:noFill/>
                <a:miter lim="800000"/>
                <a:headEnd/>
                <a:tailEnd/>
              </a:ln>
            </p:spPr>
            <p:txBody>
              <a:bodyPr anchor="b"/>
              <a:lstStyle/>
              <a:p>
                <a:pPr algn="r"/>
                <a:r>
                  <a:rPr lang="en-US" sz="1600" b="1">
                    <a:latin typeface="Arial" charset="0"/>
                    <a:cs typeface="Arial" charset="0"/>
                  </a:rPr>
                  <a:t>Capital equipment- million</a:t>
                </a:r>
                <a:endParaRPr lang="en-US" sz="1600" b="1"/>
              </a:p>
            </p:txBody>
          </p:sp>
          <p:sp>
            <p:nvSpPr>
              <p:cNvPr id="16430" name="Rectangle 6"/>
              <p:cNvSpPr>
                <a:spLocks noChangeArrowheads="1"/>
              </p:cNvSpPr>
              <p:nvPr/>
            </p:nvSpPr>
            <p:spPr bwMode="auto">
              <a:xfrm>
                <a:off x="0" y="0"/>
                <a:ext cx="1397" cy="384"/>
              </a:xfrm>
              <a:prstGeom prst="rect">
                <a:avLst/>
              </a:prstGeom>
              <a:noFill/>
              <a:ln w="7">
                <a:solidFill>
                  <a:srgbClr val="A0A0A0"/>
                </a:solidFill>
                <a:miter lim="800000"/>
                <a:headEnd/>
                <a:tailEnd/>
              </a:ln>
            </p:spPr>
            <p:txBody>
              <a:bodyPr wrap="none"/>
              <a:lstStyle/>
              <a:p>
                <a:endParaRPr lang="en-US"/>
              </a:p>
            </p:txBody>
          </p:sp>
        </p:grpSp>
        <p:grpSp>
          <p:nvGrpSpPr>
            <p:cNvPr id="4" name="Group 7"/>
            <p:cNvGrpSpPr>
              <a:grpSpLocks/>
            </p:cNvGrpSpPr>
            <p:nvPr/>
          </p:nvGrpSpPr>
          <p:grpSpPr bwMode="auto">
            <a:xfrm>
              <a:off x="1397" y="0"/>
              <a:ext cx="2450" cy="384"/>
              <a:chOff x="1397" y="0"/>
              <a:chExt cx="2450" cy="384"/>
            </a:xfrm>
          </p:grpSpPr>
          <p:sp>
            <p:nvSpPr>
              <p:cNvPr id="16427" name="Rectangle 8"/>
              <p:cNvSpPr>
                <a:spLocks noChangeArrowheads="1"/>
              </p:cNvSpPr>
              <p:nvPr/>
            </p:nvSpPr>
            <p:spPr bwMode="auto">
              <a:xfrm>
                <a:off x="1397" y="0"/>
                <a:ext cx="2450" cy="384"/>
              </a:xfrm>
              <a:prstGeom prst="rect">
                <a:avLst/>
              </a:prstGeom>
              <a:noFill/>
              <a:ln w="9525">
                <a:noFill/>
                <a:miter lim="800000"/>
                <a:headEnd/>
                <a:tailEnd/>
              </a:ln>
            </p:spPr>
            <p:txBody>
              <a:bodyPr anchor="b"/>
              <a:lstStyle/>
              <a:p>
                <a:pPr algn="r"/>
                <a:r>
                  <a:rPr lang="en-US" sz="2000" b="1">
                    <a:latin typeface="Arial" charset="0"/>
                    <a:cs typeface="Arial" charset="0"/>
                  </a:rPr>
                  <a:t>6.3</a:t>
                </a:r>
                <a:endParaRPr lang="en-US" sz="2000" b="1"/>
              </a:p>
            </p:txBody>
          </p:sp>
          <p:sp>
            <p:nvSpPr>
              <p:cNvPr id="16428" name="Rectangle 9"/>
              <p:cNvSpPr>
                <a:spLocks noChangeArrowheads="1"/>
              </p:cNvSpPr>
              <p:nvPr/>
            </p:nvSpPr>
            <p:spPr bwMode="auto">
              <a:xfrm>
                <a:off x="1397" y="0"/>
                <a:ext cx="2450" cy="384"/>
              </a:xfrm>
              <a:prstGeom prst="rect">
                <a:avLst/>
              </a:prstGeom>
              <a:noFill/>
              <a:ln w="7">
                <a:solidFill>
                  <a:srgbClr val="A0A0A0"/>
                </a:solidFill>
                <a:miter lim="800000"/>
                <a:headEnd/>
                <a:tailEnd/>
              </a:ln>
            </p:spPr>
            <p:txBody>
              <a:bodyPr wrap="none"/>
              <a:lstStyle/>
              <a:p>
                <a:endParaRPr lang="en-US"/>
              </a:p>
            </p:txBody>
          </p:sp>
        </p:grpSp>
        <p:grpSp>
          <p:nvGrpSpPr>
            <p:cNvPr id="5" name="Group 10"/>
            <p:cNvGrpSpPr>
              <a:grpSpLocks/>
            </p:cNvGrpSpPr>
            <p:nvPr/>
          </p:nvGrpSpPr>
          <p:grpSpPr bwMode="auto">
            <a:xfrm>
              <a:off x="0" y="384"/>
              <a:ext cx="1397" cy="480"/>
              <a:chOff x="0" y="384"/>
              <a:chExt cx="1397" cy="480"/>
            </a:xfrm>
          </p:grpSpPr>
          <p:sp>
            <p:nvSpPr>
              <p:cNvPr id="16425" name="Rectangle 11"/>
              <p:cNvSpPr>
                <a:spLocks noChangeArrowheads="1"/>
              </p:cNvSpPr>
              <p:nvPr/>
            </p:nvSpPr>
            <p:spPr bwMode="auto">
              <a:xfrm>
                <a:off x="0" y="384"/>
                <a:ext cx="1397" cy="480"/>
              </a:xfrm>
              <a:prstGeom prst="rect">
                <a:avLst/>
              </a:prstGeom>
              <a:noFill/>
              <a:ln w="9525">
                <a:noFill/>
                <a:miter lim="800000"/>
                <a:headEnd/>
                <a:tailEnd/>
              </a:ln>
            </p:spPr>
            <p:txBody>
              <a:bodyPr anchor="b"/>
              <a:lstStyle/>
              <a:p>
                <a:pPr algn="r"/>
                <a:r>
                  <a:rPr lang="en-US" sz="1600" b="1">
                    <a:latin typeface="Arial" charset="0"/>
                    <a:cs typeface="Arial" charset="0"/>
                  </a:rPr>
                  <a:t>Total project development costs- million</a:t>
                </a:r>
                <a:endParaRPr lang="en-US" sz="1600" b="1"/>
              </a:p>
            </p:txBody>
          </p:sp>
          <p:sp>
            <p:nvSpPr>
              <p:cNvPr id="16426" name="Rectangle 12"/>
              <p:cNvSpPr>
                <a:spLocks noChangeArrowheads="1"/>
              </p:cNvSpPr>
              <p:nvPr/>
            </p:nvSpPr>
            <p:spPr bwMode="auto">
              <a:xfrm>
                <a:off x="0" y="384"/>
                <a:ext cx="1397" cy="480"/>
              </a:xfrm>
              <a:prstGeom prst="rect">
                <a:avLst/>
              </a:prstGeom>
              <a:noFill/>
              <a:ln w="7">
                <a:solidFill>
                  <a:srgbClr val="A0A0A0"/>
                </a:solidFill>
                <a:miter lim="800000"/>
                <a:headEnd/>
                <a:tailEnd/>
              </a:ln>
            </p:spPr>
            <p:txBody>
              <a:bodyPr wrap="none"/>
              <a:lstStyle/>
              <a:p>
                <a:endParaRPr lang="en-US"/>
              </a:p>
            </p:txBody>
          </p:sp>
        </p:grpSp>
        <p:grpSp>
          <p:nvGrpSpPr>
            <p:cNvPr id="6" name="Group 13"/>
            <p:cNvGrpSpPr>
              <a:grpSpLocks/>
            </p:cNvGrpSpPr>
            <p:nvPr/>
          </p:nvGrpSpPr>
          <p:grpSpPr bwMode="auto">
            <a:xfrm>
              <a:off x="1397" y="384"/>
              <a:ext cx="2450" cy="480"/>
              <a:chOff x="1397" y="384"/>
              <a:chExt cx="2450" cy="480"/>
            </a:xfrm>
          </p:grpSpPr>
          <p:sp>
            <p:nvSpPr>
              <p:cNvPr id="16423" name="Rectangle 14"/>
              <p:cNvSpPr>
                <a:spLocks noChangeArrowheads="1"/>
              </p:cNvSpPr>
              <p:nvPr/>
            </p:nvSpPr>
            <p:spPr bwMode="auto">
              <a:xfrm>
                <a:off x="1397" y="384"/>
                <a:ext cx="2450" cy="480"/>
              </a:xfrm>
              <a:prstGeom prst="rect">
                <a:avLst/>
              </a:prstGeom>
              <a:noFill/>
              <a:ln w="9525">
                <a:noFill/>
                <a:miter lim="800000"/>
                <a:headEnd/>
                <a:tailEnd/>
              </a:ln>
            </p:spPr>
            <p:txBody>
              <a:bodyPr anchor="b"/>
              <a:lstStyle/>
              <a:p>
                <a:pPr algn="r"/>
                <a:r>
                  <a:rPr lang="en-US" sz="2000" b="1">
                    <a:latin typeface="Arial" charset="0"/>
                    <a:cs typeface="Arial" charset="0"/>
                  </a:rPr>
                  <a:t>8.4</a:t>
                </a:r>
                <a:endParaRPr lang="en-US" sz="2000" b="1"/>
              </a:p>
            </p:txBody>
          </p:sp>
          <p:sp>
            <p:nvSpPr>
              <p:cNvPr id="16424" name="Rectangle 15"/>
              <p:cNvSpPr>
                <a:spLocks noChangeArrowheads="1"/>
              </p:cNvSpPr>
              <p:nvPr/>
            </p:nvSpPr>
            <p:spPr bwMode="auto">
              <a:xfrm>
                <a:off x="1397" y="384"/>
                <a:ext cx="2450" cy="480"/>
              </a:xfrm>
              <a:prstGeom prst="rect">
                <a:avLst/>
              </a:prstGeom>
              <a:noFill/>
              <a:ln w="7">
                <a:solidFill>
                  <a:srgbClr val="A0A0A0"/>
                </a:solidFill>
                <a:miter lim="800000"/>
                <a:headEnd/>
                <a:tailEnd/>
              </a:ln>
            </p:spPr>
            <p:txBody>
              <a:bodyPr wrap="none"/>
              <a:lstStyle/>
              <a:p>
                <a:endParaRPr lang="en-US"/>
              </a:p>
            </p:txBody>
          </p:sp>
        </p:grpSp>
        <p:grpSp>
          <p:nvGrpSpPr>
            <p:cNvPr id="7" name="Group 16"/>
            <p:cNvGrpSpPr>
              <a:grpSpLocks/>
            </p:cNvGrpSpPr>
            <p:nvPr/>
          </p:nvGrpSpPr>
          <p:grpSpPr bwMode="auto">
            <a:xfrm>
              <a:off x="0" y="864"/>
              <a:ext cx="1397" cy="384"/>
              <a:chOff x="0" y="864"/>
              <a:chExt cx="1397" cy="384"/>
            </a:xfrm>
          </p:grpSpPr>
          <p:sp>
            <p:nvSpPr>
              <p:cNvPr id="16421" name="Rectangle 17"/>
              <p:cNvSpPr>
                <a:spLocks noChangeArrowheads="1"/>
              </p:cNvSpPr>
              <p:nvPr/>
            </p:nvSpPr>
            <p:spPr bwMode="auto">
              <a:xfrm>
                <a:off x="0" y="864"/>
                <a:ext cx="1397" cy="384"/>
              </a:xfrm>
              <a:prstGeom prst="rect">
                <a:avLst/>
              </a:prstGeom>
              <a:noFill/>
              <a:ln w="9525">
                <a:noFill/>
                <a:miter lim="800000"/>
                <a:headEnd/>
                <a:tailEnd/>
              </a:ln>
            </p:spPr>
            <p:txBody>
              <a:bodyPr anchor="b"/>
              <a:lstStyle/>
              <a:p>
                <a:pPr algn="r"/>
                <a:r>
                  <a:rPr lang="en-US" sz="1600" b="1">
                    <a:latin typeface="Arial" charset="0"/>
                    <a:cs typeface="Arial" charset="0"/>
                  </a:rPr>
                  <a:t>Design configuration</a:t>
                </a:r>
                <a:endParaRPr lang="en-US" sz="1600" b="1"/>
              </a:p>
            </p:txBody>
          </p:sp>
          <p:sp>
            <p:nvSpPr>
              <p:cNvPr id="16422" name="Rectangle 18"/>
              <p:cNvSpPr>
                <a:spLocks noChangeArrowheads="1"/>
              </p:cNvSpPr>
              <p:nvPr/>
            </p:nvSpPr>
            <p:spPr bwMode="auto">
              <a:xfrm>
                <a:off x="0" y="864"/>
                <a:ext cx="1397" cy="384"/>
              </a:xfrm>
              <a:prstGeom prst="rect">
                <a:avLst/>
              </a:prstGeom>
              <a:noFill/>
              <a:ln w="7">
                <a:solidFill>
                  <a:srgbClr val="A0A0A0"/>
                </a:solidFill>
                <a:miter lim="800000"/>
                <a:headEnd/>
                <a:tailEnd/>
              </a:ln>
            </p:spPr>
            <p:txBody>
              <a:bodyPr wrap="none"/>
              <a:lstStyle/>
              <a:p>
                <a:endParaRPr lang="en-US"/>
              </a:p>
            </p:txBody>
          </p:sp>
        </p:grpSp>
        <p:grpSp>
          <p:nvGrpSpPr>
            <p:cNvPr id="8" name="Group 19"/>
            <p:cNvGrpSpPr>
              <a:grpSpLocks/>
            </p:cNvGrpSpPr>
            <p:nvPr/>
          </p:nvGrpSpPr>
          <p:grpSpPr bwMode="auto">
            <a:xfrm>
              <a:off x="1397" y="864"/>
              <a:ext cx="2450" cy="384"/>
              <a:chOff x="1397" y="864"/>
              <a:chExt cx="2450" cy="384"/>
            </a:xfrm>
          </p:grpSpPr>
          <p:sp>
            <p:nvSpPr>
              <p:cNvPr id="16419" name="Rectangle 20"/>
              <p:cNvSpPr>
                <a:spLocks noChangeArrowheads="1"/>
              </p:cNvSpPr>
              <p:nvPr/>
            </p:nvSpPr>
            <p:spPr bwMode="auto">
              <a:xfrm>
                <a:off x="1397" y="864"/>
                <a:ext cx="2450" cy="384"/>
              </a:xfrm>
              <a:prstGeom prst="rect">
                <a:avLst/>
              </a:prstGeom>
              <a:noFill/>
              <a:ln w="9525">
                <a:noFill/>
                <a:miter lim="800000"/>
                <a:headEnd/>
                <a:tailEnd/>
              </a:ln>
            </p:spPr>
            <p:txBody>
              <a:bodyPr anchor="b"/>
              <a:lstStyle/>
              <a:p>
                <a:pPr algn="r"/>
                <a:r>
                  <a:rPr lang="en-US" sz="2000" b="1">
                    <a:latin typeface="Arial" charset="0"/>
                    <a:cs typeface="Arial" charset="0"/>
                  </a:rPr>
                  <a:t>MT8</a:t>
                </a:r>
                <a:endParaRPr lang="en-US" sz="2000" b="1"/>
              </a:p>
            </p:txBody>
          </p:sp>
          <p:sp>
            <p:nvSpPr>
              <p:cNvPr id="16420" name="Rectangle 21"/>
              <p:cNvSpPr>
                <a:spLocks noChangeArrowheads="1"/>
              </p:cNvSpPr>
              <p:nvPr/>
            </p:nvSpPr>
            <p:spPr bwMode="auto">
              <a:xfrm>
                <a:off x="1397" y="864"/>
                <a:ext cx="2450" cy="384"/>
              </a:xfrm>
              <a:prstGeom prst="rect">
                <a:avLst/>
              </a:prstGeom>
              <a:noFill/>
              <a:ln w="7">
                <a:solidFill>
                  <a:srgbClr val="A0A0A0"/>
                </a:solidFill>
                <a:miter lim="800000"/>
                <a:headEnd/>
                <a:tailEnd/>
              </a:ln>
            </p:spPr>
            <p:txBody>
              <a:bodyPr wrap="none"/>
              <a:lstStyle/>
              <a:p>
                <a:endParaRPr lang="en-US"/>
              </a:p>
            </p:txBody>
          </p:sp>
        </p:grpSp>
        <p:grpSp>
          <p:nvGrpSpPr>
            <p:cNvPr id="9" name="Group 22"/>
            <p:cNvGrpSpPr>
              <a:grpSpLocks/>
            </p:cNvGrpSpPr>
            <p:nvPr/>
          </p:nvGrpSpPr>
          <p:grpSpPr bwMode="auto">
            <a:xfrm>
              <a:off x="0" y="1248"/>
              <a:ext cx="1397" cy="384"/>
              <a:chOff x="0" y="1248"/>
              <a:chExt cx="1397" cy="384"/>
            </a:xfrm>
          </p:grpSpPr>
          <p:sp>
            <p:nvSpPr>
              <p:cNvPr id="16417" name="Rectangle 23"/>
              <p:cNvSpPr>
                <a:spLocks noChangeArrowheads="1"/>
              </p:cNvSpPr>
              <p:nvPr/>
            </p:nvSpPr>
            <p:spPr bwMode="auto">
              <a:xfrm>
                <a:off x="0" y="1248"/>
                <a:ext cx="1397" cy="384"/>
              </a:xfrm>
              <a:prstGeom prst="rect">
                <a:avLst/>
              </a:prstGeom>
              <a:noFill/>
              <a:ln w="9525">
                <a:noFill/>
                <a:miter lim="800000"/>
                <a:headEnd/>
                <a:tailEnd/>
              </a:ln>
            </p:spPr>
            <p:txBody>
              <a:bodyPr anchor="b"/>
              <a:lstStyle/>
              <a:p>
                <a:pPr algn="r"/>
                <a:r>
                  <a:rPr lang="en-US" sz="1600" b="1">
                    <a:latin typeface="Arial" charset="0"/>
                    <a:cs typeface="Arial" charset="0"/>
                  </a:rPr>
                  <a:t>Annual throughput capacity- tpa</a:t>
                </a:r>
                <a:endParaRPr lang="en-US" sz="1600" b="1"/>
              </a:p>
            </p:txBody>
          </p:sp>
          <p:sp>
            <p:nvSpPr>
              <p:cNvPr id="16418" name="Rectangle 24"/>
              <p:cNvSpPr>
                <a:spLocks noChangeArrowheads="1"/>
              </p:cNvSpPr>
              <p:nvPr/>
            </p:nvSpPr>
            <p:spPr bwMode="auto">
              <a:xfrm>
                <a:off x="0" y="1248"/>
                <a:ext cx="1397" cy="384"/>
              </a:xfrm>
              <a:prstGeom prst="rect">
                <a:avLst/>
              </a:prstGeom>
              <a:noFill/>
              <a:ln w="7">
                <a:solidFill>
                  <a:srgbClr val="A0A0A0"/>
                </a:solidFill>
                <a:miter lim="800000"/>
                <a:headEnd/>
                <a:tailEnd/>
              </a:ln>
            </p:spPr>
            <p:txBody>
              <a:bodyPr wrap="none"/>
              <a:lstStyle/>
              <a:p>
                <a:endParaRPr lang="en-US"/>
              </a:p>
            </p:txBody>
          </p:sp>
        </p:grpSp>
        <p:grpSp>
          <p:nvGrpSpPr>
            <p:cNvPr id="10" name="Group 25"/>
            <p:cNvGrpSpPr>
              <a:grpSpLocks/>
            </p:cNvGrpSpPr>
            <p:nvPr/>
          </p:nvGrpSpPr>
          <p:grpSpPr bwMode="auto">
            <a:xfrm>
              <a:off x="1397" y="1248"/>
              <a:ext cx="2450" cy="384"/>
              <a:chOff x="1397" y="1248"/>
              <a:chExt cx="2450" cy="384"/>
            </a:xfrm>
          </p:grpSpPr>
          <p:sp>
            <p:nvSpPr>
              <p:cNvPr id="16415" name="Rectangle 26"/>
              <p:cNvSpPr>
                <a:spLocks noChangeArrowheads="1"/>
              </p:cNvSpPr>
              <p:nvPr/>
            </p:nvSpPr>
            <p:spPr bwMode="auto">
              <a:xfrm>
                <a:off x="1397" y="1248"/>
                <a:ext cx="2450" cy="384"/>
              </a:xfrm>
              <a:prstGeom prst="rect">
                <a:avLst/>
              </a:prstGeom>
              <a:noFill/>
              <a:ln w="9525">
                <a:noFill/>
                <a:miter lim="800000"/>
                <a:headEnd/>
                <a:tailEnd/>
              </a:ln>
            </p:spPr>
            <p:txBody>
              <a:bodyPr anchor="b"/>
              <a:lstStyle/>
              <a:p>
                <a:pPr algn="r"/>
                <a:r>
                  <a:rPr lang="en-US" sz="2000" b="1">
                    <a:latin typeface="Arial" charset="0"/>
                    <a:cs typeface="Arial" charset="0"/>
                  </a:rPr>
                  <a:t>30</a:t>
                </a:r>
                <a:r>
                  <a:rPr lang="en-GB" sz="2000" b="1">
                    <a:latin typeface="Arial" charset="0"/>
                    <a:cs typeface="Arial" charset="0"/>
                  </a:rPr>
                  <a:t>,</a:t>
                </a:r>
                <a:r>
                  <a:rPr lang="en-US" sz="2000" b="1">
                    <a:latin typeface="Arial" charset="0"/>
                    <a:cs typeface="Arial" charset="0"/>
                  </a:rPr>
                  <a:t>000</a:t>
                </a:r>
                <a:endParaRPr lang="en-US" sz="2000" b="1"/>
              </a:p>
            </p:txBody>
          </p:sp>
          <p:sp>
            <p:nvSpPr>
              <p:cNvPr id="16416" name="Rectangle 27"/>
              <p:cNvSpPr>
                <a:spLocks noChangeArrowheads="1"/>
              </p:cNvSpPr>
              <p:nvPr/>
            </p:nvSpPr>
            <p:spPr bwMode="auto">
              <a:xfrm>
                <a:off x="1397" y="1248"/>
                <a:ext cx="2450" cy="384"/>
              </a:xfrm>
              <a:prstGeom prst="rect">
                <a:avLst/>
              </a:prstGeom>
              <a:noFill/>
              <a:ln w="7">
                <a:solidFill>
                  <a:srgbClr val="A0A0A0"/>
                </a:solidFill>
                <a:miter lim="800000"/>
                <a:headEnd/>
                <a:tailEnd/>
              </a:ln>
            </p:spPr>
            <p:txBody>
              <a:bodyPr wrap="none"/>
              <a:lstStyle/>
              <a:p>
                <a:endParaRPr lang="en-US"/>
              </a:p>
            </p:txBody>
          </p:sp>
        </p:grpSp>
        <p:grpSp>
          <p:nvGrpSpPr>
            <p:cNvPr id="11" name="Group 28"/>
            <p:cNvGrpSpPr>
              <a:grpSpLocks/>
            </p:cNvGrpSpPr>
            <p:nvPr/>
          </p:nvGrpSpPr>
          <p:grpSpPr bwMode="auto">
            <a:xfrm>
              <a:off x="0" y="1632"/>
              <a:ext cx="1397" cy="384"/>
              <a:chOff x="0" y="1632"/>
              <a:chExt cx="1397" cy="384"/>
            </a:xfrm>
          </p:grpSpPr>
          <p:sp>
            <p:nvSpPr>
              <p:cNvPr id="16413" name="Rectangle 29"/>
              <p:cNvSpPr>
                <a:spLocks noChangeArrowheads="1"/>
              </p:cNvSpPr>
              <p:nvPr/>
            </p:nvSpPr>
            <p:spPr bwMode="auto">
              <a:xfrm>
                <a:off x="0" y="1632"/>
                <a:ext cx="1397" cy="384"/>
              </a:xfrm>
              <a:prstGeom prst="rect">
                <a:avLst/>
              </a:prstGeom>
              <a:noFill/>
              <a:ln w="9525">
                <a:noFill/>
                <a:miter lim="800000"/>
                <a:headEnd/>
                <a:tailEnd/>
              </a:ln>
            </p:spPr>
            <p:txBody>
              <a:bodyPr anchor="b"/>
              <a:lstStyle/>
              <a:p>
                <a:pPr algn="r"/>
                <a:r>
                  <a:rPr lang="en-US" sz="1600" b="1">
                    <a:latin typeface="Arial" charset="0"/>
                    <a:cs typeface="Arial" charset="0"/>
                  </a:rPr>
                  <a:t>Gross electrical output- MWe</a:t>
                </a:r>
                <a:endParaRPr lang="en-US" sz="1600" b="1"/>
              </a:p>
            </p:txBody>
          </p:sp>
          <p:sp>
            <p:nvSpPr>
              <p:cNvPr id="16414" name="Rectangle 30"/>
              <p:cNvSpPr>
                <a:spLocks noChangeArrowheads="1"/>
              </p:cNvSpPr>
              <p:nvPr/>
            </p:nvSpPr>
            <p:spPr bwMode="auto">
              <a:xfrm>
                <a:off x="0" y="1632"/>
                <a:ext cx="1397" cy="384"/>
              </a:xfrm>
              <a:prstGeom prst="rect">
                <a:avLst/>
              </a:prstGeom>
              <a:noFill/>
              <a:ln w="7">
                <a:solidFill>
                  <a:srgbClr val="A0A0A0"/>
                </a:solidFill>
                <a:miter lim="800000"/>
                <a:headEnd/>
                <a:tailEnd/>
              </a:ln>
            </p:spPr>
            <p:txBody>
              <a:bodyPr wrap="none"/>
              <a:lstStyle/>
              <a:p>
                <a:endParaRPr lang="en-US"/>
              </a:p>
            </p:txBody>
          </p:sp>
        </p:grpSp>
        <p:grpSp>
          <p:nvGrpSpPr>
            <p:cNvPr id="12" name="Group 31"/>
            <p:cNvGrpSpPr>
              <a:grpSpLocks/>
            </p:cNvGrpSpPr>
            <p:nvPr/>
          </p:nvGrpSpPr>
          <p:grpSpPr bwMode="auto">
            <a:xfrm>
              <a:off x="1397" y="1632"/>
              <a:ext cx="2450" cy="384"/>
              <a:chOff x="1397" y="1632"/>
              <a:chExt cx="2450" cy="384"/>
            </a:xfrm>
          </p:grpSpPr>
          <p:sp>
            <p:nvSpPr>
              <p:cNvPr id="16411" name="Rectangle 32"/>
              <p:cNvSpPr>
                <a:spLocks noChangeArrowheads="1"/>
              </p:cNvSpPr>
              <p:nvPr/>
            </p:nvSpPr>
            <p:spPr bwMode="auto">
              <a:xfrm>
                <a:off x="1397" y="1632"/>
                <a:ext cx="2450" cy="384"/>
              </a:xfrm>
              <a:prstGeom prst="rect">
                <a:avLst/>
              </a:prstGeom>
              <a:noFill/>
              <a:ln w="9525">
                <a:noFill/>
                <a:miter lim="800000"/>
                <a:headEnd/>
                <a:tailEnd/>
              </a:ln>
            </p:spPr>
            <p:txBody>
              <a:bodyPr anchor="b"/>
              <a:lstStyle/>
              <a:p>
                <a:pPr algn="r"/>
                <a:r>
                  <a:rPr lang="en-US" sz="2000" b="1">
                    <a:latin typeface="Arial" charset="0"/>
                    <a:cs typeface="Arial" charset="0"/>
                  </a:rPr>
                  <a:t>2.4</a:t>
                </a:r>
                <a:endParaRPr lang="en-US" sz="2000" b="1"/>
              </a:p>
            </p:txBody>
          </p:sp>
          <p:sp>
            <p:nvSpPr>
              <p:cNvPr id="16412" name="Rectangle 33"/>
              <p:cNvSpPr>
                <a:spLocks noChangeArrowheads="1"/>
              </p:cNvSpPr>
              <p:nvPr/>
            </p:nvSpPr>
            <p:spPr bwMode="auto">
              <a:xfrm>
                <a:off x="1397" y="1632"/>
                <a:ext cx="2450" cy="384"/>
              </a:xfrm>
              <a:prstGeom prst="rect">
                <a:avLst/>
              </a:prstGeom>
              <a:noFill/>
              <a:ln w="7">
                <a:solidFill>
                  <a:srgbClr val="A0A0A0"/>
                </a:solidFill>
                <a:miter lim="800000"/>
                <a:headEnd/>
                <a:tailEnd/>
              </a:ln>
            </p:spPr>
            <p:txBody>
              <a:bodyPr wrap="none"/>
              <a:lstStyle/>
              <a:p>
                <a:endParaRPr lang="en-US"/>
              </a:p>
            </p:txBody>
          </p:sp>
        </p:grpSp>
        <p:grpSp>
          <p:nvGrpSpPr>
            <p:cNvPr id="13" name="Group 34"/>
            <p:cNvGrpSpPr>
              <a:grpSpLocks/>
            </p:cNvGrpSpPr>
            <p:nvPr/>
          </p:nvGrpSpPr>
          <p:grpSpPr bwMode="auto">
            <a:xfrm>
              <a:off x="0" y="2016"/>
              <a:ext cx="1397" cy="384"/>
              <a:chOff x="0" y="2016"/>
              <a:chExt cx="1397" cy="384"/>
            </a:xfrm>
          </p:grpSpPr>
          <p:sp>
            <p:nvSpPr>
              <p:cNvPr id="16409" name="Rectangle 35"/>
              <p:cNvSpPr>
                <a:spLocks noChangeArrowheads="1"/>
              </p:cNvSpPr>
              <p:nvPr/>
            </p:nvSpPr>
            <p:spPr bwMode="auto">
              <a:xfrm>
                <a:off x="0" y="2016"/>
                <a:ext cx="1397" cy="384"/>
              </a:xfrm>
              <a:prstGeom prst="rect">
                <a:avLst/>
              </a:prstGeom>
              <a:noFill/>
              <a:ln w="9525">
                <a:noFill/>
                <a:miter lim="800000"/>
                <a:headEnd/>
                <a:tailEnd/>
              </a:ln>
            </p:spPr>
            <p:txBody>
              <a:bodyPr anchor="b"/>
              <a:lstStyle/>
              <a:p>
                <a:pPr algn="r"/>
                <a:r>
                  <a:rPr lang="en-US" sz="1600" b="1">
                    <a:latin typeface="Arial" charset="0"/>
                    <a:cs typeface="Arial" charset="0"/>
                  </a:rPr>
                  <a:t>Heat output- MWh</a:t>
                </a:r>
                <a:endParaRPr lang="en-US" sz="1600" b="1"/>
              </a:p>
            </p:txBody>
          </p:sp>
          <p:sp>
            <p:nvSpPr>
              <p:cNvPr id="16410" name="Rectangle 36"/>
              <p:cNvSpPr>
                <a:spLocks noChangeArrowheads="1"/>
              </p:cNvSpPr>
              <p:nvPr/>
            </p:nvSpPr>
            <p:spPr bwMode="auto">
              <a:xfrm>
                <a:off x="0" y="2016"/>
                <a:ext cx="1397" cy="384"/>
              </a:xfrm>
              <a:prstGeom prst="rect">
                <a:avLst/>
              </a:prstGeom>
              <a:noFill/>
              <a:ln w="7">
                <a:solidFill>
                  <a:srgbClr val="A0A0A0"/>
                </a:solidFill>
                <a:miter lim="800000"/>
                <a:headEnd/>
                <a:tailEnd/>
              </a:ln>
            </p:spPr>
            <p:txBody>
              <a:bodyPr wrap="none"/>
              <a:lstStyle/>
              <a:p>
                <a:endParaRPr lang="en-US"/>
              </a:p>
            </p:txBody>
          </p:sp>
        </p:grpSp>
        <p:grpSp>
          <p:nvGrpSpPr>
            <p:cNvPr id="14" name="Group 37"/>
            <p:cNvGrpSpPr>
              <a:grpSpLocks/>
            </p:cNvGrpSpPr>
            <p:nvPr/>
          </p:nvGrpSpPr>
          <p:grpSpPr bwMode="auto">
            <a:xfrm>
              <a:off x="1397" y="2016"/>
              <a:ext cx="2450" cy="384"/>
              <a:chOff x="1397" y="2016"/>
              <a:chExt cx="2450" cy="384"/>
            </a:xfrm>
          </p:grpSpPr>
          <p:sp>
            <p:nvSpPr>
              <p:cNvPr id="16407" name="Rectangle 38"/>
              <p:cNvSpPr>
                <a:spLocks noChangeArrowheads="1"/>
              </p:cNvSpPr>
              <p:nvPr/>
            </p:nvSpPr>
            <p:spPr bwMode="auto">
              <a:xfrm>
                <a:off x="1397" y="2016"/>
                <a:ext cx="2450" cy="384"/>
              </a:xfrm>
              <a:prstGeom prst="rect">
                <a:avLst/>
              </a:prstGeom>
              <a:noFill/>
              <a:ln w="9525">
                <a:noFill/>
                <a:miter lim="800000"/>
                <a:headEnd/>
                <a:tailEnd/>
              </a:ln>
            </p:spPr>
            <p:txBody>
              <a:bodyPr anchor="b"/>
              <a:lstStyle/>
              <a:p>
                <a:pPr algn="r"/>
                <a:r>
                  <a:rPr lang="en-US" sz="2000" b="1">
                    <a:latin typeface="Arial" charset="0"/>
                    <a:cs typeface="Arial" charset="0"/>
                  </a:rPr>
                  <a:t>10</a:t>
                </a:r>
                <a:endParaRPr lang="en-US" sz="2000" b="1"/>
              </a:p>
            </p:txBody>
          </p:sp>
          <p:sp>
            <p:nvSpPr>
              <p:cNvPr id="16408" name="Rectangle 39"/>
              <p:cNvSpPr>
                <a:spLocks noChangeArrowheads="1"/>
              </p:cNvSpPr>
              <p:nvPr/>
            </p:nvSpPr>
            <p:spPr bwMode="auto">
              <a:xfrm>
                <a:off x="1397" y="2016"/>
                <a:ext cx="2450" cy="384"/>
              </a:xfrm>
              <a:prstGeom prst="rect">
                <a:avLst/>
              </a:prstGeom>
              <a:noFill/>
              <a:ln w="7">
                <a:solidFill>
                  <a:srgbClr val="A0A0A0"/>
                </a:solidFill>
                <a:miter lim="800000"/>
                <a:headEnd/>
                <a:tailEnd/>
              </a:ln>
            </p:spPr>
            <p:txBody>
              <a:bodyPr wrap="none"/>
              <a:lstStyle/>
              <a:p>
                <a:endParaRPr lang="en-US"/>
              </a:p>
            </p:txBody>
          </p:sp>
        </p:grpSp>
        <p:grpSp>
          <p:nvGrpSpPr>
            <p:cNvPr id="15" name="Group 40"/>
            <p:cNvGrpSpPr>
              <a:grpSpLocks/>
            </p:cNvGrpSpPr>
            <p:nvPr/>
          </p:nvGrpSpPr>
          <p:grpSpPr bwMode="auto">
            <a:xfrm>
              <a:off x="0" y="2400"/>
              <a:ext cx="1397" cy="384"/>
              <a:chOff x="0" y="2400"/>
              <a:chExt cx="1397" cy="384"/>
            </a:xfrm>
          </p:grpSpPr>
          <p:sp>
            <p:nvSpPr>
              <p:cNvPr id="16405" name="Rectangle 41"/>
              <p:cNvSpPr>
                <a:spLocks noChangeArrowheads="1"/>
              </p:cNvSpPr>
              <p:nvPr/>
            </p:nvSpPr>
            <p:spPr bwMode="auto">
              <a:xfrm>
                <a:off x="0" y="2400"/>
                <a:ext cx="1397" cy="384"/>
              </a:xfrm>
              <a:prstGeom prst="rect">
                <a:avLst/>
              </a:prstGeom>
              <a:noFill/>
              <a:ln w="9525">
                <a:noFill/>
                <a:miter lim="800000"/>
                <a:headEnd/>
                <a:tailEnd/>
              </a:ln>
            </p:spPr>
            <p:txBody>
              <a:bodyPr anchor="b"/>
              <a:lstStyle/>
              <a:p>
                <a:pPr algn="r"/>
                <a:r>
                  <a:rPr lang="en-US" sz="1600" b="1">
                    <a:latin typeface="Arial" charset="0"/>
                    <a:cs typeface="Arial" charset="0"/>
                  </a:rPr>
                  <a:t>Gate fee required- £/tonne</a:t>
                </a:r>
                <a:endParaRPr lang="en-US" sz="1600" b="1"/>
              </a:p>
            </p:txBody>
          </p:sp>
          <p:sp>
            <p:nvSpPr>
              <p:cNvPr id="16406" name="Rectangle 42"/>
              <p:cNvSpPr>
                <a:spLocks noChangeArrowheads="1"/>
              </p:cNvSpPr>
              <p:nvPr/>
            </p:nvSpPr>
            <p:spPr bwMode="auto">
              <a:xfrm>
                <a:off x="0" y="2400"/>
                <a:ext cx="1397" cy="384"/>
              </a:xfrm>
              <a:prstGeom prst="rect">
                <a:avLst/>
              </a:prstGeom>
              <a:noFill/>
              <a:ln w="7">
                <a:solidFill>
                  <a:srgbClr val="A0A0A0"/>
                </a:solidFill>
                <a:miter lim="800000"/>
                <a:headEnd/>
                <a:tailEnd/>
              </a:ln>
            </p:spPr>
            <p:txBody>
              <a:bodyPr wrap="none"/>
              <a:lstStyle/>
              <a:p>
                <a:endParaRPr lang="en-US"/>
              </a:p>
            </p:txBody>
          </p:sp>
        </p:grpSp>
        <p:grpSp>
          <p:nvGrpSpPr>
            <p:cNvPr id="16" name="Group 43"/>
            <p:cNvGrpSpPr>
              <a:grpSpLocks/>
            </p:cNvGrpSpPr>
            <p:nvPr/>
          </p:nvGrpSpPr>
          <p:grpSpPr bwMode="auto">
            <a:xfrm>
              <a:off x="1397" y="2400"/>
              <a:ext cx="2450" cy="384"/>
              <a:chOff x="1397" y="2400"/>
              <a:chExt cx="2450" cy="384"/>
            </a:xfrm>
          </p:grpSpPr>
          <p:sp>
            <p:nvSpPr>
              <p:cNvPr id="16403" name="Rectangle 44"/>
              <p:cNvSpPr>
                <a:spLocks noChangeArrowheads="1"/>
              </p:cNvSpPr>
              <p:nvPr/>
            </p:nvSpPr>
            <p:spPr bwMode="auto">
              <a:xfrm>
                <a:off x="1397" y="2400"/>
                <a:ext cx="2450" cy="384"/>
              </a:xfrm>
              <a:prstGeom prst="rect">
                <a:avLst/>
              </a:prstGeom>
              <a:noFill/>
              <a:ln w="9525">
                <a:noFill/>
                <a:miter lim="800000"/>
                <a:headEnd/>
                <a:tailEnd/>
              </a:ln>
            </p:spPr>
            <p:txBody>
              <a:bodyPr anchor="b"/>
              <a:lstStyle/>
              <a:p>
                <a:pPr algn="r"/>
                <a:r>
                  <a:rPr lang="en-US" sz="2000" b="1">
                    <a:latin typeface="Arial" charset="0"/>
                    <a:cs typeface="Arial" charset="0"/>
                  </a:rPr>
                  <a:t>4</a:t>
                </a:r>
                <a:r>
                  <a:rPr lang="en-GB" sz="2000" b="1">
                    <a:latin typeface="Arial" charset="0"/>
                    <a:cs typeface="Arial" charset="0"/>
                  </a:rPr>
                  <a:t>0</a:t>
                </a:r>
                <a:endParaRPr lang="en-US" sz="2000" b="1"/>
              </a:p>
            </p:txBody>
          </p:sp>
          <p:sp>
            <p:nvSpPr>
              <p:cNvPr id="16404" name="Rectangle 45"/>
              <p:cNvSpPr>
                <a:spLocks noChangeArrowheads="1"/>
              </p:cNvSpPr>
              <p:nvPr/>
            </p:nvSpPr>
            <p:spPr bwMode="auto">
              <a:xfrm>
                <a:off x="1397" y="2400"/>
                <a:ext cx="2450" cy="384"/>
              </a:xfrm>
              <a:prstGeom prst="rect">
                <a:avLst/>
              </a:prstGeom>
              <a:noFill/>
              <a:ln w="7">
                <a:solidFill>
                  <a:srgbClr val="A0A0A0"/>
                </a:solidFill>
                <a:miter lim="800000"/>
                <a:headEnd/>
                <a:tailEnd/>
              </a:ln>
            </p:spPr>
            <p:txBody>
              <a:bodyPr wrap="none"/>
              <a:lstStyle/>
              <a:p>
                <a:endParaRPr lang="en-US"/>
              </a:p>
            </p:txBody>
          </p:sp>
        </p:grpSp>
      </p:grpSp>
      <p:sp>
        <p:nvSpPr>
          <p:cNvPr id="16388" name="Rectangle 46"/>
          <p:cNvSpPr>
            <a:spLocks noChangeArrowheads="1"/>
          </p:cNvSpPr>
          <p:nvPr/>
        </p:nvSpPr>
        <p:spPr bwMode="auto">
          <a:xfrm>
            <a:off x="0" y="5319713"/>
            <a:ext cx="9144000" cy="639762"/>
          </a:xfrm>
          <a:prstGeom prst="rect">
            <a:avLst/>
          </a:prstGeom>
          <a:noFill/>
          <a:ln w="9525">
            <a:noFill/>
            <a:miter lim="800000"/>
            <a:headEnd/>
            <a:tailEnd/>
          </a:ln>
        </p:spPr>
        <p:txBody>
          <a:bodyPr>
            <a:spAutoFit/>
          </a:bodyPr>
          <a:lstStyle/>
          <a:p>
            <a:r>
              <a:rPr lang="en-US" sz="1200">
                <a:cs typeface="Times New Roman" pitchFamily="18" charset="0"/>
              </a:rPr>
              <a:t> </a:t>
            </a:r>
          </a:p>
          <a:p>
            <a:pPr eaLnBrk="0" hangingPunct="0"/>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457200" y="838200"/>
            <a:ext cx="5992813" cy="457200"/>
          </a:xfrm>
          <a:prstGeom prst="rect">
            <a:avLst/>
          </a:prstGeom>
          <a:noFill/>
          <a:ln w="9525">
            <a:noFill/>
            <a:miter lim="800000"/>
            <a:headEnd/>
            <a:tailEnd/>
          </a:ln>
        </p:spPr>
        <p:txBody>
          <a:bodyPr wrap="none"/>
          <a:lstStyle/>
          <a:p>
            <a:pPr eaLnBrk="0" hangingPunct="0"/>
            <a:r>
              <a:rPr lang="en-GB" sz="2000">
                <a:solidFill>
                  <a:srgbClr val="000000"/>
                </a:solidFill>
                <a:latin typeface="Arial" charset="0"/>
              </a:rPr>
              <a:t>Food Industry Regional Solution</a:t>
            </a:r>
            <a:endParaRPr lang="en-US" sz="2000">
              <a:solidFill>
                <a:srgbClr val="000000"/>
              </a:solidFill>
              <a:latin typeface="Arial" charset="0"/>
            </a:endParaRPr>
          </a:p>
        </p:txBody>
      </p:sp>
      <p:sp>
        <p:nvSpPr>
          <p:cNvPr id="17411" name="Rectangle 5"/>
          <p:cNvSpPr>
            <a:spLocks noChangeArrowheads="1"/>
          </p:cNvSpPr>
          <p:nvPr/>
        </p:nvSpPr>
        <p:spPr bwMode="auto">
          <a:xfrm>
            <a:off x="533400" y="1752600"/>
            <a:ext cx="1600200" cy="381000"/>
          </a:xfrm>
          <a:prstGeom prst="rect">
            <a:avLst/>
          </a:prstGeom>
          <a:solidFill>
            <a:srgbClr val="99CC00"/>
          </a:solidFill>
          <a:ln w="9525">
            <a:solidFill>
              <a:srgbClr val="008000"/>
            </a:solidFill>
            <a:miter lim="800000"/>
            <a:headEnd/>
            <a:tailEnd/>
          </a:ln>
        </p:spPr>
        <p:txBody>
          <a:bodyPr wrap="none" anchor="ctr"/>
          <a:lstStyle/>
          <a:p>
            <a:pPr algn="ctr"/>
            <a:r>
              <a:rPr lang="en-GB" sz="1200">
                <a:solidFill>
                  <a:srgbClr val="000000"/>
                </a:solidFill>
              </a:rPr>
              <a:t>Food Waste</a:t>
            </a:r>
          </a:p>
        </p:txBody>
      </p:sp>
      <p:sp>
        <p:nvSpPr>
          <p:cNvPr id="17412" name="Rectangle 15"/>
          <p:cNvSpPr>
            <a:spLocks noChangeArrowheads="1"/>
          </p:cNvSpPr>
          <p:nvPr/>
        </p:nvSpPr>
        <p:spPr bwMode="auto">
          <a:xfrm>
            <a:off x="2590800" y="2514600"/>
            <a:ext cx="1371600" cy="762000"/>
          </a:xfrm>
          <a:prstGeom prst="rect">
            <a:avLst/>
          </a:prstGeom>
          <a:solidFill>
            <a:srgbClr val="EAEAEA"/>
          </a:solidFill>
          <a:ln w="38100" cmpd="dbl">
            <a:solidFill>
              <a:srgbClr val="000000"/>
            </a:solidFill>
            <a:miter lim="800000"/>
            <a:headEnd/>
            <a:tailEnd/>
          </a:ln>
        </p:spPr>
        <p:txBody>
          <a:bodyPr wrap="none" anchor="ctr"/>
          <a:lstStyle/>
          <a:p>
            <a:pPr algn="ctr"/>
            <a:r>
              <a:rPr lang="en-GB" sz="1200">
                <a:solidFill>
                  <a:srgbClr val="000000"/>
                </a:solidFill>
              </a:rPr>
              <a:t>Classification and </a:t>
            </a:r>
          </a:p>
          <a:p>
            <a:pPr algn="ctr"/>
            <a:r>
              <a:rPr lang="en-GB" sz="1200">
                <a:solidFill>
                  <a:srgbClr val="000000"/>
                </a:solidFill>
              </a:rPr>
              <a:t>Segregation</a:t>
            </a:r>
          </a:p>
          <a:p>
            <a:pPr algn="ctr"/>
            <a:r>
              <a:rPr lang="en-GB" sz="1200">
                <a:solidFill>
                  <a:srgbClr val="000000"/>
                </a:solidFill>
              </a:rPr>
              <a:t>Plant</a:t>
            </a:r>
          </a:p>
        </p:txBody>
      </p:sp>
      <p:sp>
        <p:nvSpPr>
          <p:cNvPr id="17413" name="Rectangle 16"/>
          <p:cNvSpPr>
            <a:spLocks noChangeArrowheads="1"/>
          </p:cNvSpPr>
          <p:nvPr/>
        </p:nvSpPr>
        <p:spPr bwMode="auto">
          <a:xfrm>
            <a:off x="1371600" y="4572000"/>
            <a:ext cx="1066800" cy="381000"/>
          </a:xfrm>
          <a:prstGeom prst="rect">
            <a:avLst/>
          </a:prstGeom>
          <a:noFill/>
          <a:ln w="38100" cmpd="dbl">
            <a:noFill/>
            <a:miter lim="800000"/>
            <a:headEnd/>
            <a:tailEnd/>
          </a:ln>
        </p:spPr>
        <p:txBody>
          <a:bodyPr wrap="none" anchor="ctr"/>
          <a:lstStyle/>
          <a:p>
            <a:pPr algn="ctr"/>
            <a:r>
              <a:rPr lang="en-GB" sz="1200">
                <a:solidFill>
                  <a:srgbClr val="000000"/>
                </a:solidFill>
              </a:rPr>
              <a:t>Recovered Materials for </a:t>
            </a:r>
          </a:p>
          <a:p>
            <a:pPr algn="ctr"/>
            <a:r>
              <a:rPr lang="en-GB" sz="1200">
                <a:solidFill>
                  <a:srgbClr val="000000"/>
                </a:solidFill>
              </a:rPr>
              <a:t>Reprocessing (e.g. Plastics)</a:t>
            </a:r>
          </a:p>
        </p:txBody>
      </p:sp>
      <p:cxnSp>
        <p:nvCxnSpPr>
          <p:cNvPr id="17414" name="AutoShape 18"/>
          <p:cNvCxnSpPr>
            <a:cxnSpLocks noChangeShapeType="1"/>
            <a:stCxn id="17412" idx="2"/>
            <a:endCxn id="17413" idx="0"/>
          </p:cNvCxnSpPr>
          <p:nvPr/>
        </p:nvCxnSpPr>
        <p:spPr bwMode="auto">
          <a:xfrm rot="5400000">
            <a:off x="1952625" y="3248025"/>
            <a:ext cx="1276350" cy="1371600"/>
          </a:xfrm>
          <a:prstGeom prst="bentConnector3">
            <a:avLst>
              <a:gd name="adj1" fmla="val 49255"/>
            </a:avLst>
          </a:prstGeom>
          <a:noFill/>
          <a:ln w="9525">
            <a:solidFill>
              <a:srgbClr val="000000"/>
            </a:solidFill>
            <a:miter lim="800000"/>
            <a:headEnd/>
            <a:tailEnd type="triangle" w="med" len="med"/>
          </a:ln>
        </p:spPr>
      </p:cxnSp>
      <p:sp>
        <p:nvSpPr>
          <p:cNvPr id="17415" name="Rectangle 19"/>
          <p:cNvSpPr>
            <a:spLocks noChangeArrowheads="1"/>
          </p:cNvSpPr>
          <p:nvPr/>
        </p:nvSpPr>
        <p:spPr bwMode="auto">
          <a:xfrm>
            <a:off x="4724400" y="2590800"/>
            <a:ext cx="1371600" cy="609600"/>
          </a:xfrm>
          <a:prstGeom prst="rect">
            <a:avLst/>
          </a:prstGeom>
          <a:solidFill>
            <a:srgbClr val="EAEAEA"/>
          </a:solidFill>
          <a:ln w="38100" cmpd="dbl">
            <a:solidFill>
              <a:srgbClr val="000000"/>
            </a:solidFill>
            <a:miter lim="800000"/>
            <a:headEnd/>
            <a:tailEnd/>
          </a:ln>
        </p:spPr>
        <p:txBody>
          <a:bodyPr wrap="none" anchor="ctr"/>
          <a:lstStyle/>
          <a:p>
            <a:pPr algn="ctr"/>
            <a:r>
              <a:rPr lang="en-GB" sz="1200">
                <a:solidFill>
                  <a:srgbClr val="000000"/>
                </a:solidFill>
              </a:rPr>
              <a:t>Anaerobic </a:t>
            </a:r>
          </a:p>
          <a:p>
            <a:pPr algn="ctr"/>
            <a:r>
              <a:rPr lang="en-GB" sz="1200">
                <a:solidFill>
                  <a:srgbClr val="000000"/>
                </a:solidFill>
              </a:rPr>
              <a:t>Digestion Plant</a:t>
            </a:r>
          </a:p>
        </p:txBody>
      </p:sp>
      <p:cxnSp>
        <p:nvCxnSpPr>
          <p:cNvPr id="17416" name="AutoShape 20"/>
          <p:cNvCxnSpPr>
            <a:cxnSpLocks noChangeShapeType="1"/>
            <a:stCxn id="17415" idx="3"/>
          </p:cNvCxnSpPr>
          <p:nvPr/>
        </p:nvCxnSpPr>
        <p:spPr bwMode="auto">
          <a:xfrm>
            <a:off x="6115050" y="2895600"/>
            <a:ext cx="819150" cy="0"/>
          </a:xfrm>
          <a:prstGeom prst="straightConnector1">
            <a:avLst/>
          </a:prstGeom>
          <a:noFill/>
          <a:ln w="9525">
            <a:solidFill>
              <a:srgbClr val="000000"/>
            </a:solidFill>
            <a:round/>
            <a:headEnd/>
            <a:tailEnd type="triangle" w="med" len="med"/>
          </a:ln>
        </p:spPr>
      </p:cxnSp>
      <p:cxnSp>
        <p:nvCxnSpPr>
          <p:cNvPr id="17417" name="AutoShape 21"/>
          <p:cNvCxnSpPr>
            <a:cxnSpLocks noChangeShapeType="1"/>
            <a:stCxn id="17412" idx="3"/>
            <a:endCxn id="17415" idx="1"/>
          </p:cNvCxnSpPr>
          <p:nvPr/>
        </p:nvCxnSpPr>
        <p:spPr bwMode="auto">
          <a:xfrm>
            <a:off x="3981450" y="2895600"/>
            <a:ext cx="723900" cy="0"/>
          </a:xfrm>
          <a:prstGeom prst="straightConnector1">
            <a:avLst/>
          </a:prstGeom>
          <a:noFill/>
          <a:ln w="9525">
            <a:solidFill>
              <a:schemeClr val="tx1"/>
            </a:solidFill>
            <a:round/>
            <a:headEnd/>
            <a:tailEnd type="triangle" w="med" len="med"/>
          </a:ln>
        </p:spPr>
      </p:cxnSp>
      <p:sp>
        <p:nvSpPr>
          <p:cNvPr id="17418" name="Rectangle 24"/>
          <p:cNvSpPr>
            <a:spLocks noChangeArrowheads="1"/>
          </p:cNvSpPr>
          <p:nvPr/>
        </p:nvSpPr>
        <p:spPr bwMode="auto">
          <a:xfrm>
            <a:off x="4572000" y="3962400"/>
            <a:ext cx="1676400" cy="609600"/>
          </a:xfrm>
          <a:prstGeom prst="rect">
            <a:avLst/>
          </a:prstGeom>
          <a:solidFill>
            <a:srgbClr val="0000FF"/>
          </a:solidFill>
          <a:ln w="38100" cmpd="dbl">
            <a:solidFill>
              <a:srgbClr val="000000"/>
            </a:solidFill>
            <a:miter lim="800000"/>
            <a:headEnd/>
            <a:tailEnd/>
          </a:ln>
        </p:spPr>
        <p:txBody>
          <a:bodyPr wrap="none" anchor="ctr"/>
          <a:lstStyle/>
          <a:p>
            <a:pPr algn="ctr"/>
            <a:r>
              <a:rPr lang="en-GB" sz="1200">
                <a:solidFill>
                  <a:schemeClr val="bg1"/>
                </a:solidFill>
              </a:rPr>
              <a:t>Pyrolysis / Gasification</a:t>
            </a:r>
          </a:p>
          <a:p>
            <a:pPr algn="ctr"/>
            <a:r>
              <a:rPr lang="en-GB" sz="1200">
                <a:solidFill>
                  <a:schemeClr val="bg1"/>
                </a:solidFill>
              </a:rPr>
              <a:t>Plant</a:t>
            </a:r>
            <a:endParaRPr lang="fr-FR" sz="1200">
              <a:solidFill>
                <a:schemeClr val="bg1"/>
              </a:solidFill>
            </a:endParaRPr>
          </a:p>
        </p:txBody>
      </p:sp>
      <p:cxnSp>
        <p:nvCxnSpPr>
          <p:cNvPr id="17419" name="AutoShape 26"/>
          <p:cNvCxnSpPr>
            <a:cxnSpLocks noChangeShapeType="1"/>
            <a:stCxn id="17411" idx="2"/>
            <a:endCxn id="17426" idx="0"/>
          </p:cNvCxnSpPr>
          <p:nvPr/>
        </p:nvCxnSpPr>
        <p:spPr bwMode="auto">
          <a:xfrm rot="5400000">
            <a:off x="1114425" y="2352675"/>
            <a:ext cx="438150" cy="0"/>
          </a:xfrm>
          <a:prstGeom prst="straightConnector1">
            <a:avLst/>
          </a:prstGeom>
          <a:noFill/>
          <a:ln w="9525">
            <a:solidFill>
              <a:srgbClr val="000000"/>
            </a:solidFill>
            <a:round/>
            <a:headEnd/>
            <a:tailEnd type="triangle" w="med" len="med"/>
          </a:ln>
        </p:spPr>
      </p:cxnSp>
      <p:sp>
        <p:nvSpPr>
          <p:cNvPr id="17420" name="Line 29"/>
          <p:cNvSpPr>
            <a:spLocks noChangeShapeType="1"/>
          </p:cNvSpPr>
          <p:nvPr/>
        </p:nvSpPr>
        <p:spPr bwMode="auto">
          <a:xfrm>
            <a:off x="5410200" y="3200400"/>
            <a:ext cx="0" cy="762000"/>
          </a:xfrm>
          <a:prstGeom prst="line">
            <a:avLst/>
          </a:prstGeom>
          <a:noFill/>
          <a:ln w="9525">
            <a:solidFill>
              <a:srgbClr val="000000"/>
            </a:solidFill>
            <a:round/>
            <a:headEnd/>
            <a:tailEnd type="triangle" w="med" len="med"/>
          </a:ln>
        </p:spPr>
        <p:txBody>
          <a:bodyPr/>
          <a:lstStyle/>
          <a:p>
            <a:endParaRPr lang="en-GB"/>
          </a:p>
        </p:txBody>
      </p:sp>
      <p:sp>
        <p:nvSpPr>
          <p:cNvPr id="17421" name="Text Box 31"/>
          <p:cNvSpPr txBox="1">
            <a:spLocks noChangeArrowheads="1"/>
          </p:cNvSpPr>
          <p:nvPr/>
        </p:nvSpPr>
        <p:spPr bwMode="auto">
          <a:xfrm>
            <a:off x="3352800" y="3657600"/>
            <a:ext cx="909638" cy="274638"/>
          </a:xfrm>
          <a:prstGeom prst="rect">
            <a:avLst/>
          </a:prstGeom>
          <a:noFill/>
          <a:ln w="9525">
            <a:noFill/>
            <a:miter lim="800000"/>
            <a:headEnd/>
            <a:tailEnd/>
          </a:ln>
        </p:spPr>
        <p:txBody>
          <a:bodyPr wrap="none">
            <a:spAutoFit/>
          </a:bodyPr>
          <a:lstStyle/>
          <a:p>
            <a:r>
              <a:rPr lang="en-GB" sz="1200" i="1">
                <a:solidFill>
                  <a:srgbClr val="000000"/>
                </a:solidFill>
              </a:rPr>
              <a:t>Solid Waste</a:t>
            </a:r>
            <a:endParaRPr lang="fr-FR" sz="1200" i="1">
              <a:solidFill>
                <a:srgbClr val="000000"/>
              </a:solidFill>
            </a:endParaRPr>
          </a:p>
        </p:txBody>
      </p:sp>
      <p:sp>
        <p:nvSpPr>
          <p:cNvPr id="17422" name="Rectangle 32"/>
          <p:cNvSpPr>
            <a:spLocks noChangeArrowheads="1"/>
          </p:cNvSpPr>
          <p:nvPr/>
        </p:nvSpPr>
        <p:spPr bwMode="auto">
          <a:xfrm>
            <a:off x="7162800" y="3962400"/>
            <a:ext cx="1676400" cy="609600"/>
          </a:xfrm>
          <a:prstGeom prst="rect">
            <a:avLst/>
          </a:prstGeom>
          <a:solidFill>
            <a:srgbClr val="EAEAEA"/>
          </a:solidFill>
          <a:ln w="38100" cmpd="dbl">
            <a:solidFill>
              <a:srgbClr val="000000"/>
            </a:solidFill>
            <a:miter lim="800000"/>
            <a:headEnd/>
            <a:tailEnd/>
          </a:ln>
        </p:spPr>
        <p:txBody>
          <a:bodyPr wrap="none" anchor="ctr"/>
          <a:lstStyle/>
          <a:p>
            <a:pPr algn="ctr"/>
            <a:r>
              <a:rPr lang="en-GB" sz="1200">
                <a:solidFill>
                  <a:srgbClr val="000000"/>
                </a:solidFill>
              </a:rPr>
              <a:t>Industrial / Domestic</a:t>
            </a:r>
            <a:endParaRPr lang="fr-FR" sz="1200">
              <a:solidFill>
                <a:srgbClr val="000000"/>
              </a:solidFill>
            </a:endParaRPr>
          </a:p>
        </p:txBody>
      </p:sp>
      <p:cxnSp>
        <p:nvCxnSpPr>
          <p:cNvPr id="17423" name="AutoShape 33"/>
          <p:cNvCxnSpPr>
            <a:cxnSpLocks noChangeShapeType="1"/>
            <a:stCxn id="17418" idx="3"/>
            <a:endCxn id="17422" idx="1"/>
          </p:cNvCxnSpPr>
          <p:nvPr/>
        </p:nvCxnSpPr>
        <p:spPr bwMode="auto">
          <a:xfrm>
            <a:off x="6267450" y="4267200"/>
            <a:ext cx="876300" cy="0"/>
          </a:xfrm>
          <a:prstGeom prst="straightConnector1">
            <a:avLst/>
          </a:prstGeom>
          <a:noFill/>
          <a:ln w="9525">
            <a:solidFill>
              <a:srgbClr val="000000"/>
            </a:solidFill>
            <a:round/>
            <a:headEnd/>
            <a:tailEnd type="triangle" w="med" len="med"/>
          </a:ln>
        </p:spPr>
      </p:cxnSp>
      <p:sp>
        <p:nvSpPr>
          <p:cNvPr id="17424" name="Text Box 34"/>
          <p:cNvSpPr txBox="1">
            <a:spLocks noChangeArrowheads="1"/>
          </p:cNvSpPr>
          <p:nvPr/>
        </p:nvSpPr>
        <p:spPr bwMode="auto">
          <a:xfrm>
            <a:off x="6477000" y="4419600"/>
            <a:ext cx="488950" cy="639763"/>
          </a:xfrm>
          <a:prstGeom prst="rect">
            <a:avLst/>
          </a:prstGeom>
          <a:noFill/>
          <a:ln w="9525">
            <a:noFill/>
            <a:miter lim="800000"/>
            <a:headEnd/>
            <a:tailEnd/>
          </a:ln>
        </p:spPr>
        <p:txBody>
          <a:bodyPr wrap="none">
            <a:spAutoFit/>
          </a:bodyPr>
          <a:lstStyle/>
          <a:p>
            <a:pPr algn="ctr"/>
            <a:r>
              <a:rPr lang="en-GB" sz="1200" i="1">
                <a:solidFill>
                  <a:srgbClr val="000000"/>
                </a:solidFill>
              </a:rPr>
              <a:t>CHP</a:t>
            </a:r>
          </a:p>
          <a:p>
            <a:pPr algn="ctr"/>
            <a:r>
              <a:rPr lang="en-GB" sz="1200" i="1">
                <a:solidFill>
                  <a:srgbClr val="000000"/>
                </a:solidFill>
              </a:rPr>
              <a:t>+</a:t>
            </a:r>
          </a:p>
          <a:p>
            <a:pPr algn="ctr"/>
            <a:r>
              <a:rPr lang="en-GB" sz="1200" i="1">
                <a:solidFill>
                  <a:srgbClr val="000000"/>
                </a:solidFill>
              </a:rPr>
              <a:t>Heat</a:t>
            </a:r>
            <a:endParaRPr lang="fr-FR" sz="1200" i="1">
              <a:solidFill>
                <a:srgbClr val="000000"/>
              </a:solidFill>
            </a:endParaRPr>
          </a:p>
        </p:txBody>
      </p:sp>
      <p:sp>
        <p:nvSpPr>
          <p:cNvPr id="17425" name="Text Box 36"/>
          <p:cNvSpPr txBox="1">
            <a:spLocks noChangeArrowheads="1"/>
          </p:cNvSpPr>
          <p:nvPr/>
        </p:nvSpPr>
        <p:spPr bwMode="auto">
          <a:xfrm>
            <a:off x="7383463" y="2514600"/>
            <a:ext cx="889000" cy="822325"/>
          </a:xfrm>
          <a:prstGeom prst="rect">
            <a:avLst/>
          </a:prstGeom>
          <a:noFill/>
          <a:ln w="9525">
            <a:noFill/>
            <a:miter lim="800000"/>
            <a:headEnd/>
            <a:tailEnd/>
          </a:ln>
        </p:spPr>
        <p:txBody>
          <a:bodyPr wrap="none">
            <a:spAutoFit/>
          </a:bodyPr>
          <a:lstStyle/>
          <a:p>
            <a:pPr algn="ctr"/>
            <a:r>
              <a:rPr lang="en-GB" sz="1200" i="1">
                <a:solidFill>
                  <a:srgbClr val="000000"/>
                </a:solidFill>
              </a:rPr>
              <a:t>Compost </a:t>
            </a:r>
          </a:p>
          <a:p>
            <a:pPr algn="ctr"/>
            <a:r>
              <a:rPr lang="en-GB" sz="1200" i="1">
                <a:solidFill>
                  <a:srgbClr val="000000"/>
                </a:solidFill>
              </a:rPr>
              <a:t>for </a:t>
            </a:r>
          </a:p>
          <a:p>
            <a:pPr algn="ctr"/>
            <a:r>
              <a:rPr lang="en-GB" sz="1200" i="1">
                <a:solidFill>
                  <a:srgbClr val="000000"/>
                </a:solidFill>
              </a:rPr>
              <a:t>Agriculture</a:t>
            </a:r>
          </a:p>
          <a:p>
            <a:pPr algn="ctr"/>
            <a:r>
              <a:rPr lang="en-GB" sz="1200" i="1">
                <a:solidFill>
                  <a:srgbClr val="000000"/>
                </a:solidFill>
              </a:rPr>
              <a:t>(Liquid)</a:t>
            </a:r>
            <a:endParaRPr lang="fr-FR" sz="1200" i="1">
              <a:solidFill>
                <a:srgbClr val="000000"/>
              </a:solidFill>
            </a:endParaRPr>
          </a:p>
        </p:txBody>
      </p:sp>
      <p:sp>
        <p:nvSpPr>
          <p:cNvPr id="17426" name="Rectangle 41"/>
          <p:cNvSpPr>
            <a:spLocks noChangeArrowheads="1"/>
          </p:cNvSpPr>
          <p:nvPr/>
        </p:nvSpPr>
        <p:spPr bwMode="auto">
          <a:xfrm>
            <a:off x="533400" y="2590800"/>
            <a:ext cx="1600200" cy="609600"/>
          </a:xfrm>
          <a:prstGeom prst="rect">
            <a:avLst/>
          </a:prstGeom>
          <a:solidFill>
            <a:srgbClr val="EAEAEA"/>
          </a:solidFill>
          <a:ln w="38100" cmpd="dbl">
            <a:solidFill>
              <a:srgbClr val="000000"/>
            </a:solidFill>
            <a:miter lim="800000"/>
            <a:headEnd/>
            <a:tailEnd/>
          </a:ln>
        </p:spPr>
        <p:txBody>
          <a:bodyPr wrap="none" anchor="ctr"/>
          <a:lstStyle/>
          <a:p>
            <a:pPr algn="ctr"/>
            <a:r>
              <a:rPr lang="en-GB" sz="1200">
                <a:solidFill>
                  <a:srgbClr val="000000"/>
                </a:solidFill>
              </a:rPr>
              <a:t>On-site Recycling Plant</a:t>
            </a:r>
          </a:p>
        </p:txBody>
      </p:sp>
      <p:cxnSp>
        <p:nvCxnSpPr>
          <p:cNvPr id="17427" name="AutoShape 42"/>
          <p:cNvCxnSpPr>
            <a:cxnSpLocks noChangeShapeType="1"/>
            <a:stCxn id="17426" idx="3"/>
            <a:endCxn id="17412" idx="1"/>
          </p:cNvCxnSpPr>
          <p:nvPr/>
        </p:nvCxnSpPr>
        <p:spPr bwMode="auto">
          <a:xfrm>
            <a:off x="2152650" y="2895600"/>
            <a:ext cx="419100" cy="0"/>
          </a:xfrm>
          <a:prstGeom prst="straightConnector1">
            <a:avLst/>
          </a:prstGeom>
          <a:noFill/>
          <a:ln w="9525">
            <a:solidFill>
              <a:srgbClr val="000000"/>
            </a:solidFill>
            <a:round/>
            <a:headEnd/>
            <a:tailEnd type="triangle" w="med" len="med"/>
          </a:ln>
        </p:spPr>
      </p:cxnSp>
      <p:cxnSp>
        <p:nvCxnSpPr>
          <p:cNvPr id="17428" name="AutoShape 43"/>
          <p:cNvCxnSpPr>
            <a:cxnSpLocks noChangeShapeType="1"/>
            <a:stCxn id="17411" idx="3"/>
            <a:endCxn id="17412" idx="0"/>
          </p:cNvCxnSpPr>
          <p:nvPr/>
        </p:nvCxnSpPr>
        <p:spPr bwMode="auto">
          <a:xfrm>
            <a:off x="2133600" y="1943100"/>
            <a:ext cx="1143000" cy="552450"/>
          </a:xfrm>
          <a:prstGeom prst="bentConnector2">
            <a:avLst/>
          </a:prstGeom>
          <a:noFill/>
          <a:ln w="9525">
            <a:solidFill>
              <a:schemeClr val="tx1"/>
            </a:solidFill>
            <a:miter lim="800000"/>
            <a:headEnd/>
            <a:tailEnd type="triangle" w="med" len="med"/>
          </a:ln>
        </p:spPr>
      </p:cxnSp>
      <p:sp>
        <p:nvSpPr>
          <p:cNvPr id="17429" name="Text Box 44"/>
          <p:cNvSpPr txBox="1">
            <a:spLocks noChangeArrowheads="1"/>
          </p:cNvSpPr>
          <p:nvPr/>
        </p:nvSpPr>
        <p:spPr bwMode="auto">
          <a:xfrm>
            <a:off x="5638800" y="3352800"/>
            <a:ext cx="428625" cy="274638"/>
          </a:xfrm>
          <a:prstGeom prst="rect">
            <a:avLst/>
          </a:prstGeom>
          <a:noFill/>
          <a:ln w="9525">
            <a:noFill/>
            <a:miter lim="800000"/>
            <a:headEnd/>
            <a:tailEnd/>
          </a:ln>
        </p:spPr>
        <p:txBody>
          <a:bodyPr wrap="none">
            <a:spAutoFit/>
          </a:bodyPr>
          <a:lstStyle/>
          <a:p>
            <a:r>
              <a:rPr lang="en-GB" sz="1200" i="1">
                <a:solidFill>
                  <a:srgbClr val="000000"/>
                </a:solidFill>
              </a:rPr>
              <a:t>Gas</a:t>
            </a:r>
            <a:endParaRPr lang="fr-FR" sz="1200" i="1">
              <a:solidFill>
                <a:srgbClr val="000000"/>
              </a:solidFill>
            </a:endParaRPr>
          </a:p>
        </p:txBody>
      </p:sp>
      <p:sp>
        <p:nvSpPr>
          <p:cNvPr id="17430" name="Text Box 45"/>
          <p:cNvSpPr txBox="1">
            <a:spLocks noChangeArrowheads="1"/>
          </p:cNvSpPr>
          <p:nvPr/>
        </p:nvSpPr>
        <p:spPr bwMode="auto">
          <a:xfrm>
            <a:off x="4648200" y="3352800"/>
            <a:ext cx="811213" cy="274638"/>
          </a:xfrm>
          <a:prstGeom prst="rect">
            <a:avLst/>
          </a:prstGeom>
          <a:noFill/>
          <a:ln w="9525">
            <a:noFill/>
            <a:miter lim="800000"/>
            <a:headEnd/>
            <a:tailEnd/>
          </a:ln>
        </p:spPr>
        <p:txBody>
          <a:bodyPr>
            <a:spAutoFit/>
          </a:bodyPr>
          <a:lstStyle/>
          <a:p>
            <a:r>
              <a:rPr lang="en-GB" sz="1200" i="1">
                <a:solidFill>
                  <a:srgbClr val="000000"/>
                </a:solidFill>
              </a:rPr>
              <a:t>Sludge</a:t>
            </a:r>
            <a:endParaRPr lang="fr-FR" sz="1200" i="1">
              <a:solidFill>
                <a:srgbClr val="000000"/>
              </a:solidFill>
            </a:endParaRPr>
          </a:p>
        </p:txBody>
      </p:sp>
      <p:cxnSp>
        <p:nvCxnSpPr>
          <p:cNvPr id="17431" name="AutoShape 47"/>
          <p:cNvCxnSpPr>
            <a:cxnSpLocks noChangeShapeType="1"/>
            <a:stCxn id="17412" idx="2"/>
            <a:endCxn id="17418" idx="1"/>
          </p:cNvCxnSpPr>
          <p:nvPr/>
        </p:nvCxnSpPr>
        <p:spPr bwMode="auto">
          <a:xfrm rot="16200000" flipH="1">
            <a:off x="3429000" y="3143250"/>
            <a:ext cx="971550" cy="1276350"/>
          </a:xfrm>
          <a:prstGeom prst="bentConnector2">
            <a:avLst/>
          </a:prstGeom>
          <a:noFill/>
          <a:ln w="9525">
            <a:solidFill>
              <a:srgbClr val="000000"/>
            </a:solidFill>
            <a:miter lim="800000"/>
            <a:headEnd/>
            <a:tailEnd type="triangle" w="med" len="med"/>
          </a:ln>
        </p:spPr>
      </p:cxnSp>
      <p:sp>
        <p:nvSpPr>
          <p:cNvPr id="17432" name="Text Box 48"/>
          <p:cNvSpPr txBox="1">
            <a:spLocks noChangeArrowheads="1"/>
          </p:cNvSpPr>
          <p:nvPr/>
        </p:nvSpPr>
        <p:spPr bwMode="auto">
          <a:xfrm>
            <a:off x="609600" y="5486400"/>
            <a:ext cx="5348288" cy="457200"/>
          </a:xfrm>
          <a:prstGeom prst="rect">
            <a:avLst/>
          </a:prstGeom>
          <a:noFill/>
          <a:ln w="9525">
            <a:noFill/>
            <a:miter lim="800000"/>
            <a:headEnd/>
            <a:tailEnd/>
          </a:ln>
        </p:spPr>
        <p:txBody>
          <a:bodyPr wrap="none">
            <a:spAutoFit/>
          </a:bodyPr>
          <a:lstStyle/>
          <a:p>
            <a:r>
              <a:rPr lang="en-GB"/>
              <a:t>Circa £35m for 120,000 tpa turnkey </a:t>
            </a:r>
            <a:r>
              <a:rPr lang="en-GB" sz="2000">
                <a:latin typeface="Arial" charset="0"/>
              </a:rPr>
              <a:t>facility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8600" y="228600"/>
            <a:ext cx="7772400" cy="685800"/>
          </a:xfrm>
        </p:spPr>
        <p:txBody>
          <a:bodyPr/>
          <a:lstStyle/>
          <a:p>
            <a:pPr algn="l" eaLnBrk="1" hangingPunct="1"/>
            <a:r>
              <a:rPr lang="en-GB" sz="2000" smtClean="0"/>
              <a:t>IWM Facility Layout</a:t>
            </a:r>
          </a:p>
        </p:txBody>
      </p:sp>
      <p:pic>
        <p:nvPicPr>
          <p:cNvPr id="18435" name="Picture 3" descr="C:\Compact Power\Roche Drawing.jpg"/>
          <p:cNvPicPr>
            <a:picLocks noChangeAspect="1" noChangeArrowheads="1"/>
          </p:cNvPicPr>
          <p:nvPr/>
        </p:nvPicPr>
        <p:blipFill>
          <a:blip r:embed="rId2"/>
          <a:srcRect/>
          <a:stretch>
            <a:fillRect/>
          </a:stretch>
        </p:blipFill>
        <p:spPr bwMode="auto">
          <a:xfrm>
            <a:off x="381000" y="892175"/>
            <a:ext cx="8153400" cy="5965825"/>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838200"/>
            <a:ext cx="7772400" cy="685800"/>
          </a:xfrm>
        </p:spPr>
        <p:txBody>
          <a:bodyPr>
            <a:normAutofit fontScale="90000"/>
          </a:bodyPr>
          <a:lstStyle/>
          <a:p>
            <a:pPr eaLnBrk="1" hangingPunct="1"/>
            <a:r>
              <a:rPr lang="en-GB" smtClean="0"/>
              <a:t>Integrated Facility for Cornwall</a:t>
            </a:r>
          </a:p>
        </p:txBody>
      </p:sp>
      <p:pic>
        <p:nvPicPr>
          <p:cNvPr id="19459" name="Picture 3"/>
          <p:cNvPicPr>
            <a:picLocks noChangeAspect="1" noChangeArrowheads="1"/>
          </p:cNvPicPr>
          <p:nvPr/>
        </p:nvPicPr>
        <p:blipFill>
          <a:blip r:embed="rId2"/>
          <a:srcRect/>
          <a:stretch>
            <a:fillRect/>
          </a:stretch>
        </p:blipFill>
        <p:spPr bwMode="auto">
          <a:xfrm>
            <a:off x="1066800" y="1793875"/>
            <a:ext cx="7467600" cy="4733925"/>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0" y="457200"/>
            <a:ext cx="4953000" cy="685800"/>
          </a:xfrm>
        </p:spPr>
        <p:txBody>
          <a:bodyPr>
            <a:normAutofit fontScale="90000"/>
          </a:bodyPr>
          <a:lstStyle/>
          <a:p>
            <a:pPr algn="l" eaLnBrk="1" hangingPunct="1"/>
            <a:r>
              <a:rPr lang="en-GB" smtClean="0"/>
              <a:t>Neath and Port Talbot</a:t>
            </a:r>
          </a:p>
        </p:txBody>
      </p:sp>
      <p:pic>
        <p:nvPicPr>
          <p:cNvPr id="1028" name="Picture 3" descr="C:\My Documents\Neath\Pictures\Looking_North_East_close.jpg"/>
          <p:cNvPicPr>
            <a:picLocks noChangeAspect="1" noChangeArrowheads="1"/>
          </p:cNvPicPr>
          <p:nvPr/>
        </p:nvPicPr>
        <p:blipFill>
          <a:blip r:embed="rId3"/>
          <a:srcRect/>
          <a:stretch>
            <a:fillRect/>
          </a:stretch>
        </p:blipFill>
        <p:spPr bwMode="auto">
          <a:xfrm>
            <a:off x="228600" y="1447800"/>
            <a:ext cx="8621713" cy="4953000"/>
          </a:xfrm>
          <a:prstGeom prst="rect">
            <a:avLst/>
          </a:prstGeom>
          <a:noFill/>
          <a:ln w="9525">
            <a:noFill/>
            <a:miter lim="800000"/>
            <a:headEnd/>
            <a:tailEnd/>
          </a:ln>
        </p:spPr>
      </p:pic>
      <p:graphicFrame>
        <p:nvGraphicFramePr>
          <p:cNvPr id="1026" name="Object 4"/>
          <p:cNvGraphicFramePr>
            <a:graphicFrameLocks noChangeAspect="1"/>
          </p:cNvGraphicFramePr>
          <p:nvPr/>
        </p:nvGraphicFramePr>
        <p:xfrm>
          <a:off x="7924800" y="6019800"/>
          <a:ext cx="990600" cy="566738"/>
        </p:xfrm>
        <a:graphic>
          <a:graphicData uri="http://schemas.openxmlformats.org/presentationml/2006/ole">
            <p:oleObj spid="_x0000_s26626" name="Document" r:id="rId4" imgW="1760760" imgH="1006560" progId="Word.Document.8">
              <p:embed/>
            </p:oleObj>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1066800" y="1600200"/>
            <a:ext cx="7772400" cy="4876800"/>
          </a:xfrm>
        </p:spPr>
        <p:txBody>
          <a:bodyPr/>
          <a:lstStyle/>
          <a:p>
            <a:pPr eaLnBrk="1" hangingPunct="1"/>
            <a:r>
              <a:rPr lang="en-GB" smtClean="0"/>
              <a:t> </a:t>
            </a:r>
            <a:r>
              <a:rPr lang="en-GB" sz="2800" smtClean="0"/>
              <a:t>10 years of operational experience</a:t>
            </a:r>
          </a:p>
          <a:p>
            <a:pPr lvl="1" eaLnBrk="1" hangingPunct="1"/>
            <a:r>
              <a:rPr lang="en-GB" sz="2000" smtClean="0"/>
              <a:t>Finham pilot plant</a:t>
            </a:r>
          </a:p>
          <a:p>
            <a:pPr lvl="1" eaLnBrk="1" hangingPunct="1"/>
            <a:r>
              <a:rPr lang="en-GB" sz="2000" smtClean="0"/>
              <a:t>Waste handling trials</a:t>
            </a:r>
          </a:p>
          <a:p>
            <a:pPr lvl="1" eaLnBrk="1" hangingPunct="1"/>
            <a:r>
              <a:rPr lang="en-GB" sz="2000" smtClean="0"/>
              <a:t>Avonmouth commercial plant</a:t>
            </a:r>
          </a:p>
          <a:p>
            <a:pPr eaLnBrk="1" hangingPunct="1"/>
            <a:r>
              <a:rPr lang="en-GB" sz="2800" smtClean="0"/>
              <a:t>10 years of development experience</a:t>
            </a:r>
          </a:p>
          <a:p>
            <a:pPr lvl="1" eaLnBrk="1" hangingPunct="1"/>
            <a:r>
              <a:rPr lang="en-GB" sz="2000" smtClean="0"/>
              <a:t>Planning achieved</a:t>
            </a:r>
          </a:p>
          <a:p>
            <a:pPr lvl="2" eaLnBrk="1" hangingPunct="1"/>
            <a:r>
              <a:rPr lang="en-GB" sz="1800" smtClean="0"/>
              <a:t>Avonmouth x 3</a:t>
            </a:r>
          </a:p>
          <a:p>
            <a:pPr lvl="2" eaLnBrk="1" hangingPunct="1"/>
            <a:r>
              <a:rPr lang="en-GB" sz="1800" smtClean="0"/>
              <a:t>Dumfries x 2</a:t>
            </a:r>
          </a:p>
          <a:p>
            <a:pPr lvl="1" eaLnBrk="1" hangingPunct="1"/>
            <a:r>
              <a:rPr lang="en-GB" sz="2000" smtClean="0"/>
              <a:t>Planning in progress</a:t>
            </a:r>
          </a:p>
          <a:p>
            <a:pPr lvl="2" eaLnBrk="1" hangingPunct="1"/>
            <a:r>
              <a:rPr lang="en-GB" sz="1800" smtClean="0"/>
              <a:t>Wrexham</a:t>
            </a:r>
          </a:p>
          <a:p>
            <a:pPr lvl="2" eaLnBrk="1" hangingPunct="1"/>
            <a:r>
              <a:rPr lang="en-GB" sz="1800" smtClean="0"/>
              <a:t>Bristol</a:t>
            </a:r>
          </a:p>
        </p:txBody>
      </p:sp>
      <p:sp>
        <p:nvSpPr>
          <p:cNvPr id="20482" name="Rectangle 2"/>
          <p:cNvSpPr>
            <a:spLocks noGrp="1" noChangeArrowheads="1"/>
          </p:cNvSpPr>
          <p:nvPr>
            <p:ph type="title"/>
          </p:nvPr>
        </p:nvSpPr>
        <p:spPr>
          <a:xfrm>
            <a:off x="533400" y="838200"/>
            <a:ext cx="7772400" cy="685800"/>
          </a:xfrm>
        </p:spPr>
        <p:txBody>
          <a:bodyPr>
            <a:normAutofit fontScale="90000"/>
          </a:bodyPr>
          <a:lstStyle/>
          <a:p>
            <a:pPr algn="l" eaLnBrk="1" hangingPunct="1"/>
            <a:r>
              <a:rPr lang="en-GB" smtClean="0"/>
              <a:t>Experience and capability 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lstStyle/>
          <a:p>
            <a:endParaRPr lang="en-US" smtClean="0"/>
          </a:p>
        </p:txBody>
      </p:sp>
      <p:sp>
        <p:nvSpPr>
          <p:cNvPr id="6146" name="Rectangle 2"/>
          <p:cNvSpPr>
            <a:spLocks noGrp="1" noChangeArrowheads="1"/>
          </p:cNvSpPr>
          <p:nvPr>
            <p:ph type="title"/>
          </p:nvPr>
        </p:nvSpPr>
        <p:spPr/>
        <p:txBody>
          <a:bodyPr/>
          <a:lstStyle/>
          <a:p>
            <a:r>
              <a:rPr lang="en-US" dirty="0" smtClean="0"/>
              <a:t>Sunny Days for Solar </a:t>
            </a:r>
            <a:r>
              <a:rPr lang="en-US" dirty="0" smtClean="0"/>
              <a:t>in the USA</a:t>
            </a:r>
            <a:endParaRPr lang="en-US" dirty="0" smtClean="0"/>
          </a:p>
        </p:txBody>
      </p:sp>
      <p:pic>
        <p:nvPicPr>
          <p:cNvPr id="6148" name="Picture 6" descr="DSCN0835-small"/>
          <p:cNvPicPr>
            <a:picLocks noChangeAspect="1" noChangeArrowheads="1"/>
          </p:cNvPicPr>
          <p:nvPr/>
        </p:nvPicPr>
        <p:blipFill>
          <a:blip r:embed="rId3"/>
          <a:srcRect/>
          <a:stretch>
            <a:fillRect/>
          </a:stretch>
        </p:blipFill>
        <p:spPr bwMode="auto">
          <a:xfrm>
            <a:off x="557213" y="1568450"/>
            <a:ext cx="8181975" cy="4852988"/>
          </a:xfrm>
          <a:prstGeom prst="rect">
            <a:avLst/>
          </a:prstGeom>
          <a:noFill/>
          <a:ln w="9525">
            <a:noFill/>
            <a:miter lim="800000"/>
            <a:headEnd/>
            <a:tailEnd/>
          </a:ln>
        </p:spPr>
      </p:pic>
      <p:sp>
        <p:nvSpPr>
          <p:cNvPr id="6149" name="Text Box 7"/>
          <p:cNvSpPr txBox="1">
            <a:spLocks noChangeArrowheads="1"/>
          </p:cNvSpPr>
          <p:nvPr/>
        </p:nvSpPr>
        <p:spPr bwMode="auto">
          <a:xfrm>
            <a:off x="534988" y="1554163"/>
            <a:ext cx="4945062" cy="5313362"/>
          </a:xfrm>
          <a:prstGeom prst="rect">
            <a:avLst/>
          </a:prstGeom>
          <a:solidFill>
            <a:schemeClr val="bg1">
              <a:alpha val="74901"/>
            </a:schemeClr>
          </a:solidFill>
          <a:ln w="9525" algn="ctr">
            <a:noFill/>
            <a:miter lim="800000"/>
            <a:headEnd/>
            <a:tailEnd/>
          </a:ln>
        </p:spPr>
        <p:txBody>
          <a:bodyPr lIns="182880" tIns="182880" rIns="182880" bIns="182880">
            <a:spAutoFit/>
          </a:bodyPr>
          <a:lstStyle/>
          <a:p>
            <a:pPr marL="225425" indent="-225425" algn="l">
              <a:spcBef>
                <a:spcPct val="50000"/>
              </a:spcBef>
              <a:buClr>
                <a:schemeClr val="tx1"/>
              </a:buClr>
              <a:buFont typeface="Wingdings" pitchFamily="2" charset="2"/>
              <a:buChar char="§"/>
            </a:pPr>
            <a:r>
              <a:rPr lang="en-US"/>
              <a:t>Solar is the fastest growing industry in   the U.S.</a:t>
            </a:r>
          </a:p>
          <a:p>
            <a:pPr marL="225425" indent="-225425" algn="l">
              <a:spcBef>
                <a:spcPct val="50000"/>
              </a:spcBef>
              <a:buClr>
                <a:schemeClr val="tx1"/>
              </a:buClr>
              <a:buFont typeface="Wingdings" pitchFamily="2" charset="2"/>
              <a:buChar char="§"/>
            </a:pPr>
            <a:r>
              <a:rPr lang="en-US"/>
              <a:t>The total size of the U.S. solar market grew 67% from $3.6 billion in 2009 to $6.0 billion in 2010</a:t>
            </a:r>
          </a:p>
          <a:p>
            <a:pPr marL="225425" indent="-225425" algn="l">
              <a:spcBef>
                <a:spcPct val="50000"/>
              </a:spcBef>
              <a:buClr>
                <a:schemeClr val="tx1"/>
              </a:buClr>
              <a:buFont typeface="Wingdings" pitchFamily="2" charset="2"/>
              <a:buChar char="§"/>
            </a:pPr>
            <a:r>
              <a:rPr lang="en-US"/>
              <a:t>“Solar electric installations in 2010 totaled 956 megawatts (MW) to reach a cumulative installed capacity of 2.6 GW” *</a:t>
            </a:r>
          </a:p>
          <a:p>
            <a:pPr marL="225425" indent="-225425" algn="l">
              <a:spcBef>
                <a:spcPct val="50000"/>
              </a:spcBef>
              <a:buClr>
                <a:schemeClr val="tx1"/>
              </a:buClr>
              <a:buFont typeface="Wingdings" pitchFamily="2" charset="2"/>
              <a:buChar char="§"/>
            </a:pPr>
            <a:r>
              <a:rPr lang="en-US"/>
              <a:t>Grid-connected PV installations grew 102% in 2010 </a:t>
            </a:r>
          </a:p>
          <a:p>
            <a:pPr marL="225425" indent="-225425" algn="l">
              <a:spcBef>
                <a:spcPct val="50000"/>
              </a:spcBef>
              <a:buClr>
                <a:schemeClr val="tx1"/>
              </a:buClr>
              <a:buFont typeface="Wingdings" pitchFamily="2" charset="2"/>
              <a:buChar char="§"/>
            </a:pPr>
            <a:r>
              <a:rPr lang="en-US"/>
              <a:t>Cumulative CSP capacity in the U.S. reached 507 MWac</a:t>
            </a:r>
          </a:p>
          <a:p>
            <a:pPr marL="225425" indent="-225425" algn="l">
              <a:spcBef>
                <a:spcPct val="50000"/>
              </a:spcBef>
              <a:buClr>
                <a:schemeClr val="tx1"/>
              </a:buClr>
              <a:buFont typeface="Wingdings" pitchFamily="2" charset="2"/>
              <a:buChar char="§"/>
            </a:pPr>
            <a:r>
              <a:rPr lang="en-US"/>
              <a:t>California’s 33%-by-2020 Renewables Portfolio Standard (RPS)</a:t>
            </a:r>
          </a:p>
          <a:p>
            <a:pPr marL="225425" indent="-225425" algn="l">
              <a:spcBef>
                <a:spcPct val="50000"/>
              </a:spcBef>
              <a:buClr>
                <a:schemeClr val="tx1"/>
              </a:buClr>
              <a:buFont typeface="Wingdings" pitchFamily="2" charset="2"/>
              <a:buChar char="§"/>
            </a:pPr>
            <a:endParaRPr lang="en-US"/>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p:txBody>
          <a:bodyPr/>
          <a:lstStyle/>
          <a:p>
            <a:r>
              <a:rPr lang="en-US" smtClean="0"/>
              <a:t>Current Situation</a:t>
            </a:r>
          </a:p>
        </p:txBody>
      </p:sp>
      <p:sp>
        <p:nvSpPr>
          <p:cNvPr id="7171" name="Rectangle 3"/>
          <p:cNvSpPr>
            <a:spLocks noGrp="1" noChangeArrowheads="1"/>
          </p:cNvSpPr>
          <p:nvPr>
            <p:ph type="subTitle" idx="1"/>
          </p:nvPr>
        </p:nvSpPr>
        <p:spPr/>
        <p:txBody>
          <a:bodyPr/>
          <a:lstStyle/>
          <a:p>
            <a:endParaRPr lang="en-US" smtClean="0"/>
          </a:p>
        </p:txBody>
      </p:sp>
      <p:pic>
        <p:nvPicPr>
          <p:cNvPr id="7172" name="Picture 4" descr="PTD0001690-small"/>
          <p:cNvPicPr>
            <a:picLocks noChangeAspect="1" noChangeArrowheads="1"/>
          </p:cNvPicPr>
          <p:nvPr/>
        </p:nvPicPr>
        <p:blipFill>
          <a:blip r:embed="rId3"/>
          <a:srcRect/>
          <a:stretch>
            <a:fillRect/>
          </a:stretch>
        </p:blipFill>
        <p:spPr bwMode="auto">
          <a:xfrm>
            <a:off x="557213" y="1571625"/>
            <a:ext cx="8197850" cy="4864100"/>
          </a:xfrm>
          <a:prstGeom prst="rect">
            <a:avLst/>
          </a:prstGeom>
          <a:noFill/>
          <a:ln w="9525">
            <a:noFill/>
            <a:miter lim="800000"/>
            <a:headEnd/>
            <a:tailEnd/>
          </a:ln>
        </p:spPr>
      </p:pic>
      <p:sp>
        <p:nvSpPr>
          <p:cNvPr id="7173" name="Text Box 5"/>
          <p:cNvSpPr txBox="1">
            <a:spLocks noChangeArrowheads="1"/>
          </p:cNvSpPr>
          <p:nvPr/>
        </p:nvSpPr>
        <p:spPr bwMode="auto">
          <a:xfrm>
            <a:off x="192088" y="1344613"/>
            <a:ext cx="5919787" cy="5314950"/>
          </a:xfrm>
          <a:prstGeom prst="rect">
            <a:avLst/>
          </a:prstGeom>
          <a:solidFill>
            <a:srgbClr val="EAEAEA">
              <a:alpha val="74901"/>
            </a:srgbClr>
          </a:solidFill>
          <a:ln w="9525" algn="ctr">
            <a:noFill/>
            <a:miter lim="800000"/>
            <a:headEnd/>
            <a:tailEnd/>
          </a:ln>
        </p:spPr>
        <p:txBody>
          <a:bodyPr lIns="182880" tIns="182880" rIns="182880" bIns="182880">
            <a:spAutoFit/>
          </a:bodyPr>
          <a:lstStyle/>
          <a:p>
            <a:pPr marL="225425" indent="-225425" algn="l">
              <a:spcBef>
                <a:spcPct val="50000"/>
              </a:spcBef>
              <a:buClr>
                <a:schemeClr val="tx1"/>
              </a:buClr>
              <a:buFont typeface="Wingdings" pitchFamily="2" charset="2"/>
              <a:buChar char="§"/>
            </a:pPr>
            <a:r>
              <a:rPr lang="en-US"/>
              <a:t>Government financial support</a:t>
            </a:r>
          </a:p>
          <a:p>
            <a:pPr marL="685800" lvl="1" indent="-228600" algn="l">
              <a:spcBef>
                <a:spcPct val="50000"/>
              </a:spcBef>
              <a:buClr>
                <a:schemeClr val="tx1"/>
              </a:buClr>
              <a:buFont typeface="Wingdings" pitchFamily="2" charset="2"/>
              <a:buChar char="§"/>
            </a:pPr>
            <a:r>
              <a:rPr lang="en-US"/>
              <a:t>Section 1603 Treasury  Cash Grant </a:t>
            </a:r>
            <a:br>
              <a:rPr lang="en-US"/>
            </a:br>
            <a:r>
              <a:rPr lang="en-US"/>
              <a:t>expiring 12/11</a:t>
            </a:r>
          </a:p>
          <a:p>
            <a:pPr marL="685800" lvl="1" indent="-228600" algn="l">
              <a:spcBef>
                <a:spcPct val="50000"/>
              </a:spcBef>
              <a:buClr>
                <a:schemeClr val="tx1"/>
              </a:buClr>
              <a:buFont typeface="Wingdings" pitchFamily="2" charset="2"/>
              <a:buChar char="§"/>
            </a:pPr>
            <a:r>
              <a:rPr lang="en-US"/>
              <a:t>Manufacturing Loan Guarantees</a:t>
            </a:r>
          </a:p>
          <a:p>
            <a:pPr marL="685800" lvl="1" indent="-228600" algn="l">
              <a:spcBef>
                <a:spcPct val="50000"/>
              </a:spcBef>
              <a:buClr>
                <a:schemeClr val="tx1"/>
              </a:buClr>
              <a:buFont typeface="Wingdings" pitchFamily="2" charset="2"/>
              <a:buChar char="§"/>
            </a:pPr>
            <a:r>
              <a:rPr lang="en-US"/>
              <a:t>SunShot initiative</a:t>
            </a:r>
          </a:p>
          <a:p>
            <a:pPr marL="225425" indent="-225425" algn="l">
              <a:spcBef>
                <a:spcPct val="50000"/>
              </a:spcBef>
              <a:buClr>
                <a:schemeClr val="tx1"/>
              </a:buClr>
              <a:buFont typeface="Wingdings" pitchFamily="2" charset="2"/>
              <a:buChar char="§"/>
            </a:pPr>
            <a:r>
              <a:rPr lang="en-US"/>
              <a:t>Developing national legislation for  renewables – RPS, tax credits</a:t>
            </a:r>
          </a:p>
          <a:p>
            <a:pPr marL="225425" indent="-225425" algn="l">
              <a:spcBef>
                <a:spcPct val="50000"/>
              </a:spcBef>
              <a:buClr>
                <a:schemeClr val="tx1"/>
              </a:buClr>
              <a:buFont typeface="Wingdings" pitchFamily="2" charset="2"/>
              <a:buChar char="§"/>
            </a:pPr>
            <a:r>
              <a:rPr lang="en-US"/>
              <a:t>Department of Defense (DoD) mandate to achieve 25%of all energy from renewable resources by 2025</a:t>
            </a:r>
          </a:p>
          <a:p>
            <a:pPr marL="225425" indent="-225425" algn="l">
              <a:spcBef>
                <a:spcPct val="50000"/>
              </a:spcBef>
              <a:buClr>
                <a:schemeClr val="tx1"/>
              </a:buClr>
              <a:buFont typeface="Wingdings" pitchFamily="2" charset="2"/>
              <a:buChar char="§"/>
            </a:pPr>
            <a:r>
              <a:rPr lang="en-US"/>
              <a:t>Grid Parity – already here in select markets </a:t>
            </a:r>
            <a:br>
              <a:rPr lang="en-US"/>
            </a:br>
            <a:r>
              <a:rPr lang="en-US"/>
              <a:t>in the US</a:t>
            </a:r>
          </a:p>
          <a:p>
            <a:pPr marL="225425" indent="-225425" algn="l">
              <a:spcBef>
                <a:spcPct val="50000"/>
              </a:spcBef>
              <a:buClr>
                <a:schemeClr val="tx1"/>
              </a:buClr>
              <a:buFont typeface="Wingdings" pitchFamily="2" charset="2"/>
              <a:buChar char="§"/>
            </a:pPr>
            <a:r>
              <a:rPr lang="en-US"/>
              <a:t>Dramatic decline in pricing for PV panels</a:t>
            </a:r>
          </a:p>
          <a:p>
            <a:pPr marL="225425" indent="-225425" algn="l">
              <a:spcBef>
                <a:spcPct val="50000"/>
              </a:spcBef>
              <a:buClr>
                <a:schemeClr val="tx1"/>
              </a:buClr>
              <a:buFont typeface="Wingdings" pitchFamily="2" charset="2"/>
              <a:buChar char="§"/>
            </a:pPr>
            <a:r>
              <a:rPr lang="en-US"/>
              <a:t>Global market:  US about 5%- 6% of total </a:t>
            </a:r>
            <a:br>
              <a:rPr lang="en-US"/>
            </a:br>
            <a:r>
              <a:rPr lang="en-US"/>
              <a:t>market currently</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ChangeArrowheads="1"/>
          </p:cNvSpPr>
          <p:nvPr>
            <p:custDataLst>
              <p:tags r:id="rId2"/>
            </p:custDataLst>
          </p:nvPr>
        </p:nvSpPr>
        <p:spPr bwMode="auto">
          <a:xfrm>
            <a:off x="7561263" y="1557338"/>
            <a:ext cx="1582737" cy="4824412"/>
          </a:xfrm>
          <a:prstGeom prst="rect">
            <a:avLst/>
          </a:prstGeom>
          <a:solidFill>
            <a:srgbClr val="DDDDDD"/>
          </a:solidFill>
          <a:ln w="9525" algn="ctr">
            <a:solidFill>
              <a:schemeClr val="tx1"/>
            </a:solidFill>
            <a:miter lim="800000"/>
            <a:headEnd/>
            <a:tailEnd/>
          </a:ln>
        </p:spPr>
        <p:txBody>
          <a:bodyPr wrap="none" lIns="108000" tIns="144000" rIns="108000" bIns="144000" anchor="ctr"/>
          <a:lstStyle/>
          <a:p>
            <a:pPr marL="180975" indent="-180975">
              <a:lnSpc>
                <a:spcPct val="80000"/>
              </a:lnSpc>
              <a:spcBef>
                <a:spcPct val="25000"/>
              </a:spcBef>
              <a:buClr>
                <a:schemeClr val="accent2"/>
              </a:buClr>
              <a:buSzPct val="120000"/>
              <a:buFont typeface="Wingdings" pitchFamily="2" charset="2"/>
              <a:buNone/>
            </a:pPr>
            <a:endParaRPr lang="en-GB" sz="1200"/>
          </a:p>
        </p:txBody>
      </p:sp>
      <p:sp>
        <p:nvSpPr>
          <p:cNvPr id="2052" name="Rectangle 3"/>
          <p:cNvSpPr>
            <a:spLocks noGrp="1" noChangeArrowheads="1"/>
          </p:cNvSpPr>
          <p:nvPr>
            <p:ph type="title"/>
            <p:custDataLst>
              <p:tags r:id="rId3"/>
            </p:custDataLst>
          </p:nvPr>
        </p:nvSpPr>
        <p:spPr/>
        <p:txBody>
          <a:bodyPr>
            <a:normAutofit fontScale="90000"/>
          </a:bodyPr>
          <a:lstStyle/>
          <a:p>
            <a:r>
              <a:rPr lang="en-US" smtClean="0"/>
              <a:t>Siemens in Solar: </a:t>
            </a:r>
            <a:br>
              <a:rPr lang="en-US" smtClean="0"/>
            </a:br>
            <a:r>
              <a:rPr lang="en-US" smtClean="0"/>
              <a:t>A Strong Focus on the Solar Value Chain</a:t>
            </a:r>
          </a:p>
        </p:txBody>
      </p:sp>
      <p:sp>
        <p:nvSpPr>
          <p:cNvPr id="2053" name="Rectangle 4"/>
          <p:cNvSpPr>
            <a:spLocks noChangeArrowheads="1"/>
          </p:cNvSpPr>
          <p:nvPr>
            <p:custDataLst>
              <p:tags r:id="rId4"/>
            </p:custDataLst>
          </p:nvPr>
        </p:nvSpPr>
        <p:spPr bwMode="auto">
          <a:xfrm>
            <a:off x="3311525" y="1557338"/>
            <a:ext cx="4249738" cy="4827587"/>
          </a:xfrm>
          <a:prstGeom prst="rect">
            <a:avLst/>
          </a:prstGeom>
          <a:solidFill>
            <a:srgbClr val="EAEAEA">
              <a:alpha val="89803"/>
            </a:srgbClr>
          </a:solidFill>
          <a:ln w="9525" algn="ctr">
            <a:solidFill>
              <a:schemeClr val="tx1"/>
            </a:solidFill>
            <a:miter lim="800000"/>
            <a:headEnd/>
            <a:tailEnd/>
          </a:ln>
        </p:spPr>
        <p:txBody>
          <a:bodyPr lIns="36000" tIns="36000" rIns="36000" bIns="36000" anchor="ctr"/>
          <a:lstStyle/>
          <a:p>
            <a:pPr marL="180975" indent="-180975">
              <a:lnSpc>
                <a:spcPct val="80000"/>
              </a:lnSpc>
              <a:spcBef>
                <a:spcPct val="25000"/>
              </a:spcBef>
              <a:buClr>
                <a:schemeClr val="accent2"/>
              </a:buClr>
              <a:buSzPct val="120000"/>
              <a:buFont typeface="Wingdings" pitchFamily="2" charset="2"/>
              <a:buNone/>
            </a:pPr>
            <a:endParaRPr lang="en-GB" sz="1200"/>
          </a:p>
        </p:txBody>
      </p:sp>
      <p:sp>
        <p:nvSpPr>
          <p:cNvPr id="2054" name="Rectangle 5"/>
          <p:cNvSpPr>
            <a:spLocks noChangeArrowheads="1"/>
          </p:cNvSpPr>
          <p:nvPr>
            <p:custDataLst>
              <p:tags r:id="rId5"/>
            </p:custDataLst>
          </p:nvPr>
        </p:nvSpPr>
        <p:spPr bwMode="auto">
          <a:xfrm>
            <a:off x="863600" y="1557338"/>
            <a:ext cx="2466975" cy="4827587"/>
          </a:xfrm>
          <a:prstGeom prst="rect">
            <a:avLst/>
          </a:prstGeom>
          <a:solidFill>
            <a:srgbClr val="DAE0E3"/>
          </a:solidFill>
          <a:ln w="9525">
            <a:solidFill>
              <a:srgbClr val="000000"/>
            </a:solidFill>
            <a:miter lim="800000"/>
            <a:headEnd/>
            <a:tailEnd/>
          </a:ln>
        </p:spPr>
        <p:txBody>
          <a:bodyPr lIns="36000" tIns="0" rIns="36000" bIns="0" anchor="ctr"/>
          <a:lstStyle/>
          <a:p>
            <a:pPr marL="180975" indent="-180975">
              <a:lnSpc>
                <a:spcPct val="80000"/>
              </a:lnSpc>
              <a:spcBef>
                <a:spcPct val="25000"/>
              </a:spcBef>
              <a:buClr>
                <a:schemeClr val="accent2"/>
              </a:buClr>
              <a:buSzPct val="120000"/>
              <a:buFont typeface="Wingdings" pitchFamily="2" charset="2"/>
              <a:buNone/>
            </a:pPr>
            <a:endParaRPr lang="en-GB" sz="1200"/>
          </a:p>
        </p:txBody>
      </p:sp>
      <p:sp>
        <p:nvSpPr>
          <p:cNvPr id="2055" name="Text Box 6"/>
          <p:cNvSpPr txBox="1">
            <a:spLocks noChangeArrowheads="1"/>
          </p:cNvSpPr>
          <p:nvPr>
            <p:custDataLst>
              <p:tags r:id="rId6"/>
            </p:custDataLst>
          </p:nvPr>
        </p:nvSpPr>
        <p:spPr bwMode="auto">
          <a:xfrm>
            <a:off x="1547813" y="1589088"/>
            <a:ext cx="1028700" cy="434975"/>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Feed Stock</a:t>
            </a:r>
          </a:p>
        </p:txBody>
      </p:sp>
      <p:sp>
        <p:nvSpPr>
          <p:cNvPr id="2056" name="Text Box 7"/>
          <p:cNvSpPr txBox="1">
            <a:spLocks noChangeArrowheads="1"/>
          </p:cNvSpPr>
          <p:nvPr>
            <p:custDataLst>
              <p:tags r:id="rId7"/>
            </p:custDataLst>
          </p:nvPr>
        </p:nvSpPr>
        <p:spPr bwMode="auto">
          <a:xfrm>
            <a:off x="4248150" y="1589088"/>
            <a:ext cx="2562225" cy="434975"/>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Products for Energy Conversion</a:t>
            </a:r>
          </a:p>
        </p:txBody>
      </p:sp>
      <p:sp>
        <p:nvSpPr>
          <p:cNvPr id="2057" name="Text Box 8"/>
          <p:cNvSpPr txBox="1">
            <a:spLocks noChangeArrowheads="1"/>
          </p:cNvSpPr>
          <p:nvPr>
            <p:custDataLst>
              <p:tags r:id="rId8"/>
            </p:custDataLst>
          </p:nvPr>
        </p:nvSpPr>
        <p:spPr bwMode="auto">
          <a:xfrm>
            <a:off x="7632700" y="1589088"/>
            <a:ext cx="1465263" cy="434975"/>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Field Installation </a:t>
            </a:r>
          </a:p>
        </p:txBody>
      </p:sp>
      <p:sp>
        <p:nvSpPr>
          <p:cNvPr id="2058" name="AutoShape 9"/>
          <p:cNvSpPr>
            <a:spLocks noChangeArrowheads="1"/>
          </p:cNvSpPr>
          <p:nvPr>
            <p:custDataLst>
              <p:tags r:id="rId9"/>
            </p:custDataLst>
          </p:nvPr>
        </p:nvSpPr>
        <p:spPr bwMode="auto">
          <a:xfrm>
            <a:off x="1692275" y="2082800"/>
            <a:ext cx="1620838" cy="415925"/>
          </a:xfrm>
          <a:prstGeom prst="chevron">
            <a:avLst>
              <a:gd name="adj" fmla="val 28758"/>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900" b="1">
                <a:solidFill>
                  <a:srgbClr val="000000"/>
                </a:solidFill>
              </a:rPr>
              <a:t>Poly Silicon</a:t>
            </a:r>
            <a:br>
              <a:rPr lang="en-US" sz="900" b="1">
                <a:solidFill>
                  <a:srgbClr val="000000"/>
                </a:solidFill>
              </a:rPr>
            </a:br>
            <a:r>
              <a:rPr lang="en-US" sz="900" b="1">
                <a:solidFill>
                  <a:srgbClr val="000000"/>
                </a:solidFill>
              </a:rPr>
              <a:t> TCS synthesis     CVD reactor</a:t>
            </a:r>
          </a:p>
        </p:txBody>
      </p:sp>
      <p:sp>
        <p:nvSpPr>
          <p:cNvPr id="2059" name="AutoShape 10"/>
          <p:cNvSpPr>
            <a:spLocks noChangeArrowheads="1"/>
          </p:cNvSpPr>
          <p:nvPr>
            <p:custDataLst>
              <p:tags r:id="rId10"/>
            </p:custDataLst>
          </p:nvPr>
        </p:nvSpPr>
        <p:spPr bwMode="auto">
          <a:xfrm>
            <a:off x="912813" y="2133600"/>
            <a:ext cx="815975" cy="314325"/>
          </a:xfrm>
          <a:prstGeom prst="chevron">
            <a:avLst>
              <a:gd name="adj" fmla="val 29156"/>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MG </a:t>
            </a:r>
          </a:p>
          <a:p>
            <a:pPr>
              <a:buClr>
                <a:srgbClr val="FF9900"/>
              </a:buClr>
              <a:buFont typeface="Wingdings" pitchFamily="2" charset="2"/>
              <a:buNone/>
            </a:pPr>
            <a:r>
              <a:rPr lang="en-US" sz="1000" b="1">
                <a:solidFill>
                  <a:srgbClr val="000000"/>
                </a:solidFill>
              </a:rPr>
              <a:t>silicon</a:t>
            </a:r>
          </a:p>
        </p:txBody>
      </p:sp>
      <p:sp>
        <p:nvSpPr>
          <p:cNvPr id="2060" name="AutoShape 11"/>
          <p:cNvSpPr>
            <a:spLocks noChangeArrowheads="1"/>
          </p:cNvSpPr>
          <p:nvPr>
            <p:custDataLst>
              <p:tags r:id="rId11"/>
            </p:custDataLst>
          </p:nvPr>
        </p:nvSpPr>
        <p:spPr bwMode="auto">
          <a:xfrm>
            <a:off x="4211638" y="2082800"/>
            <a:ext cx="828675" cy="415925"/>
          </a:xfrm>
          <a:prstGeom prst="chevron">
            <a:avLst>
              <a:gd name="adj" fmla="val 29581"/>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900" b="1">
                <a:solidFill>
                  <a:srgbClr val="000000"/>
                </a:solidFill>
              </a:rPr>
              <a:t>Wafer</a:t>
            </a:r>
          </a:p>
          <a:p>
            <a:pPr>
              <a:buClr>
                <a:srgbClr val="FF9900"/>
              </a:buClr>
              <a:buFont typeface="Wingdings" pitchFamily="2" charset="2"/>
              <a:buNone/>
            </a:pPr>
            <a:r>
              <a:rPr lang="en-US" sz="900" b="1">
                <a:solidFill>
                  <a:srgbClr val="000000"/>
                </a:solidFill>
              </a:rPr>
              <a:t>mono, poly</a:t>
            </a:r>
          </a:p>
        </p:txBody>
      </p:sp>
      <p:sp>
        <p:nvSpPr>
          <p:cNvPr id="2061" name="AutoShape 12"/>
          <p:cNvSpPr>
            <a:spLocks noChangeArrowheads="1"/>
          </p:cNvSpPr>
          <p:nvPr>
            <p:custDataLst>
              <p:tags r:id="rId12"/>
            </p:custDataLst>
          </p:nvPr>
        </p:nvSpPr>
        <p:spPr bwMode="auto">
          <a:xfrm>
            <a:off x="5040313" y="2060575"/>
            <a:ext cx="828675" cy="460375"/>
          </a:xfrm>
          <a:prstGeom prst="chevron">
            <a:avLst>
              <a:gd name="adj" fmla="val 29692"/>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Cell </a:t>
            </a:r>
          </a:p>
          <a:p>
            <a:pPr>
              <a:buClr>
                <a:srgbClr val="FF9900"/>
              </a:buClr>
              <a:buFont typeface="Wingdings" pitchFamily="2" charset="2"/>
              <a:buNone/>
            </a:pPr>
            <a:r>
              <a:rPr lang="en-US" sz="900" b="1">
                <a:solidFill>
                  <a:srgbClr val="000000"/>
                </a:solidFill>
              </a:rPr>
              <a:t>mono</a:t>
            </a:r>
            <a:r>
              <a:rPr lang="en-US" sz="1000" b="1">
                <a:solidFill>
                  <a:srgbClr val="000000"/>
                </a:solidFill>
              </a:rPr>
              <a:t>, poly</a:t>
            </a:r>
          </a:p>
        </p:txBody>
      </p:sp>
      <p:sp>
        <p:nvSpPr>
          <p:cNvPr id="2062" name="AutoShape 13"/>
          <p:cNvSpPr>
            <a:spLocks noChangeArrowheads="1"/>
          </p:cNvSpPr>
          <p:nvPr>
            <p:custDataLst>
              <p:tags r:id="rId13"/>
            </p:custDataLst>
          </p:nvPr>
        </p:nvSpPr>
        <p:spPr bwMode="auto">
          <a:xfrm>
            <a:off x="6696075" y="2152650"/>
            <a:ext cx="828675" cy="276225"/>
          </a:xfrm>
          <a:prstGeom prst="chevron">
            <a:avLst>
              <a:gd name="adj" fmla="val 29694"/>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900" b="1">
                <a:solidFill>
                  <a:srgbClr val="000000"/>
                </a:solidFill>
              </a:rPr>
              <a:t>Module</a:t>
            </a:r>
          </a:p>
          <a:p>
            <a:pPr>
              <a:buClr>
                <a:srgbClr val="FF9900"/>
              </a:buClr>
              <a:buFont typeface="Wingdings" pitchFamily="2" charset="2"/>
              <a:buNone/>
            </a:pPr>
            <a:r>
              <a:rPr lang="en-US" sz="900" b="1">
                <a:solidFill>
                  <a:srgbClr val="000000"/>
                </a:solidFill>
              </a:rPr>
              <a:t>assembly</a:t>
            </a:r>
          </a:p>
        </p:txBody>
      </p:sp>
      <p:sp>
        <p:nvSpPr>
          <p:cNvPr id="2063" name="AutoShape 14"/>
          <p:cNvSpPr>
            <a:spLocks noChangeArrowheads="1"/>
          </p:cNvSpPr>
          <p:nvPr>
            <p:custDataLst>
              <p:tags r:id="rId14"/>
            </p:custDataLst>
          </p:nvPr>
        </p:nvSpPr>
        <p:spPr bwMode="auto">
          <a:xfrm>
            <a:off x="3348038" y="2133600"/>
            <a:ext cx="863600" cy="314325"/>
          </a:xfrm>
          <a:prstGeom prst="chevron">
            <a:avLst>
              <a:gd name="adj" fmla="val 30858"/>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Ingot</a:t>
            </a:r>
          </a:p>
          <a:p>
            <a:pPr>
              <a:buClr>
                <a:srgbClr val="FF9900"/>
              </a:buClr>
              <a:buFont typeface="Wingdings" pitchFamily="2" charset="2"/>
              <a:buNone/>
            </a:pPr>
            <a:r>
              <a:rPr lang="en-US" sz="1000" b="1">
                <a:solidFill>
                  <a:srgbClr val="000000"/>
                </a:solidFill>
              </a:rPr>
              <a:t>Brick</a:t>
            </a:r>
          </a:p>
        </p:txBody>
      </p:sp>
      <p:pic>
        <p:nvPicPr>
          <p:cNvPr id="2064" name="Picture 15" descr="SilconRocks"/>
          <p:cNvPicPr>
            <a:picLocks noChangeAspect="1" noChangeArrowheads="1"/>
          </p:cNvPicPr>
          <p:nvPr>
            <p:custDataLst>
              <p:tags r:id="rId15"/>
            </p:custDataLst>
          </p:nvPr>
        </p:nvPicPr>
        <p:blipFill>
          <a:blip r:embed="rId50"/>
          <a:srcRect/>
          <a:stretch>
            <a:fillRect/>
          </a:stretch>
        </p:blipFill>
        <p:spPr bwMode="auto">
          <a:xfrm>
            <a:off x="2422525" y="2528888"/>
            <a:ext cx="912813" cy="881062"/>
          </a:xfrm>
          <a:prstGeom prst="rect">
            <a:avLst/>
          </a:prstGeom>
          <a:noFill/>
          <a:ln w="9525">
            <a:noFill/>
            <a:miter lim="800000"/>
            <a:headEnd/>
            <a:tailEnd/>
          </a:ln>
        </p:spPr>
      </p:pic>
      <p:pic>
        <p:nvPicPr>
          <p:cNvPr id="2065" name="Picture 16" descr="polysilicon_granules"/>
          <p:cNvPicPr>
            <a:picLocks noChangeAspect="1" noChangeArrowheads="1"/>
          </p:cNvPicPr>
          <p:nvPr>
            <p:custDataLst>
              <p:tags r:id="rId16"/>
            </p:custDataLst>
          </p:nvPr>
        </p:nvPicPr>
        <p:blipFill>
          <a:blip r:embed="rId51"/>
          <a:srcRect/>
          <a:stretch>
            <a:fillRect/>
          </a:stretch>
        </p:blipFill>
        <p:spPr bwMode="auto">
          <a:xfrm>
            <a:off x="881063" y="2528888"/>
            <a:ext cx="963612" cy="906462"/>
          </a:xfrm>
          <a:prstGeom prst="rect">
            <a:avLst/>
          </a:prstGeom>
          <a:noFill/>
          <a:ln w="9525">
            <a:noFill/>
            <a:miter lim="800000"/>
            <a:headEnd/>
            <a:tailEnd/>
          </a:ln>
        </p:spPr>
      </p:pic>
      <p:pic>
        <p:nvPicPr>
          <p:cNvPr id="2066" name="Picture 17" descr="80x"/>
          <p:cNvPicPr>
            <a:picLocks noChangeAspect="1" noChangeArrowheads="1"/>
          </p:cNvPicPr>
          <p:nvPr>
            <p:custDataLst>
              <p:tags r:id="rId17"/>
            </p:custDataLst>
          </p:nvPr>
        </p:nvPicPr>
        <p:blipFill>
          <a:blip r:embed="rId52"/>
          <a:srcRect/>
          <a:stretch>
            <a:fillRect/>
          </a:stretch>
        </p:blipFill>
        <p:spPr bwMode="auto">
          <a:xfrm>
            <a:off x="1727200" y="2528888"/>
            <a:ext cx="795338" cy="881062"/>
          </a:xfrm>
          <a:prstGeom prst="rect">
            <a:avLst/>
          </a:prstGeom>
          <a:noFill/>
          <a:ln w="9525">
            <a:noFill/>
            <a:miter lim="800000"/>
            <a:headEnd/>
            <a:tailEnd/>
          </a:ln>
        </p:spPr>
      </p:pic>
      <p:sp>
        <p:nvSpPr>
          <p:cNvPr id="2067" name="AutoShape 18"/>
          <p:cNvSpPr>
            <a:spLocks noChangeArrowheads="1"/>
          </p:cNvSpPr>
          <p:nvPr>
            <p:custDataLst>
              <p:tags r:id="rId18"/>
            </p:custDataLst>
          </p:nvPr>
        </p:nvSpPr>
        <p:spPr bwMode="auto">
          <a:xfrm>
            <a:off x="5868988" y="2152650"/>
            <a:ext cx="828675" cy="276225"/>
          </a:xfrm>
          <a:prstGeom prst="chevron">
            <a:avLst>
              <a:gd name="adj" fmla="val 29694"/>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900" b="1">
                <a:solidFill>
                  <a:srgbClr val="000000"/>
                </a:solidFill>
              </a:rPr>
              <a:t>Glass </a:t>
            </a:r>
          </a:p>
          <a:p>
            <a:pPr>
              <a:buClr>
                <a:srgbClr val="FF9900"/>
              </a:buClr>
              <a:buFont typeface="Wingdings" pitchFamily="2" charset="2"/>
              <a:buNone/>
            </a:pPr>
            <a:r>
              <a:rPr lang="en-US" sz="900" b="1">
                <a:solidFill>
                  <a:srgbClr val="000000"/>
                </a:solidFill>
              </a:rPr>
              <a:t>assembly</a:t>
            </a:r>
          </a:p>
        </p:txBody>
      </p:sp>
      <p:pic>
        <p:nvPicPr>
          <p:cNvPr id="2068" name="Picture 19" descr="wafer-mono-poly_01"/>
          <p:cNvPicPr>
            <a:picLocks noChangeAspect="1" noChangeArrowheads="1"/>
          </p:cNvPicPr>
          <p:nvPr>
            <p:custDataLst>
              <p:tags r:id="rId19"/>
            </p:custDataLst>
          </p:nvPr>
        </p:nvPicPr>
        <p:blipFill>
          <a:blip r:embed="rId53"/>
          <a:srcRect/>
          <a:stretch>
            <a:fillRect/>
          </a:stretch>
        </p:blipFill>
        <p:spPr bwMode="auto">
          <a:xfrm>
            <a:off x="4176713" y="2528888"/>
            <a:ext cx="844550" cy="865187"/>
          </a:xfrm>
          <a:prstGeom prst="rect">
            <a:avLst/>
          </a:prstGeom>
          <a:noFill/>
          <a:ln w="9525">
            <a:noFill/>
            <a:miter lim="800000"/>
            <a:headEnd/>
            <a:tailEnd/>
          </a:ln>
        </p:spPr>
      </p:pic>
      <p:pic>
        <p:nvPicPr>
          <p:cNvPr id="2069" name="Picture 20" descr="block"/>
          <p:cNvPicPr>
            <a:picLocks noChangeAspect="1" noChangeArrowheads="1"/>
          </p:cNvPicPr>
          <p:nvPr>
            <p:custDataLst>
              <p:tags r:id="rId20"/>
            </p:custDataLst>
          </p:nvPr>
        </p:nvPicPr>
        <p:blipFill>
          <a:blip r:embed="rId54"/>
          <a:srcRect/>
          <a:stretch>
            <a:fillRect/>
          </a:stretch>
        </p:blipFill>
        <p:spPr bwMode="auto">
          <a:xfrm>
            <a:off x="3348038" y="2528888"/>
            <a:ext cx="863600" cy="863600"/>
          </a:xfrm>
          <a:prstGeom prst="rect">
            <a:avLst/>
          </a:prstGeom>
          <a:noFill/>
          <a:ln w="9525">
            <a:noFill/>
            <a:miter lim="800000"/>
            <a:headEnd/>
            <a:tailEnd/>
          </a:ln>
        </p:spPr>
      </p:pic>
      <p:pic>
        <p:nvPicPr>
          <p:cNvPr id="2070" name="Picture 21" descr="Cell"/>
          <p:cNvPicPr>
            <a:picLocks noChangeAspect="1" noChangeArrowheads="1"/>
          </p:cNvPicPr>
          <p:nvPr>
            <p:custDataLst>
              <p:tags r:id="rId21"/>
            </p:custDataLst>
          </p:nvPr>
        </p:nvPicPr>
        <p:blipFill>
          <a:blip r:embed="rId55"/>
          <a:srcRect/>
          <a:stretch>
            <a:fillRect/>
          </a:stretch>
        </p:blipFill>
        <p:spPr bwMode="auto">
          <a:xfrm>
            <a:off x="5003800" y="2528888"/>
            <a:ext cx="865188" cy="865187"/>
          </a:xfrm>
          <a:prstGeom prst="rect">
            <a:avLst/>
          </a:prstGeom>
          <a:noFill/>
          <a:ln w="9525">
            <a:noFill/>
            <a:miter lim="800000"/>
            <a:headEnd/>
            <a:tailEnd/>
          </a:ln>
        </p:spPr>
      </p:pic>
      <p:pic>
        <p:nvPicPr>
          <p:cNvPr id="2071" name="Picture 22"/>
          <p:cNvPicPr>
            <a:picLocks noChangeArrowheads="1"/>
          </p:cNvPicPr>
          <p:nvPr>
            <p:custDataLst>
              <p:tags r:id="rId22"/>
            </p:custDataLst>
          </p:nvPr>
        </p:nvPicPr>
        <p:blipFill>
          <a:blip r:embed="rId56"/>
          <a:srcRect/>
          <a:stretch>
            <a:fillRect/>
          </a:stretch>
        </p:blipFill>
        <p:spPr bwMode="auto">
          <a:xfrm>
            <a:off x="5868988" y="2528888"/>
            <a:ext cx="827087" cy="865187"/>
          </a:xfrm>
          <a:prstGeom prst="rect">
            <a:avLst/>
          </a:prstGeom>
          <a:noFill/>
          <a:ln w="12700">
            <a:noFill/>
            <a:miter lim="800000"/>
            <a:headEnd/>
            <a:tailEnd/>
          </a:ln>
        </p:spPr>
      </p:pic>
      <p:pic>
        <p:nvPicPr>
          <p:cNvPr id="2072" name="Picture 23" descr="products_001"/>
          <p:cNvPicPr>
            <a:picLocks noChangeAspect="1" noChangeArrowheads="1"/>
          </p:cNvPicPr>
          <p:nvPr>
            <p:custDataLst>
              <p:tags r:id="rId23"/>
            </p:custDataLst>
          </p:nvPr>
        </p:nvPicPr>
        <p:blipFill>
          <a:blip r:embed="rId57"/>
          <a:srcRect/>
          <a:stretch>
            <a:fillRect/>
          </a:stretch>
        </p:blipFill>
        <p:spPr bwMode="auto">
          <a:xfrm>
            <a:off x="6696075" y="2528888"/>
            <a:ext cx="865188" cy="865187"/>
          </a:xfrm>
          <a:prstGeom prst="rect">
            <a:avLst/>
          </a:prstGeom>
          <a:solidFill>
            <a:srgbClr val="DDDDDD"/>
          </a:solidFill>
          <a:ln w="9525">
            <a:noFill/>
            <a:miter lim="800000"/>
            <a:headEnd/>
            <a:tailEnd/>
          </a:ln>
        </p:spPr>
      </p:pic>
      <p:sp>
        <p:nvSpPr>
          <p:cNvPr id="2073" name="AutoShape 24"/>
          <p:cNvSpPr>
            <a:spLocks noChangeArrowheads="1"/>
          </p:cNvSpPr>
          <p:nvPr>
            <p:custDataLst>
              <p:tags r:id="rId24"/>
            </p:custDataLst>
          </p:nvPr>
        </p:nvSpPr>
        <p:spPr bwMode="auto">
          <a:xfrm>
            <a:off x="935038" y="3573463"/>
            <a:ext cx="2376487" cy="314325"/>
          </a:xfrm>
          <a:prstGeom prst="chevron">
            <a:avLst>
              <a:gd name="adj" fmla="val 28562"/>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Amorphous Silicon, compound Semi materials, float/cast glass</a:t>
            </a:r>
          </a:p>
        </p:txBody>
      </p:sp>
      <p:sp>
        <p:nvSpPr>
          <p:cNvPr id="2074" name="AutoShape 25"/>
          <p:cNvSpPr>
            <a:spLocks noChangeArrowheads="1"/>
          </p:cNvSpPr>
          <p:nvPr>
            <p:custDataLst>
              <p:tags r:id="rId25"/>
            </p:custDataLst>
          </p:nvPr>
        </p:nvSpPr>
        <p:spPr bwMode="auto">
          <a:xfrm>
            <a:off x="3348038" y="3573463"/>
            <a:ext cx="1008062" cy="314325"/>
          </a:xfrm>
          <a:prstGeom prst="chevron">
            <a:avLst>
              <a:gd name="adj" fmla="val 23830"/>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Metallization </a:t>
            </a:r>
            <a:br>
              <a:rPr lang="en-US" sz="1000" b="1">
                <a:solidFill>
                  <a:srgbClr val="000000"/>
                </a:solidFill>
              </a:rPr>
            </a:br>
            <a:r>
              <a:rPr lang="en-US" sz="1000" b="1">
                <a:solidFill>
                  <a:srgbClr val="000000"/>
                </a:solidFill>
              </a:rPr>
              <a:t>of float glass</a:t>
            </a:r>
          </a:p>
        </p:txBody>
      </p:sp>
      <p:pic>
        <p:nvPicPr>
          <p:cNvPr id="2075" name="Picture 26"/>
          <p:cNvPicPr>
            <a:picLocks noChangeArrowheads="1"/>
          </p:cNvPicPr>
          <p:nvPr>
            <p:custDataLst>
              <p:tags r:id="rId26"/>
            </p:custDataLst>
          </p:nvPr>
        </p:nvPicPr>
        <p:blipFill>
          <a:blip r:embed="rId56"/>
          <a:srcRect/>
          <a:stretch>
            <a:fillRect/>
          </a:stretch>
        </p:blipFill>
        <p:spPr bwMode="auto">
          <a:xfrm>
            <a:off x="3419475" y="3970338"/>
            <a:ext cx="827088" cy="865187"/>
          </a:xfrm>
          <a:prstGeom prst="rect">
            <a:avLst/>
          </a:prstGeom>
          <a:noFill/>
          <a:ln w="12700">
            <a:noFill/>
            <a:miter lim="800000"/>
            <a:headEnd/>
            <a:tailEnd/>
          </a:ln>
        </p:spPr>
      </p:pic>
      <p:sp>
        <p:nvSpPr>
          <p:cNvPr id="2076" name="AutoShape 27"/>
          <p:cNvSpPr>
            <a:spLocks noChangeArrowheads="1"/>
          </p:cNvSpPr>
          <p:nvPr>
            <p:custDataLst>
              <p:tags r:id="rId27"/>
            </p:custDataLst>
          </p:nvPr>
        </p:nvSpPr>
        <p:spPr bwMode="auto">
          <a:xfrm>
            <a:off x="4414838" y="3573463"/>
            <a:ext cx="1079500" cy="314325"/>
          </a:xfrm>
          <a:prstGeom prst="chevron">
            <a:avLst>
              <a:gd name="adj" fmla="val 29287"/>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Thin Film </a:t>
            </a:r>
          </a:p>
          <a:p>
            <a:pPr>
              <a:buClr>
                <a:srgbClr val="FF9900"/>
              </a:buClr>
              <a:buFont typeface="Wingdings" pitchFamily="2" charset="2"/>
              <a:buNone/>
            </a:pPr>
            <a:r>
              <a:rPr lang="en-US" sz="1000" b="1">
                <a:solidFill>
                  <a:srgbClr val="000000"/>
                </a:solidFill>
              </a:rPr>
              <a:t>coating</a:t>
            </a:r>
          </a:p>
        </p:txBody>
      </p:sp>
      <p:sp>
        <p:nvSpPr>
          <p:cNvPr id="2077" name="AutoShape 28"/>
          <p:cNvSpPr>
            <a:spLocks noChangeArrowheads="1"/>
          </p:cNvSpPr>
          <p:nvPr>
            <p:custDataLst>
              <p:tags r:id="rId28"/>
            </p:custDataLst>
          </p:nvPr>
        </p:nvSpPr>
        <p:spPr bwMode="auto">
          <a:xfrm>
            <a:off x="6586538" y="3573463"/>
            <a:ext cx="901700" cy="314325"/>
          </a:xfrm>
          <a:prstGeom prst="chevron">
            <a:avLst>
              <a:gd name="adj" fmla="val 26761"/>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Module assembly</a:t>
            </a:r>
          </a:p>
        </p:txBody>
      </p:sp>
      <p:pic>
        <p:nvPicPr>
          <p:cNvPr id="2078" name="Picture 29" descr="CA6D0F83"/>
          <p:cNvPicPr>
            <a:picLocks noChangeAspect="1" noChangeArrowheads="1"/>
          </p:cNvPicPr>
          <p:nvPr>
            <p:custDataLst>
              <p:tags r:id="rId29"/>
            </p:custDataLst>
          </p:nvPr>
        </p:nvPicPr>
        <p:blipFill>
          <a:blip r:embed="rId58"/>
          <a:srcRect/>
          <a:stretch>
            <a:fillRect/>
          </a:stretch>
        </p:blipFill>
        <p:spPr bwMode="auto">
          <a:xfrm>
            <a:off x="6586538" y="3970338"/>
            <a:ext cx="865187" cy="863600"/>
          </a:xfrm>
          <a:prstGeom prst="rect">
            <a:avLst/>
          </a:prstGeom>
          <a:noFill/>
          <a:ln w="9525">
            <a:noFill/>
            <a:miter lim="800000"/>
            <a:headEnd/>
            <a:tailEnd/>
          </a:ln>
        </p:spPr>
      </p:pic>
      <p:sp>
        <p:nvSpPr>
          <p:cNvPr id="2079" name="AutoShape 30"/>
          <p:cNvSpPr>
            <a:spLocks noChangeArrowheads="1"/>
          </p:cNvSpPr>
          <p:nvPr>
            <p:custDataLst>
              <p:tags r:id="rId30"/>
            </p:custDataLst>
          </p:nvPr>
        </p:nvSpPr>
        <p:spPr bwMode="auto">
          <a:xfrm>
            <a:off x="5553075" y="3573463"/>
            <a:ext cx="973138" cy="314325"/>
          </a:xfrm>
          <a:prstGeom prst="chevron">
            <a:avLst>
              <a:gd name="adj" fmla="val 26774"/>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Tempering </a:t>
            </a:r>
            <a:br>
              <a:rPr lang="en-US" sz="1000" b="1">
                <a:solidFill>
                  <a:srgbClr val="000000"/>
                </a:solidFill>
              </a:rPr>
            </a:br>
            <a:r>
              <a:rPr lang="en-US" sz="1000" b="1">
                <a:solidFill>
                  <a:srgbClr val="000000"/>
                </a:solidFill>
              </a:rPr>
              <a:t>of glass</a:t>
            </a:r>
          </a:p>
        </p:txBody>
      </p:sp>
      <p:pic>
        <p:nvPicPr>
          <p:cNvPr id="2080" name="Picture 31" descr="castglass"/>
          <p:cNvPicPr>
            <a:picLocks noChangeAspect="1" noChangeArrowheads="1"/>
          </p:cNvPicPr>
          <p:nvPr>
            <p:custDataLst>
              <p:tags r:id="rId31"/>
            </p:custDataLst>
          </p:nvPr>
        </p:nvPicPr>
        <p:blipFill>
          <a:blip r:embed="rId59"/>
          <a:srcRect/>
          <a:stretch>
            <a:fillRect/>
          </a:stretch>
        </p:blipFill>
        <p:spPr bwMode="auto">
          <a:xfrm>
            <a:off x="5575300" y="3970338"/>
            <a:ext cx="869950" cy="855662"/>
          </a:xfrm>
          <a:prstGeom prst="rect">
            <a:avLst/>
          </a:prstGeom>
          <a:noFill/>
          <a:ln w="9525">
            <a:noFill/>
            <a:miter lim="800000"/>
            <a:headEnd/>
            <a:tailEnd/>
          </a:ln>
        </p:spPr>
      </p:pic>
      <p:pic>
        <p:nvPicPr>
          <p:cNvPr id="2081" name="Picture 32" descr="ThermalPowerPlant">
            <a:hlinkClick r:id="rId60"/>
          </p:cNvPr>
          <p:cNvPicPr>
            <a:picLocks noChangeAspect="1" noChangeArrowheads="1"/>
          </p:cNvPicPr>
          <p:nvPr>
            <p:custDataLst>
              <p:tags r:id="rId32"/>
            </p:custDataLst>
          </p:nvPr>
        </p:nvPicPr>
        <p:blipFill>
          <a:blip r:embed="rId61"/>
          <a:srcRect/>
          <a:stretch>
            <a:fillRect/>
          </a:stretch>
        </p:blipFill>
        <p:spPr bwMode="auto">
          <a:xfrm>
            <a:off x="7775575" y="5337175"/>
            <a:ext cx="1081088" cy="847725"/>
          </a:xfrm>
          <a:prstGeom prst="rect">
            <a:avLst/>
          </a:prstGeom>
          <a:noFill/>
          <a:ln w="9525">
            <a:noFill/>
            <a:miter lim="800000"/>
            <a:headEnd/>
            <a:tailEnd/>
          </a:ln>
        </p:spPr>
      </p:pic>
      <p:pic>
        <p:nvPicPr>
          <p:cNvPr id="2082" name="Picture 33" descr="solar_panels_panelled_house_roof_array">
            <a:hlinkClick r:id="rId62"/>
          </p:cNvPr>
          <p:cNvPicPr>
            <a:picLocks noChangeAspect="1" noChangeArrowheads="1"/>
          </p:cNvPicPr>
          <p:nvPr>
            <p:custDataLst>
              <p:tags r:id="rId33"/>
            </p:custDataLst>
          </p:nvPr>
        </p:nvPicPr>
        <p:blipFill>
          <a:blip r:embed="rId63"/>
          <a:srcRect/>
          <a:stretch>
            <a:fillRect/>
          </a:stretch>
        </p:blipFill>
        <p:spPr bwMode="auto">
          <a:xfrm>
            <a:off x="7775575" y="3213100"/>
            <a:ext cx="1116013" cy="720725"/>
          </a:xfrm>
          <a:prstGeom prst="rect">
            <a:avLst/>
          </a:prstGeom>
          <a:noFill/>
          <a:ln w="9525">
            <a:noFill/>
            <a:miter lim="800000"/>
            <a:headEnd/>
            <a:tailEnd/>
          </a:ln>
        </p:spPr>
      </p:pic>
      <p:pic>
        <p:nvPicPr>
          <p:cNvPr id="2083" name="Picture 34" descr="amat_solar_PHOTO_500">
            <a:hlinkClick r:id="rId64"/>
          </p:cNvPr>
          <p:cNvPicPr>
            <a:picLocks noChangeAspect="1" noChangeArrowheads="1"/>
          </p:cNvPicPr>
          <p:nvPr>
            <p:custDataLst>
              <p:tags r:id="rId34"/>
            </p:custDataLst>
          </p:nvPr>
        </p:nvPicPr>
        <p:blipFill>
          <a:blip r:embed="rId65"/>
          <a:srcRect/>
          <a:stretch>
            <a:fillRect/>
          </a:stretch>
        </p:blipFill>
        <p:spPr bwMode="auto">
          <a:xfrm>
            <a:off x="4386263" y="3970338"/>
            <a:ext cx="1047750" cy="868362"/>
          </a:xfrm>
          <a:prstGeom prst="rect">
            <a:avLst/>
          </a:prstGeom>
          <a:noFill/>
          <a:ln w="9525">
            <a:noFill/>
            <a:miter lim="800000"/>
            <a:headEnd/>
            <a:tailEnd/>
          </a:ln>
        </p:spPr>
      </p:pic>
      <p:pic>
        <p:nvPicPr>
          <p:cNvPr id="2084" name="Picture 35" descr="Silicon">
            <a:hlinkClick r:id="rId66"/>
          </p:cNvPr>
          <p:cNvPicPr>
            <a:picLocks noChangeAspect="1" noChangeArrowheads="1"/>
          </p:cNvPicPr>
          <p:nvPr>
            <p:custDataLst>
              <p:tags r:id="rId35"/>
            </p:custDataLst>
          </p:nvPr>
        </p:nvPicPr>
        <p:blipFill>
          <a:blip r:embed="rId67"/>
          <a:srcRect/>
          <a:stretch>
            <a:fillRect/>
          </a:stretch>
        </p:blipFill>
        <p:spPr bwMode="auto">
          <a:xfrm>
            <a:off x="877888" y="3968750"/>
            <a:ext cx="814387" cy="828675"/>
          </a:xfrm>
          <a:prstGeom prst="rect">
            <a:avLst/>
          </a:prstGeom>
          <a:noFill/>
          <a:ln w="9525">
            <a:noFill/>
            <a:miter lim="800000"/>
            <a:headEnd/>
            <a:tailEnd/>
          </a:ln>
        </p:spPr>
      </p:pic>
      <p:sp>
        <p:nvSpPr>
          <p:cNvPr id="2085" name="Rectangle 36"/>
          <p:cNvSpPr>
            <a:spLocks noChangeArrowheads="1"/>
          </p:cNvSpPr>
          <p:nvPr>
            <p:custDataLst>
              <p:tags r:id="rId36"/>
            </p:custDataLst>
          </p:nvPr>
        </p:nvSpPr>
        <p:spPr bwMode="auto">
          <a:xfrm>
            <a:off x="7561263" y="2060575"/>
            <a:ext cx="1582737" cy="2881313"/>
          </a:xfrm>
          <a:prstGeom prst="rect">
            <a:avLst/>
          </a:prstGeom>
          <a:noFill/>
          <a:ln w="19050" algn="ctr">
            <a:solidFill>
              <a:srgbClr val="001A6C"/>
            </a:solidFill>
            <a:miter lim="800000"/>
            <a:headEnd/>
            <a:tailEnd/>
          </a:ln>
        </p:spPr>
        <p:txBody>
          <a:bodyPr wrap="none" lIns="108000" tIns="144000" rIns="108000" bIns="144000" anchor="ctr"/>
          <a:lstStyle/>
          <a:p>
            <a:endParaRPr lang="en-US"/>
          </a:p>
        </p:txBody>
      </p:sp>
      <p:sp>
        <p:nvSpPr>
          <p:cNvPr id="2086" name="Rectangle 37"/>
          <p:cNvSpPr>
            <a:spLocks noChangeArrowheads="1"/>
          </p:cNvSpPr>
          <p:nvPr>
            <p:custDataLst>
              <p:tags r:id="rId37"/>
            </p:custDataLst>
          </p:nvPr>
        </p:nvSpPr>
        <p:spPr bwMode="auto">
          <a:xfrm>
            <a:off x="7561263" y="4941888"/>
            <a:ext cx="1582737" cy="1439862"/>
          </a:xfrm>
          <a:prstGeom prst="rect">
            <a:avLst/>
          </a:prstGeom>
          <a:noFill/>
          <a:ln w="19050" algn="ctr">
            <a:solidFill>
              <a:srgbClr val="001A6C"/>
            </a:solidFill>
            <a:miter lim="800000"/>
            <a:headEnd/>
            <a:tailEnd/>
          </a:ln>
        </p:spPr>
        <p:txBody>
          <a:bodyPr wrap="none" lIns="108000" tIns="144000" rIns="108000" bIns="144000" anchor="ctr"/>
          <a:lstStyle/>
          <a:p>
            <a:endParaRPr lang="en-US"/>
          </a:p>
        </p:txBody>
      </p:sp>
      <p:sp>
        <p:nvSpPr>
          <p:cNvPr id="2087" name="Rectangle 38"/>
          <p:cNvSpPr>
            <a:spLocks noChangeArrowheads="1"/>
          </p:cNvSpPr>
          <p:nvPr>
            <p:custDataLst>
              <p:tags r:id="rId38"/>
            </p:custDataLst>
          </p:nvPr>
        </p:nvSpPr>
        <p:spPr bwMode="auto">
          <a:xfrm>
            <a:off x="287338" y="1557338"/>
            <a:ext cx="576262" cy="4824412"/>
          </a:xfrm>
          <a:prstGeom prst="rect">
            <a:avLst/>
          </a:prstGeom>
          <a:solidFill>
            <a:srgbClr val="EAEAEA"/>
          </a:solidFill>
          <a:ln w="9525" algn="ctr">
            <a:solidFill>
              <a:schemeClr val="tx1"/>
            </a:solidFill>
            <a:miter lim="800000"/>
            <a:headEnd/>
            <a:tailEnd/>
          </a:ln>
        </p:spPr>
        <p:txBody>
          <a:bodyPr wrap="none" lIns="108000" tIns="144000" rIns="108000" bIns="144000" anchor="ctr"/>
          <a:lstStyle/>
          <a:p>
            <a:endParaRPr lang="en-US"/>
          </a:p>
        </p:txBody>
      </p:sp>
      <p:sp>
        <p:nvSpPr>
          <p:cNvPr id="2088" name="Rectangle 39"/>
          <p:cNvSpPr>
            <a:spLocks noChangeArrowheads="1"/>
          </p:cNvSpPr>
          <p:nvPr>
            <p:custDataLst>
              <p:tags r:id="rId39"/>
            </p:custDataLst>
          </p:nvPr>
        </p:nvSpPr>
        <p:spPr bwMode="auto">
          <a:xfrm>
            <a:off x="287338" y="2060575"/>
            <a:ext cx="7273925" cy="1441450"/>
          </a:xfrm>
          <a:prstGeom prst="rect">
            <a:avLst/>
          </a:prstGeom>
          <a:noFill/>
          <a:ln w="19050" algn="ctr">
            <a:solidFill>
              <a:srgbClr val="001A6C"/>
            </a:solidFill>
            <a:miter lim="800000"/>
            <a:headEnd/>
            <a:tailEnd/>
          </a:ln>
        </p:spPr>
        <p:txBody>
          <a:bodyPr wrap="none" lIns="108000" tIns="144000" rIns="108000" bIns="144000" anchor="ctr"/>
          <a:lstStyle/>
          <a:p>
            <a:endParaRPr lang="en-US"/>
          </a:p>
        </p:txBody>
      </p:sp>
      <p:sp>
        <p:nvSpPr>
          <p:cNvPr id="2089" name="Rectangle 40"/>
          <p:cNvSpPr>
            <a:spLocks noChangeArrowheads="1"/>
          </p:cNvSpPr>
          <p:nvPr>
            <p:custDataLst>
              <p:tags r:id="rId40"/>
            </p:custDataLst>
          </p:nvPr>
        </p:nvSpPr>
        <p:spPr bwMode="auto">
          <a:xfrm>
            <a:off x="287338" y="4941888"/>
            <a:ext cx="8856662" cy="1441450"/>
          </a:xfrm>
          <a:prstGeom prst="rect">
            <a:avLst/>
          </a:prstGeom>
          <a:noFill/>
          <a:ln w="19050" algn="ctr">
            <a:solidFill>
              <a:srgbClr val="001A6C"/>
            </a:solidFill>
            <a:miter lim="800000"/>
            <a:headEnd/>
            <a:tailEnd/>
          </a:ln>
        </p:spPr>
        <p:txBody>
          <a:bodyPr wrap="none" lIns="108000" tIns="144000" rIns="108000" bIns="144000" anchor="ctr"/>
          <a:lstStyle/>
          <a:p>
            <a:endParaRPr lang="en-US"/>
          </a:p>
        </p:txBody>
      </p:sp>
      <p:sp>
        <p:nvSpPr>
          <p:cNvPr id="2090" name="Rectangle 41"/>
          <p:cNvSpPr>
            <a:spLocks noChangeArrowheads="1"/>
          </p:cNvSpPr>
          <p:nvPr>
            <p:custDataLst>
              <p:tags r:id="rId41"/>
            </p:custDataLst>
          </p:nvPr>
        </p:nvSpPr>
        <p:spPr bwMode="auto">
          <a:xfrm>
            <a:off x="287338" y="3502025"/>
            <a:ext cx="7273925" cy="1441450"/>
          </a:xfrm>
          <a:prstGeom prst="rect">
            <a:avLst/>
          </a:prstGeom>
          <a:noFill/>
          <a:ln w="19050" algn="ctr">
            <a:solidFill>
              <a:srgbClr val="001A6C"/>
            </a:solidFill>
            <a:miter lim="800000"/>
            <a:headEnd/>
            <a:tailEnd/>
          </a:ln>
        </p:spPr>
        <p:txBody>
          <a:bodyPr wrap="none" lIns="108000" tIns="144000" rIns="108000" bIns="144000" anchor="ctr"/>
          <a:lstStyle/>
          <a:p>
            <a:endParaRPr lang="en-US"/>
          </a:p>
        </p:txBody>
      </p:sp>
      <p:graphicFrame>
        <p:nvGraphicFramePr>
          <p:cNvPr id="2050" name="Rectangle 42" hidden="1"/>
          <p:cNvGraphicFramePr>
            <a:graphicFrameLocks/>
          </p:cNvGraphicFramePr>
          <p:nvPr/>
        </p:nvGraphicFramePr>
        <p:xfrm>
          <a:off x="0" y="0"/>
          <a:ext cx="158750" cy="158750"/>
        </p:xfrm>
        <a:graphic>
          <a:graphicData uri="http://schemas.openxmlformats.org/presentationml/2006/ole">
            <p:oleObj spid="_x0000_s27650" r:id="rId68" imgW="0" imgH="0" progId="">
              <p:embed/>
            </p:oleObj>
          </a:graphicData>
        </a:graphic>
      </p:graphicFrame>
      <p:sp>
        <p:nvSpPr>
          <p:cNvPr id="2091" name="Text Box 43"/>
          <p:cNvSpPr txBox="1">
            <a:spLocks noChangeArrowheads="1"/>
          </p:cNvSpPr>
          <p:nvPr/>
        </p:nvSpPr>
        <p:spPr bwMode="auto">
          <a:xfrm flipH="1" flipV="1">
            <a:off x="395288" y="2122488"/>
            <a:ext cx="361950" cy="1296987"/>
          </a:xfrm>
          <a:prstGeom prst="rect">
            <a:avLst/>
          </a:prstGeom>
          <a:noFill/>
          <a:ln w="9525" algn="ctr">
            <a:noFill/>
            <a:miter lim="800000"/>
            <a:headEnd/>
            <a:tailEnd/>
          </a:ln>
        </p:spPr>
        <p:txBody>
          <a:bodyPr vert="eaVert"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PV Cell based</a:t>
            </a:r>
          </a:p>
        </p:txBody>
      </p:sp>
      <p:sp>
        <p:nvSpPr>
          <p:cNvPr id="2092" name="Text Box 44"/>
          <p:cNvSpPr txBox="1">
            <a:spLocks noChangeArrowheads="1"/>
          </p:cNvSpPr>
          <p:nvPr/>
        </p:nvSpPr>
        <p:spPr bwMode="auto">
          <a:xfrm flipH="1" flipV="1">
            <a:off x="395288" y="3698875"/>
            <a:ext cx="361950" cy="1173163"/>
          </a:xfrm>
          <a:prstGeom prst="rect">
            <a:avLst/>
          </a:prstGeom>
          <a:noFill/>
          <a:ln w="9525" algn="ctr">
            <a:noFill/>
            <a:miter lim="800000"/>
            <a:headEnd/>
            <a:tailEnd/>
          </a:ln>
        </p:spPr>
        <p:txBody>
          <a:bodyPr vert="eaVert"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PV Thin film</a:t>
            </a:r>
          </a:p>
        </p:txBody>
      </p:sp>
      <p:sp>
        <p:nvSpPr>
          <p:cNvPr id="2093" name="Text Box 45"/>
          <p:cNvSpPr txBox="1">
            <a:spLocks noChangeArrowheads="1"/>
          </p:cNvSpPr>
          <p:nvPr/>
        </p:nvSpPr>
        <p:spPr bwMode="auto">
          <a:xfrm flipH="1" flipV="1">
            <a:off x="395288" y="5337175"/>
            <a:ext cx="361950" cy="644525"/>
          </a:xfrm>
          <a:prstGeom prst="rect">
            <a:avLst/>
          </a:prstGeom>
          <a:noFill/>
          <a:ln w="9525" algn="ctr">
            <a:noFill/>
            <a:miter lim="800000"/>
            <a:headEnd/>
            <a:tailEnd/>
          </a:ln>
        </p:spPr>
        <p:txBody>
          <a:bodyPr vert="eaVert"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200" b="1"/>
              <a:t> CSP</a:t>
            </a:r>
          </a:p>
        </p:txBody>
      </p:sp>
      <p:sp>
        <p:nvSpPr>
          <p:cNvPr id="2094" name="Text Box 46"/>
          <p:cNvSpPr txBox="1">
            <a:spLocks noChangeArrowheads="1"/>
          </p:cNvSpPr>
          <p:nvPr/>
        </p:nvSpPr>
        <p:spPr bwMode="auto">
          <a:xfrm>
            <a:off x="7596188" y="4962525"/>
            <a:ext cx="1384300" cy="411163"/>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000" b="1"/>
              <a:t>On grid power farm</a:t>
            </a:r>
          </a:p>
        </p:txBody>
      </p:sp>
      <p:sp>
        <p:nvSpPr>
          <p:cNvPr id="2095" name="Text Box 47"/>
          <p:cNvSpPr txBox="1">
            <a:spLocks noChangeArrowheads="1"/>
          </p:cNvSpPr>
          <p:nvPr/>
        </p:nvSpPr>
        <p:spPr bwMode="auto">
          <a:xfrm>
            <a:off x="7596188" y="1952625"/>
            <a:ext cx="1384300" cy="411163"/>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000" b="1"/>
              <a:t>On grid power farm</a:t>
            </a:r>
          </a:p>
        </p:txBody>
      </p:sp>
      <p:sp>
        <p:nvSpPr>
          <p:cNvPr id="2096" name="Text Box 48"/>
          <p:cNvSpPr txBox="1">
            <a:spLocks noChangeArrowheads="1"/>
          </p:cNvSpPr>
          <p:nvPr/>
        </p:nvSpPr>
        <p:spPr bwMode="auto">
          <a:xfrm>
            <a:off x="7596188" y="2889250"/>
            <a:ext cx="1182687" cy="411163"/>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000" b="1"/>
              <a:t>On grid roof top</a:t>
            </a:r>
          </a:p>
        </p:txBody>
      </p:sp>
      <p:sp>
        <p:nvSpPr>
          <p:cNvPr id="2097" name="Text Box 49"/>
          <p:cNvSpPr txBox="1">
            <a:spLocks noChangeArrowheads="1"/>
          </p:cNvSpPr>
          <p:nvPr/>
        </p:nvSpPr>
        <p:spPr bwMode="auto">
          <a:xfrm>
            <a:off x="7596188" y="3860800"/>
            <a:ext cx="1377950" cy="411163"/>
          </a:xfrm>
          <a:prstGeom prst="rect">
            <a:avLst/>
          </a:prstGeom>
          <a:noFill/>
          <a:ln w="9525" algn="ctr">
            <a:noFill/>
            <a:miter lim="800000"/>
            <a:headEnd/>
            <a:tailEnd/>
          </a:ln>
        </p:spPr>
        <p:txBody>
          <a:bodyPr wrap="none" lIns="108000" tIns="144000" rIns="108000" bIns="144000">
            <a:spAutoFit/>
          </a:bodyPr>
          <a:lstStyle/>
          <a:p>
            <a:pPr marL="180975" indent="-180975" algn="l">
              <a:lnSpc>
                <a:spcPct val="80000"/>
              </a:lnSpc>
              <a:spcBef>
                <a:spcPct val="25000"/>
              </a:spcBef>
              <a:buClr>
                <a:schemeClr val="accent2"/>
              </a:buClr>
              <a:buSzPct val="120000"/>
              <a:buFont typeface="Wingdings" pitchFamily="2" charset="2"/>
              <a:buNone/>
            </a:pPr>
            <a:r>
              <a:rPr lang="en-US" sz="1000" b="1"/>
              <a:t>Off grid installation</a:t>
            </a:r>
          </a:p>
        </p:txBody>
      </p:sp>
      <p:pic>
        <p:nvPicPr>
          <p:cNvPr id="2098" name="Picture 50" descr="SolarPanelField"/>
          <p:cNvPicPr>
            <a:picLocks noChangeAspect="1" noChangeArrowheads="1"/>
          </p:cNvPicPr>
          <p:nvPr/>
        </p:nvPicPr>
        <p:blipFill>
          <a:blip r:embed="rId69"/>
          <a:srcRect/>
          <a:stretch>
            <a:fillRect/>
          </a:stretch>
        </p:blipFill>
        <p:spPr bwMode="auto">
          <a:xfrm>
            <a:off x="7775575" y="2241550"/>
            <a:ext cx="1117600" cy="719138"/>
          </a:xfrm>
          <a:prstGeom prst="rect">
            <a:avLst/>
          </a:prstGeom>
          <a:noFill/>
          <a:ln w="9525">
            <a:noFill/>
            <a:miter lim="800000"/>
            <a:headEnd/>
            <a:tailEnd/>
          </a:ln>
        </p:spPr>
      </p:pic>
      <p:pic>
        <p:nvPicPr>
          <p:cNvPr id="2099" name="Picture 51" descr="offgrid03">
            <a:hlinkClick r:id="rId70"/>
          </p:cNvPr>
          <p:cNvPicPr>
            <a:picLocks noChangeAspect="1" noChangeArrowheads="1"/>
          </p:cNvPicPr>
          <p:nvPr/>
        </p:nvPicPr>
        <p:blipFill>
          <a:blip r:embed="rId71"/>
          <a:srcRect/>
          <a:stretch>
            <a:fillRect/>
          </a:stretch>
        </p:blipFill>
        <p:spPr bwMode="auto">
          <a:xfrm>
            <a:off x="7775575" y="4149725"/>
            <a:ext cx="1117600" cy="781050"/>
          </a:xfrm>
          <a:prstGeom prst="rect">
            <a:avLst/>
          </a:prstGeom>
          <a:noFill/>
          <a:ln w="9525">
            <a:noFill/>
            <a:miter lim="800000"/>
            <a:headEnd/>
            <a:tailEnd/>
          </a:ln>
        </p:spPr>
      </p:pic>
      <p:sp>
        <p:nvSpPr>
          <p:cNvPr id="2100" name="AutoShape 52"/>
          <p:cNvSpPr>
            <a:spLocks noChangeArrowheads="1"/>
          </p:cNvSpPr>
          <p:nvPr>
            <p:custDataLst>
              <p:tags r:id="rId42"/>
            </p:custDataLst>
          </p:nvPr>
        </p:nvSpPr>
        <p:spPr bwMode="auto">
          <a:xfrm>
            <a:off x="1476375" y="5013325"/>
            <a:ext cx="1260475" cy="314325"/>
          </a:xfrm>
          <a:prstGeom prst="chevron">
            <a:avLst>
              <a:gd name="adj" fmla="val 29797"/>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Glass substrate </a:t>
            </a:r>
          </a:p>
          <a:p>
            <a:pPr>
              <a:buClr>
                <a:srgbClr val="FF9900"/>
              </a:buClr>
              <a:buFont typeface="Wingdings" pitchFamily="2" charset="2"/>
              <a:buNone/>
            </a:pPr>
            <a:r>
              <a:rPr lang="en-US" sz="1000" b="1">
                <a:solidFill>
                  <a:srgbClr val="000000"/>
                </a:solidFill>
              </a:rPr>
              <a:t>float</a:t>
            </a:r>
          </a:p>
        </p:txBody>
      </p:sp>
      <p:pic>
        <p:nvPicPr>
          <p:cNvPr id="2101" name="Picture 53"/>
          <p:cNvPicPr>
            <a:picLocks noChangeArrowheads="1"/>
          </p:cNvPicPr>
          <p:nvPr>
            <p:custDataLst>
              <p:tags r:id="rId43"/>
            </p:custDataLst>
          </p:nvPr>
        </p:nvPicPr>
        <p:blipFill>
          <a:blip r:embed="rId56"/>
          <a:srcRect/>
          <a:stretch>
            <a:fillRect/>
          </a:stretch>
        </p:blipFill>
        <p:spPr bwMode="auto">
          <a:xfrm>
            <a:off x="1692275" y="5408613"/>
            <a:ext cx="827088" cy="865187"/>
          </a:xfrm>
          <a:prstGeom prst="rect">
            <a:avLst/>
          </a:prstGeom>
          <a:noFill/>
          <a:ln w="12700">
            <a:noFill/>
            <a:miter lim="800000"/>
            <a:headEnd/>
            <a:tailEnd/>
          </a:ln>
        </p:spPr>
      </p:pic>
      <p:sp>
        <p:nvSpPr>
          <p:cNvPr id="2102" name="AutoShape 54"/>
          <p:cNvSpPr>
            <a:spLocks noChangeArrowheads="1"/>
          </p:cNvSpPr>
          <p:nvPr>
            <p:custDataLst>
              <p:tags r:id="rId44"/>
            </p:custDataLst>
          </p:nvPr>
        </p:nvSpPr>
        <p:spPr bwMode="auto">
          <a:xfrm>
            <a:off x="4392613" y="5013325"/>
            <a:ext cx="935037" cy="314325"/>
          </a:xfrm>
          <a:prstGeom prst="chevron">
            <a:avLst>
              <a:gd name="adj" fmla="val 33411"/>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Bending</a:t>
            </a:r>
          </a:p>
          <a:p>
            <a:pPr>
              <a:buClr>
                <a:srgbClr val="FF9900"/>
              </a:buClr>
              <a:buFont typeface="Wingdings" pitchFamily="2" charset="2"/>
              <a:buNone/>
            </a:pPr>
            <a:endParaRPr lang="en-US" sz="1000" b="1">
              <a:solidFill>
                <a:srgbClr val="000000"/>
              </a:solidFill>
            </a:endParaRPr>
          </a:p>
        </p:txBody>
      </p:sp>
      <p:sp>
        <p:nvSpPr>
          <p:cNvPr id="2103" name="AutoShape 55"/>
          <p:cNvSpPr>
            <a:spLocks noChangeArrowheads="1"/>
          </p:cNvSpPr>
          <p:nvPr>
            <p:custDataLst>
              <p:tags r:id="rId45"/>
            </p:custDataLst>
          </p:nvPr>
        </p:nvSpPr>
        <p:spPr bwMode="auto">
          <a:xfrm>
            <a:off x="5437188" y="5013325"/>
            <a:ext cx="935037" cy="314325"/>
          </a:xfrm>
          <a:prstGeom prst="chevron">
            <a:avLst>
              <a:gd name="adj" fmla="val 33411"/>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Mirror </a:t>
            </a:r>
          </a:p>
          <a:p>
            <a:pPr>
              <a:buClr>
                <a:srgbClr val="FF9900"/>
              </a:buClr>
              <a:buFont typeface="Wingdings" pitchFamily="2" charset="2"/>
              <a:buNone/>
            </a:pPr>
            <a:r>
              <a:rPr lang="en-US" sz="1000" b="1">
                <a:solidFill>
                  <a:srgbClr val="000000"/>
                </a:solidFill>
              </a:rPr>
              <a:t>coating</a:t>
            </a:r>
          </a:p>
        </p:txBody>
      </p:sp>
      <p:sp>
        <p:nvSpPr>
          <p:cNvPr id="2104" name="AutoShape 56"/>
          <p:cNvSpPr>
            <a:spLocks noChangeArrowheads="1"/>
          </p:cNvSpPr>
          <p:nvPr>
            <p:custDataLst>
              <p:tags r:id="rId46"/>
            </p:custDataLst>
          </p:nvPr>
        </p:nvSpPr>
        <p:spPr bwMode="auto">
          <a:xfrm>
            <a:off x="6481763" y="5013325"/>
            <a:ext cx="935037" cy="314325"/>
          </a:xfrm>
          <a:prstGeom prst="chevron">
            <a:avLst>
              <a:gd name="adj" fmla="val 33411"/>
            </a:avLst>
          </a:prstGeom>
          <a:solidFill>
            <a:srgbClr val="BBCBFD"/>
          </a:solidFill>
          <a:ln w="9525">
            <a:solidFill>
              <a:srgbClr val="000000"/>
            </a:solidFill>
            <a:miter lim="800000"/>
            <a:headEnd/>
            <a:tailEnd/>
          </a:ln>
        </p:spPr>
        <p:txBody>
          <a:bodyPr lIns="36000" tIns="0" rIns="36000" bIns="0" anchor="ctr">
            <a:spAutoFit/>
          </a:bodyPr>
          <a:lstStyle/>
          <a:p>
            <a:pPr>
              <a:buClr>
                <a:srgbClr val="FF9900"/>
              </a:buClr>
              <a:buFont typeface="Wingdings" pitchFamily="2" charset="2"/>
              <a:buNone/>
            </a:pPr>
            <a:r>
              <a:rPr lang="en-US" sz="1000" b="1">
                <a:solidFill>
                  <a:srgbClr val="000000"/>
                </a:solidFill>
              </a:rPr>
              <a:t>Glass tube  receiver</a:t>
            </a:r>
          </a:p>
        </p:txBody>
      </p:sp>
      <p:pic>
        <p:nvPicPr>
          <p:cNvPr id="2105" name="Picture 6" descr="ID=51358"/>
          <p:cNvPicPr>
            <a:picLocks noChangeAspect="1" noChangeArrowheads="1"/>
          </p:cNvPicPr>
          <p:nvPr/>
        </p:nvPicPr>
        <p:blipFill>
          <a:blip r:embed="rId72"/>
          <a:srcRect/>
          <a:stretch>
            <a:fillRect/>
          </a:stretch>
        </p:blipFill>
        <p:spPr bwMode="auto">
          <a:xfrm>
            <a:off x="5381625" y="5408613"/>
            <a:ext cx="971550" cy="854075"/>
          </a:xfrm>
          <a:prstGeom prst="rect">
            <a:avLst/>
          </a:prstGeom>
          <a:noFill/>
          <a:ln w="9525">
            <a:noFill/>
            <a:miter lim="800000"/>
            <a:headEnd/>
            <a:tailEnd/>
          </a:ln>
        </p:spPr>
      </p:pic>
      <p:pic>
        <p:nvPicPr>
          <p:cNvPr id="2106" name="Picture 58" descr="3parabola">
            <a:hlinkClick r:id="rId73"/>
          </p:cNvPr>
          <p:cNvPicPr>
            <a:picLocks noChangeAspect="1" noChangeArrowheads="1"/>
          </p:cNvPicPr>
          <p:nvPr/>
        </p:nvPicPr>
        <p:blipFill>
          <a:blip r:embed="rId74"/>
          <a:srcRect/>
          <a:stretch>
            <a:fillRect/>
          </a:stretch>
        </p:blipFill>
        <p:spPr bwMode="auto">
          <a:xfrm>
            <a:off x="4448175" y="5408613"/>
            <a:ext cx="844550" cy="844550"/>
          </a:xfrm>
          <a:prstGeom prst="rect">
            <a:avLst/>
          </a:prstGeom>
          <a:noFill/>
          <a:ln w="9525">
            <a:noFill/>
            <a:miter lim="800000"/>
            <a:headEnd/>
            <a:tailEnd/>
          </a:ln>
        </p:spPr>
      </p:pic>
      <p:pic>
        <p:nvPicPr>
          <p:cNvPr id="2107" name="Picture 59" descr="02_57_11_absorber_schott">
            <a:hlinkClick r:id="rId75"/>
          </p:cNvPr>
          <p:cNvPicPr>
            <a:picLocks noChangeAspect="1" noChangeArrowheads="1"/>
          </p:cNvPicPr>
          <p:nvPr/>
        </p:nvPicPr>
        <p:blipFill>
          <a:blip r:embed="rId76"/>
          <a:srcRect/>
          <a:stretch>
            <a:fillRect/>
          </a:stretch>
        </p:blipFill>
        <p:spPr bwMode="auto">
          <a:xfrm>
            <a:off x="6443663" y="5408613"/>
            <a:ext cx="1044575" cy="865187"/>
          </a:xfrm>
          <a:prstGeom prst="rect">
            <a:avLst/>
          </a:prstGeom>
          <a:noFill/>
          <a:ln w="9525">
            <a:noFill/>
            <a:miter lim="800000"/>
            <a:headEnd/>
            <a:tailEnd/>
          </a:ln>
        </p:spPr>
      </p:pic>
      <p:pic>
        <p:nvPicPr>
          <p:cNvPr id="2108" name="Picture 60"/>
          <p:cNvPicPr>
            <a:picLocks noChangeArrowheads="1"/>
          </p:cNvPicPr>
          <p:nvPr>
            <p:custDataLst>
              <p:tags r:id="rId47"/>
            </p:custDataLst>
          </p:nvPr>
        </p:nvPicPr>
        <p:blipFill>
          <a:blip r:embed="rId56"/>
          <a:srcRect/>
          <a:stretch>
            <a:fillRect/>
          </a:stretch>
        </p:blipFill>
        <p:spPr bwMode="auto">
          <a:xfrm>
            <a:off x="1703388" y="3968750"/>
            <a:ext cx="828675" cy="828675"/>
          </a:xfrm>
          <a:prstGeom prst="rect">
            <a:avLst/>
          </a:prstGeom>
          <a:noFill/>
          <a:ln w="12700">
            <a:noFill/>
            <a:miter lim="800000"/>
            <a:headEnd/>
            <a:tailEnd/>
          </a:ln>
        </p:spPr>
      </p:pic>
      <p:pic>
        <p:nvPicPr>
          <p:cNvPr id="2109" name="Picture 61" descr="castglass"/>
          <p:cNvPicPr>
            <a:picLocks noChangeAspect="1" noChangeArrowheads="1"/>
          </p:cNvPicPr>
          <p:nvPr>
            <p:custDataLst>
              <p:tags r:id="rId48"/>
            </p:custDataLst>
          </p:nvPr>
        </p:nvPicPr>
        <p:blipFill>
          <a:blip r:embed="rId77"/>
          <a:srcRect/>
          <a:stretch>
            <a:fillRect/>
          </a:stretch>
        </p:blipFill>
        <p:spPr bwMode="auto">
          <a:xfrm>
            <a:off x="2544763" y="3968750"/>
            <a:ext cx="766762" cy="828675"/>
          </a:xfrm>
          <a:prstGeom prst="rect">
            <a:avLst/>
          </a:prstGeom>
          <a:noFill/>
          <a:ln w="9525">
            <a:noFill/>
            <a:miter lim="800000"/>
            <a:headEnd/>
            <a:tailEnd/>
          </a:ln>
        </p:spPr>
      </p:pic>
      <p:sp>
        <p:nvSpPr>
          <p:cNvPr id="2110" name="Text Box 62"/>
          <p:cNvSpPr txBox="1">
            <a:spLocks noChangeArrowheads="1"/>
          </p:cNvSpPr>
          <p:nvPr/>
        </p:nvSpPr>
        <p:spPr bwMode="auto">
          <a:xfrm>
            <a:off x="315913" y="6434138"/>
            <a:ext cx="3252787" cy="152400"/>
          </a:xfrm>
          <a:prstGeom prst="rect">
            <a:avLst/>
          </a:prstGeom>
          <a:noFill/>
          <a:ln w="9525" algn="ctr">
            <a:noFill/>
            <a:miter lim="800000"/>
            <a:headEnd/>
            <a:tailEnd/>
          </a:ln>
        </p:spPr>
        <p:txBody>
          <a:bodyPr wrap="none" lIns="36000" tIns="0" rIns="36000" bIns="0">
            <a:spAutoFit/>
          </a:bodyPr>
          <a:lstStyle/>
          <a:p>
            <a:pPr algn="l">
              <a:buClr>
                <a:schemeClr val="accent2"/>
              </a:buClr>
              <a:buFont typeface="Wingdings" pitchFamily="2" charset="2"/>
              <a:buNone/>
            </a:pPr>
            <a:r>
              <a:rPr lang="en-US" sz="1000" b="1"/>
              <a:t>PV = Photo Voltaic, CSP = Concentrated Solar Power</a:t>
            </a:r>
          </a:p>
        </p:txBody>
      </p:sp>
    </p:spTree>
  </p:cSld>
  <p:clrMapOvr>
    <a:masterClrMapping/>
  </p:clrMapOv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0QlNeQq3GEewt7alHQDbmA"/>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jrScWMHTsEWIR_uyq92ypA"/>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nLXXzTMaZEmzD0n8Ywg4IA"/>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dxQDBSihZESyrTM0Y0ZbPw"/>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Tc_0oBJ62EuNtvzPu7Yc1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RVBOWxm3k0GHh4SyeQewIA"/>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mvzfw3MpG0e91RThIC_pag"/>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e8l4l8_2G02EeZiKx2lWt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zZXKpgmUpUuScuEu3xfGog"/>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egUTpbc9uEi9OFpMp6eKxg"/>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CGbi.g9GUa8pf.WIZA1qQ"/>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MgZGmrh3b0iIEmeGdFL2z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5.MLHjDghUqz.OkexyVDZ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WjMukasM5UmrZFfFYM604g"/>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9O1jDTkF5UOpHSehqBHzw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YtdG2VU7BU2huAZtRfcBeg"/>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sC.XB0l_cEWrc5Z90pw.ww"/>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U8yxl_FMmU6AeOQ0QZA8lQ"/>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BYTY4485W0OH87W_1PxoUQ"/>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N_JXVZL2.kiGoencfABVw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ZtUayN9JfkG_Tp.5w1zqnQ"/>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jooeh9EWAEi9CcGatvBkiQ"/>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Fc_WND1wyEaBmQoLN.Ls1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nZpCsWhPT0OpcSpWzAnW0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ZzLDoNGt00a8zkjmErNsdA"/>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VabRPeQhvUi_1DkEApHB7A"/>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x.EB1zk8hUORrXcOq_z1yg"/>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rcJZCu51JUajN4tXau2ui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mVZVJRREY0Wv_1vDs.vlEQ"/>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O1G3G.B5zUmF5laFba5NyA"/>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cDHjAdZrI0qPHdcfZTwPfQ"/>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AiRUHp_DIkKJdlbz7rR17w"/>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R4L5c_BSZkGK64M.a50S8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E9R0u6.kXUC6jlZ3GMQ4ew"/>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m0xMfU0y6UiPv3fKo8HTqA"/>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00KKEQ6ldkK.pRvfV0ycvg"/>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PtRQXVMYnUqdwIVgfCXTRQ"/>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lsjsY_YbiEGpujhDB8ikzw"/>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mjjbLHdBqkiz3mg2ZyaoA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CklA3HZbKEaFM2WyKRTs3A"/>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nZpCsWhPT0OpcSpWzAnW0w"/>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ZzLDoNGt00a8zkjmErNsdA"/>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VabRPeQhvUi_1DkEApHB7A"/>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VabRPeQhvUi_1DkEApHB7A"/>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VabRPeQhvUi_1DkEApHB7A"/>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ZzLDoNGt00a8zkjmErNsdA"/>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O1G3G.B5zUmF5laFba5NyA"/>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648</TotalTime>
  <Words>2612</Words>
  <Application>Microsoft PowerPoint</Application>
  <PresentationFormat>On-screen Show (4:3)</PresentationFormat>
  <Paragraphs>362</Paragraphs>
  <Slides>43</Slides>
  <Notes>3</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43</vt:i4>
      </vt:variant>
    </vt:vector>
  </HeadingPairs>
  <TitlesOfParts>
    <vt:vector size="53" baseType="lpstr">
      <vt:lpstr>Arial</vt:lpstr>
      <vt:lpstr>Wingdings</vt:lpstr>
      <vt:lpstr>Arial Black</vt:lpstr>
      <vt:lpstr>Times New Roman</vt:lpstr>
      <vt:lpstr>MS Mincho</vt:lpstr>
      <vt:lpstr>Mangal</vt:lpstr>
      <vt:lpstr>Tahoma</vt:lpstr>
      <vt:lpstr>Concourse</vt:lpstr>
      <vt:lpstr>Microsoft Word Document</vt:lpstr>
      <vt:lpstr>Microsoft Photo Editor 3.0 Photo</vt:lpstr>
      <vt:lpstr>Energy and Sustainable development.</vt:lpstr>
      <vt:lpstr>Methods of Renewable Power Generation.</vt:lpstr>
      <vt:lpstr>Methods of Renewable Power Generation. (Continued.)</vt:lpstr>
      <vt:lpstr>Renewable energy</vt:lpstr>
      <vt:lpstr>Why do we need renewable energy?</vt:lpstr>
      <vt:lpstr>The Renewable Debate</vt:lpstr>
      <vt:lpstr>Are Renewables the only solution?</vt:lpstr>
      <vt:lpstr>Are Renewables efficient?</vt:lpstr>
      <vt:lpstr>Are Renewables efficient? .(Continued.)</vt:lpstr>
      <vt:lpstr>Why do we need renewable energy?</vt:lpstr>
      <vt:lpstr>Slide 11</vt:lpstr>
      <vt:lpstr>Sustainable futures.</vt:lpstr>
      <vt:lpstr>Marine current energy (renewable):</vt:lpstr>
      <vt:lpstr>Slide 14</vt:lpstr>
      <vt:lpstr>Slide 15</vt:lpstr>
      <vt:lpstr>Slide 16</vt:lpstr>
      <vt:lpstr>Slide 17</vt:lpstr>
      <vt:lpstr>Slide 18</vt:lpstr>
      <vt:lpstr>Tidal and wave power: Advantages</vt:lpstr>
      <vt:lpstr>Tidal and wave power: Disadvantages</vt:lpstr>
      <vt:lpstr>Disadvantages (2)</vt:lpstr>
      <vt:lpstr>Disadvantages (3)</vt:lpstr>
      <vt:lpstr>Disadvantages (4)</vt:lpstr>
      <vt:lpstr>Compact Power puts pyrolysis and gasification to work for sustainable solutions </vt:lpstr>
      <vt:lpstr>Company Overview </vt:lpstr>
      <vt:lpstr>Advantages of Pyrolysis and Gasification</vt:lpstr>
      <vt:lpstr>Advanced Thermal Conversion and ROC’s</vt:lpstr>
      <vt:lpstr>Principal Technical Features</vt:lpstr>
      <vt:lpstr>Slide 29</vt:lpstr>
      <vt:lpstr>Finham Trials Plant</vt:lpstr>
      <vt:lpstr>The Avonmouth Plant</vt:lpstr>
      <vt:lpstr>Slide 32</vt:lpstr>
      <vt:lpstr>Slide 33</vt:lpstr>
      <vt:lpstr>Slide 34</vt:lpstr>
      <vt:lpstr>Funding Structure EfW</vt:lpstr>
      <vt:lpstr>Slide 36</vt:lpstr>
      <vt:lpstr>IWM Facility Layout</vt:lpstr>
      <vt:lpstr>Integrated Facility for Cornwall</vt:lpstr>
      <vt:lpstr>Neath and Port Talbot</vt:lpstr>
      <vt:lpstr>Experience and capability 1</vt:lpstr>
      <vt:lpstr>Sunny Days for Solar in the USA</vt:lpstr>
      <vt:lpstr>Current Situation</vt:lpstr>
      <vt:lpstr>Siemens in Solar:  A Strong Focus on the Solar Value Chain</vt:lpstr>
    </vt:vector>
  </TitlesOfParts>
  <Company>home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Waste and Energy</dc:title>
  <dc:creator>Linda Rudd</dc:creator>
  <cp:lastModifiedBy>bus-lr</cp:lastModifiedBy>
  <cp:revision>19</cp:revision>
  <dcterms:created xsi:type="dcterms:W3CDTF">2006-05-09T08:43:30Z</dcterms:created>
  <dcterms:modified xsi:type="dcterms:W3CDTF">2012-02-02T17:37:52Z</dcterms:modified>
</cp:coreProperties>
</file>