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0" r:id="rId6"/>
    <p:sldId id="259"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1460121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935408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311487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278E88-5344-4742-955D-465240B56F1E}" type="datetimeFigureOut">
              <a:rPr lang="en-GB" smtClean="0"/>
              <a:t>27/08/2019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3872729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278E88-5344-4742-955D-465240B56F1E}" type="datetimeFigureOut">
              <a:rPr lang="en-GB" smtClean="0"/>
              <a:t>27/08/2019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355479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278E88-5344-4742-955D-465240B56F1E}" type="datetimeFigureOut">
              <a:rPr lang="en-GB" smtClean="0"/>
              <a:t>27/08/2019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2259852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278E88-5344-4742-955D-465240B56F1E}" type="datetimeFigureOut">
              <a:rPr lang="en-GB" smtClean="0"/>
              <a:t>27/08/2019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1962133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6278E88-5344-4742-955D-465240B56F1E}" type="datetimeFigureOut">
              <a:rPr lang="en-GB" smtClean="0"/>
              <a:t>27/08/2019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1456752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6278E88-5344-4742-955D-465240B56F1E}" type="datetimeFigureOut">
              <a:rPr lang="en-GB" smtClean="0"/>
              <a:t>27/08/2019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3029808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371293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78515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4177518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4761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297486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1677395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278E88-5344-4742-955D-465240B56F1E}"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5029-4A53-4C01-A152-09D97F00B07B}" type="slidenum">
              <a:rPr lang="en-GB" smtClean="0"/>
              <a:t>‹#›</a:t>
            </a:fld>
            <a:endParaRPr lang="en-GB"/>
          </a:p>
        </p:txBody>
      </p:sp>
    </p:spTree>
    <p:extLst>
      <p:ext uri="{BB962C8B-B14F-4D97-AF65-F5344CB8AC3E}">
        <p14:creationId xmlns:p14="http://schemas.microsoft.com/office/powerpoint/2010/main" val="2282431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6278E88-5344-4742-955D-465240B56F1E}" type="datetimeFigureOut">
              <a:rPr lang="en-GB" smtClean="0"/>
              <a:t>27/08/2019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6435029-4A53-4C01-A152-09D97F00B07B}" type="slidenum">
              <a:rPr lang="en-GB" smtClean="0"/>
              <a:t>‹#›</a:t>
            </a:fld>
            <a:endParaRPr lang="en-GB"/>
          </a:p>
        </p:txBody>
      </p:sp>
    </p:spTree>
    <p:extLst>
      <p:ext uri="{BB962C8B-B14F-4D97-AF65-F5344CB8AC3E}">
        <p14:creationId xmlns:p14="http://schemas.microsoft.com/office/powerpoint/2010/main" val="2905041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5193" y="324342"/>
            <a:ext cx="9144000" cy="2387600"/>
          </a:xfrm>
        </p:spPr>
        <p:txBody>
          <a:bodyPr>
            <a:normAutofit/>
          </a:bodyPr>
          <a:lstStyle/>
          <a:p>
            <a:r>
              <a:rPr lang="en-GB" sz="3000" b="1" u="sng" dirty="0" smtClean="0">
                <a:latin typeface="Times New Roman" panose="02020603050405020304" pitchFamily="18" charset="0"/>
                <a:cs typeface="Times New Roman" panose="02020603050405020304" pitchFamily="18" charset="0"/>
              </a:rPr>
              <a:t>Contemporary Issues in Marketing </a:t>
            </a:r>
            <a:endParaRPr lang="en-GB" sz="3000" b="1" u="sng"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790007" y="3103274"/>
            <a:ext cx="9144000" cy="1655762"/>
          </a:xfrm>
        </p:spPr>
        <p:txBody>
          <a:bodyPr>
            <a:noAutofit/>
          </a:bodyPr>
          <a:lstStyle/>
          <a:p>
            <a:r>
              <a:rPr lang="en-GB" sz="2000" dirty="0" smtClean="0">
                <a:solidFill>
                  <a:schemeClr val="tx1"/>
                </a:solidFill>
                <a:latin typeface="Times New Roman" panose="02020603050405020304" pitchFamily="18" charset="0"/>
                <a:cs typeface="Times New Roman" panose="02020603050405020304" pitchFamily="18" charset="0"/>
              </a:rPr>
              <a:t>MBA Business Administration</a:t>
            </a:r>
          </a:p>
          <a:p>
            <a:r>
              <a:rPr lang="en-GB" sz="2000" dirty="0" smtClean="0">
                <a:solidFill>
                  <a:schemeClr val="tx1"/>
                </a:solidFill>
                <a:latin typeface="Times New Roman" panose="02020603050405020304" pitchFamily="18" charset="0"/>
                <a:cs typeface="Times New Roman" panose="02020603050405020304" pitchFamily="18" charset="0"/>
              </a:rPr>
              <a:t>Marketing Management BMMB7012D</a:t>
            </a:r>
          </a:p>
          <a:p>
            <a:r>
              <a:rPr lang="en-GB" sz="2000" dirty="0" smtClean="0">
                <a:solidFill>
                  <a:schemeClr val="tx1"/>
                </a:solidFill>
                <a:latin typeface="Times New Roman" panose="02020603050405020304" pitchFamily="18" charset="0"/>
                <a:cs typeface="Times New Roman" panose="02020603050405020304" pitchFamily="18" charset="0"/>
              </a:rPr>
              <a:t>Sarah Elizabeth Cook </a:t>
            </a:r>
          </a:p>
          <a:p>
            <a:r>
              <a:rPr lang="en-GB" sz="2000" dirty="0" smtClean="0">
                <a:solidFill>
                  <a:schemeClr val="tx1"/>
                </a:solidFill>
                <a:latin typeface="Times New Roman" panose="02020603050405020304" pitchFamily="18" charset="0"/>
                <a:cs typeface="Times New Roman" panose="02020603050405020304" pitchFamily="18" charset="0"/>
              </a:rPr>
              <a:t>1250412</a:t>
            </a:r>
            <a:endParaRPr lang="en-GB"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90636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 y="26236"/>
            <a:ext cx="10663844" cy="1325563"/>
          </a:xfrm>
        </p:spPr>
        <p:txBody>
          <a:bodyPr>
            <a:normAutofit/>
          </a:bodyPr>
          <a:lstStyle/>
          <a:p>
            <a:r>
              <a:rPr lang="en-GB" sz="2800" b="1" u="sng" dirty="0" smtClean="0">
                <a:latin typeface="Times New Roman" panose="02020603050405020304" pitchFamily="18" charset="0"/>
                <a:cs typeface="Times New Roman" panose="02020603050405020304" pitchFamily="18" charset="0"/>
              </a:rPr>
              <a:t>Corporate Social Responsibility </a:t>
            </a:r>
            <a:endParaRPr lang="en-GB" sz="2800" b="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440" y="631767"/>
            <a:ext cx="11978640" cy="6126480"/>
          </a:xfrm>
        </p:spPr>
        <p:txBody>
          <a:bodyPr>
            <a:normAutofit fontScale="62500" lnSpcReduction="20000"/>
          </a:bodyPr>
          <a:lstStyle/>
          <a:p>
            <a:pPr marL="0" indent="0" algn="just">
              <a:lnSpc>
                <a:spcPct val="120000"/>
              </a:lnSpc>
              <a:buNone/>
            </a:pPr>
            <a:r>
              <a:rPr lang="en-GB" sz="3200" dirty="0" smtClean="0">
                <a:latin typeface="Times New Roman" panose="02020603050405020304" pitchFamily="18" charset="0"/>
                <a:cs typeface="Times New Roman" panose="02020603050405020304" pitchFamily="18" charset="0"/>
              </a:rPr>
              <a:t>Wenhao and Kaufman (2011) cited in </a:t>
            </a:r>
            <a:r>
              <a:rPr lang="en-GB" sz="3200" dirty="0" err="1" smtClean="0">
                <a:latin typeface="Times New Roman" panose="02020603050405020304" pitchFamily="18" charset="0"/>
                <a:cs typeface="Times New Roman" panose="02020603050405020304" pitchFamily="18" charset="0"/>
              </a:rPr>
              <a:t>Fagerstrom</a:t>
            </a:r>
            <a:r>
              <a:rPr lang="en-GB" sz="3200" dirty="0" smtClean="0">
                <a:latin typeface="Times New Roman" panose="02020603050405020304" pitchFamily="18" charset="0"/>
                <a:cs typeface="Times New Roman" panose="02020603050405020304" pitchFamily="18" charset="0"/>
              </a:rPr>
              <a:t> (2015) state that Corporate Social Responsibility (CSR) allows businesses to endorse positive change by: </a:t>
            </a:r>
          </a:p>
          <a:p>
            <a:pPr marL="514350" indent="-514350" algn="just">
              <a:lnSpc>
                <a:spcPct val="110000"/>
              </a:lnSpc>
              <a:buFont typeface="+mj-lt"/>
              <a:buAutoNum type="arabicPeriod"/>
            </a:pPr>
            <a:r>
              <a:rPr lang="en-GB" sz="3200" dirty="0">
                <a:latin typeface="Times New Roman" panose="02020603050405020304" pitchFamily="18" charset="0"/>
                <a:cs typeface="Times New Roman" panose="02020603050405020304" pitchFamily="18" charset="0"/>
              </a:rPr>
              <a:t>D</a:t>
            </a:r>
            <a:r>
              <a:rPr lang="en-GB" sz="3200" dirty="0" smtClean="0">
                <a:latin typeface="Times New Roman" panose="02020603050405020304" pitchFamily="18" charset="0"/>
                <a:cs typeface="Times New Roman" panose="02020603050405020304" pitchFamily="18" charset="0"/>
              </a:rPr>
              <a:t>eveloping environmental initiatives.</a:t>
            </a:r>
          </a:p>
          <a:p>
            <a:pPr marL="514350" indent="-514350" algn="just">
              <a:lnSpc>
                <a:spcPct val="110000"/>
              </a:lnSpc>
              <a:buFont typeface="+mj-lt"/>
              <a:buAutoNum type="arabicPeriod"/>
            </a:pPr>
            <a:r>
              <a:rPr lang="en-GB" sz="3200" dirty="0" smtClean="0">
                <a:latin typeface="Times New Roman" panose="02020603050405020304" pitchFamily="18" charset="0"/>
                <a:cs typeface="Times New Roman" panose="02020603050405020304" pitchFamily="18" charset="0"/>
              </a:rPr>
              <a:t>Donating to charities.</a:t>
            </a:r>
          </a:p>
          <a:p>
            <a:pPr marL="514350" indent="-514350" algn="just">
              <a:lnSpc>
                <a:spcPct val="110000"/>
              </a:lnSpc>
              <a:buFont typeface="+mj-lt"/>
              <a:buAutoNum type="arabicPeriod"/>
            </a:pPr>
            <a:r>
              <a:rPr lang="en-GB" sz="3200" dirty="0" smtClean="0">
                <a:latin typeface="Times New Roman" panose="02020603050405020304" pitchFamily="18" charset="0"/>
                <a:cs typeface="Times New Roman" panose="02020603050405020304" pitchFamily="18" charset="0"/>
              </a:rPr>
              <a:t>Supporting ethical practices.</a:t>
            </a:r>
          </a:p>
          <a:p>
            <a:pPr marL="0" indent="0">
              <a:lnSpc>
                <a:spcPct val="110000"/>
              </a:lnSpc>
              <a:buNone/>
            </a:pPr>
            <a:endParaRPr lang="en-GB" sz="3200" dirty="0">
              <a:latin typeface="Times New Roman" panose="02020603050405020304" pitchFamily="18" charset="0"/>
              <a:cs typeface="Times New Roman" panose="02020603050405020304" pitchFamily="18" charset="0"/>
            </a:endParaRPr>
          </a:p>
          <a:p>
            <a:pPr marL="0" indent="0" algn="just">
              <a:lnSpc>
                <a:spcPct val="110000"/>
              </a:lnSpc>
              <a:buNone/>
            </a:pPr>
            <a:r>
              <a:rPr lang="en-GB" sz="3200" dirty="0">
                <a:latin typeface="Times New Roman" panose="02020603050405020304" pitchFamily="18" charset="0"/>
                <a:cs typeface="Times New Roman" panose="02020603050405020304" pitchFamily="18" charset="0"/>
              </a:rPr>
              <a:t>Sen and </a:t>
            </a:r>
            <a:r>
              <a:rPr lang="en-GB" sz="3200" dirty="0" err="1">
                <a:latin typeface="Times New Roman" panose="02020603050405020304" pitchFamily="18" charset="0"/>
                <a:cs typeface="Times New Roman" panose="02020603050405020304" pitchFamily="18" charset="0"/>
              </a:rPr>
              <a:t>Bhatacharya</a:t>
            </a:r>
            <a:r>
              <a:rPr lang="en-GB" sz="3200" dirty="0">
                <a:latin typeface="Times New Roman" panose="02020603050405020304" pitchFamily="18" charset="0"/>
                <a:cs typeface="Times New Roman" panose="02020603050405020304" pitchFamily="18" charset="0"/>
              </a:rPr>
              <a:t> (2001) and </a:t>
            </a:r>
            <a:r>
              <a:rPr lang="en-GB" sz="3200" dirty="0" err="1">
                <a:latin typeface="Times New Roman" panose="02020603050405020304" pitchFamily="18" charset="0"/>
                <a:cs typeface="Times New Roman" panose="02020603050405020304" pitchFamily="18" charset="0"/>
              </a:rPr>
              <a:t>Balmer</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et al</a:t>
            </a:r>
            <a:r>
              <a:rPr lang="en-GB" sz="3200" dirty="0">
                <a:latin typeface="Times New Roman" panose="02020603050405020304" pitchFamily="18" charset="0"/>
                <a:cs typeface="Times New Roman" panose="02020603050405020304" pitchFamily="18" charset="0"/>
              </a:rPr>
              <a:t> (2007) cited in Hildebrand </a:t>
            </a:r>
            <a:r>
              <a:rPr lang="en-GB" sz="3200" i="1" dirty="0">
                <a:latin typeface="Times New Roman" panose="02020603050405020304" pitchFamily="18" charset="0"/>
                <a:cs typeface="Times New Roman" panose="02020603050405020304" pitchFamily="18" charset="0"/>
              </a:rPr>
              <a:t>et al</a:t>
            </a:r>
            <a:r>
              <a:rPr lang="en-GB" sz="3200" dirty="0">
                <a:latin typeface="Times New Roman" panose="02020603050405020304" pitchFamily="18" charset="0"/>
                <a:cs typeface="Times New Roman" panose="02020603050405020304" pitchFamily="18" charset="0"/>
              </a:rPr>
              <a:t> (2011) believe that numerous companies are interpreting </a:t>
            </a:r>
            <a:r>
              <a:rPr lang="en-GB" sz="3200" dirty="0" smtClean="0">
                <a:latin typeface="Times New Roman" panose="02020603050405020304" pitchFamily="18" charset="0"/>
                <a:cs typeface="Times New Roman" panose="02020603050405020304" pitchFamily="18" charset="0"/>
              </a:rPr>
              <a:t>CSR due </a:t>
            </a:r>
            <a:r>
              <a:rPr lang="en-GB" sz="3200" dirty="0">
                <a:latin typeface="Times New Roman" panose="02020603050405020304" pitchFamily="18" charset="0"/>
                <a:cs typeface="Times New Roman" panose="02020603050405020304" pitchFamily="18" charset="0"/>
              </a:rPr>
              <a:t>to large and diverse stakeholder </a:t>
            </a:r>
            <a:r>
              <a:rPr lang="en-GB" sz="3200" dirty="0" smtClean="0">
                <a:latin typeface="Times New Roman" panose="02020603050405020304" pitchFamily="18" charset="0"/>
                <a:cs typeface="Times New Roman" panose="02020603050405020304" pitchFamily="18" charset="0"/>
              </a:rPr>
              <a:t>groups:</a:t>
            </a:r>
          </a:p>
          <a:p>
            <a:pPr algn="just">
              <a:lnSpc>
                <a:spcPct val="110000"/>
              </a:lnSpc>
            </a:pPr>
            <a:r>
              <a:rPr lang="en-GB" sz="3200" dirty="0" smtClean="0">
                <a:latin typeface="Times New Roman" panose="02020603050405020304" pitchFamily="18" charset="0"/>
                <a:cs typeface="Times New Roman" panose="02020603050405020304" pitchFamily="18" charset="0"/>
              </a:rPr>
              <a:t>Consumers.</a:t>
            </a:r>
          </a:p>
          <a:p>
            <a:pPr algn="just">
              <a:lnSpc>
                <a:spcPct val="110000"/>
              </a:lnSpc>
            </a:pPr>
            <a:r>
              <a:rPr lang="en-GB" sz="3200" dirty="0" smtClean="0">
                <a:latin typeface="Times New Roman" panose="02020603050405020304" pitchFamily="18" charset="0"/>
                <a:cs typeface="Times New Roman" panose="02020603050405020304" pitchFamily="18" charset="0"/>
              </a:rPr>
              <a:t>Investors.</a:t>
            </a:r>
          </a:p>
          <a:p>
            <a:pPr algn="just">
              <a:lnSpc>
                <a:spcPct val="110000"/>
              </a:lnSpc>
            </a:pPr>
            <a:r>
              <a:rPr lang="en-GB" sz="3200" dirty="0" smtClean="0">
                <a:latin typeface="Times New Roman" panose="02020603050405020304" pitchFamily="18" charset="0"/>
                <a:cs typeface="Times New Roman" panose="02020603050405020304" pitchFamily="18" charset="0"/>
              </a:rPr>
              <a:t>Government.</a:t>
            </a:r>
          </a:p>
          <a:p>
            <a:pPr marL="0" indent="0">
              <a:lnSpc>
                <a:spcPct val="110000"/>
              </a:lnSpc>
              <a:buNone/>
            </a:pPr>
            <a:endParaRPr lang="en-GB" sz="3200" dirty="0" smtClean="0">
              <a:latin typeface="Times New Roman" panose="02020603050405020304" pitchFamily="18" charset="0"/>
              <a:cs typeface="Times New Roman" panose="02020603050405020304" pitchFamily="18" charset="0"/>
            </a:endParaRPr>
          </a:p>
          <a:p>
            <a:pPr marL="0" indent="0" algn="just">
              <a:lnSpc>
                <a:spcPct val="110000"/>
              </a:lnSpc>
              <a:buNone/>
            </a:pPr>
            <a:r>
              <a:rPr lang="en-GB" sz="3200" dirty="0" smtClean="0">
                <a:latin typeface="Times New Roman" panose="02020603050405020304" pitchFamily="18" charset="0"/>
                <a:cs typeface="Times New Roman" panose="02020603050405020304" pitchFamily="18" charset="0"/>
              </a:rPr>
              <a:t>Companies </a:t>
            </a:r>
            <a:r>
              <a:rPr lang="en-GB" sz="3200" dirty="0">
                <a:latin typeface="Times New Roman" panose="02020603050405020304" pitchFamily="18" charset="0"/>
                <a:cs typeface="Times New Roman" panose="02020603050405020304" pitchFamily="18" charset="0"/>
              </a:rPr>
              <a:t>believe that their endeavours within the CSR field can prompt company favouring responses from numerous stakeholders. Essentially, to companies it is not just about profit maximisation, it is also about the survival of the business. In order to do this companies need to find a balance the needs of the stakeholders and society’s </a:t>
            </a:r>
            <a:r>
              <a:rPr lang="en-GB" sz="3200" dirty="0" smtClean="0">
                <a:latin typeface="Times New Roman" panose="02020603050405020304" pitchFamily="18" charset="0"/>
                <a:cs typeface="Times New Roman" panose="02020603050405020304" pitchFamily="18" charset="0"/>
              </a:rPr>
              <a:t>needs (Hildebrand </a:t>
            </a:r>
            <a:r>
              <a:rPr lang="en-GB" sz="3200" i="1" dirty="0" smtClean="0">
                <a:latin typeface="Times New Roman" panose="02020603050405020304" pitchFamily="18" charset="0"/>
                <a:cs typeface="Times New Roman" panose="02020603050405020304" pitchFamily="18" charset="0"/>
              </a:rPr>
              <a:t>et al </a:t>
            </a:r>
            <a:r>
              <a:rPr lang="en-GB" sz="3200" dirty="0" smtClean="0">
                <a:latin typeface="Times New Roman" panose="02020603050405020304" pitchFamily="18" charset="0"/>
                <a:cs typeface="Times New Roman" panose="02020603050405020304" pitchFamily="18" charset="0"/>
              </a:rPr>
              <a:t>2001).</a:t>
            </a:r>
            <a:endParaRPr lang="en-GB" sz="3200" dirty="0">
              <a:latin typeface="Times New Roman" panose="02020603050405020304" pitchFamily="18" charset="0"/>
              <a:cs typeface="Times New Roman" panose="02020603050405020304" pitchFamily="18" charset="0"/>
            </a:endParaRPr>
          </a:p>
          <a:p>
            <a:pPr marL="0" indent="0">
              <a:buNone/>
            </a:pPr>
            <a:endParaRPr lang="en-GB" sz="10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9374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629" y="241069"/>
            <a:ext cx="11978640" cy="1449619"/>
          </a:xfrm>
        </p:spPr>
        <p:txBody>
          <a:bodyPr>
            <a:normAutofit/>
          </a:bodyPr>
          <a:lstStyle/>
          <a:p>
            <a:r>
              <a:rPr lang="en-GB" sz="2800" b="1" u="sng" dirty="0">
                <a:latin typeface="Times New Roman" panose="02020603050405020304" pitchFamily="18" charset="0"/>
                <a:cs typeface="Times New Roman" panose="02020603050405020304" pitchFamily="18" charset="0"/>
              </a:rPr>
              <a:t>How do CSR activities impact on consumers purchasing </a:t>
            </a:r>
            <a:r>
              <a:rPr lang="en-GB" sz="2800" b="1" u="sng" dirty="0" smtClean="0">
                <a:latin typeface="Times New Roman" panose="02020603050405020304" pitchFamily="18" charset="0"/>
                <a:cs typeface="Times New Roman" panose="02020603050405020304" pitchFamily="18" charset="0"/>
              </a:rPr>
              <a:t>behaviour? </a:t>
            </a:r>
            <a:r>
              <a:rPr lang="en-GB" dirty="0"/>
              <a:t/>
            </a:r>
            <a:br>
              <a:rPr lang="en-GB" dirty="0"/>
            </a:br>
            <a:endParaRPr lang="en-GB" dirty="0"/>
          </a:p>
        </p:txBody>
      </p:sp>
      <p:sp>
        <p:nvSpPr>
          <p:cNvPr id="3" name="Content Placeholder 2"/>
          <p:cNvSpPr>
            <a:spLocks noGrp="1"/>
          </p:cNvSpPr>
          <p:nvPr>
            <p:ph idx="1"/>
          </p:nvPr>
        </p:nvSpPr>
        <p:spPr>
          <a:xfrm>
            <a:off x="74815" y="1113905"/>
            <a:ext cx="11962014" cy="5627717"/>
          </a:xfrm>
        </p:spPr>
        <p:txBody>
          <a:bodyPr>
            <a:normAutofit/>
          </a:bodyPr>
          <a:lstStyle/>
          <a:p>
            <a:pPr marL="0" indent="0" algn="just">
              <a:lnSpc>
                <a:spcPct val="100000"/>
              </a:lnSpc>
              <a:spcAft>
                <a:spcPts val="1000"/>
              </a:spcAft>
              <a:buNone/>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Brown and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Dacin</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(1997) cited in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Fagertrom</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(2015) </a:t>
            </a:r>
            <a:r>
              <a:rPr lang="en-GB" sz="2000" dirty="0" smtClean="0">
                <a:latin typeface="Times New Roman" panose="02020603050405020304" pitchFamily="18" charset="0"/>
                <a:ea typeface="Times New Roman" panose="02020603050405020304" pitchFamily="18" charset="0"/>
                <a:cs typeface="Times New Roman" panose="02020603050405020304" pitchFamily="18" charset="0"/>
              </a:rPr>
              <a:t>believe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that it stems from the </a:t>
            </a:r>
            <a:r>
              <a:rPr lang="en-GB" sz="2000" dirty="0" smtClean="0">
                <a:latin typeface="Times New Roman" panose="02020603050405020304" pitchFamily="18" charset="0"/>
                <a:ea typeface="Times New Roman" panose="02020603050405020304" pitchFamily="18" charset="0"/>
                <a:cs typeface="Times New Roman" panose="02020603050405020304" pitchFamily="18" charset="0"/>
              </a:rPr>
              <a:t>attitude-behaviour perspective.</a:t>
            </a:r>
          </a:p>
          <a:p>
            <a:pPr algn="just">
              <a:lnSpc>
                <a:spcPct val="100000"/>
              </a:lnSpc>
              <a:spcAft>
                <a:spcPts val="100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P</a:t>
            </a:r>
            <a:r>
              <a:rPr lang="en-GB" sz="2000" dirty="0" smtClean="0">
                <a:latin typeface="Times New Roman" panose="02020603050405020304" pitchFamily="18" charset="0"/>
                <a:ea typeface="Times New Roman" panose="02020603050405020304" pitchFamily="18" charset="0"/>
                <a:cs typeface="Times New Roman" panose="02020603050405020304" pitchFamily="18" charset="0"/>
              </a:rPr>
              <a:t>ositive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relationships between a company’s CSR activities and consumers attitudes toward that company and its products. </a:t>
            </a:r>
            <a:endParaRPr lang="en-GB" sz="2000"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00000"/>
              </a:lnSpc>
              <a:spcAft>
                <a:spcPts val="1000"/>
              </a:spcAft>
              <a:buNone/>
            </a:pPr>
            <a:r>
              <a:rPr lang="en-GB" sz="2000" dirty="0" err="1" smtClean="0">
                <a:latin typeface="Times New Roman" panose="02020603050405020304" pitchFamily="18" charset="0"/>
                <a:ea typeface="Times New Roman" panose="02020603050405020304" pitchFamily="18" charset="0"/>
                <a:cs typeface="Times New Roman" panose="02020603050405020304" pitchFamily="18" charset="0"/>
              </a:rPr>
              <a:t>Wigley</a:t>
            </a:r>
            <a:r>
              <a:rPr lang="en-GB" sz="2000" dirty="0" smtClean="0">
                <a:latin typeface="Times New Roman" panose="02020603050405020304" pitchFamily="18" charset="0"/>
                <a:ea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(2008) cited in </a:t>
            </a:r>
            <a:r>
              <a:rPr lang="en-GB" sz="2000" dirty="0" err="1">
                <a:latin typeface="Times New Roman" panose="02020603050405020304" pitchFamily="18" charset="0"/>
                <a:ea typeface="Times New Roman" panose="02020603050405020304" pitchFamily="18" charset="0"/>
                <a:cs typeface="Times New Roman" panose="02020603050405020304" pitchFamily="18" charset="0"/>
              </a:rPr>
              <a:t>Fagerstrom</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 (2015) found that consumers knowledge of a company’s CSR activities had a positive impact on both attitude and purchase intention. </a:t>
            </a:r>
            <a:endParaRPr lang="en-GB" sz="2000"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00000"/>
              </a:lnSpc>
              <a:spcAft>
                <a:spcPts val="1000"/>
              </a:spcAft>
              <a:buNone/>
            </a:pPr>
            <a:r>
              <a:rPr lang="en-GB" sz="2000" dirty="0" smtClean="0">
                <a:latin typeface="Times New Roman" panose="02020603050405020304" pitchFamily="18" charset="0"/>
                <a:cs typeface="Times New Roman" panose="02020603050405020304" pitchFamily="18" charset="0"/>
              </a:rPr>
              <a:t>Skinner </a:t>
            </a:r>
            <a:r>
              <a:rPr lang="en-GB" sz="2000" dirty="0">
                <a:latin typeface="Times New Roman" panose="02020603050405020304" pitchFamily="18" charset="0"/>
                <a:cs typeface="Times New Roman" panose="02020603050405020304" pitchFamily="18" charset="0"/>
              </a:rPr>
              <a:t>(1969) cited in </a:t>
            </a:r>
            <a:r>
              <a:rPr lang="en-GB" sz="2000" dirty="0" err="1">
                <a:latin typeface="Times New Roman" panose="02020603050405020304" pitchFamily="18" charset="0"/>
                <a:cs typeface="Times New Roman" panose="02020603050405020304" pitchFamily="18" charset="0"/>
              </a:rPr>
              <a:t>Fagerstrom</a:t>
            </a:r>
            <a:r>
              <a:rPr lang="en-GB" sz="2000" dirty="0">
                <a:latin typeface="Times New Roman" panose="02020603050405020304" pitchFamily="18" charset="0"/>
                <a:cs typeface="Times New Roman" panose="02020603050405020304" pitchFamily="18" charset="0"/>
              </a:rPr>
              <a:t> (2015) agrees with </a:t>
            </a:r>
            <a:r>
              <a:rPr lang="en-GB" sz="2000" dirty="0" err="1">
                <a:latin typeface="Times New Roman" panose="02020603050405020304" pitchFamily="18" charset="0"/>
                <a:cs typeface="Times New Roman" panose="02020603050405020304" pitchFamily="18" charset="0"/>
              </a:rPr>
              <a:t>Wigley</a:t>
            </a:r>
            <a:r>
              <a:rPr lang="en-GB" sz="2000" dirty="0">
                <a:latin typeface="Times New Roman" panose="02020603050405020304" pitchFamily="18" charset="0"/>
                <a:cs typeface="Times New Roman" panose="02020603050405020304" pitchFamily="18" charset="0"/>
              </a:rPr>
              <a:t> (2008) and states that typically consumer purchasing </a:t>
            </a:r>
            <a:r>
              <a:rPr lang="en-GB" sz="2000" dirty="0" smtClean="0">
                <a:latin typeface="Times New Roman" panose="02020603050405020304" pitchFamily="18" charset="0"/>
                <a:cs typeface="Times New Roman" panose="02020603050405020304" pitchFamily="18" charset="0"/>
              </a:rPr>
              <a:t>behaviour </a:t>
            </a:r>
            <a:r>
              <a:rPr lang="en-GB" sz="2000" dirty="0">
                <a:latin typeface="Times New Roman" panose="02020603050405020304" pitchFamily="18" charset="0"/>
                <a:cs typeface="Times New Roman" panose="02020603050405020304" pitchFamily="18" charset="0"/>
              </a:rPr>
              <a:t>is inﬂuenced by a verbal </a:t>
            </a:r>
            <a:r>
              <a:rPr lang="en-GB" sz="2000" dirty="0" smtClean="0">
                <a:latin typeface="Times New Roman" panose="02020603050405020304" pitchFamily="18" charset="0"/>
                <a:cs typeface="Times New Roman" panose="02020603050405020304" pitchFamily="18" charset="0"/>
              </a:rPr>
              <a:t>stimulus, “Buying </a:t>
            </a:r>
            <a:r>
              <a:rPr lang="en-GB" sz="2000" dirty="0">
                <a:latin typeface="Times New Roman" panose="02020603050405020304" pitchFamily="18" charset="0"/>
                <a:cs typeface="Times New Roman" panose="02020603050405020304" pitchFamily="18" charset="0"/>
              </a:rPr>
              <a:t>this product supports ethical trading”. </a:t>
            </a:r>
            <a:r>
              <a:rPr lang="en-GB" sz="2000" dirty="0" err="1">
                <a:latin typeface="Times New Roman" panose="02020603050405020304" pitchFamily="18" charset="0"/>
                <a:cs typeface="Times New Roman" panose="02020603050405020304" pitchFamily="18" charset="0"/>
              </a:rPr>
              <a:t>Trudel</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Cotte</a:t>
            </a:r>
            <a:r>
              <a:rPr lang="en-GB" sz="2000" dirty="0">
                <a:latin typeface="Times New Roman" panose="02020603050405020304" pitchFamily="18" charset="0"/>
                <a:cs typeface="Times New Roman" panose="02020603050405020304" pitchFamily="18" charset="0"/>
              </a:rPr>
              <a:t> (2009) cited in Hildebrand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(2011) agree with this and state that the consumer is more likely to buy more or pay a higher price for products that come from a socially responsible company. </a:t>
            </a:r>
          </a:p>
          <a:p>
            <a:pPr algn="just">
              <a:lnSpc>
                <a:spcPct val="100000"/>
              </a:lnSpc>
            </a:pPr>
            <a:r>
              <a:rPr lang="en-GB" sz="2000" dirty="0">
                <a:latin typeface="Times New Roman" panose="02020603050405020304" pitchFamily="18" charset="0"/>
                <a:ea typeface="Calibri" panose="020F0502020204030204" pitchFamily="34" charset="0"/>
                <a:cs typeface="Times New Roman" panose="02020603050405020304" pitchFamily="18" charset="0"/>
              </a:rPr>
              <a:t>TOMS mission is to donate a pair of shoes for every pair they sell. TOMS have donated of over 60 million pairs of shoes to children in need (O'Brien ND). </a:t>
            </a:r>
          </a:p>
          <a:p>
            <a:endParaRPr lang="en-GB" dirty="0"/>
          </a:p>
        </p:txBody>
      </p:sp>
    </p:spTree>
    <p:extLst>
      <p:ext uri="{BB962C8B-B14F-4D97-AF65-F5344CB8AC3E}">
        <p14:creationId xmlns:p14="http://schemas.microsoft.com/office/powerpoint/2010/main" val="111905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317" y="274320"/>
            <a:ext cx="11071167" cy="1499495"/>
          </a:xfrm>
        </p:spPr>
        <p:txBody>
          <a:bodyPr>
            <a:normAutofit/>
          </a:bodyPr>
          <a:lstStyle/>
          <a:p>
            <a:r>
              <a:rPr lang="en-GB" sz="2800" b="1" u="sng" dirty="0">
                <a:latin typeface="Times New Roman" panose="02020603050405020304" pitchFamily="18" charset="0"/>
                <a:cs typeface="Times New Roman" panose="02020603050405020304" pitchFamily="18" charset="0"/>
              </a:rPr>
              <a:t>How do CSR activities impact on consumers purchasing behaviour?</a:t>
            </a:r>
            <a:endParaRPr lang="en-GB" sz="2800" dirty="0"/>
          </a:p>
        </p:txBody>
      </p:sp>
      <p:sp>
        <p:nvSpPr>
          <p:cNvPr id="3" name="Content Placeholder 2"/>
          <p:cNvSpPr>
            <a:spLocks noGrp="1"/>
          </p:cNvSpPr>
          <p:nvPr>
            <p:ph idx="1"/>
          </p:nvPr>
        </p:nvSpPr>
        <p:spPr>
          <a:xfrm>
            <a:off x="141317" y="1088968"/>
            <a:ext cx="11212484" cy="5087996"/>
          </a:xfrm>
        </p:spPr>
        <p:txBody>
          <a:bodyPr/>
          <a:lstStyle/>
          <a:p>
            <a:pPr marL="0" indent="0" algn="just">
              <a:buNone/>
            </a:pPr>
            <a:r>
              <a:rPr lang="en-GB" sz="2000" dirty="0">
                <a:latin typeface="Times New Roman" panose="02020603050405020304" pitchFamily="18" charset="0"/>
                <a:cs typeface="Times New Roman" panose="02020603050405020304" pitchFamily="18" charset="0"/>
              </a:rPr>
              <a:t>Brand names influence buying choices and are a key component of marketing strategies (Prendergast and Marr 1997).</a:t>
            </a:r>
          </a:p>
          <a:p>
            <a:pPr marL="0" indent="0" algn="just">
              <a:buNone/>
            </a:pPr>
            <a:r>
              <a:rPr lang="en-GB" sz="2000" dirty="0">
                <a:latin typeface="Times New Roman" panose="02020603050405020304" pitchFamily="18" charset="0"/>
                <a:cs typeface="Times New Roman" panose="02020603050405020304" pitchFamily="18" charset="0"/>
              </a:rPr>
              <a:t>Sebastian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(2019) suggest that users satisfaction and repeated purchases in general, are influenced mainly through user experience. One way in which opinions can affect a product and its marketing campaign is word of mouth (Gill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2007). Online user reviews also cause positive influences on purchasing products (Park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2007).</a:t>
            </a:r>
          </a:p>
          <a:p>
            <a:endParaRPr lang="en-GB" dirty="0"/>
          </a:p>
        </p:txBody>
      </p:sp>
    </p:spTree>
    <p:extLst>
      <p:ext uri="{BB962C8B-B14F-4D97-AF65-F5344CB8AC3E}">
        <p14:creationId xmlns:p14="http://schemas.microsoft.com/office/powerpoint/2010/main" val="34986449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11" y="307571"/>
            <a:ext cx="12003578" cy="1574310"/>
          </a:xfrm>
        </p:spPr>
        <p:txBody>
          <a:bodyPr>
            <a:normAutofit/>
          </a:bodyPr>
          <a:lstStyle/>
          <a:p>
            <a:r>
              <a:rPr lang="en-GB" sz="2800" b="1" u="sng" dirty="0" smtClean="0">
                <a:latin typeface="Times New Roman" panose="02020603050405020304" pitchFamily="18" charset="0"/>
                <a:cs typeface="Times New Roman" panose="02020603050405020304" pitchFamily="18" charset="0"/>
              </a:rPr>
              <a:t>Reacting, developing </a:t>
            </a:r>
            <a:r>
              <a:rPr lang="en-GB" sz="2800" b="1" u="sng" dirty="0">
                <a:latin typeface="Times New Roman" panose="02020603050405020304" pitchFamily="18" charset="0"/>
                <a:cs typeface="Times New Roman" panose="02020603050405020304" pitchFamily="18" charset="0"/>
              </a:rPr>
              <a:t>and </a:t>
            </a:r>
            <a:r>
              <a:rPr lang="en-GB" sz="2800" b="1" u="sng" dirty="0" smtClean="0">
                <a:latin typeface="Times New Roman" panose="02020603050405020304" pitchFamily="18" charset="0"/>
                <a:cs typeface="Times New Roman" panose="02020603050405020304" pitchFamily="18" charset="0"/>
              </a:rPr>
              <a:t>changing </a:t>
            </a:r>
            <a:r>
              <a:rPr lang="en-GB" sz="2800" b="1" u="sng" dirty="0">
                <a:latin typeface="Times New Roman" panose="02020603050405020304" pitchFamily="18" charset="0"/>
                <a:cs typeface="Times New Roman" panose="02020603050405020304" pitchFamily="18" charset="0"/>
              </a:rPr>
              <a:t>to </a:t>
            </a:r>
            <a:r>
              <a:rPr lang="en-GB" sz="2800" b="1" u="sng" dirty="0" smtClean="0">
                <a:latin typeface="Times New Roman" panose="02020603050405020304" pitchFamily="18" charset="0"/>
                <a:cs typeface="Times New Roman" panose="02020603050405020304" pitchFamily="18" charset="0"/>
              </a:rPr>
              <a:t>meet challenges</a:t>
            </a:r>
            <a:endParaRPr lang="en-GB" sz="2800" b="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4211" y="972589"/>
            <a:ext cx="11259589" cy="5777346"/>
          </a:xfrm>
        </p:spPr>
        <p:txBody>
          <a:bodyPr>
            <a:normAutofit fontScale="25000" lnSpcReduction="20000"/>
          </a:bodyPr>
          <a:lstStyle/>
          <a:p>
            <a:pPr marL="0" indent="0" algn="just">
              <a:buNone/>
            </a:pPr>
            <a:r>
              <a:rPr lang="en-GB" sz="8000" dirty="0" smtClean="0">
                <a:solidFill>
                  <a:schemeClr val="tx1"/>
                </a:solidFill>
                <a:latin typeface="Times New Roman" panose="02020603050405020304" pitchFamily="18" charset="0"/>
                <a:cs typeface="Times New Roman" panose="02020603050405020304" pitchFamily="18" charset="0"/>
              </a:rPr>
              <a:t>Environmental Benefits: </a:t>
            </a:r>
          </a:p>
          <a:p>
            <a:pPr algn="just"/>
            <a:r>
              <a:rPr lang="en-GB" sz="8000" dirty="0">
                <a:solidFill>
                  <a:schemeClr val="tx1"/>
                </a:solidFill>
                <a:latin typeface="Times New Roman" panose="02020603050405020304" pitchFamily="18" charset="0"/>
                <a:cs typeface="Times New Roman" panose="02020603050405020304" pitchFamily="18" charset="0"/>
              </a:rPr>
              <a:t>D</a:t>
            </a:r>
            <a:r>
              <a:rPr lang="en-GB" sz="8000" dirty="0" smtClean="0">
                <a:solidFill>
                  <a:schemeClr val="tx1"/>
                </a:solidFill>
                <a:latin typeface="Times New Roman" panose="02020603050405020304" pitchFamily="18" charset="0"/>
                <a:cs typeface="Times New Roman" panose="02020603050405020304" pitchFamily="18" charset="0"/>
              </a:rPr>
              <a:t>urability, quality and the amount of packaging used on products.</a:t>
            </a:r>
          </a:p>
          <a:p>
            <a:pPr algn="just"/>
            <a:r>
              <a:rPr lang="en-GB" sz="8000" dirty="0" smtClean="0">
                <a:solidFill>
                  <a:schemeClr val="tx1"/>
                </a:solidFill>
                <a:latin typeface="Times New Roman" panose="02020603050405020304" pitchFamily="18" charset="0"/>
                <a:cs typeface="Times New Roman" panose="02020603050405020304" pitchFamily="18" charset="0"/>
              </a:rPr>
              <a:t>The need for greater used of renewable resources and less packing.</a:t>
            </a:r>
          </a:p>
          <a:p>
            <a:pPr algn="just"/>
            <a:r>
              <a:rPr lang="en-GB" sz="8000" dirty="0" smtClean="0">
                <a:solidFill>
                  <a:schemeClr val="tx1"/>
                </a:solidFill>
                <a:latin typeface="Times New Roman" panose="02020603050405020304" pitchFamily="18" charset="0"/>
                <a:cs typeface="Times New Roman" panose="02020603050405020304" pitchFamily="18" charset="0"/>
              </a:rPr>
              <a:t>Reducing plastic used.  </a:t>
            </a:r>
          </a:p>
          <a:p>
            <a:pPr marL="0" indent="0">
              <a:buNone/>
            </a:pPr>
            <a:endParaRPr lang="en-GB" sz="8000" dirty="0">
              <a:solidFill>
                <a:schemeClr val="tx1"/>
              </a:solidFill>
              <a:latin typeface="Times New Roman" panose="02020603050405020304" pitchFamily="18" charset="0"/>
              <a:cs typeface="Times New Roman" panose="02020603050405020304" pitchFamily="18" charset="0"/>
            </a:endParaRPr>
          </a:p>
          <a:p>
            <a:pPr marL="0" indent="0">
              <a:buNone/>
            </a:pPr>
            <a:r>
              <a:rPr lang="en-GB" sz="8000" dirty="0" smtClean="0">
                <a:solidFill>
                  <a:schemeClr val="tx1"/>
                </a:solidFill>
                <a:latin typeface="Times New Roman" panose="02020603050405020304" pitchFamily="18" charset="0"/>
                <a:cs typeface="Times New Roman" panose="02020603050405020304" pitchFamily="18" charset="0"/>
              </a:rPr>
              <a:t>Community Benefits:</a:t>
            </a:r>
          </a:p>
          <a:p>
            <a:r>
              <a:rPr lang="en-GB" sz="8000" dirty="0" smtClean="0">
                <a:solidFill>
                  <a:schemeClr val="tx1"/>
                </a:solidFill>
                <a:latin typeface="Times New Roman" panose="02020603050405020304" pitchFamily="18" charset="0"/>
                <a:cs typeface="Times New Roman" panose="02020603050405020304" pitchFamily="18" charset="0"/>
              </a:rPr>
              <a:t>Charitable contributions – Need to ensure that charities are chosen which reflect current issues. </a:t>
            </a:r>
          </a:p>
          <a:p>
            <a:r>
              <a:rPr lang="en-GB" sz="8000" dirty="0" smtClean="0">
                <a:solidFill>
                  <a:schemeClr val="tx1"/>
                </a:solidFill>
                <a:latin typeface="Times New Roman" panose="02020603050405020304" pitchFamily="18" charset="0"/>
                <a:cs typeface="Times New Roman" panose="02020603050405020304" pitchFamily="18" charset="0"/>
              </a:rPr>
              <a:t>Potential for changing a charity every 18/24 months.</a:t>
            </a:r>
          </a:p>
          <a:p>
            <a:pPr marL="0" indent="0">
              <a:buNone/>
            </a:pPr>
            <a:endParaRPr lang="en-GB" sz="8000" dirty="0">
              <a:solidFill>
                <a:schemeClr val="tx1"/>
              </a:solidFill>
              <a:latin typeface="Times New Roman" panose="02020603050405020304" pitchFamily="18" charset="0"/>
              <a:cs typeface="Times New Roman" panose="02020603050405020304" pitchFamily="18" charset="0"/>
            </a:endParaRPr>
          </a:p>
          <a:p>
            <a:pPr marL="0" indent="0">
              <a:buNone/>
            </a:pPr>
            <a:r>
              <a:rPr lang="en-GB" sz="8000" dirty="0">
                <a:solidFill>
                  <a:schemeClr val="tx1"/>
                </a:solidFill>
                <a:latin typeface="Times New Roman" panose="02020603050405020304" pitchFamily="18" charset="0"/>
                <a:cs typeface="Times New Roman" panose="02020603050405020304" pitchFamily="18" charset="0"/>
              </a:rPr>
              <a:t>C</a:t>
            </a:r>
            <a:r>
              <a:rPr lang="en-GB" sz="8000" dirty="0" smtClean="0">
                <a:solidFill>
                  <a:schemeClr val="tx1"/>
                </a:solidFill>
                <a:latin typeface="Times New Roman" panose="02020603050405020304" pitchFamily="18" charset="0"/>
                <a:cs typeface="Times New Roman" panose="02020603050405020304" pitchFamily="18" charset="0"/>
              </a:rPr>
              <a:t>ompany </a:t>
            </a:r>
            <a:r>
              <a:rPr lang="en-GB" sz="8000" dirty="0">
                <a:solidFill>
                  <a:schemeClr val="tx1"/>
                </a:solidFill>
                <a:latin typeface="Times New Roman" panose="02020603050405020304" pitchFamily="18" charset="0"/>
                <a:cs typeface="Times New Roman" panose="02020603050405020304" pitchFamily="18" charset="0"/>
              </a:rPr>
              <a:t>benefits:</a:t>
            </a:r>
          </a:p>
          <a:p>
            <a:r>
              <a:rPr lang="en-GB" sz="8000" dirty="0" smtClean="0">
                <a:solidFill>
                  <a:schemeClr val="tx1"/>
                </a:solidFill>
                <a:latin typeface="Times New Roman" panose="02020603050405020304" pitchFamily="18" charset="0"/>
                <a:cs typeface="Times New Roman" panose="02020603050405020304" pitchFamily="18" charset="0"/>
              </a:rPr>
              <a:t>Enhancing </a:t>
            </a:r>
            <a:r>
              <a:rPr lang="en-GB" sz="8000" dirty="0">
                <a:solidFill>
                  <a:schemeClr val="tx1"/>
                </a:solidFill>
                <a:latin typeface="Times New Roman" panose="02020603050405020304" pitchFamily="18" charset="0"/>
                <a:cs typeface="Times New Roman" panose="02020603050405020304" pitchFamily="18" charset="0"/>
              </a:rPr>
              <a:t>brand image and </a:t>
            </a:r>
            <a:r>
              <a:rPr lang="en-GB" sz="8000" dirty="0" smtClean="0">
                <a:solidFill>
                  <a:schemeClr val="tx1"/>
                </a:solidFill>
                <a:latin typeface="Times New Roman" panose="02020603050405020304" pitchFamily="18" charset="0"/>
                <a:cs typeface="Times New Roman" panose="02020603050405020304" pitchFamily="18" charset="0"/>
              </a:rPr>
              <a:t>reputation – Relevant campaigns </a:t>
            </a:r>
            <a:endParaRPr lang="en-GB" sz="8000" dirty="0">
              <a:solidFill>
                <a:schemeClr val="tx1"/>
              </a:solidFill>
              <a:latin typeface="Times New Roman" panose="02020603050405020304" pitchFamily="18" charset="0"/>
              <a:cs typeface="Times New Roman" panose="02020603050405020304" pitchFamily="18" charset="0"/>
            </a:endParaRPr>
          </a:p>
          <a:p>
            <a:r>
              <a:rPr lang="en-GB" sz="8000" dirty="0">
                <a:solidFill>
                  <a:schemeClr val="tx1"/>
                </a:solidFill>
                <a:latin typeface="Times New Roman" panose="02020603050405020304" pitchFamily="18" charset="0"/>
                <a:cs typeface="Times New Roman" panose="02020603050405020304" pitchFamily="18" charset="0"/>
              </a:rPr>
              <a:t>Increased sales and customer </a:t>
            </a:r>
            <a:r>
              <a:rPr lang="en-GB" sz="8000" dirty="0" smtClean="0">
                <a:solidFill>
                  <a:schemeClr val="tx1"/>
                </a:solidFill>
                <a:latin typeface="Times New Roman" panose="02020603050405020304" pitchFamily="18" charset="0"/>
                <a:cs typeface="Times New Roman" panose="02020603050405020304" pitchFamily="18" charset="0"/>
              </a:rPr>
              <a:t>loyalty – Meeting the continued needs of stakeholders. </a:t>
            </a:r>
            <a:endParaRPr lang="en-GB" sz="80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8000" dirty="0" smtClean="0">
              <a:solidFill>
                <a:schemeClr val="tx1"/>
              </a:solidFill>
              <a:latin typeface="Times New Roman" panose="02020603050405020304" pitchFamily="18" charset="0"/>
              <a:cs typeface="Times New Roman" panose="02020603050405020304" pitchFamily="18" charset="0"/>
            </a:endParaRPr>
          </a:p>
          <a:p>
            <a:pPr marL="0" indent="0">
              <a:buNone/>
            </a:pPr>
            <a:r>
              <a:rPr lang="en-GB" sz="8000" dirty="0" smtClean="0">
                <a:solidFill>
                  <a:schemeClr val="tx1"/>
                </a:solidFill>
                <a:latin typeface="Times New Roman" panose="02020603050405020304" pitchFamily="18" charset="0"/>
                <a:cs typeface="Times New Roman" panose="02020603050405020304" pitchFamily="18" charset="0"/>
              </a:rPr>
              <a:t>In </a:t>
            </a:r>
            <a:r>
              <a:rPr lang="en-GB" sz="8000" dirty="0">
                <a:solidFill>
                  <a:schemeClr val="tx1"/>
                </a:solidFill>
                <a:latin typeface="Times New Roman" panose="02020603050405020304" pitchFamily="18" charset="0"/>
                <a:cs typeface="Times New Roman" panose="02020603050405020304" pitchFamily="18" charset="0"/>
              </a:rPr>
              <a:t>terms of a marketing </a:t>
            </a:r>
            <a:r>
              <a:rPr lang="en-GB" sz="8000" dirty="0" smtClean="0">
                <a:solidFill>
                  <a:schemeClr val="tx1"/>
                </a:solidFill>
                <a:latin typeface="Times New Roman" panose="02020603050405020304" pitchFamily="18" charset="0"/>
                <a:cs typeface="Times New Roman" panose="02020603050405020304" pitchFamily="18" charset="0"/>
              </a:rPr>
              <a:t>campaign and CSR </a:t>
            </a:r>
            <a:r>
              <a:rPr lang="en-GB" sz="8000" dirty="0">
                <a:solidFill>
                  <a:schemeClr val="tx1"/>
                </a:solidFill>
                <a:latin typeface="Times New Roman" panose="02020603050405020304" pitchFamily="18" charset="0"/>
                <a:cs typeface="Times New Roman" panose="02020603050405020304" pitchFamily="18" charset="0"/>
              </a:rPr>
              <a:t>the main aim is to create brand recognition, a memorable experience and to ensure the stake holder becomes a returning customer. </a:t>
            </a:r>
            <a:r>
              <a:rPr lang="en-GB" sz="6000" dirty="0">
                <a:latin typeface="Times New Roman" panose="02020603050405020304" pitchFamily="18" charset="0"/>
                <a:cs typeface="Times New Roman" panose="02020603050405020304" pitchFamily="18" charset="0"/>
              </a:rPr>
              <a:t/>
            </a:r>
            <a:br>
              <a:rPr lang="en-GB" sz="6000" dirty="0">
                <a:latin typeface="Times New Roman" panose="02020603050405020304" pitchFamily="18" charset="0"/>
                <a:cs typeface="Times New Roman" panose="02020603050405020304" pitchFamily="18" charset="0"/>
              </a:rPr>
            </a:br>
            <a:endParaRPr lang="en-GB" sz="6000" dirty="0" smtClean="0">
              <a:latin typeface="Times New Roman" panose="02020603050405020304" pitchFamily="18" charset="0"/>
              <a:cs typeface="Times New Roman" panose="02020603050405020304" pitchFamily="18" charset="0"/>
            </a:endParaRPr>
          </a:p>
          <a:p>
            <a:pPr marL="0" indent="0" algn="r">
              <a:buNone/>
            </a:pPr>
            <a:r>
              <a:rPr lang="en-GB" sz="3700" dirty="0" smtClean="0">
                <a:solidFill>
                  <a:schemeClr val="tx1"/>
                </a:solidFill>
                <a:latin typeface="Times New Roman" panose="02020603050405020304" pitchFamily="18" charset="0"/>
                <a:cs typeface="Times New Roman" panose="02020603050405020304" pitchFamily="18" charset="0"/>
              </a:rPr>
              <a:t>International </a:t>
            </a:r>
            <a:r>
              <a:rPr lang="en-GB" sz="3700" dirty="0">
                <a:solidFill>
                  <a:schemeClr val="tx1"/>
                </a:solidFill>
                <a:latin typeface="Times New Roman" panose="02020603050405020304" pitchFamily="18" charset="0"/>
                <a:cs typeface="Times New Roman" panose="02020603050405020304" pitchFamily="18" charset="0"/>
              </a:rPr>
              <a:t>Institute for Sustainable Development </a:t>
            </a:r>
            <a:r>
              <a:rPr lang="en-GB" sz="3700" i="1" dirty="0">
                <a:solidFill>
                  <a:schemeClr val="tx1"/>
                </a:solidFill>
                <a:latin typeface="Times New Roman" panose="02020603050405020304" pitchFamily="18" charset="0"/>
                <a:cs typeface="Times New Roman" panose="02020603050405020304" pitchFamily="18" charset="0"/>
              </a:rPr>
              <a:t>(2013).</a:t>
            </a:r>
            <a:endParaRPr lang="en-GB" sz="3700" dirty="0" smtClean="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37975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182" y="132369"/>
            <a:ext cx="10515600" cy="1325563"/>
          </a:xfrm>
        </p:spPr>
        <p:txBody>
          <a:bodyPr/>
          <a:lstStyle/>
          <a:p>
            <a:r>
              <a:rPr lang="en-GB" sz="2800" b="1" u="sng" dirty="0" smtClean="0">
                <a:latin typeface="Times New Roman" panose="02020603050405020304" pitchFamily="18" charset="0"/>
                <a:cs typeface="Times New Roman" panose="02020603050405020304" pitchFamily="18" charset="0"/>
              </a:rPr>
              <a:t>References</a:t>
            </a:r>
            <a:endParaRPr lang="en-GB" b="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3182" y="847898"/>
            <a:ext cx="11180618" cy="5329065"/>
          </a:xfrm>
        </p:spPr>
        <p:txBody>
          <a:bodyPr>
            <a:normAutofit/>
          </a:bodyPr>
          <a:lstStyle/>
          <a:p>
            <a:pPr lvl="0"/>
            <a:r>
              <a:rPr lang="en-GB" sz="2000" dirty="0" err="1">
                <a:solidFill>
                  <a:schemeClr val="tx1"/>
                </a:solidFill>
                <a:latin typeface="Times New Roman" panose="02020603050405020304" pitchFamily="18" charset="0"/>
                <a:cs typeface="Times New Roman" panose="02020603050405020304" pitchFamily="18" charset="0"/>
              </a:rPr>
              <a:t>Fagerstrøm</a:t>
            </a:r>
            <a:r>
              <a:rPr lang="en-GB" sz="2000" dirty="0">
                <a:solidFill>
                  <a:schemeClr val="tx1"/>
                </a:solidFill>
                <a:latin typeface="Times New Roman" panose="02020603050405020304" pitchFamily="18" charset="0"/>
                <a:cs typeface="Times New Roman" panose="02020603050405020304" pitchFamily="18" charset="0"/>
              </a:rPr>
              <a:t>, </a:t>
            </a:r>
            <a:r>
              <a:rPr lang="en-GB" sz="2000" dirty="0" err="1">
                <a:solidFill>
                  <a:schemeClr val="tx1"/>
                </a:solidFill>
                <a:latin typeface="Times New Roman" panose="02020603050405020304" pitchFamily="18" charset="0"/>
                <a:cs typeface="Times New Roman" panose="02020603050405020304" pitchFamily="18" charset="0"/>
              </a:rPr>
              <a:t>Asle</a:t>
            </a:r>
            <a:r>
              <a:rPr lang="en-GB" sz="2000" dirty="0">
                <a:solidFill>
                  <a:schemeClr val="tx1"/>
                </a:solidFill>
                <a:latin typeface="Times New Roman" panose="02020603050405020304" pitchFamily="18" charset="0"/>
                <a:cs typeface="Times New Roman" panose="02020603050405020304" pitchFamily="18" charset="0"/>
              </a:rPr>
              <a:t>, (2015). </a:t>
            </a:r>
            <a:r>
              <a:rPr lang="en-GB" sz="2000" i="1" dirty="0">
                <a:solidFill>
                  <a:schemeClr val="tx1"/>
                </a:solidFill>
                <a:latin typeface="Times New Roman" panose="02020603050405020304" pitchFamily="18" charset="0"/>
                <a:cs typeface="Times New Roman" panose="02020603050405020304" pitchFamily="18" charset="0"/>
              </a:rPr>
              <a:t>The Impact of Corporate Social Responsibility Activities on the Consumer Purchasing Situation</a:t>
            </a:r>
            <a:r>
              <a:rPr lang="en-GB" sz="2000" dirty="0">
                <a:solidFill>
                  <a:schemeClr val="tx1"/>
                </a:solidFill>
                <a:latin typeface="Times New Roman" panose="02020603050405020304" pitchFamily="18" charset="0"/>
                <a:cs typeface="Times New Roman" panose="02020603050405020304" pitchFamily="18" charset="0"/>
              </a:rPr>
              <a:t>. Journal of Organizational </a:t>
            </a:r>
            <a:r>
              <a:rPr lang="en-GB" sz="2000" dirty="0" err="1">
                <a:solidFill>
                  <a:schemeClr val="tx1"/>
                </a:solidFill>
                <a:latin typeface="Times New Roman" panose="02020603050405020304" pitchFamily="18" charset="0"/>
                <a:cs typeface="Times New Roman" panose="02020603050405020304" pitchFamily="18" charset="0"/>
              </a:rPr>
              <a:t>Behavior</a:t>
            </a:r>
            <a:r>
              <a:rPr lang="en-GB" sz="2000" dirty="0">
                <a:solidFill>
                  <a:schemeClr val="tx1"/>
                </a:solidFill>
                <a:latin typeface="Times New Roman" panose="02020603050405020304" pitchFamily="18" charset="0"/>
                <a:cs typeface="Times New Roman" panose="02020603050405020304" pitchFamily="18" charset="0"/>
              </a:rPr>
              <a:t> Management, 35(3/4), pp.184–206.</a:t>
            </a:r>
          </a:p>
          <a:p>
            <a:pPr lvl="0"/>
            <a:r>
              <a:rPr lang="en-GB" sz="2000" dirty="0">
                <a:solidFill>
                  <a:schemeClr val="tx1"/>
                </a:solidFill>
                <a:latin typeface="Times New Roman" panose="02020603050405020304" pitchFamily="18" charset="0"/>
                <a:cs typeface="Times New Roman" panose="02020603050405020304" pitchFamily="18" charset="0"/>
              </a:rPr>
              <a:t>Gil, R., Andre, S. and Salinas, E. (2007). </a:t>
            </a:r>
            <a:r>
              <a:rPr lang="en-GB" sz="2000" i="1" dirty="0">
                <a:solidFill>
                  <a:schemeClr val="tx1"/>
                </a:solidFill>
                <a:latin typeface="Times New Roman" panose="02020603050405020304" pitchFamily="18" charset="0"/>
                <a:cs typeface="Times New Roman" panose="02020603050405020304" pitchFamily="18" charset="0"/>
              </a:rPr>
              <a:t>Family as a source of consumer-based brand equity. </a:t>
            </a:r>
            <a:r>
              <a:rPr lang="en-GB" sz="2000" dirty="0">
                <a:solidFill>
                  <a:schemeClr val="tx1"/>
                </a:solidFill>
                <a:latin typeface="Times New Roman" panose="02020603050405020304" pitchFamily="18" charset="0"/>
                <a:cs typeface="Times New Roman" panose="02020603050405020304" pitchFamily="18" charset="0"/>
              </a:rPr>
              <a:t>Journal of Product &amp; Brand Management, 16 (3), 188-198.</a:t>
            </a:r>
          </a:p>
          <a:p>
            <a:pPr lvl="0"/>
            <a:r>
              <a:rPr lang="en-GB" sz="2000" dirty="0">
                <a:solidFill>
                  <a:schemeClr val="tx1"/>
                </a:solidFill>
                <a:latin typeface="Times New Roman" panose="02020603050405020304" pitchFamily="18" charset="0"/>
                <a:cs typeface="Times New Roman" panose="02020603050405020304" pitchFamily="18" charset="0"/>
              </a:rPr>
              <a:t>Hildebrand, D., Sen, S. and Bhattacharya, C.B. (2011) </a:t>
            </a:r>
            <a:r>
              <a:rPr lang="en-GB" sz="2000" i="1" dirty="0">
                <a:solidFill>
                  <a:schemeClr val="tx1"/>
                </a:solidFill>
                <a:latin typeface="Times New Roman" panose="02020603050405020304" pitchFamily="18" charset="0"/>
                <a:cs typeface="Times New Roman" panose="02020603050405020304" pitchFamily="18" charset="0"/>
              </a:rPr>
              <a:t>Corporate social responsibility: a corporate marketing perspective</a:t>
            </a:r>
            <a:r>
              <a:rPr lang="en-GB" sz="2000" dirty="0">
                <a:solidFill>
                  <a:schemeClr val="tx1"/>
                </a:solidFill>
                <a:latin typeface="Times New Roman" panose="02020603050405020304" pitchFamily="18" charset="0"/>
                <a:cs typeface="Times New Roman" panose="02020603050405020304" pitchFamily="18" charset="0"/>
              </a:rPr>
              <a:t>. European Journal of Marketing, 45(9), pp. 1353-1364. </a:t>
            </a:r>
          </a:p>
          <a:p>
            <a:pPr lvl="0"/>
            <a:r>
              <a:rPr lang="en-GB" sz="2000" dirty="0">
                <a:solidFill>
                  <a:schemeClr val="tx1"/>
                </a:solidFill>
                <a:latin typeface="Times New Roman" panose="02020603050405020304" pitchFamily="18" charset="0"/>
                <a:cs typeface="Times New Roman" panose="02020603050405020304" pitchFamily="18" charset="0"/>
              </a:rPr>
              <a:t>International Institute for Sustainable Development </a:t>
            </a:r>
            <a:r>
              <a:rPr lang="en-GB" sz="2000" i="1" dirty="0">
                <a:solidFill>
                  <a:schemeClr val="tx1"/>
                </a:solidFill>
                <a:latin typeface="Times New Roman" panose="02020603050405020304" pitchFamily="18" charset="0"/>
                <a:cs typeface="Times New Roman" panose="02020603050405020304" pitchFamily="18" charset="0"/>
              </a:rPr>
              <a:t>(2013). Corporate social responsibility (CSR). </a:t>
            </a:r>
            <a:r>
              <a:rPr lang="en-GB" sz="2000" dirty="0">
                <a:solidFill>
                  <a:schemeClr val="tx1"/>
                </a:solidFill>
                <a:latin typeface="Times New Roman" panose="02020603050405020304" pitchFamily="18" charset="0"/>
                <a:cs typeface="Times New Roman" panose="02020603050405020304" pitchFamily="18" charset="0"/>
              </a:rPr>
              <a:t>Available</a:t>
            </a:r>
            <a:r>
              <a:rPr lang="en-GB" sz="2000" i="1" dirty="0">
                <a:solidFill>
                  <a:schemeClr val="tx1"/>
                </a:solidFill>
                <a:latin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at: https://www.iisd.org/business/issues/sr.aspx. (Accessed 27</a:t>
            </a:r>
            <a:r>
              <a:rPr lang="en-GB" sz="2000" baseline="30000" dirty="0">
                <a:solidFill>
                  <a:schemeClr val="tx1"/>
                </a:solidFill>
                <a:latin typeface="Times New Roman" panose="02020603050405020304" pitchFamily="18" charset="0"/>
                <a:cs typeface="Times New Roman" panose="02020603050405020304" pitchFamily="18" charset="0"/>
              </a:rPr>
              <a:t>th</a:t>
            </a:r>
            <a:r>
              <a:rPr lang="en-GB" sz="2000" dirty="0">
                <a:solidFill>
                  <a:schemeClr val="tx1"/>
                </a:solidFill>
                <a:latin typeface="Times New Roman" panose="02020603050405020304" pitchFamily="18" charset="0"/>
                <a:cs typeface="Times New Roman" panose="02020603050405020304" pitchFamily="18" charset="0"/>
              </a:rPr>
              <a:t> August 2019).</a:t>
            </a:r>
          </a:p>
          <a:p>
            <a:r>
              <a:rPr lang="en-GB" sz="2000" dirty="0">
                <a:solidFill>
                  <a:schemeClr val="tx1"/>
                </a:solidFill>
                <a:latin typeface="Times New Roman" panose="02020603050405020304" pitchFamily="18" charset="0"/>
                <a:cs typeface="Times New Roman" panose="02020603050405020304" pitchFamily="18" charset="0"/>
              </a:rPr>
              <a:t>O’Brien, C. (ND) </a:t>
            </a:r>
            <a:r>
              <a:rPr lang="en-GB" sz="2000" i="1" dirty="0">
                <a:solidFill>
                  <a:schemeClr val="tx1"/>
                </a:solidFill>
                <a:latin typeface="Times New Roman" panose="02020603050405020304" pitchFamily="18" charset="0"/>
                <a:cs typeface="Times New Roman" panose="02020603050405020304" pitchFamily="18" charset="0"/>
              </a:rPr>
              <a:t>16 Brands Doing Corporate Social Responsibility Successfully</a:t>
            </a:r>
            <a:r>
              <a:rPr lang="en-GB" sz="2000" dirty="0">
                <a:solidFill>
                  <a:schemeClr val="tx1"/>
                </a:solidFill>
                <a:latin typeface="Times New Roman" panose="02020603050405020304" pitchFamily="18" charset="0"/>
                <a:cs typeface="Times New Roman" panose="02020603050405020304" pitchFamily="18" charset="0"/>
              </a:rPr>
              <a:t>. Available at: https://digitalmarketinginstitute.com/en-gb/blog/corporate-16-brands-doing-corporate-social-responsibility-successfully. (Accessed 23</a:t>
            </a:r>
            <a:r>
              <a:rPr lang="en-GB" sz="2000" baseline="30000" dirty="0">
                <a:solidFill>
                  <a:schemeClr val="tx1"/>
                </a:solidFill>
                <a:latin typeface="Times New Roman" panose="02020603050405020304" pitchFamily="18" charset="0"/>
                <a:cs typeface="Times New Roman" panose="02020603050405020304" pitchFamily="18" charset="0"/>
              </a:rPr>
              <a:t>rd</a:t>
            </a:r>
            <a:r>
              <a:rPr lang="en-GB" sz="2000" dirty="0">
                <a:solidFill>
                  <a:schemeClr val="tx1"/>
                </a:solidFill>
                <a:latin typeface="Times New Roman" panose="02020603050405020304" pitchFamily="18" charset="0"/>
                <a:cs typeface="Times New Roman" panose="02020603050405020304" pitchFamily="18" charset="0"/>
              </a:rPr>
              <a:t> August 2019).</a:t>
            </a:r>
          </a:p>
          <a:p>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00533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003" y="116378"/>
            <a:ext cx="11220796" cy="1549372"/>
          </a:xfrm>
        </p:spPr>
        <p:txBody>
          <a:bodyPr>
            <a:normAutofit/>
          </a:bodyPr>
          <a:lstStyle/>
          <a:p>
            <a:r>
              <a:rPr lang="en-GB" sz="2800" b="1" u="sng" dirty="0">
                <a:latin typeface="Times New Roman" panose="02020603050405020304" pitchFamily="18" charset="0"/>
                <a:cs typeface="Times New Roman" panose="02020603050405020304" pitchFamily="18" charset="0"/>
              </a:rPr>
              <a:t>References</a:t>
            </a:r>
            <a:endParaRPr lang="en-GB" sz="2800" dirty="0"/>
          </a:p>
        </p:txBody>
      </p:sp>
      <p:sp>
        <p:nvSpPr>
          <p:cNvPr id="3" name="Content Placeholder 2"/>
          <p:cNvSpPr>
            <a:spLocks noGrp="1"/>
          </p:cNvSpPr>
          <p:nvPr>
            <p:ph idx="1"/>
          </p:nvPr>
        </p:nvSpPr>
        <p:spPr>
          <a:xfrm>
            <a:off x="133003" y="806336"/>
            <a:ext cx="11829011" cy="5370628"/>
          </a:xfrm>
        </p:spPr>
        <p:txBody>
          <a:bodyPr/>
          <a:lstStyle/>
          <a:p>
            <a:pPr lvl="0"/>
            <a:r>
              <a:rPr lang="en-GB" sz="2000" dirty="0">
                <a:solidFill>
                  <a:schemeClr val="tx1"/>
                </a:solidFill>
                <a:latin typeface="Times New Roman" panose="02020603050405020304" pitchFamily="18" charset="0"/>
                <a:cs typeface="Times New Roman" panose="02020603050405020304" pitchFamily="18" charset="0"/>
              </a:rPr>
              <a:t>Park, D. Lee, j. and Han, I. (2007). </a:t>
            </a:r>
            <a:r>
              <a:rPr lang="en-GB" sz="2000" i="1" dirty="0">
                <a:solidFill>
                  <a:schemeClr val="tx1"/>
                </a:solidFill>
                <a:latin typeface="Times New Roman" panose="02020603050405020304" pitchFamily="18" charset="0"/>
                <a:cs typeface="Times New Roman" panose="02020603050405020304" pitchFamily="18" charset="0"/>
              </a:rPr>
              <a:t>The effect of on-line consumer reviews on consumer purchasing intention: The moderating role of involvement</a:t>
            </a:r>
            <a:r>
              <a:rPr lang="en-GB" sz="2000" dirty="0">
                <a:solidFill>
                  <a:schemeClr val="tx1"/>
                </a:solidFill>
                <a:latin typeface="Times New Roman" panose="02020603050405020304" pitchFamily="18" charset="0"/>
                <a:cs typeface="Times New Roman" panose="02020603050405020304" pitchFamily="18" charset="0"/>
              </a:rPr>
              <a:t>. International Journal of Electronic Commerce, 11 (4), 125-148.</a:t>
            </a:r>
          </a:p>
          <a:p>
            <a:pPr lvl="0"/>
            <a:r>
              <a:rPr lang="en-GB" sz="2000" dirty="0">
                <a:solidFill>
                  <a:schemeClr val="tx1"/>
                </a:solidFill>
                <a:latin typeface="Times New Roman" panose="02020603050405020304" pitchFamily="18" charset="0"/>
                <a:cs typeface="Times New Roman" panose="02020603050405020304" pitchFamily="18" charset="0"/>
              </a:rPr>
              <a:t>Prendergast, G. and  Marr, N. (1997) </a:t>
            </a:r>
            <a:r>
              <a:rPr lang="en-GB" sz="2000" i="1" dirty="0">
                <a:solidFill>
                  <a:schemeClr val="tx1"/>
                </a:solidFill>
                <a:latin typeface="Times New Roman" panose="02020603050405020304" pitchFamily="18" charset="0"/>
                <a:cs typeface="Times New Roman" panose="02020603050405020304" pitchFamily="18" charset="0"/>
              </a:rPr>
              <a:t>Generic products: who buys them and how do they perform relative to each other? </a:t>
            </a:r>
            <a:r>
              <a:rPr lang="en-GB" sz="2000" dirty="0">
                <a:solidFill>
                  <a:schemeClr val="tx1"/>
                </a:solidFill>
                <a:latin typeface="Times New Roman" panose="02020603050405020304" pitchFamily="18" charset="0"/>
                <a:cs typeface="Times New Roman" panose="02020603050405020304" pitchFamily="18" charset="0"/>
              </a:rPr>
              <a:t>European Journal of Marketing; Bradford Vol. 31, </a:t>
            </a:r>
            <a:r>
              <a:rPr lang="en-GB" sz="2000" dirty="0" err="1">
                <a:solidFill>
                  <a:schemeClr val="tx1"/>
                </a:solidFill>
                <a:latin typeface="Times New Roman" panose="02020603050405020304" pitchFamily="18" charset="0"/>
                <a:cs typeface="Times New Roman" panose="02020603050405020304" pitchFamily="18" charset="0"/>
              </a:rPr>
              <a:t>Iss</a:t>
            </a:r>
            <a:r>
              <a:rPr lang="en-GB" sz="2000" dirty="0">
                <a:solidFill>
                  <a:schemeClr val="tx1"/>
                </a:solidFill>
                <a:latin typeface="Times New Roman" panose="02020603050405020304" pitchFamily="18" charset="0"/>
                <a:cs typeface="Times New Roman" panose="02020603050405020304" pitchFamily="18" charset="0"/>
              </a:rPr>
              <a:t>. 2,  (1997): 94-109. Available at:</a:t>
            </a:r>
            <a:br>
              <a:rPr lang="en-GB" sz="2000" dirty="0">
                <a:solidFill>
                  <a:schemeClr val="tx1"/>
                </a:solidFill>
                <a:latin typeface="Times New Roman" panose="02020603050405020304" pitchFamily="18" charset="0"/>
                <a:cs typeface="Times New Roman" panose="02020603050405020304" pitchFamily="18" charset="0"/>
              </a:rPr>
            </a:br>
            <a:r>
              <a:rPr lang="en-GB" sz="2000" dirty="0">
                <a:solidFill>
                  <a:schemeClr val="tx1"/>
                </a:solidFill>
                <a:latin typeface="Times New Roman" panose="02020603050405020304" pitchFamily="18" charset="0"/>
                <a:cs typeface="Times New Roman" panose="02020603050405020304" pitchFamily="18" charset="0"/>
              </a:rPr>
              <a:t>https://search-proquest-com.ezproxy.uwtsd.ac.uk/abicomplete/docview/237051265/EC526C42C81A442EPQ/1?accountid=130472 (Accessed 27</a:t>
            </a:r>
            <a:r>
              <a:rPr lang="en-GB" sz="2000" baseline="30000" dirty="0">
                <a:solidFill>
                  <a:schemeClr val="tx1"/>
                </a:solidFill>
                <a:latin typeface="Times New Roman" panose="02020603050405020304" pitchFamily="18" charset="0"/>
                <a:cs typeface="Times New Roman" panose="02020603050405020304" pitchFamily="18" charset="0"/>
              </a:rPr>
              <a:t>th</a:t>
            </a:r>
            <a:r>
              <a:rPr lang="en-GB" sz="2000" dirty="0">
                <a:solidFill>
                  <a:schemeClr val="tx1"/>
                </a:solidFill>
                <a:latin typeface="Times New Roman" panose="02020603050405020304" pitchFamily="18" charset="0"/>
                <a:cs typeface="Times New Roman" panose="02020603050405020304" pitchFamily="18" charset="0"/>
              </a:rPr>
              <a:t> August 2019).</a:t>
            </a:r>
          </a:p>
          <a:p>
            <a:pPr lvl="0"/>
            <a:r>
              <a:rPr lang="en-GB" sz="2000" dirty="0">
                <a:solidFill>
                  <a:schemeClr val="tx1"/>
                </a:solidFill>
                <a:latin typeface="Times New Roman" panose="02020603050405020304" pitchFamily="18" charset="0"/>
                <a:cs typeface="Times New Roman" panose="02020603050405020304" pitchFamily="18" charset="0"/>
              </a:rPr>
              <a:t>Sebastian, T., </a:t>
            </a:r>
            <a:r>
              <a:rPr lang="en-GB" sz="2000" dirty="0" err="1">
                <a:solidFill>
                  <a:schemeClr val="tx1"/>
                </a:solidFill>
                <a:latin typeface="Times New Roman" panose="02020603050405020304" pitchFamily="18" charset="0"/>
                <a:cs typeface="Times New Roman" panose="02020603050405020304" pitchFamily="18" charset="0"/>
              </a:rPr>
              <a:t>Yammiyavar</a:t>
            </a:r>
            <a:r>
              <a:rPr lang="en-GB" sz="2000" dirty="0">
                <a:solidFill>
                  <a:schemeClr val="tx1"/>
                </a:solidFill>
                <a:latin typeface="Times New Roman" panose="02020603050405020304" pitchFamily="18" charset="0"/>
                <a:cs typeface="Times New Roman" panose="02020603050405020304" pitchFamily="18" charset="0"/>
              </a:rPr>
              <a:t>, P. and Jones, S. (2019) </a:t>
            </a:r>
            <a:r>
              <a:rPr lang="en-GB" sz="2000" i="1" dirty="0">
                <a:solidFill>
                  <a:schemeClr val="tx1"/>
                </a:solidFill>
                <a:latin typeface="Times New Roman" panose="02020603050405020304" pitchFamily="18" charset="0"/>
                <a:cs typeface="Times New Roman" panose="02020603050405020304" pitchFamily="18" charset="0"/>
              </a:rPr>
              <a:t>Role of Product Experience in Product Purchase: Indian Users. </a:t>
            </a:r>
            <a:r>
              <a:rPr lang="en-GB" sz="2000" dirty="0">
                <a:solidFill>
                  <a:schemeClr val="tx1"/>
                </a:solidFill>
                <a:latin typeface="Times New Roman" panose="02020603050405020304" pitchFamily="18" charset="0"/>
                <a:cs typeface="Times New Roman" panose="02020603050405020304" pitchFamily="18" charset="0"/>
              </a:rPr>
              <a:t>Journal of Indian Management; Kochi Vol. 16, </a:t>
            </a:r>
            <a:r>
              <a:rPr lang="en-GB" sz="2000" dirty="0" err="1">
                <a:solidFill>
                  <a:schemeClr val="tx1"/>
                </a:solidFill>
                <a:latin typeface="Times New Roman" panose="02020603050405020304" pitchFamily="18" charset="0"/>
                <a:cs typeface="Times New Roman" panose="02020603050405020304" pitchFamily="18" charset="0"/>
              </a:rPr>
              <a:t>Iss</a:t>
            </a:r>
            <a:r>
              <a:rPr lang="en-GB" sz="2000" dirty="0">
                <a:solidFill>
                  <a:schemeClr val="tx1"/>
                </a:solidFill>
                <a:latin typeface="Times New Roman" panose="02020603050405020304" pitchFamily="18" charset="0"/>
                <a:cs typeface="Times New Roman" panose="02020603050405020304" pitchFamily="18" charset="0"/>
              </a:rPr>
              <a:t>. 1,  (Jan-Mar 2019): 95-104. Available at:</a:t>
            </a:r>
            <a:br>
              <a:rPr lang="en-GB" sz="2000" dirty="0">
                <a:solidFill>
                  <a:schemeClr val="tx1"/>
                </a:solidFill>
                <a:latin typeface="Times New Roman" panose="02020603050405020304" pitchFamily="18" charset="0"/>
                <a:cs typeface="Times New Roman" panose="02020603050405020304" pitchFamily="18" charset="0"/>
              </a:rPr>
            </a:br>
            <a:r>
              <a:rPr lang="en-GB" sz="2000" dirty="0">
                <a:solidFill>
                  <a:schemeClr val="tx1"/>
                </a:solidFill>
                <a:latin typeface="Times New Roman" panose="02020603050405020304" pitchFamily="18" charset="0"/>
                <a:cs typeface="Times New Roman" panose="02020603050405020304" pitchFamily="18" charset="0"/>
              </a:rPr>
              <a:t>https://search-proquest-com.ezproxy.uwtsd.ac.uk/abicomplete/docview/2231843146/47E15FBFEFF14942PQ/3?accountid=130472 (Accessed 27</a:t>
            </a:r>
            <a:r>
              <a:rPr lang="en-GB" sz="2000" baseline="30000" dirty="0">
                <a:solidFill>
                  <a:schemeClr val="tx1"/>
                </a:solidFill>
                <a:latin typeface="Times New Roman" panose="02020603050405020304" pitchFamily="18" charset="0"/>
                <a:cs typeface="Times New Roman" panose="02020603050405020304" pitchFamily="18" charset="0"/>
              </a:rPr>
              <a:t>th</a:t>
            </a:r>
            <a:r>
              <a:rPr lang="en-GB" sz="2000" dirty="0">
                <a:solidFill>
                  <a:schemeClr val="tx1"/>
                </a:solidFill>
                <a:latin typeface="Times New Roman" panose="02020603050405020304" pitchFamily="18" charset="0"/>
                <a:cs typeface="Times New Roman" panose="02020603050405020304" pitchFamily="18" charset="0"/>
              </a:rPr>
              <a:t> August 2019).</a:t>
            </a:r>
          </a:p>
          <a:p>
            <a:endParaRPr lang="en-GB" sz="2000" dirty="0" smtClean="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830858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227</TotalTime>
  <Words>649</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Times New Roman</vt:lpstr>
      <vt:lpstr>Trebuchet MS</vt:lpstr>
      <vt:lpstr>Wingdings 3</vt:lpstr>
      <vt:lpstr>Facet</vt:lpstr>
      <vt:lpstr>Contemporary Issues in Marketing </vt:lpstr>
      <vt:lpstr>Corporate Social Responsibility </vt:lpstr>
      <vt:lpstr>How do CSR activities impact on consumers purchasing behaviour?  </vt:lpstr>
      <vt:lpstr>How do CSR activities impact on consumers purchasing behaviour?</vt:lpstr>
      <vt:lpstr>Reacting, developing and changing to meet challenges</vt:lpstr>
      <vt:lpstr>References</vt:lpstr>
      <vt:lpstr>References</vt:lpstr>
    </vt:vector>
  </TitlesOfParts>
  <Company>ABM LHB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Marketing </dc:title>
  <dc:creator>ABM_W-biochem1</dc:creator>
  <cp:lastModifiedBy>ABM_W-biochem1</cp:lastModifiedBy>
  <cp:revision>46</cp:revision>
  <dcterms:created xsi:type="dcterms:W3CDTF">2019-08-23T14:46:25Z</dcterms:created>
  <dcterms:modified xsi:type="dcterms:W3CDTF">2019-08-27T12:00:40Z</dcterms:modified>
</cp:coreProperties>
</file>