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43"/>
  </p:notesMasterIdLst>
  <p:sldIdLst>
    <p:sldId id="327" r:id="rId2"/>
    <p:sldId id="328" r:id="rId3"/>
    <p:sldId id="329" r:id="rId4"/>
    <p:sldId id="330" r:id="rId5"/>
    <p:sldId id="331" r:id="rId6"/>
    <p:sldId id="365" r:id="rId7"/>
    <p:sldId id="332" r:id="rId8"/>
    <p:sldId id="333" r:id="rId9"/>
    <p:sldId id="355" r:id="rId10"/>
    <p:sldId id="335" r:id="rId11"/>
    <p:sldId id="346" r:id="rId12"/>
    <p:sldId id="347" r:id="rId13"/>
    <p:sldId id="358" r:id="rId14"/>
    <p:sldId id="357" r:id="rId15"/>
    <p:sldId id="349" r:id="rId16"/>
    <p:sldId id="351" r:id="rId17"/>
    <p:sldId id="371" r:id="rId18"/>
    <p:sldId id="360" r:id="rId19"/>
    <p:sldId id="361" r:id="rId20"/>
    <p:sldId id="352" r:id="rId21"/>
    <p:sldId id="350" r:id="rId22"/>
    <p:sldId id="353" r:id="rId23"/>
    <p:sldId id="356" r:id="rId24"/>
    <p:sldId id="362" r:id="rId25"/>
    <p:sldId id="363" r:id="rId26"/>
    <p:sldId id="367" r:id="rId27"/>
    <p:sldId id="368" r:id="rId28"/>
    <p:sldId id="369" r:id="rId29"/>
    <p:sldId id="370" r:id="rId30"/>
    <p:sldId id="364" r:id="rId31"/>
    <p:sldId id="336" r:id="rId32"/>
    <p:sldId id="337" r:id="rId33"/>
    <p:sldId id="338" r:id="rId34"/>
    <p:sldId id="339" r:id="rId35"/>
    <p:sldId id="340" r:id="rId36"/>
    <p:sldId id="341" r:id="rId37"/>
    <p:sldId id="342" r:id="rId38"/>
    <p:sldId id="343" r:id="rId39"/>
    <p:sldId id="344" r:id="rId40"/>
    <p:sldId id="359" r:id="rId41"/>
    <p:sldId id="366" r:id="rId42"/>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52" autoAdjust="0"/>
    <p:restoredTop sz="37312" autoAdjust="0"/>
  </p:normalViewPr>
  <p:slideViewPr>
    <p:cSldViewPr>
      <p:cViewPr varScale="1">
        <p:scale>
          <a:sx n="46" d="100"/>
          <a:sy n="46" d="100"/>
        </p:scale>
        <p:origin x="3582" y="54"/>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1536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B276919-2D15-42FB-A135-DE3A09C7175F}" type="slidenum">
              <a:rPr lang="en-GB" altLang="en-US"/>
              <a:pPr>
                <a:defRPr/>
              </a:pPr>
              <a:t>‹#›</a:t>
            </a:fld>
            <a:endParaRPr lang="en-GB" altLang="en-US"/>
          </a:p>
        </p:txBody>
      </p:sp>
    </p:spTree>
    <p:extLst>
      <p:ext uri="{BB962C8B-B14F-4D97-AF65-F5344CB8AC3E}">
        <p14:creationId xmlns:p14="http://schemas.microsoft.com/office/powerpoint/2010/main" val="8333087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8794063-007F-477B-B59F-F69C6EBD1F28}"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39599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21103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401263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2062278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307366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695568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7</a:t>
            </a:fld>
            <a:endParaRPr lang="en-GB" altLang="en-US" smtClean="0"/>
          </a:p>
        </p:txBody>
      </p:sp>
    </p:spTree>
    <p:extLst>
      <p:ext uri="{BB962C8B-B14F-4D97-AF65-F5344CB8AC3E}">
        <p14:creationId xmlns:p14="http://schemas.microsoft.com/office/powerpoint/2010/main" val="2380690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FE02DE-73D7-42BD-BC49-6CF97BA900A1}" type="slidenum">
              <a:rPr lang="en-GB" altLang="en-US" smtClean="0"/>
              <a:pPr/>
              <a:t>8</a:t>
            </a:fld>
            <a:endParaRPr lang="en-GB" altLang="en-US" smtClean="0"/>
          </a:p>
        </p:txBody>
      </p:sp>
    </p:spTree>
    <p:extLst>
      <p:ext uri="{BB962C8B-B14F-4D97-AF65-F5344CB8AC3E}">
        <p14:creationId xmlns:p14="http://schemas.microsoft.com/office/powerpoint/2010/main" val="1097018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395079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54782F-A6D2-4C5C-A675-07C169DF7E57}" type="slidenum">
              <a:rPr lang="en-GB" altLang="en-US" smtClean="0"/>
              <a:pPr/>
              <a:t>10</a:t>
            </a:fld>
            <a:endParaRPr lang="en-GB" altLang="en-US" smtClean="0"/>
          </a:p>
        </p:txBody>
      </p:sp>
    </p:spTree>
    <p:extLst>
      <p:ext uri="{BB962C8B-B14F-4D97-AF65-F5344CB8AC3E}">
        <p14:creationId xmlns:p14="http://schemas.microsoft.com/office/powerpoint/2010/main" val="3184273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11</a:t>
            </a:fld>
            <a:endParaRPr lang="en-GB" altLang="en-US" smtClean="0"/>
          </a:p>
        </p:txBody>
      </p:sp>
    </p:spTree>
    <p:extLst>
      <p:ext uri="{BB962C8B-B14F-4D97-AF65-F5344CB8AC3E}">
        <p14:creationId xmlns:p14="http://schemas.microsoft.com/office/powerpoint/2010/main" val="715064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12</a:t>
            </a:fld>
            <a:endParaRPr lang="en-GB" altLang="en-US" smtClean="0"/>
          </a:p>
        </p:txBody>
      </p:sp>
    </p:spTree>
    <p:extLst>
      <p:ext uri="{BB962C8B-B14F-4D97-AF65-F5344CB8AC3E}">
        <p14:creationId xmlns:p14="http://schemas.microsoft.com/office/powerpoint/2010/main" val="4287811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8014E-7D26-4360-8EB7-21665B20D56F}" type="slidenum">
              <a:rPr lang="en-GB" altLang="en-US" smtClean="0"/>
              <a:pPr/>
              <a:t>13</a:t>
            </a:fld>
            <a:endParaRPr lang="en-GB" altLang="en-US" smtClean="0"/>
          </a:p>
        </p:txBody>
      </p:sp>
    </p:spTree>
    <p:extLst>
      <p:ext uri="{BB962C8B-B14F-4D97-AF65-F5344CB8AC3E}">
        <p14:creationId xmlns:p14="http://schemas.microsoft.com/office/powerpoint/2010/main" val="26675997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14</a:t>
            </a:fld>
            <a:endParaRPr lang="en-GB" altLang="en-US" smtClean="0"/>
          </a:p>
        </p:txBody>
      </p:sp>
    </p:spTree>
    <p:extLst>
      <p:ext uri="{BB962C8B-B14F-4D97-AF65-F5344CB8AC3E}">
        <p14:creationId xmlns:p14="http://schemas.microsoft.com/office/powerpoint/2010/main" val="16074692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15</a:t>
            </a:fld>
            <a:endParaRPr lang="en-GB" altLang="en-US" smtClean="0"/>
          </a:p>
        </p:txBody>
      </p:sp>
    </p:spTree>
    <p:extLst>
      <p:ext uri="{BB962C8B-B14F-4D97-AF65-F5344CB8AC3E}">
        <p14:creationId xmlns:p14="http://schemas.microsoft.com/office/powerpoint/2010/main" val="6546018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16</a:t>
            </a:fld>
            <a:endParaRPr lang="en-GB" altLang="en-US" smtClean="0"/>
          </a:p>
        </p:txBody>
      </p:sp>
    </p:spTree>
    <p:extLst>
      <p:ext uri="{BB962C8B-B14F-4D97-AF65-F5344CB8AC3E}">
        <p14:creationId xmlns:p14="http://schemas.microsoft.com/office/powerpoint/2010/main" val="2828906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17</a:t>
            </a:fld>
            <a:endParaRPr lang="en-GB" altLang="en-US" smtClean="0"/>
          </a:p>
        </p:txBody>
      </p:sp>
    </p:spTree>
    <p:extLst>
      <p:ext uri="{BB962C8B-B14F-4D97-AF65-F5344CB8AC3E}">
        <p14:creationId xmlns:p14="http://schemas.microsoft.com/office/powerpoint/2010/main" val="9684417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F49885B-4E40-47BC-963F-AF1080A9B538}" type="slidenum">
              <a:rPr lang="en-GB" altLang="en-US" smtClean="0"/>
              <a:pPr/>
              <a:t>18</a:t>
            </a:fld>
            <a:endParaRPr lang="en-GB" altLang="en-US" smtClean="0"/>
          </a:p>
        </p:txBody>
      </p:sp>
    </p:spTree>
    <p:extLst>
      <p:ext uri="{BB962C8B-B14F-4D97-AF65-F5344CB8AC3E}">
        <p14:creationId xmlns:p14="http://schemas.microsoft.com/office/powerpoint/2010/main" val="27854396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900549-A5DD-43A9-A69B-CCE55838E876}" type="slidenum">
              <a:rPr lang="en-GB" altLang="en-US" smtClean="0"/>
              <a:pPr/>
              <a:t>19</a:t>
            </a:fld>
            <a:endParaRPr lang="en-GB" altLang="en-US" smtClean="0"/>
          </a:p>
        </p:txBody>
      </p:sp>
    </p:spTree>
    <p:extLst>
      <p:ext uri="{BB962C8B-B14F-4D97-AF65-F5344CB8AC3E}">
        <p14:creationId xmlns:p14="http://schemas.microsoft.com/office/powerpoint/2010/main" val="24955100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20</a:t>
            </a:fld>
            <a:endParaRPr lang="en-GB" altLang="en-US" smtClean="0"/>
          </a:p>
        </p:txBody>
      </p:sp>
    </p:spTree>
    <p:extLst>
      <p:ext uri="{BB962C8B-B14F-4D97-AF65-F5344CB8AC3E}">
        <p14:creationId xmlns:p14="http://schemas.microsoft.com/office/powerpoint/2010/main" val="16472195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21</a:t>
            </a:fld>
            <a:endParaRPr lang="en-GB" altLang="en-US" smtClean="0"/>
          </a:p>
        </p:txBody>
      </p:sp>
    </p:spTree>
    <p:extLst>
      <p:ext uri="{BB962C8B-B14F-4D97-AF65-F5344CB8AC3E}">
        <p14:creationId xmlns:p14="http://schemas.microsoft.com/office/powerpoint/2010/main" val="16510202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81BCBF-17AB-4CE6-A61A-E64E8A7A154F}" type="slidenum">
              <a:rPr lang="en-GB" altLang="en-US" smtClean="0"/>
              <a:pPr/>
              <a:t>22</a:t>
            </a:fld>
            <a:endParaRPr lang="en-GB" altLang="en-US" smtClean="0"/>
          </a:p>
        </p:txBody>
      </p:sp>
    </p:spTree>
    <p:extLst>
      <p:ext uri="{BB962C8B-B14F-4D97-AF65-F5344CB8AC3E}">
        <p14:creationId xmlns:p14="http://schemas.microsoft.com/office/powerpoint/2010/main" val="29864207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690B005-C697-4FE4-8BA3-B94A568C7A1B}" type="slidenum">
              <a:rPr lang="en-GB" altLang="en-US" smtClean="0"/>
              <a:pPr/>
              <a:t>23</a:t>
            </a:fld>
            <a:endParaRPr lang="en-GB" altLang="en-US" smtClean="0"/>
          </a:p>
        </p:txBody>
      </p:sp>
    </p:spTree>
    <p:extLst>
      <p:ext uri="{BB962C8B-B14F-4D97-AF65-F5344CB8AC3E}">
        <p14:creationId xmlns:p14="http://schemas.microsoft.com/office/powerpoint/2010/main" val="39867538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smtClean="0">
              <a:solidFill>
                <a:srgbClr val="000000"/>
              </a:solidFill>
            </a:endParaRPr>
          </a:p>
        </p:txBody>
      </p:sp>
    </p:spTree>
    <p:extLst>
      <p:ext uri="{BB962C8B-B14F-4D97-AF65-F5344CB8AC3E}">
        <p14:creationId xmlns:p14="http://schemas.microsoft.com/office/powerpoint/2010/main" val="8740596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smtClean="0">
              <a:solidFill>
                <a:srgbClr val="000000"/>
              </a:solidFill>
            </a:endParaRPr>
          </a:p>
        </p:txBody>
      </p:sp>
    </p:spTree>
    <p:extLst>
      <p:ext uri="{BB962C8B-B14F-4D97-AF65-F5344CB8AC3E}">
        <p14:creationId xmlns:p14="http://schemas.microsoft.com/office/powerpoint/2010/main" val="34847017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smtClean="0">
              <a:solidFill>
                <a:srgbClr val="000000"/>
              </a:solidFill>
            </a:endParaRPr>
          </a:p>
        </p:txBody>
      </p:sp>
    </p:spTree>
    <p:extLst>
      <p:ext uri="{BB962C8B-B14F-4D97-AF65-F5344CB8AC3E}">
        <p14:creationId xmlns:p14="http://schemas.microsoft.com/office/powerpoint/2010/main" val="40089490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smtClean="0">
              <a:solidFill>
                <a:srgbClr val="000000"/>
              </a:solidFill>
            </a:endParaRPr>
          </a:p>
        </p:txBody>
      </p:sp>
    </p:spTree>
    <p:extLst>
      <p:ext uri="{BB962C8B-B14F-4D97-AF65-F5344CB8AC3E}">
        <p14:creationId xmlns:p14="http://schemas.microsoft.com/office/powerpoint/2010/main" val="3443982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28</a:t>
            </a:fld>
            <a:endParaRPr lang="en-GB" altLang="en-US" smtClean="0">
              <a:solidFill>
                <a:srgbClr val="000000"/>
              </a:solidFill>
            </a:endParaRPr>
          </a:p>
        </p:txBody>
      </p:sp>
    </p:spTree>
    <p:extLst>
      <p:ext uri="{BB962C8B-B14F-4D97-AF65-F5344CB8AC3E}">
        <p14:creationId xmlns:p14="http://schemas.microsoft.com/office/powerpoint/2010/main" val="3090012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29</a:t>
            </a:fld>
            <a:endParaRPr lang="en-GB" altLang="en-US" smtClean="0">
              <a:solidFill>
                <a:srgbClr val="000000"/>
              </a:solidFill>
            </a:endParaRPr>
          </a:p>
        </p:txBody>
      </p:sp>
    </p:spTree>
    <p:extLst>
      <p:ext uri="{BB962C8B-B14F-4D97-AF65-F5344CB8AC3E}">
        <p14:creationId xmlns:p14="http://schemas.microsoft.com/office/powerpoint/2010/main" val="22491233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30</a:t>
            </a:fld>
            <a:endParaRPr lang="en-GB" altLang="en-US" smtClean="0">
              <a:solidFill>
                <a:srgbClr val="000000"/>
              </a:solidFill>
            </a:endParaRPr>
          </a:p>
        </p:txBody>
      </p:sp>
    </p:spTree>
    <p:extLst>
      <p:ext uri="{BB962C8B-B14F-4D97-AF65-F5344CB8AC3E}">
        <p14:creationId xmlns:p14="http://schemas.microsoft.com/office/powerpoint/2010/main" val="14303984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defRPr/>
            </a:pPr>
            <a:endParaRPr lang="cy-GB" altLang="en-US" dirty="0" smtClean="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32467B-670B-486E-9FC0-210A99221EEF}" type="slidenum">
              <a:rPr lang="en-GB" altLang="en-US" smtClean="0"/>
              <a:pPr>
                <a:spcBef>
                  <a:spcPct val="0"/>
                </a:spcBef>
              </a:pPr>
              <a:t>31</a:t>
            </a:fld>
            <a:endParaRPr lang="en-GB" altLang="en-US" smtClean="0"/>
          </a:p>
        </p:txBody>
      </p:sp>
    </p:spTree>
    <p:extLst>
      <p:ext uri="{BB962C8B-B14F-4D97-AF65-F5344CB8AC3E}">
        <p14:creationId xmlns:p14="http://schemas.microsoft.com/office/powerpoint/2010/main" val="29049229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defRPr/>
            </a:pPr>
            <a:endParaRPr lang="cy-GB" altLang="en-US" dirty="0" smtClean="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32467B-670B-486E-9FC0-210A99221EEF}" type="slidenum">
              <a:rPr lang="en-GB" altLang="en-US" smtClean="0"/>
              <a:pPr>
                <a:spcBef>
                  <a:spcPct val="0"/>
                </a:spcBef>
              </a:pPr>
              <a:t>32</a:t>
            </a:fld>
            <a:endParaRPr lang="en-GB" altLang="en-US" smtClean="0"/>
          </a:p>
        </p:txBody>
      </p:sp>
    </p:spTree>
    <p:extLst>
      <p:ext uri="{BB962C8B-B14F-4D97-AF65-F5344CB8AC3E}">
        <p14:creationId xmlns:p14="http://schemas.microsoft.com/office/powerpoint/2010/main" val="26251863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0CD034-E78D-4772-932D-E3D60F36F506}" type="slidenum">
              <a:rPr lang="en-GB" altLang="en-US" smtClean="0"/>
              <a:pPr>
                <a:spcBef>
                  <a:spcPct val="0"/>
                </a:spcBef>
              </a:pPr>
              <a:t>33</a:t>
            </a:fld>
            <a:endParaRPr lang="en-GB" altLang="en-US" smtClean="0"/>
          </a:p>
        </p:txBody>
      </p:sp>
    </p:spTree>
    <p:extLst>
      <p:ext uri="{BB962C8B-B14F-4D97-AF65-F5344CB8AC3E}">
        <p14:creationId xmlns:p14="http://schemas.microsoft.com/office/powerpoint/2010/main" val="8502595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800A47-FA54-49AA-A73C-AF511F690B4E}" type="slidenum">
              <a:rPr lang="en-GB" altLang="en-US" smtClean="0"/>
              <a:pPr/>
              <a:t>34</a:t>
            </a:fld>
            <a:endParaRPr lang="en-GB" altLang="en-US" smtClean="0"/>
          </a:p>
        </p:txBody>
      </p:sp>
    </p:spTree>
    <p:extLst>
      <p:ext uri="{BB962C8B-B14F-4D97-AF65-F5344CB8AC3E}">
        <p14:creationId xmlns:p14="http://schemas.microsoft.com/office/powerpoint/2010/main" val="1548126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81BCBF-17AB-4CE6-A61A-E64E8A7A154F}" type="slidenum">
              <a:rPr lang="en-GB" altLang="en-US" smtClean="0"/>
              <a:pPr/>
              <a:t>36</a:t>
            </a:fld>
            <a:endParaRPr lang="en-GB" altLang="en-US" smtClean="0"/>
          </a:p>
        </p:txBody>
      </p:sp>
    </p:spTree>
    <p:extLst>
      <p:ext uri="{BB962C8B-B14F-4D97-AF65-F5344CB8AC3E}">
        <p14:creationId xmlns:p14="http://schemas.microsoft.com/office/powerpoint/2010/main" val="30006451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5D5EA1-E3DD-417A-A2DE-E8CC7268A9A8}" type="slidenum">
              <a:rPr lang="en-GB" altLang="en-US" smtClean="0"/>
              <a:pPr/>
              <a:t>37</a:t>
            </a:fld>
            <a:endParaRPr lang="en-GB" altLang="en-US" smtClean="0"/>
          </a:p>
        </p:txBody>
      </p:sp>
    </p:spTree>
    <p:extLst>
      <p:ext uri="{BB962C8B-B14F-4D97-AF65-F5344CB8AC3E}">
        <p14:creationId xmlns:p14="http://schemas.microsoft.com/office/powerpoint/2010/main" val="19908983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5D5EA1-E3DD-417A-A2DE-E8CC7268A9A8}" type="slidenum">
              <a:rPr lang="en-GB" altLang="en-US" smtClean="0"/>
              <a:pPr/>
              <a:t>38</a:t>
            </a:fld>
            <a:endParaRPr lang="en-GB" altLang="en-US" smtClean="0"/>
          </a:p>
        </p:txBody>
      </p:sp>
    </p:spTree>
    <p:extLst>
      <p:ext uri="{BB962C8B-B14F-4D97-AF65-F5344CB8AC3E}">
        <p14:creationId xmlns:p14="http://schemas.microsoft.com/office/powerpoint/2010/main" val="18037891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B276919-2D15-42FB-A135-DE3A09C7175F}" type="slidenum">
              <a:rPr lang="en-GB" altLang="en-US" smtClean="0"/>
              <a:pPr>
                <a:defRPr/>
              </a:pPr>
              <a:t>39</a:t>
            </a:fld>
            <a:endParaRPr lang="en-GB" altLang="en-US"/>
          </a:p>
        </p:txBody>
      </p:sp>
    </p:spTree>
    <p:extLst>
      <p:ext uri="{BB962C8B-B14F-4D97-AF65-F5344CB8AC3E}">
        <p14:creationId xmlns:p14="http://schemas.microsoft.com/office/powerpoint/2010/main" val="10025627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B276919-2D15-42FB-A135-DE3A09C7175F}" type="slidenum">
              <a:rPr lang="en-GB" altLang="en-US" smtClean="0"/>
              <a:pPr>
                <a:defRPr/>
              </a:pPr>
              <a:t>40</a:t>
            </a:fld>
            <a:endParaRPr lang="en-GB" altLang="en-US"/>
          </a:p>
        </p:txBody>
      </p:sp>
    </p:spTree>
    <p:extLst>
      <p:ext uri="{BB962C8B-B14F-4D97-AF65-F5344CB8AC3E}">
        <p14:creationId xmlns:p14="http://schemas.microsoft.com/office/powerpoint/2010/main" val="20085129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B276919-2D15-42FB-A135-DE3A09C7175F}" type="slidenum">
              <a:rPr lang="en-GB" altLang="en-US" smtClean="0"/>
              <a:pPr>
                <a:defRPr/>
              </a:pPr>
              <a:t>41</a:t>
            </a:fld>
            <a:endParaRPr lang="en-GB" altLang="en-US"/>
          </a:p>
        </p:txBody>
      </p:sp>
    </p:spTree>
    <p:extLst>
      <p:ext uri="{BB962C8B-B14F-4D97-AF65-F5344CB8AC3E}">
        <p14:creationId xmlns:p14="http://schemas.microsoft.com/office/powerpoint/2010/main" val="32307394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09666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65623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69857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167365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90548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80238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27142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66703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10034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9097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9594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538DF45-582D-45CE-9D2A-EB0E56C013F1}" type="datetimeFigureOut">
              <a:rPr lang="en-GB"/>
              <a:pPr>
                <a:defRPr/>
              </a:pPr>
              <a:t>05/04/2019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3922F8E-06C3-4B9B-84A4-A3D16C80BBBD}" type="slidenum">
              <a:rPr lang="en-GB"/>
              <a:pPr>
                <a:defRPr/>
              </a:pPr>
              <a:t>‹#›</a:t>
            </a:fld>
            <a:endParaRPr lang="en-GB"/>
          </a:p>
        </p:txBody>
      </p:sp>
    </p:spTree>
    <p:extLst>
      <p:ext uri="{BB962C8B-B14F-4D97-AF65-F5344CB8AC3E}">
        <p14:creationId xmlns:p14="http://schemas.microsoft.com/office/powerpoint/2010/main" val="437339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4/5/2019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24939926"/>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www.autism.org.uk/about/what-is/asd.aspx"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4ALy6I1J1uo"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4n7fosK9UyY"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U6zutYhCX4Q" TargetMode="External"/><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skyboundtherapies.co.uk/" TargetMode="External"/><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cPcRz1s80y8" TargetMode="External"/><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Y5L6d6AHQ3Q&amp;list=PLtDnuwLxr4B-Lh8vw_2SwBcF36_QIgAr-&amp;index=2" TargetMode="External"/><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0.xml"/><Relationship Id="rId1" Type="http://schemas.openxmlformats.org/officeDocument/2006/relationships/slideLayout" Target="../slideLayouts/slideLayout12.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a:xfrm>
            <a:off x="628650" y="1825625"/>
            <a:ext cx="3886200" cy="2827511"/>
          </a:xfrm>
        </p:spPr>
        <p:txBody>
          <a:bodyPr>
            <a:normAutofit/>
          </a:bodyPr>
          <a:lstStyle/>
          <a:p>
            <a:pPr marL="0" indent="0">
              <a:buNone/>
            </a:pPr>
            <a:r>
              <a:rPr lang="en-GB" sz="3900" b="1" dirty="0" err="1" smtClean="0">
                <a:latin typeface="Lucida Sans" panose="020B0602030504020204" pitchFamily="34" charset="0"/>
              </a:rPr>
              <a:t>Cefnogi</a:t>
            </a:r>
            <a:r>
              <a:rPr lang="en-GB" sz="3900" b="1" dirty="0" smtClean="0">
                <a:latin typeface="Lucida Sans" panose="020B0602030504020204" pitchFamily="34" charset="0"/>
              </a:rPr>
              <a:t> </a:t>
            </a:r>
            <a:r>
              <a:rPr lang="en-GB" sz="3900" b="1" dirty="0">
                <a:latin typeface="Lucida Sans" panose="020B0602030504020204" pitchFamily="34" charset="0"/>
              </a:rPr>
              <a:t>plant </a:t>
            </a:r>
            <a:r>
              <a:rPr lang="en-GB" sz="3900" b="1" dirty="0" err="1">
                <a:latin typeface="Lucida Sans" panose="020B0602030504020204" pitchFamily="34" charset="0"/>
              </a:rPr>
              <a:t>ar</a:t>
            </a:r>
            <a:r>
              <a:rPr lang="en-GB" sz="3900" b="1" dirty="0">
                <a:latin typeface="Lucida Sans" panose="020B0602030504020204" pitchFamily="34" charset="0"/>
              </a:rPr>
              <a:t> y  </a:t>
            </a:r>
            <a:r>
              <a:rPr lang="en-GB" sz="3900" b="1" dirty="0" err="1">
                <a:latin typeface="Lucida Sans" panose="020B0602030504020204" pitchFamily="34" charset="0"/>
              </a:rPr>
              <a:t>Sbectrwm</a:t>
            </a:r>
            <a:r>
              <a:rPr lang="en-GB" sz="3900" b="1" dirty="0">
                <a:latin typeface="Lucida Sans" panose="020B0602030504020204" pitchFamily="34" charset="0"/>
              </a:rPr>
              <a:t> </a:t>
            </a:r>
            <a:r>
              <a:rPr lang="en-GB" sz="3900" b="1" dirty="0" err="1">
                <a:latin typeface="Lucida Sans" panose="020B0602030504020204" pitchFamily="34" charset="0"/>
              </a:rPr>
              <a:t>Awtistiaeth</a:t>
            </a:r>
            <a:endParaRPr lang="en-GB" sz="3900" b="1" dirty="0">
              <a:latin typeface="Lucida Sans" panose="020B0602030504020204" pitchFamily="34" charset="0"/>
            </a:endParaRPr>
          </a:p>
        </p:txBody>
      </p:sp>
      <p:sp>
        <p:nvSpPr>
          <p:cNvPr id="5" name="Content Placeholder 4"/>
          <p:cNvSpPr>
            <a:spLocks noGrp="1"/>
          </p:cNvSpPr>
          <p:nvPr>
            <p:ph sz="half" idx="2"/>
          </p:nvPr>
        </p:nvSpPr>
        <p:spPr>
          <a:xfrm>
            <a:off x="4629150" y="1825625"/>
            <a:ext cx="4335338" cy="2611487"/>
          </a:xfrm>
        </p:spPr>
        <p:txBody>
          <a:bodyPr>
            <a:normAutofit/>
          </a:bodyPr>
          <a:lstStyle/>
          <a:p>
            <a:pPr marL="0" indent="0">
              <a:buNone/>
            </a:pPr>
            <a:r>
              <a:rPr lang="en-GB" sz="3600" b="1" dirty="0" smtClean="0">
                <a:solidFill>
                  <a:srgbClr val="002060"/>
                </a:solidFill>
                <a:latin typeface="Lucida Sans" panose="020B0602030504020204" pitchFamily="34" charset="0"/>
              </a:rPr>
              <a:t>Supporting </a:t>
            </a:r>
            <a:r>
              <a:rPr lang="en-GB" sz="3600" b="1" dirty="0">
                <a:solidFill>
                  <a:srgbClr val="002060"/>
                </a:solidFill>
                <a:latin typeface="Lucida Sans" panose="020B0602030504020204" pitchFamily="34" charset="0"/>
              </a:rPr>
              <a:t>children on the Autistic Spectrum</a:t>
            </a:r>
          </a:p>
        </p:txBody>
      </p:sp>
      <p:sp>
        <p:nvSpPr>
          <p:cNvPr id="2" name="TextBox 1"/>
          <p:cNvSpPr txBox="1"/>
          <p:nvPr/>
        </p:nvSpPr>
        <p:spPr>
          <a:xfrm>
            <a:off x="971600" y="4437112"/>
            <a:ext cx="7056784" cy="1200329"/>
          </a:xfrm>
          <a:prstGeom prst="rect">
            <a:avLst/>
          </a:prstGeom>
          <a:noFill/>
        </p:spPr>
        <p:txBody>
          <a:bodyPr wrap="square" rtlCol="0">
            <a:spAutoFit/>
          </a:bodyPr>
          <a:lstStyle/>
          <a:p>
            <a:pPr algn="ctr"/>
            <a:r>
              <a:rPr lang="en-GB" sz="2400" dirty="0" smtClean="0">
                <a:latin typeface="Lucida Sans" panose="020B0602030504020204" pitchFamily="34" charset="0"/>
              </a:rPr>
              <a:t>Alison Rees Edwards 2019</a:t>
            </a:r>
          </a:p>
          <a:p>
            <a:pPr algn="ctr"/>
            <a:r>
              <a:rPr lang="en-GB" sz="2400" dirty="0" err="1" smtClean="0">
                <a:latin typeface="Lucida Sans" panose="020B0602030504020204" pitchFamily="34" charset="0"/>
              </a:rPr>
              <a:t>Yr</a:t>
            </a:r>
            <a:r>
              <a:rPr lang="en-GB" sz="2400" dirty="0" smtClean="0">
                <a:latin typeface="Lucida Sans" panose="020B0602030504020204" pitchFamily="34" charset="0"/>
              </a:rPr>
              <a:t> </a:t>
            </a:r>
            <a:r>
              <a:rPr lang="en-GB" sz="2400" dirty="0" err="1" smtClean="0">
                <a:latin typeface="Lucida Sans" panose="020B0602030504020204" pitchFamily="34" charset="0"/>
              </a:rPr>
              <a:t>Athrofa</a:t>
            </a:r>
            <a:r>
              <a:rPr lang="en-GB" sz="2400" dirty="0" smtClean="0">
                <a:latin typeface="Lucida Sans" panose="020B0602030504020204" pitchFamily="34" charset="0"/>
              </a:rPr>
              <a:t>: </a:t>
            </a:r>
            <a:r>
              <a:rPr lang="en-GB" sz="2400" dirty="0" err="1" smtClean="0">
                <a:latin typeface="Lucida Sans" panose="020B0602030504020204" pitchFamily="34" charset="0"/>
              </a:rPr>
              <a:t>Blynyddoedd</a:t>
            </a:r>
            <a:r>
              <a:rPr lang="en-GB" sz="2400" dirty="0" smtClean="0">
                <a:latin typeface="Lucida Sans" panose="020B0602030504020204" pitchFamily="34" charset="0"/>
              </a:rPr>
              <a:t> </a:t>
            </a:r>
            <a:r>
              <a:rPr lang="en-GB" sz="2400" dirty="0" err="1" smtClean="0">
                <a:latin typeface="Lucida Sans" panose="020B0602030504020204" pitchFamily="34" charset="0"/>
              </a:rPr>
              <a:t>Cynnar</a:t>
            </a:r>
            <a:endParaRPr lang="en-GB" sz="2400" dirty="0" smtClean="0">
              <a:latin typeface="Lucida Sans" panose="020B0602030504020204" pitchFamily="34" charset="0"/>
            </a:endParaRPr>
          </a:p>
          <a:p>
            <a:pPr algn="ctr"/>
            <a:r>
              <a:rPr lang="en-GB" sz="2400" dirty="0" smtClean="0">
                <a:solidFill>
                  <a:srgbClr val="002060"/>
                </a:solidFill>
                <a:latin typeface="Lucida Sans" panose="020B0602030504020204" pitchFamily="34" charset="0"/>
              </a:rPr>
              <a:t>Institute of Education: Early Years</a:t>
            </a:r>
            <a:endParaRPr lang="en-GB"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279979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Cynnwys</a:t>
            </a:r>
            <a:br>
              <a:rPr lang="cy-GB" sz="3200" dirty="0" smtClean="0">
                <a:latin typeface="Lucida Sans" panose="020B0602030504020204" pitchFamily="34" charset="0"/>
              </a:rPr>
            </a:br>
            <a:r>
              <a:rPr lang="cy-GB" sz="3200" dirty="0" err="1" smtClean="0">
                <a:solidFill>
                  <a:srgbClr val="002060"/>
                </a:solidFill>
                <a:latin typeface="Lucida Sans" panose="020B0602030504020204" pitchFamily="34" charset="0"/>
              </a:rPr>
              <a:t>Content</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a:bodyPr>
          <a:lstStyle/>
          <a:p>
            <a:pPr eaLnBrk="1" fontAlgn="auto" hangingPunct="1">
              <a:spcAft>
                <a:spcPts val="0"/>
              </a:spcAft>
              <a:defRPr/>
            </a:pPr>
            <a:r>
              <a:rPr lang="cy-GB" sz="2400" dirty="0" smtClean="0">
                <a:latin typeface="Lucida Sans" panose="020B0602040502020204" pitchFamily="34" charset="0"/>
              </a:rPr>
              <a:t>Diffiniad</a:t>
            </a:r>
            <a:endParaRPr lang="cy-GB" sz="2400" dirty="0">
              <a:latin typeface="Lucida Sans" panose="020B0602040502020204" pitchFamily="34" charset="0"/>
            </a:endParaRPr>
          </a:p>
          <a:p>
            <a:pPr eaLnBrk="1" fontAlgn="auto" hangingPunct="1">
              <a:spcAft>
                <a:spcPts val="0"/>
              </a:spcAft>
              <a:defRPr/>
            </a:pPr>
            <a:r>
              <a:rPr lang="cy-GB" sz="2400" dirty="0">
                <a:latin typeface="Lucida Sans" panose="020B0602040502020204" pitchFamily="34" charset="0"/>
              </a:rPr>
              <a:t>Nodweddion</a:t>
            </a:r>
          </a:p>
          <a:p>
            <a:pPr eaLnBrk="1" fontAlgn="auto" hangingPunct="1">
              <a:spcAft>
                <a:spcPts val="0"/>
              </a:spcAft>
              <a:defRPr/>
            </a:pPr>
            <a:r>
              <a:rPr lang="cy-GB" sz="2400" dirty="0">
                <a:latin typeface="Lucida Sans" panose="020B0602040502020204" pitchFamily="34" charset="0"/>
              </a:rPr>
              <a:t>Symptomau</a:t>
            </a:r>
          </a:p>
          <a:p>
            <a:pPr eaLnBrk="1" fontAlgn="auto" hangingPunct="1">
              <a:spcAft>
                <a:spcPts val="0"/>
              </a:spcAft>
              <a:defRPr/>
            </a:pPr>
            <a:r>
              <a:rPr lang="cy-GB" sz="2400" dirty="0">
                <a:latin typeface="Lucida Sans" panose="020B0602040502020204" pitchFamily="34" charset="0"/>
              </a:rPr>
              <a:t>Diagnosis</a:t>
            </a:r>
          </a:p>
          <a:p>
            <a:pPr eaLnBrk="1" fontAlgn="auto" hangingPunct="1">
              <a:spcAft>
                <a:spcPts val="0"/>
              </a:spcAft>
              <a:defRPr/>
            </a:pPr>
            <a:r>
              <a:rPr lang="cy-GB" sz="2400" dirty="0">
                <a:latin typeface="Lucida Sans" panose="020B0602040502020204" pitchFamily="34" charset="0"/>
              </a:rPr>
              <a:t>Ymchwil</a:t>
            </a:r>
          </a:p>
          <a:p>
            <a:pPr eaLnBrk="1" fontAlgn="auto" hangingPunct="1">
              <a:spcAft>
                <a:spcPts val="0"/>
              </a:spcAft>
              <a:defRPr/>
            </a:pPr>
            <a:r>
              <a:rPr lang="cy-GB" sz="2400" dirty="0">
                <a:latin typeface="Lucida Sans" panose="020B0602040502020204" pitchFamily="34" charset="0"/>
              </a:rPr>
              <a:t>Goblygiadau</a:t>
            </a:r>
          </a:p>
          <a:p>
            <a:pPr eaLnBrk="1" fontAlgn="auto" hangingPunct="1">
              <a:spcAft>
                <a:spcPts val="0"/>
              </a:spcAft>
              <a:defRPr/>
            </a:pPr>
            <a:r>
              <a:rPr lang="cy-GB" sz="2400" dirty="0">
                <a:latin typeface="Lucida Sans" panose="020B0602040502020204" pitchFamily="34" charset="0"/>
              </a:rPr>
              <a:t>Arfer cynhwysol</a:t>
            </a:r>
          </a:p>
          <a:p>
            <a:pPr eaLnBrk="1" fontAlgn="auto" hangingPunct="1">
              <a:spcAft>
                <a:spcPts val="0"/>
              </a:spcAft>
              <a:defRPr/>
            </a:pPr>
            <a:r>
              <a:rPr lang="cy-GB" sz="2400" dirty="0">
                <a:latin typeface="Lucida Sans" panose="020B0602040502020204" pitchFamily="34" charset="0"/>
              </a:rPr>
              <a:t>Trafodaeth</a:t>
            </a:r>
          </a:p>
          <a:p>
            <a:pPr eaLnBrk="1" fontAlgn="auto" hangingPunct="1">
              <a:spcAft>
                <a:spcPts val="0"/>
              </a:spcAft>
              <a:defRPr/>
            </a:pPr>
            <a:r>
              <a:rPr lang="cy-GB" sz="2400" dirty="0">
                <a:latin typeface="Lucida Sans" panose="020B0602040502020204" pitchFamily="34" charset="0"/>
              </a:rPr>
              <a:t>Darllen pellach</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a:buFontTx/>
              <a:buChar char="•"/>
              <a:defRPr/>
            </a:pPr>
            <a:r>
              <a:rPr lang="en-GB" sz="2400" kern="0" dirty="0">
                <a:solidFill>
                  <a:srgbClr val="002060"/>
                </a:solidFill>
                <a:latin typeface="Lucida Sans" panose="020B0602040502020204" pitchFamily="34" charset="0"/>
                <a:ea typeface="MS PGothic" pitchFamily="34" charset="-128"/>
              </a:rPr>
              <a:t>Definition</a:t>
            </a:r>
          </a:p>
          <a:p>
            <a:pPr>
              <a:buFontTx/>
              <a:buChar char="•"/>
              <a:defRPr/>
            </a:pPr>
            <a:r>
              <a:rPr lang="en-GB" sz="2400" kern="0" dirty="0">
                <a:solidFill>
                  <a:srgbClr val="002060"/>
                </a:solidFill>
                <a:latin typeface="Lucida Sans" panose="020B0602040502020204" pitchFamily="34" charset="0"/>
                <a:ea typeface="MS PGothic" pitchFamily="34" charset="-128"/>
              </a:rPr>
              <a:t>Characteristics</a:t>
            </a:r>
          </a:p>
          <a:p>
            <a:pPr>
              <a:buFontTx/>
              <a:buChar char="•"/>
              <a:defRPr/>
            </a:pPr>
            <a:r>
              <a:rPr lang="en-GB" sz="2400" kern="0" dirty="0">
                <a:solidFill>
                  <a:srgbClr val="002060"/>
                </a:solidFill>
                <a:latin typeface="Lucida Sans" panose="020B0602040502020204" pitchFamily="34" charset="0"/>
                <a:ea typeface="MS PGothic" pitchFamily="34" charset="-128"/>
              </a:rPr>
              <a:t>Symptoms</a:t>
            </a:r>
          </a:p>
          <a:p>
            <a:pPr>
              <a:buFontTx/>
              <a:buChar char="•"/>
              <a:defRPr/>
            </a:pPr>
            <a:r>
              <a:rPr lang="en-GB" sz="2400" kern="0" dirty="0">
                <a:solidFill>
                  <a:srgbClr val="002060"/>
                </a:solidFill>
                <a:latin typeface="Lucida Sans" panose="020B0602040502020204" pitchFamily="34" charset="0"/>
                <a:ea typeface="MS PGothic" pitchFamily="34" charset="-128"/>
              </a:rPr>
              <a:t>Diagnosis</a:t>
            </a:r>
          </a:p>
          <a:p>
            <a:pPr>
              <a:buFontTx/>
              <a:buChar char="•"/>
              <a:defRPr/>
            </a:pPr>
            <a:r>
              <a:rPr lang="en-GB" sz="2400" kern="0" dirty="0">
                <a:solidFill>
                  <a:srgbClr val="002060"/>
                </a:solidFill>
                <a:latin typeface="Lucida Sans" panose="020B0602040502020204" pitchFamily="34" charset="0"/>
                <a:ea typeface="MS PGothic" pitchFamily="34" charset="-128"/>
              </a:rPr>
              <a:t>Research</a:t>
            </a:r>
          </a:p>
          <a:p>
            <a:pPr>
              <a:buFontTx/>
              <a:buChar char="•"/>
              <a:defRPr/>
            </a:pPr>
            <a:r>
              <a:rPr lang="en-GB" sz="2400" kern="0" dirty="0">
                <a:solidFill>
                  <a:srgbClr val="002060"/>
                </a:solidFill>
                <a:latin typeface="Lucida Sans" panose="020B0602040502020204" pitchFamily="34" charset="0"/>
                <a:ea typeface="MS PGothic" pitchFamily="34" charset="-128"/>
              </a:rPr>
              <a:t>Implications</a:t>
            </a:r>
          </a:p>
          <a:p>
            <a:pPr>
              <a:buFontTx/>
              <a:buChar char="•"/>
              <a:defRPr/>
            </a:pPr>
            <a:r>
              <a:rPr lang="en-GB" sz="2400" kern="0" dirty="0">
                <a:solidFill>
                  <a:srgbClr val="002060"/>
                </a:solidFill>
                <a:latin typeface="Lucida Sans" panose="020B0602040502020204" pitchFamily="34" charset="0"/>
                <a:ea typeface="MS PGothic" pitchFamily="34" charset="-128"/>
              </a:rPr>
              <a:t>Inclusive practice</a:t>
            </a:r>
          </a:p>
          <a:p>
            <a:pPr>
              <a:buFontTx/>
              <a:buChar char="•"/>
              <a:defRPr/>
            </a:pPr>
            <a:r>
              <a:rPr lang="en-GB" sz="2400" kern="0" dirty="0">
                <a:solidFill>
                  <a:srgbClr val="002060"/>
                </a:solidFill>
                <a:latin typeface="Lucida Sans" panose="020B0602040502020204" pitchFamily="34" charset="0"/>
                <a:ea typeface="MS PGothic" pitchFamily="34" charset="-128"/>
              </a:rPr>
              <a:t>Discussion</a:t>
            </a:r>
          </a:p>
          <a:p>
            <a:pPr>
              <a:buFontTx/>
              <a:buChar char="•"/>
              <a:defRPr/>
            </a:pPr>
            <a:r>
              <a:rPr lang="en-GB" sz="2400" kern="0" dirty="0">
                <a:solidFill>
                  <a:srgbClr val="002060"/>
                </a:solidFill>
                <a:latin typeface="Lucida Sans" panose="020B0602040502020204" pitchFamily="34" charset="0"/>
                <a:ea typeface="MS PGothic" pitchFamily="34" charset="-128"/>
              </a:rPr>
              <a:t>Further reading</a:t>
            </a:r>
            <a:endParaRPr lang="cy-GB" sz="24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cy-GB" altLang="cy-GB" sz="2400" dirty="0" smtClean="0">
              <a:latin typeface="Lucida Sans" pitchFamily="34" charset="0"/>
            </a:endParaRPr>
          </a:p>
        </p:txBody>
      </p:sp>
    </p:spTree>
    <p:extLst>
      <p:ext uri="{BB962C8B-B14F-4D97-AF65-F5344CB8AC3E}">
        <p14:creationId xmlns:p14="http://schemas.microsoft.com/office/powerpoint/2010/main" val="1368966947"/>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err="1" smtClean="0">
                <a:latin typeface="Lucida Sans" panose="020B0602030504020204" pitchFamily="34" charset="0"/>
              </a:rPr>
              <a:t>Adoddau</a:t>
            </a:r>
            <a:r>
              <a:rPr lang="cy-GB" sz="3200" dirty="0">
                <a:latin typeface="Lucida Sans" panose="020B0602030504020204" pitchFamily="34" charset="0"/>
              </a:rPr>
              <a:t/>
            </a:r>
            <a:br>
              <a:rPr lang="cy-GB" sz="3200" dirty="0">
                <a:latin typeface="Lucida Sans" panose="020B0602030504020204" pitchFamily="34" charset="0"/>
              </a:rPr>
            </a:br>
            <a:r>
              <a:rPr lang="cy-GB" sz="3200" dirty="0" err="1" smtClean="0">
                <a:solidFill>
                  <a:srgbClr val="002060"/>
                </a:solidFill>
                <a:latin typeface="Lucida Sans" panose="020B0602030504020204" pitchFamily="34" charset="0"/>
              </a:rPr>
              <a:t>Resources</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700808"/>
            <a:ext cx="4038600" cy="3888780"/>
          </a:xfrm>
        </p:spPr>
        <p:txBody>
          <a:bodyPr rtlCol="0">
            <a:normAutofit/>
          </a:bodyPr>
          <a:lstStyle/>
          <a:p>
            <a:pPr eaLnBrk="1" fontAlgn="auto" hangingPunct="1">
              <a:spcAft>
                <a:spcPts val="0"/>
              </a:spcAft>
              <a:defRPr/>
            </a:pPr>
            <a:r>
              <a:rPr lang="cy-GB" sz="3200" dirty="0" smtClean="0">
                <a:latin typeface="Lucida Sans" panose="020B0602040502020204" pitchFamily="34" charset="0"/>
              </a:rPr>
              <a:t>Astudiaethau achos</a:t>
            </a:r>
            <a:endParaRPr lang="cy-GB" sz="3200" dirty="0">
              <a:latin typeface="Lucida Sans" panose="020B0602040502020204" pitchFamily="34" charset="0"/>
            </a:endParaRPr>
          </a:p>
          <a:p>
            <a:pPr eaLnBrk="1" fontAlgn="auto" hangingPunct="1">
              <a:spcAft>
                <a:spcPts val="0"/>
              </a:spcAft>
              <a:defRPr/>
            </a:pPr>
            <a:r>
              <a:rPr lang="cy-GB" sz="3200" dirty="0" smtClean="0">
                <a:latin typeface="Lucida Sans" panose="020B0602040502020204" pitchFamily="34" charset="0"/>
              </a:rPr>
              <a:t>Adroddiadau</a:t>
            </a:r>
          </a:p>
          <a:p>
            <a:pPr eaLnBrk="1" fontAlgn="auto" hangingPunct="1">
              <a:spcAft>
                <a:spcPts val="0"/>
              </a:spcAft>
              <a:defRPr/>
            </a:pPr>
            <a:r>
              <a:rPr lang="cy-GB" sz="3200" dirty="0" smtClean="0">
                <a:latin typeface="Lucida Sans" panose="020B0602040502020204" pitchFamily="34" charset="0"/>
              </a:rPr>
              <a:t>Erthyglau academaidd</a:t>
            </a:r>
          </a:p>
          <a:p>
            <a:pPr eaLnBrk="1" fontAlgn="auto" hangingPunct="1">
              <a:spcAft>
                <a:spcPts val="0"/>
              </a:spcAft>
              <a:defRPr/>
            </a:pPr>
            <a:r>
              <a:rPr lang="cy-GB" sz="3200" dirty="0" smtClean="0">
                <a:latin typeface="Lucida Sans" panose="020B0602040502020204" pitchFamily="34" charset="0"/>
              </a:rPr>
              <a:t>Clipiau fideo</a:t>
            </a:r>
            <a:endParaRPr lang="cy-GB" sz="3200" dirty="0">
              <a:latin typeface="Lucida Sans" panose="020B0602040502020204" pitchFamily="34" charset="0"/>
            </a:endParaRP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700809"/>
            <a:ext cx="4038600" cy="4996854"/>
          </a:xfrm>
        </p:spPr>
        <p:txBody>
          <a:bodyPr rtlCol="0">
            <a:normAutofit/>
          </a:bodyPr>
          <a:lstStyle/>
          <a:p>
            <a:pPr>
              <a:buFontTx/>
              <a:buChar char="•"/>
              <a:defRPr/>
            </a:pPr>
            <a:r>
              <a:rPr lang="en-GB" sz="3600" kern="0" dirty="0" smtClean="0">
                <a:solidFill>
                  <a:srgbClr val="002060"/>
                </a:solidFill>
                <a:latin typeface="Lucida Sans" panose="020B0602040502020204" pitchFamily="34" charset="0"/>
                <a:ea typeface="MS PGothic" pitchFamily="34" charset="-128"/>
              </a:rPr>
              <a:t>Case studies</a:t>
            </a:r>
          </a:p>
          <a:p>
            <a:pPr>
              <a:buFontTx/>
              <a:buChar char="•"/>
              <a:defRPr/>
            </a:pPr>
            <a:r>
              <a:rPr lang="en-GB" sz="3600" kern="0" dirty="0" smtClean="0">
                <a:solidFill>
                  <a:srgbClr val="002060"/>
                </a:solidFill>
                <a:latin typeface="Lucida Sans" panose="020B0602040502020204" pitchFamily="34" charset="0"/>
                <a:ea typeface="MS PGothic" pitchFamily="34" charset="-128"/>
              </a:rPr>
              <a:t>Reports</a:t>
            </a:r>
          </a:p>
          <a:p>
            <a:pPr>
              <a:buFontTx/>
              <a:buChar char="•"/>
              <a:defRPr/>
            </a:pPr>
            <a:r>
              <a:rPr lang="en-GB" sz="3600" kern="0" dirty="0" smtClean="0">
                <a:solidFill>
                  <a:srgbClr val="002060"/>
                </a:solidFill>
                <a:latin typeface="Lucida Sans" panose="020B0602040502020204" pitchFamily="34" charset="0"/>
                <a:ea typeface="MS PGothic" pitchFamily="34" charset="-128"/>
              </a:rPr>
              <a:t>Academic articles</a:t>
            </a:r>
          </a:p>
          <a:p>
            <a:pPr>
              <a:buFontTx/>
              <a:buChar char="•"/>
              <a:defRPr/>
            </a:pPr>
            <a:r>
              <a:rPr lang="en-GB" sz="3600" kern="0" dirty="0" smtClean="0">
                <a:solidFill>
                  <a:srgbClr val="002060"/>
                </a:solidFill>
                <a:latin typeface="Lucida Sans" panose="020B0602040502020204" pitchFamily="34" charset="0"/>
                <a:ea typeface="MS PGothic" pitchFamily="34" charset="-128"/>
              </a:rPr>
              <a:t>Video clips</a:t>
            </a:r>
            <a:endParaRPr lang="cy-GB" sz="36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cy-GB" altLang="cy-GB" sz="2400" dirty="0" smtClean="0">
              <a:latin typeface="Lucida Sans" pitchFamily="34" charset="0"/>
            </a:endParaRPr>
          </a:p>
        </p:txBody>
      </p:sp>
    </p:spTree>
    <p:extLst>
      <p:ext uri="{BB962C8B-B14F-4D97-AF65-F5344CB8AC3E}">
        <p14:creationId xmlns:p14="http://schemas.microsoft.com/office/powerpoint/2010/main" val="208769214"/>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p:txBody>
          <a:bodyPr/>
          <a:lstStyle/>
          <a:p>
            <a:pPr eaLnBrk="1" hangingPunct="1"/>
            <a:r>
              <a:rPr lang="cy-GB" altLang="en-US" sz="3200" dirty="0" smtClean="0">
                <a:latin typeface="Lucida Sans" panose="020B0602030504020204" pitchFamily="34" charset="0"/>
              </a:rPr>
              <a:t>Diffiniad</a:t>
            </a:r>
            <a:br>
              <a:rPr lang="cy-GB" altLang="en-US" sz="3200" dirty="0" smtClean="0">
                <a:latin typeface="Lucida Sans" panose="020B0602030504020204" pitchFamily="34" charset="0"/>
              </a:rPr>
            </a:br>
            <a:r>
              <a:rPr lang="cy-GB" altLang="en-US" sz="3200" dirty="0" err="1" smtClean="0">
                <a:solidFill>
                  <a:srgbClr val="002060"/>
                </a:solidFill>
                <a:latin typeface="Lucida Sans" panose="020B0602030504020204" pitchFamily="34" charset="0"/>
              </a:rPr>
              <a:t>Definition</a:t>
            </a:r>
            <a:endParaRPr lang="cy-GB" altLang="en-US" sz="3200" dirty="0" smtClean="0">
              <a:solidFill>
                <a:srgbClr val="002060"/>
              </a:solidFill>
              <a:latin typeface="Lucida Sans" panose="020B0602030504020204" pitchFamily="34" charset="0"/>
            </a:endParaRPr>
          </a:p>
        </p:txBody>
      </p:sp>
      <p:sp>
        <p:nvSpPr>
          <p:cNvPr id="4099" name="Rectangle 4"/>
          <p:cNvSpPr>
            <a:spLocks noGrp="1" noChangeArrowheads="1"/>
          </p:cNvSpPr>
          <p:nvPr>
            <p:ph idx="1"/>
          </p:nvPr>
        </p:nvSpPr>
        <p:spPr>
          <a:xfrm>
            <a:off x="457200" y="1600200"/>
            <a:ext cx="8229600" cy="3916363"/>
          </a:xfrm>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20484" name="Rectangle 2"/>
          <p:cNvSpPr>
            <a:spLocks noChangeArrowheads="1"/>
          </p:cNvSpPr>
          <p:nvPr/>
        </p:nvSpPr>
        <p:spPr bwMode="auto">
          <a:xfrm>
            <a:off x="611188" y="1600200"/>
            <a:ext cx="7759700"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a:latin typeface="Lucida Sans" panose="020B0602030504020204" pitchFamily="34" charset="0"/>
              </a:rPr>
              <a:t>“a spectrum disorder,” </a:t>
            </a:r>
          </a:p>
          <a:p>
            <a:pPr algn="r" eaLnBrk="1" hangingPunct="1">
              <a:spcBef>
                <a:spcPct val="0"/>
              </a:spcBef>
              <a:buFontTx/>
              <a:buNone/>
            </a:pPr>
            <a:r>
              <a:rPr lang="cy-GB" altLang="en-US">
                <a:latin typeface="Lucida Sans" panose="020B0602030504020204" pitchFamily="34" charset="0"/>
              </a:rPr>
              <a:t>(Willis, 2009: 98).</a:t>
            </a:r>
          </a:p>
          <a:p>
            <a:pPr algn="r" eaLnBrk="1" hangingPunct="1">
              <a:spcBef>
                <a:spcPct val="0"/>
              </a:spcBef>
              <a:buFontTx/>
              <a:buNone/>
            </a:pPr>
            <a:endParaRPr lang="en-GB" altLang="en-US">
              <a:latin typeface="Lucida Sans" panose="020B0602030504020204" pitchFamily="34" charset="0"/>
            </a:endParaRPr>
          </a:p>
          <a:p>
            <a:pPr algn="just" eaLnBrk="1" hangingPunct="1">
              <a:spcBef>
                <a:spcPct val="0"/>
              </a:spcBef>
              <a:buFontTx/>
              <a:buNone/>
            </a:pPr>
            <a:r>
              <a:rPr lang="en-US" altLang="en-US">
                <a:latin typeface="Lucida Sans" panose="020B0602030504020204" pitchFamily="34" charset="0"/>
              </a:rPr>
              <a:t>“a complex biological disorder that generally lasts throughout a person’s life,”</a:t>
            </a:r>
          </a:p>
          <a:p>
            <a:pPr algn="r" eaLnBrk="1" hangingPunct="1">
              <a:spcBef>
                <a:spcPct val="0"/>
              </a:spcBef>
              <a:buFontTx/>
              <a:buNone/>
            </a:pPr>
            <a:r>
              <a:rPr lang="en-US" altLang="en-US">
                <a:latin typeface="Lucida Sans" panose="020B0602030504020204" pitchFamily="34" charset="0"/>
              </a:rPr>
              <a:t>(Willis, 2009: 98).</a:t>
            </a:r>
          </a:p>
        </p:txBody>
      </p:sp>
    </p:spTree>
    <p:extLst>
      <p:ext uri="{BB962C8B-B14F-4D97-AF65-F5344CB8AC3E}">
        <p14:creationId xmlns:p14="http://schemas.microsoft.com/office/powerpoint/2010/main" val="2132469151"/>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a:xfrm>
            <a:off x="457200" y="274638"/>
            <a:ext cx="8229600" cy="922337"/>
          </a:xfrm>
        </p:spPr>
        <p:txBody>
          <a:bodyPr/>
          <a:lstStyle/>
          <a:p>
            <a:pPr eaLnBrk="1" hangingPunct="1"/>
            <a:r>
              <a:rPr lang="en-US" altLang="en-US" sz="2800" dirty="0" smtClean="0">
                <a:latin typeface="Lucida Sans" panose="020B0602030504020204" pitchFamily="34" charset="0"/>
              </a:rPr>
              <a:t>Beth </a:t>
            </a:r>
            <a:r>
              <a:rPr lang="en-US" altLang="en-US" sz="2800" dirty="0" err="1" smtClean="0">
                <a:latin typeface="Lucida Sans" panose="020B0602030504020204" pitchFamily="34" charset="0"/>
              </a:rPr>
              <a:t>yw</a:t>
            </a:r>
            <a:r>
              <a:rPr lang="en-US" altLang="en-US" sz="2800" dirty="0" smtClean="0">
                <a:latin typeface="Lucida Sans" panose="020B0602030504020204" pitchFamily="34" charset="0"/>
              </a:rPr>
              <a:t> </a:t>
            </a:r>
            <a:r>
              <a:rPr lang="en-US" altLang="en-US" sz="2800" dirty="0" err="1" smtClean="0">
                <a:latin typeface="Lucida Sans" panose="020B0602030504020204" pitchFamily="34" charset="0"/>
              </a:rPr>
              <a:t>Awtistiaeth</a:t>
            </a:r>
            <a:r>
              <a:rPr lang="en-US" altLang="en-US" sz="2800" dirty="0" smtClean="0">
                <a:latin typeface="Lucida Sans" panose="020B0602030504020204" pitchFamily="34" charset="0"/>
              </a:rPr>
              <a:t>?</a:t>
            </a:r>
            <a:br>
              <a:rPr lang="en-US" altLang="en-US" sz="2800" dirty="0" smtClean="0">
                <a:latin typeface="Lucida Sans" panose="020B0602030504020204" pitchFamily="34" charset="0"/>
              </a:rPr>
            </a:br>
            <a:r>
              <a:rPr lang="en-US" altLang="en-US" sz="2800" dirty="0" smtClean="0">
                <a:solidFill>
                  <a:srgbClr val="002060"/>
                </a:solidFill>
                <a:latin typeface="Lucida Sans" panose="020B0602030504020204" pitchFamily="34" charset="0"/>
              </a:rPr>
              <a:t>What is Autism?</a:t>
            </a:r>
            <a:endParaRPr lang="cy-GB" altLang="en-US" sz="2800" dirty="0" smtClean="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395536" y="1772815"/>
            <a:ext cx="8291264" cy="3816773"/>
          </a:xfrm>
        </p:spPr>
        <p:txBody>
          <a:bodyPr rtlCol="0">
            <a:normAutofit/>
          </a:bodyPr>
          <a:lstStyle/>
          <a:p>
            <a:pPr marL="0" indent="0">
              <a:buFont typeface="Arial" panose="020B0604020202020204" pitchFamily="34" charset="0"/>
              <a:buNone/>
              <a:defRPr/>
            </a:pPr>
            <a:endParaRPr lang="cy-GB" altLang="cy-GB" sz="2400" dirty="0" smtClean="0">
              <a:latin typeface="Lucida Sans" pitchFamily="34" charset="0"/>
            </a:endParaRPr>
          </a:p>
          <a:p>
            <a:pPr marL="0" indent="0">
              <a:buFont typeface="Arial" panose="020B0604020202020204" pitchFamily="34" charset="0"/>
              <a:buNone/>
              <a:defRPr/>
            </a:pPr>
            <a:endParaRPr lang="cy-GB" altLang="cy-GB" sz="2400" dirty="0" smtClean="0">
              <a:latin typeface="Lucida Sans" pitchFamily="34" charset="0"/>
            </a:endParaRPr>
          </a:p>
          <a:p>
            <a:pPr marL="0" indent="0">
              <a:buFont typeface="Arial" panose="020B0604020202020204" pitchFamily="34" charset="0"/>
              <a:buNone/>
              <a:defRPr/>
            </a:pPr>
            <a:endParaRPr lang="cy-GB" altLang="cy-GB" sz="1800" dirty="0" smtClean="0">
              <a:latin typeface="Lucida Sans" pitchFamily="34" charset="0"/>
            </a:endParaRPr>
          </a:p>
        </p:txBody>
      </p:sp>
      <p:sp>
        <p:nvSpPr>
          <p:cNvPr id="2" name="TextBox 1"/>
          <p:cNvSpPr txBox="1"/>
          <p:nvPr/>
        </p:nvSpPr>
        <p:spPr>
          <a:xfrm flipH="1">
            <a:off x="729285" y="1588148"/>
            <a:ext cx="7371105" cy="2862322"/>
          </a:xfrm>
          <a:prstGeom prst="rect">
            <a:avLst/>
          </a:prstGeom>
          <a:noFill/>
        </p:spPr>
        <p:txBody>
          <a:bodyPr wrap="square" rtlCol="0">
            <a:spAutoFit/>
          </a:bodyPr>
          <a:lstStyle/>
          <a:p>
            <a:r>
              <a:rPr lang="en-GB" sz="3600" dirty="0">
                <a:latin typeface="Lucida Sans" panose="020B0602030504020204" pitchFamily="34" charset="0"/>
              </a:rPr>
              <a:t>National Autistic Society (no date) ‘What is autism?’, </a:t>
            </a:r>
            <a:r>
              <a:rPr lang="en-GB" sz="3600" dirty="0">
                <a:latin typeface="Lucida Sans" panose="020B0602030504020204" pitchFamily="34" charset="0"/>
                <a:hlinkClick r:id="rId3"/>
              </a:rPr>
              <a:t>https://</a:t>
            </a:r>
            <a:r>
              <a:rPr lang="en-GB" sz="3600" dirty="0" smtClean="0">
                <a:latin typeface="Lucida Sans" panose="020B0602030504020204" pitchFamily="34" charset="0"/>
                <a:hlinkClick r:id="rId3"/>
              </a:rPr>
              <a:t>www.autism.org.uk/about/what-is/asd.aspx</a:t>
            </a:r>
            <a:r>
              <a:rPr lang="en-GB" sz="3600" dirty="0" smtClean="0">
                <a:latin typeface="Lucida Sans" panose="020B0602030504020204" pitchFamily="34" charset="0"/>
              </a:rPr>
              <a:t> [Accessed: December 9 2018]. </a:t>
            </a:r>
            <a:endParaRPr lang="en-GB" sz="3600" dirty="0">
              <a:latin typeface="Lucida Sans" panose="020B0602030504020204" pitchFamily="34" charset="0"/>
            </a:endParaRPr>
          </a:p>
        </p:txBody>
      </p:sp>
    </p:spTree>
    <p:extLst>
      <p:ext uri="{BB962C8B-B14F-4D97-AF65-F5344CB8AC3E}">
        <p14:creationId xmlns:p14="http://schemas.microsoft.com/office/powerpoint/2010/main" val="861681281"/>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pPr>
              <a:defRPr/>
            </a:pPr>
            <a:r>
              <a:rPr lang="cy-GB" altLang="cy-GB" sz="3200" kern="0" dirty="0" smtClean="0">
                <a:solidFill>
                  <a:srgbClr val="000000"/>
                </a:solidFill>
                <a:latin typeface="Lucida Sans" pitchFamily="34" charset="0"/>
                <a:ea typeface="ＭＳ Ｐゴシック" charset="-128"/>
              </a:rPr>
              <a:t>Awtistiaeth</a:t>
            </a:r>
            <a:br>
              <a:rPr lang="cy-GB" altLang="cy-GB" sz="3200" kern="0" dirty="0" smtClean="0">
                <a:solidFill>
                  <a:srgbClr val="000000"/>
                </a:solidFill>
                <a:latin typeface="Lucida Sans" pitchFamily="34" charset="0"/>
                <a:ea typeface="ＭＳ Ｐゴシック" charset="-128"/>
              </a:rPr>
            </a:br>
            <a:r>
              <a:rPr lang="en-GB" altLang="cy-GB" sz="3200" kern="0" dirty="0" smtClean="0">
                <a:solidFill>
                  <a:srgbClr val="002060"/>
                </a:solidFill>
                <a:latin typeface="Lucida Sans" pitchFamily="34" charset="0"/>
                <a:ea typeface="ＭＳ Ｐゴシック" charset="-128"/>
              </a:rPr>
              <a:t>Autism</a:t>
            </a:r>
            <a:endParaRPr lang="en-GB" altLang="cy-GB" sz="1800" dirty="0" smtClean="0">
              <a:solidFill>
                <a:srgbClr val="002060"/>
              </a:solidFill>
              <a:latin typeface="Lucida Sans" pitchFamily="34" charset="0"/>
            </a:endParaRPr>
          </a:p>
        </p:txBody>
      </p:sp>
      <p:pic>
        <p:nvPicPr>
          <p:cNvPr id="3686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95536" y="1412874"/>
            <a:ext cx="8352928" cy="5184477"/>
          </a:xfrm>
        </p:spPr>
      </p:pic>
    </p:spTree>
    <p:extLst>
      <p:ext uri="{BB962C8B-B14F-4D97-AF65-F5344CB8AC3E}">
        <p14:creationId xmlns:p14="http://schemas.microsoft.com/office/powerpoint/2010/main" val="23829390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Crynodeb</a:t>
            </a:r>
            <a:br>
              <a:rPr lang="cy-GB" altLang="cy-GB" sz="3200" dirty="0" smtClean="0">
                <a:latin typeface="Lucida Sans" panose="020B0602030504020204" pitchFamily="34" charset="0"/>
              </a:rPr>
            </a:br>
            <a:r>
              <a:rPr lang="cy-GB" altLang="cy-GB" sz="3200" dirty="0" err="1" smtClean="0">
                <a:solidFill>
                  <a:srgbClr val="002060"/>
                </a:solidFill>
                <a:latin typeface="Lucida Sans" panose="020B0602030504020204" pitchFamily="34" charset="0"/>
              </a:rPr>
              <a:t>Summary</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a:bodyPr>
          <a:lstStyle/>
          <a:p>
            <a:pPr eaLnBrk="1" fontAlgn="auto" hangingPunct="1">
              <a:spcAft>
                <a:spcPts val="0"/>
              </a:spcAft>
              <a:defRPr/>
            </a:pPr>
            <a:r>
              <a:rPr lang="en-US" dirty="0" err="1" smtClean="0">
                <a:latin typeface="Lucida Sans" panose="020B0602030504020204" pitchFamily="34" charset="0"/>
              </a:rPr>
              <a:t>Effeithio</a:t>
            </a:r>
            <a:r>
              <a:rPr lang="en-US" dirty="0" smtClean="0">
                <a:latin typeface="Lucida Sans" panose="020B0602030504020204" pitchFamily="34" charset="0"/>
              </a:rPr>
              <a:t> </a:t>
            </a:r>
            <a:r>
              <a:rPr lang="en-US" dirty="0" err="1" smtClean="0">
                <a:latin typeface="Lucida Sans" panose="020B0602030504020204" pitchFamily="34" charset="0"/>
              </a:rPr>
              <a:t>pobl</a:t>
            </a:r>
            <a:r>
              <a:rPr lang="en-US" dirty="0" smtClean="0">
                <a:latin typeface="Lucida Sans" panose="020B0602030504020204" pitchFamily="34" charset="0"/>
              </a:rPr>
              <a:t> </a:t>
            </a:r>
            <a:r>
              <a:rPr lang="en-US" dirty="0" err="1" smtClean="0">
                <a:latin typeface="Lucida Sans" panose="020B0602030504020204" pitchFamily="34" charset="0"/>
              </a:rPr>
              <a:t>mewn</a:t>
            </a:r>
            <a:r>
              <a:rPr lang="en-US" dirty="0" smtClean="0">
                <a:latin typeface="Lucida Sans" panose="020B0602030504020204" pitchFamily="34" charset="0"/>
              </a:rPr>
              <a:t> </a:t>
            </a:r>
            <a:r>
              <a:rPr lang="en-US" dirty="0" err="1" smtClean="0">
                <a:latin typeface="Lucida Sans" panose="020B0602030504020204" pitchFamily="34" charset="0"/>
              </a:rPr>
              <a:t>ffyrdd</a:t>
            </a:r>
            <a:r>
              <a:rPr lang="en-US" dirty="0" smtClean="0">
                <a:latin typeface="Lucida Sans" panose="020B0602030504020204" pitchFamily="34" charset="0"/>
              </a:rPr>
              <a:t> </a:t>
            </a:r>
            <a:r>
              <a:rPr lang="en-US" dirty="0" err="1" smtClean="0">
                <a:latin typeface="Lucida Sans" panose="020B0602030504020204" pitchFamily="34" charset="0"/>
              </a:rPr>
              <a:t>gwahanol</a:t>
            </a:r>
            <a:endParaRPr lang="en-US" dirty="0" smtClean="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Anodd</a:t>
            </a:r>
            <a:r>
              <a:rPr lang="en-US" dirty="0" smtClean="0">
                <a:latin typeface="Lucida Sans" panose="020B0602030504020204" pitchFamily="34" charset="0"/>
              </a:rPr>
              <a:t> </a:t>
            </a:r>
            <a:r>
              <a:rPr lang="en-US" dirty="0" err="1" smtClean="0">
                <a:latin typeface="Lucida Sans" panose="020B0602030504020204" pitchFamily="34" charset="0"/>
              </a:rPr>
              <a:t>deall</a:t>
            </a:r>
            <a:endParaRPr lang="en-US" dirty="0" smtClean="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Diddordebau</a:t>
            </a:r>
            <a:r>
              <a:rPr lang="en-US" dirty="0" smtClean="0">
                <a:latin typeface="Lucida Sans" panose="020B0602030504020204" pitchFamily="34" charset="0"/>
              </a:rPr>
              <a:t> </a:t>
            </a:r>
            <a:r>
              <a:rPr lang="en-US" dirty="0" err="1" smtClean="0">
                <a:latin typeface="Lucida Sans" panose="020B0602030504020204" pitchFamily="34" charset="0"/>
              </a:rPr>
              <a:t>arbennig</a:t>
            </a:r>
            <a:endParaRPr lang="en-US" dirty="0" smtClean="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Achosion</a:t>
            </a:r>
            <a:r>
              <a:rPr lang="en-US" dirty="0" smtClean="0">
                <a:latin typeface="Lucida Sans" panose="020B0602030504020204" pitchFamily="34" charset="0"/>
              </a:rPr>
              <a:t> </a:t>
            </a:r>
            <a:r>
              <a:rPr lang="en-US" dirty="0" err="1" smtClean="0">
                <a:latin typeface="Lucida Sans" panose="020B0602030504020204" pitchFamily="34" charset="0"/>
              </a:rPr>
              <a:t>gennynol</a:t>
            </a:r>
            <a:r>
              <a:rPr lang="en-US" dirty="0" smtClean="0">
                <a:latin typeface="Lucida Sans" panose="020B0602030504020204" pitchFamily="34" charset="0"/>
              </a:rPr>
              <a:t> ac </a:t>
            </a:r>
            <a:r>
              <a:rPr lang="en-US" dirty="0" err="1" smtClean="0">
                <a:latin typeface="Lucida Sans" panose="020B0602030504020204" pitchFamily="34" charset="0"/>
              </a:rPr>
              <a:t>amgylcheddol</a:t>
            </a:r>
            <a:endParaRPr lang="en-US" dirty="0" smtClean="0">
              <a:latin typeface="Lucida Sans" panose="020B0602030504020204" pitchFamily="34" charset="0"/>
            </a:endParaRPr>
          </a:p>
          <a:p>
            <a:pPr eaLnBrk="1" fontAlgn="auto" hangingPunct="1">
              <a:spcAft>
                <a:spcPts val="0"/>
              </a:spcAft>
              <a:defRPr/>
            </a:pPr>
            <a:r>
              <a:rPr lang="en-US" dirty="0" smtClean="0">
                <a:latin typeface="Lucida Sans" panose="020B0602030504020204" pitchFamily="34" charset="0"/>
              </a:rPr>
              <a:t>Dim </a:t>
            </a:r>
            <a:r>
              <a:rPr lang="en-US" dirty="0" err="1" smtClean="0">
                <a:latin typeface="Lucida Sans" panose="020B0602030504020204" pitchFamily="34" charset="0"/>
              </a:rPr>
              <a:t>gwellhad</a:t>
            </a:r>
            <a:endParaRPr lang="en-US" dirty="0" smtClean="0">
              <a:latin typeface="Lucida Sans" panose="020B0602030504020204" pitchFamily="34" charset="0"/>
            </a:endParaRPr>
          </a:p>
          <a:p>
            <a:pPr eaLnBrk="1" fontAlgn="auto" hangingPunct="1">
              <a:spcAft>
                <a:spcPts val="0"/>
              </a:spcAft>
              <a:defRPr/>
            </a:pPr>
            <a:endParaRPr lang="en-US" dirty="0" smtClean="0"/>
          </a:p>
        </p:txBody>
      </p:sp>
      <p:sp>
        <p:nvSpPr>
          <p:cNvPr id="4" name="Content Placeholder 3"/>
          <p:cNvSpPr>
            <a:spLocks noGrp="1"/>
          </p:cNvSpPr>
          <p:nvPr>
            <p:ph sz="half" idx="2"/>
          </p:nvPr>
        </p:nvSpPr>
        <p:spPr>
          <a:xfrm>
            <a:off x="4648200" y="1340768"/>
            <a:ext cx="4038600" cy="4248820"/>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Affects people in different ways</a:t>
            </a:r>
          </a:p>
          <a:p>
            <a:pPr eaLnBrk="1" fontAlgn="auto" hangingPunct="1">
              <a:spcAft>
                <a:spcPts val="0"/>
              </a:spcAft>
              <a:defRPr/>
            </a:pPr>
            <a:r>
              <a:rPr lang="en-US" dirty="0" smtClean="0">
                <a:solidFill>
                  <a:srgbClr val="002060"/>
                </a:solidFill>
                <a:latin typeface="Lucida Sans" panose="020B0602030504020204" pitchFamily="34" charset="0"/>
              </a:rPr>
              <a:t>Difficult to understand</a:t>
            </a:r>
          </a:p>
          <a:p>
            <a:pPr eaLnBrk="1" fontAlgn="auto" hangingPunct="1">
              <a:spcAft>
                <a:spcPts val="0"/>
              </a:spcAft>
              <a:defRPr/>
            </a:pPr>
            <a:r>
              <a:rPr lang="en-US" dirty="0" smtClean="0">
                <a:solidFill>
                  <a:srgbClr val="002060"/>
                </a:solidFill>
                <a:latin typeface="Lucida Sans" panose="020B0602030504020204" pitchFamily="34" charset="0"/>
              </a:rPr>
              <a:t>Special interests</a:t>
            </a:r>
          </a:p>
          <a:p>
            <a:pPr eaLnBrk="1" fontAlgn="auto" hangingPunct="1">
              <a:spcAft>
                <a:spcPts val="0"/>
              </a:spcAft>
              <a:defRPr/>
            </a:pPr>
            <a:r>
              <a:rPr lang="en-US" dirty="0" smtClean="0">
                <a:solidFill>
                  <a:srgbClr val="002060"/>
                </a:solidFill>
                <a:latin typeface="Lucida Sans" panose="020B0602030504020204" pitchFamily="34" charset="0"/>
              </a:rPr>
              <a:t>Genetic and environmental causes</a:t>
            </a:r>
          </a:p>
          <a:p>
            <a:pPr eaLnBrk="1" fontAlgn="auto" hangingPunct="1">
              <a:spcAft>
                <a:spcPts val="0"/>
              </a:spcAft>
              <a:defRPr/>
            </a:pPr>
            <a:r>
              <a:rPr lang="en-US" dirty="0" smtClean="0">
                <a:solidFill>
                  <a:srgbClr val="002060"/>
                </a:solidFill>
                <a:latin typeface="Lucida Sans" panose="020B0602030504020204" pitchFamily="34" charset="0"/>
              </a:rPr>
              <a:t>No cure</a:t>
            </a:r>
            <a:endParaRPr lang="en-US" dirty="0">
              <a:solidFill>
                <a:srgbClr val="002060"/>
              </a:solidFill>
              <a:latin typeface="Lucida Sans" panose="020B0602030504020204" pitchFamily="34" charset="0"/>
            </a:endParaRPr>
          </a:p>
          <a:p>
            <a:pPr eaLnBrk="1" fontAlgn="auto" hangingPunct="1">
              <a:spcAft>
                <a:spcPts val="0"/>
              </a:spcAft>
              <a:defRPr/>
            </a:pPr>
            <a:endParaRPr lang="en-US" dirty="0"/>
          </a:p>
        </p:txBody>
      </p:sp>
    </p:spTree>
    <p:extLst>
      <p:ext uri="{BB962C8B-B14F-4D97-AF65-F5344CB8AC3E}">
        <p14:creationId xmlns:p14="http://schemas.microsoft.com/office/powerpoint/2010/main" val="16469772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850106"/>
          </a:xfrm>
        </p:spPr>
        <p:txBody>
          <a:bodyPr>
            <a:normAutofit fontScale="90000"/>
          </a:bodyPr>
          <a:lstStyle/>
          <a:p>
            <a:pPr eaLnBrk="1" hangingPunct="1"/>
            <a:r>
              <a:rPr lang="cy-GB" altLang="cy-GB" sz="3200" dirty="0" smtClean="0">
                <a:latin typeface="Lucida Sans" panose="020B0602030504020204" pitchFamily="34" charset="0"/>
              </a:rPr>
              <a:t>Cyffredinrwydd a Diagnosis</a:t>
            </a:r>
            <a:br>
              <a:rPr lang="cy-GB" altLang="cy-GB" sz="3200" dirty="0" smtClean="0">
                <a:latin typeface="Lucida Sans" panose="020B0602030504020204" pitchFamily="34" charset="0"/>
              </a:rPr>
            </a:br>
            <a:r>
              <a:rPr lang="cy-GB" altLang="cy-GB" sz="3200" dirty="0" smtClean="0">
                <a:solidFill>
                  <a:srgbClr val="002060"/>
                </a:solidFill>
                <a:latin typeface="Lucida Sans" panose="020B0602030504020204" pitchFamily="34" charset="0"/>
              </a:rPr>
              <a:t>Prevalence and Diagnosis</a:t>
            </a:r>
            <a:endParaRPr lang="en-US" altLang="en-US" sz="3200" dirty="0" smtClean="0">
              <a:solidFill>
                <a:srgbClr val="002060"/>
              </a:solidFill>
            </a:endParaRPr>
          </a:p>
        </p:txBody>
      </p:sp>
      <p:sp>
        <p:nvSpPr>
          <p:cNvPr id="3" name="Content Placeholder 2"/>
          <p:cNvSpPr>
            <a:spLocks noGrp="1"/>
          </p:cNvSpPr>
          <p:nvPr>
            <p:ph sz="half" idx="1"/>
          </p:nvPr>
        </p:nvSpPr>
        <p:spPr>
          <a:xfrm>
            <a:off x="251520" y="1124744"/>
            <a:ext cx="4396680" cy="4464844"/>
          </a:xfrm>
        </p:spPr>
        <p:txBody>
          <a:bodyPr rtlCol="0">
            <a:noAutofit/>
          </a:bodyPr>
          <a:lstStyle/>
          <a:p>
            <a:pPr eaLnBrk="1" fontAlgn="auto" hangingPunct="1">
              <a:spcAft>
                <a:spcPts val="0"/>
              </a:spcAft>
              <a:defRPr/>
            </a:pPr>
            <a:r>
              <a:rPr lang="cy-GB" sz="2400" dirty="0" smtClean="0">
                <a:latin typeface="Lucida Sans" panose="020B0602030504020204" pitchFamily="34" charset="0"/>
              </a:rPr>
              <a:t>1 ym mhob 59 plentyn gydag awtistiaeth</a:t>
            </a:r>
          </a:p>
          <a:p>
            <a:pPr eaLnBrk="1" fontAlgn="auto" hangingPunct="1">
              <a:spcAft>
                <a:spcPts val="0"/>
              </a:spcAft>
              <a:defRPr/>
            </a:pPr>
            <a:r>
              <a:rPr lang="cy-GB" sz="2400" dirty="0" smtClean="0">
                <a:latin typeface="Lucida Sans" panose="020B0602030504020204" pitchFamily="34" charset="0"/>
              </a:rPr>
              <a:t>Yn </a:t>
            </a:r>
            <a:r>
              <a:rPr lang="cy-GB" sz="2400" dirty="0">
                <a:latin typeface="Lucida Sans" panose="020B0602030504020204" pitchFamily="34" charset="0"/>
              </a:rPr>
              <a:t>fwy cyffredin mewn bechgyn na merched (</a:t>
            </a:r>
            <a:r>
              <a:rPr lang="cy-GB" sz="2400" dirty="0" smtClean="0">
                <a:latin typeface="Lucida Sans" panose="020B0602030504020204" pitchFamily="34" charset="0"/>
              </a:rPr>
              <a:t>4:1)</a:t>
            </a:r>
          </a:p>
          <a:p>
            <a:pPr eaLnBrk="1" fontAlgn="auto" hangingPunct="1">
              <a:spcAft>
                <a:spcPts val="0"/>
              </a:spcAft>
              <a:defRPr/>
            </a:pPr>
            <a:r>
              <a:rPr lang="cy-GB" sz="2400" dirty="0" smtClean="0">
                <a:latin typeface="Lucida Sans" panose="020B0602030504020204" pitchFamily="34" charset="0"/>
              </a:rPr>
              <a:t>Credir </a:t>
            </a:r>
            <a:r>
              <a:rPr lang="cy-GB" sz="2400" dirty="0">
                <a:latin typeface="Lucida Sans" panose="020B0602030504020204" pitchFamily="34" charset="0"/>
              </a:rPr>
              <a:t>i ddechrau cyn 3 </a:t>
            </a:r>
            <a:r>
              <a:rPr lang="cy-GB" sz="2400" dirty="0" smtClean="0">
                <a:latin typeface="Lucida Sans" panose="020B0602030504020204" pitchFamily="34" charset="0"/>
              </a:rPr>
              <a:t>oed</a:t>
            </a:r>
          </a:p>
          <a:p>
            <a:pPr eaLnBrk="1" fontAlgn="auto" hangingPunct="1">
              <a:spcAft>
                <a:spcPts val="0"/>
              </a:spcAft>
              <a:defRPr/>
            </a:pPr>
            <a:r>
              <a:rPr lang="cy-GB" sz="2400" dirty="0" smtClean="0">
                <a:latin typeface="Lucida Sans" panose="020B0602030504020204" pitchFamily="34" charset="0"/>
              </a:rPr>
              <a:t>Gellir </a:t>
            </a:r>
            <a:r>
              <a:rPr lang="cy-GB" sz="2400" dirty="0">
                <a:latin typeface="Lucida Sans" panose="020B0602030504020204" pitchFamily="34" charset="0"/>
              </a:rPr>
              <a:t>ei ddiagnosio o 2 flynedd </a:t>
            </a:r>
            <a:endParaRPr lang="cy-GB" sz="2400" dirty="0" smtClean="0">
              <a:latin typeface="Lucida Sans" panose="020B0602030504020204" pitchFamily="34" charset="0"/>
            </a:endParaRPr>
          </a:p>
          <a:p>
            <a:pPr eaLnBrk="1" fontAlgn="auto" hangingPunct="1">
              <a:spcAft>
                <a:spcPts val="0"/>
              </a:spcAft>
              <a:defRPr/>
            </a:pPr>
            <a:r>
              <a:rPr lang="cy-GB" sz="2400" dirty="0" smtClean="0">
                <a:latin typeface="Lucida Sans" panose="020B0602030504020204" pitchFamily="34" charset="0"/>
              </a:rPr>
              <a:t>Fodd </a:t>
            </a:r>
            <a:r>
              <a:rPr lang="cy-GB" sz="2400" dirty="0">
                <a:latin typeface="Lucida Sans" panose="020B0602030504020204" pitchFamily="34" charset="0"/>
              </a:rPr>
              <a:t>bynnag, gellir nodi nodweddion yn </a:t>
            </a:r>
            <a:r>
              <a:rPr lang="cy-GB" sz="2400" dirty="0" smtClean="0">
                <a:latin typeface="Lucida Sans" panose="020B0602030504020204" pitchFamily="34" charset="0"/>
              </a:rPr>
              <a:t>gynharach</a:t>
            </a:r>
          </a:p>
          <a:p>
            <a:pPr eaLnBrk="1" fontAlgn="auto" hangingPunct="1">
              <a:spcAft>
                <a:spcPts val="0"/>
              </a:spcAft>
              <a:defRPr/>
            </a:pPr>
            <a:r>
              <a:rPr lang="cy-GB" sz="2400" dirty="0" smtClean="0">
                <a:latin typeface="Lucida Sans" panose="020B0602030504020204" pitchFamily="34" charset="0"/>
              </a:rPr>
              <a:t>Cyfeiriad</a:t>
            </a:r>
            <a:endParaRPr lang="en-US" sz="2400" dirty="0">
              <a:latin typeface="Lucida Sans" panose="020B0602030504020204" pitchFamily="34" charset="0"/>
            </a:endParaRPr>
          </a:p>
        </p:txBody>
      </p:sp>
      <p:sp>
        <p:nvSpPr>
          <p:cNvPr id="4" name="Content Placeholder 3"/>
          <p:cNvSpPr>
            <a:spLocks noGrp="1"/>
          </p:cNvSpPr>
          <p:nvPr>
            <p:ph sz="half" idx="2"/>
          </p:nvPr>
        </p:nvSpPr>
        <p:spPr>
          <a:xfrm>
            <a:off x="4648200" y="1124744"/>
            <a:ext cx="4316288" cy="4464844"/>
          </a:xfrm>
        </p:spPr>
        <p:txBody>
          <a:bodyPr rtlCol="0">
            <a:normAutofit fontScale="92500" lnSpcReduction="10000"/>
          </a:bodyPr>
          <a:lstStyle/>
          <a:p>
            <a:r>
              <a:rPr lang="en-US" altLang="en-US" dirty="0" smtClean="0">
                <a:solidFill>
                  <a:srgbClr val="002060"/>
                </a:solidFill>
                <a:latin typeface="Lucida Sans" panose="020B0602030504020204" pitchFamily="34" charset="0"/>
              </a:rPr>
              <a:t>1 in 59 children have autism</a:t>
            </a:r>
          </a:p>
          <a:p>
            <a:r>
              <a:rPr lang="en-US" altLang="en-US" dirty="0" smtClean="0">
                <a:solidFill>
                  <a:srgbClr val="002060"/>
                </a:solidFill>
                <a:latin typeface="Lucida Sans" panose="020B0602030504020204" pitchFamily="34" charset="0"/>
              </a:rPr>
              <a:t>More common in boys than girls (4:1)</a:t>
            </a:r>
          </a:p>
          <a:p>
            <a:r>
              <a:rPr lang="en-US" altLang="en-US" dirty="0" smtClean="0">
                <a:solidFill>
                  <a:srgbClr val="002060"/>
                </a:solidFill>
                <a:latin typeface="Lucida Sans" panose="020B0602030504020204" pitchFamily="34" charset="0"/>
              </a:rPr>
              <a:t>Believed </a:t>
            </a:r>
            <a:r>
              <a:rPr lang="en-US" altLang="en-US" dirty="0">
                <a:solidFill>
                  <a:srgbClr val="002060"/>
                </a:solidFill>
                <a:latin typeface="Lucida Sans" panose="020B0602030504020204" pitchFamily="34" charset="0"/>
              </a:rPr>
              <a:t>to start before 3 years of </a:t>
            </a:r>
            <a:r>
              <a:rPr lang="en-US" altLang="en-US" dirty="0" smtClean="0">
                <a:solidFill>
                  <a:srgbClr val="002060"/>
                </a:solidFill>
                <a:latin typeface="Lucida Sans" panose="020B0602030504020204" pitchFamily="34" charset="0"/>
              </a:rPr>
              <a:t>age</a:t>
            </a:r>
          </a:p>
          <a:p>
            <a:r>
              <a:rPr lang="en-GB" altLang="en-US" dirty="0" smtClean="0">
                <a:solidFill>
                  <a:srgbClr val="002060"/>
                </a:solidFill>
                <a:latin typeface="Lucida Sans" panose="020B0602030504020204" pitchFamily="34" charset="0"/>
              </a:rPr>
              <a:t>Can be diagnosed from 2 years</a:t>
            </a:r>
          </a:p>
          <a:p>
            <a:r>
              <a:rPr lang="en-GB" altLang="en-US" dirty="0" smtClean="0">
                <a:solidFill>
                  <a:srgbClr val="002060"/>
                </a:solidFill>
                <a:latin typeface="Lucida Sans" panose="020B0602030504020204" pitchFamily="34" charset="0"/>
              </a:rPr>
              <a:t>However, characteristics may be identified earlier</a:t>
            </a:r>
          </a:p>
          <a:p>
            <a:r>
              <a:rPr lang="en-GB" altLang="en-US" dirty="0" smtClean="0">
                <a:solidFill>
                  <a:srgbClr val="002060"/>
                </a:solidFill>
                <a:latin typeface="Lucida Sans" panose="020B0602030504020204" pitchFamily="34" charset="0"/>
              </a:rPr>
              <a:t>Referral</a:t>
            </a:r>
            <a:endParaRPr lang="en-US" altLang="en-US" dirty="0" smtClean="0">
              <a:solidFill>
                <a:srgbClr val="002060"/>
              </a:solidFill>
              <a:latin typeface="Lucida Sans" panose="020B0602030504020204" pitchFamily="34" charset="0"/>
            </a:endParaRPr>
          </a:p>
          <a:p>
            <a:pPr eaLnBrk="1" fontAlgn="auto" hangingPunct="1">
              <a:spcAft>
                <a:spcPts val="0"/>
              </a:spcAft>
              <a:defRPr/>
            </a:pPr>
            <a:endParaRPr lang="en-US" dirty="0">
              <a:latin typeface="Lucida Sans" panose="020B0602030504020204" pitchFamily="34" charset="0"/>
            </a:endParaRPr>
          </a:p>
        </p:txBody>
      </p:sp>
    </p:spTree>
    <p:extLst>
      <p:ext uri="{BB962C8B-B14F-4D97-AF65-F5344CB8AC3E}">
        <p14:creationId xmlns:p14="http://schemas.microsoft.com/office/powerpoint/2010/main" val="32582099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a:xfrm>
            <a:off x="457200" y="274638"/>
            <a:ext cx="8229600" cy="922337"/>
          </a:xfrm>
        </p:spPr>
        <p:txBody>
          <a:bodyPr/>
          <a:lstStyle/>
          <a:p>
            <a:pPr eaLnBrk="1" hangingPunct="1"/>
            <a:r>
              <a:rPr lang="en-US" altLang="en-US" sz="2800" dirty="0" err="1" smtClean="0">
                <a:latin typeface="Lucida Sans" panose="020B0602030504020204" pitchFamily="34" charset="0"/>
              </a:rPr>
              <a:t>Ystadegau</a:t>
            </a:r>
            <a:r>
              <a:rPr lang="en-US" altLang="en-US" sz="2800" dirty="0" smtClean="0">
                <a:latin typeface="Lucida Sans" panose="020B0602030504020204" pitchFamily="34" charset="0"/>
              </a:rPr>
              <a:t/>
            </a:r>
            <a:br>
              <a:rPr lang="en-US" altLang="en-US" sz="2800" dirty="0" smtClean="0">
                <a:latin typeface="Lucida Sans" panose="020B0602030504020204" pitchFamily="34" charset="0"/>
              </a:rPr>
            </a:br>
            <a:r>
              <a:rPr lang="en-US" altLang="en-US" sz="2800" dirty="0" smtClean="0">
                <a:latin typeface="Lucida Sans" panose="020B0602030504020204" pitchFamily="34" charset="0"/>
              </a:rPr>
              <a:t> </a:t>
            </a:r>
            <a:r>
              <a:rPr lang="en-US" altLang="en-US" sz="2800" dirty="0" smtClean="0">
                <a:solidFill>
                  <a:srgbClr val="002060"/>
                </a:solidFill>
                <a:latin typeface="Lucida Sans" panose="020B0602030504020204" pitchFamily="34" charset="0"/>
              </a:rPr>
              <a:t>Statistics</a:t>
            </a:r>
            <a:endParaRPr lang="cy-GB" altLang="en-US" sz="2800" dirty="0" smtClean="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107950" y="1196975"/>
            <a:ext cx="4387850" cy="4392613"/>
          </a:xfrm>
        </p:spPr>
        <p:txBody>
          <a:bodyPr rtlCol="0">
            <a:normAutofit/>
          </a:bodyPr>
          <a:lstStyle/>
          <a:p>
            <a:pPr>
              <a:defRPr/>
            </a:pPr>
            <a:r>
              <a:rPr lang="cy-GB" sz="2300" kern="0" dirty="0" smtClean="0">
                <a:solidFill>
                  <a:srgbClr val="000000"/>
                </a:solidFill>
                <a:latin typeface="Lucida Sans" pitchFamily="34" charset="0"/>
                <a:ea typeface="ＭＳ Ｐゴシック" charset="-128"/>
              </a:rPr>
              <a:t>34</a:t>
            </a:r>
            <a:r>
              <a:rPr lang="cy-GB" sz="2300" kern="0" dirty="0">
                <a:solidFill>
                  <a:srgbClr val="000000"/>
                </a:solidFill>
                <a:latin typeface="Lucida Sans" pitchFamily="34" charset="0"/>
                <a:ea typeface="ＭＳ Ｐゴシック" charset="-128"/>
              </a:rPr>
              <a:t>% o blant ag </a:t>
            </a:r>
            <a:r>
              <a:rPr lang="cy-GB" sz="2300" kern="0" dirty="0" smtClean="0">
                <a:solidFill>
                  <a:srgbClr val="000000"/>
                </a:solidFill>
                <a:latin typeface="Lucida Sans" pitchFamily="34" charset="0"/>
                <a:ea typeface="ＭＳ Ｐゴシック" charset="-128"/>
              </a:rPr>
              <a:t>Awtistiaeth yn dweud bod eraill yn gas iddynt</a:t>
            </a:r>
          </a:p>
          <a:p>
            <a:pPr>
              <a:defRPr/>
            </a:pPr>
            <a:r>
              <a:rPr lang="cy-GB" sz="2300" kern="0" dirty="0" smtClean="0">
                <a:solidFill>
                  <a:srgbClr val="000000"/>
                </a:solidFill>
                <a:latin typeface="Lucida Sans" pitchFamily="34" charset="0"/>
                <a:ea typeface="ＭＳ Ｐゴシック" charset="-128"/>
              </a:rPr>
              <a:t>Ddwywaith </a:t>
            </a:r>
            <a:r>
              <a:rPr lang="cy-GB" sz="2300" kern="0" dirty="0">
                <a:solidFill>
                  <a:srgbClr val="000000"/>
                </a:solidFill>
                <a:latin typeface="Lucida Sans" pitchFamily="34" charset="0"/>
                <a:ea typeface="ＭＳ Ｐゴシック" charset="-128"/>
              </a:rPr>
              <a:t>yn fwy tebygol o gael eu </a:t>
            </a:r>
            <a:r>
              <a:rPr lang="cy-GB" sz="2300" kern="0" dirty="0" smtClean="0">
                <a:solidFill>
                  <a:srgbClr val="000000"/>
                </a:solidFill>
                <a:latin typeface="Lucida Sans" pitchFamily="34" charset="0"/>
                <a:ea typeface="ＭＳ Ｐゴシック" charset="-128"/>
              </a:rPr>
              <a:t>bwlio</a:t>
            </a:r>
          </a:p>
          <a:p>
            <a:pPr>
              <a:defRPr/>
            </a:pPr>
            <a:r>
              <a:rPr lang="cy-GB" sz="2300" kern="0" dirty="0" smtClean="0">
                <a:solidFill>
                  <a:srgbClr val="000000"/>
                </a:solidFill>
                <a:latin typeface="Lucida Sans" pitchFamily="34" charset="0"/>
                <a:ea typeface="ＭＳ Ｐゴシック" charset="-128"/>
              </a:rPr>
              <a:t>17</a:t>
            </a:r>
            <a:r>
              <a:rPr lang="cy-GB" sz="2300" kern="0" dirty="0">
                <a:solidFill>
                  <a:srgbClr val="000000"/>
                </a:solidFill>
                <a:latin typeface="Lucida Sans" pitchFamily="34" charset="0"/>
                <a:ea typeface="ＭＳ Ｐゴシック" charset="-128"/>
              </a:rPr>
              <a:t>% wedi eu </a:t>
            </a:r>
            <a:r>
              <a:rPr lang="cy-GB" sz="2300" kern="0" dirty="0" smtClean="0">
                <a:solidFill>
                  <a:srgbClr val="000000"/>
                </a:solidFill>
                <a:latin typeface="Lucida Sans" pitchFamily="34" charset="0"/>
                <a:ea typeface="ＭＳ Ｐゴシック" charset="-128"/>
              </a:rPr>
              <a:t>hatal</a:t>
            </a:r>
          </a:p>
          <a:p>
            <a:pPr>
              <a:defRPr/>
            </a:pPr>
            <a:r>
              <a:rPr lang="cy-GB" sz="2300" kern="0" dirty="0" smtClean="0">
                <a:solidFill>
                  <a:srgbClr val="000000"/>
                </a:solidFill>
                <a:latin typeface="Lucida Sans" pitchFamily="34" charset="0"/>
                <a:ea typeface="ＭＳ Ｐゴシック" charset="-128"/>
              </a:rPr>
              <a:t>4% wedi eu diarddel</a:t>
            </a:r>
          </a:p>
          <a:p>
            <a:pPr>
              <a:defRPr/>
            </a:pPr>
            <a:r>
              <a:rPr lang="cy-GB" sz="2300" kern="0" dirty="0" smtClean="0">
                <a:solidFill>
                  <a:srgbClr val="000000"/>
                </a:solidFill>
                <a:latin typeface="Lucida Sans" pitchFamily="34" charset="0"/>
                <a:ea typeface="ＭＳ Ｐゴシック" charset="-128"/>
              </a:rPr>
              <a:t>60</a:t>
            </a:r>
            <a:r>
              <a:rPr lang="cy-GB" sz="2300" kern="0" dirty="0">
                <a:solidFill>
                  <a:srgbClr val="000000"/>
                </a:solidFill>
                <a:latin typeface="Lucida Sans" pitchFamily="34" charset="0"/>
                <a:ea typeface="ＭＳ Ｐゴシック" charset="-128"/>
              </a:rPr>
              <a:t>% o athrawon yn Lloegr yn teimlo nad ydynt wedi paratoi'n </a:t>
            </a:r>
            <a:r>
              <a:rPr lang="cy-GB" sz="2300" kern="0" dirty="0" smtClean="0">
                <a:solidFill>
                  <a:srgbClr val="000000"/>
                </a:solidFill>
                <a:latin typeface="Lucida Sans" pitchFamily="34" charset="0"/>
                <a:ea typeface="ＭＳ Ｐゴシック" charset="-128"/>
              </a:rPr>
              <a:t>ddigonol</a:t>
            </a:r>
          </a:p>
          <a:p>
            <a:pPr>
              <a:defRPr/>
            </a:pPr>
            <a:r>
              <a:rPr lang="cy-GB" sz="2300" b="1" kern="0" dirty="0" smtClean="0">
                <a:solidFill>
                  <a:srgbClr val="000000"/>
                </a:solidFill>
                <a:latin typeface="Lucida Sans" pitchFamily="34" charset="0"/>
                <a:ea typeface="ＭＳ Ｐゴシック" charset="-128"/>
              </a:rPr>
              <a:t>Beth </a:t>
            </a:r>
            <a:r>
              <a:rPr lang="cy-GB" sz="2300" b="1" kern="0" dirty="0">
                <a:solidFill>
                  <a:srgbClr val="000000"/>
                </a:solidFill>
                <a:latin typeface="Lucida Sans" pitchFamily="34" charset="0"/>
                <a:ea typeface="ＭＳ Ｐゴシック" charset="-128"/>
              </a:rPr>
              <a:t>amdanoch chi?</a:t>
            </a:r>
            <a:endParaRPr lang="cy-GB" sz="2300" b="1" kern="0" dirty="0" smtClean="0">
              <a:solidFill>
                <a:srgbClr val="000000"/>
              </a:solidFill>
              <a:latin typeface="Lucida Sans" pitchFamily="34" charset="0"/>
              <a:ea typeface="ＭＳ Ｐゴシック" charset="-128"/>
            </a:endParaRPr>
          </a:p>
        </p:txBody>
      </p:sp>
      <p:sp>
        <p:nvSpPr>
          <p:cNvPr id="26628" name="Rectangle 5"/>
          <p:cNvSpPr>
            <a:spLocks noGrp="1" noChangeArrowheads="1"/>
          </p:cNvSpPr>
          <p:nvPr>
            <p:ph sz="half" idx="2"/>
          </p:nvPr>
        </p:nvSpPr>
        <p:spPr>
          <a:xfrm>
            <a:off x="4643438" y="1341438"/>
            <a:ext cx="4398962" cy="5140325"/>
          </a:xfrm>
        </p:spPr>
        <p:txBody>
          <a:bodyPr/>
          <a:lstStyle/>
          <a:p>
            <a:r>
              <a:rPr lang="cy-GB" altLang="cy-GB" sz="2300" dirty="0" smtClean="0">
                <a:solidFill>
                  <a:srgbClr val="002060"/>
                </a:solidFill>
                <a:latin typeface="Lucida Sans" panose="020B0602030504020204" pitchFamily="34" charset="0"/>
              </a:rPr>
              <a:t>34% of </a:t>
            </a:r>
            <a:r>
              <a:rPr lang="cy-GB" altLang="cy-GB" sz="2300" dirty="0" err="1" smtClean="0">
                <a:solidFill>
                  <a:srgbClr val="002060"/>
                </a:solidFill>
                <a:latin typeface="Lucida Sans" panose="020B0602030504020204" pitchFamily="34" charset="0"/>
              </a:rPr>
              <a:t>children</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with</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Autism</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say</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that</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they</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get</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picked</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on</a:t>
            </a:r>
            <a:endParaRPr lang="cy-GB" altLang="cy-GB" sz="2300" dirty="0" smtClean="0">
              <a:solidFill>
                <a:srgbClr val="002060"/>
              </a:solidFill>
              <a:latin typeface="Lucida Sans" panose="020B0602030504020204" pitchFamily="34" charset="0"/>
            </a:endParaRPr>
          </a:p>
          <a:p>
            <a:r>
              <a:rPr lang="cy-GB" altLang="cy-GB" sz="2300" dirty="0" err="1" smtClean="0">
                <a:solidFill>
                  <a:srgbClr val="002060"/>
                </a:solidFill>
                <a:latin typeface="Lucida Sans" panose="020B0602030504020204" pitchFamily="34" charset="0"/>
              </a:rPr>
              <a:t>Twice</a:t>
            </a:r>
            <a:r>
              <a:rPr lang="cy-GB" altLang="cy-GB" sz="2300" dirty="0" smtClean="0">
                <a:solidFill>
                  <a:srgbClr val="002060"/>
                </a:solidFill>
                <a:latin typeface="Lucida Sans" panose="020B0602030504020204" pitchFamily="34" charset="0"/>
              </a:rPr>
              <a:t> as </a:t>
            </a:r>
            <a:r>
              <a:rPr lang="cy-GB" altLang="cy-GB" sz="2300" dirty="0" err="1" smtClean="0">
                <a:solidFill>
                  <a:srgbClr val="002060"/>
                </a:solidFill>
                <a:latin typeface="Lucida Sans" panose="020B0602030504020204" pitchFamily="34" charset="0"/>
              </a:rPr>
              <a:t>likely</a:t>
            </a:r>
            <a:r>
              <a:rPr lang="cy-GB" altLang="cy-GB" sz="2300" dirty="0" smtClean="0">
                <a:solidFill>
                  <a:srgbClr val="002060"/>
                </a:solidFill>
                <a:latin typeface="Lucida Sans" panose="020B0602030504020204" pitchFamily="34" charset="0"/>
              </a:rPr>
              <a:t> to be </a:t>
            </a:r>
            <a:r>
              <a:rPr lang="cy-GB" altLang="cy-GB" sz="2300" dirty="0" err="1" smtClean="0">
                <a:solidFill>
                  <a:srgbClr val="002060"/>
                </a:solidFill>
                <a:latin typeface="Lucida Sans" panose="020B0602030504020204" pitchFamily="34" charset="0"/>
              </a:rPr>
              <a:t>bullied</a:t>
            </a:r>
            <a:endParaRPr lang="cy-GB" altLang="cy-GB" sz="2300" dirty="0" smtClean="0">
              <a:solidFill>
                <a:srgbClr val="002060"/>
              </a:solidFill>
              <a:latin typeface="Lucida Sans" panose="020B0602030504020204" pitchFamily="34" charset="0"/>
            </a:endParaRPr>
          </a:p>
          <a:p>
            <a:r>
              <a:rPr lang="cy-GB" altLang="cy-GB" sz="2300" dirty="0" smtClean="0">
                <a:solidFill>
                  <a:srgbClr val="002060"/>
                </a:solidFill>
                <a:latin typeface="Lucida Sans" panose="020B0602030504020204" pitchFamily="34" charset="0"/>
              </a:rPr>
              <a:t>17% </a:t>
            </a:r>
            <a:r>
              <a:rPr lang="cy-GB" altLang="cy-GB" sz="2300" dirty="0" err="1" smtClean="0">
                <a:solidFill>
                  <a:srgbClr val="002060"/>
                </a:solidFill>
                <a:latin typeface="Lucida Sans" panose="020B0602030504020204" pitchFamily="34" charset="0"/>
              </a:rPr>
              <a:t>have</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been</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suspended</a:t>
            </a:r>
            <a:endParaRPr lang="cy-GB" altLang="cy-GB" sz="2300" dirty="0" smtClean="0">
              <a:solidFill>
                <a:srgbClr val="002060"/>
              </a:solidFill>
              <a:latin typeface="Lucida Sans" panose="020B0602030504020204" pitchFamily="34" charset="0"/>
            </a:endParaRPr>
          </a:p>
          <a:p>
            <a:r>
              <a:rPr lang="cy-GB" altLang="cy-GB" sz="2300" dirty="0" smtClean="0">
                <a:solidFill>
                  <a:srgbClr val="002060"/>
                </a:solidFill>
                <a:latin typeface="Lucida Sans" panose="020B0602030504020204" pitchFamily="34" charset="0"/>
              </a:rPr>
              <a:t>4% </a:t>
            </a:r>
            <a:r>
              <a:rPr lang="cy-GB" altLang="cy-GB" sz="2300" dirty="0" err="1" smtClean="0">
                <a:solidFill>
                  <a:srgbClr val="002060"/>
                </a:solidFill>
                <a:latin typeface="Lucida Sans" panose="020B0602030504020204" pitchFamily="34" charset="0"/>
              </a:rPr>
              <a:t>have</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been</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expelled</a:t>
            </a:r>
            <a:endParaRPr lang="cy-GB" altLang="cy-GB" sz="2300" dirty="0" smtClean="0">
              <a:solidFill>
                <a:srgbClr val="002060"/>
              </a:solidFill>
              <a:latin typeface="Lucida Sans" panose="020B0602030504020204" pitchFamily="34" charset="0"/>
            </a:endParaRPr>
          </a:p>
          <a:p>
            <a:r>
              <a:rPr lang="cy-GB" altLang="cy-GB" sz="2300" dirty="0" smtClean="0">
                <a:solidFill>
                  <a:srgbClr val="002060"/>
                </a:solidFill>
                <a:latin typeface="Lucida Sans" panose="020B0602030504020204" pitchFamily="34" charset="0"/>
              </a:rPr>
              <a:t>60% of </a:t>
            </a:r>
            <a:r>
              <a:rPr lang="cy-GB" altLang="cy-GB" sz="2300" dirty="0" err="1" smtClean="0">
                <a:solidFill>
                  <a:srgbClr val="002060"/>
                </a:solidFill>
                <a:latin typeface="Lucida Sans" panose="020B0602030504020204" pitchFamily="34" charset="0"/>
              </a:rPr>
              <a:t>teachers</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in</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England</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feel</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that</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they</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have</a:t>
            </a:r>
            <a:r>
              <a:rPr lang="cy-GB" altLang="cy-GB" sz="2300" dirty="0" smtClean="0">
                <a:solidFill>
                  <a:srgbClr val="002060"/>
                </a:solidFill>
                <a:latin typeface="Lucida Sans" panose="020B0602030504020204" pitchFamily="34" charset="0"/>
              </a:rPr>
              <a:t> not </a:t>
            </a:r>
            <a:r>
              <a:rPr lang="cy-GB" altLang="cy-GB" sz="2300" dirty="0" err="1" smtClean="0">
                <a:solidFill>
                  <a:srgbClr val="002060"/>
                </a:solidFill>
                <a:latin typeface="Lucida Sans" panose="020B0602030504020204" pitchFamily="34" charset="0"/>
              </a:rPr>
              <a:t>been</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sufficiently</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prepared</a:t>
            </a:r>
            <a:endParaRPr lang="cy-GB" altLang="cy-GB" sz="2300" dirty="0" smtClean="0">
              <a:solidFill>
                <a:srgbClr val="002060"/>
              </a:solidFill>
              <a:latin typeface="Lucida Sans" panose="020B0602030504020204" pitchFamily="34" charset="0"/>
            </a:endParaRPr>
          </a:p>
          <a:p>
            <a:r>
              <a:rPr lang="cy-GB" altLang="cy-GB" sz="2300" b="1" dirty="0" err="1" smtClean="0">
                <a:solidFill>
                  <a:srgbClr val="002060"/>
                </a:solidFill>
                <a:latin typeface="Lucida Sans" panose="020B0602030504020204" pitchFamily="34" charset="0"/>
              </a:rPr>
              <a:t>What</a:t>
            </a:r>
            <a:r>
              <a:rPr lang="cy-GB" altLang="cy-GB" sz="2300" b="1" dirty="0" smtClean="0">
                <a:solidFill>
                  <a:srgbClr val="002060"/>
                </a:solidFill>
                <a:latin typeface="Lucida Sans" panose="020B0602030504020204" pitchFamily="34" charset="0"/>
              </a:rPr>
              <a:t> </a:t>
            </a:r>
            <a:r>
              <a:rPr lang="cy-GB" altLang="cy-GB" sz="2300" b="1" dirty="0" err="1" smtClean="0">
                <a:solidFill>
                  <a:srgbClr val="002060"/>
                </a:solidFill>
                <a:latin typeface="Lucida Sans" panose="020B0602030504020204" pitchFamily="34" charset="0"/>
              </a:rPr>
              <a:t>about</a:t>
            </a:r>
            <a:r>
              <a:rPr lang="cy-GB" altLang="cy-GB" sz="2300" b="1" dirty="0" smtClean="0">
                <a:solidFill>
                  <a:srgbClr val="002060"/>
                </a:solidFill>
                <a:latin typeface="Lucida Sans" panose="020B0602030504020204" pitchFamily="34" charset="0"/>
              </a:rPr>
              <a:t> </a:t>
            </a:r>
            <a:r>
              <a:rPr lang="cy-GB" altLang="cy-GB" sz="2300" b="1" dirty="0" err="1" smtClean="0">
                <a:solidFill>
                  <a:srgbClr val="002060"/>
                </a:solidFill>
                <a:latin typeface="Lucida Sans" panose="020B0602030504020204" pitchFamily="34" charset="0"/>
              </a:rPr>
              <a:t>you</a:t>
            </a:r>
            <a:r>
              <a:rPr lang="cy-GB" altLang="cy-GB" sz="2300" b="1" dirty="0" smtClean="0">
                <a:solidFill>
                  <a:srgbClr val="002060"/>
                </a:solidFill>
                <a:latin typeface="Lucida Sans" panose="020B0602030504020204" pitchFamily="34" charset="0"/>
              </a:rPr>
              <a:t>?</a:t>
            </a:r>
          </a:p>
        </p:txBody>
      </p:sp>
    </p:spTree>
    <p:extLst>
      <p:ext uri="{BB962C8B-B14F-4D97-AF65-F5344CB8AC3E}">
        <p14:creationId xmlns:p14="http://schemas.microsoft.com/office/powerpoint/2010/main" val="287265926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animEffect transition="in" filter="fade">
                                      <p:cBhvr>
                                        <p:cTn id="7" dur="500"/>
                                        <p:tgtEl>
                                          <p:spTgt spid="2662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099">
                                            <p:txEl>
                                              <p:pRg st="0" end="0"/>
                                            </p:txEl>
                                          </p:spTgt>
                                        </p:tgtEl>
                                        <p:attrNameLst>
                                          <p:attrName>style.visibility</p:attrName>
                                        </p:attrNameLst>
                                      </p:cBhvr>
                                      <p:to>
                                        <p:strVal val="visible"/>
                                      </p:to>
                                    </p:set>
                                    <p:animEffect transition="in" filter="fade">
                                      <p:cBhvr>
                                        <p:cTn id="12" dur="500"/>
                                        <p:tgtEl>
                                          <p:spTgt spid="409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6628">
                                            <p:txEl>
                                              <p:pRg st="1" end="1"/>
                                            </p:txEl>
                                          </p:spTgt>
                                        </p:tgtEl>
                                        <p:attrNameLst>
                                          <p:attrName>style.visibility</p:attrName>
                                        </p:attrNameLst>
                                      </p:cBhvr>
                                      <p:to>
                                        <p:strVal val="visible"/>
                                      </p:to>
                                    </p:set>
                                    <p:animEffect transition="in" filter="fade">
                                      <p:cBhvr>
                                        <p:cTn id="17" dur="500"/>
                                        <p:tgtEl>
                                          <p:spTgt spid="26628">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4099">
                                            <p:txEl>
                                              <p:pRg st="1" end="1"/>
                                            </p:txEl>
                                          </p:spTgt>
                                        </p:tgtEl>
                                        <p:attrNameLst>
                                          <p:attrName>style.visibility</p:attrName>
                                        </p:attrNameLst>
                                      </p:cBhvr>
                                      <p:to>
                                        <p:strVal val="visible"/>
                                      </p:to>
                                    </p:set>
                                    <p:animEffect transition="in" filter="fade">
                                      <p:cBhvr>
                                        <p:cTn id="22" dur="500"/>
                                        <p:tgtEl>
                                          <p:spTgt spid="4099">
                                            <p:txEl>
                                              <p:pRg st="1" end="1"/>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6628">
                                            <p:txEl>
                                              <p:pRg st="2" end="2"/>
                                            </p:txEl>
                                          </p:spTgt>
                                        </p:tgtEl>
                                        <p:attrNameLst>
                                          <p:attrName>style.visibility</p:attrName>
                                        </p:attrNameLst>
                                      </p:cBhvr>
                                      <p:to>
                                        <p:strVal val="visible"/>
                                      </p:to>
                                    </p:set>
                                    <p:animEffect transition="in" filter="fade">
                                      <p:cBhvr>
                                        <p:cTn id="27" dur="500"/>
                                        <p:tgtEl>
                                          <p:spTgt spid="26628">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26628">
                                            <p:txEl>
                                              <p:pRg st="3" end="3"/>
                                            </p:txEl>
                                          </p:spTgt>
                                        </p:tgtEl>
                                        <p:attrNameLst>
                                          <p:attrName>style.visibility</p:attrName>
                                        </p:attrNameLst>
                                      </p:cBhvr>
                                      <p:to>
                                        <p:strVal val="visible"/>
                                      </p:to>
                                    </p:set>
                                    <p:animEffect transition="in" filter="fade">
                                      <p:cBhvr>
                                        <p:cTn id="30" dur="500"/>
                                        <p:tgtEl>
                                          <p:spTgt spid="26628">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0" presetClass="entr" presetSubtype="0" fill="hold" nodeType="clickEffect">
                                  <p:stCondLst>
                                    <p:cond delay="0"/>
                                  </p:stCondLst>
                                  <p:childTnLst>
                                    <p:set>
                                      <p:cBhvr>
                                        <p:cTn id="34" dur="1" fill="hold">
                                          <p:stCondLst>
                                            <p:cond delay="0"/>
                                          </p:stCondLst>
                                        </p:cTn>
                                        <p:tgtEl>
                                          <p:spTgt spid="4099">
                                            <p:txEl>
                                              <p:pRg st="2" end="2"/>
                                            </p:txEl>
                                          </p:spTgt>
                                        </p:tgtEl>
                                        <p:attrNameLst>
                                          <p:attrName>style.visibility</p:attrName>
                                        </p:attrNameLst>
                                      </p:cBhvr>
                                      <p:to>
                                        <p:strVal val="visible"/>
                                      </p:to>
                                    </p:set>
                                    <p:animEffect transition="in" filter="fade">
                                      <p:cBhvr>
                                        <p:cTn id="35" dur="500"/>
                                        <p:tgtEl>
                                          <p:spTgt spid="4099">
                                            <p:txEl>
                                              <p:pRg st="2" end="2"/>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4099">
                                            <p:txEl>
                                              <p:pRg st="3" end="3"/>
                                            </p:txEl>
                                          </p:spTgt>
                                        </p:tgtEl>
                                        <p:attrNameLst>
                                          <p:attrName>style.visibility</p:attrName>
                                        </p:attrNameLst>
                                      </p:cBhvr>
                                      <p:to>
                                        <p:strVal val="visible"/>
                                      </p:to>
                                    </p:set>
                                    <p:animEffect transition="in" filter="fade">
                                      <p:cBhvr>
                                        <p:cTn id="38" dur="500"/>
                                        <p:tgtEl>
                                          <p:spTgt spid="4099">
                                            <p:txEl>
                                              <p:pRg st="3" end="3"/>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0" presetClass="entr" presetSubtype="0" fill="hold" nodeType="clickEffect">
                                  <p:stCondLst>
                                    <p:cond delay="0"/>
                                  </p:stCondLst>
                                  <p:childTnLst>
                                    <p:set>
                                      <p:cBhvr>
                                        <p:cTn id="42" dur="1" fill="hold">
                                          <p:stCondLst>
                                            <p:cond delay="0"/>
                                          </p:stCondLst>
                                        </p:cTn>
                                        <p:tgtEl>
                                          <p:spTgt spid="26628">
                                            <p:txEl>
                                              <p:pRg st="4" end="4"/>
                                            </p:txEl>
                                          </p:spTgt>
                                        </p:tgtEl>
                                        <p:attrNameLst>
                                          <p:attrName>style.visibility</p:attrName>
                                        </p:attrNameLst>
                                      </p:cBhvr>
                                      <p:to>
                                        <p:strVal val="visible"/>
                                      </p:to>
                                    </p:set>
                                    <p:animEffect transition="in" filter="fade">
                                      <p:cBhvr>
                                        <p:cTn id="43" dur="500"/>
                                        <p:tgtEl>
                                          <p:spTgt spid="26628">
                                            <p:txEl>
                                              <p:pRg st="4" end="4"/>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26628">
                                            <p:txEl>
                                              <p:pRg st="5" end="5"/>
                                            </p:txEl>
                                          </p:spTgt>
                                        </p:tgtEl>
                                        <p:attrNameLst>
                                          <p:attrName>style.visibility</p:attrName>
                                        </p:attrNameLst>
                                      </p:cBhvr>
                                      <p:to>
                                        <p:strVal val="visible"/>
                                      </p:to>
                                    </p:set>
                                    <p:animEffect transition="in" filter="fade">
                                      <p:cBhvr>
                                        <p:cTn id="46" dur="500"/>
                                        <p:tgtEl>
                                          <p:spTgt spid="26628">
                                            <p:txEl>
                                              <p:pRg st="5" end="5"/>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10" presetClass="entr" presetSubtype="0" fill="hold" nodeType="clickEffect">
                                  <p:stCondLst>
                                    <p:cond delay="0"/>
                                  </p:stCondLst>
                                  <p:childTnLst>
                                    <p:set>
                                      <p:cBhvr>
                                        <p:cTn id="50" dur="1" fill="hold">
                                          <p:stCondLst>
                                            <p:cond delay="0"/>
                                          </p:stCondLst>
                                        </p:cTn>
                                        <p:tgtEl>
                                          <p:spTgt spid="4099">
                                            <p:txEl>
                                              <p:pRg st="4" end="4"/>
                                            </p:txEl>
                                          </p:spTgt>
                                        </p:tgtEl>
                                        <p:attrNameLst>
                                          <p:attrName>style.visibility</p:attrName>
                                        </p:attrNameLst>
                                      </p:cBhvr>
                                      <p:to>
                                        <p:strVal val="visible"/>
                                      </p:to>
                                    </p:set>
                                    <p:animEffect transition="in" filter="fade">
                                      <p:cBhvr>
                                        <p:cTn id="51" dur="500"/>
                                        <p:tgtEl>
                                          <p:spTgt spid="4099">
                                            <p:txEl>
                                              <p:pRg st="4" end="4"/>
                                            </p:txEl>
                                          </p:spTgt>
                                        </p:tgtEl>
                                      </p:cBhvr>
                                    </p:animEffect>
                                  </p:childTnLst>
                                </p:cTn>
                              </p:par>
                              <p:par>
                                <p:cTn id="52" presetID="10" presetClass="entr" presetSubtype="0" fill="hold" nodeType="withEffect">
                                  <p:stCondLst>
                                    <p:cond delay="0"/>
                                  </p:stCondLst>
                                  <p:childTnLst>
                                    <p:set>
                                      <p:cBhvr>
                                        <p:cTn id="53" dur="1" fill="hold">
                                          <p:stCondLst>
                                            <p:cond delay="0"/>
                                          </p:stCondLst>
                                        </p:cTn>
                                        <p:tgtEl>
                                          <p:spTgt spid="4099">
                                            <p:txEl>
                                              <p:pRg st="5" end="5"/>
                                            </p:txEl>
                                          </p:spTgt>
                                        </p:tgtEl>
                                        <p:attrNameLst>
                                          <p:attrName>style.visibility</p:attrName>
                                        </p:attrNameLst>
                                      </p:cBhvr>
                                      <p:to>
                                        <p:strVal val="visible"/>
                                      </p:to>
                                    </p:set>
                                    <p:animEffect transition="in" filter="fade">
                                      <p:cBhvr>
                                        <p:cTn id="54"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22275" y="0"/>
            <a:ext cx="8229600" cy="1143000"/>
          </a:xfrm>
        </p:spPr>
        <p:txBody>
          <a:bodyPr/>
          <a:lstStyle/>
          <a:p>
            <a:pPr eaLnBrk="1" hangingPunct="1"/>
            <a:r>
              <a:rPr lang="cy-GB" altLang="cy-GB" sz="3200" dirty="0" smtClean="0">
                <a:latin typeface="Lucida Sans" panose="020B0602030504020204" pitchFamily="34" charset="0"/>
              </a:rPr>
              <a:t>Goblygiadau              </a:t>
            </a:r>
            <a:r>
              <a:rPr lang="cy-GB" altLang="cy-GB" sz="3200" dirty="0" err="1" smtClean="0">
                <a:solidFill>
                  <a:srgbClr val="002060"/>
                </a:solidFill>
                <a:latin typeface="Lucida Sans" panose="020B0602030504020204" pitchFamily="34" charset="0"/>
              </a:rPr>
              <a:t>Implications</a:t>
            </a:r>
            <a:endParaRPr lang="en-US" altLang="en-US" sz="3200" dirty="0" smtClean="0">
              <a:solidFill>
                <a:srgbClr val="002060"/>
              </a:solidFill>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eaLnBrk="1" fontAlgn="auto" hangingPunct="1">
              <a:spcAft>
                <a:spcPts val="0"/>
              </a:spcAft>
              <a:defRPr/>
            </a:pPr>
            <a:r>
              <a:rPr lang="cy-GB" altLang="en-US" sz="3600" dirty="0">
                <a:latin typeface="Lucida Sans" panose="020B0602030504020204" pitchFamily="34" charset="0"/>
              </a:rPr>
              <a:t>unigryw</a:t>
            </a:r>
          </a:p>
          <a:p>
            <a:pPr eaLnBrk="1" fontAlgn="auto" hangingPunct="1">
              <a:spcAft>
                <a:spcPts val="0"/>
              </a:spcAft>
              <a:defRPr/>
            </a:pPr>
            <a:r>
              <a:rPr lang="cy-GB" altLang="en-US" sz="3600" dirty="0">
                <a:latin typeface="Lucida Sans" panose="020B0602030504020204" pitchFamily="34" charset="0"/>
              </a:rPr>
              <a:t>rhieni</a:t>
            </a:r>
          </a:p>
          <a:p>
            <a:pPr eaLnBrk="1" fontAlgn="auto" hangingPunct="1">
              <a:spcAft>
                <a:spcPts val="0"/>
              </a:spcAft>
              <a:defRPr/>
            </a:pPr>
            <a:r>
              <a:rPr lang="cy-GB" altLang="en-US" sz="3600" dirty="0">
                <a:latin typeface="Lucida Sans" panose="020B0602030504020204" pitchFamily="34" charset="0"/>
              </a:rPr>
              <a:t>addysg – lleoliad?</a:t>
            </a:r>
          </a:p>
          <a:p>
            <a:pPr eaLnBrk="1" fontAlgn="auto" hangingPunct="1">
              <a:spcAft>
                <a:spcPts val="0"/>
              </a:spcAft>
              <a:defRPr/>
            </a:pPr>
            <a:r>
              <a:rPr lang="cy-GB" altLang="en-US" sz="3600" dirty="0">
                <a:latin typeface="Lucida Sans" panose="020B0602030504020204" pitchFamily="34" charset="0"/>
              </a:rPr>
              <a:t>c</a:t>
            </a:r>
            <a:r>
              <a:rPr lang="cy-GB" altLang="en-US" sz="3600" dirty="0" smtClean="0">
                <a:latin typeface="Lucida Sans" panose="020B0602030504020204" pitchFamily="34" charset="0"/>
              </a:rPr>
              <a:t>efnogaeth</a:t>
            </a:r>
          </a:p>
          <a:p>
            <a:pPr>
              <a:defRPr/>
            </a:pPr>
            <a:r>
              <a:rPr lang="cy-GB" sz="3600" dirty="0" smtClean="0">
                <a:latin typeface="Lucida Sans" panose="020B0602030504020204" pitchFamily="34" charset="0"/>
              </a:rPr>
              <a:t>staff</a:t>
            </a:r>
            <a:endParaRPr lang="en-US" dirty="0"/>
          </a:p>
        </p:txBody>
      </p:sp>
      <p:sp>
        <p:nvSpPr>
          <p:cNvPr id="4" name="Content Placeholder 3"/>
          <p:cNvSpPr>
            <a:spLocks noGrp="1"/>
          </p:cNvSpPr>
          <p:nvPr>
            <p:ph sz="half" idx="2"/>
          </p:nvPr>
        </p:nvSpPr>
        <p:spPr>
          <a:xfrm>
            <a:off x="4648200" y="1143000"/>
            <a:ext cx="4038600" cy="4446588"/>
          </a:xfrm>
        </p:spPr>
        <p:txBody>
          <a:bodyPr rtlCol="0">
            <a:normAutofit/>
          </a:bodyPr>
          <a:lstStyle/>
          <a:p>
            <a:pPr eaLnBrk="1" fontAlgn="auto" hangingPunct="1">
              <a:spcAft>
                <a:spcPts val="0"/>
              </a:spcAft>
              <a:defRPr/>
            </a:pPr>
            <a:r>
              <a:rPr lang="en-US" sz="3600" dirty="0">
                <a:solidFill>
                  <a:srgbClr val="002060"/>
                </a:solidFill>
                <a:latin typeface="Lucida Sans" panose="020B0602030504020204" pitchFamily="34" charset="0"/>
              </a:rPr>
              <a:t>unique</a:t>
            </a:r>
          </a:p>
          <a:p>
            <a:pPr eaLnBrk="1" fontAlgn="auto" hangingPunct="1">
              <a:spcAft>
                <a:spcPts val="0"/>
              </a:spcAft>
              <a:defRPr/>
            </a:pPr>
            <a:r>
              <a:rPr lang="en-US" sz="3600" dirty="0">
                <a:solidFill>
                  <a:srgbClr val="002060"/>
                </a:solidFill>
                <a:latin typeface="Lucida Sans" panose="020B0602030504020204" pitchFamily="34" charset="0"/>
              </a:rPr>
              <a:t>parents</a:t>
            </a:r>
          </a:p>
          <a:p>
            <a:pPr eaLnBrk="1" fontAlgn="auto" hangingPunct="1">
              <a:spcAft>
                <a:spcPts val="0"/>
              </a:spcAft>
              <a:defRPr/>
            </a:pPr>
            <a:r>
              <a:rPr lang="en-US" sz="3600" dirty="0">
                <a:solidFill>
                  <a:srgbClr val="002060"/>
                </a:solidFill>
                <a:latin typeface="Lucida Sans" panose="020B0602030504020204" pitchFamily="34" charset="0"/>
              </a:rPr>
              <a:t>education – setting?</a:t>
            </a:r>
          </a:p>
          <a:p>
            <a:pPr eaLnBrk="1" fontAlgn="auto" hangingPunct="1">
              <a:spcAft>
                <a:spcPts val="0"/>
              </a:spcAft>
              <a:defRPr/>
            </a:pPr>
            <a:r>
              <a:rPr lang="en-US" sz="3600" dirty="0">
                <a:solidFill>
                  <a:srgbClr val="002060"/>
                </a:solidFill>
                <a:latin typeface="Lucida Sans" panose="020B0602030504020204" pitchFamily="34" charset="0"/>
              </a:rPr>
              <a:t>s</a:t>
            </a:r>
            <a:r>
              <a:rPr lang="en-US" sz="3600" dirty="0" smtClean="0">
                <a:solidFill>
                  <a:srgbClr val="002060"/>
                </a:solidFill>
                <a:latin typeface="Lucida Sans" panose="020B0602030504020204" pitchFamily="34" charset="0"/>
              </a:rPr>
              <a:t>upport</a:t>
            </a:r>
          </a:p>
          <a:p>
            <a:pPr eaLnBrk="1" fontAlgn="auto" hangingPunct="1">
              <a:spcAft>
                <a:spcPts val="0"/>
              </a:spcAft>
              <a:defRPr/>
            </a:pPr>
            <a:r>
              <a:rPr lang="en-US" sz="3600" dirty="0" smtClean="0">
                <a:solidFill>
                  <a:srgbClr val="002060"/>
                </a:solidFill>
                <a:latin typeface="Lucida Sans" panose="020B0602030504020204" pitchFamily="34" charset="0"/>
              </a:rPr>
              <a:t>staff</a:t>
            </a:r>
            <a:endParaRPr lang="en-US" sz="3600" dirty="0">
              <a:solidFill>
                <a:srgbClr val="002060"/>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r>
              <a:rPr lang="en-US" sz="1900" dirty="0" smtClean="0">
                <a:solidFill>
                  <a:srgbClr val="002060"/>
                </a:solidFill>
                <a:latin typeface="Lucida Sans" panose="020B0602030504020204" pitchFamily="34" charset="0"/>
              </a:rPr>
              <a:t>(</a:t>
            </a:r>
            <a:r>
              <a:rPr lang="en-US" sz="1900" dirty="0">
                <a:solidFill>
                  <a:srgbClr val="002060"/>
                </a:solidFill>
                <a:latin typeface="Lucida Sans" panose="020B0602030504020204" pitchFamily="34" charset="0"/>
              </a:rPr>
              <a:t>Frederickson and Cline, 2009; </a:t>
            </a:r>
            <a:r>
              <a:rPr lang="en-US" sz="1900" dirty="0" err="1">
                <a:solidFill>
                  <a:srgbClr val="002060"/>
                </a:solidFill>
                <a:latin typeface="Lucida Sans" panose="020B0602030504020204" pitchFamily="34" charset="0"/>
              </a:rPr>
              <a:t>Plimey</a:t>
            </a:r>
            <a:r>
              <a:rPr lang="en-US" sz="1900" dirty="0">
                <a:solidFill>
                  <a:srgbClr val="002060"/>
                </a:solidFill>
                <a:latin typeface="Lucida Sans" panose="020B0602030504020204" pitchFamily="34" charset="0"/>
              </a:rPr>
              <a:t> et al., 2007; Willis, 2009)</a:t>
            </a:r>
          </a:p>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6620058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Ymddygiad </a:t>
            </a:r>
            <a:r>
              <a:rPr lang="cy-GB" altLang="cy-GB" sz="3200" dirty="0" err="1" smtClean="0">
                <a:latin typeface="Lucida Sans" panose="020B0602030504020204" pitchFamily="34" charset="0"/>
              </a:rPr>
              <a:t>hunansymbyliadol</a:t>
            </a:r>
            <a:r>
              <a:rPr lang="cy-GB" altLang="cy-GB" sz="3200" dirty="0">
                <a:latin typeface="Lucida Sans" panose="020B0602030504020204" pitchFamily="34" charset="0"/>
              </a:rPr>
              <a:t/>
            </a:r>
            <a:br>
              <a:rPr lang="cy-GB" altLang="cy-GB" sz="3200" dirty="0">
                <a:latin typeface="Lucida Sans" panose="020B0602030504020204" pitchFamily="34" charset="0"/>
              </a:rPr>
            </a:br>
            <a:r>
              <a:rPr lang="cy-GB" altLang="cy-GB" sz="3200" dirty="0" err="1" smtClean="0">
                <a:solidFill>
                  <a:srgbClr val="002060"/>
                </a:solidFill>
                <a:latin typeface="Lucida Sans" panose="020B0602030504020204" pitchFamily="34" charset="0"/>
              </a:rPr>
              <a:t>Self-stimulatory</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behaviour</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a:bodyPr>
          <a:lstStyle/>
          <a:p>
            <a:pPr eaLnBrk="1" fontAlgn="auto" hangingPunct="1">
              <a:spcAft>
                <a:spcPts val="0"/>
              </a:spcAft>
              <a:defRPr/>
            </a:pPr>
            <a:r>
              <a:rPr lang="en-US" i="1" dirty="0" smtClean="0">
                <a:latin typeface="Lucida Sans" panose="020B0602030504020204" pitchFamily="34" charset="0"/>
              </a:rPr>
              <a:t>‘Stimming’</a:t>
            </a:r>
          </a:p>
          <a:p>
            <a:pPr>
              <a:defRPr/>
            </a:pPr>
            <a:r>
              <a:rPr lang="en-US" dirty="0" smtClean="0">
                <a:latin typeface="Lucida Sans" panose="020B0602030504020204" pitchFamily="34" charset="0"/>
              </a:rPr>
              <a:t>'</a:t>
            </a:r>
            <a:r>
              <a:rPr lang="en-US" dirty="0" err="1" smtClean="0">
                <a:latin typeface="Lucida Sans" panose="020B0602030504020204" pitchFamily="34" charset="0"/>
              </a:rPr>
              <a:t>Arwydd</a:t>
            </a:r>
            <a:r>
              <a:rPr lang="en-US" dirty="0" smtClean="0">
                <a:latin typeface="Lucida Sans" panose="020B0602030504020204" pitchFamily="34" charset="0"/>
              </a:rPr>
              <a:t> </a:t>
            </a:r>
            <a:r>
              <a:rPr lang="en-US" dirty="0" err="1" smtClean="0">
                <a:latin typeface="Lucida Sans" panose="020B0602030504020204" pitchFamily="34" charset="0"/>
              </a:rPr>
              <a:t>amlwg</a:t>
            </a:r>
            <a:r>
              <a:rPr lang="en-US" dirty="0" smtClean="0">
                <a:latin typeface="Lucida Sans" panose="020B0602030504020204" pitchFamily="34" charset="0"/>
              </a:rPr>
              <a:t>' </a:t>
            </a:r>
            <a:r>
              <a:rPr lang="en-US" dirty="0">
                <a:latin typeface="Lucida Sans" panose="020B0602030504020204" pitchFamily="34" charset="0"/>
              </a:rPr>
              <a:t>o </a:t>
            </a:r>
            <a:r>
              <a:rPr lang="en-US" dirty="0" err="1">
                <a:latin typeface="Lucida Sans" panose="020B0602030504020204" pitchFamily="34" charset="0"/>
              </a:rPr>
              <a:t>awtistiaeth</a:t>
            </a:r>
            <a:endParaRPr lang="en-US" dirty="0">
              <a:latin typeface="Lucida Sans" panose="020B0602030504020204" pitchFamily="34" charset="0"/>
            </a:endParaRPr>
          </a:p>
          <a:p>
            <a:pPr>
              <a:defRPr/>
            </a:pPr>
            <a:r>
              <a:rPr lang="en-US" dirty="0" err="1">
                <a:latin typeface="Lucida Sans" panose="020B0602030504020204" pitchFamily="34" charset="0"/>
              </a:rPr>
              <a:t>Ymdawelu</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blentyn</a:t>
            </a:r>
            <a:endParaRPr lang="en-US" dirty="0">
              <a:latin typeface="Lucida Sans" panose="020B0602030504020204" pitchFamily="34" charset="0"/>
            </a:endParaRPr>
          </a:p>
          <a:p>
            <a:pPr>
              <a:buFontTx/>
              <a:buChar char="-"/>
              <a:defRPr/>
            </a:pPr>
            <a:r>
              <a:rPr lang="en-US" dirty="0" err="1" smtClean="0">
                <a:latin typeface="Lucida Sans" panose="020B0602030504020204" pitchFamily="34" charset="0"/>
              </a:rPr>
              <a:t>Pryderus</a:t>
            </a:r>
            <a:endParaRPr lang="en-US" dirty="0" smtClean="0">
              <a:latin typeface="Lucida Sans" panose="020B0602030504020204" pitchFamily="34" charset="0"/>
            </a:endParaRPr>
          </a:p>
          <a:p>
            <a:pPr>
              <a:buFontTx/>
              <a:buChar char="-"/>
              <a:defRPr/>
            </a:pPr>
            <a:r>
              <a:rPr lang="en-US" dirty="0">
                <a:latin typeface="Lucida Sans" panose="020B0602030504020204" pitchFamily="34" charset="0"/>
              </a:rPr>
              <a:t> </a:t>
            </a:r>
            <a:r>
              <a:rPr lang="en-US" dirty="0" err="1" smtClean="0">
                <a:latin typeface="Lucida Sans" panose="020B0602030504020204" pitchFamily="34" charset="0"/>
              </a:rPr>
              <a:t>cyffrous</a:t>
            </a:r>
            <a:endParaRPr lang="en-US" dirty="0" smtClean="0">
              <a:latin typeface="Lucida Sans" panose="020B0602030504020204" pitchFamily="34" charset="0"/>
            </a:endParaRPr>
          </a:p>
          <a:p>
            <a:pPr>
              <a:buFontTx/>
              <a:buChar char="-"/>
              <a:defRPr/>
            </a:pPr>
            <a:r>
              <a:rPr lang="en-US" dirty="0" err="1" smtClean="0">
                <a:latin typeface="Lucida Sans" panose="020B0602030504020204" pitchFamily="34" charset="0"/>
              </a:rPr>
              <a:t>profi</a:t>
            </a:r>
            <a:r>
              <a:rPr lang="en-US" dirty="0" smtClean="0">
                <a:latin typeface="Lucida Sans" panose="020B0602030504020204" pitchFamily="34" charset="0"/>
              </a:rPr>
              <a:t> </a:t>
            </a:r>
            <a:r>
              <a:rPr lang="en-US" dirty="0" err="1">
                <a:latin typeface="Lucida Sans" panose="020B0602030504020204" pitchFamily="34" charset="0"/>
              </a:rPr>
              <a:t>emosiynau</a:t>
            </a:r>
            <a:r>
              <a:rPr lang="en-US" dirty="0">
                <a:latin typeface="Lucida Sans" panose="020B0602030504020204" pitchFamily="34" charset="0"/>
              </a:rPr>
              <a:t> </a:t>
            </a:r>
            <a:r>
              <a:rPr lang="en-US" dirty="0" err="1">
                <a:latin typeface="Lucida Sans" panose="020B0602030504020204" pitchFamily="34" charset="0"/>
              </a:rPr>
              <a:t>dwys</a:t>
            </a:r>
            <a:endParaRPr lang="en-US" dirty="0" smtClean="0">
              <a:latin typeface="Lucida Sans" panose="020B0602030504020204" pitchFamily="34" charset="0"/>
            </a:endParaRPr>
          </a:p>
        </p:txBody>
      </p:sp>
      <p:sp>
        <p:nvSpPr>
          <p:cNvPr id="4" name="Content Placeholder 3"/>
          <p:cNvSpPr>
            <a:spLocks noGrp="1"/>
          </p:cNvSpPr>
          <p:nvPr>
            <p:ph sz="half" idx="2"/>
          </p:nvPr>
        </p:nvSpPr>
        <p:spPr>
          <a:xfrm>
            <a:off x="4648200" y="1340768"/>
            <a:ext cx="4038600" cy="4248820"/>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‘Stimming’</a:t>
            </a:r>
          </a:p>
          <a:p>
            <a:pPr eaLnBrk="1" fontAlgn="auto" hangingPunct="1">
              <a:spcAft>
                <a:spcPts val="0"/>
              </a:spcAft>
              <a:defRPr/>
            </a:pPr>
            <a:r>
              <a:rPr lang="en-US" dirty="0" smtClean="0">
                <a:solidFill>
                  <a:srgbClr val="002060"/>
                </a:solidFill>
                <a:latin typeface="Lucida Sans" panose="020B0602030504020204" pitchFamily="34" charset="0"/>
              </a:rPr>
              <a:t>A ‘classic sign’ of Autism</a:t>
            </a:r>
          </a:p>
          <a:p>
            <a:pPr eaLnBrk="1" fontAlgn="auto" hangingPunct="1">
              <a:spcAft>
                <a:spcPts val="0"/>
              </a:spcAft>
              <a:defRPr/>
            </a:pPr>
            <a:r>
              <a:rPr lang="en-US" dirty="0" smtClean="0">
                <a:solidFill>
                  <a:srgbClr val="002060"/>
                </a:solidFill>
                <a:latin typeface="Lucida Sans" panose="020B0602030504020204" pitchFamily="34" charset="0"/>
              </a:rPr>
              <a:t>Calming to child</a:t>
            </a:r>
          </a:p>
          <a:p>
            <a:pPr eaLnBrk="1" fontAlgn="auto" hangingPunct="1">
              <a:spcAft>
                <a:spcPts val="0"/>
              </a:spcAft>
              <a:buFontTx/>
              <a:buChar char="-"/>
              <a:defRPr/>
            </a:pPr>
            <a:r>
              <a:rPr lang="en-US" dirty="0">
                <a:solidFill>
                  <a:srgbClr val="002060"/>
                </a:solidFill>
                <a:latin typeface="Lucida Sans" panose="020B0602030504020204" pitchFamily="34" charset="0"/>
              </a:rPr>
              <a:t>a</a:t>
            </a:r>
            <a:r>
              <a:rPr lang="en-US" dirty="0" smtClean="0">
                <a:solidFill>
                  <a:srgbClr val="002060"/>
                </a:solidFill>
                <a:latin typeface="Lucida Sans" panose="020B0602030504020204" pitchFamily="34" charset="0"/>
              </a:rPr>
              <a:t>nxious</a:t>
            </a:r>
          </a:p>
          <a:p>
            <a:pPr eaLnBrk="1" fontAlgn="auto" hangingPunct="1">
              <a:spcAft>
                <a:spcPts val="0"/>
              </a:spcAft>
              <a:buFontTx/>
              <a:buChar char="-"/>
              <a:defRPr/>
            </a:pPr>
            <a:r>
              <a:rPr lang="en-US" dirty="0">
                <a:solidFill>
                  <a:srgbClr val="002060"/>
                </a:solidFill>
                <a:latin typeface="Lucida Sans" panose="020B0602030504020204" pitchFamily="34" charset="0"/>
              </a:rPr>
              <a:t>e</a:t>
            </a:r>
            <a:r>
              <a:rPr lang="en-US" dirty="0" smtClean="0">
                <a:solidFill>
                  <a:srgbClr val="002060"/>
                </a:solidFill>
                <a:latin typeface="Lucida Sans" panose="020B0602030504020204" pitchFamily="34" charset="0"/>
              </a:rPr>
              <a:t>xcited</a:t>
            </a:r>
          </a:p>
          <a:p>
            <a:pPr eaLnBrk="1" fontAlgn="auto" hangingPunct="1">
              <a:spcAft>
                <a:spcPts val="0"/>
              </a:spcAft>
              <a:buFontTx/>
              <a:buChar char="-"/>
              <a:defRPr/>
            </a:pPr>
            <a:r>
              <a:rPr lang="en-US" dirty="0">
                <a:solidFill>
                  <a:srgbClr val="002060"/>
                </a:solidFill>
                <a:latin typeface="Lucida Sans" panose="020B0602030504020204" pitchFamily="34" charset="0"/>
              </a:rPr>
              <a:t>e</a:t>
            </a:r>
            <a:r>
              <a:rPr lang="en-US" dirty="0" smtClean="0">
                <a:solidFill>
                  <a:srgbClr val="002060"/>
                </a:solidFill>
                <a:latin typeface="Lucida Sans" panose="020B0602030504020204" pitchFamily="34" charset="0"/>
              </a:rPr>
              <a:t>xperiencing intense emotions</a:t>
            </a:r>
            <a:endParaRPr lang="en-US" dirty="0"/>
          </a:p>
        </p:txBody>
      </p:sp>
    </p:spTree>
    <p:extLst>
      <p:ext uri="{BB962C8B-B14F-4D97-AF65-F5344CB8AC3E}">
        <p14:creationId xmlns:p14="http://schemas.microsoft.com/office/powerpoint/2010/main" val="6780096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Ymddygiad </a:t>
            </a:r>
            <a:r>
              <a:rPr lang="cy-GB" altLang="cy-GB" sz="3200" dirty="0" err="1" smtClean="0">
                <a:latin typeface="Lucida Sans" panose="020B0602030504020204" pitchFamily="34" charset="0"/>
              </a:rPr>
              <a:t>hunansymbyliadol</a:t>
            </a:r>
            <a:r>
              <a:rPr lang="cy-GB" altLang="cy-GB" sz="3200" dirty="0">
                <a:latin typeface="Lucida Sans" panose="020B0602030504020204" pitchFamily="34" charset="0"/>
              </a:rPr>
              <a:t/>
            </a:r>
            <a:br>
              <a:rPr lang="cy-GB" altLang="cy-GB" sz="3200" dirty="0">
                <a:latin typeface="Lucida Sans" panose="020B0602030504020204" pitchFamily="34" charset="0"/>
              </a:rPr>
            </a:br>
            <a:r>
              <a:rPr lang="cy-GB" altLang="cy-GB" sz="3200" dirty="0" err="1" smtClean="0">
                <a:solidFill>
                  <a:srgbClr val="002060"/>
                </a:solidFill>
                <a:latin typeface="Lucida Sans" panose="020B0602030504020204" pitchFamily="34" charset="0"/>
              </a:rPr>
              <a:t>Self-stimulatory</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behaviour</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6707088" cy="4248820"/>
          </a:xfrm>
        </p:spPr>
        <p:txBody>
          <a:bodyPr rtlCol="0">
            <a:normAutofit/>
          </a:bodyPr>
          <a:lstStyle/>
          <a:p>
            <a:pPr marL="0" indent="0">
              <a:buNone/>
              <a:defRPr/>
            </a:pPr>
            <a:r>
              <a:rPr lang="en-US" dirty="0" smtClean="0">
                <a:latin typeface="Lucida Sans" panose="020B0602030504020204" pitchFamily="34" charset="0"/>
              </a:rPr>
              <a:t>Autism Family (</a:t>
            </a:r>
            <a:r>
              <a:rPr lang="en-US" dirty="0">
                <a:latin typeface="Lucida Sans" panose="020B0602030504020204" pitchFamily="34" charset="0"/>
              </a:rPr>
              <a:t>2016) ‘Autism Stimming Examples’, </a:t>
            </a:r>
            <a:r>
              <a:rPr lang="en-US" dirty="0">
                <a:latin typeface="Lucida Sans" panose="020B0602030504020204" pitchFamily="34" charset="0"/>
                <a:hlinkClick r:id="rId3"/>
              </a:rPr>
              <a:t>https://</a:t>
            </a:r>
            <a:r>
              <a:rPr lang="en-US" dirty="0" smtClean="0">
                <a:latin typeface="Lucida Sans" panose="020B0602030504020204" pitchFamily="34" charset="0"/>
                <a:hlinkClick r:id="rId3"/>
              </a:rPr>
              <a:t>www.youtube.com/watch?v=4ALy6I1J1uo</a:t>
            </a:r>
            <a:r>
              <a:rPr lang="en-US" dirty="0" smtClean="0">
                <a:latin typeface="Lucida Sans" panose="020B0602030504020204" pitchFamily="34" charset="0"/>
              </a:rPr>
              <a:t> [Accessed: December 10 2018].</a:t>
            </a:r>
          </a:p>
        </p:txBody>
      </p:sp>
      <p:sp>
        <p:nvSpPr>
          <p:cNvPr id="4" name="Content Placeholder 3"/>
          <p:cNvSpPr>
            <a:spLocks noGrp="1"/>
          </p:cNvSpPr>
          <p:nvPr>
            <p:ph sz="half" idx="2"/>
          </p:nvPr>
        </p:nvSpPr>
        <p:spPr>
          <a:xfrm>
            <a:off x="7380312" y="1700808"/>
            <a:ext cx="1306488" cy="3888780"/>
          </a:xfrm>
        </p:spPr>
        <p:txBody>
          <a:bodyPr rtlCol="0">
            <a:normAutofit/>
          </a:bodyPr>
          <a:lstStyle/>
          <a:p>
            <a:pPr marL="0" indent="0" eaLnBrk="1" fontAlgn="auto" hangingPunct="1">
              <a:spcAft>
                <a:spcPts val="0"/>
              </a:spcAft>
              <a:buNone/>
              <a:defRPr/>
            </a:pPr>
            <a:endParaRPr lang="en-US" dirty="0"/>
          </a:p>
        </p:txBody>
      </p:sp>
    </p:spTree>
    <p:extLst>
      <p:ext uri="{BB962C8B-B14F-4D97-AF65-F5344CB8AC3E}">
        <p14:creationId xmlns:p14="http://schemas.microsoft.com/office/powerpoint/2010/main" val="10810699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Diddordebau</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dwys</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Intense interests</a:t>
            </a:r>
          </a:p>
        </p:txBody>
      </p:sp>
      <p:sp>
        <p:nvSpPr>
          <p:cNvPr id="3" name="Content Placeholder 2"/>
          <p:cNvSpPr>
            <a:spLocks noGrp="1"/>
          </p:cNvSpPr>
          <p:nvPr>
            <p:ph sz="half" idx="1"/>
          </p:nvPr>
        </p:nvSpPr>
        <p:spPr>
          <a:xfrm>
            <a:off x="457200" y="1600200"/>
            <a:ext cx="4038600" cy="3989388"/>
          </a:xfrm>
        </p:spPr>
        <p:txBody>
          <a:bodyPr rtlCol="0">
            <a:normAutofit fontScale="92500" lnSpcReduction="20000"/>
          </a:bodyPr>
          <a:lstStyle/>
          <a:p>
            <a:pPr eaLnBrk="1" fontAlgn="auto" hangingPunct="1">
              <a:spcAft>
                <a:spcPts val="0"/>
              </a:spcAft>
              <a:defRPr/>
            </a:pPr>
            <a:r>
              <a:rPr lang="en-US" dirty="0" err="1" smtClean="0">
                <a:latin typeface="Lucida Sans" panose="020B0602030504020204" pitchFamily="34" charset="0"/>
              </a:rPr>
              <a:t>Cyffredin</a:t>
            </a:r>
            <a:r>
              <a:rPr lang="en-US" dirty="0" smtClean="0">
                <a:latin typeface="Lucida Sans" panose="020B0602030504020204" pitchFamily="34" charset="0"/>
              </a:rPr>
              <a:t> </a:t>
            </a:r>
            <a:r>
              <a:rPr lang="en-US" dirty="0" err="1">
                <a:latin typeface="Lucida Sans" panose="020B0602030504020204" pitchFamily="34" charset="0"/>
              </a:rPr>
              <a:t>iawn</a:t>
            </a:r>
            <a:endParaRPr lang="en-US" dirty="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Gallu</a:t>
            </a:r>
            <a:r>
              <a:rPr lang="en-US" dirty="0" smtClean="0">
                <a:latin typeface="Lucida Sans" panose="020B0602030504020204" pitchFamily="34" charset="0"/>
              </a:rPr>
              <a:t> </a:t>
            </a:r>
            <a:r>
              <a:rPr lang="en-US" dirty="0" err="1">
                <a:latin typeface="Lucida Sans" panose="020B0602030504020204" pitchFamily="34" charset="0"/>
              </a:rPr>
              <a:t>newid</a:t>
            </a:r>
            <a:r>
              <a:rPr lang="en-US" dirty="0">
                <a:latin typeface="Lucida Sans" panose="020B0602030504020204" pitchFamily="34" charset="0"/>
              </a:rPr>
              <a:t> </a:t>
            </a:r>
            <a:r>
              <a:rPr lang="en-US" dirty="0" err="1">
                <a:latin typeface="Lucida Sans" panose="020B0602030504020204" pitchFamily="34" charset="0"/>
              </a:rPr>
              <a:t>dros</a:t>
            </a:r>
            <a:r>
              <a:rPr lang="en-US" dirty="0">
                <a:latin typeface="Lucida Sans" panose="020B0602030504020204" pitchFamily="34" charset="0"/>
              </a:rPr>
              <a:t> </a:t>
            </a:r>
            <a:r>
              <a:rPr lang="en-US" dirty="0" err="1">
                <a:latin typeface="Lucida Sans" panose="020B0602030504020204" pitchFamily="34" charset="0"/>
              </a:rPr>
              <a:t>amser</a:t>
            </a:r>
            <a:r>
              <a:rPr lang="en-US" dirty="0">
                <a:latin typeface="Lucida Sans" panose="020B0602030504020204" pitchFamily="34" charset="0"/>
              </a:rPr>
              <a:t> </a:t>
            </a:r>
            <a:r>
              <a:rPr lang="en-US" dirty="0" err="1">
                <a:latin typeface="Lucida Sans" panose="020B0602030504020204" pitchFamily="34" charset="0"/>
              </a:rPr>
              <a:t>neu</a:t>
            </a:r>
            <a:r>
              <a:rPr lang="en-US" dirty="0">
                <a:latin typeface="Lucida Sans" panose="020B0602030504020204" pitchFamily="34" charset="0"/>
              </a:rPr>
              <a:t> </a:t>
            </a:r>
            <a:r>
              <a:rPr lang="en-US" dirty="0" err="1">
                <a:latin typeface="Lucida Sans" panose="020B0602030504020204" pitchFamily="34" charset="0"/>
              </a:rPr>
              <a:t>aros</a:t>
            </a:r>
            <a:r>
              <a:rPr lang="en-US" dirty="0">
                <a:latin typeface="Lucida Sans" panose="020B0602030504020204" pitchFamily="34" charset="0"/>
              </a:rPr>
              <a:t> </a:t>
            </a:r>
            <a:r>
              <a:rPr lang="en-US" dirty="0" err="1">
                <a:latin typeface="Lucida Sans" panose="020B0602030504020204" pitchFamily="34" charset="0"/>
              </a:rPr>
              <a:t>yr</a:t>
            </a:r>
            <a:r>
              <a:rPr lang="en-US" dirty="0">
                <a:latin typeface="Lucida Sans" panose="020B0602030504020204" pitchFamily="34" charset="0"/>
              </a:rPr>
              <a:t> un </a:t>
            </a:r>
            <a:r>
              <a:rPr lang="en-US" dirty="0" err="1">
                <a:latin typeface="Lucida Sans" panose="020B0602030504020204" pitchFamily="34" charset="0"/>
              </a:rPr>
              <a:t>fath</a:t>
            </a:r>
            <a:endParaRPr lang="en-US" dirty="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Gallu</a:t>
            </a:r>
            <a:r>
              <a:rPr lang="en-US" dirty="0" smtClean="0">
                <a:latin typeface="Lucida Sans" panose="020B0602030504020204" pitchFamily="34" charset="0"/>
              </a:rPr>
              <a:t> bod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anarferol</a:t>
            </a:r>
            <a:endParaRPr lang="en-US" dirty="0">
              <a:latin typeface="Lucida Sans" panose="020B0602030504020204" pitchFamily="34" charset="0"/>
            </a:endParaRPr>
          </a:p>
          <a:p>
            <a:pPr eaLnBrk="1" fontAlgn="auto" hangingPunct="1">
              <a:spcAft>
                <a:spcPts val="0"/>
              </a:spcAft>
              <a:defRPr/>
            </a:pP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Ymennydd</a:t>
            </a:r>
            <a:r>
              <a:rPr lang="en-US" dirty="0">
                <a:latin typeface="Lucida Sans" panose="020B0602030504020204" pitchFamily="34" charset="0"/>
              </a:rPr>
              <a:t>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fwy</a:t>
            </a:r>
            <a:r>
              <a:rPr lang="en-US" dirty="0">
                <a:latin typeface="Lucida Sans" panose="020B0602030504020204" pitchFamily="34" charset="0"/>
              </a:rPr>
              <a:t> </a:t>
            </a:r>
            <a:r>
              <a:rPr lang="en-US" dirty="0" err="1">
                <a:latin typeface="Lucida Sans" panose="020B0602030504020204" pitchFamily="34" charset="0"/>
              </a:rPr>
              <a:t>anhyblyg</a:t>
            </a: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Fwy</a:t>
            </a:r>
            <a:r>
              <a:rPr lang="en-US" dirty="0">
                <a:latin typeface="Lucida Sans" panose="020B0602030504020204" pitchFamily="34" charset="0"/>
              </a:rPr>
              <a:t> </a:t>
            </a:r>
            <a:r>
              <a:rPr lang="en-US" dirty="0" err="1">
                <a:latin typeface="Lucida Sans" panose="020B0602030504020204" pitchFamily="34" charset="0"/>
              </a:rPr>
              <a:t>anodd</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fod</a:t>
            </a:r>
            <a:r>
              <a:rPr lang="en-US" dirty="0">
                <a:latin typeface="Lucida Sans" panose="020B0602030504020204" pitchFamily="34" charset="0"/>
              </a:rPr>
              <a:t>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hyblyg</a:t>
            </a:r>
            <a:r>
              <a:rPr lang="en-US" dirty="0">
                <a:latin typeface="Lucida Sans" panose="020B0602030504020204" pitchFamily="34" charset="0"/>
              </a:rPr>
              <a:t> </a:t>
            </a:r>
            <a:r>
              <a:rPr lang="en-US" dirty="0" smtClean="0">
                <a:latin typeface="Lucida Sans" panose="020B0602030504020204" pitchFamily="34" charset="0"/>
              </a:rPr>
              <a:t>a </a:t>
            </a:r>
            <a:r>
              <a:rPr lang="en-US" dirty="0" err="1" smtClean="0">
                <a:latin typeface="Lucida Sans" panose="020B0602030504020204" pitchFamily="34" charset="0"/>
              </a:rPr>
              <a:t>cael</a:t>
            </a:r>
            <a:r>
              <a:rPr lang="en-US" dirty="0" smtClean="0">
                <a:latin typeface="Lucida Sans" panose="020B0602030504020204" pitchFamily="34" charset="0"/>
              </a:rPr>
              <a:t> </a:t>
            </a:r>
            <a:r>
              <a:rPr lang="en-US" dirty="0" err="1" smtClean="0">
                <a:latin typeface="Lucida Sans" panose="020B0602030504020204" pitchFamily="34" charset="0"/>
              </a:rPr>
              <a:t>sawl</a:t>
            </a:r>
            <a:r>
              <a:rPr lang="en-US" dirty="0" smtClean="0">
                <a:latin typeface="Lucida Sans" panose="020B0602030504020204" pitchFamily="34" charset="0"/>
              </a:rPr>
              <a:t> </a:t>
            </a:r>
            <a:r>
              <a:rPr lang="en-US" dirty="0" err="1" smtClean="0">
                <a:latin typeface="Lucida Sans" panose="020B0602030504020204" pitchFamily="34" charset="0"/>
              </a:rPr>
              <a:t>diddordeb</a:t>
            </a:r>
            <a:r>
              <a:rPr lang="en-US" dirty="0" smtClean="0">
                <a:latin typeface="Lucida Sans" panose="020B0602030504020204" pitchFamily="34" charset="0"/>
              </a:rPr>
              <a:t> </a:t>
            </a:r>
            <a:r>
              <a:rPr lang="en-US" dirty="0" err="1" smtClean="0">
                <a:latin typeface="Lucida Sans" panose="020B0602030504020204" pitchFamily="34" charset="0"/>
              </a:rPr>
              <a:t>gwahanol</a:t>
            </a:r>
            <a:endParaRPr lang="en-US" dirty="0">
              <a:latin typeface="Lucida Sans" panose="020B0602030504020204" pitchFamily="34" charset="0"/>
            </a:endParaRPr>
          </a:p>
        </p:txBody>
      </p:sp>
      <p:sp>
        <p:nvSpPr>
          <p:cNvPr id="4" name="Content Placeholder 3"/>
          <p:cNvSpPr>
            <a:spLocks noGrp="1"/>
          </p:cNvSpPr>
          <p:nvPr>
            <p:ph sz="half" idx="2"/>
          </p:nvPr>
        </p:nvSpPr>
        <p:spPr>
          <a:xfrm>
            <a:off x="4716463" y="1600200"/>
            <a:ext cx="4319587" cy="3989388"/>
          </a:xfrm>
        </p:spPr>
        <p:txBody>
          <a:bodyPr rtlCol="0">
            <a:normAutofit fontScale="92500" lnSpcReduction="20000"/>
          </a:bodyPr>
          <a:lstStyle/>
          <a:p>
            <a:pPr eaLnBrk="1" fontAlgn="auto" hangingPunct="1">
              <a:spcAft>
                <a:spcPts val="0"/>
              </a:spcAft>
              <a:defRPr/>
            </a:pPr>
            <a:r>
              <a:rPr lang="en-US" dirty="0" smtClean="0">
                <a:solidFill>
                  <a:srgbClr val="002060"/>
                </a:solidFill>
                <a:latin typeface="Lucida Sans" panose="020B0602030504020204" pitchFamily="34" charset="0"/>
              </a:rPr>
              <a:t>Very common</a:t>
            </a:r>
          </a:p>
          <a:p>
            <a:pPr eaLnBrk="1" fontAlgn="auto" hangingPunct="1">
              <a:spcAft>
                <a:spcPts val="0"/>
              </a:spcAft>
              <a:defRPr/>
            </a:pPr>
            <a:r>
              <a:rPr lang="en-US" dirty="0" smtClean="0">
                <a:solidFill>
                  <a:srgbClr val="002060"/>
                </a:solidFill>
                <a:latin typeface="Lucida Sans" panose="020B0602030504020204" pitchFamily="34" charset="0"/>
              </a:rPr>
              <a:t>Can change over time or remain the same</a:t>
            </a:r>
          </a:p>
          <a:p>
            <a:pPr eaLnBrk="1" fontAlgn="auto" hangingPunct="1">
              <a:spcAft>
                <a:spcPts val="0"/>
              </a:spcAft>
              <a:defRPr/>
            </a:pPr>
            <a:r>
              <a:rPr lang="en-US" dirty="0" smtClean="0">
                <a:solidFill>
                  <a:srgbClr val="002060"/>
                </a:solidFill>
                <a:latin typeface="Lucida Sans" panose="020B0602030504020204" pitchFamily="34" charset="0"/>
              </a:rPr>
              <a:t>May be unusual</a:t>
            </a:r>
          </a:p>
          <a:p>
            <a:pPr marL="0" indent="0" eaLnBrk="1" fontAlgn="auto" hangingPunct="1">
              <a:spcAft>
                <a:spcPts val="0"/>
              </a:spcAft>
              <a:buFont typeface="Arial" panose="020B0604020202020204" pitchFamily="34" charset="0"/>
              <a:buNone/>
              <a:defRPr/>
            </a:pPr>
            <a:endParaRPr lang="en-US" dirty="0" smtClean="0">
              <a:solidFill>
                <a:srgbClr val="002060"/>
              </a:solidFill>
              <a:latin typeface="Lucida Sans" panose="020B0602030504020204" pitchFamily="34" charset="0"/>
            </a:endParaRPr>
          </a:p>
          <a:p>
            <a:pPr eaLnBrk="1" fontAlgn="auto" hangingPunct="1">
              <a:spcAft>
                <a:spcPts val="0"/>
              </a:spcAft>
              <a:defRPr/>
            </a:pPr>
            <a:r>
              <a:rPr lang="en-US" dirty="0" smtClean="0">
                <a:solidFill>
                  <a:srgbClr val="002060"/>
                </a:solidFill>
                <a:latin typeface="Lucida Sans" panose="020B0602030504020204" pitchFamily="34" charset="0"/>
              </a:rPr>
              <a:t>Brain is more rigid</a:t>
            </a:r>
          </a:p>
          <a:p>
            <a:pPr eaLnBrk="1" fontAlgn="auto" hangingPunct="1">
              <a:spcAft>
                <a:spcPts val="0"/>
              </a:spcAft>
              <a:defRPr/>
            </a:pPr>
            <a:r>
              <a:rPr lang="en-US" dirty="0" smtClean="0">
                <a:solidFill>
                  <a:srgbClr val="002060"/>
                </a:solidFill>
                <a:latin typeface="Lucida Sans" panose="020B0602030504020204" pitchFamily="34" charset="0"/>
              </a:rPr>
              <a:t>Harder to be flexible and have several interests</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3059951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Diddordebau</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dwys</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Intense interests</a:t>
            </a:r>
          </a:p>
        </p:txBody>
      </p:sp>
      <p:sp>
        <p:nvSpPr>
          <p:cNvPr id="60419" name="Content Placeholder 2"/>
          <p:cNvSpPr>
            <a:spLocks noGrp="1"/>
          </p:cNvSpPr>
          <p:nvPr>
            <p:ph sz="half" idx="1"/>
          </p:nvPr>
        </p:nvSpPr>
        <p:spPr>
          <a:xfrm>
            <a:off x="457200" y="1600200"/>
            <a:ext cx="4038600" cy="3989388"/>
          </a:xfrm>
        </p:spPr>
        <p:txBody>
          <a:bodyPr/>
          <a:lstStyle/>
          <a:p>
            <a:pPr eaLnBrk="1" hangingPunct="1"/>
            <a:r>
              <a:rPr lang="en-US" altLang="en-US" smtClean="0">
                <a:latin typeface="Lucida Sans" panose="020B0602030504020204" pitchFamily="34" charset="0"/>
              </a:rPr>
              <a:t>Pleserus</a:t>
            </a:r>
          </a:p>
          <a:p>
            <a:pPr eaLnBrk="1" hangingPunct="1"/>
            <a:r>
              <a:rPr lang="en-US" altLang="en-US" smtClean="0">
                <a:latin typeface="Lucida Sans" panose="020B0602030504020204" pitchFamily="34" charset="0"/>
              </a:rPr>
              <a:t>Dull o ymdopi</a:t>
            </a:r>
          </a:p>
          <a:p>
            <a:pPr eaLnBrk="1" hangingPunct="1"/>
            <a:r>
              <a:rPr lang="en-US" altLang="en-US" smtClean="0">
                <a:latin typeface="Lucida Sans" panose="020B0602030504020204" pitchFamily="34" charset="0"/>
              </a:rPr>
              <a:t>Darparu strwythur, trefn a dibynadwyedd</a:t>
            </a:r>
          </a:p>
          <a:p>
            <a:pPr eaLnBrk="1" hangingPunct="1"/>
            <a:r>
              <a:rPr lang="en-US" altLang="en-US" smtClean="0">
                <a:latin typeface="Lucida Sans" panose="020B0602030504020204" pitchFamily="34" charset="0"/>
              </a:rPr>
              <a:t>Hanfodol ar gyfer eu lles a’u hapusrwydd</a:t>
            </a:r>
          </a:p>
        </p:txBody>
      </p:sp>
      <p:sp>
        <p:nvSpPr>
          <p:cNvPr id="60420" name="Content Placeholder 3"/>
          <p:cNvSpPr>
            <a:spLocks noGrp="1"/>
          </p:cNvSpPr>
          <p:nvPr>
            <p:ph sz="half" idx="2"/>
          </p:nvPr>
        </p:nvSpPr>
        <p:spPr>
          <a:xfrm>
            <a:off x="4716463" y="1600200"/>
            <a:ext cx="4319587" cy="3989388"/>
          </a:xfrm>
        </p:spPr>
        <p:txBody>
          <a:bodyPr/>
          <a:lstStyle/>
          <a:p>
            <a:pPr eaLnBrk="1" hangingPunct="1"/>
            <a:r>
              <a:rPr lang="en-US" altLang="en-US" dirty="0" smtClean="0">
                <a:solidFill>
                  <a:srgbClr val="002060"/>
                </a:solidFill>
                <a:latin typeface="Lucida Sans" panose="020B0602030504020204" pitchFamily="34" charset="0"/>
              </a:rPr>
              <a:t>Enjoyable</a:t>
            </a:r>
          </a:p>
          <a:p>
            <a:pPr eaLnBrk="1" hangingPunct="1"/>
            <a:r>
              <a:rPr lang="en-US" altLang="en-US" dirty="0" smtClean="0">
                <a:solidFill>
                  <a:srgbClr val="002060"/>
                </a:solidFill>
                <a:latin typeface="Lucida Sans" panose="020B0602030504020204" pitchFamily="34" charset="0"/>
              </a:rPr>
              <a:t>A coping mechanism</a:t>
            </a:r>
          </a:p>
          <a:p>
            <a:pPr eaLnBrk="1" hangingPunct="1"/>
            <a:r>
              <a:rPr lang="en-US" altLang="en-US" dirty="0" smtClean="0">
                <a:solidFill>
                  <a:srgbClr val="002060"/>
                </a:solidFill>
                <a:latin typeface="Lucida Sans" panose="020B0602030504020204" pitchFamily="34" charset="0"/>
              </a:rPr>
              <a:t>Provides structure, order and predictability</a:t>
            </a:r>
          </a:p>
          <a:p>
            <a:pPr eaLnBrk="1" hangingPunct="1"/>
            <a:r>
              <a:rPr lang="en-US" altLang="en-US" dirty="0" smtClean="0">
                <a:solidFill>
                  <a:srgbClr val="002060"/>
                </a:solidFill>
                <a:latin typeface="Lucida Sans" panose="020B0602030504020204" pitchFamily="34" charset="0"/>
              </a:rPr>
              <a:t>Essential for their well-being and happiness</a:t>
            </a:r>
          </a:p>
        </p:txBody>
      </p:sp>
    </p:spTree>
    <p:extLst>
      <p:ext uri="{BB962C8B-B14F-4D97-AF65-F5344CB8AC3E}">
        <p14:creationId xmlns:p14="http://schemas.microsoft.com/office/powerpoint/2010/main" val="29594044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971600" y="365125"/>
            <a:ext cx="6915100" cy="687388"/>
          </a:xfrm>
        </p:spPr>
        <p:txBody>
          <a:bodyPr>
            <a:normAutofit fontScale="90000"/>
          </a:bodyPr>
          <a:lstStyle/>
          <a:p>
            <a:pPr eaLnBrk="1" hangingPunct="1"/>
            <a:r>
              <a:rPr lang="cy-GB" altLang="cy-GB" sz="3200" dirty="0" smtClean="0">
                <a:latin typeface="Lucida Sans" panose="020B0602030504020204" pitchFamily="34" charset="0"/>
              </a:rPr>
              <a:t>Diddordebau arbennig - Disney</a:t>
            </a:r>
            <a:r>
              <a:rPr lang="cy-GB" altLang="cy-GB" sz="3200" dirty="0">
                <a:latin typeface="Lucida Sans" panose="020B0602030504020204" pitchFamily="34" charset="0"/>
              </a:rPr>
              <a:t/>
            </a:r>
            <a:br>
              <a:rPr lang="cy-GB" altLang="cy-GB" sz="3200" dirty="0">
                <a:latin typeface="Lucida Sans" panose="020B0602030504020204" pitchFamily="34" charset="0"/>
              </a:rPr>
            </a:br>
            <a:r>
              <a:rPr lang="cy-GB" altLang="cy-GB" sz="3200" dirty="0" err="1" smtClean="0">
                <a:solidFill>
                  <a:srgbClr val="002060"/>
                </a:solidFill>
                <a:latin typeface="Lucida Sans" panose="020B0602030504020204" pitchFamily="34" charset="0"/>
              </a:rPr>
              <a:t>Special</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interests</a:t>
            </a:r>
            <a:r>
              <a:rPr lang="cy-GB" altLang="cy-GB" sz="3200" dirty="0" smtClean="0">
                <a:solidFill>
                  <a:srgbClr val="002060"/>
                </a:solidFill>
                <a:latin typeface="Lucida Sans" panose="020B0602030504020204" pitchFamily="34" charset="0"/>
              </a:rPr>
              <a:t> - Disney</a:t>
            </a:r>
            <a:endParaRPr lang="en-US" altLang="en-US" sz="3200" dirty="0" smtClean="0">
              <a:solidFill>
                <a:srgbClr val="002060"/>
              </a:solidFill>
            </a:endParaRPr>
          </a:p>
        </p:txBody>
      </p:sp>
      <p:sp>
        <p:nvSpPr>
          <p:cNvPr id="2" name="TextBox 1"/>
          <p:cNvSpPr txBox="1"/>
          <p:nvPr/>
        </p:nvSpPr>
        <p:spPr>
          <a:xfrm>
            <a:off x="395537" y="1844824"/>
            <a:ext cx="8064896" cy="2677656"/>
          </a:xfrm>
          <a:prstGeom prst="rect">
            <a:avLst/>
          </a:prstGeom>
          <a:noFill/>
        </p:spPr>
        <p:txBody>
          <a:bodyPr wrap="square" rtlCol="0">
            <a:spAutoFit/>
          </a:bodyPr>
          <a:lstStyle/>
          <a:p>
            <a:r>
              <a:rPr lang="en-GB" sz="2800" dirty="0" err="1" smtClean="0">
                <a:latin typeface="Lucida Sans" panose="020B0602030504020204" pitchFamily="34" charset="0"/>
              </a:rPr>
              <a:t>Movieclips</a:t>
            </a:r>
            <a:r>
              <a:rPr lang="en-GB" sz="2800" dirty="0">
                <a:latin typeface="Lucida Sans" panose="020B0602030504020204" pitchFamily="34" charset="0"/>
              </a:rPr>
              <a:t> Indie (2016) </a:t>
            </a:r>
            <a:r>
              <a:rPr lang="en-GB" sz="2800" dirty="0" smtClean="0">
                <a:latin typeface="Lucida Sans" panose="020B0602030504020204" pitchFamily="34" charset="0"/>
              </a:rPr>
              <a:t>‘Life</a:t>
            </a:r>
            <a:r>
              <a:rPr lang="en-GB" sz="2800" dirty="0">
                <a:latin typeface="Lucida Sans" panose="020B0602030504020204" pitchFamily="34" charset="0"/>
              </a:rPr>
              <a:t>, Animated Official Trailer 1 (2016) - Owen </a:t>
            </a:r>
            <a:r>
              <a:rPr lang="en-GB" sz="2800" dirty="0" err="1">
                <a:latin typeface="Lucida Sans" panose="020B0602030504020204" pitchFamily="34" charset="0"/>
              </a:rPr>
              <a:t>Suskind</a:t>
            </a:r>
            <a:r>
              <a:rPr lang="en-GB" sz="2800" dirty="0">
                <a:latin typeface="Lucida Sans" panose="020B0602030504020204" pitchFamily="34" charset="0"/>
              </a:rPr>
              <a:t> </a:t>
            </a:r>
            <a:endParaRPr lang="en-GB" sz="2800" dirty="0" smtClean="0">
              <a:latin typeface="Lucida Sans" panose="020B0602030504020204" pitchFamily="34" charset="0"/>
            </a:endParaRPr>
          </a:p>
          <a:p>
            <a:r>
              <a:rPr lang="en-GB" sz="2800" dirty="0" smtClean="0">
                <a:latin typeface="Lucida Sans" panose="020B0602030504020204" pitchFamily="34" charset="0"/>
              </a:rPr>
              <a:t>Documentary HD</a:t>
            </a:r>
            <a:r>
              <a:rPr lang="en-GB" sz="2800" dirty="0">
                <a:latin typeface="Lucida Sans" panose="020B0602030504020204" pitchFamily="34" charset="0"/>
              </a:rPr>
              <a:t>’, </a:t>
            </a:r>
            <a:r>
              <a:rPr lang="en-GB" sz="2800" dirty="0">
                <a:latin typeface="Lucida Sans" panose="020B0602030504020204" pitchFamily="34" charset="0"/>
                <a:hlinkClick r:id="rId3"/>
              </a:rPr>
              <a:t>https://</a:t>
            </a:r>
            <a:r>
              <a:rPr lang="en-GB" sz="2800" dirty="0" smtClean="0">
                <a:latin typeface="Lucida Sans" panose="020B0602030504020204" pitchFamily="34" charset="0"/>
                <a:hlinkClick r:id="rId3"/>
              </a:rPr>
              <a:t>www.youtube.com/watch?v=4n7fosK9UyY</a:t>
            </a:r>
            <a:r>
              <a:rPr lang="en-GB" sz="2800" dirty="0" smtClean="0">
                <a:latin typeface="Lucida Sans" panose="020B0602030504020204" pitchFamily="34" charset="0"/>
              </a:rPr>
              <a:t> [Accessed:</a:t>
            </a:r>
          </a:p>
          <a:p>
            <a:r>
              <a:rPr lang="en-GB" sz="2800" dirty="0" smtClean="0">
                <a:latin typeface="Lucida Sans" panose="020B0602030504020204" pitchFamily="34" charset="0"/>
              </a:rPr>
              <a:t>December 10 2018].</a:t>
            </a:r>
            <a:endParaRPr lang="en-GB" sz="2800" dirty="0">
              <a:latin typeface="Lucida Sans" panose="020B0602030504020204" pitchFamily="34" charset="0"/>
            </a:endParaRPr>
          </a:p>
        </p:txBody>
      </p:sp>
    </p:spTree>
    <p:extLst>
      <p:ext uri="{BB962C8B-B14F-4D97-AF65-F5344CB8AC3E}">
        <p14:creationId xmlns:p14="http://schemas.microsoft.com/office/powerpoint/2010/main" val="26576881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Cyfathrebu</a:t>
            </a:r>
            <a:br>
              <a:rPr lang="cy-GB" altLang="cy-GB" sz="3200" dirty="0" smtClean="0">
                <a:latin typeface="Lucida Sans" panose="020B0602030504020204" pitchFamily="34" charset="0"/>
              </a:rPr>
            </a:br>
            <a:r>
              <a:rPr lang="cy-GB" altLang="cy-GB" sz="3200" dirty="0" err="1" smtClean="0">
                <a:solidFill>
                  <a:srgbClr val="002060"/>
                </a:solidFill>
                <a:latin typeface="Lucida Sans" panose="020B0602030504020204" pitchFamily="34" charset="0"/>
              </a:rPr>
              <a:t>Communication</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fontScale="85000" lnSpcReduction="10000"/>
          </a:bodyPr>
          <a:lstStyle/>
          <a:p>
            <a:pPr>
              <a:defRPr/>
            </a:pPr>
            <a:r>
              <a:rPr lang="en-US" dirty="0">
                <a:latin typeface="Lucida Sans" panose="020B0602030504020204" pitchFamily="34" charset="0"/>
              </a:rPr>
              <a:t>Anhawster </a:t>
            </a:r>
            <a:r>
              <a:rPr lang="en-US" dirty="0" err="1" smtClean="0">
                <a:latin typeface="Lucida Sans" panose="020B0602030504020204" pitchFamily="34" charset="0"/>
              </a:rPr>
              <a:t>ryngweithio</a:t>
            </a:r>
            <a:r>
              <a:rPr lang="en-US" dirty="0" smtClean="0">
                <a:latin typeface="Lucida Sans" panose="020B0602030504020204" pitchFamily="34" charset="0"/>
              </a:rPr>
              <a:t> </a:t>
            </a:r>
            <a:r>
              <a:rPr lang="en-US" dirty="0">
                <a:latin typeface="Lucida Sans" panose="020B0602030504020204" pitchFamily="34" charset="0"/>
              </a:rPr>
              <a:t>ag </a:t>
            </a:r>
            <a:r>
              <a:rPr lang="en-US" dirty="0" err="1">
                <a:latin typeface="Lucida Sans" panose="020B0602030504020204" pitchFamily="34" charset="0"/>
              </a:rPr>
              <a:t>eraill</a:t>
            </a:r>
            <a:endParaRPr lang="en-US" dirty="0">
              <a:latin typeface="Lucida Sans" panose="020B0602030504020204" pitchFamily="34" charset="0"/>
            </a:endParaRPr>
          </a:p>
          <a:p>
            <a:pPr>
              <a:defRPr/>
            </a:pPr>
            <a:r>
              <a:rPr lang="en-US" dirty="0">
                <a:latin typeface="Lucida Sans" panose="020B0602030504020204" pitchFamily="34" charset="0"/>
              </a:rPr>
              <a:t>Anhawster </a:t>
            </a:r>
            <a:r>
              <a:rPr lang="en-US" dirty="0" err="1">
                <a:latin typeface="Lucida Sans" panose="020B0602030504020204" pitchFamily="34" charset="0"/>
              </a:rPr>
              <a:t>wrth</a:t>
            </a:r>
            <a:r>
              <a:rPr lang="en-US" dirty="0">
                <a:latin typeface="Lucida Sans" panose="020B0602030504020204" pitchFamily="34" charset="0"/>
              </a:rPr>
              <a:t> </a:t>
            </a:r>
            <a:r>
              <a:rPr lang="en-US" dirty="0" err="1" smtClean="0">
                <a:latin typeface="Lucida Sans" panose="020B0602030504020204" pitchFamily="34" charset="0"/>
              </a:rPr>
              <a:t>ddechrau</a:t>
            </a:r>
            <a:r>
              <a:rPr lang="en-US" dirty="0">
                <a:latin typeface="Lucida Sans" panose="020B0602030504020204" pitchFamily="34" charset="0"/>
              </a:rPr>
              <a:t> </a:t>
            </a:r>
            <a:r>
              <a:rPr lang="en-US" dirty="0" err="1" smtClean="0">
                <a:latin typeface="Lucida Sans" panose="020B0602030504020204" pitchFamily="34" charset="0"/>
              </a:rPr>
              <a:t>ryngweithiadau</a:t>
            </a:r>
            <a:r>
              <a:rPr lang="en-US" dirty="0" smtClean="0">
                <a:latin typeface="Lucida Sans" panose="020B0602030504020204" pitchFamily="34" charset="0"/>
              </a:rPr>
              <a:t> </a:t>
            </a:r>
          </a:p>
          <a:p>
            <a:pPr>
              <a:defRPr/>
            </a:pPr>
            <a:r>
              <a:rPr lang="en-US" dirty="0">
                <a:latin typeface="Lucida Sans" panose="020B0602030504020204" pitchFamily="34" charset="0"/>
              </a:rPr>
              <a:t>A</a:t>
            </a:r>
            <a:r>
              <a:rPr lang="en-US" dirty="0" smtClean="0">
                <a:latin typeface="Lucida Sans" panose="020B0602030504020204" pitchFamily="34" charset="0"/>
              </a:rPr>
              <a:t>nhawster </a:t>
            </a:r>
            <a:r>
              <a:rPr lang="en-US" dirty="0" err="1">
                <a:latin typeface="Lucida Sans" panose="020B0602030504020204" pitchFamily="34" charset="0"/>
              </a:rPr>
              <a:t>ymateb</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eraill</a:t>
            </a:r>
            <a:endParaRPr lang="en-US" dirty="0">
              <a:latin typeface="Lucida Sans" panose="020B0602030504020204" pitchFamily="34" charset="0"/>
            </a:endParaRPr>
          </a:p>
          <a:p>
            <a:pPr>
              <a:defRPr/>
            </a:pPr>
            <a:r>
              <a:rPr lang="en-US" dirty="0" smtClean="0">
                <a:latin typeface="Lucida Sans" panose="020B0602030504020204" pitchFamily="34" charset="0"/>
              </a:rPr>
              <a:t>Anhawster </a:t>
            </a:r>
            <a:r>
              <a:rPr lang="en-US" dirty="0" err="1" smtClean="0">
                <a:latin typeface="Lucida Sans" panose="020B0602030504020204" pitchFamily="34" charset="0"/>
              </a:rPr>
              <a:t>deall</a:t>
            </a:r>
            <a:r>
              <a:rPr lang="en-US" dirty="0" smtClean="0">
                <a:latin typeface="Lucida Sans" panose="020B0602030504020204" pitchFamily="34" charset="0"/>
              </a:rPr>
              <a:t> </a:t>
            </a:r>
            <a:r>
              <a:rPr lang="en-US" dirty="0" err="1">
                <a:latin typeface="Lucida Sans" panose="020B0602030504020204" pitchFamily="34" charset="0"/>
              </a:rPr>
              <a:t>bywyd</a:t>
            </a:r>
            <a:r>
              <a:rPr lang="en-US" dirty="0">
                <a:latin typeface="Lucida Sans" panose="020B0602030504020204" pitchFamily="34" charset="0"/>
              </a:rPr>
              <a:t> bob </a:t>
            </a:r>
            <a:r>
              <a:rPr lang="en-US" dirty="0" err="1">
                <a:latin typeface="Lucida Sans" panose="020B0602030504020204" pitchFamily="34" charset="0"/>
              </a:rPr>
              <a:t>dydd</a:t>
            </a:r>
            <a:r>
              <a:rPr lang="en-US" dirty="0">
                <a:latin typeface="Lucida Sans" panose="020B0602030504020204" pitchFamily="34" charset="0"/>
              </a:rPr>
              <a:t> </a:t>
            </a:r>
          </a:p>
          <a:p>
            <a:pPr>
              <a:defRPr/>
            </a:pPr>
            <a:r>
              <a:rPr lang="en-US" dirty="0" err="1">
                <a:latin typeface="Lucida Sans" panose="020B0602030504020204" pitchFamily="34" charset="0"/>
              </a:rPr>
              <a:t>Ychydig</a:t>
            </a:r>
            <a:r>
              <a:rPr lang="en-US" dirty="0">
                <a:latin typeface="Lucida Sans" panose="020B0602030504020204" pitchFamily="34" charset="0"/>
              </a:rPr>
              <a:t>, </a:t>
            </a:r>
            <a:r>
              <a:rPr lang="en-US" dirty="0" err="1">
                <a:latin typeface="Lucida Sans" panose="020B0602030504020204" pitchFamily="34" charset="0"/>
              </a:rPr>
              <a:t>neu</a:t>
            </a:r>
            <a:r>
              <a:rPr lang="en-US" dirty="0">
                <a:latin typeface="Lucida Sans" panose="020B0602030504020204" pitchFamily="34" charset="0"/>
              </a:rPr>
              <a:t> </a:t>
            </a:r>
            <a:r>
              <a:rPr lang="en-US" dirty="0" err="1">
                <a:latin typeface="Lucida Sans" panose="020B0602030504020204" pitchFamily="34" charset="0"/>
              </a:rPr>
              <a:t>ddim</a:t>
            </a:r>
            <a:r>
              <a:rPr lang="en-US" dirty="0">
                <a:latin typeface="Lucida Sans" panose="020B0602030504020204" pitchFamily="34" charset="0"/>
              </a:rPr>
              <a:t>, </a:t>
            </a:r>
            <a:r>
              <a:rPr lang="en-US" dirty="0" err="1">
                <a:latin typeface="Lucida Sans" panose="020B0602030504020204" pitchFamily="34" charset="0"/>
              </a:rPr>
              <a:t>cyswllt</a:t>
            </a:r>
            <a:r>
              <a:rPr lang="en-US" dirty="0">
                <a:latin typeface="Lucida Sans" panose="020B0602030504020204" pitchFamily="34" charset="0"/>
              </a:rPr>
              <a:t> </a:t>
            </a:r>
            <a:r>
              <a:rPr lang="en-US" dirty="0" err="1">
                <a:latin typeface="Lucida Sans" panose="020B0602030504020204" pitchFamily="34" charset="0"/>
              </a:rPr>
              <a:t>llygad</a:t>
            </a:r>
            <a:endParaRPr lang="en-US" dirty="0" smtClean="0">
              <a:latin typeface="Lucida Sans" panose="020B0602030504020204" pitchFamily="34" charset="0"/>
            </a:endParaRPr>
          </a:p>
        </p:txBody>
      </p:sp>
      <p:sp>
        <p:nvSpPr>
          <p:cNvPr id="4" name="Content Placeholder 3"/>
          <p:cNvSpPr>
            <a:spLocks noGrp="1"/>
          </p:cNvSpPr>
          <p:nvPr>
            <p:ph sz="half" idx="2"/>
          </p:nvPr>
        </p:nvSpPr>
        <p:spPr>
          <a:xfrm>
            <a:off x="4648200" y="1340768"/>
            <a:ext cx="4038600" cy="4248820"/>
          </a:xfrm>
        </p:spPr>
        <p:txBody>
          <a:bodyPr rtlCol="0">
            <a:normAutofit fontScale="85000" lnSpcReduction="10000"/>
          </a:bodyPr>
          <a:lstStyle/>
          <a:p>
            <a:pPr>
              <a:defRPr/>
            </a:pPr>
            <a:r>
              <a:rPr lang="en-GB" sz="3200" dirty="0">
                <a:solidFill>
                  <a:srgbClr val="002060"/>
                </a:solidFill>
              </a:rPr>
              <a:t>D</a:t>
            </a:r>
            <a:r>
              <a:rPr lang="en-GB" sz="3200" dirty="0" smtClean="0">
                <a:solidFill>
                  <a:srgbClr val="002060"/>
                </a:solidFill>
              </a:rPr>
              <a:t>ifficulty </a:t>
            </a:r>
            <a:r>
              <a:rPr lang="en-GB" sz="3200" dirty="0">
                <a:solidFill>
                  <a:srgbClr val="002060"/>
                </a:solidFill>
              </a:rPr>
              <a:t>interacting with </a:t>
            </a:r>
            <a:r>
              <a:rPr lang="en-GB" sz="3200" dirty="0" smtClean="0">
                <a:solidFill>
                  <a:srgbClr val="002060"/>
                </a:solidFill>
              </a:rPr>
              <a:t>others</a:t>
            </a:r>
          </a:p>
          <a:p>
            <a:pPr>
              <a:defRPr/>
            </a:pPr>
            <a:r>
              <a:rPr lang="en-GB" sz="3200" dirty="0">
                <a:solidFill>
                  <a:srgbClr val="002060"/>
                </a:solidFill>
              </a:rPr>
              <a:t>D</a:t>
            </a:r>
            <a:r>
              <a:rPr lang="en-GB" sz="3200" dirty="0" smtClean="0">
                <a:solidFill>
                  <a:srgbClr val="002060"/>
                </a:solidFill>
              </a:rPr>
              <a:t>ifficulty </a:t>
            </a:r>
            <a:r>
              <a:rPr lang="en-GB" sz="3200" dirty="0">
                <a:solidFill>
                  <a:srgbClr val="002060"/>
                </a:solidFill>
              </a:rPr>
              <a:t>with initiating </a:t>
            </a:r>
            <a:r>
              <a:rPr lang="en-GB" sz="3200" dirty="0" smtClean="0">
                <a:solidFill>
                  <a:srgbClr val="002060"/>
                </a:solidFill>
              </a:rPr>
              <a:t>interactions </a:t>
            </a:r>
          </a:p>
          <a:p>
            <a:pPr>
              <a:defRPr/>
            </a:pPr>
            <a:r>
              <a:rPr lang="en-GB" sz="3200" dirty="0" smtClean="0">
                <a:solidFill>
                  <a:srgbClr val="002060"/>
                </a:solidFill>
              </a:rPr>
              <a:t>Difficulty responding </a:t>
            </a:r>
            <a:r>
              <a:rPr lang="en-GB" sz="3200" dirty="0">
                <a:solidFill>
                  <a:srgbClr val="002060"/>
                </a:solidFill>
              </a:rPr>
              <a:t>to </a:t>
            </a:r>
            <a:r>
              <a:rPr lang="en-GB" sz="3200" dirty="0" smtClean="0">
                <a:solidFill>
                  <a:srgbClr val="002060"/>
                </a:solidFill>
              </a:rPr>
              <a:t>others</a:t>
            </a:r>
          </a:p>
          <a:p>
            <a:pPr>
              <a:defRPr/>
            </a:pPr>
            <a:r>
              <a:rPr lang="en-GB" sz="3200" dirty="0" smtClean="0">
                <a:solidFill>
                  <a:srgbClr val="002060"/>
                </a:solidFill>
              </a:rPr>
              <a:t>Difficulty understanding everyday life can </a:t>
            </a:r>
            <a:r>
              <a:rPr lang="en-GB" sz="3200" dirty="0">
                <a:solidFill>
                  <a:srgbClr val="002060"/>
                </a:solidFill>
              </a:rPr>
              <a:t>be </a:t>
            </a:r>
            <a:r>
              <a:rPr lang="en-GB" sz="3200" dirty="0" smtClean="0">
                <a:solidFill>
                  <a:srgbClr val="002060"/>
                </a:solidFill>
              </a:rPr>
              <a:t>hard</a:t>
            </a:r>
          </a:p>
          <a:p>
            <a:pPr>
              <a:defRPr/>
            </a:pPr>
            <a:r>
              <a:rPr lang="en-GB" sz="3200" dirty="0" smtClean="0">
                <a:solidFill>
                  <a:srgbClr val="002060"/>
                </a:solidFill>
              </a:rPr>
              <a:t>Little, or no, eye contact</a:t>
            </a:r>
          </a:p>
          <a:p>
            <a:pPr marL="0" indent="0">
              <a:buNone/>
              <a:defRPr/>
            </a:pPr>
            <a:endParaRPr lang="en-US" sz="3200" dirty="0">
              <a:solidFill>
                <a:srgbClr val="002060"/>
              </a:solidFill>
            </a:endParaRPr>
          </a:p>
        </p:txBody>
      </p:sp>
    </p:spTree>
    <p:extLst>
      <p:ext uri="{BB962C8B-B14F-4D97-AF65-F5344CB8AC3E}">
        <p14:creationId xmlns:p14="http://schemas.microsoft.com/office/powerpoint/2010/main" val="26973412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Iaith</a:t>
            </a:r>
            <a:br>
              <a:rPr lang="cy-GB" altLang="cy-GB" sz="3200" dirty="0" smtClean="0">
                <a:latin typeface="Lucida Sans" panose="020B0602030504020204" pitchFamily="34" charset="0"/>
              </a:rPr>
            </a:br>
            <a:r>
              <a:rPr lang="cy-GB" altLang="cy-GB" sz="3200" dirty="0" err="1" smtClean="0">
                <a:solidFill>
                  <a:srgbClr val="002060"/>
                </a:solidFill>
                <a:latin typeface="Lucida Sans" panose="020B0602030504020204" pitchFamily="34" charset="0"/>
              </a:rPr>
              <a:t>Language</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a:bodyPr>
          <a:lstStyle/>
          <a:p>
            <a:pPr>
              <a:defRPr/>
            </a:pPr>
            <a:endParaRPr lang="en-US" dirty="0" smtClean="0">
              <a:latin typeface="Lucida Sans" panose="020B0602030504020204" pitchFamily="34" charset="0"/>
            </a:endParaRPr>
          </a:p>
        </p:txBody>
      </p:sp>
      <p:sp>
        <p:nvSpPr>
          <p:cNvPr id="4" name="Content Placeholder 3"/>
          <p:cNvSpPr>
            <a:spLocks noGrp="1"/>
          </p:cNvSpPr>
          <p:nvPr>
            <p:ph sz="half" idx="2"/>
          </p:nvPr>
        </p:nvSpPr>
        <p:spPr>
          <a:xfrm>
            <a:off x="4648200" y="1340768"/>
            <a:ext cx="4038600" cy="4248820"/>
          </a:xfrm>
        </p:spPr>
        <p:txBody>
          <a:bodyPr rtlCol="0">
            <a:normAutofit/>
          </a:bodyPr>
          <a:lstStyle/>
          <a:p>
            <a:pPr marL="0" indent="0">
              <a:buNone/>
              <a:defRPr/>
            </a:pPr>
            <a:endParaRPr lang="en-US" sz="3200" dirty="0">
              <a:solidFill>
                <a:srgbClr val="002060"/>
              </a:solidFill>
            </a:endParaRPr>
          </a:p>
        </p:txBody>
      </p:sp>
      <p:pic>
        <p:nvPicPr>
          <p:cNvPr id="2" name="Picture 1"/>
          <p:cNvPicPr>
            <a:picLocks noChangeAspect="1"/>
          </p:cNvPicPr>
          <p:nvPr/>
        </p:nvPicPr>
        <p:blipFill>
          <a:blip r:embed="rId3"/>
          <a:stretch>
            <a:fillRect/>
          </a:stretch>
        </p:blipFill>
        <p:spPr>
          <a:xfrm>
            <a:off x="457200" y="1196752"/>
            <a:ext cx="4038600" cy="4392836"/>
          </a:xfrm>
          <a:prstGeom prst="rect">
            <a:avLst/>
          </a:prstGeom>
        </p:spPr>
      </p:pic>
      <p:pic>
        <p:nvPicPr>
          <p:cNvPr id="5" name="Picture 4"/>
          <p:cNvPicPr>
            <a:picLocks noChangeAspect="1"/>
          </p:cNvPicPr>
          <p:nvPr/>
        </p:nvPicPr>
        <p:blipFill>
          <a:blip r:embed="rId4"/>
          <a:stretch>
            <a:fillRect/>
          </a:stretch>
        </p:blipFill>
        <p:spPr>
          <a:xfrm>
            <a:off x="4648200" y="1340768"/>
            <a:ext cx="4038600" cy="4248819"/>
          </a:xfrm>
          <a:prstGeom prst="rect">
            <a:avLst/>
          </a:prstGeom>
        </p:spPr>
      </p:pic>
    </p:spTree>
    <p:extLst>
      <p:ext uri="{BB962C8B-B14F-4D97-AF65-F5344CB8AC3E}">
        <p14:creationId xmlns:p14="http://schemas.microsoft.com/office/powerpoint/2010/main" val="3301053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Diffyg</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cyswllt</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llygad</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Lack of eye contact</a:t>
            </a:r>
          </a:p>
        </p:txBody>
      </p:sp>
      <p:sp>
        <p:nvSpPr>
          <p:cNvPr id="3" name="Content Placeholder 2"/>
          <p:cNvSpPr>
            <a:spLocks noGrp="1"/>
          </p:cNvSpPr>
          <p:nvPr>
            <p:ph sz="half" idx="1"/>
          </p:nvPr>
        </p:nvSpPr>
        <p:spPr>
          <a:xfrm>
            <a:off x="457200" y="1600200"/>
            <a:ext cx="4038600" cy="3989388"/>
          </a:xfrm>
        </p:spPr>
        <p:txBody>
          <a:bodyPr rtlCol="0">
            <a:normAutofit fontScale="92500"/>
          </a:bodyPr>
          <a:lstStyle/>
          <a:p>
            <a:pPr eaLnBrk="1" fontAlgn="auto" hangingPunct="1">
              <a:spcAft>
                <a:spcPts val="0"/>
              </a:spcAft>
              <a:defRPr/>
            </a:pPr>
            <a:r>
              <a:rPr lang="en-US" dirty="0" err="1" smtClean="0">
                <a:latin typeface="Lucida Sans" panose="020B0602030504020204" pitchFamily="34" charset="0"/>
              </a:rPr>
              <a:t>Ydy</a:t>
            </a:r>
            <a:r>
              <a:rPr lang="en-US" dirty="0" smtClean="0">
                <a:latin typeface="Lucida Sans" panose="020B0602030504020204" pitchFamily="34" charset="0"/>
              </a:rPr>
              <a:t> </a:t>
            </a:r>
            <a:r>
              <a:rPr lang="en-US" dirty="0" err="1" smtClean="0">
                <a:latin typeface="Lucida Sans" panose="020B0602030504020204" pitchFamily="34" charset="0"/>
              </a:rPr>
              <a:t>cyswllt</a:t>
            </a:r>
            <a:r>
              <a:rPr lang="en-US" dirty="0" smtClean="0">
                <a:latin typeface="Lucida Sans" panose="020B0602030504020204" pitchFamily="34" charset="0"/>
              </a:rPr>
              <a:t> </a:t>
            </a:r>
            <a:r>
              <a:rPr lang="en-US" dirty="0" err="1">
                <a:latin typeface="Lucida Sans" panose="020B0602030504020204" pitchFamily="34" charset="0"/>
              </a:rPr>
              <a:t>llygaid</a:t>
            </a:r>
            <a:r>
              <a:rPr lang="en-US" dirty="0">
                <a:latin typeface="Lucida Sans" panose="020B0602030504020204" pitchFamily="34" charset="0"/>
              </a:rPr>
              <a:t>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bwysig</a:t>
            </a:r>
            <a:r>
              <a:rPr lang="en-US" dirty="0">
                <a:latin typeface="Lucida Sans" panose="020B0602030504020204" pitchFamily="34" charset="0"/>
              </a:rPr>
              <a:t> </a:t>
            </a:r>
            <a:r>
              <a:rPr lang="en-US" dirty="0" err="1">
                <a:latin typeface="Lucida Sans" panose="020B0602030504020204" pitchFamily="34" charset="0"/>
              </a:rPr>
              <a:t>ar</a:t>
            </a:r>
            <a:r>
              <a:rPr lang="en-US" dirty="0">
                <a:latin typeface="Lucida Sans" panose="020B0602030504020204" pitchFamily="34" charset="0"/>
              </a:rPr>
              <a:t> </a:t>
            </a:r>
            <a:r>
              <a:rPr lang="en-US" dirty="0" err="1">
                <a:latin typeface="Lucida Sans" panose="020B0602030504020204" pitchFamily="34" charset="0"/>
              </a:rPr>
              <a:t>gyfer</a:t>
            </a:r>
            <a:r>
              <a:rPr lang="en-US" dirty="0">
                <a:latin typeface="Lucida Sans" panose="020B0602030504020204" pitchFamily="34" charset="0"/>
              </a:rPr>
              <a:t> </a:t>
            </a:r>
            <a:r>
              <a:rPr lang="en-US" dirty="0" err="1" smtClean="0">
                <a:latin typeface="Lucida Sans" panose="020B0602030504020204" pitchFamily="34" charset="0"/>
              </a:rPr>
              <a:t>cyfathrebu</a:t>
            </a:r>
            <a:r>
              <a:rPr lang="en-US" dirty="0" smtClean="0">
                <a:latin typeface="Lucida Sans" panose="020B0602030504020204" pitchFamily="34" charset="0"/>
              </a:rPr>
              <a:t>/</a:t>
            </a:r>
          </a:p>
          <a:p>
            <a:pPr marL="0" indent="0" eaLnBrk="1" fontAlgn="auto" hangingPunct="1">
              <a:spcAft>
                <a:spcPts val="0"/>
              </a:spcAft>
              <a:buFont typeface="Arial" panose="020B0604020202020204" pitchFamily="34" charset="0"/>
              <a:buNone/>
              <a:defRPr/>
            </a:pPr>
            <a:r>
              <a:rPr lang="en-US" dirty="0">
                <a:latin typeface="Lucida Sans" panose="020B0602030504020204" pitchFamily="34" charset="0"/>
              </a:rPr>
              <a:t> </a:t>
            </a:r>
            <a:r>
              <a:rPr lang="en-US" dirty="0" smtClean="0">
                <a:latin typeface="Lucida Sans" panose="020B0602030504020204" pitchFamily="34" charset="0"/>
              </a:rPr>
              <a:t>  </a:t>
            </a:r>
            <a:r>
              <a:rPr lang="en-US" dirty="0" err="1" smtClean="0">
                <a:latin typeface="Lucida Sans" panose="020B0602030504020204" pitchFamily="34" charset="0"/>
              </a:rPr>
              <a:t>rhyngweithio</a:t>
            </a:r>
            <a:r>
              <a:rPr lang="en-US" dirty="0">
                <a:latin typeface="Lucida Sans" panose="020B0602030504020204" pitchFamily="34" charset="0"/>
              </a:rPr>
              <a:t>?</a:t>
            </a:r>
          </a:p>
          <a:p>
            <a:pPr eaLnBrk="1" fontAlgn="auto" hangingPunct="1">
              <a:spcAft>
                <a:spcPts val="0"/>
              </a:spcAft>
              <a:defRPr/>
            </a:pPr>
            <a:r>
              <a:rPr lang="en-US" dirty="0">
                <a:latin typeface="Lucida Sans" panose="020B0602030504020204" pitchFamily="34" charset="0"/>
              </a:rPr>
              <a:t>Pam?</a:t>
            </a:r>
          </a:p>
          <a:p>
            <a:pPr eaLnBrk="1" fontAlgn="auto" hangingPunct="1">
              <a:spcAft>
                <a:spcPts val="0"/>
              </a:spcAft>
              <a:defRPr/>
            </a:pPr>
            <a:r>
              <a:rPr lang="en-US" dirty="0">
                <a:latin typeface="Lucida Sans" panose="020B0602030504020204" pitchFamily="34" charset="0"/>
              </a:rPr>
              <a:t>Beth </a:t>
            </a:r>
            <a:r>
              <a:rPr lang="en-US" dirty="0" err="1">
                <a:latin typeface="Lucida Sans" panose="020B0602030504020204" pitchFamily="34" charset="0"/>
              </a:rPr>
              <a:t>yw</a:t>
            </a:r>
            <a:r>
              <a:rPr lang="en-US" dirty="0">
                <a:latin typeface="Lucida Sans" panose="020B0602030504020204" pitchFamily="34" charset="0"/>
              </a:rPr>
              <a:t> </a:t>
            </a:r>
            <a:r>
              <a:rPr lang="en-US" dirty="0" err="1">
                <a:latin typeface="Lucida Sans" panose="020B0602030504020204" pitchFamily="34" charset="0"/>
              </a:rPr>
              <a:t>ein</a:t>
            </a:r>
            <a:r>
              <a:rPr lang="en-US" dirty="0">
                <a:latin typeface="Lucida Sans" panose="020B0602030504020204" pitchFamily="34" charset="0"/>
              </a:rPr>
              <a:t> </a:t>
            </a:r>
            <a:r>
              <a:rPr lang="en-US" dirty="0" smtClean="0">
                <a:latin typeface="Lucida Sans" panose="020B0602030504020204" pitchFamily="34" charset="0"/>
              </a:rPr>
              <a:t>barn </a:t>
            </a:r>
            <a:r>
              <a:rPr lang="en-US" dirty="0" err="1" smtClean="0">
                <a:latin typeface="Lucida Sans" panose="020B0602030504020204" pitchFamily="34" charset="0"/>
              </a:rPr>
              <a:t>ni</a:t>
            </a:r>
            <a:r>
              <a:rPr lang="en-US" dirty="0" smtClean="0">
                <a:latin typeface="Lucida Sans" panose="020B0602030504020204" pitchFamily="34" charset="0"/>
              </a:rPr>
              <a:t> </a:t>
            </a:r>
            <a:r>
              <a:rPr lang="en-US" dirty="0">
                <a:latin typeface="Lucida Sans" panose="020B0602030504020204" pitchFamily="34" charset="0"/>
              </a:rPr>
              <a:t>o </a:t>
            </a:r>
            <a:r>
              <a:rPr lang="en-US" dirty="0" err="1">
                <a:latin typeface="Lucida Sans" panose="020B0602030504020204" pitchFamily="34" charset="0"/>
              </a:rPr>
              <a:t>bobl</a:t>
            </a:r>
            <a:r>
              <a:rPr lang="en-US" dirty="0">
                <a:latin typeface="Lucida Sans" panose="020B0602030504020204" pitchFamily="34" charset="0"/>
              </a:rPr>
              <a:t> </a:t>
            </a:r>
            <a:r>
              <a:rPr lang="en-US" dirty="0" err="1" smtClean="0">
                <a:latin typeface="Lucida Sans" panose="020B0602030504020204" pitchFamily="34" charset="0"/>
              </a:rPr>
              <a:t>sydd</a:t>
            </a:r>
            <a:r>
              <a:rPr lang="en-US" dirty="0" smtClean="0">
                <a:latin typeface="Lucida Sans" panose="020B0602030504020204" pitchFamily="34" charset="0"/>
              </a:rPr>
              <a:t> </a:t>
            </a:r>
            <a:r>
              <a:rPr lang="en-US" dirty="0" err="1" smtClean="0">
                <a:latin typeface="Lucida Sans" panose="020B0602030504020204" pitchFamily="34" charset="0"/>
              </a:rPr>
              <a:t>yn</a:t>
            </a:r>
            <a:r>
              <a:rPr lang="en-US" dirty="0" smtClean="0">
                <a:latin typeface="Lucida Sans" panose="020B0602030504020204" pitchFamily="34" charset="0"/>
              </a:rPr>
              <a:t> </a:t>
            </a:r>
            <a:r>
              <a:rPr lang="en-US" dirty="0" err="1">
                <a:latin typeface="Lucida Sans" panose="020B0602030504020204" pitchFamily="34" charset="0"/>
              </a:rPr>
              <a:t>methu</a:t>
            </a:r>
            <a:r>
              <a:rPr lang="en-US" dirty="0">
                <a:latin typeface="Lucida Sans" panose="020B0602030504020204" pitchFamily="34" charset="0"/>
              </a:rPr>
              <a:t> </a:t>
            </a:r>
            <a:r>
              <a:rPr lang="en-US" dirty="0" err="1">
                <a:latin typeface="Lucida Sans" panose="020B0602030504020204" pitchFamily="34" charset="0"/>
              </a:rPr>
              <a:t>rhoi</a:t>
            </a:r>
            <a:r>
              <a:rPr lang="en-US" dirty="0">
                <a:latin typeface="Lucida Sans" panose="020B0602030504020204" pitchFamily="34" charset="0"/>
              </a:rPr>
              <a:t> </a:t>
            </a:r>
            <a:r>
              <a:rPr lang="en-US" dirty="0" err="1">
                <a:latin typeface="Lucida Sans" panose="020B0602030504020204" pitchFamily="34" charset="0"/>
              </a:rPr>
              <a:t>cyswllt</a:t>
            </a:r>
            <a:r>
              <a:rPr lang="en-US" dirty="0">
                <a:latin typeface="Lucida Sans" panose="020B0602030504020204" pitchFamily="34" charset="0"/>
              </a:rPr>
              <a:t> </a:t>
            </a:r>
            <a:r>
              <a:rPr lang="en-US" dirty="0" err="1">
                <a:latin typeface="Lucida Sans" panose="020B0602030504020204" pitchFamily="34" charset="0"/>
              </a:rPr>
              <a:t>llygad</a:t>
            </a:r>
            <a:r>
              <a:rPr lang="en-US" dirty="0">
                <a:latin typeface="Lucida Sans" panose="020B0602030504020204" pitchFamily="34" charset="0"/>
              </a:rPr>
              <a:t>?</a:t>
            </a:r>
          </a:p>
          <a:p>
            <a:pPr eaLnBrk="1" fontAlgn="auto" hangingPunct="1">
              <a:spcAft>
                <a:spcPts val="0"/>
              </a:spcAft>
              <a:defRPr/>
            </a:pPr>
            <a:r>
              <a:rPr lang="en-US" dirty="0">
                <a:latin typeface="Lucida Sans" panose="020B0602030504020204" pitchFamily="34" charset="0"/>
              </a:rPr>
              <a:t>Pam?</a:t>
            </a:r>
          </a:p>
        </p:txBody>
      </p:sp>
      <p:sp>
        <p:nvSpPr>
          <p:cNvPr id="4" name="Content Placeholder 3"/>
          <p:cNvSpPr>
            <a:spLocks noGrp="1"/>
          </p:cNvSpPr>
          <p:nvPr>
            <p:ph sz="half" idx="2"/>
          </p:nvPr>
        </p:nvSpPr>
        <p:spPr>
          <a:xfrm>
            <a:off x="4716463" y="1600200"/>
            <a:ext cx="4319587" cy="3989388"/>
          </a:xfrm>
        </p:spPr>
        <p:txBody>
          <a:bodyPr rtlCol="0">
            <a:normAutofit fontScale="92500"/>
          </a:bodyPr>
          <a:lstStyle/>
          <a:p>
            <a:pPr eaLnBrk="1" fontAlgn="auto" hangingPunct="1">
              <a:spcAft>
                <a:spcPts val="0"/>
              </a:spcAft>
              <a:defRPr/>
            </a:pPr>
            <a:r>
              <a:rPr lang="en-US" sz="2600" dirty="0" smtClean="0">
                <a:solidFill>
                  <a:srgbClr val="002060"/>
                </a:solidFill>
                <a:latin typeface="Lucida Sans" panose="020B0602030504020204" pitchFamily="34" charset="0"/>
              </a:rPr>
              <a:t>Is eye contact important for communicating/</a:t>
            </a:r>
          </a:p>
          <a:p>
            <a:pPr marL="0" indent="0" eaLnBrk="1" fontAlgn="auto" hangingPunct="1">
              <a:spcAft>
                <a:spcPts val="0"/>
              </a:spcAft>
              <a:buFont typeface="Arial" panose="020B0604020202020204" pitchFamily="34" charset="0"/>
              <a:buNone/>
              <a:defRPr/>
            </a:pPr>
            <a:r>
              <a:rPr lang="en-US" sz="2600" dirty="0" smtClean="0">
                <a:solidFill>
                  <a:srgbClr val="002060"/>
                </a:solidFill>
                <a:latin typeface="Lucida Sans" panose="020B0602030504020204" pitchFamily="34" charset="0"/>
              </a:rPr>
              <a:t>   interacting?</a:t>
            </a:r>
          </a:p>
          <a:p>
            <a:pPr eaLnBrk="1" fontAlgn="auto" hangingPunct="1">
              <a:spcAft>
                <a:spcPts val="0"/>
              </a:spcAft>
              <a:defRPr/>
            </a:pPr>
            <a:r>
              <a:rPr lang="en-US" sz="2600" dirty="0" smtClean="0">
                <a:solidFill>
                  <a:srgbClr val="002060"/>
                </a:solidFill>
                <a:latin typeface="Lucida Sans" panose="020B0602030504020204" pitchFamily="34" charset="0"/>
              </a:rPr>
              <a:t>Why?</a:t>
            </a:r>
          </a:p>
          <a:p>
            <a:pPr eaLnBrk="1" fontAlgn="auto" hangingPunct="1">
              <a:spcAft>
                <a:spcPts val="0"/>
              </a:spcAft>
              <a:defRPr/>
            </a:pPr>
            <a:r>
              <a:rPr lang="en-US" sz="2600" dirty="0" smtClean="0">
                <a:solidFill>
                  <a:srgbClr val="002060"/>
                </a:solidFill>
                <a:latin typeface="Lucida Sans" panose="020B0602030504020204" pitchFamily="34" charset="0"/>
              </a:rPr>
              <a:t>What do we think of people who do not give eye contact?</a:t>
            </a:r>
          </a:p>
          <a:p>
            <a:pPr eaLnBrk="1" fontAlgn="auto" hangingPunct="1">
              <a:spcAft>
                <a:spcPts val="0"/>
              </a:spcAft>
              <a:defRPr/>
            </a:pPr>
            <a:r>
              <a:rPr lang="en-US" sz="2600" dirty="0" smtClean="0">
                <a:solidFill>
                  <a:srgbClr val="002060"/>
                </a:solidFill>
                <a:latin typeface="Lucida Sans" panose="020B0602030504020204" pitchFamily="34" charset="0"/>
              </a:rPr>
              <a:t>Why?</a:t>
            </a:r>
          </a:p>
          <a:p>
            <a:pPr eaLnBrk="1" fontAlgn="auto" hangingPunct="1">
              <a:spcAft>
                <a:spcPts val="0"/>
              </a:spcAft>
              <a:defRPr/>
            </a:pPr>
            <a:endParaRPr lang="en-US" dirty="0" smtClean="0">
              <a:latin typeface="Lucida Sans" panose="020B0602030504020204" pitchFamily="34" charset="0"/>
            </a:endParaRPr>
          </a:p>
          <a:p>
            <a:pPr eaLnBrk="1" fontAlgn="auto" hangingPunct="1">
              <a:spcAft>
                <a:spcPts val="0"/>
              </a:spcAft>
              <a:defRPr/>
            </a:pPr>
            <a:endParaRPr lang="en-US" dirty="0">
              <a:latin typeface="Lucida Sans" panose="020B0602030504020204" pitchFamily="34" charset="0"/>
            </a:endParaRPr>
          </a:p>
        </p:txBody>
      </p:sp>
    </p:spTree>
    <p:extLst>
      <p:ext uri="{BB962C8B-B14F-4D97-AF65-F5344CB8AC3E}">
        <p14:creationId xmlns:p14="http://schemas.microsoft.com/office/powerpoint/2010/main" val="29943641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Diffyg</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cyswllt</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llygad</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Lack of eye contact</a:t>
            </a:r>
          </a:p>
        </p:txBody>
      </p:sp>
      <p:sp>
        <p:nvSpPr>
          <p:cNvPr id="3" name="Content Placeholder 2"/>
          <p:cNvSpPr>
            <a:spLocks noGrp="1"/>
          </p:cNvSpPr>
          <p:nvPr>
            <p:ph sz="half" idx="1"/>
          </p:nvPr>
        </p:nvSpPr>
        <p:spPr>
          <a:xfrm>
            <a:off x="457200" y="1600200"/>
            <a:ext cx="4038600" cy="3989388"/>
          </a:xfrm>
        </p:spPr>
        <p:txBody>
          <a:bodyPr rtlCol="0">
            <a:normAutofit/>
          </a:bodyPr>
          <a:lstStyle/>
          <a:p>
            <a:pPr eaLnBrk="1" fontAlgn="auto" hangingPunct="1">
              <a:spcAft>
                <a:spcPts val="0"/>
              </a:spcAft>
              <a:defRPr/>
            </a:pPr>
            <a:r>
              <a:rPr lang="en-US" dirty="0" err="1" smtClean="0">
                <a:latin typeface="Lucida Sans" panose="020B0602030504020204" pitchFamily="34" charset="0"/>
              </a:rPr>
              <a:t>Rhoi</a:t>
            </a:r>
            <a:r>
              <a:rPr lang="en-US" dirty="0" smtClean="0">
                <a:latin typeface="Lucida Sans" panose="020B0602030504020204" pitchFamily="34" charset="0"/>
              </a:rPr>
              <a:t> </a:t>
            </a:r>
            <a:r>
              <a:rPr lang="en-US" dirty="0" err="1" smtClean="0">
                <a:latin typeface="Lucida Sans" panose="020B0602030504020204" pitchFamily="34" charset="0"/>
              </a:rPr>
              <a:t>ychydig</a:t>
            </a:r>
            <a:r>
              <a:rPr lang="en-US" dirty="0" smtClean="0">
                <a:latin typeface="Lucida Sans" panose="020B0602030504020204" pitchFamily="34" charset="0"/>
              </a:rPr>
              <a:t> </a:t>
            </a:r>
            <a:r>
              <a:rPr lang="en-US" dirty="0">
                <a:latin typeface="Lucida Sans" panose="020B0602030504020204" pitchFamily="34" charset="0"/>
              </a:rPr>
              <a:t>o </a:t>
            </a:r>
            <a:r>
              <a:rPr lang="en-US" dirty="0" err="1">
                <a:latin typeface="Lucida Sans" panose="020B0602030504020204" pitchFamily="34" charset="0"/>
              </a:rPr>
              <a:t>sylw</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wynebau</a:t>
            </a:r>
            <a:r>
              <a:rPr lang="en-US" dirty="0">
                <a:latin typeface="Lucida Sans" panose="020B0602030504020204" pitchFamily="34" charset="0"/>
              </a:rPr>
              <a:t> </a:t>
            </a:r>
            <a:r>
              <a:rPr lang="en-US" dirty="0" err="1">
                <a:latin typeface="Lucida Sans" panose="020B0602030504020204" pitchFamily="34" charset="0"/>
              </a:rPr>
              <a:t>pobl</a:t>
            </a:r>
            <a:endParaRPr lang="en-US" dirty="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Ingol</a:t>
            </a: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Tynnu</a:t>
            </a:r>
            <a:r>
              <a:rPr lang="en-US" dirty="0">
                <a:latin typeface="Lucida Sans" panose="020B0602030504020204" pitchFamily="34" charset="0"/>
              </a:rPr>
              <a:t> </a:t>
            </a:r>
            <a:r>
              <a:rPr lang="en-US" dirty="0" err="1">
                <a:latin typeface="Lucida Sans" panose="020B0602030504020204" pitchFamily="34" charset="0"/>
              </a:rPr>
              <a:t>sylw</a:t>
            </a: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Gorlwytho</a:t>
            </a:r>
            <a:r>
              <a:rPr lang="en-US" dirty="0">
                <a:latin typeface="Lucida Sans" panose="020B0602030504020204" pitchFamily="34" charset="0"/>
              </a:rPr>
              <a:t> </a:t>
            </a:r>
            <a:r>
              <a:rPr lang="en-US" dirty="0" err="1">
                <a:latin typeface="Lucida Sans" panose="020B0602030504020204" pitchFamily="34" charset="0"/>
              </a:rPr>
              <a:t>synhwyraidd</a:t>
            </a: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Wynebau</a:t>
            </a:r>
            <a:r>
              <a:rPr lang="en-US" dirty="0">
                <a:latin typeface="Lucida Sans" panose="020B0602030504020204" pitchFamily="34" charset="0"/>
              </a:rPr>
              <a:t> </a:t>
            </a:r>
            <a:r>
              <a:rPr lang="en-US" dirty="0" err="1" smtClean="0">
                <a:latin typeface="Lucida Sans" panose="020B0602030504020204" pitchFamily="34" charset="0"/>
              </a:rPr>
              <a:t>yn</a:t>
            </a:r>
            <a:r>
              <a:rPr lang="en-US" dirty="0" smtClean="0">
                <a:latin typeface="Lucida Sans" panose="020B0602030504020204" pitchFamily="34" charset="0"/>
              </a:rPr>
              <a:t> </a:t>
            </a:r>
            <a:r>
              <a:rPr lang="en-US" dirty="0" err="1" smtClean="0">
                <a:latin typeface="Lucida Sans" panose="020B0602030504020204" pitchFamily="34" charset="0"/>
              </a:rPr>
              <a:t>cael</a:t>
            </a:r>
            <a:r>
              <a:rPr lang="en-US" dirty="0" smtClean="0">
                <a:latin typeface="Lucida Sans" panose="020B0602030504020204" pitchFamily="34" charset="0"/>
              </a:rPr>
              <a:t> </a:t>
            </a:r>
            <a:r>
              <a:rPr lang="en-US" dirty="0" err="1" smtClean="0">
                <a:latin typeface="Lucida Sans" panose="020B0602030504020204" pitchFamily="34" charset="0"/>
              </a:rPr>
              <a:t>eu</a:t>
            </a:r>
            <a:r>
              <a:rPr lang="en-US" dirty="0" smtClean="0">
                <a:latin typeface="Lucida Sans" panose="020B0602030504020204" pitchFamily="34" charset="0"/>
              </a:rPr>
              <a:t> </a:t>
            </a:r>
            <a:r>
              <a:rPr lang="en-US" dirty="0" err="1" smtClean="0">
                <a:latin typeface="Lucida Sans" panose="020B0602030504020204" pitchFamily="34" charset="0"/>
              </a:rPr>
              <a:t>canfod</a:t>
            </a:r>
            <a:r>
              <a:rPr lang="en-US" dirty="0" smtClean="0">
                <a:latin typeface="Lucida Sans" panose="020B0602030504020204" pitchFamily="34" charset="0"/>
              </a:rPr>
              <a:t> </a:t>
            </a:r>
            <a:r>
              <a:rPr lang="en-US" dirty="0" err="1">
                <a:latin typeface="Lucida Sans" panose="020B0602030504020204" pitchFamily="34" charset="0"/>
              </a:rPr>
              <a:t>fel</a:t>
            </a:r>
            <a:r>
              <a:rPr lang="en-US" dirty="0">
                <a:latin typeface="Lucida Sans" panose="020B0602030504020204" pitchFamily="34" charset="0"/>
              </a:rPr>
              <a:t> </a:t>
            </a:r>
            <a:r>
              <a:rPr lang="en-US" dirty="0" err="1">
                <a:latin typeface="Lucida Sans" panose="020B0602030504020204" pitchFamily="34" charset="0"/>
              </a:rPr>
              <a:t>bygythiad</a:t>
            </a:r>
            <a:endParaRPr lang="en-US" dirty="0">
              <a:latin typeface="Lucida Sans" panose="020B0602030504020204" pitchFamily="34" charset="0"/>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Pay little attention to people’s faces</a:t>
            </a:r>
          </a:p>
          <a:p>
            <a:pPr eaLnBrk="1" fontAlgn="auto" hangingPunct="1">
              <a:spcAft>
                <a:spcPts val="0"/>
              </a:spcAft>
              <a:defRPr/>
            </a:pPr>
            <a:r>
              <a:rPr lang="en-US" dirty="0" smtClean="0">
                <a:solidFill>
                  <a:srgbClr val="002060"/>
                </a:solidFill>
                <a:latin typeface="Lucida Sans" panose="020B0602030504020204" pitchFamily="34" charset="0"/>
              </a:rPr>
              <a:t>Stressful</a:t>
            </a:r>
          </a:p>
          <a:p>
            <a:pPr eaLnBrk="1" fontAlgn="auto" hangingPunct="1">
              <a:spcAft>
                <a:spcPts val="0"/>
              </a:spcAft>
              <a:defRPr/>
            </a:pPr>
            <a:r>
              <a:rPr lang="en-US" dirty="0" smtClean="0">
                <a:solidFill>
                  <a:srgbClr val="002060"/>
                </a:solidFill>
                <a:latin typeface="Lucida Sans" panose="020B0602030504020204" pitchFamily="34" charset="0"/>
              </a:rPr>
              <a:t>Distracting</a:t>
            </a:r>
          </a:p>
          <a:p>
            <a:pPr eaLnBrk="1" fontAlgn="auto" hangingPunct="1">
              <a:spcAft>
                <a:spcPts val="0"/>
              </a:spcAft>
              <a:defRPr/>
            </a:pPr>
            <a:r>
              <a:rPr lang="en-US" dirty="0" smtClean="0">
                <a:solidFill>
                  <a:srgbClr val="002060"/>
                </a:solidFill>
                <a:latin typeface="Lucida Sans" panose="020B0602030504020204" pitchFamily="34" charset="0"/>
              </a:rPr>
              <a:t>Sensory overload</a:t>
            </a:r>
          </a:p>
          <a:p>
            <a:pPr eaLnBrk="1" fontAlgn="auto" hangingPunct="1">
              <a:spcAft>
                <a:spcPts val="0"/>
              </a:spcAft>
              <a:defRPr/>
            </a:pPr>
            <a:r>
              <a:rPr lang="en-US" dirty="0" smtClean="0">
                <a:solidFill>
                  <a:srgbClr val="002060"/>
                </a:solidFill>
                <a:latin typeface="Lucida Sans" panose="020B0602030504020204" pitchFamily="34" charset="0"/>
              </a:rPr>
              <a:t>Faces perceived as a threat</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2855730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Cyfathrebu </a:t>
            </a:r>
            <a:r>
              <a:rPr lang="cy-GB" altLang="cy-GB" sz="3200" dirty="0" err="1" smtClean="0">
                <a:latin typeface="Lucida Sans" panose="020B0602030504020204" pitchFamily="34" charset="0"/>
              </a:rPr>
              <a:t>Dieiriau</a:t>
            </a:r>
            <a:r>
              <a:rPr lang="cy-GB" altLang="cy-GB" sz="3200" dirty="0" smtClean="0">
                <a:latin typeface="Lucida Sans" panose="020B0602030504020204" pitchFamily="34" charset="0"/>
              </a:rPr>
              <a:t/>
            </a:r>
            <a:br>
              <a:rPr lang="cy-GB" altLang="cy-GB" sz="3200" dirty="0" smtClean="0">
                <a:latin typeface="Lucida Sans" panose="020B0602030504020204" pitchFamily="34" charset="0"/>
              </a:rPr>
            </a:br>
            <a:r>
              <a:rPr lang="cy-GB" altLang="cy-GB" sz="3200" dirty="0" smtClean="0">
                <a:solidFill>
                  <a:srgbClr val="002060"/>
                </a:solidFill>
                <a:latin typeface="Lucida Sans" panose="020B0602030504020204" pitchFamily="34" charset="0"/>
              </a:rPr>
              <a:t>Non-</a:t>
            </a:r>
            <a:r>
              <a:rPr lang="cy-GB" altLang="cy-GB" sz="3200" dirty="0" err="1" smtClean="0">
                <a:solidFill>
                  <a:srgbClr val="002060"/>
                </a:solidFill>
                <a:latin typeface="Lucida Sans" panose="020B0602030504020204" pitchFamily="34" charset="0"/>
              </a:rPr>
              <a:t>verbal</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Communication</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fontScale="77500" lnSpcReduction="20000"/>
          </a:bodyPr>
          <a:lstStyle/>
          <a:p>
            <a:pPr>
              <a:defRPr/>
            </a:pPr>
            <a:r>
              <a:rPr lang="en-US" dirty="0" err="1">
                <a:latin typeface="Lucida Sans" panose="020B0602030504020204" pitchFamily="34" charset="0"/>
              </a:rPr>
              <a:t>Iaith</a:t>
            </a:r>
            <a:r>
              <a:rPr lang="en-US" dirty="0">
                <a:latin typeface="Lucida Sans" panose="020B0602030504020204" pitchFamily="34" charset="0"/>
              </a:rPr>
              <a:t> </a:t>
            </a:r>
            <a:r>
              <a:rPr lang="en-US" dirty="0" err="1">
                <a:latin typeface="Lucida Sans" panose="020B0602030504020204" pitchFamily="34" charset="0"/>
              </a:rPr>
              <a:t>ohiriedig</a:t>
            </a:r>
            <a:endParaRPr lang="en-US" dirty="0">
              <a:latin typeface="Lucida Sans" panose="020B0602030504020204" pitchFamily="34" charset="0"/>
            </a:endParaRPr>
          </a:p>
          <a:p>
            <a:pPr>
              <a:defRPr/>
            </a:pPr>
            <a:r>
              <a:rPr lang="en-US" dirty="0" err="1" smtClean="0">
                <a:latin typeface="Lucida Sans" panose="020B0602030504020204" pitchFamily="34" charset="0"/>
              </a:rPr>
              <a:t>Gallent</a:t>
            </a:r>
            <a:r>
              <a:rPr lang="en-US" dirty="0" smtClean="0">
                <a:latin typeface="Lucida Sans" panose="020B0602030504020204" pitchFamily="34" charset="0"/>
              </a:rPr>
              <a:t> </a:t>
            </a:r>
            <a:r>
              <a:rPr lang="en-US" dirty="0" err="1" smtClean="0">
                <a:latin typeface="Lucida Sans" panose="020B0602030504020204" pitchFamily="34" charset="0"/>
              </a:rPr>
              <a:t>defnyddio'r</a:t>
            </a:r>
            <a:r>
              <a:rPr lang="en-US" dirty="0" smtClean="0">
                <a:latin typeface="Lucida Sans" panose="020B0602030504020204" pitchFamily="34" charset="0"/>
              </a:rPr>
              <a:t> </a:t>
            </a:r>
            <a:r>
              <a:rPr lang="en-US" dirty="0" err="1">
                <a:latin typeface="Lucida Sans" panose="020B0602030504020204" pitchFamily="34" charset="0"/>
              </a:rPr>
              <a:t>canlynol</a:t>
            </a:r>
            <a:r>
              <a:rPr lang="en-US" dirty="0" smtClean="0">
                <a:latin typeface="Lucida Sans" panose="020B0602030504020204" pitchFamily="34" charset="0"/>
              </a:rPr>
              <a:t>:</a:t>
            </a:r>
          </a:p>
          <a:p>
            <a:pPr>
              <a:buFontTx/>
              <a:buChar char="-"/>
              <a:defRPr/>
            </a:pPr>
            <a:r>
              <a:rPr lang="en-US" dirty="0" err="1">
                <a:latin typeface="Lucida Sans" panose="020B0602030504020204" pitchFamily="34" charset="0"/>
              </a:rPr>
              <a:t>y</a:t>
            </a:r>
            <a:r>
              <a:rPr lang="en-US" dirty="0" err="1" smtClean="0">
                <a:latin typeface="Lucida Sans" panose="020B0602030504020204" pitchFamily="34" charset="0"/>
              </a:rPr>
              <a:t>stumiau</a:t>
            </a:r>
            <a:endParaRPr lang="en-US" dirty="0" smtClean="0">
              <a:latin typeface="Lucida Sans" panose="020B0602030504020204" pitchFamily="34" charset="0"/>
            </a:endParaRPr>
          </a:p>
          <a:p>
            <a:pPr>
              <a:buFontTx/>
              <a:buChar char="-"/>
              <a:defRPr/>
            </a:pPr>
            <a:r>
              <a:rPr lang="en-US" dirty="0" err="1" smtClean="0">
                <a:latin typeface="Lucida Sans" panose="020B0602030504020204" pitchFamily="34" charset="0"/>
              </a:rPr>
              <a:t>llefain</a:t>
            </a:r>
            <a:endParaRPr lang="en-US" dirty="0" smtClean="0">
              <a:latin typeface="Lucida Sans" panose="020B0602030504020204" pitchFamily="34" charset="0"/>
            </a:endParaRPr>
          </a:p>
          <a:p>
            <a:pPr>
              <a:buFontTx/>
              <a:buChar char="-"/>
              <a:defRPr/>
            </a:pPr>
            <a:r>
              <a:rPr lang="en-US" dirty="0" err="1" smtClean="0">
                <a:latin typeface="Lucida Sans" panose="020B0602030504020204" pitchFamily="34" charset="0"/>
              </a:rPr>
              <a:t>cymryd</a:t>
            </a:r>
            <a:r>
              <a:rPr lang="en-US" dirty="0" smtClean="0">
                <a:latin typeface="Lucida Sans" panose="020B0602030504020204" pitchFamily="34" charset="0"/>
              </a:rPr>
              <a:t> </a:t>
            </a:r>
            <a:r>
              <a:rPr lang="en-US" dirty="0" err="1">
                <a:latin typeface="Lucida Sans" panose="020B0602030504020204" pitchFamily="34" charset="0"/>
              </a:rPr>
              <a:t>eich</a:t>
            </a:r>
            <a:r>
              <a:rPr lang="en-US" dirty="0">
                <a:latin typeface="Lucida Sans" panose="020B0602030504020204" pitchFamily="34" charset="0"/>
              </a:rPr>
              <a:t> </a:t>
            </a:r>
            <a:r>
              <a:rPr lang="en-US" dirty="0" err="1">
                <a:latin typeface="Lucida Sans" panose="020B0602030504020204" pitchFamily="34" charset="0"/>
              </a:rPr>
              <a:t>llaw</a:t>
            </a:r>
            <a:r>
              <a:rPr lang="en-US" dirty="0">
                <a:latin typeface="Lucida Sans" panose="020B0602030504020204" pitchFamily="34" charset="0"/>
              </a:rPr>
              <a:t> at y </a:t>
            </a:r>
            <a:r>
              <a:rPr lang="en-US" dirty="0" err="1">
                <a:latin typeface="Lucida Sans" panose="020B0602030504020204" pitchFamily="34" charset="0"/>
              </a:rPr>
              <a:t>gwrthrych</a:t>
            </a:r>
            <a:r>
              <a:rPr lang="en-US" dirty="0">
                <a:latin typeface="Lucida Sans" panose="020B0602030504020204" pitchFamily="34" charset="0"/>
              </a:rPr>
              <a:t> </a:t>
            </a:r>
            <a:r>
              <a:rPr lang="en-US" dirty="0" err="1" smtClean="0">
                <a:latin typeface="Lucida Sans" panose="020B0602030504020204" pitchFamily="34" charset="0"/>
              </a:rPr>
              <a:t>maent</a:t>
            </a:r>
            <a:r>
              <a:rPr lang="en-US" dirty="0" smtClean="0">
                <a:latin typeface="Lucida Sans" panose="020B0602030504020204" pitchFamily="34" charset="0"/>
              </a:rPr>
              <a:t> </a:t>
            </a:r>
            <a:r>
              <a:rPr lang="en-US" dirty="0" err="1" smtClean="0">
                <a:latin typeface="Lucida Sans" panose="020B0602030504020204" pitchFamily="34" charset="0"/>
              </a:rPr>
              <a:t>eisiau</a:t>
            </a:r>
            <a:endParaRPr lang="en-US" dirty="0" smtClean="0">
              <a:latin typeface="Lucida Sans" panose="020B0602030504020204" pitchFamily="34" charset="0"/>
            </a:endParaRPr>
          </a:p>
          <a:p>
            <a:pPr>
              <a:buFontTx/>
              <a:buChar char="-"/>
              <a:defRPr/>
            </a:pPr>
            <a:r>
              <a:rPr lang="en-US" dirty="0" err="1">
                <a:latin typeface="Lucida Sans" panose="020B0602030504020204" pitchFamily="34" charset="0"/>
              </a:rPr>
              <a:t>y</a:t>
            </a:r>
            <a:r>
              <a:rPr lang="en-US" dirty="0" err="1" smtClean="0">
                <a:latin typeface="Lucida Sans" panose="020B0602030504020204" pitchFamily="34" charset="0"/>
              </a:rPr>
              <a:t>mestyn</a:t>
            </a:r>
            <a:endParaRPr lang="en-US" dirty="0">
              <a:latin typeface="Lucida Sans" panose="020B0602030504020204" pitchFamily="34" charset="0"/>
            </a:endParaRPr>
          </a:p>
          <a:p>
            <a:pPr>
              <a:buFontTx/>
              <a:buChar char="-"/>
              <a:defRPr/>
            </a:pPr>
            <a:r>
              <a:rPr lang="en-US" dirty="0" err="1" smtClean="0">
                <a:latin typeface="Lucida Sans" panose="020B0602030504020204" pitchFamily="34" charset="0"/>
              </a:rPr>
              <a:t>defnyddio</a:t>
            </a:r>
            <a:r>
              <a:rPr lang="en-US" dirty="0" smtClean="0">
                <a:latin typeface="Lucida Sans" panose="020B0602030504020204" pitchFamily="34" charset="0"/>
              </a:rPr>
              <a:t> </a:t>
            </a:r>
            <a:r>
              <a:rPr lang="en-US" dirty="0" err="1" smtClean="0">
                <a:latin typeface="Lucida Sans" panose="020B0602030504020204" pitchFamily="34" charset="0"/>
              </a:rPr>
              <a:t>lluniau</a:t>
            </a:r>
            <a:endParaRPr lang="en-US" dirty="0" smtClean="0">
              <a:latin typeface="Lucida Sans" panose="020B0602030504020204" pitchFamily="34" charset="0"/>
            </a:endParaRPr>
          </a:p>
          <a:p>
            <a:pPr>
              <a:buFontTx/>
              <a:buChar char="-"/>
              <a:defRPr/>
            </a:pPr>
            <a:r>
              <a:rPr lang="en-US" dirty="0" err="1" smtClean="0">
                <a:latin typeface="Lucida Sans" panose="020B0602030504020204" pitchFamily="34" charset="0"/>
              </a:rPr>
              <a:t>ymddygiad</a:t>
            </a:r>
            <a:r>
              <a:rPr lang="en-US" dirty="0" smtClean="0">
                <a:latin typeface="Lucida Sans" panose="020B0602030504020204" pitchFamily="34" charset="0"/>
              </a:rPr>
              <a:t> </a:t>
            </a:r>
            <a:r>
              <a:rPr lang="en-US" dirty="0" err="1" smtClean="0">
                <a:latin typeface="Lucida Sans" panose="020B0602030504020204" pitchFamily="34" charset="0"/>
              </a:rPr>
              <a:t>heriol</a:t>
            </a:r>
            <a:endParaRPr lang="en-US" dirty="0" smtClean="0">
              <a:latin typeface="Lucida Sans" panose="020B0602030504020204" pitchFamily="34" charset="0"/>
            </a:endParaRPr>
          </a:p>
          <a:p>
            <a:pPr marL="0" indent="0">
              <a:buNone/>
              <a:defRPr/>
            </a:pPr>
            <a:r>
              <a:rPr lang="en-US" dirty="0" smtClean="0">
                <a:latin typeface="Lucida Sans" panose="020B0602030504020204" pitchFamily="34" charset="0"/>
              </a:rPr>
              <a:t>- </a:t>
            </a:r>
            <a:r>
              <a:rPr lang="en-US" dirty="0" err="1" smtClean="0">
                <a:latin typeface="Lucida Sans" panose="020B0602030504020204" pitchFamily="34" charset="0"/>
              </a:rPr>
              <a:t>ecoleferydd</a:t>
            </a:r>
            <a:r>
              <a:rPr lang="en-US" dirty="0" smtClean="0">
                <a:latin typeface="Lucida Sans" panose="020B0602030504020204" pitchFamily="34" charset="0"/>
              </a:rPr>
              <a:t> </a:t>
            </a:r>
          </a:p>
        </p:txBody>
      </p:sp>
      <p:sp>
        <p:nvSpPr>
          <p:cNvPr id="4" name="Content Placeholder 3"/>
          <p:cNvSpPr>
            <a:spLocks noGrp="1"/>
          </p:cNvSpPr>
          <p:nvPr>
            <p:ph sz="half" idx="2"/>
          </p:nvPr>
        </p:nvSpPr>
        <p:spPr>
          <a:xfrm>
            <a:off x="4648200" y="1340768"/>
            <a:ext cx="4038600" cy="4248820"/>
          </a:xfrm>
        </p:spPr>
        <p:txBody>
          <a:bodyPr rtlCol="0">
            <a:normAutofit fontScale="77500" lnSpcReduction="20000"/>
          </a:bodyPr>
          <a:lstStyle/>
          <a:p>
            <a:pPr>
              <a:defRPr/>
            </a:pPr>
            <a:r>
              <a:rPr lang="en-US" sz="3200" dirty="0" smtClean="0">
                <a:solidFill>
                  <a:srgbClr val="002060"/>
                </a:solidFill>
              </a:rPr>
              <a:t>Delayed language</a:t>
            </a:r>
          </a:p>
          <a:p>
            <a:pPr>
              <a:defRPr/>
            </a:pPr>
            <a:r>
              <a:rPr lang="en-US" sz="3200" dirty="0" smtClean="0">
                <a:solidFill>
                  <a:srgbClr val="002060"/>
                </a:solidFill>
              </a:rPr>
              <a:t>May use the following:</a:t>
            </a:r>
          </a:p>
          <a:p>
            <a:pPr>
              <a:buFontTx/>
              <a:buChar char="-"/>
              <a:defRPr/>
            </a:pPr>
            <a:r>
              <a:rPr lang="en-GB" sz="3200" dirty="0">
                <a:solidFill>
                  <a:srgbClr val="002060"/>
                </a:solidFill>
              </a:rPr>
              <a:t>g</a:t>
            </a:r>
            <a:r>
              <a:rPr lang="en-GB" sz="3200" dirty="0" smtClean="0">
                <a:solidFill>
                  <a:srgbClr val="002060"/>
                </a:solidFill>
              </a:rPr>
              <a:t>estures</a:t>
            </a:r>
          </a:p>
          <a:p>
            <a:pPr>
              <a:buFontTx/>
              <a:buChar char="-"/>
              <a:defRPr/>
            </a:pPr>
            <a:r>
              <a:rPr lang="en-GB" sz="3200" dirty="0" smtClean="0">
                <a:solidFill>
                  <a:srgbClr val="002060"/>
                </a:solidFill>
              </a:rPr>
              <a:t>crying </a:t>
            </a:r>
          </a:p>
          <a:p>
            <a:pPr>
              <a:buFontTx/>
              <a:buChar char="-"/>
              <a:defRPr/>
            </a:pPr>
            <a:r>
              <a:rPr lang="en-GB" sz="3200" dirty="0" smtClean="0">
                <a:solidFill>
                  <a:srgbClr val="002060"/>
                </a:solidFill>
              </a:rPr>
              <a:t>take </a:t>
            </a:r>
            <a:r>
              <a:rPr lang="en-GB" sz="3200" dirty="0">
                <a:solidFill>
                  <a:srgbClr val="002060"/>
                </a:solidFill>
              </a:rPr>
              <a:t>your hand to the object they want </a:t>
            </a:r>
            <a:endParaRPr lang="en-GB" sz="3200" dirty="0" smtClean="0">
              <a:solidFill>
                <a:srgbClr val="002060"/>
              </a:solidFill>
            </a:endParaRPr>
          </a:p>
          <a:p>
            <a:pPr>
              <a:buFontTx/>
              <a:buChar char="-"/>
              <a:defRPr/>
            </a:pPr>
            <a:r>
              <a:rPr lang="en-GB" sz="3200" dirty="0" smtClean="0">
                <a:solidFill>
                  <a:srgbClr val="002060"/>
                </a:solidFill>
              </a:rPr>
              <a:t>look </a:t>
            </a:r>
            <a:r>
              <a:rPr lang="en-GB" sz="3200" dirty="0">
                <a:solidFill>
                  <a:srgbClr val="002060"/>
                </a:solidFill>
              </a:rPr>
              <a:t>at the object they want </a:t>
            </a:r>
            <a:endParaRPr lang="en-GB" sz="3200" dirty="0" smtClean="0">
              <a:solidFill>
                <a:srgbClr val="002060"/>
              </a:solidFill>
            </a:endParaRPr>
          </a:p>
          <a:p>
            <a:pPr>
              <a:buFontTx/>
              <a:buChar char="-"/>
              <a:defRPr/>
            </a:pPr>
            <a:r>
              <a:rPr lang="en-GB" sz="3200" dirty="0">
                <a:solidFill>
                  <a:srgbClr val="002060"/>
                </a:solidFill>
              </a:rPr>
              <a:t>r</a:t>
            </a:r>
            <a:r>
              <a:rPr lang="en-GB" sz="3200" dirty="0" smtClean="0">
                <a:solidFill>
                  <a:srgbClr val="002060"/>
                </a:solidFill>
              </a:rPr>
              <a:t>each</a:t>
            </a:r>
          </a:p>
          <a:p>
            <a:pPr>
              <a:buFontTx/>
              <a:buChar char="-"/>
              <a:defRPr/>
            </a:pPr>
            <a:r>
              <a:rPr lang="en-GB" sz="3200" dirty="0">
                <a:solidFill>
                  <a:srgbClr val="002060"/>
                </a:solidFill>
              </a:rPr>
              <a:t>u</a:t>
            </a:r>
            <a:r>
              <a:rPr lang="en-GB" sz="3200" dirty="0" smtClean="0">
                <a:solidFill>
                  <a:srgbClr val="002060"/>
                </a:solidFill>
              </a:rPr>
              <a:t>se pictures</a:t>
            </a:r>
          </a:p>
          <a:p>
            <a:pPr>
              <a:buFontTx/>
              <a:buChar char="-"/>
              <a:defRPr/>
            </a:pPr>
            <a:r>
              <a:rPr lang="en-GB" sz="3200" dirty="0">
                <a:solidFill>
                  <a:srgbClr val="002060"/>
                </a:solidFill>
              </a:rPr>
              <a:t>c</a:t>
            </a:r>
            <a:r>
              <a:rPr lang="en-GB" sz="3200" dirty="0" smtClean="0">
                <a:solidFill>
                  <a:srgbClr val="002060"/>
                </a:solidFill>
              </a:rPr>
              <a:t>hallenging behaviour</a:t>
            </a:r>
          </a:p>
          <a:p>
            <a:pPr marL="0" indent="0">
              <a:buNone/>
              <a:defRPr/>
            </a:pPr>
            <a:r>
              <a:rPr lang="en-GB" sz="3200" dirty="0" smtClean="0">
                <a:solidFill>
                  <a:srgbClr val="002060"/>
                </a:solidFill>
              </a:rPr>
              <a:t>- echolalia  </a:t>
            </a:r>
            <a:endParaRPr lang="en-US" sz="3200" dirty="0">
              <a:solidFill>
                <a:srgbClr val="002060"/>
              </a:solidFill>
            </a:endParaRPr>
          </a:p>
        </p:txBody>
      </p:sp>
    </p:spTree>
    <p:extLst>
      <p:ext uri="{BB962C8B-B14F-4D97-AF65-F5344CB8AC3E}">
        <p14:creationId xmlns:p14="http://schemas.microsoft.com/office/powerpoint/2010/main" val="7099114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r>
              <a:rPr lang="cy-GB" altLang="cy-GB" sz="3200" dirty="0" smtClean="0">
                <a:latin typeface="Lucida Sans" panose="020B0602030504020204" pitchFamily="34" charset="0"/>
              </a:rPr>
              <a:t>Anhwylder Prosesu Synhwyraidd</a:t>
            </a:r>
            <a:r>
              <a:rPr lang="cy-GB" altLang="cy-GB" sz="3200" dirty="0">
                <a:latin typeface="Lucida Sans" panose="020B0602030504020204" pitchFamily="34" charset="0"/>
              </a:rPr>
              <a:t/>
            </a:r>
            <a:br>
              <a:rPr lang="cy-GB" altLang="cy-GB" sz="3200" dirty="0">
                <a:latin typeface="Lucida Sans" panose="020B0602030504020204" pitchFamily="34" charset="0"/>
              </a:rPr>
            </a:br>
            <a:r>
              <a:rPr lang="cy-GB" altLang="cy-GB" sz="3200" dirty="0" err="1" smtClean="0">
                <a:solidFill>
                  <a:srgbClr val="002060"/>
                </a:solidFill>
                <a:latin typeface="Lucida Sans" panose="020B0602030504020204" pitchFamily="34" charset="0"/>
              </a:rPr>
              <a:t>Sensory</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Processing</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Disorder</a:t>
            </a:r>
            <a:endParaRPr lang="en-US" altLang="en-US" sz="3200" dirty="0" smtClean="0">
              <a:solidFill>
                <a:srgbClr val="002060"/>
              </a:solidFill>
            </a:endParaRPr>
          </a:p>
        </p:txBody>
      </p:sp>
      <p:sp>
        <p:nvSpPr>
          <p:cNvPr id="3" name="Content Placeholder 2"/>
          <p:cNvSpPr>
            <a:spLocks noGrp="1"/>
          </p:cNvSpPr>
          <p:nvPr>
            <p:ph sz="half" idx="1"/>
          </p:nvPr>
        </p:nvSpPr>
        <p:spPr>
          <a:xfrm>
            <a:off x="251520" y="1340768"/>
            <a:ext cx="4396680" cy="4248820"/>
          </a:xfrm>
        </p:spPr>
        <p:txBody>
          <a:bodyPr rtlCol="0">
            <a:normAutofit/>
          </a:bodyPr>
          <a:lstStyle/>
          <a:p>
            <a:pPr>
              <a:defRPr/>
            </a:pPr>
            <a:r>
              <a:rPr lang="en-US" dirty="0" err="1" smtClean="0">
                <a:latin typeface="Lucida Sans" panose="020B0602030504020204" pitchFamily="34" charset="0"/>
              </a:rPr>
              <a:t>Gorymateb</a:t>
            </a:r>
            <a:r>
              <a:rPr lang="en-US" dirty="0" smtClean="0">
                <a:latin typeface="Lucida Sans" panose="020B0602030504020204" pitchFamily="34" charset="0"/>
              </a:rPr>
              <a:t>/</a:t>
            </a:r>
            <a:r>
              <a:rPr lang="en-US" dirty="0" err="1" smtClean="0">
                <a:latin typeface="Lucida Sans" panose="020B0602030504020204" pitchFamily="34" charset="0"/>
              </a:rPr>
              <a:t>tanymateb</a:t>
            </a:r>
            <a:r>
              <a:rPr lang="en-US" dirty="0" smtClean="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fewnbwn</a:t>
            </a:r>
            <a:r>
              <a:rPr lang="en-US" dirty="0">
                <a:latin typeface="Lucida Sans" panose="020B0602030504020204" pitchFamily="34" charset="0"/>
              </a:rPr>
              <a:t> </a:t>
            </a:r>
            <a:r>
              <a:rPr lang="en-US" dirty="0" err="1">
                <a:latin typeface="Lucida Sans" panose="020B0602030504020204" pitchFamily="34" charset="0"/>
              </a:rPr>
              <a:t>gweledol</a:t>
            </a:r>
            <a:r>
              <a:rPr lang="en-US" dirty="0">
                <a:latin typeface="Lucida Sans" panose="020B0602030504020204" pitchFamily="34" charset="0"/>
              </a:rPr>
              <a:t>, </a:t>
            </a:r>
            <a:r>
              <a:rPr lang="en-US" dirty="0" err="1">
                <a:latin typeface="Lucida Sans" panose="020B0602030504020204" pitchFamily="34" charset="0"/>
              </a:rPr>
              <a:t>clywedol</a:t>
            </a:r>
            <a:r>
              <a:rPr lang="en-US" dirty="0">
                <a:latin typeface="Lucida Sans" panose="020B0602030504020204" pitchFamily="34" charset="0"/>
              </a:rPr>
              <a:t> a </a:t>
            </a:r>
            <a:r>
              <a:rPr lang="en-US" dirty="0" err="1" smtClean="0">
                <a:latin typeface="Lucida Sans" panose="020B0602030504020204" pitchFamily="34" charset="0"/>
              </a:rPr>
              <a:t>cyffyrddol</a:t>
            </a:r>
            <a:endParaRPr lang="en-US" dirty="0" smtClean="0">
              <a:latin typeface="Lucida Sans" panose="020B0602030504020204" pitchFamily="34" charset="0"/>
            </a:endParaRPr>
          </a:p>
          <a:p>
            <a:pPr>
              <a:defRPr/>
            </a:pPr>
            <a:endParaRPr lang="en-US" dirty="0">
              <a:latin typeface="Lucida Sans" panose="020B0602030504020204" pitchFamily="34" charset="0"/>
            </a:endParaRPr>
          </a:p>
          <a:p>
            <a:pPr>
              <a:defRPr/>
            </a:pPr>
            <a:r>
              <a:rPr lang="en-US" dirty="0" smtClean="0">
                <a:solidFill>
                  <a:srgbClr val="002060"/>
                </a:solidFill>
                <a:latin typeface="Lucida Sans" panose="020B0602030504020204" pitchFamily="34" charset="0"/>
              </a:rPr>
              <a:t>Overreact/underreact to visual, aural and tactile input</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035977"/>
            <a:ext cx="4038600" cy="2859072"/>
          </a:xfrm>
        </p:spPr>
      </p:pic>
    </p:spTree>
    <p:extLst>
      <p:ext uri="{BB962C8B-B14F-4D97-AF65-F5344CB8AC3E}">
        <p14:creationId xmlns:p14="http://schemas.microsoft.com/office/powerpoint/2010/main" val="20572631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628650" y="365127"/>
            <a:ext cx="7886700" cy="903634"/>
          </a:xfrm>
        </p:spPr>
        <p:txBody>
          <a:bodyPr>
            <a:normAutofit fontScale="90000"/>
          </a:bodyPr>
          <a:lstStyle/>
          <a:p>
            <a:pPr eaLnBrk="1" hangingPunct="1"/>
            <a:r>
              <a:rPr lang="cy-GB" altLang="en-US" sz="3200" dirty="0" smtClean="0">
                <a:latin typeface="Lucida Sans" panose="020B0602030504020204" pitchFamily="34" charset="0"/>
              </a:rPr>
              <a:t>Strategaethau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Strategies</a:t>
            </a:r>
            <a:endParaRPr lang="en-US" altLang="en-US" sz="3200" dirty="0" smtClean="0">
              <a:solidFill>
                <a:srgbClr val="002060"/>
              </a:solidFill>
              <a:latin typeface="Lucida Sans" panose="020B0602030504020204" pitchFamily="34" charset="0"/>
            </a:endParaRPr>
          </a:p>
        </p:txBody>
      </p:sp>
      <p:sp>
        <p:nvSpPr>
          <p:cNvPr id="41987" name="Content Placeholder 2"/>
          <p:cNvSpPr>
            <a:spLocks noGrp="1"/>
          </p:cNvSpPr>
          <p:nvPr>
            <p:ph sz="half" idx="1"/>
          </p:nvPr>
        </p:nvSpPr>
        <p:spPr>
          <a:xfrm>
            <a:off x="457200" y="1417638"/>
            <a:ext cx="4038600" cy="4171950"/>
          </a:xfrm>
        </p:spPr>
        <p:txBody>
          <a:bodyPr>
            <a:normAutofit lnSpcReduction="10000"/>
          </a:bodyPr>
          <a:lstStyle/>
          <a:p>
            <a:pPr eaLnBrk="1" hangingPunct="1"/>
            <a:r>
              <a:rPr lang="cy-GB" altLang="en-US" sz="2700" dirty="0" smtClean="0">
                <a:latin typeface="Lucida Sans" panose="020B0602030504020204" pitchFamily="34" charset="0"/>
              </a:rPr>
              <a:t>Trefn</a:t>
            </a:r>
          </a:p>
          <a:p>
            <a:pPr eaLnBrk="1" hangingPunct="1"/>
            <a:r>
              <a:rPr lang="cy-GB" altLang="en-US" sz="2700" dirty="0" smtClean="0">
                <a:latin typeface="Lucida Sans" panose="020B0602030504020204" pitchFamily="34" charset="0"/>
              </a:rPr>
              <a:t>Amserlen weledol</a:t>
            </a:r>
            <a:endParaRPr lang="cy-GB" altLang="en-US" sz="2700" dirty="0">
              <a:latin typeface="Lucida Sans" panose="020B0602030504020204" pitchFamily="34" charset="0"/>
            </a:endParaRPr>
          </a:p>
          <a:p>
            <a:pPr eaLnBrk="1" hangingPunct="1"/>
            <a:r>
              <a:rPr lang="cy-GB" altLang="en-US" sz="2700" dirty="0" smtClean="0">
                <a:latin typeface="Lucida Sans" panose="020B0602030504020204" pitchFamily="34" charset="0"/>
              </a:rPr>
              <a:t>CAU (Cynllun Addysg Unigol)</a:t>
            </a:r>
          </a:p>
          <a:p>
            <a:pPr eaLnBrk="1" hangingPunct="1"/>
            <a:r>
              <a:rPr lang="cy-GB" altLang="en-US" sz="2700" dirty="0" smtClean="0">
                <a:latin typeface="Lucida Sans" panose="020B0602030504020204" pitchFamily="34" charset="0"/>
              </a:rPr>
              <a:t>Camau bach</a:t>
            </a:r>
          </a:p>
          <a:p>
            <a:pPr eaLnBrk="1" hangingPunct="1"/>
            <a:r>
              <a:rPr lang="cy-GB" altLang="en-US" sz="2700" dirty="0" smtClean="0">
                <a:latin typeface="Lucida Sans" panose="020B0602030504020204" pitchFamily="34" charset="0"/>
              </a:rPr>
              <a:t>Ymyraethau</a:t>
            </a:r>
          </a:p>
          <a:p>
            <a:pPr eaLnBrk="1" hangingPunct="1"/>
            <a:r>
              <a:rPr lang="cy-GB" altLang="en-US" sz="2700" dirty="0" smtClean="0">
                <a:latin typeface="Lucida Sans" panose="020B0602030504020204" pitchFamily="34" charset="0"/>
              </a:rPr>
              <a:t>Dosbarthiadau addas ar gyfer Awtistiaeth (ysgol)</a:t>
            </a:r>
          </a:p>
          <a:p>
            <a:pPr eaLnBrk="1" hangingPunct="1"/>
            <a:r>
              <a:rPr lang="cy-GB" altLang="en-US" sz="2700" dirty="0" smtClean="0">
                <a:latin typeface="Lucida Sans" panose="020B0602030504020204" pitchFamily="34" charset="0"/>
              </a:rPr>
              <a:t>Hyfforddiant/Addysg</a:t>
            </a:r>
          </a:p>
          <a:p>
            <a:pPr eaLnBrk="1" hangingPunct="1"/>
            <a:endParaRPr lang="cy-GB" altLang="en-US" sz="2700" dirty="0" smtClean="0">
              <a:latin typeface="Lucida Sans" panose="020B0602030504020204" pitchFamily="34" charset="0"/>
            </a:endParaRPr>
          </a:p>
        </p:txBody>
      </p:sp>
      <p:sp>
        <p:nvSpPr>
          <p:cNvPr id="41988" name="Content Placeholder 1"/>
          <p:cNvSpPr>
            <a:spLocks noGrp="1"/>
          </p:cNvSpPr>
          <p:nvPr>
            <p:ph sz="half" idx="2"/>
          </p:nvPr>
        </p:nvSpPr>
        <p:spPr>
          <a:xfrm>
            <a:off x="4648200" y="1417638"/>
            <a:ext cx="4038600" cy="4459287"/>
          </a:xfrm>
        </p:spPr>
        <p:txBody>
          <a:bodyPr>
            <a:normAutofit lnSpcReduction="10000"/>
          </a:bodyPr>
          <a:lstStyle/>
          <a:p>
            <a:pPr eaLnBrk="1" hangingPunct="1"/>
            <a:r>
              <a:rPr lang="en-US" altLang="en-US" sz="2700" dirty="0" smtClean="0">
                <a:solidFill>
                  <a:srgbClr val="002060"/>
                </a:solidFill>
                <a:latin typeface="Lucida Sans" panose="020B0602030504020204" pitchFamily="34" charset="0"/>
              </a:rPr>
              <a:t>Routine</a:t>
            </a:r>
          </a:p>
          <a:p>
            <a:pPr eaLnBrk="1" hangingPunct="1"/>
            <a:r>
              <a:rPr lang="en-US" altLang="en-US" sz="2700" dirty="0" smtClean="0">
                <a:solidFill>
                  <a:srgbClr val="002060"/>
                </a:solidFill>
                <a:latin typeface="Lucida Sans" panose="020B0602030504020204" pitchFamily="34" charset="0"/>
              </a:rPr>
              <a:t>Visual timetable</a:t>
            </a:r>
          </a:p>
          <a:p>
            <a:pPr eaLnBrk="1" hangingPunct="1"/>
            <a:r>
              <a:rPr lang="en-US" altLang="en-US" sz="2700" dirty="0" smtClean="0">
                <a:solidFill>
                  <a:srgbClr val="002060"/>
                </a:solidFill>
                <a:latin typeface="Lucida Sans" panose="020B0602030504020204" pitchFamily="34" charset="0"/>
              </a:rPr>
              <a:t>IEP (Individual Education Plan)</a:t>
            </a:r>
            <a:endParaRPr lang="en-US" altLang="en-US" sz="2700" dirty="0">
              <a:solidFill>
                <a:srgbClr val="002060"/>
              </a:solidFill>
              <a:latin typeface="Lucida Sans" panose="020B0602030504020204" pitchFamily="34" charset="0"/>
            </a:endParaRPr>
          </a:p>
          <a:p>
            <a:pPr eaLnBrk="1" hangingPunct="1"/>
            <a:r>
              <a:rPr lang="en-US" altLang="en-US" sz="2700" dirty="0" smtClean="0">
                <a:solidFill>
                  <a:srgbClr val="002060"/>
                </a:solidFill>
                <a:latin typeface="Lucida Sans" panose="020B0602030504020204" pitchFamily="34" charset="0"/>
              </a:rPr>
              <a:t>Small steps</a:t>
            </a:r>
          </a:p>
          <a:p>
            <a:pPr eaLnBrk="1" hangingPunct="1"/>
            <a:r>
              <a:rPr lang="en-US" altLang="en-US" sz="2700" dirty="0" smtClean="0">
                <a:solidFill>
                  <a:srgbClr val="002060"/>
                </a:solidFill>
                <a:latin typeface="Lucida Sans" panose="020B0602030504020204" pitchFamily="34" charset="0"/>
              </a:rPr>
              <a:t>Interventions</a:t>
            </a:r>
          </a:p>
          <a:p>
            <a:pPr eaLnBrk="1" hangingPunct="1"/>
            <a:r>
              <a:rPr lang="en-US" altLang="en-US" sz="2700" dirty="0" smtClean="0">
                <a:solidFill>
                  <a:srgbClr val="002060"/>
                </a:solidFill>
                <a:latin typeface="Lucida Sans" panose="020B0602030504020204" pitchFamily="34" charset="0"/>
              </a:rPr>
              <a:t>Autism friendly classrooms (school)</a:t>
            </a:r>
          </a:p>
          <a:p>
            <a:pPr eaLnBrk="1" hangingPunct="1"/>
            <a:r>
              <a:rPr lang="en-US" altLang="en-US" sz="2700" dirty="0" smtClean="0">
                <a:solidFill>
                  <a:srgbClr val="002060"/>
                </a:solidFill>
                <a:latin typeface="Lucida Sans" panose="020B0602030504020204" pitchFamily="34" charset="0"/>
              </a:rPr>
              <a:t>Training/Education</a:t>
            </a:r>
          </a:p>
          <a:p>
            <a:pPr marL="0" indent="0" eaLnBrk="1" hangingPunct="1">
              <a:buNone/>
            </a:pPr>
            <a:endParaRPr lang="en-US" altLang="en-US" sz="27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18860670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Strategaeth</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Strategy</a:t>
            </a:r>
          </a:p>
        </p:txBody>
      </p:sp>
      <p:pic>
        <p:nvPicPr>
          <p:cNvPr id="34819"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57200" y="1600200"/>
            <a:ext cx="8229600" cy="3916363"/>
          </a:xfrm>
        </p:spPr>
      </p:pic>
    </p:spTree>
    <p:extLst>
      <p:ext uri="{BB962C8B-B14F-4D97-AF65-F5344CB8AC3E}">
        <p14:creationId xmlns:p14="http://schemas.microsoft.com/office/powerpoint/2010/main" val="28460308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1600" y="1196752"/>
            <a:ext cx="7164288" cy="5373216"/>
          </a:xfrm>
          <a:prstGeom prst="rect">
            <a:avLst/>
          </a:prstGeom>
        </p:spPr>
      </p:pic>
    </p:spTree>
    <p:extLst>
      <p:ext uri="{BB962C8B-B14F-4D97-AF65-F5344CB8AC3E}">
        <p14:creationId xmlns:p14="http://schemas.microsoft.com/office/powerpoint/2010/main" val="21519915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5" name="Picture 4"/>
          <p:cNvPicPr>
            <a:picLocks noChangeAspect="1"/>
          </p:cNvPicPr>
          <p:nvPr/>
        </p:nvPicPr>
        <p:blipFill>
          <a:blip r:embed="rId3"/>
          <a:stretch>
            <a:fillRect/>
          </a:stretch>
        </p:blipFill>
        <p:spPr>
          <a:xfrm>
            <a:off x="323528" y="1412776"/>
            <a:ext cx="3960440" cy="4032448"/>
          </a:xfrm>
          <a:prstGeom prst="rect">
            <a:avLst/>
          </a:prstGeom>
        </p:spPr>
      </p:pic>
      <p:pic>
        <p:nvPicPr>
          <p:cNvPr id="6" name="Picture 5"/>
          <p:cNvPicPr>
            <a:picLocks noChangeAspect="1"/>
          </p:cNvPicPr>
          <p:nvPr/>
        </p:nvPicPr>
        <p:blipFill>
          <a:blip r:embed="rId4"/>
          <a:stretch>
            <a:fillRect/>
          </a:stretch>
        </p:blipFill>
        <p:spPr>
          <a:xfrm>
            <a:off x="4427985" y="1412776"/>
            <a:ext cx="4320480" cy="4032448"/>
          </a:xfrm>
          <a:prstGeom prst="rect">
            <a:avLst/>
          </a:prstGeom>
        </p:spPr>
      </p:pic>
    </p:spTree>
    <p:extLst>
      <p:ext uri="{BB962C8B-B14F-4D97-AF65-F5344CB8AC3E}">
        <p14:creationId xmlns:p14="http://schemas.microsoft.com/office/powerpoint/2010/main" val="2575223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2" name="Picture 1"/>
          <p:cNvPicPr>
            <a:picLocks noChangeAspect="1"/>
          </p:cNvPicPr>
          <p:nvPr/>
        </p:nvPicPr>
        <p:blipFill>
          <a:blip r:embed="rId3"/>
          <a:stretch>
            <a:fillRect/>
          </a:stretch>
        </p:blipFill>
        <p:spPr>
          <a:xfrm>
            <a:off x="323528" y="1700808"/>
            <a:ext cx="2304256" cy="3456384"/>
          </a:xfrm>
          <a:prstGeom prst="rect">
            <a:avLst/>
          </a:prstGeom>
        </p:spPr>
      </p:pic>
      <p:pic>
        <p:nvPicPr>
          <p:cNvPr id="3" name="Picture 2"/>
          <p:cNvPicPr>
            <a:picLocks noChangeAspect="1"/>
          </p:cNvPicPr>
          <p:nvPr/>
        </p:nvPicPr>
        <p:blipFill>
          <a:blip r:embed="rId4"/>
          <a:stretch>
            <a:fillRect/>
          </a:stretch>
        </p:blipFill>
        <p:spPr>
          <a:xfrm>
            <a:off x="6300192" y="1700808"/>
            <a:ext cx="2421632" cy="3312368"/>
          </a:xfrm>
          <a:prstGeom prst="rect">
            <a:avLst/>
          </a:prstGeom>
        </p:spPr>
      </p:pic>
      <p:pic>
        <p:nvPicPr>
          <p:cNvPr id="4" name="Picture 3"/>
          <p:cNvPicPr>
            <a:picLocks noChangeAspect="1"/>
          </p:cNvPicPr>
          <p:nvPr/>
        </p:nvPicPr>
        <p:blipFill>
          <a:blip r:embed="rId5"/>
          <a:stretch>
            <a:fillRect/>
          </a:stretch>
        </p:blipFill>
        <p:spPr>
          <a:xfrm>
            <a:off x="3059832" y="1700808"/>
            <a:ext cx="2808312" cy="3456384"/>
          </a:xfrm>
          <a:prstGeom prst="rect">
            <a:avLst/>
          </a:prstGeom>
        </p:spPr>
      </p:pic>
    </p:spTree>
    <p:extLst>
      <p:ext uri="{BB962C8B-B14F-4D97-AF65-F5344CB8AC3E}">
        <p14:creationId xmlns:p14="http://schemas.microsoft.com/office/powerpoint/2010/main" val="2042147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5" name="Picture 4"/>
          <p:cNvPicPr>
            <a:picLocks noChangeAspect="1"/>
          </p:cNvPicPr>
          <p:nvPr/>
        </p:nvPicPr>
        <p:blipFill>
          <a:blip r:embed="rId3"/>
          <a:stretch>
            <a:fillRect/>
          </a:stretch>
        </p:blipFill>
        <p:spPr>
          <a:xfrm>
            <a:off x="539552" y="1556792"/>
            <a:ext cx="3007221" cy="4032448"/>
          </a:xfrm>
          <a:prstGeom prst="rect">
            <a:avLst/>
          </a:prstGeom>
        </p:spPr>
      </p:pic>
      <p:pic>
        <p:nvPicPr>
          <p:cNvPr id="6" name="Picture 5"/>
          <p:cNvPicPr>
            <a:picLocks noChangeAspect="1"/>
          </p:cNvPicPr>
          <p:nvPr/>
        </p:nvPicPr>
        <p:blipFill>
          <a:blip r:embed="rId4"/>
          <a:stretch>
            <a:fillRect/>
          </a:stretch>
        </p:blipFill>
        <p:spPr>
          <a:xfrm>
            <a:off x="4716016" y="1556792"/>
            <a:ext cx="3168352" cy="3888432"/>
          </a:xfrm>
          <a:prstGeom prst="rect">
            <a:avLst/>
          </a:prstGeom>
        </p:spPr>
      </p:pic>
    </p:spTree>
    <p:extLst>
      <p:ext uri="{BB962C8B-B14F-4D97-AF65-F5344CB8AC3E}">
        <p14:creationId xmlns:p14="http://schemas.microsoft.com/office/powerpoint/2010/main" val="39416040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2" name="Picture 1"/>
          <p:cNvPicPr>
            <a:picLocks noChangeAspect="1"/>
          </p:cNvPicPr>
          <p:nvPr/>
        </p:nvPicPr>
        <p:blipFill>
          <a:blip r:embed="rId3"/>
          <a:stretch>
            <a:fillRect/>
          </a:stretch>
        </p:blipFill>
        <p:spPr>
          <a:xfrm>
            <a:off x="827584" y="1340768"/>
            <a:ext cx="7344815" cy="5112568"/>
          </a:xfrm>
          <a:prstGeom prst="rect">
            <a:avLst/>
          </a:prstGeom>
        </p:spPr>
      </p:pic>
    </p:spTree>
    <p:extLst>
      <p:ext uri="{BB962C8B-B14F-4D97-AF65-F5344CB8AC3E}">
        <p14:creationId xmlns:p14="http://schemas.microsoft.com/office/powerpoint/2010/main" val="253843840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4" name="Picture 3"/>
          <p:cNvPicPr>
            <a:picLocks noChangeAspect="1"/>
          </p:cNvPicPr>
          <p:nvPr/>
        </p:nvPicPr>
        <p:blipFill>
          <a:blip r:embed="rId3"/>
          <a:stretch>
            <a:fillRect/>
          </a:stretch>
        </p:blipFill>
        <p:spPr>
          <a:xfrm>
            <a:off x="395536" y="1484784"/>
            <a:ext cx="3816424" cy="3960440"/>
          </a:xfrm>
          <a:prstGeom prst="rect">
            <a:avLst/>
          </a:prstGeom>
        </p:spPr>
      </p:pic>
      <p:pic>
        <p:nvPicPr>
          <p:cNvPr id="5" name="Picture 4"/>
          <p:cNvPicPr>
            <a:picLocks noChangeAspect="1"/>
          </p:cNvPicPr>
          <p:nvPr/>
        </p:nvPicPr>
        <p:blipFill>
          <a:blip r:embed="rId4"/>
          <a:stretch>
            <a:fillRect/>
          </a:stretch>
        </p:blipFill>
        <p:spPr>
          <a:xfrm>
            <a:off x="4427984" y="1473138"/>
            <a:ext cx="3996879" cy="3828070"/>
          </a:xfrm>
          <a:prstGeom prst="rect">
            <a:avLst/>
          </a:prstGeom>
        </p:spPr>
      </p:pic>
    </p:spTree>
    <p:extLst>
      <p:ext uri="{BB962C8B-B14F-4D97-AF65-F5344CB8AC3E}">
        <p14:creationId xmlns:p14="http://schemas.microsoft.com/office/powerpoint/2010/main" val="163185209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defRPr/>
            </a:pPr>
            <a:r>
              <a:rPr lang="cy-GB" altLang="en-US" sz="3200" kern="0" dirty="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err="1">
                <a:solidFill>
                  <a:srgbClr val="002060"/>
                </a:solidFill>
                <a:latin typeface="Lucida Sans" panose="020B0602030504020204" pitchFamily="34" charset="0"/>
                <a:ea typeface="ＭＳ Ｐゴシック" panose="020B0600070205080204" pitchFamily="34" charset="-128"/>
              </a:rPr>
              <a:t>Implications</a:t>
            </a:r>
            <a:r>
              <a:rPr lang="cy-GB" altLang="en-US" sz="3200" kern="0" dirty="0">
                <a:solidFill>
                  <a:srgbClr val="002060"/>
                </a:solidFill>
                <a:latin typeface="Lucida Sans" panose="020B0602030504020204" pitchFamily="34" charset="0"/>
                <a:ea typeface="ＭＳ Ｐゴシック" panose="020B0600070205080204" pitchFamily="34" charset="-128"/>
              </a:rPr>
              <a:t> for </a:t>
            </a:r>
            <a:r>
              <a:rPr lang="cy-GB" altLang="en-US" sz="3200" kern="0" dirty="0" err="1">
                <a:solidFill>
                  <a:srgbClr val="002060"/>
                </a:solidFill>
                <a:latin typeface="Lucida Sans" panose="020B0602030504020204" pitchFamily="34" charset="0"/>
                <a:ea typeface="ＭＳ Ｐゴシック" panose="020B0600070205080204" pitchFamily="34" charset="-128"/>
              </a:rPr>
              <a:t>practice</a:t>
            </a:r>
            <a:r>
              <a:rPr lang="cy-GB" altLang="en-US" sz="3200" kern="0" dirty="0">
                <a:solidFill>
                  <a:srgbClr val="002060"/>
                </a:solidFill>
                <a:latin typeface="Lucida Sans" panose="020B0602030504020204" pitchFamily="34" charset="0"/>
                <a:ea typeface="ＭＳ Ｐゴシック" panose="020B0600070205080204" pitchFamily="34" charset="-128"/>
              </a:rPr>
              <a:t> </a:t>
            </a:r>
            <a:r>
              <a:rPr lang="cy-GB" altLang="en-US" sz="1800" kern="0" dirty="0">
                <a:solidFill>
                  <a:srgbClr val="002060"/>
                </a:solidFill>
                <a:latin typeface="Lucida Sans" panose="020B0602030504020204" pitchFamily="34" charset="0"/>
                <a:ea typeface="ＭＳ Ｐゴシック" panose="020B0600070205080204" pitchFamily="34" charset="-128"/>
              </a:rPr>
              <a:t>(</a:t>
            </a:r>
            <a:r>
              <a:rPr lang="cy-GB" altLang="en-US" sz="1800" kern="0" dirty="0" err="1">
                <a:solidFill>
                  <a:srgbClr val="002060"/>
                </a:solidFill>
                <a:latin typeface="Lucida Sans" panose="020B0602030504020204" pitchFamily="34" charset="0"/>
                <a:ea typeface="ＭＳ Ｐゴシック" panose="020B0600070205080204" pitchFamily="34" charset="-128"/>
              </a:rPr>
              <a:t>Drifte</a:t>
            </a:r>
            <a:r>
              <a:rPr lang="cy-GB" altLang="en-US" sz="1800" kern="0" dirty="0">
                <a:solidFill>
                  <a:srgbClr val="002060"/>
                </a:solidFill>
                <a:latin typeface="Lucida Sans" panose="020B0602030504020204" pitchFamily="34" charset="0"/>
                <a:ea typeface="ＭＳ Ｐゴシック" panose="020B0600070205080204" pitchFamily="34" charset="-128"/>
              </a:rPr>
              <a:t>, 2013)</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lnSpcReduction="10000"/>
          </a:bodyPr>
          <a:lstStyle/>
          <a:p>
            <a:pPr>
              <a:defRPr/>
            </a:pPr>
            <a:r>
              <a:rPr lang="cy-GB" altLang="cy-GB" dirty="0">
                <a:latin typeface="Lucida Sans" pitchFamily="34" charset="0"/>
              </a:rPr>
              <a:t>Doliau </a:t>
            </a:r>
            <a:r>
              <a:rPr lang="cy-GB" altLang="cy-GB" dirty="0" err="1">
                <a:latin typeface="Lucida Sans" pitchFamily="34" charset="0"/>
              </a:rPr>
              <a:t>persona</a:t>
            </a:r>
            <a:r>
              <a:rPr lang="cy-GB" altLang="cy-GB" dirty="0">
                <a:latin typeface="Lucida Sans" pitchFamily="34" charset="0"/>
              </a:rPr>
              <a:t>/pypedau</a:t>
            </a:r>
          </a:p>
          <a:p>
            <a:pPr>
              <a:defRPr/>
            </a:pPr>
            <a:r>
              <a:rPr lang="cy-GB" altLang="cy-GB" dirty="0" smtClean="0">
                <a:latin typeface="Lucida Sans" pitchFamily="34" charset="0"/>
              </a:rPr>
              <a:t>Storio </a:t>
            </a:r>
            <a:r>
              <a:rPr lang="cy-GB" altLang="cy-GB" dirty="0">
                <a:latin typeface="Lucida Sans" pitchFamily="34" charset="0"/>
              </a:rPr>
              <a:t>offer yn yr un lle</a:t>
            </a:r>
          </a:p>
          <a:p>
            <a:pPr>
              <a:defRPr/>
            </a:pPr>
            <a:r>
              <a:rPr lang="cy-GB" altLang="cy-GB" dirty="0">
                <a:latin typeface="Lucida Sans" pitchFamily="34" charset="0"/>
              </a:rPr>
              <a:t>Cynnwys plant wrth newid trefn yr amgylchedd</a:t>
            </a:r>
          </a:p>
          <a:p>
            <a:pPr>
              <a:defRPr/>
            </a:pPr>
            <a:r>
              <a:rPr lang="cy-GB" altLang="cy-GB" dirty="0">
                <a:latin typeface="Lucida Sans" pitchFamily="34" charset="0"/>
              </a:rPr>
              <a:t>Sicrhau nad yw adnoddau yn sbarduno alergeddau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lnSpcReduction="10000"/>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Persona dolls/puppets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Store equipment in same place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Involve children when changing layout of environment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Ensure resources do not trigger sensory overreactions</a:t>
            </a:r>
          </a:p>
        </p:txBody>
      </p:sp>
    </p:spTree>
    <p:extLst>
      <p:ext uri="{BB962C8B-B14F-4D97-AF65-F5344CB8AC3E}">
        <p14:creationId xmlns:p14="http://schemas.microsoft.com/office/powerpoint/2010/main" val="356844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p:txBody>
          <a:bodyPr rtlCol="0">
            <a:normAutofit fontScale="90000"/>
          </a:bodyPr>
          <a:lstStyle/>
          <a:p>
            <a:pPr eaLnBrk="1" fontAlgn="auto" hangingPunct="1">
              <a:spcAft>
                <a:spcPts val="0"/>
              </a:spcAft>
              <a:defRPr/>
            </a:pPr>
            <a:r>
              <a:rPr lang="cy-GB" altLang="en-US" sz="3200" dirty="0" smtClean="0">
                <a:latin typeface="Lucida Sans" panose="020B0602030504020204" pitchFamily="34" charset="0"/>
              </a:rPr>
              <a:t>DYC – Dadansoddi Ymddygiad Cynhwysol</a:t>
            </a:r>
            <a:br>
              <a:rPr lang="cy-GB" altLang="en-US" sz="3200" dirty="0" smtClean="0">
                <a:latin typeface="Lucida Sans" panose="020B0602030504020204" pitchFamily="34" charset="0"/>
              </a:rPr>
            </a:br>
            <a:r>
              <a:rPr lang="cy-GB" altLang="en-US" sz="3200" dirty="0" smtClean="0">
                <a:solidFill>
                  <a:srgbClr val="002060"/>
                </a:solidFill>
                <a:latin typeface="Lucida Sans" panose="020B0602030504020204" pitchFamily="34" charset="0"/>
              </a:rPr>
              <a:t>ABA – Applied Behavioural Analysis</a:t>
            </a:r>
          </a:p>
        </p:txBody>
      </p:sp>
      <p:sp>
        <p:nvSpPr>
          <p:cNvPr id="2" name="Content Placeholder 1"/>
          <p:cNvSpPr>
            <a:spLocks noGrp="1"/>
          </p:cNvSpPr>
          <p:nvPr>
            <p:ph sz="half" idx="1"/>
          </p:nvPr>
        </p:nvSpPr>
        <p:spPr>
          <a:xfrm>
            <a:off x="457200" y="1633538"/>
            <a:ext cx="4038600" cy="3989387"/>
          </a:xfrm>
        </p:spPr>
        <p:txBody>
          <a:bodyPr rtlCol="0">
            <a:normAutofit fontScale="92500" lnSpcReduction="10000"/>
          </a:bodyPr>
          <a:lstStyle/>
          <a:p>
            <a:pPr eaLnBrk="1" fontAlgn="auto" hangingPunct="1">
              <a:spcAft>
                <a:spcPts val="0"/>
              </a:spcAft>
              <a:defRPr/>
            </a:pPr>
            <a:r>
              <a:rPr lang="cy-GB" sz="2400" dirty="0" smtClean="0">
                <a:latin typeface="Lucida Sans" panose="020B0602030504020204" pitchFamily="34" charset="0"/>
              </a:rPr>
              <a:t>Strwythuredig</a:t>
            </a:r>
          </a:p>
          <a:p>
            <a:pPr eaLnBrk="1" fontAlgn="auto" hangingPunct="1">
              <a:spcAft>
                <a:spcPts val="0"/>
              </a:spcAft>
              <a:defRPr/>
            </a:pPr>
            <a:r>
              <a:rPr lang="cy-GB" sz="2400" dirty="0" smtClean="0">
                <a:latin typeface="Lucida Sans" panose="020B0602030504020204" pitchFamily="34" charset="0"/>
              </a:rPr>
              <a:t>Ymyrraeth dan arweiniad y therapydd</a:t>
            </a:r>
          </a:p>
          <a:p>
            <a:pPr eaLnBrk="1" fontAlgn="auto" hangingPunct="1">
              <a:spcAft>
                <a:spcPts val="0"/>
              </a:spcAft>
              <a:defRPr/>
            </a:pPr>
            <a:r>
              <a:rPr lang="cy-GB" sz="2400" dirty="0" smtClean="0">
                <a:latin typeface="Lucida Sans" panose="020B0602030504020204" pitchFamily="34" charset="0"/>
              </a:rPr>
              <a:t>Torri ymddygiad mewn i rhannau bach</a:t>
            </a:r>
          </a:p>
          <a:p>
            <a:pPr eaLnBrk="1" fontAlgn="auto" hangingPunct="1">
              <a:spcAft>
                <a:spcPts val="0"/>
              </a:spcAft>
              <a:defRPr/>
            </a:pPr>
            <a:r>
              <a:rPr lang="cy-GB" sz="2400" dirty="0" smtClean="0">
                <a:latin typeface="Lucida Sans" panose="020B0602030504020204" pitchFamily="34" charset="0"/>
              </a:rPr>
              <a:t>Y cartref a’r lleoliad</a:t>
            </a:r>
          </a:p>
          <a:p>
            <a:pPr eaLnBrk="1" fontAlgn="auto" hangingPunct="1">
              <a:spcAft>
                <a:spcPts val="0"/>
              </a:spcAft>
              <a:defRPr/>
            </a:pPr>
            <a:r>
              <a:rPr lang="en-GB" sz="2400" dirty="0" smtClean="0">
                <a:solidFill>
                  <a:srgbClr val="002060"/>
                </a:solidFill>
                <a:latin typeface="Lucida Sans" panose="020B0602030504020204" pitchFamily="34" charset="0"/>
              </a:rPr>
              <a:t>Structured</a:t>
            </a:r>
          </a:p>
          <a:p>
            <a:pPr eaLnBrk="1" fontAlgn="auto" hangingPunct="1">
              <a:spcAft>
                <a:spcPts val="0"/>
              </a:spcAft>
              <a:defRPr/>
            </a:pPr>
            <a:r>
              <a:rPr lang="en-GB" sz="2400" dirty="0" smtClean="0">
                <a:solidFill>
                  <a:srgbClr val="002060"/>
                </a:solidFill>
                <a:latin typeface="Lucida Sans" panose="020B0602030504020204" pitchFamily="34" charset="0"/>
              </a:rPr>
              <a:t>Therapist-led intervention</a:t>
            </a:r>
          </a:p>
          <a:p>
            <a:pPr eaLnBrk="1" fontAlgn="auto" hangingPunct="1">
              <a:spcAft>
                <a:spcPts val="0"/>
              </a:spcAft>
              <a:defRPr/>
            </a:pPr>
            <a:r>
              <a:rPr lang="en-GB" sz="2400" dirty="0" smtClean="0">
                <a:solidFill>
                  <a:srgbClr val="002060"/>
                </a:solidFill>
                <a:latin typeface="Lucida Sans" panose="020B0602030504020204" pitchFamily="34" charset="0"/>
              </a:rPr>
              <a:t>Breaking behaviour into small parts</a:t>
            </a:r>
          </a:p>
          <a:p>
            <a:pPr eaLnBrk="1" fontAlgn="auto" hangingPunct="1">
              <a:spcAft>
                <a:spcPts val="0"/>
              </a:spcAft>
              <a:defRPr/>
            </a:pPr>
            <a:r>
              <a:rPr lang="en-GB" sz="2400" dirty="0" smtClean="0">
                <a:solidFill>
                  <a:srgbClr val="002060"/>
                </a:solidFill>
                <a:latin typeface="Lucida Sans" panose="020B0602030504020204" pitchFamily="34" charset="0"/>
              </a:rPr>
              <a:t>Home and setting</a:t>
            </a:r>
          </a:p>
          <a:p>
            <a:pPr eaLnBrk="1" fontAlgn="auto" hangingPunct="1">
              <a:spcAft>
                <a:spcPts val="0"/>
              </a:spcAft>
              <a:defRPr/>
            </a:pPr>
            <a:endParaRPr lang="en-GB" dirty="0" smtClean="0"/>
          </a:p>
        </p:txBody>
      </p:sp>
      <p:sp>
        <p:nvSpPr>
          <p:cNvPr id="3" name="Content Placeholder 2"/>
          <p:cNvSpPr>
            <a:spLocks noGrp="1"/>
          </p:cNvSpPr>
          <p:nvPr>
            <p:ph sz="half" idx="2"/>
          </p:nvPr>
        </p:nvSpPr>
        <p:spPr>
          <a:xfrm>
            <a:off x="4648200" y="1600200"/>
            <a:ext cx="4038600" cy="3989388"/>
          </a:xfrm>
        </p:spPr>
        <p:txBody>
          <a:bodyPr rtlCol="0">
            <a:normAutofit fontScale="92500" lnSpcReduction="10000"/>
          </a:bodyPr>
          <a:lstStyle/>
          <a:p>
            <a:pPr marL="0" indent="0" eaLnBrk="1" fontAlgn="auto" hangingPunct="1">
              <a:spcAft>
                <a:spcPts val="0"/>
              </a:spcAft>
              <a:buNone/>
              <a:defRPr/>
            </a:pPr>
            <a:r>
              <a:rPr lang="en-US" dirty="0" smtClean="0">
                <a:latin typeface="Lucida Sans" panose="020B0602030504020204" pitchFamily="34" charset="0"/>
                <a:hlinkClick r:id="rId3"/>
              </a:rPr>
              <a:t>Nurture (2017) ‘Autism: Challenging </a:t>
            </a:r>
            <a:r>
              <a:rPr lang="en-US" dirty="0" err="1" smtClean="0">
                <a:latin typeface="Lucida Sans" panose="020B0602030504020204" pitchFamily="34" charset="0"/>
                <a:hlinkClick r:id="rId3"/>
              </a:rPr>
              <a:t>Behaviour</a:t>
            </a:r>
            <a:r>
              <a:rPr lang="en-US" dirty="0" smtClean="0">
                <a:latin typeface="Lucida Sans" panose="020B0602030504020204" pitchFamily="34" charset="0"/>
                <a:hlinkClick r:id="rId3"/>
              </a:rPr>
              <a:t>,’ https</a:t>
            </a:r>
            <a:r>
              <a:rPr lang="en-US" dirty="0">
                <a:latin typeface="Lucida Sans" panose="020B0602030504020204" pitchFamily="34" charset="0"/>
                <a:hlinkClick r:id="rId3"/>
              </a:rPr>
              <a:t>://</a:t>
            </a:r>
            <a:r>
              <a:rPr lang="en-US" dirty="0" smtClean="0">
                <a:latin typeface="Lucida Sans" panose="020B0602030504020204" pitchFamily="34" charset="0"/>
                <a:hlinkClick r:id="rId3"/>
              </a:rPr>
              <a:t>www.youtube.com/watch?v=U6zutYhCX4Q</a:t>
            </a:r>
            <a:r>
              <a:rPr lang="en-US" dirty="0" smtClean="0">
                <a:latin typeface="Lucida Sans" panose="020B0602030504020204" pitchFamily="34" charset="0"/>
              </a:rPr>
              <a:t> </a:t>
            </a:r>
            <a:endParaRPr lang="en-US" dirty="0">
              <a:latin typeface="Lucida Sans" panose="020B0602030504020204" pitchFamily="34" charset="0"/>
            </a:endParaRPr>
          </a:p>
        </p:txBody>
      </p:sp>
      <p:sp>
        <p:nvSpPr>
          <p:cNvPr id="34821" name="Rectangle 7"/>
          <p:cNvSpPr>
            <a:spLocks noChangeArrowheads="1"/>
          </p:cNvSpPr>
          <p:nvPr/>
        </p:nvSpPr>
        <p:spPr bwMode="auto">
          <a:xfrm rot="10800000" flipH="1" flipV="1">
            <a:off x="3127375"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spTree>
    <p:extLst>
      <p:ext uri="{BB962C8B-B14F-4D97-AF65-F5344CB8AC3E}">
        <p14:creationId xmlns:p14="http://schemas.microsoft.com/office/powerpoint/2010/main" val="28233497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a:xfrm>
            <a:off x="457200" y="274638"/>
            <a:ext cx="8229600" cy="706090"/>
          </a:xfrm>
        </p:spPr>
        <p:txBody>
          <a:bodyPr rtlCol="0">
            <a:normAutofit fontScale="90000"/>
          </a:bodyPr>
          <a:lstStyle/>
          <a:p>
            <a:pPr eaLnBrk="1" fontAlgn="auto" hangingPunct="1">
              <a:spcAft>
                <a:spcPts val="0"/>
              </a:spcAft>
              <a:defRPr/>
            </a:pPr>
            <a:r>
              <a:rPr lang="cy-GB" altLang="en-US" sz="2800" dirty="0" smtClean="0">
                <a:latin typeface="Lucida Sans" panose="020B0602030504020204" pitchFamily="34" charset="0"/>
              </a:rPr>
              <a:t>DYC Modern – Therapyddïau ‘Skybound’</a:t>
            </a:r>
            <a:br>
              <a:rPr lang="cy-GB" altLang="en-US" sz="2800" dirty="0" smtClean="0">
                <a:latin typeface="Lucida Sans" panose="020B0602030504020204" pitchFamily="34" charset="0"/>
              </a:rPr>
            </a:br>
            <a:r>
              <a:rPr lang="cy-GB" altLang="en-US" sz="2800" dirty="0" smtClean="0">
                <a:solidFill>
                  <a:srgbClr val="002060"/>
                </a:solidFill>
                <a:latin typeface="Lucida Sans" panose="020B0602030504020204" pitchFamily="34" charset="0"/>
              </a:rPr>
              <a:t>Modern ABA – Skybound Therapies</a:t>
            </a:r>
          </a:p>
        </p:txBody>
      </p:sp>
      <p:sp>
        <p:nvSpPr>
          <p:cNvPr id="2" name="Content Placeholder 1"/>
          <p:cNvSpPr>
            <a:spLocks noGrp="1"/>
          </p:cNvSpPr>
          <p:nvPr>
            <p:ph sz="half" idx="1"/>
          </p:nvPr>
        </p:nvSpPr>
        <p:spPr>
          <a:xfrm>
            <a:off x="179512" y="1196752"/>
            <a:ext cx="5112568" cy="4426173"/>
          </a:xfrm>
        </p:spPr>
        <p:txBody>
          <a:bodyPr rtlCol="0">
            <a:normAutofit lnSpcReduction="10000"/>
          </a:bodyPr>
          <a:lstStyle/>
          <a:p>
            <a:pPr eaLnBrk="1" fontAlgn="auto" hangingPunct="1">
              <a:spcAft>
                <a:spcPts val="0"/>
              </a:spcAft>
              <a:defRPr/>
            </a:pPr>
            <a:r>
              <a:rPr lang="cy-GB" sz="2400" dirty="0">
                <a:latin typeface="Lucida Sans" panose="020B0602030504020204" pitchFamily="34" charset="0"/>
              </a:rPr>
              <a:t>Atgyfnerthu</a:t>
            </a:r>
          </a:p>
          <a:p>
            <a:pPr eaLnBrk="1" fontAlgn="auto" hangingPunct="1">
              <a:spcAft>
                <a:spcPts val="0"/>
              </a:spcAft>
              <a:defRPr/>
            </a:pPr>
            <a:r>
              <a:rPr lang="cy-GB" sz="2400" dirty="0">
                <a:latin typeface="Lucida Sans" panose="020B0602030504020204" pitchFamily="34" charset="0"/>
              </a:rPr>
              <a:t>Ymddygiad llafar</a:t>
            </a:r>
          </a:p>
          <a:p>
            <a:pPr eaLnBrk="1" fontAlgn="auto" hangingPunct="1">
              <a:spcAft>
                <a:spcPts val="0"/>
              </a:spcAft>
              <a:defRPr/>
            </a:pPr>
            <a:r>
              <a:rPr lang="cy-GB" sz="2400" dirty="0">
                <a:latin typeface="Lucida Sans" panose="020B0602030504020204" pitchFamily="34" charset="0"/>
              </a:rPr>
              <a:t>Amgylchedd naturiol</a:t>
            </a:r>
          </a:p>
          <a:p>
            <a:pPr eaLnBrk="1" fontAlgn="auto" hangingPunct="1">
              <a:spcAft>
                <a:spcPts val="0"/>
              </a:spcAft>
              <a:defRPr/>
            </a:pPr>
            <a:r>
              <a:rPr lang="cy-GB" sz="2400" dirty="0">
                <a:latin typeface="Lucida Sans" panose="020B0602030504020204" pitchFamily="34" charset="0"/>
              </a:rPr>
              <a:t>Amrywiaeth o </a:t>
            </a:r>
            <a:r>
              <a:rPr lang="cy-GB" sz="2400" dirty="0" smtClean="0">
                <a:latin typeface="Lucida Sans" panose="020B0602030504020204" pitchFamily="34" charset="0"/>
              </a:rPr>
              <a:t>raglenni</a:t>
            </a:r>
          </a:p>
          <a:p>
            <a:pPr eaLnBrk="1" fontAlgn="auto" hangingPunct="1">
              <a:spcAft>
                <a:spcPts val="0"/>
              </a:spcAft>
              <a:defRPr/>
            </a:pPr>
            <a:r>
              <a:rPr lang="en-GB" sz="2400" dirty="0" smtClean="0">
                <a:solidFill>
                  <a:srgbClr val="002060"/>
                </a:solidFill>
                <a:latin typeface="Lucida Sans" panose="020B0602030504020204" pitchFamily="34" charset="0"/>
              </a:rPr>
              <a:t>Reinforcement</a:t>
            </a:r>
          </a:p>
          <a:p>
            <a:pPr eaLnBrk="1" fontAlgn="auto" hangingPunct="1">
              <a:spcAft>
                <a:spcPts val="0"/>
              </a:spcAft>
              <a:defRPr/>
            </a:pPr>
            <a:r>
              <a:rPr lang="en-GB" sz="2400" dirty="0" smtClean="0">
                <a:solidFill>
                  <a:srgbClr val="002060"/>
                </a:solidFill>
                <a:latin typeface="Lucida Sans" panose="020B0602030504020204" pitchFamily="34" charset="0"/>
              </a:rPr>
              <a:t>Verbal behaviour</a:t>
            </a:r>
          </a:p>
          <a:p>
            <a:pPr eaLnBrk="1" fontAlgn="auto" hangingPunct="1">
              <a:spcAft>
                <a:spcPts val="0"/>
              </a:spcAft>
              <a:defRPr/>
            </a:pPr>
            <a:r>
              <a:rPr lang="en-GB" sz="2400" dirty="0" smtClean="0">
                <a:solidFill>
                  <a:srgbClr val="002060"/>
                </a:solidFill>
                <a:latin typeface="Lucida Sans" panose="020B0602030504020204" pitchFamily="34" charset="0"/>
              </a:rPr>
              <a:t>Natural environment</a:t>
            </a:r>
          </a:p>
          <a:p>
            <a:pPr eaLnBrk="1" fontAlgn="auto" hangingPunct="1">
              <a:spcAft>
                <a:spcPts val="0"/>
              </a:spcAft>
              <a:defRPr/>
            </a:pPr>
            <a:r>
              <a:rPr lang="en-GB" sz="2400" dirty="0" smtClean="0">
                <a:solidFill>
                  <a:srgbClr val="002060"/>
                </a:solidFill>
                <a:latin typeface="Lucida Sans" panose="020B0602030504020204" pitchFamily="34" charset="0"/>
              </a:rPr>
              <a:t>Variety of programmes</a:t>
            </a:r>
          </a:p>
          <a:p>
            <a:pPr marL="0" indent="0" eaLnBrk="1" fontAlgn="auto" hangingPunct="1">
              <a:spcAft>
                <a:spcPts val="0"/>
              </a:spcAft>
              <a:buNone/>
              <a:defRPr/>
            </a:pPr>
            <a:endParaRPr lang="en-GB" sz="2400" dirty="0" smtClean="0">
              <a:solidFill>
                <a:srgbClr val="0000FF"/>
              </a:solidFill>
              <a:latin typeface="Lucida Sans" panose="020B0602030504020204" pitchFamily="34" charset="0"/>
            </a:endParaRPr>
          </a:p>
          <a:p>
            <a:pPr marL="0" indent="0" eaLnBrk="1" fontAlgn="auto" hangingPunct="1">
              <a:spcAft>
                <a:spcPts val="0"/>
              </a:spcAft>
              <a:buNone/>
              <a:defRPr/>
            </a:pPr>
            <a:r>
              <a:rPr lang="en-GB" dirty="0" smtClean="0">
                <a:latin typeface="Lucida Sans" panose="020B0602030504020204" pitchFamily="34" charset="0"/>
              </a:rPr>
              <a:t>“A fun intervention!”</a:t>
            </a:r>
            <a:endParaRPr lang="en-GB" dirty="0" smtClean="0"/>
          </a:p>
        </p:txBody>
      </p:sp>
      <p:sp>
        <p:nvSpPr>
          <p:cNvPr id="3" name="Content Placeholder 2"/>
          <p:cNvSpPr>
            <a:spLocks noGrp="1"/>
          </p:cNvSpPr>
          <p:nvPr>
            <p:ph sz="half" idx="2"/>
          </p:nvPr>
        </p:nvSpPr>
        <p:spPr>
          <a:xfrm>
            <a:off x="5436096" y="980728"/>
            <a:ext cx="3250704" cy="4608860"/>
          </a:xfrm>
        </p:spPr>
        <p:txBody>
          <a:bodyPr rtlCol="0">
            <a:normAutofit lnSpcReduction="10000"/>
          </a:bodyPr>
          <a:lstStyle/>
          <a:p>
            <a:pPr marL="0" indent="0" eaLnBrk="1" fontAlgn="auto" hangingPunct="1">
              <a:spcAft>
                <a:spcPts val="0"/>
              </a:spcAft>
              <a:buNone/>
              <a:defRPr/>
            </a:pPr>
            <a:endParaRPr lang="en-US" dirty="0" smtClean="0">
              <a:latin typeface="Lucida Sans" panose="020B0602030504020204" pitchFamily="34" charset="0"/>
              <a:hlinkClick r:id="rId3"/>
            </a:endParaRPr>
          </a:p>
          <a:p>
            <a:pPr marL="0" indent="0" eaLnBrk="1" fontAlgn="auto" hangingPunct="1">
              <a:spcAft>
                <a:spcPts val="0"/>
              </a:spcAft>
              <a:buNone/>
              <a:defRPr/>
            </a:pPr>
            <a:endParaRPr lang="en-US" dirty="0">
              <a:latin typeface="Lucida Sans" panose="020B0602030504020204" pitchFamily="34" charset="0"/>
              <a:hlinkClick r:id="rId3"/>
            </a:endParaRPr>
          </a:p>
          <a:p>
            <a:pPr marL="0" indent="0" eaLnBrk="1" fontAlgn="auto" hangingPunct="1">
              <a:spcAft>
                <a:spcPts val="0"/>
              </a:spcAft>
              <a:buNone/>
              <a:defRPr/>
            </a:pPr>
            <a:r>
              <a:rPr lang="en-US" dirty="0" smtClean="0">
                <a:latin typeface="Lucida Sans" panose="020B0602030504020204" pitchFamily="34" charset="0"/>
                <a:hlinkClick r:id="rId3"/>
              </a:rPr>
              <a:t>https</a:t>
            </a:r>
            <a:r>
              <a:rPr lang="en-US" dirty="0">
                <a:latin typeface="Lucida Sans" panose="020B0602030504020204" pitchFamily="34" charset="0"/>
                <a:hlinkClick r:id="rId3"/>
              </a:rPr>
              <a:t>://skyboundtherapies.co.uk</a:t>
            </a:r>
            <a:r>
              <a:rPr lang="en-US" dirty="0" smtClean="0">
                <a:latin typeface="Lucida Sans" panose="020B0602030504020204" pitchFamily="34" charset="0"/>
                <a:hlinkClick r:id="rId3"/>
              </a:rPr>
              <a:t>/</a:t>
            </a:r>
            <a:r>
              <a:rPr lang="en-US" dirty="0" smtClean="0">
                <a:latin typeface="Lucida Sans" panose="020B0602030504020204" pitchFamily="34" charset="0"/>
              </a:rPr>
              <a:t> </a:t>
            </a:r>
          </a:p>
          <a:p>
            <a:pPr marL="0" indent="0" eaLnBrk="1" fontAlgn="auto" hangingPunct="1">
              <a:spcAft>
                <a:spcPts val="0"/>
              </a:spcAft>
              <a:buNone/>
              <a:defRPr/>
            </a:pPr>
            <a:endParaRPr lang="en-GB" dirty="0">
              <a:latin typeface="Lucida Sans" panose="020B0602030504020204" pitchFamily="34" charset="0"/>
            </a:endParaRPr>
          </a:p>
          <a:p>
            <a:pPr marL="0" indent="0" eaLnBrk="1" fontAlgn="auto" hangingPunct="1">
              <a:spcAft>
                <a:spcPts val="0"/>
              </a:spcAft>
              <a:buNone/>
              <a:defRPr/>
            </a:pPr>
            <a:endParaRPr lang="en-GB" dirty="0" smtClean="0">
              <a:latin typeface="Lucida Sans" panose="020B0602030504020204" pitchFamily="34" charset="0"/>
            </a:endParaRPr>
          </a:p>
          <a:p>
            <a:pPr marL="0" indent="0" eaLnBrk="1" fontAlgn="auto" hangingPunct="1">
              <a:spcAft>
                <a:spcPts val="0"/>
              </a:spcAft>
              <a:buNone/>
              <a:defRPr/>
            </a:pPr>
            <a:endParaRPr lang="en-GB" dirty="0">
              <a:latin typeface="Lucida Sans" panose="020B0602030504020204" pitchFamily="34" charset="0"/>
            </a:endParaRPr>
          </a:p>
          <a:p>
            <a:pPr marL="0" indent="0" algn="r" eaLnBrk="1" fontAlgn="auto" hangingPunct="1">
              <a:spcAft>
                <a:spcPts val="0"/>
              </a:spcAft>
              <a:buNone/>
              <a:defRPr/>
            </a:pPr>
            <a:r>
              <a:rPr lang="en-GB" sz="2000" dirty="0" smtClean="0">
                <a:latin typeface="Lucida Sans" panose="020B0602030504020204" pitchFamily="34" charset="0"/>
              </a:rPr>
              <a:t>(Solomon, 2018)</a:t>
            </a:r>
            <a:endParaRPr lang="en-US" sz="2000" dirty="0">
              <a:latin typeface="Lucida Sans" panose="020B0602030504020204" pitchFamily="34" charset="0"/>
            </a:endParaRPr>
          </a:p>
        </p:txBody>
      </p:sp>
      <p:sp>
        <p:nvSpPr>
          <p:cNvPr id="34821" name="Rectangle 7"/>
          <p:cNvSpPr>
            <a:spLocks noChangeArrowheads="1"/>
          </p:cNvSpPr>
          <p:nvPr/>
        </p:nvSpPr>
        <p:spPr bwMode="auto">
          <a:xfrm rot="10800000" flipH="1" flipV="1">
            <a:off x="3127375"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spTree>
    <p:extLst>
      <p:ext uri="{BB962C8B-B14F-4D97-AF65-F5344CB8AC3E}">
        <p14:creationId xmlns:p14="http://schemas.microsoft.com/office/powerpoint/2010/main" val="423111259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eaLnBrk="1" hangingPunct="1"/>
            <a:r>
              <a:rPr lang="cy-GB" altLang="en-US" sz="3200" smtClean="0">
                <a:latin typeface="Lucida Sans" panose="020B0602030504020204" pitchFamily="34" charset="0"/>
              </a:rPr>
              <a:t>PECS</a:t>
            </a:r>
          </a:p>
        </p:txBody>
      </p:sp>
      <p:sp>
        <p:nvSpPr>
          <p:cNvPr id="2" name="Content Placeholder 1"/>
          <p:cNvSpPr>
            <a:spLocks noGrp="1"/>
          </p:cNvSpPr>
          <p:nvPr>
            <p:ph sz="half" idx="1"/>
          </p:nvPr>
        </p:nvSpPr>
        <p:spPr>
          <a:xfrm>
            <a:off x="457200" y="1600200"/>
            <a:ext cx="4038600" cy="3989388"/>
          </a:xfrm>
        </p:spPr>
        <p:txBody>
          <a:bodyPr rtlCol="0">
            <a:normAutofit/>
          </a:bodyPr>
          <a:lstStyle/>
          <a:p>
            <a:pPr eaLnBrk="1" fontAlgn="auto" hangingPunct="1">
              <a:spcAft>
                <a:spcPts val="0"/>
              </a:spcAft>
              <a:defRPr/>
            </a:pPr>
            <a:r>
              <a:rPr lang="en-GB" dirty="0" err="1" smtClean="0">
                <a:latin typeface="Lucida Sans" panose="020B0602030504020204" pitchFamily="34" charset="0"/>
              </a:rPr>
              <a:t>Cynllun</a:t>
            </a:r>
            <a:r>
              <a:rPr lang="en-GB" dirty="0" smtClean="0">
                <a:latin typeface="Lucida Sans" panose="020B0602030504020204" pitchFamily="34" charset="0"/>
              </a:rPr>
              <a:t> </a:t>
            </a:r>
            <a:r>
              <a:rPr lang="en-GB" dirty="0" err="1" smtClean="0">
                <a:latin typeface="Lucida Sans" panose="020B0602030504020204" pitchFamily="34" charset="0"/>
              </a:rPr>
              <a:t>Cyfathrebu</a:t>
            </a:r>
            <a:r>
              <a:rPr lang="en-GB" dirty="0" smtClean="0">
                <a:latin typeface="Lucida Sans" panose="020B0602030504020204" pitchFamily="34" charset="0"/>
              </a:rPr>
              <a:t> </a:t>
            </a:r>
            <a:r>
              <a:rPr lang="en-GB" dirty="0" err="1" smtClean="0">
                <a:latin typeface="Lucida Sans" panose="020B0602030504020204" pitchFamily="34" charset="0"/>
              </a:rPr>
              <a:t>Cyfnewid</a:t>
            </a:r>
            <a:r>
              <a:rPr lang="en-GB" dirty="0" smtClean="0">
                <a:latin typeface="Lucida Sans" panose="020B0602030504020204" pitchFamily="34" charset="0"/>
              </a:rPr>
              <a:t> </a:t>
            </a:r>
            <a:r>
              <a:rPr lang="en-GB" dirty="0" err="1" smtClean="0">
                <a:latin typeface="Lucida Sans" panose="020B0602030504020204" pitchFamily="34" charset="0"/>
              </a:rPr>
              <a:t>Darlun</a:t>
            </a:r>
            <a:endParaRPr lang="en-GB" dirty="0" smtClean="0">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GB" dirty="0" smtClean="0">
              <a:latin typeface="Lucida Sans" panose="020B0602030504020204" pitchFamily="34" charset="0"/>
            </a:endParaRPr>
          </a:p>
          <a:p>
            <a:pPr eaLnBrk="1" fontAlgn="auto" hangingPunct="1">
              <a:spcAft>
                <a:spcPts val="0"/>
              </a:spcAft>
              <a:defRPr/>
            </a:pPr>
            <a:r>
              <a:rPr lang="en-GB" dirty="0" smtClean="0">
                <a:solidFill>
                  <a:srgbClr val="002060"/>
                </a:solidFill>
                <a:latin typeface="Lucida Sans" panose="020B0602030504020204" pitchFamily="34" charset="0"/>
              </a:rPr>
              <a:t>Picture Exchange Communication Scheme</a:t>
            </a:r>
            <a:endParaRPr lang="en-US" dirty="0">
              <a:solidFill>
                <a:srgbClr val="002060"/>
              </a:solidFill>
              <a:latin typeface="Lucida Sans" panose="020B0602030504020204" pitchFamily="34" charset="0"/>
            </a:endParaRPr>
          </a:p>
        </p:txBody>
      </p:sp>
      <p:sp>
        <p:nvSpPr>
          <p:cNvPr id="36868" name="Content Placeholder 2"/>
          <p:cNvSpPr>
            <a:spLocks noGrp="1"/>
          </p:cNvSpPr>
          <p:nvPr>
            <p:ph sz="half" idx="2"/>
          </p:nvPr>
        </p:nvSpPr>
        <p:spPr>
          <a:xfrm>
            <a:off x="4648200" y="1600200"/>
            <a:ext cx="4038600" cy="3989388"/>
          </a:xfrm>
        </p:spPr>
        <p:txBody>
          <a:bodyPr/>
          <a:lstStyle/>
          <a:p>
            <a:pPr eaLnBrk="1" hangingPunct="1"/>
            <a:r>
              <a:rPr lang="en-US" altLang="en-US" dirty="0">
                <a:latin typeface="Lucida Sans" panose="020B0602030504020204" pitchFamily="34" charset="0"/>
                <a:hlinkClick r:id="rId3"/>
              </a:rPr>
              <a:t>https://</a:t>
            </a:r>
            <a:r>
              <a:rPr lang="en-US" altLang="en-US" dirty="0" smtClean="0">
                <a:latin typeface="Lucida Sans" panose="020B0602030504020204" pitchFamily="34" charset="0"/>
                <a:hlinkClick r:id="rId3"/>
              </a:rPr>
              <a:t>www.youtube.com/watch?v=cPcRz1s80y8</a:t>
            </a:r>
            <a:r>
              <a:rPr lang="en-US" altLang="en-US" dirty="0" smtClean="0">
                <a:latin typeface="Lucida Sans" panose="020B0602030504020204" pitchFamily="34" charset="0"/>
              </a:rPr>
              <a:t> </a:t>
            </a:r>
          </a:p>
        </p:txBody>
      </p:sp>
      <p:sp>
        <p:nvSpPr>
          <p:cNvPr id="36869" name="Rectangle 7"/>
          <p:cNvSpPr>
            <a:spLocks noChangeArrowheads="1"/>
          </p:cNvSpPr>
          <p:nvPr/>
        </p:nvSpPr>
        <p:spPr bwMode="auto">
          <a:xfrm rot="10800000" flipH="1" flipV="1">
            <a:off x="1331913"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spTree>
    <p:extLst>
      <p:ext uri="{BB962C8B-B14F-4D97-AF65-F5344CB8AC3E}">
        <p14:creationId xmlns:p14="http://schemas.microsoft.com/office/powerpoint/2010/main" val="290959700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cy-GB" altLang="en-US" sz="3200" dirty="0" err="1" smtClean="0">
                <a:latin typeface="Lucida Sans" panose="020B0602030504020204" pitchFamily="34" charset="0"/>
              </a:rPr>
              <a:t>Storiau</a:t>
            </a:r>
            <a:r>
              <a:rPr lang="cy-GB" altLang="en-US" sz="3200" dirty="0" smtClean="0">
                <a:latin typeface="Lucida Sans" panose="020B0602030504020204" pitchFamily="34" charset="0"/>
              </a:rPr>
              <a:t> </a:t>
            </a:r>
            <a:r>
              <a:rPr lang="cy-GB" altLang="en-US" sz="3200" dirty="0" err="1" smtClean="0">
                <a:latin typeface="Lucida Sans" panose="020B0602030504020204" pitchFamily="34" charset="0"/>
              </a:rPr>
              <a:t>gymdeithasolTM</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Social </a:t>
            </a:r>
            <a:r>
              <a:rPr lang="en-GB" altLang="en-US" sz="3200" dirty="0" err="1" smtClean="0">
                <a:solidFill>
                  <a:srgbClr val="002060"/>
                </a:solidFill>
                <a:latin typeface="Lucida Sans" panose="020B0602030504020204" pitchFamily="34" charset="0"/>
              </a:rPr>
              <a:t>storiesTM</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600200"/>
            <a:ext cx="4038600" cy="3989388"/>
          </a:xfrm>
        </p:spPr>
        <p:txBody>
          <a:bodyPr rtlCol="0">
            <a:normAutofit/>
          </a:bodyPr>
          <a:lstStyle/>
          <a:p>
            <a:pPr eaLnBrk="1" fontAlgn="auto" hangingPunct="1">
              <a:spcAft>
                <a:spcPts val="0"/>
              </a:spcAft>
              <a:defRPr/>
            </a:pPr>
            <a:r>
              <a:rPr lang="cy-GB" dirty="0" smtClean="0">
                <a:latin typeface="Lucida Sans" panose="020B0602030504020204" pitchFamily="34" charset="0"/>
              </a:rPr>
              <a:t>Carol Gray (1991)</a:t>
            </a:r>
          </a:p>
          <a:p>
            <a:pPr eaLnBrk="1" fontAlgn="auto" hangingPunct="1">
              <a:spcAft>
                <a:spcPts val="0"/>
              </a:spcAft>
              <a:defRPr/>
            </a:pPr>
            <a:r>
              <a:rPr lang="cy-GB" dirty="0" smtClean="0">
                <a:latin typeface="Lucida Sans" panose="020B0602030504020204" pitchFamily="34" charset="0"/>
              </a:rPr>
              <a:t>Helpu datblygu dealltwriaeth gymdeithasol</a:t>
            </a:r>
          </a:p>
          <a:p>
            <a:pPr eaLnBrk="1" fontAlgn="auto" hangingPunct="1">
              <a:spcAft>
                <a:spcPts val="0"/>
              </a:spcAft>
              <a:defRPr/>
            </a:pPr>
            <a:r>
              <a:rPr lang="cy-GB" dirty="0" smtClean="0">
                <a:latin typeface="Lucida Sans" panose="020B0602030504020204" pitchFamily="34" charset="0"/>
              </a:rPr>
              <a:t>I blant ifainc, ysgrifennwyd yn y person cyntaf (Byddaf….)</a:t>
            </a:r>
          </a:p>
          <a:p>
            <a:pPr eaLnBrk="1" fontAlgn="auto" hangingPunct="1">
              <a:spcAft>
                <a:spcPts val="0"/>
              </a:spcAft>
              <a:defRPr/>
            </a:pPr>
            <a:r>
              <a:rPr lang="cy-GB" dirty="0" smtClean="0">
                <a:latin typeface="Lucida Sans" panose="020B0602030504020204" pitchFamily="34" charset="0"/>
              </a:rPr>
              <a:t>Rhaid bod yn gywir</a:t>
            </a:r>
            <a:endParaRPr lang="cy-GB" dirty="0"/>
          </a:p>
        </p:txBody>
      </p:sp>
      <p:sp>
        <p:nvSpPr>
          <p:cNvPr id="4" name="Content Placeholder 3"/>
          <p:cNvSpPr>
            <a:spLocks noGrp="1"/>
          </p:cNvSpPr>
          <p:nvPr>
            <p:ph sz="half" idx="2"/>
          </p:nvPr>
        </p:nvSpPr>
        <p:spPr>
          <a:xfrm>
            <a:off x="4648200" y="1600200"/>
            <a:ext cx="4038600" cy="3989388"/>
          </a:xfrm>
        </p:spPr>
        <p:txBody>
          <a:bodyPr rtlCol="0">
            <a:normAutofit/>
          </a:bodyPr>
          <a:lstStyle/>
          <a:p>
            <a:pPr eaLnBrk="1" fontAlgn="auto" hangingPunct="1">
              <a:spcAft>
                <a:spcPts val="0"/>
              </a:spcAft>
              <a:defRPr/>
            </a:pPr>
            <a:r>
              <a:rPr lang="en-GB" dirty="0" smtClean="0">
                <a:solidFill>
                  <a:srgbClr val="002060"/>
                </a:solidFill>
                <a:latin typeface="Lucida Sans" panose="020B0602030504020204" pitchFamily="34" charset="0"/>
              </a:rPr>
              <a:t>Carol </a:t>
            </a:r>
            <a:r>
              <a:rPr lang="en-GB" dirty="0" err="1" smtClean="0">
                <a:solidFill>
                  <a:srgbClr val="002060"/>
                </a:solidFill>
                <a:latin typeface="Lucida Sans" panose="020B0602030504020204" pitchFamily="34" charset="0"/>
              </a:rPr>
              <a:t>Gray</a:t>
            </a:r>
            <a:r>
              <a:rPr lang="en-GB" dirty="0" smtClean="0">
                <a:solidFill>
                  <a:srgbClr val="002060"/>
                </a:solidFill>
                <a:latin typeface="Lucida Sans" panose="020B0602030504020204" pitchFamily="34" charset="0"/>
              </a:rPr>
              <a:t> (1991)</a:t>
            </a:r>
          </a:p>
          <a:p>
            <a:pPr eaLnBrk="1" fontAlgn="auto" hangingPunct="1">
              <a:spcAft>
                <a:spcPts val="0"/>
              </a:spcAft>
              <a:defRPr/>
            </a:pPr>
            <a:r>
              <a:rPr lang="en-GB" dirty="0" smtClean="0">
                <a:solidFill>
                  <a:srgbClr val="002060"/>
                </a:solidFill>
                <a:latin typeface="Lucida Sans" panose="020B0602030504020204" pitchFamily="34" charset="0"/>
              </a:rPr>
              <a:t>Helps develop social understanding</a:t>
            </a:r>
          </a:p>
          <a:p>
            <a:pPr eaLnBrk="1" fontAlgn="auto" hangingPunct="1">
              <a:spcAft>
                <a:spcPts val="0"/>
              </a:spcAft>
              <a:defRPr/>
            </a:pPr>
            <a:r>
              <a:rPr lang="en-GB" dirty="0" smtClean="0">
                <a:solidFill>
                  <a:srgbClr val="002060"/>
                </a:solidFill>
                <a:latin typeface="Lucida Sans" panose="020B0602030504020204" pitchFamily="34" charset="0"/>
              </a:rPr>
              <a:t>For young children, written in first person (I…)</a:t>
            </a:r>
          </a:p>
          <a:p>
            <a:pPr eaLnBrk="1" fontAlgn="auto" hangingPunct="1">
              <a:spcAft>
                <a:spcPts val="0"/>
              </a:spcAft>
              <a:defRPr/>
            </a:pPr>
            <a:r>
              <a:rPr lang="en-GB" dirty="0" smtClean="0">
                <a:solidFill>
                  <a:srgbClr val="002060"/>
                </a:solidFill>
                <a:latin typeface="Lucida Sans" panose="020B0602030504020204" pitchFamily="34" charset="0"/>
              </a:rPr>
              <a:t>Need to be accurate</a:t>
            </a:r>
          </a:p>
          <a:p>
            <a:pPr marL="0" indent="0" eaLnBrk="1" fontAlgn="auto" hangingPunct="1">
              <a:spcAft>
                <a:spcPts val="0"/>
              </a:spcAft>
              <a:buFont typeface="Arial" panose="020B0604020202020204" pitchFamily="34" charset="0"/>
              <a:buNone/>
              <a:defRPr/>
            </a:pPr>
            <a:r>
              <a:rPr lang="en-GB" sz="1900" dirty="0" smtClean="0">
                <a:solidFill>
                  <a:srgbClr val="002060"/>
                </a:solidFill>
                <a:latin typeface="Lucida Sans" panose="020B0602030504020204" pitchFamily="34" charset="0"/>
              </a:rPr>
              <a:t>(National Autistic Society, 2015)</a:t>
            </a:r>
          </a:p>
          <a:p>
            <a:pPr eaLnBrk="1" fontAlgn="auto" hangingPunct="1">
              <a:spcAft>
                <a:spcPts val="0"/>
              </a:spcAft>
              <a:defRPr/>
            </a:pPr>
            <a:endParaRPr lang="en-GB" dirty="0" smtClean="0"/>
          </a:p>
          <a:p>
            <a:pPr eaLnBrk="1" fontAlgn="auto" hangingPunct="1">
              <a:spcAft>
                <a:spcPts val="0"/>
              </a:spcAft>
              <a:defRPr/>
            </a:pPr>
            <a:endParaRPr lang="en-GB" dirty="0" smtClean="0"/>
          </a:p>
          <a:p>
            <a:pPr eaLnBrk="1" fontAlgn="auto" hangingPunct="1">
              <a:spcAft>
                <a:spcPts val="0"/>
              </a:spcAft>
              <a:defRPr/>
            </a:pPr>
            <a:endParaRPr lang="en-US" dirty="0"/>
          </a:p>
        </p:txBody>
      </p:sp>
    </p:spTree>
    <p:extLst>
      <p:ext uri="{BB962C8B-B14F-4D97-AF65-F5344CB8AC3E}">
        <p14:creationId xmlns:p14="http://schemas.microsoft.com/office/powerpoint/2010/main" val="238628372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GB" altLang="en-US" sz="3200" dirty="0" err="1" smtClean="0">
                <a:latin typeface="Lucida Sans" panose="020B0602030504020204" pitchFamily="34" charset="0"/>
              </a:rPr>
              <a:t>Ewch</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ati</a:t>
            </a:r>
            <a:r>
              <a:rPr lang="en-GB" altLang="en-US" sz="3200" dirty="0" smtClean="0">
                <a:latin typeface="Lucida Sans" panose="020B0602030504020204" pitchFamily="34" charset="0"/>
              </a:rPr>
              <a:t>…</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Have a go…</a:t>
            </a:r>
            <a:endParaRPr lang="en-US" altLang="en-US" sz="3200" dirty="0" smtClean="0">
              <a:solidFill>
                <a:srgbClr val="002060"/>
              </a:solidFill>
              <a:latin typeface="Lucida Sans" panose="020B0602030504020204" pitchFamily="34" charset="0"/>
            </a:endParaRPr>
          </a:p>
        </p:txBody>
      </p:sp>
      <p:sp>
        <p:nvSpPr>
          <p:cNvPr id="40963" name="Content Placeholder 2"/>
          <p:cNvSpPr>
            <a:spLocks noGrp="1"/>
          </p:cNvSpPr>
          <p:nvPr>
            <p:ph sz="half" idx="1"/>
          </p:nvPr>
        </p:nvSpPr>
        <p:spPr>
          <a:xfrm>
            <a:off x="457200" y="1600200"/>
            <a:ext cx="4038600" cy="3989388"/>
          </a:xfrm>
        </p:spPr>
        <p:txBody>
          <a:bodyPr/>
          <a:lstStyle/>
          <a:p>
            <a:pPr eaLnBrk="1" hangingPunct="1"/>
            <a:r>
              <a:rPr lang="cy-GB" altLang="en-US" dirty="0" smtClean="0">
                <a:latin typeface="Lucida Sans" panose="020B0602030504020204" pitchFamily="34" charset="0"/>
              </a:rPr>
              <a:t>Ysgrifennwch stori gymdeithasol i baratoi plentyn 5 oed sydd ar y Sbectrwm Awtistiaeth am wyliau hanner tymor...</a:t>
            </a:r>
          </a:p>
        </p:txBody>
      </p:sp>
      <p:sp>
        <p:nvSpPr>
          <p:cNvPr id="40964" name="Content Placeholder 3"/>
          <p:cNvSpPr>
            <a:spLocks noGrp="1"/>
          </p:cNvSpPr>
          <p:nvPr>
            <p:ph sz="half" idx="2"/>
          </p:nvPr>
        </p:nvSpPr>
        <p:spPr>
          <a:xfrm>
            <a:off x="4648200" y="1600200"/>
            <a:ext cx="4038600" cy="3989388"/>
          </a:xfrm>
        </p:spPr>
        <p:txBody>
          <a:bodyPr/>
          <a:lstStyle/>
          <a:p>
            <a:pPr eaLnBrk="1" hangingPunct="1"/>
            <a:r>
              <a:rPr lang="en-GB" altLang="en-US" dirty="0" smtClean="0">
                <a:solidFill>
                  <a:srgbClr val="002060"/>
                </a:solidFill>
                <a:latin typeface="Lucida Sans" panose="020B0602030504020204" pitchFamily="34" charset="0"/>
              </a:rPr>
              <a:t>Write a social story to prepare a 5 year old on the Autistic Spectrum for a half term holiday…</a:t>
            </a:r>
            <a:endParaRPr lang="en-US" altLang="en-US"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309153720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628650" y="365127"/>
            <a:ext cx="7886700" cy="903634"/>
          </a:xfrm>
        </p:spPr>
        <p:txBody>
          <a:bodyPr>
            <a:normAutofit fontScale="90000"/>
          </a:bodyPr>
          <a:lstStyle/>
          <a:p>
            <a:pPr eaLnBrk="1" hangingPunct="1"/>
            <a:r>
              <a:rPr lang="cy-GB" altLang="en-US" sz="3200" dirty="0" smtClean="0">
                <a:latin typeface="Lucida Sans" panose="020B0602030504020204" pitchFamily="34" charset="0"/>
              </a:rPr>
              <a:t>Therapïau amgen</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Alternative therapies</a:t>
            </a:r>
            <a:endParaRPr lang="en-US" altLang="en-US" sz="3200" dirty="0" smtClean="0">
              <a:solidFill>
                <a:srgbClr val="002060"/>
              </a:solidFill>
              <a:latin typeface="Lucida Sans" panose="020B0602030504020204" pitchFamily="34" charset="0"/>
            </a:endParaRPr>
          </a:p>
        </p:txBody>
      </p:sp>
      <p:sp>
        <p:nvSpPr>
          <p:cNvPr id="41987" name="Content Placeholder 2"/>
          <p:cNvSpPr>
            <a:spLocks noGrp="1"/>
          </p:cNvSpPr>
          <p:nvPr>
            <p:ph sz="half" idx="1"/>
          </p:nvPr>
        </p:nvSpPr>
        <p:spPr>
          <a:xfrm>
            <a:off x="457200" y="1417638"/>
            <a:ext cx="4038600" cy="4171950"/>
          </a:xfrm>
        </p:spPr>
        <p:txBody>
          <a:bodyPr/>
          <a:lstStyle/>
          <a:p>
            <a:pPr eaLnBrk="1" hangingPunct="1"/>
            <a:r>
              <a:rPr lang="cy-GB" altLang="en-US" sz="2700" smtClean="0">
                <a:latin typeface="Lucida Sans" panose="020B0602030504020204" pitchFamily="34" charset="0"/>
              </a:rPr>
              <a:t>Therapi lleferydd</a:t>
            </a:r>
          </a:p>
          <a:p>
            <a:pPr eaLnBrk="1" hangingPunct="1"/>
            <a:r>
              <a:rPr lang="cy-GB" altLang="en-US" sz="2700" smtClean="0">
                <a:latin typeface="Lucida Sans" panose="020B0602030504020204" pitchFamily="34" charset="0"/>
              </a:rPr>
              <a:t>Therapi corfforol</a:t>
            </a:r>
          </a:p>
          <a:p>
            <a:pPr eaLnBrk="1" hangingPunct="1"/>
            <a:r>
              <a:rPr lang="cy-GB" altLang="en-US" sz="2700" smtClean="0">
                <a:latin typeface="Lucida Sans" panose="020B0602030504020204" pitchFamily="34" charset="0"/>
              </a:rPr>
              <a:t>Therapi  galwedigaethol</a:t>
            </a:r>
          </a:p>
          <a:p>
            <a:pPr eaLnBrk="1" hangingPunct="1"/>
            <a:r>
              <a:rPr lang="cy-GB" altLang="en-US" sz="2700" smtClean="0">
                <a:latin typeface="Lucida Sans" panose="020B0602030504020204" pitchFamily="34" charset="0"/>
              </a:rPr>
              <a:t>Ychwanegiadau deiet</a:t>
            </a:r>
          </a:p>
          <a:p>
            <a:pPr eaLnBrk="1" hangingPunct="1"/>
            <a:r>
              <a:rPr lang="cy-GB" altLang="en-US" sz="2700" smtClean="0">
                <a:latin typeface="Lucida Sans" panose="020B0602030504020204" pitchFamily="34" charset="0"/>
              </a:rPr>
              <a:t>Therapi celf</a:t>
            </a:r>
          </a:p>
          <a:p>
            <a:pPr eaLnBrk="1" hangingPunct="1"/>
            <a:r>
              <a:rPr lang="cy-GB" altLang="en-US" sz="2700" smtClean="0">
                <a:latin typeface="Lucida Sans" panose="020B0602030504020204" pitchFamily="34" charset="0"/>
              </a:rPr>
              <a:t>Therapi cerddoriaeth</a:t>
            </a:r>
          </a:p>
          <a:p>
            <a:pPr eaLnBrk="1" hangingPunct="1"/>
            <a:r>
              <a:rPr lang="cy-GB" altLang="en-US" sz="2700" smtClean="0">
                <a:latin typeface="Lucida Sans" panose="020B0602030504020204" pitchFamily="34" charset="0"/>
              </a:rPr>
              <a:t>Therapi chwarae</a:t>
            </a:r>
          </a:p>
        </p:txBody>
      </p:sp>
      <p:sp>
        <p:nvSpPr>
          <p:cNvPr id="41988" name="Content Placeholder 1"/>
          <p:cNvSpPr>
            <a:spLocks noGrp="1"/>
          </p:cNvSpPr>
          <p:nvPr>
            <p:ph sz="half" idx="2"/>
          </p:nvPr>
        </p:nvSpPr>
        <p:spPr>
          <a:xfrm>
            <a:off x="4648200" y="1417638"/>
            <a:ext cx="4038600" cy="4459287"/>
          </a:xfrm>
        </p:spPr>
        <p:txBody>
          <a:bodyPr/>
          <a:lstStyle/>
          <a:p>
            <a:pPr eaLnBrk="1" hangingPunct="1"/>
            <a:r>
              <a:rPr lang="en-GB" altLang="en-US" sz="2700" dirty="0" smtClean="0">
                <a:solidFill>
                  <a:srgbClr val="002060"/>
                </a:solidFill>
                <a:latin typeface="Lucida Sans" panose="020B0602030504020204" pitchFamily="34" charset="0"/>
              </a:rPr>
              <a:t>Speech therapy</a:t>
            </a:r>
          </a:p>
          <a:p>
            <a:pPr eaLnBrk="1" hangingPunct="1"/>
            <a:r>
              <a:rPr lang="en-GB" altLang="en-US" sz="2700" dirty="0" smtClean="0">
                <a:solidFill>
                  <a:srgbClr val="002060"/>
                </a:solidFill>
                <a:latin typeface="Lucida Sans" panose="020B0602030504020204" pitchFamily="34" charset="0"/>
              </a:rPr>
              <a:t>Physical therapy</a:t>
            </a:r>
          </a:p>
          <a:p>
            <a:pPr eaLnBrk="1" hangingPunct="1"/>
            <a:r>
              <a:rPr lang="en-GB" altLang="en-US" sz="2700" dirty="0" smtClean="0">
                <a:solidFill>
                  <a:srgbClr val="002060"/>
                </a:solidFill>
                <a:latin typeface="Lucida Sans" panose="020B0602030504020204" pitchFamily="34" charset="0"/>
              </a:rPr>
              <a:t>Occupational therapy</a:t>
            </a:r>
          </a:p>
          <a:p>
            <a:pPr eaLnBrk="1" hangingPunct="1"/>
            <a:r>
              <a:rPr lang="en-GB" altLang="en-US" sz="2700" dirty="0" smtClean="0">
                <a:solidFill>
                  <a:srgbClr val="002060"/>
                </a:solidFill>
                <a:latin typeface="Lucida Sans" panose="020B0602030504020204" pitchFamily="34" charset="0"/>
              </a:rPr>
              <a:t>Dietary supplements</a:t>
            </a:r>
          </a:p>
          <a:p>
            <a:pPr eaLnBrk="1" hangingPunct="1"/>
            <a:r>
              <a:rPr lang="en-GB" altLang="en-US" sz="2700" dirty="0" smtClean="0">
                <a:solidFill>
                  <a:srgbClr val="002060"/>
                </a:solidFill>
                <a:latin typeface="Lucida Sans" panose="020B0602030504020204" pitchFamily="34" charset="0"/>
              </a:rPr>
              <a:t>Art therapy</a:t>
            </a:r>
          </a:p>
          <a:p>
            <a:pPr eaLnBrk="1" hangingPunct="1"/>
            <a:r>
              <a:rPr lang="en-GB" altLang="en-US" sz="2700" dirty="0" smtClean="0">
                <a:solidFill>
                  <a:srgbClr val="002060"/>
                </a:solidFill>
                <a:latin typeface="Lucida Sans" panose="020B0602030504020204" pitchFamily="34" charset="0"/>
              </a:rPr>
              <a:t>Music therapy</a:t>
            </a:r>
          </a:p>
          <a:p>
            <a:pPr eaLnBrk="1" hangingPunct="1"/>
            <a:r>
              <a:rPr lang="en-GB" altLang="en-US" sz="2700" dirty="0" smtClean="0">
                <a:solidFill>
                  <a:srgbClr val="002060"/>
                </a:solidFill>
                <a:latin typeface="Lucida Sans" panose="020B0602030504020204" pitchFamily="34" charset="0"/>
              </a:rPr>
              <a:t>Play therapy</a:t>
            </a:r>
            <a:endParaRPr lang="en-US" altLang="en-US" sz="27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405206048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eaLnBrk="1" hangingPunct="1"/>
            <a:r>
              <a:rPr lang="cy-GB" altLang="cy-GB" sz="3200" dirty="0" smtClean="0">
                <a:latin typeface="Lucida Sans" panose="020B0602030504020204" pitchFamily="34" charset="0"/>
              </a:rPr>
              <a:t>Arfer cynhwysol</a:t>
            </a:r>
            <a:br>
              <a:rPr lang="cy-GB" altLang="cy-GB" sz="3200" dirty="0" smtClean="0">
                <a:latin typeface="Lucida Sans" panose="020B0602030504020204" pitchFamily="34" charset="0"/>
              </a:rPr>
            </a:br>
            <a:r>
              <a:rPr lang="cy-GB" altLang="cy-GB" sz="3200" dirty="0" err="1" smtClean="0">
                <a:solidFill>
                  <a:srgbClr val="002060"/>
                </a:solidFill>
                <a:latin typeface="Lucida Sans" panose="020B0602030504020204" pitchFamily="34" charset="0"/>
              </a:rPr>
              <a:t>Inclusive</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practice</a:t>
            </a:r>
            <a:endParaRPr lang="en-US" altLang="en-US" sz="3200" dirty="0" smtClean="0">
              <a:solidFill>
                <a:srgbClr val="002060"/>
              </a:solidFill>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eaLnBrk="1" fontAlgn="auto" hangingPunct="1">
              <a:spcAft>
                <a:spcPts val="0"/>
              </a:spcAft>
              <a:defRPr/>
            </a:pPr>
            <a:r>
              <a:rPr lang="cy-GB" altLang="en-US" dirty="0">
                <a:latin typeface="Lucida Sans" panose="020B0602030504020204" pitchFamily="34" charset="0"/>
              </a:rPr>
              <a:t>Dynesiad ‘ysgol gyfan’</a:t>
            </a:r>
          </a:p>
          <a:p>
            <a:pPr eaLnBrk="1" fontAlgn="auto" hangingPunct="1">
              <a:spcAft>
                <a:spcPts val="0"/>
              </a:spcAft>
              <a:defRPr/>
            </a:pPr>
            <a:r>
              <a:rPr lang="cy-GB" altLang="en-US" dirty="0">
                <a:latin typeface="Lucida Sans" panose="020B0602030504020204" pitchFamily="34" charset="0"/>
              </a:rPr>
              <a:t>Cyfathrebu</a:t>
            </a:r>
          </a:p>
          <a:p>
            <a:pPr eaLnBrk="1" fontAlgn="auto" hangingPunct="1">
              <a:spcAft>
                <a:spcPts val="0"/>
              </a:spcAft>
              <a:defRPr/>
            </a:pPr>
            <a:r>
              <a:rPr lang="cy-GB" altLang="en-US" dirty="0">
                <a:latin typeface="Lucida Sans" panose="020B0602030504020204" pitchFamily="34" charset="0"/>
              </a:rPr>
              <a:t>Cymorth gymwysedig</a:t>
            </a:r>
          </a:p>
          <a:p>
            <a:pPr eaLnBrk="1" fontAlgn="auto" hangingPunct="1">
              <a:spcAft>
                <a:spcPts val="0"/>
              </a:spcAft>
              <a:defRPr/>
            </a:pPr>
            <a:r>
              <a:rPr lang="cy-GB" altLang="en-US" dirty="0">
                <a:latin typeface="Lucida Sans" panose="020B0602030504020204" pitchFamily="34" charset="0"/>
              </a:rPr>
              <a:t>Sylw ar adegau llai strwythuredig</a:t>
            </a:r>
          </a:p>
          <a:p>
            <a:pPr eaLnBrk="1" fontAlgn="auto" hangingPunct="1">
              <a:spcAft>
                <a:spcPts val="0"/>
              </a:spcAft>
              <a:defRPr/>
            </a:pPr>
            <a:r>
              <a:rPr lang="cy-GB" altLang="en-US" dirty="0">
                <a:latin typeface="Lucida Sans" panose="020B0602030504020204" pitchFamily="34" charset="0"/>
              </a:rPr>
              <a:t>‘System Buddy’</a:t>
            </a:r>
          </a:p>
          <a:p>
            <a:pPr marL="0" indent="0" eaLnBrk="1" fontAlgn="auto" hangingPunct="1">
              <a:spcAft>
                <a:spcPts val="0"/>
              </a:spcAft>
              <a:buFont typeface="Arial" panose="020B0604020202020204" pitchFamily="34" charset="0"/>
              <a:buNone/>
              <a:defRPr/>
            </a:pPr>
            <a:endParaRPr lang="en-US" dirty="0"/>
          </a:p>
        </p:txBody>
      </p:sp>
      <p:sp>
        <p:nvSpPr>
          <p:cNvPr id="4" name="Content Placeholder 3"/>
          <p:cNvSpPr>
            <a:spLocks noGrp="1"/>
          </p:cNvSpPr>
          <p:nvPr>
            <p:ph sz="half" idx="2"/>
          </p:nvPr>
        </p:nvSpPr>
        <p:spPr>
          <a:xfrm>
            <a:off x="4648200" y="1143000"/>
            <a:ext cx="4038600" cy="4446588"/>
          </a:xfrm>
        </p:spPr>
        <p:txBody>
          <a:bodyPr rtlCol="0">
            <a:normAutofit/>
          </a:bodyPr>
          <a:lstStyle/>
          <a:p>
            <a:pPr eaLnBrk="1" fontAlgn="auto" hangingPunct="1">
              <a:spcAft>
                <a:spcPts val="0"/>
              </a:spcAft>
              <a:defRPr/>
            </a:pPr>
            <a:r>
              <a:rPr lang="en-US" dirty="0">
                <a:solidFill>
                  <a:srgbClr val="002060"/>
                </a:solidFill>
                <a:latin typeface="Lucida Sans" panose="020B0602040502020204" pitchFamily="34" charset="0"/>
              </a:rPr>
              <a:t>Whole-school approach</a:t>
            </a:r>
          </a:p>
          <a:p>
            <a:pPr eaLnBrk="1" fontAlgn="auto" hangingPunct="1">
              <a:spcAft>
                <a:spcPts val="0"/>
              </a:spcAft>
              <a:defRPr/>
            </a:pPr>
            <a:r>
              <a:rPr lang="en-US" dirty="0">
                <a:solidFill>
                  <a:srgbClr val="002060"/>
                </a:solidFill>
                <a:latin typeface="Lucida Sans" panose="020B0602040502020204" pitchFamily="34" charset="0"/>
              </a:rPr>
              <a:t>Communication</a:t>
            </a:r>
          </a:p>
          <a:p>
            <a:pPr eaLnBrk="1" fontAlgn="auto" hangingPunct="1">
              <a:spcAft>
                <a:spcPts val="0"/>
              </a:spcAft>
              <a:defRPr/>
            </a:pPr>
            <a:r>
              <a:rPr lang="en-US" dirty="0">
                <a:solidFill>
                  <a:srgbClr val="002060"/>
                </a:solidFill>
                <a:latin typeface="Lucida Sans" panose="020B0602040502020204" pitchFamily="34" charset="0"/>
              </a:rPr>
              <a:t>Trained 1-1/Key worker</a:t>
            </a:r>
          </a:p>
          <a:p>
            <a:pPr eaLnBrk="1" fontAlgn="auto" hangingPunct="1">
              <a:spcAft>
                <a:spcPts val="0"/>
              </a:spcAft>
              <a:defRPr/>
            </a:pPr>
            <a:r>
              <a:rPr lang="en-US" dirty="0">
                <a:solidFill>
                  <a:srgbClr val="002060"/>
                </a:solidFill>
                <a:latin typeface="Lucida Sans" panose="020B0602040502020204" pitchFamily="34" charset="0"/>
              </a:rPr>
              <a:t>Attention to less-structured times</a:t>
            </a:r>
          </a:p>
          <a:p>
            <a:pPr eaLnBrk="1" fontAlgn="auto" hangingPunct="1">
              <a:spcAft>
                <a:spcPts val="0"/>
              </a:spcAft>
              <a:defRPr/>
            </a:pPr>
            <a:r>
              <a:rPr lang="en-US" dirty="0">
                <a:solidFill>
                  <a:srgbClr val="002060"/>
                </a:solidFill>
                <a:latin typeface="Lucida Sans" panose="020B0602040502020204" pitchFamily="34" charset="0"/>
              </a:rPr>
              <a:t>‘Buddy system’</a:t>
            </a:r>
          </a:p>
          <a:p>
            <a:pPr marL="0" indent="0" eaLnBrk="1" fontAlgn="auto" hangingPunct="1">
              <a:spcAft>
                <a:spcPts val="0"/>
              </a:spcAft>
              <a:buFontTx/>
              <a:buNone/>
              <a:defRPr/>
            </a:pPr>
            <a:r>
              <a:rPr lang="en-US" sz="1600" dirty="0">
                <a:solidFill>
                  <a:srgbClr val="002060"/>
                </a:solidFill>
                <a:latin typeface="Lucida Sans" panose="020B0602040502020204" pitchFamily="34" charset="0"/>
              </a:rPr>
              <a:t>(Frederickson and Cline, 2009; </a:t>
            </a:r>
            <a:r>
              <a:rPr lang="en-US" sz="1600" dirty="0" err="1">
                <a:solidFill>
                  <a:srgbClr val="002060"/>
                </a:solidFill>
                <a:latin typeface="Lucida Sans" panose="020B0602040502020204" pitchFamily="34" charset="0"/>
              </a:rPr>
              <a:t>Plimey</a:t>
            </a:r>
            <a:r>
              <a:rPr lang="en-US" sz="1600" dirty="0">
                <a:solidFill>
                  <a:srgbClr val="002060"/>
                </a:solidFill>
                <a:latin typeface="Lucida Sans" panose="020B0602040502020204" pitchFamily="34" charset="0"/>
              </a:rPr>
              <a:t> et al., 2007; Willis, 2009)</a:t>
            </a:r>
          </a:p>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54498174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620688"/>
            <a:ext cx="8229600" cy="522312"/>
          </a:xfrm>
        </p:spPr>
        <p:txBody>
          <a:bodyPr>
            <a:normAutofit fontScale="90000"/>
          </a:bodyPr>
          <a:lstStyle/>
          <a:p>
            <a:pPr eaLnBrk="1" hangingPunct="1"/>
            <a:r>
              <a:rPr lang="cy-GB" altLang="cy-GB" sz="3200" dirty="0" smtClean="0">
                <a:latin typeface="Lucida Sans" panose="020B0602030504020204" pitchFamily="34" charset="0"/>
              </a:rPr>
              <a:t>Ceffylau</a:t>
            </a:r>
            <a:br>
              <a:rPr lang="cy-GB" altLang="cy-GB" sz="3200" dirty="0" smtClean="0">
                <a:latin typeface="Lucida Sans" panose="020B0602030504020204" pitchFamily="34" charset="0"/>
              </a:rPr>
            </a:br>
            <a:r>
              <a:rPr lang="cy-GB" altLang="cy-GB" sz="3200" dirty="0" smtClean="0">
                <a:solidFill>
                  <a:srgbClr val="002060"/>
                </a:solidFill>
                <a:latin typeface="Lucida Sans" panose="020B0602030504020204" pitchFamily="34" charset="0"/>
              </a:rPr>
              <a:t>Horses</a:t>
            </a:r>
            <a:endParaRPr lang="en-US" altLang="en-US" sz="3200" dirty="0" smtClean="0">
              <a:solidFill>
                <a:srgbClr val="002060"/>
              </a:solidFill>
            </a:endParaRPr>
          </a:p>
        </p:txBody>
      </p:sp>
      <p:sp>
        <p:nvSpPr>
          <p:cNvPr id="3" name="Content Placeholder 2"/>
          <p:cNvSpPr>
            <a:spLocks noGrp="1"/>
          </p:cNvSpPr>
          <p:nvPr>
            <p:ph sz="half" idx="1"/>
          </p:nvPr>
        </p:nvSpPr>
        <p:spPr>
          <a:xfrm>
            <a:off x="457200" y="1628800"/>
            <a:ext cx="4038600" cy="3960788"/>
          </a:xfrm>
        </p:spPr>
        <p:txBody>
          <a:bodyPr rtlCol="0">
            <a:normAutofit/>
          </a:bodyPr>
          <a:lstStyle/>
          <a:p>
            <a:pPr eaLnBrk="1" fontAlgn="auto" hangingPunct="1">
              <a:spcAft>
                <a:spcPts val="0"/>
              </a:spcAft>
              <a:defRPr/>
            </a:pPr>
            <a:r>
              <a:rPr lang="cy-GB" altLang="en-US" dirty="0" smtClean="0">
                <a:latin typeface="Lucida Sans" panose="020B0602030504020204" pitchFamily="34" charset="0"/>
              </a:rPr>
              <a:t>Model EAGALA</a:t>
            </a:r>
            <a:endParaRPr lang="cy-GB" altLang="en-US" dirty="0">
              <a:latin typeface="Lucida Sans" panose="020B0602030504020204" pitchFamily="34" charset="0"/>
            </a:endParaRPr>
          </a:p>
          <a:p>
            <a:pPr eaLnBrk="1" fontAlgn="auto" hangingPunct="1">
              <a:spcAft>
                <a:spcPts val="0"/>
              </a:spcAft>
              <a:defRPr/>
            </a:pPr>
            <a:r>
              <a:rPr lang="cy-GB" altLang="en-US" dirty="0">
                <a:latin typeface="Lucida Sans" panose="020B0602030504020204" pitchFamily="34" charset="0"/>
              </a:rPr>
              <a:t>Seicotherapi â Chymorth Ceffylau</a:t>
            </a:r>
          </a:p>
          <a:p>
            <a:pPr eaLnBrk="1" fontAlgn="auto" hangingPunct="1">
              <a:spcAft>
                <a:spcPts val="0"/>
              </a:spcAft>
              <a:defRPr/>
            </a:pPr>
            <a:r>
              <a:rPr lang="cy-GB" altLang="en-US" dirty="0">
                <a:latin typeface="Lucida Sans" panose="020B0602030504020204" pitchFamily="34" charset="0"/>
              </a:rPr>
              <a:t>Lleihau lefelau straen</a:t>
            </a:r>
          </a:p>
          <a:p>
            <a:pPr eaLnBrk="1" fontAlgn="auto" hangingPunct="1">
              <a:spcAft>
                <a:spcPts val="0"/>
              </a:spcAft>
              <a:defRPr/>
            </a:pPr>
            <a:r>
              <a:rPr lang="cy-GB" altLang="en-US" dirty="0">
                <a:latin typeface="Lucida Sans" panose="020B0602030504020204" pitchFamily="34" charset="0"/>
              </a:rPr>
              <a:t>Cynyddu ymgysylltiad</a:t>
            </a:r>
            <a:endParaRPr lang="en-US" dirty="0"/>
          </a:p>
        </p:txBody>
      </p:sp>
      <p:sp>
        <p:nvSpPr>
          <p:cNvPr id="4" name="Content Placeholder 3"/>
          <p:cNvSpPr>
            <a:spLocks noGrp="1"/>
          </p:cNvSpPr>
          <p:nvPr>
            <p:ph sz="half" idx="2"/>
          </p:nvPr>
        </p:nvSpPr>
        <p:spPr>
          <a:xfrm>
            <a:off x="4648200" y="1628800"/>
            <a:ext cx="4038600" cy="3960788"/>
          </a:xfrm>
        </p:spPr>
        <p:txBody>
          <a:bodyPr rtlCol="0">
            <a:normAutofit/>
          </a:bodyPr>
          <a:lstStyle/>
          <a:p>
            <a:pPr eaLnBrk="1" fontAlgn="auto" hangingPunct="1">
              <a:spcAft>
                <a:spcPts val="0"/>
              </a:spcAft>
              <a:defRPr/>
            </a:pPr>
            <a:r>
              <a:rPr lang="en-US" dirty="0" smtClean="0">
                <a:solidFill>
                  <a:srgbClr val="002060"/>
                </a:solidFill>
                <a:latin typeface="Lucida Sans" panose="020B0602040502020204" pitchFamily="34" charset="0"/>
              </a:rPr>
              <a:t>EAGALA Model</a:t>
            </a:r>
          </a:p>
          <a:p>
            <a:pPr eaLnBrk="1" fontAlgn="auto" hangingPunct="1">
              <a:spcAft>
                <a:spcPts val="0"/>
              </a:spcAft>
              <a:defRPr/>
            </a:pPr>
            <a:r>
              <a:rPr lang="en-US" dirty="0" smtClean="0">
                <a:solidFill>
                  <a:srgbClr val="002060"/>
                </a:solidFill>
                <a:latin typeface="Lucida Sans" panose="020B0602040502020204" pitchFamily="34" charset="0"/>
              </a:rPr>
              <a:t>Equine-Assisted Psychotherapy</a:t>
            </a:r>
            <a:endParaRPr lang="en-US" dirty="0">
              <a:solidFill>
                <a:srgbClr val="002060"/>
              </a:solidFill>
              <a:latin typeface="Lucida Sans" panose="020B0602040502020204" pitchFamily="34" charset="0"/>
            </a:endParaRPr>
          </a:p>
          <a:p>
            <a:pPr eaLnBrk="1" fontAlgn="auto" hangingPunct="1">
              <a:spcAft>
                <a:spcPts val="0"/>
              </a:spcAft>
              <a:defRPr/>
            </a:pPr>
            <a:r>
              <a:rPr lang="en-US" dirty="0" smtClean="0">
                <a:solidFill>
                  <a:srgbClr val="002060"/>
                </a:solidFill>
                <a:latin typeface="Lucida Sans" panose="020B0602040502020204" pitchFamily="34" charset="0"/>
              </a:rPr>
              <a:t>Lowers stress levels</a:t>
            </a:r>
          </a:p>
          <a:p>
            <a:pPr eaLnBrk="1" fontAlgn="auto" hangingPunct="1">
              <a:spcAft>
                <a:spcPts val="0"/>
              </a:spcAft>
              <a:defRPr/>
            </a:pPr>
            <a:r>
              <a:rPr lang="en-GB" dirty="0" smtClean="0">
                <a:solidFill>
                  <a:srgbClr val="002060"/>
                </a:solidFill>
                <a:latin typeface="Lucida Sans" panose="020B0602040502020204" pitchFamily="34" charset="0"/>
              </a:rPr>
              <a:t>Increases engagement</a:t>
            </a:r>
            <a:endParaRPr lang="en-US" dirty="0">
              <a:solidFill>
                <a:srgbClr val="002060"/>
              </a:solidFill>
            </a:endParaRPr>
          </a:p>
        </p:txBody>
      </p:sp>
    </p:spTree>
    <p:extLst>
      <p:ext uri="{BB962C8B-B14F-4D97-AF65-F5344CB8AC3E}">
        <p14:creationId xmlns:p14="http://schemas.microsoft.com/office/powerpoint/2010/main" val="250005681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GB" altLang="en-US" sz="3200" dirty="0" err="1" smtClean="0">
                <a:latin typeface="Lucida Sans" panose="020B0602030504020204" pitchFamily="34" charset="0"/>
              </a:rPr>
              <a:t>Gwyliwch</a:t>
            </a:r>
            <a:r>
              <a:rPr lang="en-GB" altLang="en-US" sz="3200" dirty="0" smtClean="0">
                <a:latin typeface="Lucida Sans" panose="020B0602030504020204" pitchFamily="34" charset="0"/>
              </a:rPr>
              <a:t> y clip…</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Watch the clip…</a:t>
            </a:r>
            <a:endParaRPr lang="en-US" altLang="en-US" sz="3200" dirty="0" smtClean="0">
              <a:solidFill>
                <a:srgbClr val="002060"/>
              </a:solidFill>
              <a:latin typeface="Lucida Sans" panose="020B0602030504020204" pitchFamily="34" charset="0"/>
            </a:endParaRPr>
          </a:p>
        </p:txBody>
      </p:sp>
      <p:sp>
        <p:nvSpPr>
          <p:cNvPr id="46083" name="Content Placeholder 2"/>
          <p:cNvSpPr>
            <a:spLocks noGrp="1"/>
          </p:cNvSpPr>
          <p:nvPr>
            <p:ph idx="1"/>
          </p:nvPr>
        </p:nvSpPr>
        <p:spPr>
          <a:xfrm>
            <a:off x="457200" y="1600200"/>
            <a:ext cx="8229600" cy="3916363"/>
          </a:xfrm>
        </p:spPr>
        <p:txBody>
          <a:bodyPr/>
          <a:lstStyle/>
          <a:p>
            <a:pPr marL="0" indent="0" eaLnBrk="1" hangingPunct="1">
              <a:buNone/>
            </a:pPr>
            <a:r>
              <a:rPr lang="en-GB" altLang="en-US" dirty="0" err="1" smtClean="0">
                <a:latin typeface="Lucida Sans" panose="020B0602030504020204" pitchFamily="34" charset="0"/>
              </a:rPr>
              <a:t>Cinedigm</a:t>
            </a:r>
            <a:r>
              <a:rPr lang="en-GB" altLang="en-US" dirty="0" smtClean="0">
                <a:latin typeface="Lucida Sans" panose="020B0602030504020204" pitchFamily="34" charset="0"/>
              </a:rPr>
              <a:t> (2010) ‘The Horse Boy – Official Trailer,’ </a:t>
            </a:r>
            <a:r>
              <a:rPr lang="en-GB" altLang="en-US" dirty="0" smtClean="0">
                <a:latin typeface="Lucida Sans" panose="020B0602030504020204" pitchFamily="34" charset="0"/>
                <a:hlinkClick r:id="rId3"/>
              </a:rPr>
              <a:t>https://www.youtube.com/watch?v=Y5L6d6AHQ3Q&amp;list=PLtDnuwLxr4B-Lh8vw_2SwBcF36_QIgAr-&amp;index=2</a:t>
            </a:r>
            <a:r>
              <a:rPr lang="en-GB" altLang="en-US" dirty="0" smtClean="0">
                <a:latin typeface="Lucida Sans" panose="020B0602030504020204" pitchFamily="34" charset="0"/>
              </a:rPr>
              <a:t> [Accessed: April 26 2018].</a:t>
            </a:r>
            <a:endParaRPr lang="en-US" altLang="en-US" dirty="0" smtClean="0">
              <a:latin typeface="Lucida Sans" panose="020B0602030504020204" pitchFamily="34" charset="0"/>
            </a:endParaRPr>
          </a:p>
        </p:txBody>
      </p:sp>
    </p:spTree>
    <p:extLst>
      <p:ext uri="{BB962C8B-B14F-4D97-AF65-F5344CB8AC3E}">
        <p14:creationId xmlns:p14="http://schemas.microsoft.com/office/powerpoint/2010/main" val="170066868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pPr eaLnBrk="1" hangingPunct="1"/>
            <a:r>
              <a:rPr lang="en-GB" altLang="en-US" sz="3200" dirty="0" err="1" smtClean="0">
                <a:latin typeface="Lucida Sans" panose="020B0602030504020204" pitchFamily="34" charset="0"/>
              </a:rPr>
              <a:t>Geiriau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olaf</a:t>
            </a:r>
            <a:r>
              <a:rPr lang="en-GB" altLang="en-US" sz="3200" dirty="0" smtClean="0">
                <a:latin typeface="Lucida Sans" panose="020B0602030504020204" pitchFamily="34" charset="0"/>
              </a:rPr>
              <a:t>…</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Final words…</a:t>
            </a:r>
            <a:endParaRPr lang="en-US" altLang="en-US" sz="3200" dirty="0" smtClean="0">
              <a:solidFill>
                <a:srgbClr val="002060"/>
              </a:solidFill>
              <a:latin typeface="Lucida Sans" panose="020B0602030504020204" pitchFamily="34" charset="0"/>
            </a:endParaRPr>
          </a:p>
        </p:txBody>
      </p:sp>
      <p:sp>
        <p:nvSpPr>
          <p:cNvPr id="69635" name="Content Placeholder 2"/>
          <p:cNvSpPr>
            <a:spLocks noGrp="1"/>
          </p:cNvSpPr>
          <p:nvPr>
            <p:ph idx="1"/>
          </p:nvPr>
        </p:nvSpPr>
        <p:spPr>
          <a:xfrm>
            <a:off x="282575" y="1628775"/>
            <a:ext cx="8578850" cy="3916363"/>
          </a:xfrm>
        </p:spPr>
        <p:txBody>
          <a:bodyPr/>
          <a:lstStyle/>
          <a:p>
            <a:pPr marL="0" indent="0" algn="just" eaLnBrk="1" hangingPunct="1">
              <a:buFont typeface="Arial" panose="020B0604020202020204" pitchFamily="34" charset="0"/>
              <a:buNone/>
            </a:pPr>
            <a:r>
              <a:rPr lang="en-GB" altLang="en-US" sz="2400" smtClean="0">
                <a:latin typeface="Lucida Sans" panose="020B0602030504020204" pitchFamily="34" charset="0"/>
              </a:rPr>
              <a:t>“Work to view my autism as a different ability rather than a disability. Look past what you may see as limitations and see the gifts autism has given me. It may be true that I’m not good at eye contact or conversation, but have you noticed that I don’t lie, cheat at games, tattle on my classmates or pass judgment on other people? Also true that I probably won’t be the next Michael Jordan. But with my attention to fine detail and capacity for extraordinary focus, I might be the next Einstein. Or Mozart. Or Van Gogh,”</a:t>
            </a:r>
          </a:p>
          <a:p>
            <a:pPr marL="0" indent="0" algn="r" eaLnBrk="1" hangingPunct="1">
              <a:buFont typeface="Arial" panose="020B0604020202020204" pitchFamily="34" charset="0"/>
              <a:buNone/>
            </a:pPr>
            <a:r>
              <a:rPr lang="en-GB" altLang="en-US" sz="1800" smtClean="0">
                <a:latin typeface="Lucida Sans" panose="020B0602030504020204" pitchFamily="34" charset="0"/>
              </a:rPr>
              <a:t>(Notbohm, 2014) </a:t>
            </a:r>
            <a:endParaRPr lang="en-US" altLang="en-US" sz="1800" smtClean="0">
              <a:latin typeface="Lucida Sans" panose="020B0602030504020204" pitchFamily="34" charset="0"/>
            </a:endParaRPr>
          </a:p>
        </p:txBody>
      </p:sp>
    </p:spTree>
    <p:extLst>
      <p:ext uri="{BB962C8B-B14F-4D97-AF65-F5344CB8AC3E}">
        <p14:creationId xmlns:p14="http://schemas.microsoft.com/office/powerpoint/2010/main" val="124245912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860032" y="548680"/>
            <a:ext cx="3816424" cy="4752527"/>
          </a:xfrm>
          <a:prstGeom prst="rect">
            <a:avLst/>
          </a:prstGeom>
        </p:spPr>
      </p:pic>
      <p:sp>
        <p:nvSpPr>
          <p:cNvPr id="69634" name="Title 1"/>
          <p:cNvSpPr>
            <a:spLocks noGrp="1"/>
          </p:cNvSpPr>
          <p:nvPr>
            <p:ph type="title"/>
          </p:nvPr>
        </p:nvSpPr>
        <p:spPr/>
        <p:txBody>
          <a:bodyPr/>
          <a:lstStyle/>
          <a:p>
            <a:pPr eaLnBrk="1" hangingPunct="1"/>
            <a:endParaRPr lang="en-US" altLang="en-US" sz="3200" dirty="0" smtClean="0">
              <a:solidFill>
                <a:srgbClr val="002060"/>
              </a:solidFill>
              <a:latin typeface="Lucida Sans" panose="020B0602030504020204" pitchFamily="34" charset="0"/>
            </a:endParaRPr>
          </a:p>
        </p:txBody>
      </p:sp>
      <p:pic>
        <p:nvPicPr>
          <p:cNvPr id="2" name="Content Placeholder 1"/>
          <p:cNvPicPr>
            <a:picLocks noGrp="1" noChangeAspect="1"/>
          </p:cNvPicPr>
          <p:nvPr>
            <p:ph idx="1"/>
          </p:nvPr>
        </p:nvPicPr>
        <p:blipFill>
          <a:blip r:embed="rId4"/>
          <a:stretch>
            <a:fillRect/>
          </a:stretch>
        </p:blipFill>
        <p:spPr>
          <a:xfrm>
            <a:off x="323528" y="365126"/>
            <a:ext cx="4320480" cy="4936082"/>
          </a:xfrm>
          <a:prstGeom prst="rect">
            <a:avLst/>
          </a:prstGeom>
        </p:spPr>
      </p:pic>
    </p:spTree>
    <p:extLst>
      <p:ext uri="{BB962C8B-B14F-4D97-AF65-F5344CB8AC3E}">
        <p14:creationId xmlns:p14="http://schemas.microsoft.com/office/powerpoint/2010/main" val="165668473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2038</TotalTime>
  <Words>1363</Words>
  <Application>Microsoft Office PowerPoint</Application>
  <PresentationFormat>On-screen Show (4:3)</PresentationFormat>
  <Paragraphs>347</Paragraphs>
  <Slides>41</Slides>
  <Notes>40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ＭＳ Ｐゴシック</vt:lpstr>
      <vt:lpstr>ＭＳ Ｐゴシック</vt:lpstr>
      <vt:lpstr>Arial</vt:lpstr>
      <vt:lpstr>Calibri</vt:lpstr>
      <vt:lpstr>Calibri Light</vt:lpstr>
      <vt:lpstr>Lucida Sans</vt:lpstr>
      <vt:lpstr>Myriad Pro</vt:lpstr>
      <vt:lpstr>Office Theme</vt:lpstr>
      <vt:lpstr>PowerPoint Presentation</vt:lpstr>
      <vt:lpstr>Cynnwys Content</vt:lpstr>
      <vt:lpstr>Adoddau Resources</vt:lpstr>
      <vt:lpstr>Diffiniad Definition</vt:lpstr>
      <vt:lpstr>Beth yw Awtistiaeth? What is Autism?</vt:lpstr>
      <vt:lpstr>Awtistiaeth Autism</vt:lpstr>
      <vt:lpstr>Crynodeb Summary</vt:lpstr>
      <vt:lpstr>Cyffredinrwydd a Diagnosis Prevalence and Diagnosis</vt:lpstr>
      <vt:lpstr>Ystadegau  Statistics</vt:lpstr>
      <vt:lpstr>Goblygiadau              Implications</vt:lpstr>
      <vt:lpstr>Ymddygiad hunansymbyliadol Self-stimulatory behaviour</vt:lpstr>
      <vt:lpstr>Ymddygiad hunansymbyliadol Self-stimulatory behaviour</vt:lpstr>
      <vt:lpstr>Diddordebau dwys Intense interests</vt:lpstr>
      <vt:lpstr>Diddordebau dwys Intense interests</vt:lpstr>
      <vt:lpstr>Diddordebau arbennig - Disney Special interests - Disney</vt:lpstr>
      <vt:lpstr>Cyfathrebu Communication</vt:lpstr>
      <vt:lpstr>Iaith Language</vt:lpstr>
      <vt:lpstr>Diffyg cyswllt llygad Lack of eye contact</vt:lpstr>
      <vt:lpstr>Diffyg cyswllt llygad Lack of eye contact</vt:lpstr>
      <vt:lpstr>Cyfathrebu Dieiriau Non-verbal Communication</vt:lpstr>
      <vt:lpstr>Anhwylder Prosesu Synhwyraidd Sensory Processing Disorder</vt:lpstr>
      <vt:lpstr>Strategaethau Strategies</vt:lpstr>
      <vt:lpstr>Strategaeth Strategy</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DYC – Dadansoddi Ymddygiad Cynhwysol ABA – Applied Behavioural Analysis</vt:lpstr>
      <vt:lpstr>DYC Modern – Therapyddïau ‘Skybound’ Modern ABA – Skybound Therapies</vt:lpstr>
      <vt:lpstr>PECS</vt:lpstr>
      <vt:lpstr>Storiau gymdeithasolTM Social storiesTM</vt:lpstr>
      <vt:lpstr>Ewch ati… Have a go…</vt:lpstr>
      <vt:lpstr>Therapïau amgen Alternative therapies</vt:lpstr>
      <vt:lpstr>Arfer cynhwysol Inclusive practice</vt:lpstr>
      <vt:lpstr>Ceffylau Horses</vt:lpstr>
      <vt:lpstr>Gwyliwch y clip… Watch the clip…</vt:lpstr>
      <vt:lpstr>Geiriau olaf… Final words…</vt:lpstr>
      <vt:lpstr>PowerPoint Presentation</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58</cp:revision>
  <dcterms:created xsi:type="dcterms:W3CDTF">2006-04-22T22:14:59Z</dcterms:created>
  <dcterms:modified xsi:type="dcterms:W3CDTF">2019-04-05T07:53:25Z</dcterms:modified>
</cp:coreProperties>
</file>