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rels" ContentType="application/vnd.openxmlformats-package.relationships+xml"/>
  <Default Extension="xml" ContentType="application/xml"/>
  <Default Extension="gif" ContentType="image/gif"/>
  <Default Extension="vml" ContentType="application/vnd.openxmlformats-officedocument.vmlDrawing"/>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2" r:id="rId4"/>
  </p:sldMasterIdLst>
  <p:notesMasterIdLst>
    <p:notesMasterId r:id="rId42"/>
  </p:notesMasterIdLst>
  <p:handoutMasterIdLst>
    <p:handoutMasterId r:id="rId43"/>
  </p:handoutMasterIdLst>
  <p:sldIdLst>
    <p:sldId id="256" r:id="rId5"/>
    <p:sldId id="296" r:id="rId6"/>
    <p:sldId id="297" r:id="rId7"/>
    <p:sldId id="298" r:id="rId8"/>
    <p:sldId id="299" r:id="rId9"/>
    <p:sldId id="300" r:id="rId10"/>
    <p:sldId id="301" r:id="rId11"/>
    <p:sldId id="302" r:id="rId12"/>
    <p:sldId id="303" r:id="rId13"/>
    <p:sldId id="304" r:id="rId14"/>
    <p:sldId id="306" r:id="rId15"/>
    <p:sldId id="307" r:id="rId16"/>
    <p:sldId id="305" r:id="rId17"/>
    <p:sldId id="312" r:id="rId18"/>
    <p:sldId id="313" r:id="rId19"/>
    <p:sldId id="314" r:id="rId20"/>
    <p:sldId id="308" r:id="rId21"/>
    <p:sldId id="309" r:id="rId22"/>
    <p:sldId id="261" r:id="rId23"/>
    <p:sldId id="290" r:id="rId24"/>
    <p:sldId id="260" r:id="rId25"/>
    <p:sldId id="268" r:id="rId26"/>
    <p:sldId id="269" r:id="rId27"/>
    <p:sldId id="286" r:id="rId28"/>
    <p:sldId id="288" r:id="rId29"/>
    <p:sldId id="289" r:id="rId30"/>
    <p:sldId id="270" r:id="rId31"/>
    <p:sldId id="262" r:id="rId32"/>
    <p:sldId id="277" r:id="rId33"/>
    <p:sldId id="263" r:id="rId34"/>
    <p:sldId id="273" r:id="rId35"/>
    <p:sldId id="264" r:id="rId36"/>
    <p:sldId id="275" r:id="rId37"/>
    <p:sldId id="310" r:id="rId38"/>
    <p:sldId id="311" r:id="rId39"/>
    <p:sldId id="267" r:id="rId40"/>
    <p:sldId id="285" r:id="rId41"/>
  </p:sldIdLst>
  <p:sldSz cx="9144000" cy="6858000" type="screen4x3"/>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212" autoAdjust="0"/>
    <p:restoredTop sz="74840" autoAdjust="0"/>
  </p:normalViewPr>
  <p:slideViewPr>
    <p:cSldViewPr>
      <p:cViewPr varScale="1">
        <p:scale>
          <a:sx n="65" d="100"/>
          <a:sy n="65" d="100"/>
        </p:scale>
        <p:origin x="1699" y="77"/>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handoutMaster" Target="handoutMasters/handoutMaster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27.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r>
              <a:rPr lang="en-GB" smtClean="0"/>
              <a:t>insert header</a:t>
            </a:r>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t>02/10/2019</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r>
              <a:rPr lang="en-GB" smtClean="0"/>
              <a:t>insert header</a:t>
            </a:r>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1E9EAB9E-E8D5-476C-93BA-6CDCDF16D67A}" type="datetimeFigureOut">
              <a:rPr lang="en-GB" smtClean="0"/>
              <a:t>02/10/2019</a:t>
            </a:fld>
            <a:endParaRPr lang="en-GB"/>
          </a:p>
        </p:txBody>
      </p:sp>
      <p:sp>
        <p:nvSpPr>
          <p:cNvPr id="4" name="Slide Image Placeholder 3"/>
          <p:cNvSpPr>
            <a:spLocks noGrp="1" noRot="1" noChangeAspect="1"/>
          </p:cNvSpPr>
          <p:nvPr>
            <p:ph type="sldImg" idx="2"/>
          </p:nvPr>
        </p:nvSpPr>
        <p:spPr>
          <a:xfrm>
            <a:off x="1166813" y="1241425"/>
            <a:ext cx="4464050"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831A1511-BA99-4995-9603-94CCAF14FA3D}" type="slidenum">
              <a:rPr lang="en-GB" smtClean="0"/>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1</a:t>
            </a:fld>
            <a:endParaRPr lang="en-GB"/>
          </a:p>
        </p:txBody>
      </p:sp>
    </p:spTree>
    <p:extLst>
      <p:ext uri="{BB962C8B-B14F-4D97-AF65-F5344CB8AC3E}">
        <p14:creationId xmlns:p14="http://schemas.microsoft.com/office/powerpoint/2010/main" val="17104886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CBDDFA6-66F8-4F99-B8F6-C4B18DC6700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864068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Try and</a:t>
            </a:r>
            <a:r>
              <a:rPr lang="en-GB" baseline="0" dirty="0" smtClean="0"/>
              <a:t> think of 10 for each. </a:t>
            </a:r>
            <a:endParaRPr lang="en-GB" dirty="0" smtClean="0"/>
          </a:p>
          <a:p>
            <a:r>
              <a:rPr lang="en-GB" dirty="0" smtClean="0"/>
              <a:t>Your expectations of me? Include breaks</a:t>
            </a:r>
          </a:p>
          <a:p>
            <a:r>
              <a:rPr lang="en-GB" dirty="0" smtClean="0"/>
              <a:t>My Expectations of you?</a:t>
            </a:r>
            <a:endParaRPr lang="en-GB" dirty="0"/>
          </a:p>
        </p:txBody>
      </p:sp>
      <p:sp>
        <p:nvSpPr>
          <p:cNvPr id="4" name="Header Placeholder 3"/>
          <p:cNvSpPr>
            <a:spLocks noGrp="1"/>
          </p:cNvSpPr>
          <p:nvPr>
            <p:ph type="hdr"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t>insert header</a:t>
            </a:r>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Slide Number Placeholder 4"/>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612621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18</a:t>
            </a:fld>
            <a:endParaRPr lang="en-GB"/>
          </a:p>
        </p:txBody>
      </p:sp>
    </p:spTree>
    <p:extLst>
      <p:ext uri="{BB962C8B-B14F-4D97-AF65-F5344CB8AC3E}">
        <p14:creationId xmlns:p14="http://schemas.microsoft.com/office/powerpoint/2010/main" val="5141531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p>
        </p:txBody>
      </p:sp>
      <p:sp>
        <p:nvSpPr>
          <p:cNvPr id="583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718910D-D3B9-42B9-A0FC-A071AB1BA6C9}" type="slidenum">
              <a:rPr lang="en-US" altLang="en-US" smtClean="0">
                <a:solidFill>
                  <a:srgbClr val="000000"/>
                </a:solidFill>
                <a:latin typeface="Calibri" panose="020F0502020204030204" pitchFamily="34" charset="0"/>
              </a:rPr>
              <a:pPr/>
              <a:t>19</a:t>
            </a:fld>
            <a:endParaRPr lang="en-US" altLang="en-US" smtClean="0">
              <a:solidFill>
                <a:srgbClr val="000000"/>
              </a:solidFill>
              <a:latin typeface="Calibri" panose="020F0502020204030204" pitchFamily="34" charset="0"/>
            </a:endParaRPr>
          </a:p>
        </p:txBody>
      </p:sp>
    </p:spTree>
    <p:extLst>
      <p:ext uri="{BB962C8B-B14F-4D97-AF65-F5344CB8AC3E}">
        <p14:creationId xmlns:p14="http://schemas.microsoft.com/office/powerpoint/2010/main" val="14143379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If you were</a:t>
            </a:r>
            <a:r>
              <a:rPr lang="en-GB" baseline="0" dirty="0" smtClean="0"/>
              <a:t> asked to describe what Human Resource Management is to an 88 year old man what would you say?</a:t>
            </a:r>
          </a:p>
          <a:p>
            <a:endParaRPr lang="en-GB" baseline="0" dirty="0" smtClean="0"/>
          </a:p>
          <a:p>
            <a:r>
              <a:rPr lang="en-GB" baseline="0" dirty="0" smtClean="0"/>
              <a:t>Knowledge café exercise.</a:t>
            </a:r>
            <a:endParaRPr lang="en-GB" dirty="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20</a:t>
            </a:fld>
            <a:endParaRPr lang="en-GB"/>
          </a:p>
        </p:txBody>
      </p:sp>
    </p:spTree>
    <p:extLst>
      <p:ext uri="{BB962C8B-B14F-4D97-AF65-F5344CB8AC3E}">
        <p14:creationId xmlns:p14="http://schemas.microsoft.com/office/powerpoint/2010/main" val="21152064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There</a:t>
            </a:r>
            <a:r>
              <a:rPr lang="en-GB" baseline="0" dirty="0" smtClean="0"/>
              <a:t> is a strong view that human resources are a critical if not the source of competitive advantage.  It is therefore important for organisations to give consideration to the management of this resource as it will impact the performance of the organisation.</a:t>
            </a:r>
          </a:p>
          <a:p>
            <a:r>
              <a:rPr lang="en-GB" baseline="0" dirty="0" smtClean="0"/>
              <a:t>Is it more critical now than say in the late 19</a:t>
            </a:r>
            <a:r>
              <a:rPr lang="en-GB" baseline="30000" dirty="0" smtClean="0"/>
              <a:t>th</a:t>
            </a:r>
            <a:r>
              <a:rPr lang="en-GB" baseline="0" dirty="0" smtClean="0"/>
              <a:t> early 20</a:t>
            </a:r>
            <a:r>
              <a:rPr lang="en-GB" baseline="30000" dirty="0" smtClean="0"/>
              <a:t>th</a:t>
            </a:r>
            <a:r>
              <a:rPr lang="en-GB" baseline="0" dirty="0" smtClean="0"/>
              <a:t> century?</a:t>
            </a:r>
          </a:p>
          <a:p>
            <a:r>
              <a:rPr lang="en-GB" baseline="0" dirty="0" smtClean="0"/>
              <a:t>Why?</a:t>
            </a:r>
          </a:p>
          <a:p>
            <a:r>
              <a:rPr lang="en-GB" baseline="0" dirty="0" smtClean="0"/>
              <a:t>What types of jobs might you have applied for  in 1880?, 1950 and now in 2016.</a:t>
            </a:r>
          </a:p>
          <a:p>
            <a:endParaRPr lang="en-GB" dirty="0"/>
          </a:p>
        </p:txBody>
      </p:sp>
      <p:sp>
        <p:nvSpPr>
          <p:cNvPr id="4" name="Slide Number Placeholder 3"/>
          <p:cNvSpPr>
            <a:spLocks noGrp="1"/>
          </p:cNvSpPr>
          <p:nvPr>
            <p:ph type="sldNum" sz="quarter" idx="10"/>
          </p:nvPr>
        </p:nvSpPr>
        <p:spPr/>
        <p:txBody>
          <a:bodyPr/>
          <a:lstStyle/>
          <a:p>
            <a:fld id="{47C7649C-5D2E-4AAE-91B6-EF2CD6EE2628}" type="slidenum">
              <a:rPr lang="en-GB" smtClean="0"/>
              <a:t>21</a:t>
            </a:fld>
            <a:endParaRPr lang="en-GB"/>
          </a:p>
        </p:txBody>
      </p:sp>
    </p:spTree>
    <p:extLst>
      <p:ext uri="{BB962C8B-B14F-4D97-AF65-F5344CB8AC3E}">
        <p14:creationId xmlns:p14="http://schemas.microsoft.com/office/powerpoint/2010/main" val="5884176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HRM as a concept originated in the US in the 1960s but it wasn’t until 1980s that research in</a:t>
            </a:r>
            <a:r>
              <a:rPr lang="en-GB" baseline="0" dirty="0" smtClean="0"/>
              <a:t> the field expanded considerably.</a:t>
            </a:r>
          </a:p>
          <a:p>
            <a:endParaRPr lang="en-GB" baseline="0" dirty="0" smtClean="0"/>
          </a:p>
          <a:p>
            <a:r>
              <a:rPr lang="en-GB" baseline="0" dirty="0" smtClean="0"/>
              <a:t>The field is extensive and complex  and as you can see has been defined in a number of ways.  </a:t>
            </a:r>
            <a:endParaRPr lang="en-GB" dirty="0"/>
          </a:p>
        </p:txBody>
      </p:sp>
      <p:sp>
        <p:nvSpPr>
          <p:cNvPr id="4" name="Slide Number Placeholder 3"/>
          <p:cNvSpPr>
            <a:spLocks noGrp="1"/>
          </p:cNvSpPr>
          <p:nvPr>
            <p:ph type="sldNum" sz="quarter" idx="10"/>
          </p:nvPr>
        </p:nvSpPr>
        <p:spPr/>
        <p:txBody>
          <a:bodyPr/>
          <a:lstStyle/>
          <a:p>
            <a:fld id="{47C7649C-5D2E-4AAE-91B6-EF2CD6EE2628}" type="slidenum">
              <a:rPr lang="en-GB" smtClean="0"/>
              <a:t>22</a:t>
            </a:fld>
            <a:endParaRPr lang="en-GB"/>
          </a:p>
        </p:txBody>
      </p:sp>
      <p:sp>
        <p:nvSpPr>
          <p:cNvPr id="5" name="Header Placeholder 4"/>
          <p:cNvSpPr>
            <a:spLocks noGrp="1"/>
          </p:cNvSpPr>
          <p:nvPr>
            <p:ph type="hdr" sz="quarter" idx="11"/>
          </p:nvPr>
        </p:nvSpPr>
        <p:spPr/>
        <p:txBody>
          <a:bodyPr/>
          <a:lstStyle/>
          <a:p>
            <a:r>
              <a:rPr lang="en-GB" smtClean="0"/>
              <a:t>insert header</a:t>
            </a:r>
            <a:endParaRPr lang="en-GB"/>
          </a:p>
        </p:txBody>
      </p:sp>
    </p:spTree>
    <p:extLst>
      <p:ext uri="{BB962C8B-B14F-4D97-AF65-F5344CB8AC3E}">
        <p14:creationId xmlns:p14="http://schemas.microsoft.com/office/powerpoint/2010/main" val="1367434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Social</a:t>
            </a:r>
            <a:r>
              <a:rPr lang="en-GB" baseline="0" dirty="0" smtClean="0"/>
              <a:t> justice arose from the criticism of the exploitation of workers by factory owners and enable the first Personnel Manager to be appointed.  Their aim to alleviate the lot of the worker.  What type of things would they have been concerned with? Employment benefit, sick pay &amp; subsidised housing.</a:t>
            </a:r>
          </a:p>
          <a:p>
            <a:r>
              <a:rPr lang="en-GB" baseline="0" dirty="0" smtClean="0"/>
              <a:t>Have such practices disappeared in the 21</a:t>
            </a:r>
            <a:r>
              <a:rPr lang="en-GB" baseline="30000" dirty="0" smtClean="0"/>
              <a:t>st</a:t>
            </a:r>
            <a:r>
              <a:rPr lang="en-GB" baseline="0" dirty="0" smtClean="0"/>
              <a:t> Century?  There are still regular reports of </a:t>
            </a:r>
            <a:r>
              <a:rPr lang="en-GB" baseline="0" dirty="0" err="1" smtClean="0"/>
              <a:t>ee</a:t>
            </a:r>
            <a:r>
              <a:rPr lang="en-GB" baseline="0" dirty="0" smtClean="0"/>
              <a:t> being exploited by </a:t>
            </a:r>
            <a:r>
              <a:rPr lang="en-GB" baseline="0" dirty="0" err="1" smtClean="0"/>
              <a:t>er</a:t>
            </a:r>
            <a:r>
              <a:rPr lang="en-GB" baseline="0" dirty="0" smtClean="0"/>
              <a:t> that flout the law.  Can anyone think of a recent example?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t>As well as the ethical case businesses wanted to improve commitment which led to higher productivity a longer serving workforce and a larger pool of applicants.  Todays organisations are still concerned with </a:t>
            </a:r>
            <a:r>
              <a:rPr lang="en-GB" baseline="0" dirty="0" err="1" smtClean="0"/>
              <a:t>ee</a:t>
            </a:r>
            <a:r>
              <a:rPr lang="en-GB" baseline="0" dirty="0" smtClean="0"/>
              <a:t> welfare and put in place such things as EAP, Childcare and private medical cover.</a:t>
            </a:r>
          </a:p>
          <a:p>
            <a:endParaRPr lang="en-GB" baseline="0"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fld id="{47C7649C-5D2E-4AAE-91B6-EF2CD6EE2628}" type="slidenum">
              <a:rPr lang="en-GB" smtClean="0"/>
              <a:t>23</a:t>
            </a:fld>
            <a:endParaRPr lang="en-GB"/>
          </a:p>
        </p:txBody>
      </p:sp>
      <p:sp>
        <p:nvSpPr>
          <p:cNvPr id="5" name="Header Placeholder 4"/>
          <p:cNvSpPr>
            <a:spLocks noGrp="1"/>
          </p:cNvSpPr>
          <p:nvPr>
            <p:ph type="hdr" sz="quarter" idx="11"/>
          </p:nvPr>
        </p:nvSpPr>
        <p:spPr/>
        <p:txBody>
          <a:bodyPr/>
          <a:lstStyle/>
          <a:p>
            <a:r>
              <a:rPr lang="en-GB" smtClean="0"/>
              <a:t>insert header</a:t>
            </a:r>
            <a:endParaRPr lang="en-GB"/>
          </a:p>
        </p:txBody>
      </p:sp>
    </p:spTree>
    <p:extLst>
      <p:ext uri="{BB962C8B-B14F-4D97-AF65-F5344CB8AC3E}">
        <p14:creationId xmlns:p14="http://schemas.microsoft.com/office/powerpoint/2010/main" val="15606907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During this period PMs began to gain responsibility in the area of staffing</a:t>
            </a:r>
            <a:r>
              <a:rPr lang="en-GB" baseline="0" dirty="0" smtClean="0"/>
              <a:t>, training and Org design.  Influenced by social scientist such as Taylor and Fayol that started to look at how org structures should be designed and labour deployed to maximise efficiency.</a:t>
            </a:r>
            <a:endParaRPr lang="en-GB" dirty="0"/>
          </a:p>
        </p:txBody>
      </p:sp>
      <p:sp>
        <p:nvSpPr>
          <p:cNvPr id="4" name="Slide Number Placeholder 3"/>
          <p:cNvSpPr>
            <a:spLocks noGrp="1"/>
          </p:cNvSpPr>
          <p:nvPr>
            <p:ph type="sldNum" sz="quarter" idx="10"/>
          </p:nvPr>
        </p:nvSpPr>
        <p:spPr/>
        <p:txBody>
          <a:bodyPr/>
          <a:lstStyle/>
          <a:p>
            <a:fld id="{47C7649C-5D2E-4AAE-91B6-EF2CD6EE2628}" type="slidenum">
              <a:rPr lang="en-GB" smtClean="0"/>
              <a:t>24</a:t>
            </a:fld>
            <a:endParaRPr lang="en-GB"/>
          </a:p>
        </p:txBody>
      </p:sp>
      <p:sp>
        <p:nvSpPr>
          <p:cNvPr id="5" name="Header Placeholder 4"/>
          <p:cNvSpPr>
            <a:spLocks noGrp="1"/>
          </p:cNvSpPr>
          <p:nvPr>
            <p:ph type="hdr" sz="quarter" idx="11"/>
          </p:nvPr>
        </p:nvSpPr>
        <p:spPr/>
        <p:txBody>
          <a:bodyPr/>
          <a:lstStyle/>
          <a:p>
            <a:r>
              <a:rPr lang="en-GB" smtClean="0"/>
              <a:t>insert header</a:t>
            </a:r>
            <a:endParaRPr lang="en-GB"/>
          </a:p>
        </p:txBody>
      </p:sp>
    </p:spTree>
    <p:extLst>
      <p:ext uri="{BB962C8B-B14F-4D97-AF65-F5344CB8AC3E}">
        <p14:creationId xmlns:p14="http://schemas.microsoft.com/office/powerpoint/2010/main" val="24382299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PMs added expertise in bargaining</a:t>
            </a:r>
            <a:r>
              <a:rPr lang="en-GB" baseline="0" dirty="0" smtClean="0"/>
              <a:t> to their repertoire of skills.  </a:t>
            </a:r>
            <a:r>
              <a:rPr lang="en-GB" dirty="0" smtClean="0"/>
              <a:t>In the period</a:t>
            </a:r>
            <a:r>
              <a:rPr lang="en-GB" baseline="0" dirty="0" smtClean="0"/>
              <a:t> after WWII labour became a scarce resource which led to the growth of trade unions.  The appointment of personnel officers was encouraged in order to manage the new collective institutions such as joint consultation committees and suggestion schemes. </a:t>
            </a:r>
            <a:endParaRPr lang="en-GB" dirty="0"/>
          </a:p>
        </p:txBody>
      </p:sp>
      <p:sp>
        <p:nvSpPr>
          <p:cNvPr id="4" name="Slide Number Placeholder 3"/>
          <p:cNvSpPr>
            <a:spLocks noGrp="1"/>
          </p:cNvSpPr>
          <p:nvPr>
            <p:ph type="sldNum" sz="quarter" idx="10"/>
          </p:nvPr>
        </p:nvSpPr>
        <p:spPr/>
        <p:txBody>
          <a:bodyPr/>
          <a:lstStyle/>
          <a:p>
            <a:fld id="{47C7649C-5D2E-4AAE-91B6-EF2CD6EE2628}" type="slidenum">
              <a:rPr lang="en-GB" smtClean="0"/>
              <a:t>25</a:t>
            </a:fld>
            <a:endParaRPr lang="en-GB"/>
          </a:p>
        </p:txBody>
      </p:sp>
      <p:sp>
        <p:nvSpPr>
          <p:cNvPr id="5" name="Header Placeholder 4"/>
          <p:cNvSpPr>
            <a:spLocks noGrp="1"/>
          </p:cNvSpPr>
          <p:nvPr>
            <p:ph type="hdr" sz="quarter" idx="11"/>
          </p:nvPr>
        </p:nvSpPr>
        <p:spPr/>
        <p:txBody>
          <a:bodyPr/>
          <a:lstStyle/>
          <a:p>
            <a:r>
              <a:rPr lang="en-GB" smtClean="0"/>
              <a:t>insert header</a:t>
            </a:r>
            <a:endParaRPr lang="en-GB"/>
          </a:p>
        </p:txBody>
      </p:sp>
    </p:spTree>
    <p:extLst>
      <p:ext uri="{BB962C8B-B14F-4D97-AF65-F5344CB8AC3E}">
        <p14:creationId xmlns:p14="http://schemas.microsoft.com/office/powerpoint/2010/main" val="6216546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During this period there was a switch</a:t>
            </a:r>
            <a:r>
              <a:rPr lang="en-GB" baseline="0" dirty="0" smtClean="0"/>
              <a:t> from dealing with the rank &amp; file employee to dealing with management itself.  This phase was characterised by career paths and opportunities within orgs for personal growth now.  A significant portion of time is still devoted to the recruitment development and retention of an elite core of individuals with specialist expertise on whom the business depends for its future. </a:t>
            </a:r>
            <a:endParaRPr lang="en-GB" dirty="0"/>
          </a:p>
        </p:txBody>
      </p:sp>
      <p:sp>
        <p:nvSpPr>
          <p:cNvPr id="4" name="Slide Number Placeholder 3"/>
          <p:cNvSpPr>
            <a:spLocks noGrp="1"/>
          </p:cNvSpPr>
          <p:nvPr>
            <p:ph type="sldNum" sz="quarter" idx="10"/>
          </p:nvPr>
        </p:nvSpPr>
        <p:spPr/>
        <p:txBody>
          <a:bodyPr/>
          <a:lstStyle/>
          <a:p>
            <a:fld id="{47C7649C-5D2E-4AAE-91B6-EF2CD6EE2628}" type="slidenum">
              <a:rPr lang="en-GB" smtClean="0"/>
              <a:t>26</a:t>
            </a:fld>
            <a:endParaRPr lang="en-GB"/>
          </a:p>
        </p:txBody>
      </p:sp>
      <p:sp>
        <p:nvSpPr>
          <p:cNvPr id="5" name="Header Placeholder 4"/>
          <p:cNvSpPr>
            <a:spLocks noGrp="1"/>
          </p:cNvSpPr>
          <p:nvPr>
            <p:ph type="hdr" sz="quarter" idx="11"/>
          </p:nvPr>
        </p:nvSpPr>
        <p:spPr/>
        <p:txBody>
          <a:bodyPr/>
          <a:lstStyle/>
          <a:p>
            <a:r>
              <a:rPr lang="en-GB" smtClean="0"/>
              <a:t>insert header</a:t>
            </a:r>
            <a:endParaRPr lang="en-GB"/>
          </a:p>
        </p:txBody>
      </p:sp>
    </p:spTree>
    <p:extLst>
      <p:ext uri="{BB962C8B-B14F-4D97-AF65-F5344CB8AC3E}">
        <p14:creationId xmlns:p14="http://schemas.microsoft.com/office/powerpoint/2010/main" val="285038797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term HRM</a:t>
            </a:r>
            <a:r>
              <a:rPr lang="en-GB" baseline="0" dirty="0" smtClean="0"/>
              <a:t> dates from the late 1980s  and swiftly replaced the term personal </a:t>
            </a:r>
            <a:r>
              <a:rPr lang="en-GB" baseline="0" dirty="0" smtClean="0"/>
              <a:t>manager.</a:t>
            </a:r>
          </a:p>
          <a:p>
            <a:endParaRPr lang="en-GB" baseline="0" dirty="0" smtClean="0"/>
          </a:p>
          <a:p>
            <a:r>
              <a:rPr lang="en-GB" baseline="0" dirty="0" smtClean="0"/>
              <a:t>During the module we will consider the future of HR as a function and the skills HR professionals will need to thrive in workplace 4.0</a:t>
            </a:r>
            <a:endParaRPr lang="en-GB" dirty="0"/>
          </a:p>
        </p:txBody>
      </p:sp>
      <p:sp>
        <p:nvSpPr>
          <p:cNvPr id="4" name="Slide Number Placeholder 3"/>
          <p:cNvSpPr>
            <a:spLocks noGrp="1"/>
          </p:cNvSpPr>
          <p:nvPr>
            <p:ph type="sldNum" sz="quarter" idx="10"/>
          </p:nvPr>
        </p:nvSpPr>
        <p:spPr/>
        <p:txBody>
          <a:bodyPr/>
          <a:lstStyle/>
          <a:p>
            <a:fld id="{47C7649C-5D2E-4AAE-91B6-EF2CD6EE2628}" type="slidenum">
              <a:rPr lang="en-GB" smtClean="0"/>
              <a:t>27</a:t>
            </a:fld>
            <a:endParaRPr lang="en-GB"/>
          </a:p>
        </p:txBody>
      </p:sp>
      <p:sp>
        <p:nvSpPr>
          <p:cNvPr id="5" name="Header Placeholder 4"/>
          <p:cNvSpPr>
            <a:spLocks noGrp="1"/>
          </p:cNvSpPr>
          <p:nvPr>
            <p:ph type="hdr" sz="quarter" idx="11"/>
          </p:nvPr>
        </p:nvSpPr>
        <p:spPr/>
        <p:txBody>
          <a:bodyPr/>
          <a:lstStyle/>
          <a:p>
            <a:r>
              <a:rPr lang="en-GB" smtClean="0"/>
              <a:t>insert header</a:t>
            </a:r>
            <a:endParaRPr lang="en-GB"/>
          </a:p>
        </p:txBody>
      </p:sp>
    </p:spTree>
    <p:extLst>
      <p:ext uri="{BB962C8B-B14F-4D97-AF65-F5344CB8AC3E}">
        <p14:creationId xmlns:p14="http://schemas.microsoft.com/office/powerpoint/2010/main" val="366421848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7C7649C-5D2E-4AAE-91B6-EF2CD6EE2628}" type="slidenum">
              <a:rPr lang="en-GB" smtClean="0"/>
              <a:t>28</a:t>
            </a:fld>
            <a:endParaRPr lang="en-GB"/>
          </a:p>
        </p:txBody>
      </p:sp>
      <p:sp>
        <p:nvSpPr>
          <p:cNvPr id="5" name="Header Placeholder 4"/>
          <p:cNvSpPr>
            <a:spLocks noGrp="1"/>
          </p:cNvSpPr>
          <p:nvPr>
            <p:ph type="hdr" sz="quarter" idx="11"/>
          </p:nvPr>
        </p:nvSpPr>
        <p:spPr/>
        <p:txBody>
          <a:bodyPr/>
          <a:lstStyle/>
          <a:p>
            <a:r>
              <a:rPr lang="en-GB" smtClean="0"/>
              <a:t>insert header</a:t>
            </a:r>
            <a:endParaRPr lang="en-GB"/>
          </a:p>
        </p:txBody>
      </p:sp>
    </p:spTree>
    <p:extLst>
      <p:ext uri="{BB962C8B-B14F-4D97-AF65-F5344CB8AC3E}">
        <p14:creationId xmlns:p14="http://schemas.microsoft.com/office/powerpoint/2010/main" val="177000079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 A number of perspectives</a:t>
            </a:r>
            <a:r>
              <a:rPr lang="en-GB" baseline="0" dirty="0" smtClean="0"/>
              <a:t> on SHRM have been proposed by researchers.</a:t>
            </a:r>
            <a:endParaRPr lang="en-GB" dirty="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29</a:t>
            </a:fld>
            <a:endParaRPr lang="en-GB"/>
          </a:p>
        </p:txBody>
      </p:sp>
    </p:spTree>
    <p:extLst>
      <p:ext uri="{BB962C8B-B14F-4D97-AF65-F5344CB8AC3E}">
        <p14:creationId xmlns:p14="http://schemas.microsoft.com/office/powerpoint/2010/main" val="117644187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7C7649C-5D2E-4AAE-91B6-EF2CD6EE2628}" type="slidenum">
              <a:rPr lang="en-GB" smtClean="0"/>
              <a:t>30</a:t>
            </a:fld>
            <a:endParaRPr lang="en-GB"/>
          </a:p>
        </p:txBody>
      </p:sp>
      <p:sp>
        <p:nvSpPr>
          <p:cNvPr id="5" name="Header Placeholder 4"/>
          <p:cNvSpPr>
            <a:spLocks noGrp="1"/>
          </p:cNvSpPr>
          <p:nvPr>
            <p:ph type="hdr" sz="quarter" idx="11"/>
          </p:nvPr>
        </p:nvSpPr>
        <p:spPr/>
        <p:txBody>
          <a:bodyPr/>
          <a:lstStyle/>
          <a:p>
            <a:r>
              <a:rPr lang="en-GB" smtClean="0"/>
              <a:t>insert header</a:t>
            </a:r>
            <a:endParaRPr lang="en-GB"/>
          </a:p>
        </p:txBody>
      </p:sp>
    </p:spTree>
    <p:extLst>
      <p:ext uri="{BB962C8B-B14F-4D97-AF65-F5344CB8AC3E}">
        <p14:creationId xmlns:p14="http://schemas.microsoft.com/office/powerpoint/2010/main" val="290936537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7C7649C-5D2E-4AAE-91B6-EF2CD6EE2628}" type="slidenum">
              <a:rPr lang="en-GB" smtClean="0"/>
              <a:t>31</a:t>
            </a:fld>
            <a:endParaRPr lang="en-GB"/>
          </a:p>
        </p:txBody>
      </p:sp>
      <p:sp>
        <p:nvSpPr>
          <p:cNvPr id="5" name="Header Placeholder 4"/>
          <p:cNvSpPr>
            <a:spLocks noGrp="1"/>
          </p:cNvSpPr>
          <p:nvPr>
            <p:ph type="hdr" sz="quarter" idx="11"/>
          </p:nvPr>
        </p:nvSpPr>
        <p:spPr/>
        <p:txBody>
          <a:bodyPr/>
          <a:lstStyle/>
          <a:p>
            <a:r>
              <a:rPr lang="en-GB" smtClean="0"/>
              <a:t>insert header</a:t>
            </a:r>
            <a:endParaRPr lang="en-GB"/>
          </a:p>
        </p:txBody>
      </p:sp>
    </p:spTree>
    <p:extLst>
      <p:ext uri="{BB962C8B-B14F-4D97-AF65-F5344CB8AC3E}">
        <p14:creationId xmlns:p14="http://schemas.microsoft.com/office/powerpoint/2010/main" val="196601919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7C7649C-5D2E-4AAE-91B6-EF2CD6EE2628}" type="slidenum">
              <a:rPr lang="en-GB" smtClean="0"/>
              <a:t>32</a:t>
            </a:fld>
            <a:endParaRPr lang="en-GB"/>
          </a:p>
        </p:txBody>
      </p:sp>
      <p:sp>
        <p:nvSpPr>
          <p:cNvPr id="5" name="Header Placeholder 4"/>
          <p:cNvSpPr>
            <a:spLocks noGrp="1"/>
          </p:cNvSpPr>
          <p:nvPr>
            <p:ph type="hdr" sz="quarter" idx="11"/>
          </p:nvPr>
        </p:nvSpPr>
        <p:spPr/>
        <p:txBody>
          <a:bodyPr/>
          <a:lstStyle/>
          <a:p>
            <a:r>
              <a:rPr lang="en-GB" smtClean="0"/>
              <a:t>insert header</a:t>
            </a:r>
            <a:endParaRPr lang="en-GB"/>
          </a:p>
        </p:txBody>
      </p:sp>
    </p:spTree>
    <p:extLst>
      <p:ext uri="{BB962C8B-B14F-4D97-AF65-F5344CB8AC3E}">
        <p14:creationId xmlns:p14="http://schemas.microsoft.com/office/powerpoint/2010/main" val="1860974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7C7649C-5D2E-4AAE-91B6-EF2CD6EE2628}" type="slidenum">
              <a:rPr lang="en-GB" smtClean="0"/>
              <a:t>33</a:t>
            </a:fld>
            <a:endParaRPr lang="en-GB"/>
          </a:p>
        </p:txBody>
      </p:sp>
      <p:sp>
        <p:nvSpPr>
          <p:cNvPr id="5" name="Header Placeholder 4"/>
          <p:cNvSpPr>
            <a:spLocks noGrp="1"/>
          </p:cNvSpPr>
          <p:nvPr>
            <p:ph type="hdr" sz="quarter" idx="11"/>
          </p:nvPr>
        </p:nvSpPr>
        <p:spPr/>
        <p:txBody>
          <a:bodyPr/>
          <a:lstStyle/>
          <a:p>
            <a:r>
              <a:rPr lang="en-GB" smtClean="0"/>
              <a:t>insert header</a:t>
            </a:r>
            <a:endParaRPr lang="en-GB"/>
          </a:p>
        </p:txBody>
      </p:sp>
    </p:spTree>
    <p:extLst>
      <p:ext uri="{BB962C8B-B14F-4D97-AF65-F5344CB8AC3E}">
        <p14:creationId xmlns:p14="http://schemas.microsoft.com/office/powerpoint/2010/main" val="245007997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You can also</a:t>
            </a:r>
            <a:r>
              <a:rPr lang="en-GB" baseline="0" dirty="0" smtClean="0"/>
              <a:t> look at some other interesting videos on YouTube about this topic including Andrew McAfee’s ‘What will future jobs look like?’</a:t>
            </a:r>
          </a:p>
          <a:p>
            <a:r>
              <a:rPr lang="en-GB" baseline="0" dirty="0" smtClean="0"/>
              <a:t>What else has been happening recently that might effect labour markets that the video didn’t consider?</a:t>
            </a:r>
          </a:p>
        </p:txBody>
      </p:sp>
      <p:sp>
        <p:nvSpPr>
          <p:cNvPr id="4" name="Slide Number Placeholder 3"/>
          <p:cNvSpPr>
            <a:spLocks noGrp="1"/>
          </p:cNvSpPr>
          <p:nvPr>
            <p:ph type="sldNum" sz="quarter" idx="10"/>
          </p:nvPr>
        </p:nvSpPr>
        <p:spPr/>
        <p:txBody>
          <a:bodyPr/>
          <a:lstStyle/>
          <a:p>
            <a:fld id="{80948AD5-76BC-478E-8D73-01AEAEFCEE58}" type="slidenum">
              <a:rPr lang="en-GB" smtClean="0"/>
              <a:pPr/>
              <a:t>34</a:t>
            </a:fld>
            <a:endParaRPr lang="en-GB"/>
          </a:p>
        </p:txBody>
      </p:sp>
    </p:spTree>
    <p:extLst>
      <p:ext uri="{BB962C8B-B14F-4D97-AF65-F5344CB8AC3E}">
        <p14:creationId xmlns:p14="http://schemas.microsoft.com/office/powerpoint/2010/main" val="397634916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Giving</a:t>
            </a:r>
            <a:r>
              <a:rPr lang="en-GB" baseline="0" dirty="0" smtClean="0"/>
              <a:t> consideration to the above megatrends and any others you are aware of create a PESTLE of impact on an organisations access to labour. In pairs take on element and then come together to build your PESTLE model. Remember what we learned form the last module about solving complex problems. </a:t>
            </a:r>
            <a:endParaRPr lang="en-GB" dirty="0"/>
          </a:p>
        </p:txBody>
      </p:sp>
      <p:sp>
        <p:nvSpPr>
          <p:cNvPr id="4" name="Slide Number Placeholder 3"/>
          <p:cNvSpPr>
            <a:spLocks noGrp="1"/>
          </p:cNvSpPr>
          <p:nvPr>
            <p:ph type="sldNum" sz="quarter" idx="10"/>
          </p:nvPr>
        </p:nvSpPr>
        <p:spPr/>
        <p:txBody>
          <a:bodyPr/>
          <a:lstStyle/>
          <a:p>
            <a:fld id="{8493B9CA-F0DD-43F3-B935-0FD3190440C9}" type="slidenum">
              <a:rPr lang="en-GB" smtClean="0"/>
              <a:t>35</a:t>
            </a:fld>
            <a:endParaRPr lang="en-GB"/>
          </a:p>
        </p:txBody>
      </p:sp>
    </p:spTree>
    <p:extLst>
      <p:ext uri="{BB962C8B-B14F-4D97-AF65-F5344CB8AC3E}">
        <p14:creationId xmlns:p14="http://schemas.microsoft.com/office/powerpoint/2010/main" val="259762409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Choose an</a:t>
            </a:r>
            <a:r>
              <a:rPr lang="en-GB" baseline="0" dirty="0" smtClean="0"/>
              <a:t> organisation, it doesn’t have to be one of these. Use the Times BCTWF list for ideas.</a:t>
            </a:r>
          </a:p>
          <a:p>
            <a:endParaRPr lang="en-GB" dirty="0"/>
          </a:p>
        </p:txBody>
      </p:sp>
      <p:sp>
        <p:nvSpPr>
          <p:cNvPr id="4" name="Slide Number Placeholder 3"/>
          <p:cNvSpPr>
            <a:spLocks noGrp="1"/>
          </p:cNvSpPr>
          <p:nvPr>
            <p:ph type="sldNum" sz="quarter" idx="10"/>
          </p:nvPr>
        </p:nvSpPr>
        <p:spPr/>
        <p:txBody>
          <a:bodyPr/>
          <a:lstStyle/>
          <a:p>
            <a:fld id="{47C7649C-5D2E-4AAE-91B6-EF2CD6EE2628}" type="slidenum">
              <a:rPr lang="en-GB" smtClean="0"/>
              <a:t>36</a:t>
            </a:fld>
            <a:endParaRPr lang="en-GB"/>
          </a:p>
        </p:txBody>
      </p:sp>
      <p:sp>
        <p:nvSpPr>
          <p:cNvPr id="5" name="Header Placeholder 4"/>
          <p:cNvSpPr>
            <a:spLocks noGrp="1"/>
          </p:cNvSpPr>
          <p:nvPr>
            <p:ph type="hdr" sz="quarter" idx="11"/>
          </p:nvPr>
        </p:nvSpPr>
        <p:spPr/>
        <p:txBody>
          <a:bodyPr/>
          <a:lstStyle/>
          <a:p>
            <a:r>
              <a:rPr lang="en-GB" smtClean="0"/>
              <a:t>insert header</a:t>
            </a:r>
            <a:endParaRPr lang="en-GB"/>
          </a:p>
        </p:txBody>
      </p:sp>
    </p:spTree>
    <p:extLst>
      <p:ext uri="{BB962C8B-B14F-4D97-AF65-F5344CB8AC3E}">
        <p14:creationId xmlns:p14="http://schemas.microsoft.com/office/powerpoint/2010/main" val="136648891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37</a:t>
            </a:fld>
            <a:endParaRPr lang="en-GB"/>
          </a:p>
        </p:txBody>
      </p:sp>
    </p:spTree>
    <p:extLst>
      <p:ext uri="{BB962C8B-B14F-4D97-AF65-F5344CB8AC3E}">
        <p14:creationId xmlns:p14="http://schemas.microsoft.com/office/powerpoint/2010/main" val="29252239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C1A97574-E4C5-41B2-93D4-ADF7679B05DC}" type="datetimeFigureOut">
              <a:rPr lang="en-GB" smtClean="0">
                <a:solidFill>
                  <a:prstClr val="black">
                    <a:tint val="75000"/>
                  </a:prstClr>
                </a:solidFill>
              </a:rPr>
              <a:pPr/>
              <a:t>02/10/2019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92D2D728-86BB-4519-BBCE-F1ECE129E6F3}" type="slidenum">
              <a:rPr lang="en-GB" smtClean="0">
                <a:solidFill>
                  <a:prstClr val="black">
                    <a:tint val="75000"/>
                  </a:prstClr>
                </a:solidFill>
              </a:rPr>
              <a:pPr/>
              <a:t>‹#›</a:t>
            </a:fld>
            <a:endParaRPr lang="en-GB">
              <a:solidFill>
                <a:prstClr val="black">
                  <a:tint val="75000"/>
                </a:prstClr>
              </a:solidFill>
            </a:endParaRPr>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6452125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1A97574-E4C5-41B2-93D4-ADF7679B05DC}" type="datetimeFigureOut">
              <a:rPr lang="en-GB" smtClean="0">
                <a:solidFill>
                  <a:prstClr val="black">
                    <a:tint val="75000"/>
                  </a:prstClr>
                </a:solidFill>
              </a:rPr>
              <a:pPr/>
              <a:t>02/10/2019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92D2D728-86BB-4519-BBCE-F1ECE129E6F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381735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C1A97574-E4C5-41B2-93D4-ADF7679B05DC}" type="datetimeFigureOut">
              <a:rPr lang="en-GB" smtClean="0">
                <a:solidFill>
                  <a:prstClr val="black">
                    <a:tint val="75000"/>
                  </a:prstClr>
                </a:solidFill>
              </a:rPr>
              <a:pPr/>
              <a:t>02/10/2019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92D2D728-86BB-4519-BBCE-F1ECE129E6F3}" type="slidenum">
              <a:rPr lang="en-GB" smtClean="0">
                <a:solidFill>
                  <a:prstClr val="black">
                    <a:tint val="75000"/>
                  </a:prstClr>
                </a:solidFill>
              </a:rPr>
              <a:pPr/>
              <a:t>‹#›</a:t>
            </a:fld>
            <a:endParaRPr lang="en-GB">
              <a:solidFill>
                <a:prstClr val="black">
                  <a:tint val="75000"/>
                </a:prstClr>
              </a:solidFill>
            </a:endParaRPr>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6289440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63440" y="1845735"/>
            <a:ext cx="370332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C1A97574-E4C5-41B2-93D4-ADF7679B05DC}" type="datetimeFigureOut">
              <a:rPr lang="en-GB" smtClean="0">
                <a:solidFill>
                  <a:prstClr val="black">
                    <a:tint val="75000"/>
                  </a:prstClr>
                </a:solidFill>
              </a:rPr>
              <a:pPr/>
              <a:t>02/10/2019</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92D2D728-86BB-4519-BBCE-F1ECE129E6F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122102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22960" y="2582334"/>
            <a:ext cx="3703320" cy="33782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63440" y="2582334"/>
            <a:ext cx="3703320" cy="33782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C64F3F4-CE19-49F8-9EF4-FF4EE52031C2}" type="datetimeFigureOut">
              <a:rPr lang="en-GB" smtClean="0"/>
              <a:pPr/>
              <a:t>02/10/2019</a:t>
            </a:fld>
            <a:endParaRPr lang="en-GB"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0635807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C1A97574-E4C5-41B2-93D4-ADF7679B05DC}" type="datetimeFigureOut">
              <a:rPr lang="en-GB" smtClean="0">
                <a:solidFill>
                  <a:prstClr val="black">
                    <a:tint val="75000"/>
                  </a:prstClr>
                </a:solidFill>
              </a:rPr>
              <a:pPr/>
              <a:t>02/10/2019</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92D2D728-86BB-4519-BBCE-F1ECE129E6F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365297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C1A97574-E4C5-41B2-93D4-ADF7679B05DC}" type="datetimeFigureOut">
              <a:rPr lang="en-GB" smtClean="0">
                <a:solidFill>
                  <a:prstClr val="black">
                    <a:tint val="75000"/>
                  </a:prstClr>
                </a:solidFill>
              </a:rPr>
              <a:pPr/>
              <a:t>02/10/2019</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92D2D728-86BB-4519-BBCE-F1ECE129E6F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527389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3600450" y="731520"/>
            <a:ext cx="4869180" cy="52578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C1A97574-E4C5-41B2-93D4-ADF7679B05DC}" type="datetimeFigureOut">
              <a:rPr lang="en-GB" smtClean="0">
                <a:solidFill>
                  <a:prstClr val="black">
                    <a:tint val="75000"/>
                  </a:prstClr>
                </a:solidFill>
              </a:rPr>
              <a:pPr/>
              <a:t>02/10/2019</a:t>
            </a:fld>
            <a:endParaRPr lang="en-GB">
              <a:solidFill>
                <a:prstClr val="black">
                  <a:tint val="75000"/>
                </a:prstClr>
              </a:solidFill>
            </a:endParaRPr>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92D2D728-86BB-4519-BBCE-F1ECE129E6F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776371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5234" cy="822960"/>
          </a:xfrm>
        </p:spPr>
        <p:txBody>
          <a:bodyPr tIns="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2" y="0"/>
            <a:ext cx="9143989"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22960"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C1A97574-E4C5-41B2-93D4-ADF7679B05DC}" type="datetimeFigureOut">
              <a:rPr lang="en-GB" smtClean="0">
                <a:solidFill>
                  <a:prstClr val="black">
                    <a:tint val="75000"/>
                  </a:prstClr>
                </a:solidFill>
              </a:rPr>
              <a:pPr/>
              <a:t>02/10/2019</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92D2D728-86BB-4519-BBCE-F1ECE129E6F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594595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1A97574-E4C5-41B2-93D4-ADF7679B05DC}" type="datetimeFigureOut">
              <a:rPr lang="en-GB" smtClean="0">
                <a:solidFill>
                  <a:prstClr val="black">
                    <a:tint val="75000"/>
                  </a:prstClr>
                </a:solidFill>
              </a:rPr>
              <a:pPr/>
              <a:t>02/10/2019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92D2D728-86BB-4519-BBCE-F1ECE129E6F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832263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398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2302"/>
            <a:ext cx="1971675" cy="575989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412302"/>
            <a:ext cx="5800725" cy="5759898"/>
          </a:xfrm>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1A97574-E4C5-41B2-93D4-ADF7679B05DC}" type="datetimeFigureOut">
              <a:rPr lang="en-GB" smtClean="0">
                <a:solidFill>
                  <a:prstClr val="black">
                    <a:tint val="75000"/>
                  </a:prstClr>
                </a:solidFill>
              </a:rPr>
              <a:pPr/>
              <a:t>02/10/2019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92D2D728-86BB-4519-BBCE-F1ECE129E6F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769074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Index slide">
    <p:spTree>
      <p:nvGrpSpPr>
        <p:cNvPr id="1" name=""/>
        <p:cNvGrpSpPr/>
        <p:nvPr/>
      </p:nvGrpSpPr>
      <p:grpSpPr>
        <a:xfrm>
          <a:off x="0" y="0"/>
          <a:ext cx="0" cy="0"/>
          <a:chOff x="0" y="0"/>
          <a:chExt cx="0" cy="0"/>
        </a:xfrm>
      </p:grpSpPr>
      <p:sp>
        <p:nvSpPr>
          <p:cNvPr id="4" name="Tekstvak 14"/>
          <p:cNvSpPr txBox="1"/>
          <p:nvPr userDrawn="1"/>
        </p:nvSpPr>
        <p:spPr>
          <a:xfrm>
            <a:off x="-85725" y="-261938"/>
            <a:ext cx="1566863" cy="246063"/>
          </a:xfrm>
          <a:prstGeom prst="rect">
            <a:avLst/>
          </a:prstGeom>
          <a:noFill/>
        </p:spPr>
        <p:txBody>
          <a:bodyPr>
            <a:spAutoFit/>
          </a:bodyPr>
          <a:lstStyle>
            <a:defPPr>
              <a:defRPr lang="nl-NL"/>
            </a:defPPr>
            <a:lvl1pPr lvl="0">
              <a:defRPr sz="1000" b="1">
                <a:solidFill>
                  <a:schemeClr val="accent3"/>
                </a:solidFill>
              </a:defRPr>
            </a:lvl1pPr>
          </a:lstStyle>
          <a:p>
            <a:pPr eaLnBrk="1" fontAlgn="auto" hangingPunct="1">
              <a:spcBef>
                <a:spcPts val="0"/>
              </a:spcBef>
              <a:spcAft>
                <a:spcPts val="0"/>
              </a:spcAft>
              <a:defRPr/>
            </a:pPr>
            <a:r>
              <a:rPr lang="en-GB" dirty="0" smtClean="0">
                <a:solidFill>
                  <a:srgbClr val="3D7EDB"/>
                </a:solidFill>
                <a:latin typeface="Arial"/>
              </a:rPr>
              <a:t>Index slide</a:t>
            </a:r>
            <a:endParaRPr lang="en-GB" dirty="0">
              <a:solidFill>
                <a:srgbClr val="3D7EDB"/>
              </a:solidFill>
              <a:latin typeface="Arial"/>
            </a:endParaRPr>
          </a:p>
        </p:txBody>
      </p:sp>
      <p:grpSp>
        <p:nvGrpSpPr>
          <p:cNvPr id="5" name="Groep 56" hidden="1"/>
          <p:cNvGrpSpPr>
            <a:grpSpLocks/>
          </p:cNvGrpSpPr>
          <p:nvPr userDrawn="1"/>
        </p:nvGrpSpPr>
        <p:grpSpPr bwMode="auto">
          <a:xfrm>
            <a:off x="9369425" y="106363"/>
            <a:ext cx="2979738" cy="5918200"/>
            <a:chOff x="9234062" y="-92622"/>
            <a:chExt cx="2979308" cy="5917970"/>
          </a:xfrm>
        </p:grpSpPr>
        <p:sp>
          <p:nvSpPr>
            <p:cNvPr id="6" name="Tekstvak 33"/>
            <p:cNvSpPr txBox="1">
              <a:spLocks noChangeArrowheads="1"/>
            </p:cNvSpPr>
            <p:nvPr userDrawn="1"/>
          </p:nvSpPr>
          <p:spPr bwMode="auto">
            <a:xfrm>
              <a:off x="9438820" y="896352"/>
              <a:ext cx="2068213" cy="64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nl-NL" altLang="en-US" sz="1400" smtClean="0">
                  <a:solidFill>
                    <a:srgbClr val="000000"/>
                  </a:solidFill>
                  <a:ea typeface="Tahoma" panose="020B0604030504040204" pitchFamily="34" charset="0"/>
                  <a:cs typeface="Arial" panose="020B0604020202020204" pitchFamily="34" charset="0"/>
                </a:rPr>
                <a:t>Delete existing picture and click on the icon to insert a new picture</a:t>
              </a:r>
              <a:endParaRPr lang="en-US" altLang="en-US" sz="1400" smtClean="0">
                <a:solidFill>
                  <a:srgbClr val="000000"/>
                </a:solidFill>
                <a:ea typeface="Tahoma" panose="020B0604030504040204" pitchFamily="34" charset="0"/>
                <a:cs typeface="Arial" panose="020B0604020202020204" pitchFamily="34" charset="0"/>
              </a:endParaRPr>
            </a:p>
          </p:txBody>
        </p:sp>
        <p:sp>
          <p:nvSpPr>
            <p:cNvPr id="7" name="Tekstvak 33"/>
            <p:cNvSpPr txBox="1">
              <a:spLocks noChangeArrowheads="1"/>
            </p:cNvSpPr>
            <p:nvPr userDrawn="1"/>
          </p:nvSpPr>
          <p:spPr bwMode="auto">
            <a:xfrm>
              <a:off x="9438820" y="3036218"/>
              <a:ext cx="2141228" cy="64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smtClean="0">
                  <a:solidFill>
                    <a:srgbClr val="000000"/>
                  </a:solidFill>
                  <a:ea typeface="Tahoma" panose="020B0604030504040204" pitchFamily="34" charset="0"/>
                  <a:cs typeface="Arial" panose="020B0604020202020204" pitchFamily="34" charset="0"/>
                </a:rPr>
                <a:t>Search and selected the picture you want.</a:t>
              </a:r>
              <a:br>
                <a:rPr lang="en-US" altLang="en-US" sz="1400" smtClean="0">
                  <a:solidFill>
                    <a:srgbClr val="000000"/>
                  </a:solidFill>
                  <a:ea typeface="Tahoma" panose="020B0604030504040204" pitchFamily="34" charset="0"/>
                  <a:cs typeface="Arial" panose="020B0604020202020204" pitchFamily="34" charset="0"/>
                </a:rPr>
              </a:br>
              <a:r>
                <a:rPr lang="en-US" altLang="en-US" sz="1400" smtClean="0">
                  <a:solidFill>
                    <a:srgbClr val="000000"/>
                  </a:solidFill>
                  <a:ea typeface="Tahoma" panose="020B0604030504040204" pitchFamily="34" charset="0"/>
                  <a:cs typeface="Arial" panose="020B0604020202020204" pitchFamily="34" charset="0"/>
                </a:rPr>
                <a:t>Click</a:t>
              </a:r>
              <a:r>
                <a:rPr lang="en-US" altLang="en-US" sz="1400" smtClean="0">
                  <a:solidFill>
                    <a:srgbClr val="FFA100"/>
                  </a:solidFill>
                  <a:ea typeface="Tahoma" panose="020B0604030504040204" pitchFamily="34" charset="0"/>
                  <a:cs typeface="Arial" panose="020B0604020202020204" pitchFamily="34" charset="0"/>
                </a:rPr>
                <a:t> </a:t>
              </a:r>
              <a:r>
                <a:rPr lang="en-US" altLang="en-US" sz="1400" b="1" smtClean="0">
                  <a:solidFill>
                    <a:srgbClr val="3D7EDB"/>
                  </a:solidFill>
                  <a:ea typeface="Tahoma" panose="020B0604030504040204" pitchFamily="34" charset="0"/>
                  <a:cs typeface="Arial" panose="020B0604020202020204" pitchFamily="34" charset="0"/>
                </a:rPr>
                <a:t>´Insert´</a:t>
              </a:r>
              <a:endParaRPr lang="nl-NL" altLang="en-US" sz="1400" b="1" smtClean="0">
                <a:solidFill>
                  <a:srgbClr val="3D7EDB"/>
                </a:solidFill>
                <a:ea typeface="Tahoma" panose="020B0604030504040204" pitchFamily="34" charset="0"/>
                <a:cs typeface="Arial" panose="020B0604020202020204" pitchFamily="34" charset="0"/>
              </a:endParaRPr>
            </a:p>
          </p:txBody>
        </p:sp>
        <p:sp>
          <p:nvSpPr>
            <p:cNvPr id="9" name="Ovaal 59"/>
            <p:cNvSpPr>
              <a:spLocks noChangeArrowheads="1"/>
            </p:cNvSpPr>
            <p:nvPr userDrawn="1"/>
          </p:nvSpPr>
          <p:spPr bwMode="auto">
            <a:xfrm>
              <a:off x="9395964" y="412183"/>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smtClean="0">
                  <a:solidFill>
                    <a:srgbClr val="FFFFFF"/>
                  </a:solidFill>
                </a:rPr>
                <a:t>1</a:t>
              </a:r>
            </a:p>
          </p:txBody>
        </p:sp>
        <p:sp>
          <p:nvSpPr>
            <p:cNvPr id="10" name="Ovaal 60"/>
            <p:cNvSpPr>
              <a:spLocks noChangeArrowheads="1"/>
            </p:cNvSpPr>
            <p:nvPr userDrawn="1"/>
          </p:nvSpPr>
          <p:spPr bwMode="auto">
            <a:xfrm>
              <a:off x="9395964" y="2552050"/>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smtClean="0">
                  <a:solidFill>
                    <a:srgbClr val="FFFFFF"/>
                  </a:solidFill>
                </a:rPr>
                <a:t>2</a:t>
              </a:r>
            </a:p>
          </p:txBody>
        </p:sp>
        <p:pic>
          <p:nvPicPr>
            <p:cNvPr id="11"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a14="http://schemas.microsoft.com/office/drawing/2010/main">
                  <a:solidFill>
                    <a:schemeClr val="accent1"/>
                  </a:solidFill>
                </a14:hiddenFill>
              </a:ext>
            </a:extLst>
          </p:spPr>
        </p:pic>
        <p:pic>
          <p:nvPicPr>
            <p:cNvPr id="12"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a14="http://schemas.microsoft.com/office/drawing/2010/main">
                  <a:solidFill>
                    <a:schemeClr val="accent1"/>
                  </a:solidFill>
                </a14:hiddenFill>
              </a:ext>
            </a:extLst>
          </p:spPr>
        </p:pic>
        <p:sp>
          <p:nvSpPr>
            <p:cNvPr id="13" name="Tekstvak 63"/>
            <p:cNvSpPr txBox="1"/>
            <p:nvPr userDrawn="1"/>
          </p:nvSpPr>
          <p:spPr>
            <a:xfrm>
              <a:off x="9518184" y="3833112"/>
              <a:ext cx="779350" cy="261928"/>
            </a:xfrm>
            <a:prstGeom prst="rect">
              <a:avLst/>
            </a:prstGeom>
            <a:noFill/>
          </p:spPr>
          <p:txBody>
            <a:bodyPr anchor="ctr">
              <a:spAutoFit/>
            </a:bodyPr>
            <a:lstStyle/>
            <a:p>
              <a:pPr algn="ctr" eaLnBrk="1" fontAlgn="auto" hangingPunct="1">
                <a:spcBef>
                  <a:spcPts val="0"/>
                </a:spcBef>
                <a:spcAft>
                  <a:spcPts val="0"/>
                </a:spcAft>
                <a:defRPr/>
              </a:pPr>
              <a:r>
                <a:rPr lang="en-GB" sz="1100" b="1" kern="0" dirty="0">
                  <a:solidFill>
                    <a:srgbClr val="005634">
                      <a:lumMod val="25000"/>
                    </a:srgbClr>
                  </a:solidFill>
                  <a:effectLst>
                    <a:outerShdw blurRad="25400" algn="ctr" rotWithShape="0">
                      <a:prstClr val="white"/>
                    </a:outerShdw>
                  </a:effectLst>
                  <a:latin typeface="Arial"/>
                </a:rPr>
                <a:t>Insert</a:t>
              </a:r>
            </a:p>
          </p:txBody>
        </p:sp>
        <p:sp>
          <p:nvSpPr>
            <p:cNvPr id="14" name="Rechthoek 64"/>
            <p:cNvSpPr>
              <a:spLocks noChangeArrowheads="1"/>
            </p:cNvSpPr>
            <p:nvPr userDrawn="1"/>
          </p:nvSpPr>
          <p:spPr bwMode="auto">
            <a:xfrm>
              <a:off x="9234062" y="-92622"/>
              <a:ext cx="2772963" cy="387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lIns="180000" rIns="180000"/>
            <a:lstStyle>
              <a:lvl1pPr>
                <a:tabLst>
                  <a:tab pos="630238" algn="l"/>
                </a:tabLst>
                <a:defRPr>
                  <a:solidFill>
                    <a:schemeClr val="tx1"/>
                  </a:solidFill>
                  <a:latin typeface="Arial" panose="020B0604020202020204" pitchFamily="34" charset="0"/>
                </a:defRPr>
              </a:lvl1pPr>
              <a:lvl2pPr marL="742950" indent="-285750">
                <a:tabLst>
                  <a:tab pos="630238" algn="l"/>
                </a:tabLst>
                <a:defRPr>
                  <a:solidFill>
                    <a:schemeClr val="tx1"/>
                  </a:solidFill>
                  <a:latin typeface="Arial" panose="020B0604020202020204" pitchFamily="34" charset="0"/>
                </a:defRPr>
              </a:lvl2pPr>
              <a:lvl3pPr marL="1143000" indent="-228600">
                <a:tabLst>
                  <a:tab pos="630238" algn="l"/>
                </a:tabLst>
                <a:defRPr>
                  <a:solidFill>
                    <a:schemeClr val="tx1"/>
                  </a:solidFill>
                  <a:latin typeface="Arial" panose="020B0604020202020204" pitchFamily="34" charset="0"/>
                </a:defRPr>
              </a:lvl3pPr>
              <a:lvl4pPr marL="1600200" indent="-228600">
                <a:tabLst>
                  <a:tab pos="630238" algn="l"/>
                </a:tabLst>
                <a:defRPr>
                  <a:solidFill>
                    <a:schemeClr val="tx1"/>
                  </a:solidFill>
                  <a:latin typeface="Arial" panose="020B0604020202020204" pitchFamily="34" charset="0"/>
                </a:defRPr>
              </a:lvl4pPr>
              <a:lvl5pPr marL="2057400" indent="-228600">
                <a:tabLst>
                  <a:tab pos="630238"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630238"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630238"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630238"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630238" algn="l"/>
                </a:tabLst>
                <a:defRPr>
                  <a:solidFill>
                    <a:schemeClr val="tx1"/>
                  </a:solidFill>
                  <a:latin typeface="Arial" panose="020B0604020202020204" pitchFamily="34" charset="0"/>
                </a:defRPr>
              </a:lvl9pPr>
            </a:lstStyle>
            <a:p>
              <a:pPr eaLnBrk="1" hangingPunct="1">
                <a:defRPr/>
              </a:pPr>
              <a:r>
                <a:rPr lang="nl-NL" altLang="en-US" sz="1600" b="1" smtClean="0">
                  <a:solidFill>
                    <a:srgbClr val="3D7EDB"/>
                  </a:solidFill>
                </a:rPr>
                <a:t>INSERT PICTURE</a:t>
              </a:r>
            </a:p>
          </p:txBody>
        </p:sp>
        <p:cxnSp>
          <p:nvCxnSpPr>
            <p:cNvPr id="15" name="Rechte verbindingslijn 65"/>
            <p:cNvCxnSpPr>
              <a:cxnSpLocks noChangeShapeType="1"/>
            </p:cNvCxnSpPr>
            <p:nvPr userDrawn="1"/>
          </p:nvCxnSpPr>
          <p:spPr bwMode="auto">
            <a:xfrm>
              <a:off x="9407882" y="292364"/>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6" name="Rechte verbindingslijn 66"/>
            <p:cNvCxnSpPr>
              <a:cxnSpLocks noChangeShapeType="1"/>
            </p:cNvCxnSpPr>
            <p:nvPr userDrawn="1"/>
          </p:nvCxnSpPr>
          <p:spPr bwMode="auto">
            <a:xfrm>
              <a:off x="9407882" y="2365810"/>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7" name="Rechte verbindingslijn 67"/>
            <p:cNvCxnSpPr>
              <a:cxnSpLocks noChangeShapeType="1"/>
            </p:cNvCxnSpPr>
            <p:nvPr userDrawn="1"/>
          </p:nvCxnSpPr>
          <p:spPr bwMode="auto">
            <a:xfrm>
              <a:off x="9408221" y="4238018"/>
              <a:ext cx="2805149"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sp>
          <p:nvSpPr>
            <p:cNvPr id="18" name="Tekstvak 33"/>
            <p:cNvSpPr txBox="1">
              <a:spLocks noChangeArrowheads="1"/>
            </p:cNvSpPr>
            <p:nvPr userDrawn="1"/>
          </p:nvSpPr>
          <p:spPr bwMode="auto">
            <a:xfrm>
              <a:off x="9438820" y="4914158"/>
              <a:ext cx="2141228" cy="431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smtClean="0">
                  <a:solidFill>
                    <a:srgbClr val="000000"/>
                  </a:solidFill>
                  <a:ea typeface="Tahoma" panose="020B0604030504040204" pitchFamily="34" charset="0"/>
                  <a:cs typeface="Arial" panose="020B0604020202020204" pitchFamily="34" charset="0"/>
                </a:rPr>
                <a:t>Select the picture and select</a:t>
              </a:r>
              <a:r>
                <a:rPr lang="en-US" altLang="en-US" sz="1400" smtClean="0">
                  <a:solidFill>
                    <a:srgbClr val="3D7EDB"/>
                  </a:solidFill>
                  <a:ea typeface="Tahoma" panose="020B0604030504040204" pitchFamily="34" charset="0"/>
                  <a:cs typeface="Arial" panose="020B0604020202020204" pitchFamily="34" charset="0"/>
                </a:rPr>
                <a:t> </a:t>
              </a:r>
              <a:r>
                <a:rPr lang="en-US" altLang="en-US" sz="1400" b="1" smtClean="0">
                  <a:solidFill>
                    <a:srgbClr val="3D7EDB"/>
                  </a:solidFill>
                  <a:ea typeface="Tahoma" panose="020B0604030504040204" pitchFamily="34" charset="0"/>
                  <a:cs typeface="Arial" panose="020B0604020202020204" pitchFamily="34" charset="0"/>
                </a:rPr>
                <a:t>‘Send to back’</a:t>
              </a:r>
            </a:p>
          </p:txBody>
        </p:sp>
        <p:sp>
          <p:nvSpPr>
            <p:cNvPr id="19" name="Ovaal 69"/>
            <p:cNvSpPr>
              <a:spLocks noChangeArrowheads="1"/>
            </p:cNvSpPr>
            <p:nvPr userDrawn="1"/>
          </p:nvSpPr>
          <p:spPr bwMode="auto">
            <a:xfrm>
              <a:off x="9395964" y="4426814"/>
              <a:ext cx="401580" cy="401622"/>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smtClean="0">
                  <a:solidFill>
                    <a:srgbClr val="FFFFFF"/>
                  </a:solidFill>
                </a:rPr>
                <a:t>3</a:t>
              </a:r>
            </a:p>
          </p:txBody>
        </p:sp>
        <p:pic>
          <p:nvPicPr>
            <p:cNvPr id="20" name="Picture 2"/>
            <p:cNvPicPr>
              <a:picLocks noChangeAspect="1" noChangeArrowheads="1"/>
            </p:cNvPicPr>
            <p:nvPr userDrawn="1"/>
          </p:nvPicPr>
          <p:blipFill rotWithShape="1">
            <a:blip r:embed="rId3" cstate="print">
              <a:extLst>
                <a:ext uri="{28A0092B-C50C-407E-A947-70E740481C1C}">
                  <a14:useLocalDpi xmlns:a14="http://schemas.microsoft.com/office/drawing/2010/main"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 name="Afbeelding 71"/>
            <p:cNvPicPr>
              <a:picLocks noChangeAspect="1"/>
            </p:cNvPicPr>
            <p:nvPr userDrawn="1"/>
          </p:nvPicPr>
          <p:blipFill>
            <a:blip r:embed="rId4">
              <a:extLst>
                <a:ext uri="{28A0092B-C50C-407E-A947-70E740481C1C}">
                  <a14:useLocalDpi xmlns:a14="http://schemas.microsoft.com/office/drawing/2010/main" val="0"/>
                </a:ext>
              </a:extLst>
            </a:blip>
            <a:srcRect/>
            <a:stretch>
              <a:fillRect/>
            </a:stretch>
          </p:blipFill>
          <p:spPr bwMode="auto">
            <a:xfrm>
              <a:off x="9435801" y="1653232"/>
              <a:ext cx="610090" cy="610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el 1"/>
          <p:cNvSpPr>
            <a:spLocks noGrp="1"/>
          </p:cNvSpPr>
          <p:nvPr>
            <p:ph type="title"/>
          </p:nvPr>
        </p:nvSpPr>
        <p:spPr>
          <a:xfrm>
            <a:off x="395824" y="820313"/>
            <a:ext cx="8327552" cy="219074"/>
          </a:xfrm>
        </p:spPr>
        <p:txBody>
          <a:bodyPr/>
          <a:lstStyle>
            <a:lvl1pPr>
              <a:defRPr>
                <a:solidFill>
                  <a:schemeClr val="tx2"/>
                </a:solidFill>
              </a:defRPr>
            </a:lvl1pPr>
          </a:lstStyle>
          <a:p>
            <a:r>
              <a:rPr lang="en-US" smtClean="0"/>
              <a:t>Click to edit Master title style</a:t>
            </a:r>
            <a:endParaRPr lang="en-US" dirty="0"/>
          </a:p>
        </p:txBody>
      </p:sp>
      <p:sp>
        <p:nvSpPr>
          <p:cNvPr id="8" name="Tijdelijke aanduiding voor tabel 7"/>
          <p:cNvSpPr>
            <a:spLocks noGrp="1"/>
          </p:cNvSpPr>
          <p:nvPr>
            <p:ph type="tbl" sz="quarter" idx="16"/>
          </p:nvPr>
        </p:nvSpPr>
        <p:spPr>
          <a:xfrm>
            <a:off x="405584" y="1210970"/>
            <a:ext cx="8316592" cy="5252526"/>
          </a:xfrm>
        </p:spPr>
        <p:txBody>
          <a:bodyPr anchor="ctr"/>
          <a:lstStyle>
            <a:lvl1pPr algn="ctr">
              <a:lnSpc>
                <a:spcPct val="150000"/>
              </a:lnSpc>
              <a:defRPr>
                <a:solidFill>
                  <a:schemeClr val="tx2"/>
                </a:solidFill>
              </a:defRPr>
            </a:lvl1pPr>
          </a:lstStyle>
          <a:p>
            <a:pPr lvl="0"/>
            <a:r>
              <a:rPr lang="en-US" noProof="0" smtClean="0"/>
              <a:t>Click icon to add table</a:t>
            </a:r>
            <a:endParaRPr lang="en-US" noProof="0" dirty="0"/>
          </a:p>
        </p:txBody>
      </p:sp>
      <p:sp>
        <p:nvSpPr>
          <p:cNvPr id="22" name="Tijdelijke aanduiding voor voettekst 4"/>
          <p:cNvSpPr>
            <a:spLocks noGrp="1"/>
          </p:cNvSpPr>
          <p:nvPr>
            <p:ph type="ftr" sz="quarter" idx="17"/>
          </p:nvPr>
        </p:nvSpPr>
        <p:spPr>
          <a:xfrm>
            <a:off x="406400" y="414338"/>
            <a:ext cx="3581400" cy="215900"/>
          </a:xfrm>
          <a:prstGeom prst="rect">
            <a:avLst/>
          </a:prstGeom>
        </p:spPr>
        <p:txBody>
          <a:bodyPr/>
          <a:lstStyle>
            <a:lvl1pPr eaLnBrk="0" fontAlgn="base" hangingPunct="0">
              <a:spcBef>
                <a:spcPct val="0"/>
              </a:spcBef>
              <a:spcAft>
                <a:spcPct val="0"/>
              </a:spcAft>
              <a:defRPr/>
            </a:lvl1pPr>
          </a:lstStyle>
          <a:p>
            <a:pPr>
              <a:defRPr/>
            </a:pPr>
            <a:r>
              <a:rPr lang="en-US" smtClean="0"/>
              <a:t>Designing, Delivering &amp; Evaluating L&amp;D</a:t>
            </a:r>
            <a:endParaRPr lang="en-US" dirty="0"/>
          </a:p>
        </p:txBody>
      </p:sp>
      <p:sp>
        <p:nvSpPr>
          <p:cNvPr id="23" name="Tijdelijke aanduiding voor dianummer 5"/>
          <p:cNvSpPr>
            <a:spLocks noGrp="1"/>
          </p:cNvSpPr>
          <p:nvPr>
            <p:ph type="sldNum" sz="quarter" idx="18"/>
          </p:nvPr>
        </p:nvSpPr>
        <p:spPr/>
        <p:txBody>
          <a:bodyPr/>
          <a:lstStyle>
            <a:lvl1pPr eaLnBrk="0" fontAlgn="base" hangingPunct="0">
              <a:spcBef>
                <a:spcPct val="0"/>
              </a:spcBef>
              <a:spcAft>
                <a:spcPct val="0"/>
              </a:spcAft>
              <a:defRPr/>
            </a:lvl1pPr>
          </a:lstStyle>
          <a:p>
            <a:pPr>
              <a:defRPr/>
            </a:pPr>
            <a:fld id="{5452D9B6-0537-491A-B569-76F487D3EFE8}" type="slidenum">
              <a:rPr lang="en-US"/>
              <a:pPr>
                <a:defRPr/>
              </a:pPr>
              <a:t>‹#›</a:t>
            </a:fld>
            <a:endParaRPr lang="en-US"/>
          </a:p>
        </p:txBody>
      </p:sp>
    </p:spTree>
    <p:extLst>
      <p:ext uri="{BB962C8B-B14F-4D97-AF65-F5344CB8AC3E}">
        <p14:creationId xmlns:p14="http://schemas.microsoft.com/office/powerpoint/2010/main" val="7471492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85725" y="-261938"/>
            <a:ext cx="2497138"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dirty="0" smtClean="0">
                <a:solidFill>
                  <a:srgbClr val="3D7EDB"/>
                </a:solidFill>
                <a:latin typeface="Arial"/>
              </a:rPr>
              <a:t>Colored bar - 100% text</a:t>
            </a:r>
            <a:endParaRPr lang="en-GB" dirty="0">
              <a:solidFill>
                <a:srgbClr val="3D7EDB"/>
              </a:solidFill>
              <a:latin typeface="Arial"/>
            </a:endParaRPr>
          </a:p>
        </p:txBody>
      </p:sp>
      <p:sp>
        <p:nvSpPr>
          <p:cNvPr id="2" name="Titel 1"/>
          <p:cNvSpPr>
            <a:spLocks noGrp="1"/>
          </p:cNvSpPr>
          <p:nvPr>
            <p:ph type="title"/>
          </p:nvPr>
        </p:nvSpPr>
        <p:spPr>
          <a:xfrm>
            <a:off x="405584" y="263001"/>
            <a:ext cx="8229600" cy="1143000"/>
          </a:xfrm>
        </p:spPr>
        <p:txBody>
          <a:bodyPr>
            <a:normAutofit/>
          </a:bodyPr>
          <a:lstStyle>
            <a:lvl1pPr algn="l">
              <a:defRPr sz="3200">
                <a:solidFill>
                  <a:schemeClr val="tx2"/>
                </a:solidFill>
              </a:defRPr>
            </a:lvl1pPr>
          </a:lstStyle>
          <a:p>
            <a:r>
              <a:rPr lang="en-US" dirty="0" smtClean="0"/>
              <a:t>Click to edit Master title style</a:t>
            </a:r>
            <a:endParaRPr lang="en-US" dirty="0"/>
          </a:p>
        </p:txBody>
      </p:sp>
      <p:sp>
        <p:nvSpPr>
          <p:cNvPr id="3" name="Tijdelijke aanduiding voor verticale tekst 2"/>
          <p:cNvSpPr>
            <a:spLocks noGrp="1"/>
          </p:cNvSpPr>
          <p:nvPr>
            <p:ph type="body" orient="vert" idx="1"/>
          </p:nvPr>
        </p:nvSpPr>
        <p:spPr>
          <a:xfrm>
            <a:off x="405584" y="1586673"/>
            <a:ext cx="8318832" cy="3930559"/>
          </a:xfrm>
        </p:spPr>
        <p:txBody>
          <a:bodyPr tIns="108000" rIns="72000" bIns="72000"/>
          <a:lstStyle>
            <a:lvl2pPr>
              <a:defRPr/>
            </a:lvl2pPr>
            <a:lvl3pPr>
              <a:defRPr baseline="0"/>
            </a:lvl3pPr>
            <a:lvl4pPr>
              <a:defRPr baseline="0"/>
            </a:lvl4pPr>
          </a:lstStyle>
          <a:p>
            <a:pPr lvl="0"/>
            <a:r>
              <a:rPr lang="en-US" smtClean="0"/>
              <a:t>Click to edit Master text styles</a:t>
            </a:r>
          </a:p>
          <a:p>
            <a:pPr lvl="1"/>
            <a:r>
              <a:rPr lang="en-US" smtClean="0"/>
              <a:t>Second level</a:t>
            </a:r>
          </a:p>
          <a:p>
            <a:pPr lvl="2"/>
            <a:r>
              <a:rPr lang="en-US" smtClean="0"/>
              <a:t>Third level</a:t>
            </a:r>
          </a:p>
        </p:txBody>
      </p:sp>
      <p:sp>
        <p:nvSpPr>
          <p:cNvPr id="51" name="Tijdelijke aanduiding voor verticale tekst 2"/>
          <p:cNvSpPr>
            <a:spLocks noGrp="1"/>
          </p:cNvSpPr>
          <p:nvPr>
            <p:ph type="body" orient="vert" idx="13"/>
          </p:nvPr>
        </p:nvSpPr>
        <p:spPr>
          <a:xfrm>
            <a:off x="406146" y="1210043"/>
            <a:ext cx="831723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smtClean="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37999663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Colored bar - 100% text">
    <p:spTree>
      <p:nvGrpSpPr>
        <p:cNvPr id="1" name=""/>
        <p:cNvGrpSpPr/>
        <p:nvPr/>
      </p:nvGrpSpPr>
      <p:grpSpPr>
        <a:xfrm>
          <a:off x="0" y="0"/>
          <a:ext cx="0" cy="0"/>
          <a:chOff x="0" y="0"/>
          <a:chExt cx="0" cy="0"/>
        </a:xfrm>
      </p:grpSpPr>
      <p:sp>
        <p:nvSpPr>
          <p:cNvPr id="5" name="Tekstvak 6"/>
          <p:cNvSpPr txBox="1"/>
          <p:nvPr userDrawn="1"/>
        </p:nvSpPr>
        <p:spPr>
          <a:xfrm>
            <a:off x="-85725" y="-261938"/>
            <a:ext cx="2497138"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dirty="0" smtClean="0">
                <a:solidFill>
                  <a:srgbClr val="3D7EDB"/>
                </a:solidFill>
                <a:latin typeface="Arial"/>
              </a:rPr>
              <a:t>Colored bar - 100% text</a:t>
            </a:r>
            <a:endParaRPr lang="en-GB" dirty="0">
              <a:solidFill>
                <a:srgbClr val="3D7EDB"/>
              </a:solidFill>
              <a:latin typeface="Arial"/>
            </a:endParaRPr>
          </a:p>
        </p:txBody>
      </p:sp>
      <p:sp>
        <p:nvSpPr>
          <p:cNvPr id="2" name="Titel 1"/>
          <p:cNvSpPr>
            <a:spLocks noGrp="1"/>
          </p:cNvSpPr>
          <p:nvPr>
            <p:ph type="title"/>
          </p:nvPr>
        </p:nvSpPr>
        <p:spPr>
          <a:xfrm>
            <a:off x="405584" y="263001"/>
            <a:ext cx="8229600" cy="1143000"/>
          </a:xfrm>
        </p:spPr>
        <p:txBody>
          <a:bodyPr>
            <a:normAutofit/>
          </a:bodyPr>
          <a:lstStyle>
            <a:lvl1pPr algn="l">
              <a:defRPr sz="3200">
                <a:solidFill>
                  <a:schemeClr val="tx2"/>
                </a:solidFill>
              </a:defRPr>
            </a:lvl1pPr>
          </a:lstStyle>
          <a:p>
            <a:r>
              <a:rPr lang="en-US" dirty="0" smtClean="0"/>
              <a:t>Click to edit Master title style</a:t>
            </a:r>
            <a:endParaRPr lang="en-US" dirty="0"/>
          </a:p>
        </p:txBody>
      </p:sp>
      <p:sp>
        <p:nvSpPr>
          <p:cNvPr id="3" name="Tijdelijke aanduiding voor verticale tekst 2"/>
          <p:cNvSpPr>
            <a:spLocks noGrp="1"/>
          </p:cNvSpPr>
          <p:nvPr>
            <p:ph type="body" orient="vert" idx="1"/>
          </p:nvPr>
        </p:nvSpPr>
        <p:spPr>
          <a:xfrm>
            <a:off x="405584" y="1586673"/>
            <a:ext cx="8318832" cy="3930559"/>
          </a:xfrm>
        </p:spPr>
        <p:txBody>
          <a:bodyPr tIns="108000" rIns="72000" bIns="72000"/>
          <a:lstStyle>
            <a:lvl2pPr>
              <a:defRPr/>
            </a:lvl2pPr>
            <a:lvl3pPr>
              <a:defRPr baseline="0"/>
            </a:lvl3pPr>
            <a:lvl4pPr>
              <a:defRPr baseline="0"/>
            </a:lvl4pPr>
          </a:lstStyle>
          <a:p>
            <a:pPr lvl="0"/>
            <a:r>
              <a:rPr lang="en-US" smtClean="0"/>
              <a:t>Click to edit Master text styles</a:t>
            </a:r>
          </a:p>
          <a:p>
            <a:pPr lvl="1"/>
            <a:r>
              <a:rPr lang="en-US" smtClean="0"/>
              <a:t>Second level</a:t>
            </a:r>
          </a:p>
          <a:p>
            <a:pPr lvl="2"/>
            <a:r>
              <a:rPr lang="en-US" smtClean="0"/>
              <a:t>Third level</a:t>
            </a:r>
          </a:p>
        </p:txBody>
      </p:sp>
      <p:sp>
        <p:nvSpPr>
          <p:cNvPr id="51" name="Tijdelijke aanduiding voor verticale tekst 2"/>
          <p:cNvSpPr>
            <a:spLocks noGrp="1"/>
          </p:cNvSpPr>
          <p:nvPr>
            <p:ph type="body" orient="vert" idx="13"/>
          </p:nvPr>
        </p:nvSpPr>
        <p:spPr>
          <a:xfrm>
            <a:off x="406146" y="1210043"/>
            <a:ext cx="831723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smtClean="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25832221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1_Index slide">
    <p:spTree>
      <p:nvGrpSpPr>
        <p:cNvPr id="1" name=""/>
        <p:cNvGrpSpPr/>
        <p:nvPr/>
      </p:nvGrpSpPr>
      <p:grpSpPr>
        <a:xfrm>
          <a:off x="0" y="0"/>
          <a:ext cx="0" cy="0"/>
          <a:chOff x="0" y="0"/>
          <a:chExt cx="0" cy="0"/>
        </a:xfrm>
      </p:grpSpPr>
      <p:sp>
        <p:nvSpPr>
          <p:cNvPr id="4" name="Tekstvak 14"/>
          <p:cNvSpPr txBox="1"/>
          <p:nvPr userDrawn="1"/>
        </p:nvSpPr>
        <p:spPr>
          <a:xfrm>
            <a:off x="-85725" y="-261938"/>
            <a:ext cx="1566863" cy="246063"/>
          </a:xfrm>
          <a:prstGeom prst="rect">
            <a:avLst/>
          </a:prstGeom>
          <a:noFill/>
        </p:spPr>
        <p:txBody>
          <a:bodyPr>
            <a:spAutoFit/>
          </a:bodyPr>
          <a:lstStyle>
            <a:defPPr>
              <a:defRPr lang="nl-NL"/>
            </a:defPPr>
            <a:lvl1pPr lvl="0">
              <a:defRPr sz="1000" b="1">
                <a:solidFill>
                  <a:schemeClr val="accent3"/>
                </a:solidFill>
              </a:defRPr>
            </a:lvl1pPr>
          </a:lstStyle>
          <a:p>
            <a:pPr eaLnBrk="1" fontAlgn="auto" hangingPunct="1">
              <a:spcBef>
                <a:spcPts val="0"/>
              </a:spcBef>
              <a:spcAft>
                <a:spcPts val="0"/>
              </a:spcAft>
              <a:defRPr/>
            </a:pPr>
            <a:r>
              <a:rPr lang="en-GB" dirty="0" smtClean="0">
                <a:solidFill>
                  <a:srgbClr val="3D7EDB"/>
                </a:solidFill>
                <a:latin typeface="Arial"/>
              </a:rPr>
              <a:t>Index slide</a:t>
            </a:r>
            <a:endParaRPr lang="en-GB" dirty="0">
              <a:solidFill>
                <a:srgbClr val="3D7EDB"/>
              </a:solidFill>
              <a:latin typeface="Arial"/>
            </a:endParaRPr>
          </a:p>
        </p:txBody>
      </p:sp>
      <p:grpSp>
        <p:nvGrpSpPr>
          <p:cNvPr id="5" name="Groep 56" hidden="1"/>
          <p:cNvGrpSpPr>
            <a:grpSpLocks/>
          </p:cNvGrpSpPr>
          <p:nvPr userDrawn="1"/>
        </p:nvGrpSpPr>
        <p:grpSpPr bwMode="auto">
          <a:xfrm>
            <a:off x="9369425" y="106363"/>
            <a:ext cx="2979738" cy="5918200"/>
            <a:chOff x="9234062" y="-92622"/>
            <a:chExt cx="2979308" cy="5917970"/>
          </a:xfrm>
        </p:grpSpPr>
        <p:sp>
          <p:nvSpPr>
            <p:cNvPr id="6" name="Tekstvak 33"/>
            <p:cNvSpPr txBox="1">
              <a:spLocks noChangeArrowheads="1"/>
            </p:cNvSpPr>
            <p:nvPr userDrawn="1"/>
          </p:nvSpPr>
          <p:spPr bwMode="auto">
            <a:xfrm>
              <a:off x="9438820" y="896352"/>
              <a:ext cx="2068213" cy="64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nl-NL" altLang="en-US" sz="1400" smtClean="0">
                  <a:solidFill>
                    <a:srgbClr val="000000"/>
                  </a:solidFill>
                  <a:ea typeface="Tahoma" panose="020B0604030504040204" pitchFamily="34" charset="0"/>
                  <a:cs typeface="Arial" panose="020B0604020202020204" pitchFamily="34" charset="0"/>
                </a:rPr>
                <a:t>Delete existing picture and click on the icon to insert a new picture</a:t>
              </a:r>
              <a:endParaRPr lang="en-US" altLang="en-US" sz="1400" smtClean="0">
                <a:solidFill>
                  <a:srgbClr val="000000"/>
                </a:solidFill>
                <a:ea typeface="Tahoma" panose="020B0604030504040204" pitchFamily="34" charset="0"/>
                <a:cs typeface="Arial" panose="020B0604020202020204" pitchFamily="34" charset="0"/>
              </a:endParaRPr>
            </a:p>
          </p:txBody>
        </p:sp>
        <p:sp>
          <p:nvSpPr>
            <p:cNvPr id="7" name="Tekstvak 33"/>
            <p:cNvSpPr txBox="1">
              <a:spLocks noChangeArrowheads="1"/>
            </p:cNvSpPr>
            <p:nvPr userDrawn="1"/>
          </p:nvSpPr>
          <p:spPr bwMode="auto">
            <a:xfrm>
              <a:off x="9438820" y="3036218"/>
              <a:ext cx="2141228" cy="64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smtClean="0">
                  <a:solidFill>
                    <a:srgbClr val="000000"/>
                  </a:solidFill>
                  <a:ea typeface="Tahoma" panose="020B0604030504040204" pitchFamily="34" charset="0"/>
                  <a:cs typeface="Arial" panose="020B0604020202020204" pitchFamily="34" charset="0"/>
                </a:rPr>
                <a:t>Search and selected the picture you want.</a:t>
              </a:r>
              <a:br>
                <a:rPr lang="en-US" altLang="en-US" sz="1400" smtClean="0">
                  <a:solidFill>
                    <a:srgbClr val="000000"/>
                  </a:solidFill>
                  <a:ea typeface="Tahoma" panose="020B0604030504040204" pitchFamily="34" charset="0"/>
                  <a:cs typeface="Arial" panose="020B0604020202020204" pitchFamily="34" charset="0"/>
                </a:rPr>
              </a:br>
              <a:r>
                <a:rPr lang="en-US" altLang="en-US" sz="1400" smtClean="0">
                  <a:solidFill>
                    <a:srgbClr val="000000"/>
                  </a:solidFill>
                  <a:ea typeface="Tahoma" panose="020B0604030504040204" pitchFamily="34" charset="0"/>
                  <a:cs typeface="Arial" panose="020B0604020202020204" pitchFamily="34" charset="0"/>
                </a:rPr>
                <a:t>Click</a:t>
              </a:r>
              <a:r>
                <a:rPr lang="en-US" altLang="en-US" sz="1400" smtClean="0">
                  <a:solidFill>
                    <a:srgbClr val="FFA100"/>
                  </a:solidFill>
                  <a:ea typeface="Tahoma" panose="020B0604030504040204" pitchFamily="34" charset="0"/>
                  <a:cs typeface="Arial" panose="020B0604020202020204" pitchFamily="34" charset="0"/>
                </a:rPr>
                <a:t> </a:t>
              </a:r>
              <a:r>
                <a:rPr lang="en-US" altLang="en-US" sz="1400" b="1" smtClean="0">
                  <a:solidFill>
                    <a:srgbClr val="3D7EDB"/>
                  </a:solidFill>
                  <a:ea typeface="Tahoma" panose="020B0604030504040204" pitchFamily="34" charset="0"/>
                  <a:cs typeface="Arial" panose="020B0604020202020204" pitchFamily="34" charset="0"/>
                </a:rPr>
                <a:t>´Insert´</a:t>
              </a:r>
              <a:endParaRPr lang="nl-NL" altLang="en-US" sz="1400" b="1" smtClean="0">
                <a:solidFill>
                  <a:srgbClr val="3D7EDB"/>
                </a:solidFill>
                <a:ea typeface="Tahoma" panose="020B0604030504040204" pitchFamily="34" charset="0"/>
                <a:cs typeface="Arial" panose="020B0604020202020204" pitchFamily="34" charset="0"/>
              </a:endParaRPr>
            </a:p>
          </p:txBody>
        </p:sp>
        <p:sp>
          <p:nvSpPr>
            <p:cNvPr id="9" name="Ovaal 59"/>
            <p:cNvSpPr>
              <a:spLocks noChangeArrowheads="1"/>
            </p:cNvSpPr>
            <p:nvPr userDrawn="1"/>
          </p:nvSpPr>
          <p:spPr bwMode="auto">
            <a:xfrm>
              <a:off x="9395964" y="412183"/>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smtClean="0">
                  <a:solidFill>
                    <a:srgbClr val="FFFFFF"/>
                  </a:solidFill>
                </a:rPr>
                <a:t>1</a:t>
              </a:r>
            </a:p>
          </p:txBody>
        </p:sp>
        <p:sp>
          <p:nvSpPr>
            <p:cNvPr id="10" name="Ovaal 60"/>
            <p:cNvSpPr>
              <a:spLocks noChangeArrowheads="1"/>
            </p:cNvSpPr>
            <p:nvPr userDrawn="1"/>
          </p:nvSpPr>
          <p:spPr bwMode="auto">
            <a:xfrm>
              <a:off x="9395964" y="2552050"/>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smtClean="0">
                  <a:solidFill>
                    <a:srgbClr val="FFFFFF"/>
                  </a:solidFill>
                </a:rPr>
                <a:t>2</a:t>
              </a:r>
            </a:p>
          </p:txBody>
        </p:sp>
        <p:pic>
          <p:nvPicPr>
            <p:cNvPr id="11"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a14="http://schemas.microsoft.com/office/drawing/2010/main">
                  <a:solidFill>
                    <a:schemeClr val="accent1"/>
                  </a:solidFill>
                </a14:hiddenFill>
              </a:ext>
            </a:extLst>
          </p:spPr>
        </p:pic>
        <p:pic>
          <p:nvPicPr>
            <p:cNvPr id="12"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a14="http://schemas.microsoft.com/office/drawing/2010/main">
                  <a:solidFill>
                    <a:schemeClr val="accent1"/>
                  </a:solidFill>
                </a14:hiddenFill>
              </a:ext>
            </a:extLst>
          </p:spPr>
        </p:pic>
        <p:sp>
          <p:nvSpPr>
            <p:cNvPr id="13" name="Tekstvak 63"/>
            <p:cNvSpPr txBox="1"/>
            <p:nvPr userDrawn="1"/>
          </p:nvSpPr>
          <p:spPr>
            <a:xfrm>
              <a:off x="9518184" y="3833112"/>
              <a:ext cx="779350" cy="261928"/>
            </a:xfrm>
            <a:prstGeom prst="rect">
              <a:avLst/>
            </a:prstGeom>
            <a:noFill/>
          </p:spPr>
          <p:txBody>
            <a:bodyPr anchor="ctr">
              <a:spAutoFit/>
            </a:bodyPr>
            <a:lstStyle/>
            <a:p>
              <a:pPr algn="ctr" eaLnBrk="1" fontAlgn="auto" hangingPunct="1">
                <a:spcBef>
                  <a:spcPts val="0"/>
                </a:spcBef>
                <a:spcAft>
                  <a:spcPts val="0"/>
                </a:spcAft>
                <a:defRPr/>
              </a:pPr>
              <a:r>
                <a:rPr lang="en-GB" sz="1100" b="1" kern="0" dirty="0">
                  <a:solidFill>
                    <a:srgbClr val="005634">
                      <a:lumMod val="25000"/>
                    </a:srgbClr>
                  </a:solidFill>
                  <a:effectLst>
                    <a:outerShdw blurRad="25400" algn="ctr" rotWithShape="0">
                      <a:prstClr val="white"/>
                    </a:outerShdw>
                  </a:effectLst>
                  <a:latin typeface="Arial"/>
                </a:rPr>
                <a:t>Insert</a:t>
              </a:r>
            </a:p>
          </p:txBody>
        </p:sp>
        <p:sp>
          <p:nvSpPr>
            <p:cNvPr id="14" name="Rechthoek 64"/>
            <p:cNvSpPr>
              <a:spLocks noChangeArrowheads="1"/>
            </p:cNvSpPr>
            <p:nvPr userDrawn="1"/>
          </p:nvSpPr>
          <p:spPr bwMode="auto">
            <a:xfrm>
              <a:off x="9234062" y="-92622"/>
              <a:ext cx="2772963" cy="387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lIns="180000" rIns="180000"/>
            <a:lstStyle>
              <a:lvl1pPr>
                <a:tabLst>
                  <a:tab pos="630238" algn="l"/>
                </a:tabLst>
                <a:defRPr>
                  <a:solidFill>
                    <a:schemeClr val="tx1"/>
                  </a:solidFill>
                  <a:latin typeface="Arial" panose="020B0604020202020204" pitchFamily="34" charset="0"/>
                </a:defRPr>
              </a:lvl1pPr>
              <a:lvl2pPr marL="742950" indent="-285750">
                <a:tabLst>
                  <a:tab pos="630238" algn="l"/>
                </a:tabLst>
                <a:defRPr>
                  <a:solidFill>
                    <a:schemeClr val="tx1"/>
                  </a:solidFill>
                  <a:latin typeface="Arial" panose="020B0604020202020204" pitchFamily="34" charset="0"/>
                </a:defRPr>
              </a:lvl2pPr>
              <a:lvl3pPr marL="1143000" indent="-228600">
                <a:tabLst>
                  <a:tab pos="630238" algn="l"/>
                </a:tabLst>
                <a:defRPr>
                  <a:solidFill>
                    <a:schemeClr val="tx1"/>
                  </a:solidFill>
                  <a:latin typeface="Arial" panose="020B0604020202020204" pitchFamily="34" charset="0"/>
                </a:defRPr>
              </a:lvl3pPr>
              <a:lvl4pPr marL="1600200" indent="-228600">
                <a:tabLst>
                  <a:tab pos="630238" algn="l"/>
                </a:tabLst>
                <a:defRPr>
                  <a:solidFill>
                    <a:schemeClr val="tx1"/>
                  </a:solidFill>
                  <a:latin typeface="Arial" panose="020B0604020202020204" pitchFamily="34" charset="0"/>
                </a:defRPr>
              </a:lvl4pPr>
              <a:lvl5pPr marL="2057400" indent="-228600">
                <a:tabLst>
                  <a:tab pos="630238"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630238"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630238"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630238"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630238" algn="l"/>
                </a:tabLst>
                <a:defRPr>
                  <a:solidFill>
                    <a:schemeClr val="tx1"/>
                  </a:solidFill>
                  <a:latin typeface="Arial" panose="020B0604020202020204" pitchFamily="34" charset="0"/>
                </a:defRPr>
              </a:lvl9pPr>
            </a:lstStyle>
            <a:p>
              <a:pPr eaLnBrk="1" hangingPunct="1">
                <a:defRPr/>
              </a:pPr>
              <a:r>
                <a:rPr lang="nl-NL" altLang="en-US" sz="1600" b="1" smtClean="0">
                  <a:solidFill>
                    <a:srgbClr val="3D7EDB"/>
                  </a:solidFill>
                </a:rPr>
                <a:t>INSERT PICTURE</a:t>
              </a:r>
            </a:p>
          </p:txBody>
        </p:sp>
        <p:cxnSp>
          <p:nvCxnSpPr>
            <p:cNvPr id="15" name="Rechte verbindingslijn 65"/>
            <p:cNvCxnSpPr>
              <a:cxnSpLocks noChangeShapeType="1"/>
            </p:cNvCxnSpPr>
            <p:nvPr userDrawn="1"/>
          </p:nvCxnSpPr>
          <p:spPr bwMode="auto">
            <a:xfrm>
              <a:off x="9407882" y="292364"/>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6" name="Rechte verbindingslijn 66"/>
            <p:cNvCxnSpPr>
              <a:cxnSpLocks noChangeShapeType="1"/>
            </p:cNvCxnSpPr>
            <p:nvPr userDrawn="1"/>
          </p:nvCxnSpPr>
          <p:spPr bwMode="auto">
            <a:xfrm>
              <a:off x="9407882" y="2365810"/>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7" name="Rechte verbindingslijn 67"/>
            <p:cNvCxnSpPr>
              <a:cxnSpLocks noChangeShapeType="1"/>
            </p:cNvCxnSpPr>
            <p:nvPr userDrawn="1"/>
          </p:nvCxnSpPr>
          <p:spPr bwMode="auto">
            <a:xfrm>
              <a:off x="9408221" y="4238018"/>
              <a:ext cx="2805149"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sp>
          <p:nvSpPr>
            <p:cNvPr id="18" name="Tekstvak 33"/>
            <p:cNvSpPr txBox="1">
              <a:spLocks noChangeArrowheads="1"/>
            </p:cNvSpPr>
            <p:nvPr userDrawn="1"/>
          </p:nvSpPr>
          <p:spPr bwMode="auto">
            <a:xfrm>
              <a:off x="9438820" y="4914158"/>
              <a:ext cx="2141228" cy="431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smtClean="0">
                  <a:solidFill>
                    <a:srgbClr val="000000"/>
                  </a:solidFill>
                  <a:ea typeface="Tahoma" panose="020B0604030504040204" pitchFamily="34" charset="0"/>
                  <a:cs typeface="Arial" panose="020B0604020202020204" pitchFamily="34" charset="0"/>
                </a:rPr>
                <a:t>Select the picture and select</a:t>
              </a:r>
              <a:r>
                <a:rPr lang="en-US" altLang="en-US" sz="1400" smtClean="0">
                  <a:solidFill>
                    <a:srgbClr val="3D7EDB"/>
                  </a:solidFill>
                  <a:ea typeface="Tahoma" panose="020B0604030504040204" pitchFamily="34" charset="0"/>
                  <a:cs typeface="Arial" panose="020B0604020202020204" pitchFamily="34" charset="0"/>
                </a:rPr>
                <a:t> </a:t>
              </a:r>
              <a:r>
                <a:rPr lang="en-US" altLang="en-US" sz="1400" b="1" smtClean="0">
                  <a:solidFill>
                    <a:srgbClr val="3D7EDB"/>
                  </a:solidFill>
                  <a:ea typeface="Tahoma" panose="020B0604030504040204" pitchFamily="34" charset="0"/>
                  <a:cs typeface="Arial" panose="020B0604020202020204" pitchFamily="34" charset="0"/>
                </a:rPr>
                <a:t>‘Send to back’</a:t>
              </a:r>
            </a:p>
          </p:txBody>
        </p:sp>
        <p:sp>
          <p:nvSpPr>
            <p:cNvPr id="19" name="Ovaal 69"/>
            <p:cNvSpPr>
              <a:spLocks noChangeArrowheads="1"/>
            </p:cNvSpPr>
            <p:nvPr userDrawn="1"/>
          </p:nvSpPr>
          <p:spPr bwMode="auto">
            <a:xfrm>
              <a:off x="9395964" y="4426814"/>
              <a:ext cx="401580" cy="401622"/>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smtClean="0">
                  <a:solidFill>
                    <a:srgbClr val="FFFFFF"/>
                  </a:solidFill>
                </a:rPr>
                <a:t>3</a:t>
              </a:r>
            </a:p>
          </p:txBody>
        </p:sp>
        <p:pic>
          <p:nvPicPr>
            <p:cNvPr id="20" name="Picture 2"/>
            <p:cNvPicPr>
              <a:picLocks noChangeAspect="1" noChangeArrowheads="1"/>
            </p:cNvPicPr>
            <p:nvPr userDrawn="1"/>
          </p:nvPicPr>
          <p:blipFill rotWithShape="1">
            <a:blip r:embed="rId3" cstate="print">
              <a:extLst>
                <a:ext uri="{28A0092B-C50C-407E-A947-70E740481C1C}">
                  <a14:useLocalDpi xmlns:a14="http://schemas.microsoft.com/office/drawing/2010/main"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 name="Afbeelding 71"/>
            <p:cNvPicPr>
              <a:picLocks noChangeAspect="1"/>
            </p:cNvPicPr>
            <p:nvPr userDrawn="1"/>
          </p:nvPicPr>
          <p:blipFill>
            <a:blip r:embed="rId4">
              <a:extLst>
                <a:ext uri="{28A0092B-C50C-407E-A947-70E740481C1C}">
                  <a14:useLocalDpi xmlns:a14="http://schemas.microsoft.com/office/drawing/2010/main" val="0"/>
                </a:ext>
              </a:extLst>
            </a:blip>
            <a:srcRect/>
            <a:stretch>
              <a:fillRect/>
            </a:stretch>
          </p:blipFill>
          <p:spPr bwMode="auto">
            <a:xfrm>
              <a:off x="9435801" y="1653232"/>
              <a:ext cx="610090" cy="610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el 1"/>
          <p:cNvSpPr>
            <a:spLocks noGrp="1"/>
          </p:cNvSpPr>
          <p:nvPr>
            <p:ph type="title"/>
          </p:nvPr>
        </p:nvSpPr>
        <p:spPr>
          <a:xfrm>
            <a:off x="395824" y="820313"/>
            <a:ext cx="8327552" cy="219074"/>
          </a:xfrm>
        </p:spPr>
        <p:txBody>
          <a:bodyPr>
            <a:noAutofit/>
          </a:bodyPr>
          <a:lstStyle>
            <a:lvl1pPr>
              <a:defRPr sz="4000">
                <a:solidFill>
                  <a:schemeClr val="tx2"/>
                </a:solidFill>
              </a:defRPr>
            </a:lvl1pPr>
          </a:lstStyle>
          <a:p>
            <a:r>
              <a:rPr lang="en-US" smtClean="0"/>
              <a:t>Click to edit Master title style</a:t>
            </a:r>
            <a:endParaRPr lang="en-US" dirty="0"/>
          </a:p>
        </p:txBody>
      </p:sp>
      <p:sp>
        <p:nvSpPr>
          <p:cNvPr id="8" name="Tijdelijke aanduiding voor tabel 7"/>
          <p:cNvSpPr>
            <a:spLocks noGrp="1"/>
          </p:cNvSpPr>
          <p:nvPr>
            <p:ph type="tbl" sz="quarter" idx="16"/>
          </p:nvPr>
        </p:nvSpPr>
        <p:spPr>
          <a:xfrm>
            <a:off x="405584" y="1210970"/>
            <a:ext cx="8316592" cy="4234254"/>
          </a:xfrm>
        </p:spPr>
        <p:txBody>
          <a:bodyPr anchor="ctr"/>
          <a:lstStyle>
            <a:lvl1pPr algn="ctr">
              <a:lnSpc>
                <a:spcPct val="150000"/>
              </a:lnSpc>
              <a:defRPr>
                <a:solidFill>
                  <a:schemeClr val="tx2"/>
                </a:solidFill>
              </a:defRPr>
            </a:lvl1pPr>
          </a:lstStyle>
          <a:p>
            <a:pPr lvl="0"/>
            <a:r>
              <a:rPr lang="en-US" noProof="0" smtClean="0"/>
              <a:t>Click icon to add table</a:t>
            </a:r>
            <a:endParaRPr lang="en-US" noProof="0" dirty="0"/>
          </a:p>
        </p:txBody>
      </p:sp>
      <p:sp>
        <p:nvSpPr>
          <p:cNvPr id="23" name="Tijdelijke aanduiding voor dianummer 5"/>
          <p:cNvSpPr>
            <a:spLocks noGrp="1"/>
          </p:cNvSpPr>
          <p:nvPr>
            <p:ph type="sldNum" sz="quarter" idx="18"/>
          </p:nvPr>
        </p:nvSpPr>
        <p:spPr/>
        <p:txBody>
          <a:bodyPr/>
          <a:lstStyle>
            <a:lvl1pPr eaLnBrk="0" fontAlgn="base" hangingPunct="0">
              <a:spcBef>
                <a:spcPct val="0"/>
              </a:spcBef>
              <a:spcAft>
                <a:spcPct val="0"/>
              </a:spcAft>
              <a:defRPr/>
            </a:lvl1pPr>
          </a:lstStyle>
          <a:p>
            <a:pPr>
              <a:defRPr/>
            </a:pPr>
            <a:fld id="{5452D9B6-0537-491A-B569-76F487D3EFE8}" type="slidenum">
              <a:rPr lang="en-US"/>
              <a:pPr>
                <a:defRPr/>
              </a:pPr>
              <a:t>‹#›</a:t>
            </a:fld>
            <a:endParaRPr lang="en-US"/>
          </a:p>
        </p:txBody>
      </p:sp>
    </p:spTree>
    <p:extLst>
      <p:ext uri="{BB962C8B-B14F-4D97-AF65-F5344CB8AC3E}">
        <p14:creationId xmlns:p14="http://schemas.microsoft.com/office/powerpoint/2010/main" val="24786838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9C64F3F4-CE19-49F8-9EF4-FF4EE52031C2}" type="datetimeFigureOut">
              <a:rPr lang="en-GB" smtClean="0"/>
              <a:pPr/>
              <a:t>02/10/2019</a:t>
            </a:fld>
            <a:endParaRPr lang="en-GB" dirty="0"/>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AC82685A-BD3A-4230-8D85-804689F67293}" type="slidenum">
              <a:rPr lang="en-GB" smtClean="0"/>
              <a:t>‹#›</a:t>
            </a:fld>
            <a:endParaRPr lang="en-GB" dirty="0"/>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31229278"/>
      </p:ext>
    </p:extLst>
  </p:cSld>
  <p:clrMap bg1="lt1" tx1="dk1" bg2="lt2" tx2="dk2" accent1="accent1" accent2="accent2" accent3="accent3" accent4="accent4" accent5="accent5" accent6="accent6" hlink="hlink" folHlink="folHlink"/>
  <p:sldLayoutIdLst>
    <p:sldLayoutId id="2147483753" r:id="rId1"/>
    <p:sldLayoutId id="2147483754" r:id="rId2"/>
    <p:sldLayoutId id="2147483755" r:id="rId3"/>
    <p:sldLayoutId id="2147483756" r:id="rId4"/>
    <p:sldLayoutId id="2147483757" r:id="rId5"/>
    <p:sldLayoutId id="2147483758" r:id="rId6"/>
    <p:sldLayoutId id="2147483759" r:id="rId7"/>
    <p:sldLayoutId id="2147483760" r:id="rId8"/>
    <p:sldLayoutId id="2147483761" r:id="rId9"/>
    <p:sldLayoutId id="2147483762" r:id="rId10"/>
    <p:sldLayoutId id="2147483763" r:id="rId11"/>
    <p:sldLayoutId id="2147483764" r:id="rId12"/>
    <p:sldLayoutId id="2147483765" r:id="rId13"/>
    <p:sldLayoutId id="2147483698" r:id="rId14"/>
    <p:sldLayoutId id="2147483699" r:id="rId15"/>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5.jpeg"/><Relationship Id="rId7" Type="http://schemas.openxmlformats.org/officeDocument/2006/relationships/image" Target="../media/image9.gif"/><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8.jpeg"/><Relationship Id="rId5" Type="http://schemas.openxmlformats.org/officeDocument/2006/relationships/image" Target="../media/image7.png"/><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hyperlink" Target="https://whytheworldwagstoday.wordpress.com/" TargetMode="External"/><Relationship Id="rId2" Type="http://schemas.openxmlformats.org/officeDocument/2006/relationships/image" Target="../media/image11.png"/><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4.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jp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hyperlink" Target="https://youtu.be/nKd2QVrQVIM" TargetMode="Externa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7.xml"/><Relationship Id="rId4" Type="http://schemas.openxmlformats.org/officeDocument/2006/relationships/image" Target="../media/image22.png"/></Relationships>
</file>

<file path=ppt/slides/_rels/slide1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13.xml"/><Relationship Id="rId1" Type="http://schemas.openxmlformats.org/officeDocument/2006/relationships/vmlDrawing" Target="../drawings/vmlDrawing1.vml"/><Relationship Id="rId5" Type="http://schemas.openxmlformats.org/officeDocument/2006/relationships/image" Target="../media/image27.emf"/><Relationship Id="rId4" Type="http://schemas.openxmlformats.org/officeDocument/2006/relationships/oleObject" Target="../embeddings/oleObject1.bin"/></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3" Type="http://schemas.openxmlformats.org/officeDocument/2006/relationships/hyperlink" Target="https://youtu.be/LrhmHbDLM8o"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3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3" Type="http://schemas.openxmlformats.org/officeDocument/2006/relationships/image" Target="../media/image30.jpeg"/><Relationship Id="rId7" Type="http://schemas.openxmlformats.org/officeDocument/2006/relationships/image" Target="../media/image34.png"/><Relationship Id="rId2" Type="http://schemas.openxmlformats.org/officeDocument/2006/relationships/notesSlide" Target="../notesSlides/notesSlide22.xml"/><Relationship Id="rId1" Type="http://schemas.openxmlformats.org/officeDocument/2006/relationships/slideLayout" Target="../slideLayouts/slideLayout13.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png"/></Relationships>
</file>

<file path=ppt/slides/_rels/slide37.xml.rels><?xml version="1.0" encoding="UTF-8" standalone="yes"?>
<Relationships xmlns="http://schemas.openxmlformats.org/package/2006/relationships"><Relationship Id="rId3" Type="http://schemas.openxmlformats.org/officeDocument/2006/relationships/hyperlink" Target="http://www.cipd.co.uk/hr-resources/factsheets/human-capital.aspx"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183292" y="258805"/>
            <a:ext cx="9510584" cy="6122523"/>
          </a:xfrm>
          <a:prstGeom prst="rect">
            <a:avLst/>
          </a:prstGeom>
        </p:spPr>
      </p:pic>
      <p:sp>
        <p:nvSpPr>
          <p:cNvPr id="2" name="Title 1"/>
          <p:cNvSpPr>
            <a:spLocks noGrp="1"/>
          </p:cNvSpPr>
          <p:nvPr>
            <p:ph type="ctrTitle"/>
          </p:nvPr>
        </p:nvSpPr>
        <p:spPr>
          <a:xfrm>
            <a:off x="179512" y="-2259632"/>
            <a:ext cx="7543800" cy="3566160"/>
          </a:xfrm>
        </p:spPr>
        <p:txBody>
          <a:bodyPr>
            <a:normAutofit/>
          </a:bodyPr>
          <a:lstStyle/>
          <a:p>
            <a:r>
              <a:rPr lang="en-GB" sz="4400" b="1" i="1" dirty="0" smtClean="0">
                <a:solidFill>
                  <a:srgbClr val="7030A0"/>
                </a:solidFill>
              </a:rPr>
              <a:t>Introducing the Module</a:t>
            </a:r>
            <a:endParaRPr lang="en-GB" sz="4400" b="1" dirty="0">
              <a:solidFill>
                <a:srgbClr val="7030A0"/>
              </a:solidFill>
            </a:endParaRPr>
          </a:p>
        </p:txBody>
      </p:sp>
      <p:sp>
        <p:nvSpPr>
          <p:cNvPr id="3" name="Subtitle 2"/>
          <p:cNvSpPr>
            <a:spLocks noGrp="1"/>
          </p:cNvSpPr>
          <p:nvPr>
            <p:ph type="subTitle" idx="1"/>
          </p:nvPr>
        </p:nvSpPr>
        <p:spPr>
          <a:xfrm>
            <a:off x="181590" y="1437037"/>
            <a:ext cx="7543800" cy="1143000"/>
          </a:xfrm>
        </p:spPr>
        <p:txBody>
          <a:bodyPr/>
          <a:lstStyle/>
          <a:p>
            <a:r>
              <a:rPr lang="en-GB" i="1" dirty="0">
                <a:solidFill>
                  <a:schemeClr val="bg1"/>
                </a:solidFill>
              </a:rPr>
              <a:t>Contemporary HR in </a:t>
            </a:r>
            <a:r>
              <a:rPr lang="en-GB" i="1" dirty="0" smtClean="0">
                <a:solidFill>
                  <a:schemeClr val="bg1"/>
                </a:solidFill>
              </a:rPr>
              <a:t>Practice</a:t>
            </a:r>
            <a:r>
              <a:rPr lang="en-GB" i="1" dirty="0">
                <a:solidFill>
                  <a:schemeClr val="bg1"/>
                </a:solidFill>
              </a:rPr>
              <a:t/>
            </a:r>
            <a:br>
              <a:rPr lang="en-GB" i="1" dirty="0">
                <a:solidFill>
                  <a:schemeClr val="bg1"/>
                </a:solidFill>
              </a:rPr>
            </a:br>
            <a:endParaRPr lang="en-GB" dirty="0"/>
          </a:p>
        </p:txBody>
      </p:sp>
    </p:spTree>
    <p:extLst>
      <p:ext uri="{BB962C8B-B14F-4D97-AF65-F5344CB8AC3E}">
        <p14:creationId xmlns:p14="http://schemas.microsoft.com/office/powerpoint/2010/main" val="34089552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b="7954"/>
          <a:stretch/>
        </p:blipFill>
        <p:spPr>
          <a:xfrm flipH="1">
            <a:off x="-173147" y="6098170"/>
            <a:ext cx="1264911" cy="1161971"/>
          </a:xfrm>
          <a:prstGeom prst="rect">
            <a:avLst/>
          </a:prstGeom>
        </p:spPr>
      </p:pic>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4736" y="110860"/>
            <a:ext cx="4472609" cy="6858000"/>
          </a:xfrm>
          <a:prstGeom prst="rect">
            <a:avLst/>
          </a:prstGeom>
        </p:spPr>
      </p:pic>
      <p:pic>
        <p:nvPicPr>
          <p:cNvPr id="6" name="Picture 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735490" y="5298633"/>
            <a:ext cx="384085" cy="411480"/>
          </a:xfrm>
          <a:prstGeom prst="rect">
            <a:avLst/>
          </a:prstGeom>
        </p:spPr>
      </p:pic>
      <p:pic>
        <p:nvPicPr>
          <p:cNvPr id="8" name="Picture 7"/>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887890" y="5310825"/>
            <a:ext cx="384085" cy="411480"/>
          </a:xfrm>
          <a:prstGeom prst="rect">
            <a:avLst/>
          </a:prstGeom>
        </p:spPr>
      </p:pic>
      <p:pic>
        <p:nvPicPr>
          <p:cNvPr id="9" name="Picture 8"/>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441010" y="5611843"/>
            <a:ext cx="384085" cy="411480"/>
          </a:xfrm>
          <a:prstGeom prst="rect">
            <a:avLst/>
          </a:prstGeom>
        </p:spPr>
      </p:pic>
      <p:pic>
        <p:nvPicPr>
          <p:cNvPr id="10" name="Picture 9"/>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506956" y="5310825"/>
            <a:ext cx="384085" cy="411480"/>
          </a:xfrm>
          <a:prstGeom prst="rect">
            <a:avLst/>
          </a:prstGeom>
        </p:spPr>
      </p:pic>
      <p:pic>
        <p:nvPicPr>
          <p:cNvPr id="11" name="Picture 10"/>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314914" y="4763709"/>
            <a:ext cx="384085" cy="411480"/>
          </a:xfrm>
          <a:prstGeom prst="rect">
            <a:avLst/>
          </a:prstGeom>
        </p:spPr>
      </p:pic>
      <p:pic>
        <p:nvPicPr>
          <p:cNvPr id="12" name="Picture 11"/>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554898" y="1862013"/>
            <a:ext cx="384085" cy="411480"/>
          </a:xfrm>
          <a:prstGeom prst="rect">
            <a:avLst/>
          </a:prstGeom>
        </p:spPr>
      </p:pic>
      <p:pic>
        <p:nvPicPr>
          <p:cNvPr id="13" name="Picture 12"/>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458084" y="2912049"/>
            <a:ext cx="384085" cy="411480"/>
          </a:xfrm>
          <a:prstGeom prst="rect">
            <a:avLst/>
          </a:prstGeom>
        </p:spPr>
      </p:pic>
      <p:pic>
        <p:nvPicPr>
          <p:cNvPr id="14" name="Picture 13"/>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373029" y="266893"/>
            <a:ext cx="1847402" cy="2462491"/>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15" name="Picture 14"/>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416660" y="213908"/>
            <a:ext cx="2464348" cy="2132076"/>
          </a:xfrm>
          <a:prstGeom prst="rect">
            <a:avLst/>
          </a:prstGeom>
        </p:spPr>
      </p:pic>
      <p:pic>
        <p:nvPicPr>
          <p:cNvPr id="16" name="Picture 15"/>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538713" y="5113285"/>
            <a:ext cx="2335435" cy="1401261"/>
          </a:xfrm>
          <a:prstGeom prst="rect">
            <a:avLst/>
          </a:prstGeom>
        </p:spPr>
      </p:pic>
      <p:pic>
        <p:nvPicPr>
          <p:cNvPr id="17" name="Picture 16"/>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767130" y="603504"/>
            <a:ext cx="384085" cy="411480"/>
          </a:xfrm>
          <a:prstGeom prst="rect">
            <a:avLst/>
          </a:prstGeom>
        </p:spPr>
      </p:pic>
      <p:pic>
        <p:nvPicPr>
          <p:cNvPr id="18" name="Picture 17"/>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525859" y="716280"/>
            <a:ext cx="384085" cy="411480"/>
          </a:xfrm>
          <a:prstGeom prst="rect">
            <a:avLst/>
          </a:prstGeom>
        </p:spPr>
      </p:pic>
      <p:pic>
        <p:nvPicPr>
          <p:cNvPr id="19" name="Picture 18"/>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874639" y="6098170"/>
            <a:ext cx="384085" cy="411480"/>
          </a:xfrm>
          <a:prstGeom prst="rect">
            <a:avLst/>
          </a:prstGeom>
        </p:spPr>
      </p:pic>
      <p:sp>
        <p:nvSpPr>
          <p:cNvPr id="20" name="Rectangle 19"/>
          <p:cNvSpPr/>
          <p:nvPr/>
        </p:nvSpPr>
        <p:spPr>
          <a:xfrm>
            <a:off x="367408" y="6303910"/>
            <a:ext cx="6444368"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smtClean="0">
                <a:ln>
                  <a:noFill/>
                </a:ln>
                <a:solidFill>
                  <a:prstClr val="black">
                    <a:lumMod val="85000"/>
                    <a:lumOff val="15000"/>
                  </a:prstClr>
                </a:solidFill>
                <a:effectLst/>
                <a:uLnTx/>
                <a:uFillTx/>
                <a:latin typeface="Calibri"/>
                <a:ea typeface="+mn-ea"/>
                <a:cs typeface="+mn-cs"/>
              </a:rPr>
              <a:t>Rese</a:t>
            </a:r>
            <a:r>
              <a:rPr kumimoji="0" lang="en-GB" sz="1600" b="1" i="0" u="none" strike="noStrike" kern="1200" cap="none" spc="0" normalizeH="0" baseline="0" noProof="0" dirty="0" smtClean="0">
                <a:ln>
                  <a:noFill/>
                </a:ln>
                <a:solidFill>
                  <a:prstClr val="black">
                    <a:lumMod val="85000"/>
                    <a:lumOff val="15000"/>
                  </a:prstClr>
                </a:solidFill>
                <a:effectLst/>
                <a:uLnTx/>
                <a:uFillTx/>
                <a:latin typeface="Calibri"/>
                <a:ea typeface="+mn-ea"/>
                <a:cs typeface="+mn-cs"/>
              </a:rPr>
              <a:t>arch Interests: Industry 4.0, Education 4.0, Complexity</a:t>
            </a:r>
            <a:endParaRPr kumimoji="0" lang="en-GB" sz="1600" b="1" i="0" u="none" strike="noStrike" kern="1200" cap="none" spc="0" normalizeH="0" baseline="0" noProof="0" dirty="0">
              <a:ln>
                <a:noFill/>
              </a:ln>
              <a:solidFill>
                <a:prstClr val="black">
                  <a:lumMod val="85000"/>
                  <a:lumOff val="15000"/>
                </a:prstClr>
              </a:solidFill>
              <a:effectLst/>
              <a:uLnTx/>
              <a:uFillTx/>
              <a:latin typeface="Calibri"/>
              <a:ea typeface="+mn-ea"/>
              <a:cs typeface="+mn-cs"/>
            </a:endParaRPr>
          </a:p>
        </p:txBody>
      </p:sp>
      <p:sp>
        <p:nvSpPr>
          <p:cNvPr id="21" name="TextBox 20"/>
          <p:cNvSpPr txBox="1"/>
          <p:nvPr/>
        </p:nvSpPr>
        <p:spPr>
          <a:xfrm>
            <a:off x="3140509" y="1724518"/>
            <a:ext cx="5929066" cy="383181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prstClr val="black">
                    <a:lumMod val="65000"/>
                    <a:lumOff val="35000"/>
                  </a:prstClr>
                </a:solidFill>
                <a:effectLst/>
                <a:uLnTx/>
                <a:uFillTx/>
                <a:latin typeface="Calibri"/>
                <a:ea typeface="+mn-ea"/>
                <a:cs typeface="+mn-cs"/>
              </a:rPr>
              <a:t>About Me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Calibri"/>
                <a:ea typeface="+mn-ea"/>
                <a:cs typeface="+mn-cs"/>
              </a:rPr>
              <a:t>Before joining the team here at UWTSD in 2016 I had a varied career in retail management and in HR in various sectors.  Most recently I was a Talent Manager at Tata Steel Europe, based in Port Talbot but covering a number of UK and European operations.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Calibri"/>
                <a:ea typeface="+mn-ea"/>
                <a:cs typeface="+mn-cs"/>
              </a:rPr>
              <a:t>The pins on the maps represent places I have lived over the past 20 years and where I have worked.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Calibri"/>
                <a:ea typeface="+mn-ea"/>
                <a:cs typeface="+mn-cs"/>
              </a:rPr>
              <a:t>I now lecture in </a:t>
            </a:r>
            <a:r>
              <a:rPr kumimoji="0" lang="en-GB" sz="1600" b="0" i="0" u="none" strike="noStrike" kern="1200" cap="none" spc="0" normalizeH="0" baseline="0" noProof="0" dirty="0" smtClean="0">
                <a:ln>
                  <a:noFill/>
                </a:ln>
                <a:solidFill>
                  <a:prstClr val="black"/>
                </a:solidFill>
                <a:effectLst/>
                <a:uLnTx/>
                <a:uFillTx/>
                <a:latin typeface="Calibri"/>
                <a:ea typeface="+mn-ea"/>
                <a:cs typeface="+mn-cs"/>
              </a:rPr>
              <a:t>HRM, </a:t>
            </a:r>
            <a:r>
              <a:rPr kumimoji="0" lang="en-GB" sz="1600" b="0" i="0" u="none" strike="noStrike" kern="1200" cap="none" spc="0" normalizeH="0" baseline="0" noProof="0" dirty="0">
                <a:ln>
                  <a:noFill/>
                </a:ln>
                <a:solidFill>
                  <a:prstClr val="black"/>
                </a:solidFill>
                <a:effectLst/>
                <a:uLnTx/>
                <a:uFillTx/>
                <a:latin typeface="Calibri"/>
                <a:ea typeface="+mn-ea"/>
                <a:cs typeface="+mn-cs"/>
              </a:rPr>
              <a:t>and Leadership and Management on both undergraduate and post graduate programmes here at UWSTD and am the Programme Director for the </a:t>
            </a:r>
            <a:r>
              <a:rPr kumimoji="0" lang="en-GB" sz="1600" b="0" i="0" u="none" strike="noStrike" kern="1200" cap="none" spc="0" normalizeH="0" baseline="0" noProof="0" dirty="0" smtClean="0">
                <a:ln>
                  <a:noFill/>
                </a:ln>
                <a:solidFill>
                  <a:prstClr val="black"/>
                </a:solidFill>
                <a:effectLst/>
                <a:uLnTx/>
                <a:uFillTx/>
                <a:latin typeface="Calibri"/>
                <a:ea typeface="+mn-ea"/>
                <a:cs typeface="+mn-cs"/>
              </a:rPr>
              <a:t>Undergraduate Business Portfolio.  </a:t>
            </a:r>
            <a:endParaRPr kumimoji="0" lang="en-GB" sz="16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Calibri"/>
                <a:ea typeface="+mn-ea"/>
                <a:cs typeface="+mn-cs"/>
              </a:rPr>
              <a:t>I am a qualified coach, hold a PG Cert in Technology Enhanced Learning and am studying towards a DBA</a:t>
            </a:r>
            <a:r>
              <a:rPr kumimoji="0" lang="en-GB" sz="1600" b="0" i="0" u="none" strike="noStrike" kern="1200" cap="none" spc="0" normalizeH="0" baseline="0" noProof="0" dirty="0" smtClean="0">
                <a:ln>
                  <a:noFill/>
                </a:ln>
                <a:solidFill>
                  <a:prstClr val="black"/>
                </a:solidFill>
                <a:effectLst/>
                <a:uLnTx/>
                <a:uFillTx/>
                <a:latin typeface="Calibri"/>
                <a:ea typeface="+mn-ea"/>
                <a:cs typeface="+mn-cs"/>
              </a:rPr>
              <a:t>. </a:t>
            </a:r>
            <a:endParaRPr kumimoji="0" lang="en-GB" sz="1600" b="0" i="0" u="none" strike="noStrike" kern="1200" cap="none" spc="0" normalizeH="0" baseline="0" noProof="0" dirty="0">
              <a:ln>
                <a:noFill/>
              </a:ln>
              <a:solidFill>
                <a:prstClr val="black"/>
              </a:solidFill>
              <a:effectLst/>
              <a:uLnTx/>
              <a:uFillTx/>
              <a:latin typeface="Calibri"/>
              <a:ea typeface="+mn-ea"/>
              <a:cs typeface="+mn-cs"/>
            </a:endParaRPr>
          </a:p>
        </p:txBody>
      </p:sp>
      <p:sp>
        <p:nvSpPr>
          <p:cNvPr id="22" name="TextBox 21"/>
          <p:cNvSpPr txBox="1"/>
          <p:nvPr/>
        </p:nvSpPr>
        <p:spPr>
          <a:xfrm>
            <a:off x="3114185" y="177184"/>
            <a:ext cx="3231703" cy="107721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black"/>
                </a:solidFill>
                <a:effectLst/>
                <a:uLnTx/>
                <a:uFillTx/>
                <a:latin typeface="Calibri"/>
                <a:ea typeface="+mn-ea"/>
                <a:cs typeface="+mn-cs"/>
              </a:rPr>
              <a:t>JULIE </a:t>
            </a:r>
            <a:r>
              <a:rPr kumimoji="0" lang="en-GB" sz="3200" b="1" i="0" u="none" strike="noStrike" kern="1200" cap="none" spc="0" normalizeH="0" baseline="0" noProof="0" dirty="0" smtClean="0">
                <a:ln>
                  <a:noFill/>
                </a:ln>
                <a:solidFill>
                  <a:prstClr val="black"/>
                </a:solidFill>
                <a:effectLst/>
                <a:uLnTx/>
                <a:uFillTx/>
                <a:latin typeface="Calibri"/>
                <a:ea typeface="+mn-ea"/>
                <a:cs typeface="+mn-cs"/>
              </a:rPr>
              <a:t>HAYWARD</a:t>
            </a:r>
            <a:endParaRPr kumimoji="0" lang="en-GB" sz="3200" b="1" i="0" u="none" strike="noStrike" kern="1200" cap="none" spc="0" normalizeH="0" baseline="0" noProof="0" dirty="0">
              <a:ln>
                <a:noFill/>
              </a:ln>
              <a:solidFill>
                <a:prstClr val="black"/>
              </a:solidFill>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smtClean="0">
                <a:ln>
                  <a:noFill/>
                </a:ln>
                <a:solidFill>
                  <a:prstClr val="black"/>
                </a:solidFill>
                <a:effectLst/>
                <a:uLnTx/>
                <a:uFillTx/>
                <a:latin typeface="Calibri"/>
                <a:ea typeface="+mn-ea"/>
                <a:cs typeface="+mn-cs"/>
              </a:rPr>
              <a:t>MCIPD, FHEA</a:t>
            </a:r>
            <a:endParaRPr kumimoji="0" lang="en-GB" sz="3200" b="1" i="0" u="none" strike="noStrike" kern="1200" cap="none" spc="0" normalizeH="0" baseline="0" noProof="0" dirty="0">
              <a:ln>
                <a:noFill/>
              </a:ln>
              <a:solidFill>
                <a:prstClr val="black"/>
              </a:solidFill>
              <a:effectLst/>
              <a:uLnTx/>
              <a:uFillTx/>
              <a:latin typeface="Calibri"/>
              <a:ea typeface="+mn-ea"/>
              <a:cs typeface="+mn-cs"/>
            </a:endParaRPr>
          </a:p>
        </p:txBody>
      </p:sp>
      <p:sp>
        <p:nvSpPr>
          <p:cNvPr id="23" name="TextBox 22"/>
          <p:cNvSpPr txBox="1"/>
          <p:nvPr/>
        </p:nvSpPr>
        <p:spPr>
          <a:xfrm>
            <a:off x="7148618" y="6379508"/>
            <a:ext cx="699276"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a:ea typeface="+mn-ea"/>
                <a:cs typeface="+mn-cs"/>
              </a:rPr>
              <a:t>MOD</a:t>
            </a:r>
          </a:p>
        </p:txBody>
      </p:sp>
      <p:sp>
        <p:nvSpPr>
          <p:cNvPr id="24" name="TextBox 23"/>
          <p:cNvSpPr txBox="1"/>
          <p:nvPr/>
        </p:nvSpPr>
        <p:spPr>
          <a:xfrm>
            <a:off x="1082791" y="5257065"/>
            <a:ext cx="699276" cy="33855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prstClr val="black"/>
                </a:solidFill>
                <a:effectLst/>
                <a:uLnTx/>
                <a:uFillTx/>
                <a:latin typeface="Calibri"/>
                <a:ea typeface="+mn-ea"/>
                <a:cs typeface="+mn-cs"/>
              </a:rPr>
              <a:t>P4U</a:t>
            </a:r>
          </a:p>
        </p:txBody>
      </p:sp>
      <p:sp>
        <p:nvSpPr>
          <p:cNvPr id="25" name="TextBox 24"/>
          <p:cNvSpPr txBox="1"/>
          <p:nvPr/>
        </p:nvSpPr>
        <p:spPr>
          <a:xfrm>
            <a:off x="2341066" y="1449884"/>
            <a:ext cx="2905001" cy="33855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prstClr val="black"/>
                </a:solidFill>
                <a:effectLst/>
                <a:uLnTx/>
                <a:uFillTx/>
                <a:latin typeface="Calibri"/>
                <a:ea typeface="+mn-ea"/>
                <a:cs typeface="+mn-cs"/>
              </a:rPr>
              <a:t>Scottish &amp; Newcastle</a:t>
            </a:r>
          </a:p>
        </p:txBody>
      </p:sp>
      <p:sp>
        <p:nvSpPr>
          <p:cNvPr id="26" name="TextBox 25"/>
          <p:cNvSpPr txBox="1"/>
          <p:nvPr/>
        </p:nvSpPr>
        <p:spPr>
          <a:xfrm>
            <a:off x="1887890" y="4936499"/>
            <a:ext cx="992442" cy="33855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prstClr val="black"/>
                </a:solidFill>
                <a:effectLst/>
                <a:uLnTx/>
                <a:uFillTx/>
                <a:latin typeface="Calibri"/>
                <a:ea typeface="+mn-ea"/>
                <a:cs typeface="+mn-cs"/>
              </a:rPr>
              <a:t>ARGOS</a:t>
            </a:r>
          </a:p>
        </p:txBody>
      </p:sp>
      <p:sp>
        <p:nvSpPr>
          <p:cNvPr id="27" name="TextBox 26"/>
          <p:cNvSpPr txBox="1"/>
          <p:nvPr/>
        </p:nvSpPr>
        <p:spPr>
          <a:xfrm>
            <a:off x="1344234" y="5515701"/>
            <a:ext cx="699276" cy="33855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prstClr val="black"/>
                </a:solidFill>
                <a:effectLst/>
                <a:uLnTx/>
                <a:uFillTx/>
                <a:latin typeface="Calibri"/>
                <a:ea typeface="+mn-ea"/>
                <a:cs typeface="+mn-cs"/>
              </a:rPr>
              <a:t>TSE</a:t>
            </a:r>
          </a:p>
        </p:txBody>
      </p:sp>
      <p:sp>
        <p:nvSpPr>
          <p:cNvPr id="28" name="TextBox 27"/>
          <p:cNvSpPr txBox="1"/>
          <p:nvPr/>
        </p:nvSpPr>
        <p:spPr>
          <a:xfrm>
            <a:off x="1954055" y="5634632"/>
            <a:ext cx="699276" cy="33855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prstClr val="black"/>
                </a:solidFill>
                <a:effectLst/>
                <a:uLnTx/>
                <a:uFillTx/>
                <a:latin typeface="Calibri"/>
                <a:ea typeface="+mn-ea"/>
                <a:cs typeface="+mn-cs"/>
              </a:rPr>
              <a:t>UPL</a:t>
            </a:r>
          </a:p>
        </p:txBody>
      </p:sp>
      <p:sp>
        <p:nvSpPr>
          <p:cNvPr id="29" name="TextBox 28"/>
          <p:cNvSpPr txBox="1"/>
          <p:nvPr/>
        </p:nvSpPr>
        <p:spPr>
          <a:xfrm>
            <a:off x="6856025" y="989862"/>
            <a:ext cx="111476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a:ea typeface="+mn-ea"/>
                <a:cs typeface="+mn-cs"/>
              </a:rPr>
              <a:t>NAAFI</a:t>
            </a:r>
          </a:p>
        </p:txBody>
      </p:sp>
      <p:sp>
        <p:nvSpPr>
          <p:cNvPr id="30" name="TextBox 29"/>
          <p:cNvSpPr txBox="1"/>
          <p:nvPr/>
        </p:nvSpPr>
        <p:spPr>
          <a:xfrm>
            <a:off x="1584238" y="3141360"/>
            <a:ext cx="1114760" cy="33855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prstClr val="black"/>
                </a:solidFill>
                <a:effectLst/>
                <a:uLnTx/>
                <a:uFillTx/>
                <a:latin typeface="Calibri"/>
                <a:ea typeface="+mn-ea"/>
                <a:cs typeface="+mn-cs"/>
              </a:rPr>
              <a:t>NAAFI</a:t>
            </a:r>
          </a:p>
        </p:txBody>
      </p:sp>
      <p:sp>
        <p:nvSpPr>
          <p:cNvPr id="31" name="TextBox 30"/>
          <p:cNvSpPr txBox="1"/>
          <p:nvPr/>
        </p:nvSpPr>
        <p:spPr>
          <a:xfrm>
            <a:off x="3627769" y="5811350"/>
            <a:ext cx="1114760" cy="33855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prstClr val="black"/>
                </a:solidFill>
                <a:effectLst/>
                <a:uLnTx/>
                <a:uFillTx/>
                <a:latin typeface="Calibri"/>
                <a:ea typeface="+mn-ea"/>
                <a:cs typeface="+mn-cs"/>
              </a:rPr>
              <a:t>NAAFI</a:t>
            </a:r>
          </a:p>
        </p:txBody>
      </p:sp>
      <p:pic>
        <p:nvPicPr>
          <p:cNvPr id="32" name="Picture 31"/>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486668" y="5201885"/>
            <a:ext cx="384085" cy="411480"/>
          </a:xfrm>
          <a:prstGeom prst="rect">
            <a:avLst/>
          </a:prstGeom>
        </p:spPr>
      </p:pic>
      <p:sp>
        <p:nvSpPr>
          <p:cNvPr id="35" name="TextBox 34"/>
          <p:cNvSpPr txBox="1"/>
          <p:nvPr/>
        </p:nvSpPr>
        <p:spPr>
          <a:xfrm>
            <a:off x="2780573" y="5436737"/>
            <a:ext cx="847196" cy="33855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smtClean="0">
                <a:ln>
                  <a:noFill/>
                </a:ln>
                <a:solidFill>
                  <a:prstClr val="black"/>
                </a:solidFill>
                <a:effectLst/>
                <a:uLnTx/>
                <a:uFillTx/>
                <a:latin typeface="Calibri"/>
                <a:ea typeface="+mn-ea"/>
                <a:cs typeface="+mn-cs"/>
              </a:rPr>
              <a:t>CARGO</a:t>
            </a:r>
            <a:endParaRPr kumimoji="0" lang="en-GB" sz="1600" b="1"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26076472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a:srcRect r="12493"/>
          <a:stretch/>
        </p:blipFill>
        <p:spPr>
          <a:xfrm>
            <a:off x="174171" y="1228397"/>
            <a:ext cx="4056695" cy="2107474"/>
          </a:xfrm>
          <a:prstGeom prst="rect">
            <a:avLst/>
          </a:prstGeom>
          <a:ln>
            <a:noFill/>
          </a:ln>
          <a:effectLst>
            <a:outerShdw blurRad="292100" dist="139700" dir="2700000" algn="tl" rotWithShape="0">
              <a:srgbClr val="333333">
                <a:alpha val="65000"/>
              </a:srgbClr>
            </a:outerShdw>
          </a:effectLst>
        </p:spPr>
      </p:pic>
      <p:sp>
        <p:nvSpPr>
          <p:cNvPr id="2" name="Rectangle 1"/>
          <p:cNvSpPr/>
          <p:nvPr/>
        </p:nvSpPr>
        <p:spPr>
          <a:xfrm>
            <a:off x="4471851" y="1107558"/>
            <a:ext cx="4572000" cy="5078313"/>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181818"/>
                </a:solidFill>
                <a:effectLst/>
                <a:uLnTx/>
                <a:uFillTx/>
                <a:latin typeface="Merriweather"/>
                <a:ea typeface="+mn-ea"/>
                <a:cs typeface="+mn-cs"/>
              </a:rPr>
              <a:t>“The best thing for being sad," replied Merlin, beginning to puff and blow, "is to learn something. That's the only thing that never fails. You may grow old and trembling in your anatomies, you may lie awake at night listening to the disorder of your veins, you may miss your only love, you may see the world about you devastated by evil lunatics, or know your honour trampled in the sewers of baser minds. There is only one thing for it then — to learn. Learn why the world wags and what wags it. That is the only thing which the mind can never exhaust, never alienate, never be tortured by, never fear or distrust, and never dream of regretting. Learning is the only thing for you. Look what a lot of things there are to learn.”</a:t>
            </a:r>
          </a:p>
        </p:txBody>
      </p:sp>
      <p:sp>
        <p:nvSpPr>
          <p:cNvPr id="7" name="Title 6"/>
          <p:cNvSpPr>
            <a:spLocks noGrp="1"/>
          </p:cNvSpPr>
          <p:nvPr>
            <p:ph type="title" idx="4294967295"/>
          </p:nvPr>
        </p:nvSpPr>
        <p:spPr>
          <a:xfrm>
            <a:off x="0" y="85725"/>
            <a:ext cx="8229600" cy="1143000"/>
          </a:xfrm>
        </p:spPr>
        <p:txBody>
          <a:bodyPr/>
          <a:lstStyle/>
          <a:p>
            <a:pPr algn="l"/>
            <a:r>
              <a:rPr lang="en-GB" dirty="0" smtClean="0"/>
              <a:t>More from me at…</a:t>
            </a:r>
            <a:endParaRPr lang="en-GB" dirty="0"/>
          </a:p>
        </p:txBody>
      </p:sp>
      <p:sp>
        <p:nvSpPr>
          <p:cNvPr id="8" name="Rectangle 7"/>
          <p:cNvSpPr/>
          <p:nvPr/>
        </p:nvSpPr>
        <p:spPr>
          <a:xfrm>
            <a:off x="143691" y="3397834"/>
            <a:ext cx="4328160" cy="338554"/>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https://whytheworldwagstoday.wordpress.com/</a:t>
            </a:r>
            <a:endPar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9" name="Picture 8"/>
          <p:cNvPicPr>
            <a:picLocks noChangeAspect="1"/>
          </p:cNvPicPr>
          <p:nvPr/>
        </p:nvPicPr>
        <p:blipFill>
          <a:blip r:embed="rId4"/>
          <a:stretch>
            <a:fillRect/>
          </a:stretch>
        </p:blipFill>
        <p:spPr>
          <a:xfrm>
            <a:off x="263979" y="3795962"/>
            <a:ext cx="3328307" cy="2640939"/>
          </a:xfrm>
          <a:prstGeom prst="rect">
            <a:avLst/>
          </a:prstGeom>
          <a:ln>
            <a:noFill/>
          </a:ln>
          <a:effectLst>
            <a:outerShdw blurRad="292100" dist="139700" dir="2700000" algn="tl" rotWithShape="0">
              <a:srgbClr val="333333">
                <a:alpha val="65000"/>
              </a:srgbClr>
            </a:outerShdw>
          </a:effectLst>
        </p:spPr>
      </p:pic>
      <p:sp>
        <p:nvSpPr>
          <p:cNvPr id="10" name="Rectangle 9"/>
          <p:cNvSpPr/>
          <p:nvPr/>
        </p:nvSpPr>
        <p:spPr>
          <a:xfrm>
            <a:off x="263979" y="6491503"/>
            <a:ext cx="4572000" cy="307777"/>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apple-system"/>
                <a:ea typeface="+mn-ea"/>
                <a:cs typeface="+mn-cs"/>
              </a:rPr>
              <a:t>www.linkedin.com/in/julie-hayward-82a49559</a:t>
            </a:r>
            <a:endPar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8646774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16750277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1965" t="20875" r="5655" b="23035"/>
          <a:stretch/>
        </p:blipFill>
        <p:spPr>
          <a:xfrm>
            <a:off x="1306286" y="30480"/>
            <a:ext cx="6335486" cy="6838406"/>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41391040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159098" y="0"/>
            <a:ext cx="10303098" cy="6858000"/>
          </a:xfrm>
          <a:prstGeom prst="rect">
            <a:avLst/>
          </a:prstGeom>
        </p:spPr>
      </p:pic>
    </p:spTree>
    <p:extLst>
      <p:ext uri="{BB962C8B-B14F-4D97-AF65-F5344CB8AC3E}">
        <p14:creationId xmlns:p14="http://schemas.microsoft.com/office/powerpoint/2010/main" val="205869229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103" y="0"/>
            <a:ext cx="9481647" cy="7622704"/>
          </a:xfrm>
          <a:prstGeom prst="rect">
            <a:avLst/>
          </a:prstGeom>
        </p:spPr>
      </p:pic>
      <p:pic>
        <p:nvPicPr>
          <p:cNvPr id="3" name="Picture 2"/>
          <p:cNvPicPr>
            <a:picLocks noChangeAspect="1"/>
          </p:cNvPicPr>
          <p:nvPr/>
        </p:nvPicPr>
        <p:blipFill rotWithShape="1">
          <a:blip r:embed="rId3">
            <a:extLst>
              <a:ext uri="{28A0092B-C50C-407E-A947-70E740481C1C}">
                <a14:useLocalDpi xmlns:a14="http://schemas.microsoft.com/office/drawing/2010/main" val="0"/>
              </a:ext>
            </a:extLst>
          </a:blip>
          <a:srcRect t="2905"/>
          <a:stretch/>
        </p:blipFill>
        <p:spPr>
          <a:xfrm>
            <a:off x="3689131" y="4572000"/>
            <a:ext cx="5779413" cy="3156464"/>
          </a:xfrm>
          <a:prstGeom prst="rect">
            <a:avLst/>
          </a:prstGeom>
        </p:spPr>
      </p:pic>
    </p:spTree>
    <p:extLst>
      <p:ext uri="{BB962C8B-B14F-4D97-AF65-F5344CB8AC3E}">
        <p14:creationId xmlns:p14="http://schemas.microsoft.com/office/powerpoint/2010/main" val="422352990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4" name="Oval 3"/>
          <p:cNvSpPr/>
          <p:nvPr/>
        </p:nvSpPr>
        <p:spPr>
          <a:xfrm>
            <a:off x="1968138" y="4902927"/>
            <a:ext cx="1846217" cy="1759132"/>
          </a:xfrm>
          <a:prstGeom prst="ellipse">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smtClean="0">
                <a:ln>
                  <a:noFill/>
                </a:ln>
                <a:solidFill>
                  <a:prstClr val="white"/>
                </a:solidFill>
                <a:effectLst/>
                <a:uLnTx/>
                <a:uFillTx/>
                <a:latin typeface="Calibri" panose="020F0502020204030204"/>
                <a:ea typeface="+mn-ea"/>
                <a:cs typeface="+mn-cs"/>
              </a:rPr>
              <a:t>Think of a # we can use for the module</a:t>
            </a: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4387867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2"/>
          </p:cNvPr>
          <p:cNvPicPr>
            <a:picLocks noChangeAspect="1"/>
          </p:cNvPicPr>
          <p:nvPr/>
        </p:nvPicPr>
        <p:blipFill rotWithShape="1">
          <a:blip r:embed="rId3">
            <a:extLst>
              <a:ext uri="{28A0092B-C50C-407E-A947-70E740481C1C}">
                <a14:useLocalDpi xmlns:a14="http://schemas.microsoft.com/office/drawing/2010/main" val="0"/>
              </a:ext>
            </a:extLst>
          </a:blip>
          <a:srcRect b="10000"/>
          <a:stretch/>
        </p:blipFill>
        <p:spPr>
          <a:xfrm>
            <a:off x="0" y="0"/>
            <a:ext cx="9144000" cy="6339840"/>
          </a:xfrm>
          <a:prstGeom prst="rect">
            <a:avLst/>
          </a:prstGeom>
        </p:spPr>
      </p:pic>
    </p:spTree>
    <p:extLst>
      <p:ext uri="{BB962C8B-B14F-4D97-AF65-F5344CB8AC3E}">
        <p14:creationId xmlns:p14="http://schemas.microsoft.com/office/powerpoint/2010/main" val="339333303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clrChange>
              <a:clrFrom>
                <a:srgbClr val="FFFFFF"/>
              </a:clrFrom>
              <a:clrTo>
                <a:srgbClr val="FFFFFF">
                  <a:alpha val="0"/>
                </a:srgbClr>
              </a:clrTo>
            </a:clrChange>
          </a:blip>
          <a:stretch>
            <a:fillRect/>
          </a:stretch>
        </p:blipFill>
        <p:spPr>
          <a:xfrm>
            <a:off x="3864429" y="1942876"/>
            <a:ext cx="4940315" cy="1891746"/>
          </a:xfrm>
          <a:prstGeom prst="rect">
            <a:avLst/>
          </a:prstGeom>
        </p:spPr>
      </p:pic>
      <p:pic>
        <p:nvPicPr>
          <p:cNvPr id="4" name="Picture 3"/>
          <p:cNvPicPr>
            <a:picLocks noChangeAspect="1"/>
          </p:cNvPicPr>
          <p:nvPr/>
        </p:nvPicPr>
        <p:blipFill>
          <a:blip r:embed="rId3"/>
          <a:stretch>
            <a:fillRect/>
          </a:stretch>
        </p:blipFill>
        <p:spPr>
          <a:xfrm>
            <a:off x="330993" y="419378"/>
            <a:ext cx="3286806" cy="3046996"/>
          </a:xfrm>
          <a:prstGeom prst="rect">
            <a:avLst/>
          </a:prstGeom>
        </p:spPr>
      </p:pic>
      <p:pic>
        <p:nvPicPr>
          <p:cNvPr id="5" name="Picture 4"/>
          <p:cNvPicPr>
            <a:picLocks noChangeAspect="1"/>
          </p:cNvPicPr>
          <p:nvPr/>
        </p:nvPicPr>
        <p:blipFill>
          <a:blip r:embed="rId4"/>
          <a:stretch>
            <a:fillRect/>
          </a:stretch>
        </p:blipFill>
        <p:spPr>
          <a:xfrm>
            <a:off x="1411741" y="3725085"/>
            <a:ext cx="4412116" cy="2952107"/>
          </a:xfrm>
          <a:prstGeom prst="rect">
            <a:avLst/>
          </a:prstGeom>
        </p:spPr>
      </p:pic>
    </p:spTree>
    <p:extLst>
      <p:ext uri="{BB962C8B-B14F-4D97-AF65-F5344CB8AC3E}">
        <p14:creationId xmlns:p14="http://schemas.microsoft.com/office/powerpoint/2010/main" val="173575364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9DBFBE"/>
        </a:solidFill>
        <a:effectLst/>
      </p:bgPr>
    </p:bg>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82685A-BD3A-4230-8D85-804689F67293}" type="slidenum">
              <a:rPr kumimoji="0" lang="en-GB" sz="120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pic>
        <p:nvPicPr>
          <p:cNvPr id="3" name="Picture 2"/>
          <p:cNvPicPr>
            <a:picLocks noChangeAspect="1"/>
          </p:cNvPicPr>
          <p:nvPr/>
        </p:nvPicPr>
        <p:blipFill>
          <a:blip r:embed="rId3"/>
          <a:stretch>
            <a:fillRect/>
          </a:stretch>
        </p:blipFill>
        <p:spPr>
          <a:xfrm>
            <a:off x="323528" y="156141"/>
            <a:ext cx="8435652" cy="6535313"/>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33960648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Module Learning Outcomes</a:t>
            </a:r>
            <a:endParaRPr lang="en-GB" dirty="0"/>
          </a:p>
        </p:txBody>
      </p:sp>
      <p:sp>
        <p:nvSpPr>
          <p:cNvPr id="4" name="Content Placeholder 3"/>
          <p:cNvSpPr>
            <a:spLocks noGrp="1"/>
          </p:cNvSpPr>
          <p:nvPr>
            <p:ph idx="1"/>
          </p:nvPr>
        </p:nvSpPr>
        <p:spPr/>
        <p:txBody>
          <a:bodyPr>
            <a:noAutofit/>
          </a:bodyPr>
          <a:lstStyle/>
          <a:p>
            <a:pPr hangingPunct="0">
              <a:buFont typeface="Wingdings" panose="05000000000000000000" pitchFamily="2" charset="2"/>
              <a:buChar char="§"/>
            </a:pPr>
            <a:r>
              <a:rPr lang="en-GB" sz="2600" dirty="0" smtClean="0"/>
              <a:t> Systematically </a:t>
            </a:r>
            <a:r>
              <a:rPr lang="en-GB" sz="2600" dirty="0"/>
              <a:t>evaluate contemporary issues in human resource management in organisations.</a:t>
            </a:r>
          </a:p>
          <a:p>
            <a:pPr hangingPunct="0">
              <a:buFont typeface="Wingdings" panose="05000000000000000000" pitchFamily="2" charset="2"/>
              <a:buChar char="§"/>
            </a:pPr>
            <a:r>
              <a:rPr lang="en-GB" sz="2600" dirty="0" smtClean="0"/>
              <a:t> Design </a:t>
            </a:r>
            <a:r>
              <a:rPr lang="en-GB" sz="2600" dirty="0"/>
              <a:t>effective performance management policies and practices using appropriate performance management techniques, rewards and sanctions to improve organisational and employee performance </a:t>
            </a:r>
          </a:p>
          <a:p>
            <a:pPr hangingPunct="0">
              <a:buFont typeface="Wingdings" panose="05000000000000000000" pitchFamily="2" charset="2"/>
              <a:buChar char="§"/>
            </a:pPr>
            <a:r>
              <a:rPr lang="en-GB" sz="2600" dirty="0" smtClean="0"/>
              <a:t> Explore </a:t>
            </a:r>
            <a:r>
              <a:rPr lang="en-GB" sz="2600" dirty="0"/>
              <a:t>the critical contribution of employee engagement as a route to strategic, reputational and competitive excellence within a high-performance working environment </a:t>
            </a:r>
          </a:p>
          <a:p>
            <a:endParaRPr lang="en-GB" sz="2600" dirty="0"/>
          </a:p>
        </p:txBody>
      </p:sp>
      <p:sp>
        <p:nvSpPr>
          <p:cNvPr id="2" name="Slide Number Placeholder 1"/>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82685A-BD3A-4230-8D85-804689F67293}" type="slidenum">
              <a:rPr kumimoji="0" lang="en-GB" sz="1050" b="0" i="0" u="none" strike="noStrike" kern="1200" cap="none" spc="0" normalizeH="0" baseline="0" noProof="0" smtClean="0">
                <a:ln>
                  <a:noFill/>
                </a:ln>
                <a:solidFill>
                  <a:srgbClr val="FFFFFF"/>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05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6076696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028009" y="975440"/>
            <a:ext cx="5087983" cy="4907121"/>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278909437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 Criteria</a:t>
            </a:r>
            <a:endParaRPr lang="en-GB" dirty="0"/>
          </a:p>
        </p:txBody>
      </p:sp>
      <p:sp>
        <p:nvSpPr>
          <p:cNvPr id="5" name="Text Placeholder 4"/>
          <p:cNvSpPr>
            <a:spLocks noGrp="1"/>
          </p:cNvSpPr>
          <p:nvPr>
            <p:ph type="body" idx="1"/>
          </p:nvPr>
        </p:nvSpPr>
        <p:spPr>
          <a:solidFill>
            <a:schemeClr val="accent2"/>
          </a:solidFill>
        </p:spPr>
        <p:txBody>
          <a:bodyPr/>
          <a:lstStyle/>
          <a:p>
            <a:pPr algn="ctr"/>
            <a:r>
              <a:rPr lang="en-GB" dirty="0" smtClean="0"/>
              <a:t>Research</a:t>
            </a:r>
            <a:endParaRPr lang="en-GB" dirty="0"/>
          </a:p>
        </p:txBody>
      </p:sp>
      <p:sp>
        <p:nvSpPr>
          <p:cNvPr id="6" name="Content Placeholder 5"/>
          <p:cNvSpPr>
            <a:spLocks noGrp="1"/>
          </p:cNvSpPr>
          <p:nvPr>
            <p:ph sz="half" idx="2"/>
          </p:nvPr>
        </p:nvSpPr>
        <p:spPr/>
        <p:txBody>
          <a:bodyPr/>
          <a:lstStyle/>
          <a:p>
            <a:pPr>
              <a:buFont typeface="Wingdings" panose="05000000000000000000" pitchFamily="2" charset="2"/>
              <a:buChar char="§"/>
            </a:pPr>
            <a:r>
              <a:rPr lang="en-GB" dirty="0" smtClean="0"/>
              <a:t> Currency</a:t>
            </a:r>
          </a:p>
          <a:p>
            <a:pPr>
              <a:buFont typeface="Wingdings" panose="05000000000000000000" pitchFamily="2" charset="2"/>
              <a:buChar char="§"/>
            </a:pPr>
            <a:r>
              <a:rPr lang="en-GB" dirty="0"/>
              <a:t> </a:t>
            </a:r>
            <a:r>
              <a:rPr lang="en-GB" dirty="0" smtClean="0"/>
              <a:t>Application of Harvard standard</a:t>
            </a:r>
          </a:p>
          <a:p>
            <a:pPr>
              <a:buFont typeface="Wingdings" panose="05000000000000000000" pitchFamily="2" charset="2"/>
              <a:buChar char="§"/>
            </a:pPr>
            <a:r>
              <a:rPr lang="en-GB" dirty="0"/>
              <a:t> </a:t>
            </a:r>
            <a:r>
              <a:rPr lang="en-GB" dirty="0" smtClean="0"/>
              <a:t>Referencing multiple sources to underpin a claim</a:t>
            </a:r>
          </a:p>
          <a:p>
            <a:pPr>
              <a:buFont typeface="Wingdings" panose="05000000000000000000" pitchFamily="2" charset="2"/>
              <a:buChar char="§"/>
            </a:pPr>
            <a:r>
              <a:rPr lang="en-GB" dirty="0"/>
              <a:t> </a:t>
            </a:r>
            <a:r>
              <a:rPr lang="en-GB" dirty="0" smtClean="0"/>
              <a:t>Understanding where to include citations</a:t>
            </a:r>
          </a:p>
          <a:p>
            <a:pPr>
              <a:buFont typeface="Wingdings" panose="05000000000000000000" pitchFamily="2" charset="2"/>
              <a:buChar char="§"/>
            </a:pPr>
            <a:r>
              <a:rPr lang="en-GB" dirty="0"/>
              <a:t> </a:t>
            </a:r>
            <a:r>
              <a:rPr lang="en-GB" dirty="0" smtClean="0"/>
              <a:t>Range of sources</a:t>
            </a:r>
            <a:endParaRPr lang="en-GB" dirty="0"/>
          </a:p>
        </p:txBody>
      </p:sp>
      <p:sp>
        <p:nvSpPr>
          <p:cNvPr id="7" name="Text Placeholder 6"/>
          <p:cNvSpPr>
            <a:spLocks noGrp="1"/>
          </p:cNvSpPr>
          <p:nvPr>
            <p:ph type="body" sz="quarter" idx="3"/>
          </p:nvPr>
        </p:nvSpPr>
        <p:spPr>
          <a:solidFill>
            <a:schemeClr val="accent2"/>
          </a:solidFill>
        </p:spPr>
        <p:txBody>
          <a:bodyPr/>
          <a:lstStyle/>
          <a:p>
            <a:pPr algn="ctr"/>
            <a:r>
              <a:rPr lang="en-GB" dirty="0" smtClean="0"/>
              <a:t>Knowledge and Understanding</a:t>
            </a:r>
            <a:endParaRPr lang="en-GB" dirty="0"/>
          </a:p>
        </p:txBody>
      </p:sp>
      <p:sp>
        <p:nvSpPr>
          <p:cNvPr id="8" name="Content Placeholder 7"/>
          <p:cNvSpPr>
            <a:spLocks noGrp="1"/>
          </p:cNvSpPr>
          <p:nvPr>
            <p:ph sz="quarter" idx="4"/>
          </p:nvPr>
        </p:nvSpPr>
        <p:spPr/>
        <p:txBody>
          <a:bodyPr/>
          <a:lstStyle/>
          <a:p>
            <a:pPr>
              <a:buFont typeface="Wingdings" panose="05000000000000000000" pitchFamily="2" charset="2"/>
              <a:buChar char="§"/>
            </a:pPr>
            <a:r>
              <a:rPr lang="en-GB" dirty="0" smtClean="0"/>
              <a:t> Acknowledge what you don’t know – limitations</a:t>
            </a:r>
          </a:p>
          <a:p>
            <a:pPr>
              <a:buFont typeface="Wingdings" panose="05000000000000000000" pitchFamily="2" charset="2"/>
              <a:buChar char="§"/>
            </a:pPr>
            <a:r>
              <a:rPr lang="en-GB" dirty="0"/>
              <a:t> </a:t>
            </a:r>
            <a:r>
              <a:rPr lang="en-GB" dirty="0" smtClean="0"/>
              <a:t>It is not enough just to mention a theory or theorist</a:t>
            </a:r>
          </a:p>
          <a:p>
            <a:pPr>
              <a:buFont typeface="Wingdings" panose="05000000000000000000" pitchFamily="2" charset="2"/>
              <a:buChar char="§"/>
            </a:pPr>
            <a:r>
              <a:rPr lang="en-GB" dirty="0"/>
              <a:t> </a:t>
            </a:r>
            <a:r>
              <a:rPr lang="en-GB" dirty="0" smtClean="0"/>
              <a:t>Make sure knowledge is up to date</a:t>
            </a:r>
          </a:p>
          <a:p>
            <a:pPr>
              <a:buFont typeface="Wingdings" panose="05000000000000000000" pitchFamily="2" charset="2"/>
              <a:buChar char="§"/>
            </a:pPr>
            <a:r>
              <a:rPr lang="en-GB" dirty="0"/>
              <a:t> </a:t>
            </a:r>
            <a:r>
              <a:rPr lang="en-GB" dirty="0" smtClean="0"/>
              <a:t>Highlight issues with traditional thinking – be sceptical</a:t>
            </a:r>
            <a:endParaRPr lang="en-GB" dirty="0"/>
          </a:p>
        </p:txBody>
      </p:sp>
    </p:spTree>
    <p:extLst>
      <p:ext uri="{BB962C8B-B14F-4D97-AF65-F5344CB8AC3E}">
        <p14:creationId xmlns:p14="http://schemas.microsoft.com/office/powerpoint/2010/main" val="32421953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 Criteria</a:t>
            </a:r>
            <a:endParaRPr lang="en-GB" dirty="0"/>
          </a:p>
        </p:txBody>
      </p:sp>
      <p:sp>
        <p:nvSpPr>
          <p:cNvPr id="5" name="Text Placeholder 4"/>
          <p:cNvSpPr>
            <a:spLocks noGrp="1"/>
          </p:cNvSpPr>
          <p:nvPr>
            <p:ph type="body" idx="1"/>
          </p:nvPr>
        </p:nvSpPr>
        <p:spPr>
          <a:solidFill>
            <a:schemeClr val="accent2"/>
          </a:solidFill>
        </p:spPr>
        <p:txBody>
          <a:bodyPr/>
          <a:lstStyle/>
          <a:p>
            <a:pPr algn="ctr"/>
            <a:r>
              <a:rPr lang="en-GB" dirty="0" smtClean="0"/>
              <a:t>Cognitive skills</a:t>
            </a:r>
            <a:endParaRPr lang="en-GB" dirty="0"/>
          </a:p>
        </p:txBody>
      </p:sp>
      <p:sp>
        <p:nvSpPr>
          <p:cNvPr id="6" name="Content Placeholder 5"/>
          <p:cNvSpPr>
            <a:spLocks noGrp="1"/>
          </p:cNvSpPr>
          <p:nvPr>
            <p:ph sz="half" idx="2"/>
          </p:nvPr>
        </p:nvSpPr>
        <p:spPr/>
        <p:txBody>
          <a:bodyPr/>
          <a:lstStyle/>
          <a:p>
            <a:pPr>
              <a:buFont typeface="Wingdings" panose="05000000000000000000" pitchFamily="2" charset="2"/>
              <a:buChar char="§"/>
            </a:pPr>
            <a:r>
              <a:rPr lang="en-GB" dirty="0" smtClean="0"/>
              <a:t> What are the flaws in the model and how might other models explain them.</a:t>
            </a:r>
          </a:p>
          <a:p>
            <a:pPr>
              <a:buFont typeface="Wingdings" panose="05000000000000000000" pitchFamily="2" charset="2"/>
              <a:buChar char="§"/>
            </a:pPr>
            <a:r>
              <a:rPr lang="en-GB" dirty="0"/>
              <a:t> </a:t>
            </a:r>
            <a:r>
              <a:rPr lang="en-GB" dirty="0" smtClean="0"/>
              <a:t>Underpin all claims with evidence.</a:t>
            </a:r>
          </a:p>
          <a:p>
            <a:pPr>
              <a:buFont typeface="Wingdings" panose="05000000000000000000" pitchFamily="2" charset="2"/>
              <a:buChar char="§"/>
            </a:pPr>
            <a:r>
              <a:rPr lang="en-GB" dirty="0"/>
              <a:t> </a:t>
            </a:r>
            <a:r>
              <a:rPr lang="en-GB" dirty="0" smtClean="0"/>
              <a:t>Compare and contrast and draw conclusions – create new knowledge</a:t>
            </a:r>
          </a:p>
          <a:p>
            <a:pPr>
              <a:buFont typeface="Wingdings" panose="05000000000000000000" pitchFamily="2" charset="2"/>
              <a:buChar char="§"/>
            </a:pPr>
            <a:r>
              <a:rPr lang="en-GB" dirty="0"/>
              <a:t> </a:t>
            </a:r>
            <a:r>
              <a:rPr lang="en-GB" dirty="0" smtClean="0"/>
              <a:t>Make links between theories – create new knowledge</a:t>
            </a:r>
            <a:endParaRPr lang="en-GB" dirty="0"/>
          </a:p>
        </p:txBody>
      </p:sp>
      <p:sp>
        <p:nvSpPr>
          <p:cNvPr id="7" name="Text Placeholder 6"/>
          <p:cNvSpPr>
            <a:spLocks noGrp="1"/>
          </p:cNvSpPr>
          <p:nvPr>
            <p:ph type="body" sz="quarter" idx="3"/>
          </p:nvPr>
        </p:nvSpPr>
        <p:spPr>
          <a:solidFill>
            <a:schemeClr val="accent2"/>
          </a:solidFill>
        </p:spPr>
        <p:txBody>
          <a:bodyPr/>
          <a:lstStyle/>
          <a:p>
            <a:pPr algn="ctr"/>
            <a:r>
              <a:rPr lang="en-GB" dirty="0" smtClean="0"/>
              <a:t>Practical skills</a:t>
            </a:r>
            <a:endParaRPr lang="en-GB" dirty="0"/>
          </a:p>
        </p:txBody>
      </p:sp>
      <p:sp>
        <p:nvSpPr>
          <p:cNvPr id="8" name="Content Placeholder 7"/>
          <p:cNvSpPr>
            <a:spLocks noGrp="1"/>
          </p:cNvSpPr>
          <p:nvPr>
            <p:ph sz="quarter" idx="4"/>
          </p:nvPr>
        </p:nvSpPr>
        <p:spPr/>
        <p:txBody>
          <a:bodyPr/>
          <a:lstStyle/>
          <a:p>
            <a:pPr>
              <a:buFont typeface="Wingdings" panose="05000000000000000000" pitchFamily="2" charset="2"/>
              <a:buChar char="§"/>
            </a:pPr>
            <a:r>
              <a:rPr lang="en-GB" dirty="0" smtClean="0"/>
              <a:t> Use case examples</a:t>
            </a:r>
          </a:p>
          <a:p>
            <a:pPr>
              <a:buFont typeface="Wingdings" panose="05000000000000000000" pitchFamily="2" charset="2"/>
              <a:buChar char="§"/>
            </a:pPr>
            <a:r>
              <a:rPr lang="en-GB" dirty="0"/>
              <a:t> </a:t>
            </a:r>
            <a:r>
              <a:rPr lang="en-GB" dirty="0" smtClean="0"/>
              <a:t>Don’t just describe – apply</a:t>
            </a:r>
          </a:p>
          <a:p>
            <a:pPr>
              <a:buFont typeface="Wingdings" panose="05000000000000000000" pitchFamily="2" charset="2"/>
              <a:buChar char="§"/>
            </a:pPr>
            <a:r>
              <a:rPr lang="en-GB" dirty="0"/>
              <a:t> </a:t>
            </a:r>
            <a:r>
              <a:rPr lang="en-GB" dirty="0" smtClean="0"/>
              <a:t>Always recognise the context of the application – VUCA, complexity, megatrends, disruptors</a:t>
            </a:r>
          </a:p>
          <a:p>
            <a:pPr>
              <a:buFont typeface="Wingdings" panose="05000000000000000000" pitchFamily="2" charset="2"/>
              <a:buChar char="§"/>
            </a:pPr>
            <a:r>
              <a:rPr lang="en-GB" dirty="0"/>
              <a:t> </a:t>
            </a:r>
            <a:r>
              <a:rPr lang="en-GB" dirty="0" smtClean="0"/>
              <a:t>Be creative with your application – do something different to demonstrate innovation</a:t>
            </a:r>
            <a:endParaRPr lang="en-GB" dirty="0"/>
          </a:p>
        </p:txBody>
      </p:sp>
    </p:spTree>
    <p:extLst>
      <p:ext uri="{BB962C8B-B14F-4D97-AF65-F5344CB8AC3E}">
        <p14:creationId xmlns:p14="http://schemas.microsoft.com/office/powerpoint/2010/main" val="36310184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 Criteria</a:t>
            </a:r>
            <a:endParaRPr lang="en-GB" dirty="0"/>
          </a:p>
        </p:txBody>
      </p:sp>
      <p:sp>
        <p:nvSpPr>
          <p:cNvPr id="5" name="Text Placeholder 4"/>
          <p:cNvSpPr>
            <a:spLocks noGrp="1"/>
          </p:cNvSpPr>
          <p:nvPr>
            <p:ph type="body" idx="1"/>
          </p:nvPr>
        </p:nvSpPr>
        <p:spPr>
          <a:solidFill>
            <a:schemeClr val="accent2"/>
          </a:solidFill>
        </p:spPr>
        <p:txBody>
          <a:bodyPr/>
          <a:lstStyle/>
          <a:p>
            <a:pPr algn="ctr"/>
            <a:r>
              <a:rPr lang="en-GB" dirty="0" smtClean="0"/>
              <a:t>Presentation</a:t>
            </a:r>
            <a:endParaRPr lang="en-GB" dirty="0"/>
          </a:p>
        </p:txBody>
      </p:sp>
      <p:sp>
        <p:nvSpPr>
          <p:cNvPr id="6" name="Content Placeholder 5"/>
          <p:cNvSpPr>
            <a:spLocks noGrp="1"/>
          </p:cNvSpPr>
          <p:nvPr>
            <p:ph sz="half" idx="2"/>
          </p:nvPr>
        </p:nvSpPr>
        <p:spPr/>
        <p:txBody>
          <a:bodyPr/>
          <a:lstStyle/>
          <a:p>
            <a:pPr>
              <a:buFont typeface="Wingdings" panose="05000000000000000000" pitchFamily="2" charset="2"/>
              <a:buChar char="§"/>
            </a:pPr>
            <a:r>
              <a:rPr lang="en-GB" dirty="0" smtClean="0"/>
              <a:t> Label diagrams and tables correctly</a:t>
            </a:r>
          </a:p>
          <a:p>
            <a:pPr>
              <a:buFont typeface="Wingdings" panose="05000000000000000000" pitchFamily="2" charset="2"/>
              <a:buChar char="§"/>
            </a:pPr>
            <a:r>
              <a:rPr lang="en-GB" dirty="0" smtClean="0"/>
              <a:t> Check spelling and grammar using Grammarly or a critical friend</a:t>
            </a:r>
          </a:p>
          <a:p>
            <a:pPr>
              <a:buFont typeface="Wingdings" panose="05000000000000000000" pitchFamily="2" charset="2"/>
              <a:buChar char="§"/>
            </a:pPr>
            <a:r>
              <a:rPr lang="en-GB" dirty="0"/>
              <a:t> </a:t>
            </a:r>
            <a:r>
              <a:rPr lang="en-GB" dirty="0" smtClean="0"/>
              <a:t>Create your own models to reduce pressure of word count</a:t>
            </a:r>
          </a:p>
          <a:p>
            <a:pPr>
              <a:buFont typeface="Wingdings" panose="05000000000000000000" pitchFamily="2" charset="2"/>
              <a:buChar char="§"/>
            </a:pPr>
            <a:r>
              <a:rPr lang="en-GB" dirty="0"/>
              <a:t> </a:t>
            </a:r>
            <a:r>
              <a:rPr lang="en-GB" dirty="0" smtClean="0"/>
              <a:t>Stick to the word count restrictions</a:t>
            </a:r>
            <a:endParaRPr lang="en-GB" dirty="0"/>
          </a:p>
        </p:txBody>
      </p:sp>
      <p:sp>
        <p:nvSpPr>
          <p:cNvPr id="7" name="Text Placeholder 6"/>
          <p:cNvSpPr>
            <a:spLocks noGrp="1"/>
          </p:cNvSpPr>
          <p:nvPr>
            <p:ph type="body" sz="quarter" idx="3"/>
          </p:nvPr>
        </p:nvSpPr>
        <p:spPr>
          <a:solidFill>
            <a:schemeClr val="accent2"/>
          </a:solidFill>
        </p:spPr>
        <p:txBody>
          <a:bodyPr/>
          <a:lstStyle/>
          <a:p>
            <a:pPr algn="ctr"/>
            <a:r>
              <a:rPr lang="en-GB" dirty="0" smtClean="0"/>
              <a:t>general</a:t>
            </a:r>
            <a:endParaRPr lang="en-GB" dirty="0"/>
          </a:p>
        </p:txBody>
      </p:sp>
      <p:sp>
        <p:nvSpPr>
          <p:cNvPr id="8" name="Content Placeholder 7"/>
          <p:cNvSpPr>
            <a:spLocks noGrp="1"/>
          </p:cNvSpPr>
          <p:nvPr>
            <p:ph sz="quarter" idx="4"/>
          </p:nvPr>
        </p:nvSpPr>
        <p:spPr/>
        <p:txBody>
          <a:bodyPr/>
          <a:lstStyle/>
          <a:p>
            <a:pPr>
              <a:buFont typeface="Wingdings" panose="05000000000000000000" pitchFamily="2" charset="2"/>
              <a:buChar char="§"/>
            </a:pPr>
            <a:r>
              <a:rPr lang="en-GB" dirty="0" smtClean="0"/>
              <a:t> Make sure you acknowledge sources of information in presentations and talks</a:t>
            </a:r>
          </a:p>
          <a:p>
            <a:pPr>
              <a:buFont typeface="Wingdings" panose="05000000000000000000" pitchFamily="2" charset="2"/>
              <a:buChar char="§"/>
            </a:pPr>
            <a:r>
              <a:rPr lang="en-GB" dirty="0"/>
              <a:t> </a:t>
            </a:r>
            <a:r>
              <a:rPr lang="en-GB" dirty="0" smtClean="0"/>
              <a:t>Acknowledge bias in your own thinking.</a:t>
            </a:r>
          </a:p>
          <a:p>
            <a:pPr>
              <a:buFont typeface="Wingdings" panose="05000000000000000000" pitchFamily="2" charset="2"/>
              <a:buChar char="§"/>
            </a:pPr>
            <a:r>
              <a:rPr lang="en-GB" dirty="0"/>
              <a:t> </a:t>
            </a:r>
            <a:r>
              <a:rPr lang="en-GB" dirty="0" smtClean="0"/>
              <a:t>Do not assume knowledge by the reader</a:t>
            </a:r>
          </a:p>
          <a:p>
            <a:pPr>
              <a:buFont typeface="Wingdings" panose="05000000000000000000" pitchFamily="2" charset="2"/>
              <a:buChar char="§"/>
            </a:pPr>
            <a:r>
              <a:rPr lang="en-GB" dirty="0"/>
              <a:t> </a:t>
            </a:r>
            <a:r>
              <a:rPr lang="en-GB" dirty="0" smtClean="0"/>
              <a:t>Recognise limitations of own knowledge</a:t>
            </a:r>
            <a:endParaRPr lang="en-GB" dirty="0"/>
          </a:p>
        </p:txBody>
      </p:sp>
    </p:spTree>
    <p:extLst>
      <p:ext uri="{BB962C8B-B14F-4D97-AF65-F5344CB8AC3E}">
        <p14:creationId xmlns:p14="http://schemas.microsoft.com/office/powerpoint/2010/main" val="6282639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01229134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3600" b="1" i="1" dirty="0" smtClean="0">
                <a:solidFill>
                  <a:schemeClr val="bg1"/>
                </a:solidFill>
              </a:rPr>
              <a:t>Defining </a:t>
            </a:r>
            <a:r>
              <a:rPr lang="en-GB" sz="3600" b="1" i="1" dirty="0" smtClean="0">
                <a:solidFill>
                  <a:schemeClr val="bg1"/>
                </a:solidFill>
              </a:rPr>
              <a:t>Human Resource Management</a:t>
            </a:r>
            <a:endParaRPr lang="en-GB" sz="3600" b="1" dirty="0">
              <a:solidFill>
                <a:schemeClr val="bg1"/>
              </a:solidFill>
            </a:endParaRPr>
          </a:p>
        </p:txBody>
      </p:sp>
      <p:sp>
        <p:nvSpPr>
          <p:cNvPr id="3" name="Subtitle 2"/>
          <p:cNvSpPr>
            <a:spLocks noGrp="1"/>
          </p:cNvSpPr>
          <p:nvPr>
            <p:ph type="subTitle" idx="1"/>
          </p:nvPr>
        </p:nvSpPr>
        <p:spPr/>
        <p:txBody>
          <a:bodyPr/>
          <a:lstStyle/>
          <a:p>
            <a:r>
              <a:rPr lang="en-GB" i="1" dirty="0">
                <a:solidFill>
                  <a:schemeClr val="bg1"/>
                </a:solidFill>
              </a:rPr>
              <a:t>Contemporary HR in </a:t>
            </a:r>
            <a:r>
              <a:rPr lang="en-GB" i="1" dirty="0" smtClean="0">
                <a:solidFill>
                  <a:schemeClr val="bg1"/>
                </a:solidFill>
              </a:rPr>
              <a:t>Practice</a:t>
            </a:r>
            <a:r>
              <a:rPr lang="en-GB" i="1" dirty="0">
                <a:solidFill>
                  <a:schemeClr val="bg1"/>
                </a:solidFill>
              </a:rPr>
              <a:t/>
            </a:r>
            <a:br>
              <a:rPr lang="en-GB" i="1" dirty="0">
                <a:solidFill>
                  <a:schemeClr val="bg1"/>
                </a:solidFill>
              </a:rPr>
            </a:br>
            <a:endParaRPr lang="en-GB" dirty="0"/>
          </a:p>
        </p:txBody>
      </p:sp>
    </p:spTree>
    <p:extLst>
      <p:ext uri="{BB962C8B-B14F-4D97-AF65-F5344CB8AC3E}">
        <p14:creationId xmlns:p14="http://schemas.microsoft.com/office/powerpoint/2010/main" val="212102679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el 1"/>
          <p:cNvSpPr>
            <a:spLocks noGrp="1"/>
          </p:cNvSpPr>
          <p:nvPr>
            <p:ph type="title"/>
          </p:nvPr>
        </p:nvSpPr>
        <p:spPr>
          <a:xfrm>
            <a:off x="395693" y="933089"/>
            <a:ext cx="8328025" cy="219075"/>
          </a:xfrm>
        </p:spPr>
        <p:txBody>
          <a:bodyPr>
            <a:noAutofit/>
          </a:bodyPr>
          <a:lstStyle/>
          <a:p>
            <a:pPr algn="l" eaLnBrk="1" hangingPunct="1"/>
            <a:r>
              <a:rPr lang="en-US" altLang="en-US" sz="3200" dirty="0" smtClean="0"/>
              <a:t>Session Overview</a:t>
            </a:r>
          </a:p>
        </p:txBody>
      </p:sp>
      <p:graphicFrame>
        <p:nvGraphicFramePr>
          <p:cNvPr id="7" name="Tijdelijke aanduiding voor tabel 6"/>
          <p:cNvGraphicFramePr>
            <a:graphicFrameLocks noGrp="1"/>
          </p:cNvGraphicFramePr>
          <p:nvPr>
            <p:ph type="tbl" sz="quarter" idx="16"/>
            <p:extLst>
              <p:ext uri="{D42A27DB-BD31-4B8C-83A1-F6EECF244321}">
                <p14:modId xmlns:p14="http://schemas.microsoft.com/office/powerpoint/2010/main" val="740446953"/>
              </p:ext>
            </p:extLst>
          </p:nvPr>
        </p:nvGraphicFramePr>
        <p:xfrm>
          <a:off x="404813" y="1455016"/>
          <a:ext cx="8310562" cy="3486152"/>
        </p:xfrm>
        <a:graphic>
          <a:graphicData uri="http://schemas.openxmlformats.org/drawingml/2006/table">
            <a:tbl>
              <a:tblPr firstRow="1" bandRow="1">
                <a:tableStyleId>{2D5ABB26-0587-4C30-8999-92F81FD0307C}</a:tableStyleId>
              </a:tblPr>
              <a:tblGrid>
                <a:gridCol w="907131">
                  <a:extLst>
                    <a:ext uri="{9D8B030D-6E8A-4147-A177-3AD203B41FA5}">
                      <a16:colId xmlns:a16="http://schemas.microsoft.com/office/drawing/2014/main" val="20000"/>
                    </a:ext>
                  </a:extLst>
                </a:gridCol>
                <a:gridCol w="7403431">
                  <a:extLst>
                    <a:ext uri="{9D8B030D-6E8A-4147-A177-3AD203B41FA5}">
                      <a16:colId xmlns:a16="http://schemas.microsoft.com/office/drawing/2014/main" val="20001"/>
                    </a:ext>
                  </a:extLst>
                </a:gridCol>
              </a:tblGrid>
              <a:tr h="871538">
                <a:tc>
                  <a:txBody>
                    <a:bodyPr/>
                    <a:lstStyle/>
                    <a:p>
                      <a:pPr algn="ctr"/>
                      <a:r>
                        <a:rPr lang="en-US" sz="2000" b="1" dirty="0" smtClean="0">
                          <a:solidFill>
                            <a:schemeClr val="bg1"/>
                          </a:solidFill>
                        </a:rPr>
                        <a:t>1</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2"/>
                    </a:solidFill>
                  </a:tcPr>
                </a:tc>
                <a:tc>
                  <a:txBody>
                    <a:bodyPr/>
                    <a:lstStyle/>
                    <a:p>
                      <a:r>
                        <a:rPr lang="en-US" sz="1700" b="0" dirty="0" smtClean="0">
                          <a:solidFill>
                            <a:schemeClr val="tx1"/>
                          </a:solidFill>
                        </a:rPr>
                        <a:t>What is Human Resource Management (HRM)?</a:t>
                      </a: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10000"/>
                  </a:ext>
                </a:extLst>
              </a:tr>
              <a:tr h="871538">
                <a:tc>
                  <a:txBody>
                    <a:bodyPr/>
                    <a:lstStyle/>
                    <a:p>
                      <a:pPr algn="ctr"/>
                      <a:r>
                        <a:rPr lang="en-US" sz="2000" b="1" dirty="0" smtClean="0">
                          <a:solidFill>
                            <a:schemeClr val="bg1"/>
                          </a:solidFill>
                        </a:rPr>
                        <a:t>2</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3"/>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700" b="0" dirty="0" smtClean="0">
                          <a:solidFill>
                            <a:schemeClr val="tx1"/>
                          </a:solidFill>
                        </a:rPr>
                        <a:t>Theoretical</a:t>
                      </a:r>
                      <a:r>
                        <a:rPr lang="en-US" sz="1700" b="0" baseline="0" dirty="0" smtClean="0">
                          <a:solidFill>
                            <a:schemeClr val="tx1"/>
                          </a:solidFill>
                        </a:rPr>
                        <a:t> Perspectives</a:t>
                      </a:r>
                      <a:endParaRPr lang="en-US" sz="1700" b="0" dirty="0" smtClean="0">
                        <a:solidFill>
                          <a:schemeClr val="tx1"/>
                        </a:solidFill>
                      </a:endParaRP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rgbClr val="DADBDC"/>
                    </a:solidFill>
                  </a:tcPr>
                </a:tc>
                <a:extLst>
                  <a:ext uri="{0D108BD9-81ED-4DB2-BD59-A6C34878D82A}">
                    <a16:rowId xmlns:a16="http://schemas.microsoft.com/office/drawing/2014/main" val="10001"/>
                  </a:ext>
                </a:extLst>
              </a:tr>
              <a:tr h="871538">
                <a:tc>
                  <a:txBody>
                    <a:bodyPr/>
                    <a:lstStyle/>
                    <a:p>
                      <a:pPr algn="ctr"/>
                      <a:r>
                        <a:rPr lang="en-US" sz="2000" b="1" dirty="0" smtClean="0">
                          <a:solidFill>
                            <a:schemeClr val="bg1"/>
                          </a:solidFill>
                        </a:rPr>
                        <a:t>3</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R>
                      <a:noFill/>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4"/>
                    </a:solidFill>
                  </a:tcPr>
                </a:tc>
                <a:tc>
                  <a:txBody>
                    <a:bodyPr/>
                    <a:lstStyle/>
                    <a:p>
                      <a:r>
                        <a:rPr lang="en-US" sz="1700" dirty="0" smtClean="0"/>
                        <a:t>Contemporary Issues Affecting SHRM </a:t>
                      </a:r>
                      <a:endParaRPr lang="en-US" sz="1700" dirty="0"/>
                    </a:p>
                  </a:txBody>
                  <a:tcPr marL="180010" marR="180010" marT="36003" marB="36003" anchor="ctr">
                    <a:lnL>
                      <a:noFill/>
                    </a:lnL>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ADBDC"/>
                    </a:solidFill>
                  </a:tcPr>
                </a:tc>
                <a:extLst>
                  <a:ext uri="{0D108BD9-81ED-4DB2-BD59-A6C34878D82A}">
                    <a16:rowId xmlns:a16="http://schemas.microsoft.com/office/drawing/2014/main" val="10002"/>
                  </a:ext>
                </a:extLst>
              </a:tr>
              <a:tr h="871538">
                <a:tc>
                  <a:txBody>
                    <a:bodyPr/>
                    <a:lstStyle/>
                    <a:p>
                      <a:pPr algn="ctr"/>
                      <a:r>
                        <a:rPr lang="en-US" sz="2000" b="1" dirty="0" smtClean="0">
                          <a:solidFill>
                            <a:schemeClr val="bg1"/>
                          </a:solidFill>
                        </a:rPr>
                        <a:t>4</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R>
                      <a:noFill/>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5"/>
                    </a:solidFill>
                  </a:tcPr>
                </a:tc>
                <a:tc>
                  <a:txBody>
                    <a:bodyPr/>
                    <a:lstStyle/>
                    <a:p>
                      <a:r>
                        <a:rPr lang="en-US" sz="1700" dirty="0" smtClean="0"/>
                        <a:t>What’s it like to work for………?</a:t>
                      </a:r>
                      <a:endParaRPr lang="en-US" sz="1700" dirty="0"/>
                    </a:p>
                  </a:txBody>
                  <a:tcPr marL="180010" marR="180010" marT="36003" marB="36003" anchor="ctr">
                    <a:lnL>
                      <a:noFill/>
                    </a:lnL>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ADBDC"/>
                    </a:solidFill>
                  </a:tcPr>
                </a:tc>
                <a:extLst>
                  <a:ext uri="{0D108BD9-81ED-4DB2-BD59-A6C34878D82A}">
                    <a16:rowId xmlns:a16="http://schemas.microsoft.com/office/drawing/2014/main" val="10003"/>
                  </a:ext>
                </a:extLst>
              </a:tr>
            </a:tbl>
          </a:graphicData>
        </a:graphic>
      </p:graphicFrame>
      <p:sp>
        <p:nvSpPr>
          <p:cNvPr id="35842" name="Tijdelijke aanduiding voor voettekst 3"/>
          <p:cNvSpPr>
            <a:spLocks noGrp="1"/>
          </p:cNvSpPr>
          <p:nvPr>
            <p:ph type="ftr" sz="quarter" idx="17"/>
          </p:nvPr>
        </p:nvSpPr>
        <p:spPr bwMode="auto">
          <a:ln>
            <a:miter lim="800000"/>
            <a:headEnd/>
            <a:tailEnd/>
          </a:ln>
        </p:spPr>
        <p:txBody>
          <a:bodyPr wrap="square" numCol="1" anchorCtr="0" compatLnSpc="1">
            <a:prstTxWarp prst="textNoShape">
              <a:avLst/>
            </a:prstTxWarp>
          </a:bodyPr>
          <a:lstStyle/>
          <a:p>
            <a:pPr>
              <a:defRPr/>
            </a:pPr>
            <a:r>
              <a:rPr lang="en-GB" sz="1050" dirty="0" smtClean="0"/>
              <a:t>Contemporary HR in Practice</a:t>
            </a:r>
            <a:endParaRPr lang="en-US" sz="1050" dirty="0"/>
          </a:p>
        </p:txBody>
      </p:sp>
      <p:sp>
        <p:nvSpPr>
          <p:cNvPr id="2" name="Slide Number Placeholder 1"/>
          <p:cNvSpPr>
            <a:spLocks noGrp="1"/>
          </p:cNvSpPr>
          <p:nvPr>
            <p:ph type="sldNum" sz="quarter" idx="18"/>
          </p:nvPr>
        </p:nvSpPr>
        <p:spPr/>
        <p:txBody>
          <a:bodyPr/>
          <a:lstStyle/>
          <a:p>
            <a:pPr>
              <a:defRPr/>
            </a:pPr>
            <a:fld id="{0D8B08AE-D2AE-4567-A358-20276AEF5343}" type="slidenum">
              <a:rPr lang="en-US" smtClean="0"/>
              <a:pPr>
                <a:defRPr/>
              </a:pPr>
              <a:t>19</a:t>
            </a:fld>
            <a:endParaRPr lang="en-US"/>
          </a:p>
        </p:txBody>
      </p:sp>
    </p:spTree>
    <p:extLst>
      <p:ext uri="{BB962C8B-B14F-4D97-AF65-F5344CB8AC3E}">
        <p14:creationId xmlns:p14="http://schemas.microsoft.com/office/powerpoint/2010/main" val="1426590528"/>
      </p:ext>
    </p:extLst>
  </p:cSld>
  <p:clrMapOvr>
    <a:masterClrMapping/>
  </p:clrMapOvr>
  <p:transition spd="med">
    <p:fade/>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dirty="0" smtClean="0"/>
              <a:t>What is Human Resource Management?</a:t>
            </a:r>
            <a:endParaRPr lang="en-GB" sz="3600" dirty="0"/>
          </a:p>
        </p:txBody>
      </p:sp>
      <p:pic>
        <p:nvPicPr>
          <p:cNvPr id="4" name="Table Placeholder 3"/>
          <p:cNvPicPr>
            <a:picLocks noGrp="1" noChangeAspect="1"/>
          </p:cNvPicPr>
          <p:nvPr>
            <p:ph type="tbl" sz="quarter" idx="16"/>
          </p:nvPr>
        </p:nvPicPr>
        <p:blipFill>
          <a:blip r:embed="rId3"/>
          <a:stretch>
            <a:fillRect/>
          </a:stretch>
        </p:blipFill>
        <p:spPr>
          <a:xfrm>
            <a:off x="867391" y="1196752"/>
            <a:ext cx="7384417" cy="4794948"/>
          </a:xfrm>
          <a:prstGeom prst="rect">
            <a:avLst/>
          </a:prstGeom>
        </p:spPr>
      </p:pic>
    </p:spTree>
    <p:extLst>
      <p:ext uri="{BB962C8B-B14F-4D97-AF65-F5344CB8AC3E}">
        <p14:creationId xmlns:p14="http://schemas.microsoft.com/office/powerpoint/2010/main" val="282145402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AC82685A-BD3A-4230-8D85-804689F67293}" type="slidenum">
              <a:rPr lang="en-GB" smtClean="0"/>
              <a:t>21</a:t>
            </a:fld>
            <a:endParaRPr lang="en-GB"/>
          </a:p>
        </p:txBody>
      </p:sp>
      <p:sp>
        <p:nvSpPr>
          <p:cNvPr id="4" name="Content Placeholder 1"/>
          <p:cNvSpPr txBox="1">
            <a:spLocks/>
          </p:cNvSpPr>
          <p:nvPr/>
        </p:nvSpPr>
        <p:spPr>
          <a:xfrm>
            <a:off x="467544" y="1700809"/>
            <a:ext cx="8229600" cy="3960440"/>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177800" indent="-68263">
              <a:buFont typeface="Arial" pitchFamily="34" charset="0"/>
              <a:buNone/>
            </a:pPr>
            <a:r>
              <a:rPr lang="en-GB" sz="2400" i="1" smtClean="0">
                <a:latin typeface="Arial" pitchFamily="34" charset="0"/>
                <a:cs typeface="Arial" pitchFamily="34" charset="0"/>
              </a:rPr>
              <a:t>‘In a turbulent, demanding, global market place, business organisations are having to become more flexible and adaptable, more responsive to their own staff and to customers ....... In a world in which company's products, services and technology can be replicated by competitors with increasing speed, there is a growing realisation that people can become the most distinctive asset of an organisation’ </a:t>
            </a:r>
          </a:p>
          <a:p>
            <a:pPr marL="177800" indent="-68263">
              <a:buFont typeface="Arial" pitchFamily="34" charset="0"/>
              <a:buNone/>
            </a:pPr>
            <a:endParaRPr lang="en-GB" i="1" smtClean="0">
              <a:latin typeface="Arial" pitchFamily="34" charset="0"/>
              <a:cs typeface="Arial" pitchFamily="34" charset="0"/>
            </a:endParaRPr>
          </a:p>
          <a:p>
            <a:pPr marL="177800" indent="-68263" algn="r">
              <a:buFont typeface="Arial" pitchFamily="34" charset="0"/>
              <a:buNone/>
            </a:pPr>
            <a:r>
              <a:rPr lang="en-GB" sz="1200" i="1" smtClean="0">
                <a:latin typeface="Arial" pitchFamily="34" charset="0"/>
                <a:cs typeface="Arial" pitchFamily="34" charset="0"/>
              </a:rPr>
              <a:t>Source:  British Institute of Management study, cited in Weightman  J.(1990)</a:t>
            </a:r>
          </a:p>
          <a:p>
            <a:pPr marL="177800" indent="-68263">
              <a:buFont typeface="Arial" pitchFamily="34" charset="0"/>
              <a:buNone/>
            </a:pPr>
            <a:endParaRPr lang="en-GB" i="1" dirty="0">
              <a:latin typeface="Arial" pitchFamily="34" charset="0"/>
              <a:cs typeface="Arial" pitchFamily="34" charset="0"/>
            </a:endParaRPr>
          </a:p>
        </p:txBody>
      </p:sp>
    </p:spTree>
    <p:extLst>
      <p:ext uri="{BB962C8B-B14F-4D97-AF65-F5344CB8AC3E}">
        <p14:creationId xmlns:p14="http://schemas.microsoft.com/office/powerpoint/2010/main" val="22337661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Vertical Text Placeholder 6"/>
          <p:cNvSpPr>
            <a:spLocks noGrp="1"/>
          </p:cNvSpPr>
          <p:nvPr>
            <p:ph type="body" orient="vert" idx="1"/>
          </p:nvPr>
        </p:nvSpPr>
        <p:spPr>
          <a:xfrm>
            <a:off x="405584" y="1937428"/>
            <a:ext cx="8318832" cy="4002567"/>
          </a:xfrm>
        </p:spPr>
        <p:txBody>
          <a:bodyPr>
            <a:normAutofit fontScale="77500" lnSpcReduction="20000"/>
          </a:bodyPr>
          <a:lstStyle/>
          <a:p>
            <a:pPr marL="635000" indent="-457200"/>
            <a:r>
              <a:rPr lang="en-GB" dirty="0">
                <a:latin typeface="Arial" pitchFamily="34" charset="0"/>
                <a:cs typeface="Arial" pitchFamily="34" charset="0"/>
              </a:rPr>
              <a:t>‘all those activities associated with the management of the </a:t>
            </a:r>
            <a:r>
              <a:rPr lang="en-GB" b="1" i="1" dirty="0">
                <a:latin typeface="Arial" pitchFamily="34" charset="0"/>
                <a:cs typeface="Arial" pitchFamily="34" charset="0"/>
              </a:rPr>
              <a:t>employment relationship </a:t>
            </a:r>
            <a:r>
              <a:rPr lang="en-GB" dirty="0">
                <a:latin typeface="Arial" pitchFamily="34" charset="0"/>
                <a:cs typeface="Arial" pitchFamily="34" charset="0"/>
              </a:rPr>
              <a:t>in the firm</a:t>
            </a:r>
            <a:r>
              <a:rPr lang="en-GB" sz="2000" dirty="0" smtClean="0">
                <a:latin typeface="Arial" pitchFamily="34" charset="0"/>
                <a:cs typeface="Arial" pitchFamily="34" charset="0"/>
              </a:rPr>
              <a:t>’   </a:t>
            </a:r>
            <a:r>
              <a:rPr lang="en-GB" sz="2000" dirty="0" smtClean="0"/>
              <a:t>(Boxall </a:t>
            </a:r>
            <a:r>
              <a:rPr lang="en-GB" sz="2000" dirty="0"/>
              <a:t>&amp; Purcell, 2003:1)</a:t>
            </a:r>
          </a:p>
          <a:p>
            <a:pPr marL="635000" indent="-457200"/>
            <a:endParaRPr lang="en-GB" dirty="0"/>
          </a:p>
          <a:p>
            <a:pPr marL="635000" indent="-457200"/>
            <a:r>
              <a:rPr lang="en-GB" dirty="0">
                <a:latin typeface="Arial" pitchFamily="34" charset="0"/>
                <a:cs typeface="Arial" pitchFamily="34" charset="0"/>
              </a:rPr>
              <a:t>‘a distinctive approach to employment management which seeks to achieve </a:t>
            </a:r>
            <a:r>
              <a:rPr lang="en-GB" b="1" i="1" dirty="0">
                <a:latin typeface="Arial" pitchFamily="34" charset="0"/>
                <a:cs typeface="Arial" pitchFamily="34" charset="0"/>
              </a:rPr>
              <a:t>competitive advantage </a:t>
            </a:r>
            <a:r>
              <a:rPr lang="en-GB" dirty="0">
                <a:latin typeface="Arial" pitchFamily="34" charset="0"/>
                <a:cs typeface="Arial" pitchFamily="34" charset="0"/>
              </a:rPr>
              <a:t>through the strategic deployment of a highly </a:t>
            </a:r>
            <a:r>
              <a:rPr lang="en-GB" b="1" i="1" dirty="0">
                <a:latin typeface="Arial" pitchFamily="34" charset="0"/>
                <a:cs typeface="Arial" pitchFamily="34" charset="0"/>
              </a:rPr>
              <a:t>committed and capable workforce</a:t>
            </a:r>
            <a:r>
              <a:rPr lang="en-GB" dirty="0">
                <a:latin typeface="Arial" pitchFamily="34" charset="0"/>
                <a:cs typeface="Arial" pitchFamily="34" charset="0"/>
              </a:rPr>
              <a:t>, using </a:t>
            </a:r>
            <a:r>
              <a:rPr lang="en-GB" dirty="0" smtClean="0">
                <a:latin typeface="Arial" pitchFamily="34" charset="0"/>
                <a:cs typeface="Arial" pitchFamily="34" charset="0"/>
              </a:rPr>
              <a:t>an </a:t>
            </a:r>
            <a:r>
              <a:rPr lang="en-GB" dirty="0">
                <a:latin typeface="Arial" pitchFamily="34" charset="0"/>
                <a:cs typeface="Arial" pitchFamily="34" charset="0"/>
              </a:rPr>
              <a:t>array of cultural, structural and personnel techniques’ </a:t>
            </a:r>
            <a:r>
              <a:rPr lang="en-GB" sz="2000" dirty="0" smtClean="0">
                <a:latin typeface="Arial" pitchFamily="34" charset="0"/>
                <a:cs typeface="Arial" pitchFamily="34" charset="0"/>
              </a:rPr>
              <a:t>(Storey</a:t>
            </a:r>
            <a:r>
              <a:rPr lang="en-GB" sz="2000" dirty="0">
                <a:latin typeface="Arial" pitchFamily="34" charset="0"/>
                <a:cs typeface="Arial" pitchFamily="34" charset="0"/>
              </a:rPr>
              <a:t>, 1995:5)</a:t>
            </a:r>
          </a:p>
          <a:p>
            <a:pPr marL="635000" indent="-457200"/>
            <a:endParaRPr lang="en-GB" dirty="0">
              <a:latin typeface="Arial" pitchFamily="34" charset="0"/>
              <a:cs typeface="Arial" pitchFamily="34" charset="0"/>
            </a:endParaRPr>
          </a:p>
          <a:p>
            <a:pPr marL="635000" indent="-457200"/>
            <a:r>
              <a:rPr lang="en-GB" dirty="0">
                <a:latin typeface="Arial" pitchFamily="34" charset="0"/>
                <a:cs typeface="Arial" pitchFamily="34" charset="0"/>
              </a:rPr>
              <a:t>‘a managerial perspective which argues the need to establish an integrated series of personnel policies </a:t>
            </a:r>
            <a:r>
              <a:rPr lang="en-GB" b="1" i="1" dirty="0">
                <a:latin typeface="Arial" pitchFamily="34" charset="0"/>
                <a:cs typeface="Arial" pitchFamily="34" charset="0"/>
              </a:rPr>
              <a:t>to support organisational strategy</a:t>
            </a:r>
            <a:r>
              <a:rPr lang="en-GB" dirty="0" smtClean="0">
                <a:latin typeface="Arial" pitchFamily="34" charset="0"/>
                <a:cs typeface="Arial" pitchFamily="34" charset="0"/>
              </a:rPr>
              <a:t>’ </a:t>
            </a:r>
            <a:r>
              <a:rPr lang="en-GB" sz="2000" dirty="0" smtClean="0">
                <a:latin typeface="Arial" pitchFamily="34" charset="0"/>
                <a:cs typeface="Arial" pitchFamily="34" charset="0"/>
              </a:rPr>
              <a:t>(</a:t>
            </a:r>
            <a:r>
              <a:rPr lang="en-GB" sz="2000" dirty="0">
                <a:latin typeface="Arial" pitchFamily="34" charset="0"/>
                <a:cs typeface="Arial" pitchFamily="34" charset="0"/>
              </a:rPr>
              <a:t>Buchanan &amp; </a:t>
            </a:r>
            <a:r>
              <a:rPr lang="en-GB" sz="2000" dirty="0" err="1">
                <a:latin typeface="Arial" pitchFamily="34" charset="0"/>
                <a:cs typeface="Arial" pitchFamily="34" charset="0"/>
              </a:rPr>
              <a:t>Hyczynski</a:t>
            </a:r>
            <a:r>
              <a:rPr lang="en-GB" sz="2000" dirty="0">
                <a:latin typeface="Arial" pitchFamily="34" charset="0"/>
                <a:cs typeface="Arial" pitchFamily="34" charset="0"/>
              </a:rPr>
              <a:t>, 2004:679)</a:t>
            </a:r>
          </a:p>
          <a:p>
            <a:pPr marL="177800" indent="0">
              <a:buNone/>
            </a:pPr>
            <a:endParaRPr lang="en-GB" sz="1400" dirty="0">
              <a:latin typeface="Arial" pitchFamily="34" charset="0"/>
              <a:cs typeface="Arial" pitchFamily="34" charset="0"/>
            </a:endParaRPr>
          </a:p>
          <a:p>
            <a:pPr marL="177800" indent="0">
              <a:buNone/>
            </a:pPr>
            <a:endParaRPr lang="en-GB" sz="2800" b="1" i="1" dirty="0">
              <a:latin typeface="Arial" pitchFamily="34" charset="0"/>
              <a:cs typeface="Arial" pitchFamily="34" charset="0"/>
            </a:endParaRPr>
          </a:p>
          <a:p>
            <a:pPr marL="177800" indent="0">
              <a:buNone/>
            </a:pPr>
            <a:r>
              <a:rPr lang="en-GB" b="1" i="1" dirty="0">
                <a:latin typeface="Arial" pitchFamily="34" charset="0"/>
                <a:cs typeface="Arial" pitchFamily="34" charset="0"/>
              </a:rPr>
              <a:t>Different definitions focus on different aspects of the HRM role</a:t>
            </a:r>
          </a:p>
          <a:p>
            <a:endParaRPr lang="en-GB" dirty="0"/>
          </a:p>
        </p:txBody>
      </p:sp>
      <p:sp>
        <p:nvSpPr>
          <p:cNvPr id="8" name="Vertical Text Placeholder 7"/>
          <p:cNvSpPr>
            <a:spLocks noGrp="1"/>
          </p:cNvSpPr>
          <p:nvPr>
            <p:ph type="body" orient="vert" idx="13"/>
          </p:nvPr>
        </p:nvSpPr>
        <p:spPr>
          <a:xfrm>
            <a:off x="422357" y="1122921"/>
            <a:ext cx="8317230" cy="369741"/>
          </a:xfrm>
        </p:spPr>
        <p:txBody>
          <a:bodyPr>
            <a:normAutofit fontScale="77500" lnSpcReduction="20000"/>
          </a:bodyPr>
          <a:lstStyle/>
          <a:p>
            <a:pPr marL="0" indent="0">
              <a:buNone/>
            </a:pPr>
            <a:r>
              <a:rPr lang="en-GB" dirty="0"/>
              <a:t>Definition – Human Resource </a:t>
            </a:r>
            <a:r>
              <a:rPr lang="en-GB" dirty="0" smtClean="0"/>
              <a:t>Management</a:t>
            </a:r>
            <a:endParaRPr lang="en-GB" dirty="0"/>
          </a:p>
        </p:txBody>
      </p:sp>
      <p:sp>
        <p:nvSpPr>
          <p:cNvPr id="5" name="Slide Number Placeholder 4"/>
          <p:cNvSpPr>
            <a:spLocks noGrp="1"/>
          </p:cNvSpPr>
          <p:nvPr>
            <p:ph type="sldNum" sz="quarter" idx="15"/>
          </p:nvPr>
        </p:nvSpPr>
        <p:spPr/>
        <p:txBody>
          <a:bodyPr/>
          <a:lstStyle/>
          <a:p>
            <a:pPr>
              <a:defRPr/>
            </a:pPr>
            <a:fld id="{5452D9B6-0537-491A-B569-76F487D3EFE8}" type="slidenum">
              <a:rPr lang="en-US" smtClean="0"/>
              <a:pPr>
                <a:defRPr/>
              </a:pPr>
              <a:t>22</a:t>
            </a:fld>
            <a:endParaRPr lang="en-US"/>
          </a:p>
        </p:txBody>
      </p:sp>
      <p:sp>
        <p:nvSpPr>
          <p:cNvPr id="4" name="Footer Placeholder 3"/>
          <p:cNvSpPr>
            <a:spLocks noGrp="1"/>
          </p:cNvSpPr>
          <p:nvPr>
            <p:ph type="ftr" sz="quarter" idx="4294967295"/>
          </p:nvPr>
        </p:nvSpPr>
        <p:spPr>
          <a:xfrm>
            <a:off x="-324544" y="260648"/>
            <a:ext cx="3581400" cy="215900"/>
          </a:xfrm>
          <a:prstGeom prst="rect">
            <a:avLst/>
          </a:prstGeom>
        </p:spPr>
        <p:txBody>
          <a:bodyPr/>
          <a:lstStyle/>
          <a:p>
            <a:pPr>
              <a:defRPr/>
            </a:pPr>
            <a:r>
              <a:rPr lang="en-GB" sz="1200" dirty="0" smtClean="0"/>
              <a:t>Contemporary HR in Practice</a:t>
            </a:r>
            <a:endParaRPr lang="en-US" sz="1200" dirty="0"/>
          </a:p>
        </p:txBody>
      </p:sp>
    </p:spTree>
    <p:extLst>
      <p:ext uri="{BB962C8B-B14F-4D97-AF65-F5344CB8AC3E}">
        <p14:creationId xmlns:p14="http://schemas.microsoft.com/office/powerpoint/2010/main" val="132091270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Vertical Text Placeholder 6"/>
          <p:cNvSpPr>
            <a:spLocks noGrp="1"/>
          </p:cNvSpPr>
          <p:nvPr>
            <p:ph type="body" orient="vert" idx="1"/>
          </p:nvPr>
        </p:nvSpPr>
        <p:spPr>
          <a:xfrm>
            <a:off x="395536" y="1916832"/>
            <a:ext cx="8318832" cy="4002567"/>
          </a:xfrm>
        </p:spPr>
        <p:txBody>
          <a:bodyPr>
            <a:normAutofit/>
          </a:bodyPr>
          <a:lstStyle/>
          <a:p>
            <a:pPr marL="0" indent="0">
              <a:buNone/>
            </a:pPr>
            <a:r>
              <a:rPr lang="en-GB" dirty="0" smtClean="0"/>
              <a:t>From Personnel Management…….</a:t>
            </a:r>
          </a:p>
          <a:p>
            <a:pPr marL="355600" indent="-355600">
              <a:defRPr/>
            </a:pPr>
            <a:r>
              <a:rPr lang="en-GB" b="1" i="1" dirty="0" smtClean="0">
                <a:latin typeface="Arial" pitchFamily="34" charset="0"/>
                <a:cs typeface="Arial" pitchFamily="34" charset="0"/>
              </a:rPr>
              <a:t>Social </a:t>
            </a:r>
            <a:r>
              <a:rPr lang="en-GB" b="1" i="1" dirty="0">
                <a:latin typeface="Arial" pitchFamily="34" charset="0"/>
                <a:cs typeface="Arial" pitchFamily="34" charset="0"/>
              </a:rPr>
              <a:t>justice - worker welfare  (late C19 – early C20) - </a:t>
            </a:r>
            <a:r>
              <a:rPr lang="en-GB" dirty="0">
                <a:latin typeface="Arial" pitchFamily="34" charset="0"/>
                <a:cs typeface="Arial" pitchFamily="34" charset="0"/>
              </a:rPr>
              <a:t>Lord Shaftesbury &amp; Robert Owen, Cadburys, </a:t>
            </a:r>
            <a:r>
              <a:rPr lang="en-GB" dirty="0" err="1">
                <a:latin typeface="Arial" pitchFamily="34" charset="0"/>
                <a:cs typeface="Arial" pitchFamily="34" charset="0"/>
              </a:rPr>
              <a:t>Rowntrees</a:t>
            </a:r>
            <a:r>
              <a:rPr lang="en-GB" dirty="0">
                <a:latin typeface="Arial" pitchFamily="34" charset="0"/>
                <a:cs typeface="Arial" pitchFamily="34" charset="0"/>
              </a:rPr>
              <a:t>, Clarks</a:t>
            </a:r>
          </a:p>
          <a:p>
            <a:pPr marL="355600" indent="-355600">
              <a:defRPr/>
            </a:pPr>
            <a:endParaRPr lang="en-GB" sz="1200" dirty="0">
              <a:latin typeface="Arial" pitchFamily="34" charset="0"/>
              <a:cs typeface="Arial" pitchFamily="34" charset="0"/>
            </a:endParaRPr>
          </a:p>
          <a:p>
            <a:pPr marL="0" indent="0">
              <a:buNone/>
            </a:pPr>
            <a:endParaRPr lang="en-GB" dirty="0"/>
          </a:p>
        </p:txBody>
      </p:sp>
      <p:sp>
        <p:nvSpPr>
          <p:cNvPr id="8" name="Vertical Text Placeholder 7"/>
          <p:cNvSpPr>
            <a:spLocks noGrp="1"/>
          </p:cNvSpPr>
          <p:nvPr>
            <p:ph type="body" orient="vert" idx="13"/>
          </p:nvPr>
        </p:nvSpPr>
        <p:spPr>
          <a:xfrm>
            <a:off x="251520" y="1163554"/>
            <a:ext cx="8317230" cy="369741"/>
          </a:xfrm>
        </p:spPr>
        <p:txBody>
          <a:bodyPr>
            <a:normAutofit fontScale="77500" lnSpcReduction="20000"/>
          </a:bodyPr>
          <a:lstStyle/>
          <a:p>
            <a:pPr marL="0" indent="0">
              <a:buNone/>
            </a:pPr>
            <a:r>
              <a:rPr lang="en-GB" dirty="0" smtClean="0"/>
              <a:t>Evolution of HRM</a:t>
            </a:r>
            <a:endParaRPr lang="en-GB" dirty="0"/>
          </a:p>
        </p:txBody>
      </p:sp>
      <p:sp>
        <p:nvSpPr>
          <p:cNvPr id="5" name="Slide Number Placeholder 4"/>
          <p:cNvSpPr>
            <a:spLocks noGrp="1"/>
          </p:cNvSpPr>
          <p:nvPr>
            <p:ph type="sldNum" sz="quarter" idx="15"/>
          </p:nvPr>
        </p:nvSpPr>
        <p:spPr/>
        <p:txBody>
          <a:bodyPr/>
          <a:lstStyle/>
          <a:p>
            <a:pPr>
              <a:defRPr/>
            </a:pPr>
            <a:fld id="{5452D9B6-0537-491A-B569-76F487D3EFE8}" type="slidenum">
              <a:rPr lang="en-US" smtClean="0"/>
              <a:pPr>
                <a:defRPr/>
              </a:pPr>
              <a:t>23</a:t>
            </a:fld>
            <a:endParaRPr lang="en-US"/>
          </a:p>
        </p:txBody>
      </p:sp>
      <p:sp>
        <p:nvSpPr>
          <p:cNvPr id="4" name="Footer Placeholder 3"/>
          <p:cNvSpPr>
            <a:spLocks noGrp="1"/>
          </p:cNvSpPr>
          <p:nvPr>
            <p:ph type="ftr" sz="quarter" idx="4294967295"/>
          </p:nvPr>
        </p:nvSpPr>
        <p:spPr>
          <a:xfrm>
            <a:off x="0" y="274638"/>
            <a:ext cx="3581400" cy="215900"/>
          </a:xfrm>
          <a:prstGeom prst="rect">
            <a:avLst/>
          </a:prstGeom>
        </p:spPr>
        <p:txBody>
          <a:bodyPr/>
          <a:lstStyle/>
          <a:p>
            <a:pPr>
              <a:defRPr/>
            </a:pPr>
            <a:r>
              <a:rPr lang="en-GB" sz="1200" dirty="0" smtClean="0"/>
              <a:t>Contemporary HR in Practice</a:t>
            </a:r>
            <a:endParaRPr lang="en-US" sz="1200" dirty="0"/>
          </a:p>
        </p:txBody>
      </p:sp>
    </p:spTree>
    <p:extLst>
      <p:ext uri="{BB962C8B-B14F-4D97-AF65-F5344CB8AC3E}">
        <p14:creationId xmlns:p14="http://schemas.microsoft.com/office/powerpoint/2010/main" val="263210532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Vertical Text Placeholder 6"/>
          <p:cNvSpPr>
            <a:spLocks noGrp="1"/>
          </p:cNvSpPr>
          <p:nvPr>
            <p:ph type="body" orient="vert" idx="1"/>
          </p:nvPr>
        </p:nvSpPr>
        <p:spPr>
          <a:xfrm>
            <a:off x="406146" y="1916832"/>
            <a:ext cx="8318832" cy="4002567"/>
          </a:xfrm>
        </p:spPr>
        <p:txBody>
          <a:bodyPr>
            <a:normAutofit/>
          </a:bodyPr>
          <a:lstStyle/>
          <a:p>
            <a:pPr marL="0" indent="0">
              <a:buNone/>
            </a:pPr>
            <a:r>
              <a:rPr lang="en-GB" dirty="0" smtClean="0"/>
              <a:t>From Personnel Management…….</a:t>
            </a:r>
          </a:p>
          <a:p>
            <a:pPr marL="355600" indent="-355600">
              <a:defRPr/>
            </a:pPr>
            <a:endParaRPr lang="en-GB" sz="1200" dirty="0">
              <a:latin typeface="Arial" pitchFamily="34" charset="0"/>
              <a:cs typeface="Arial" pitchFamily="34" charset="0"/>
            </a:endParaRPr>
          </a:p>
          <a:p>
            <a:pPr marL="355600" indent="-355600">
              <a:defRPr/>
            </a:pPr>
            <a:r>
              <a:rPr lang="en-GB" b="1" i="1" dirty="0">
                <a:latin typeface="Arial" pitchFamily="34" charset="0"/>
                <a:cs typeface="Arial" pitchFamily="34" charset="0"/>
              </a:rPr>
              <a:t>Humane bureaucracy - Personnel Administration (1930s) -</a:t>
            </a:r>
            <a:r>
              <a:rPr lang="en-GB" dirty="0">
                <a:latin typeface="Arial" pitchFamily="34" charset="0"/>
                <a:cs typeface="Arial" pitchFamily="34" charset="0"/>
              </a:rPr>
              <a:t>maximisation of efficiency – influence of Taylor &amp; Fayol, social relationships &amp; morale highlighted by Mayo &amp; Human Relations School </a:t>
            </a:r>
          </a:p>
          <a:p>
            <a:pPr marL="355600" indent="-355600">
              <a:defRPr/>
            </a:pPr>
            <a:endParaRPr lang="en-GB" sz="1200" dirty="0">
              <a:latin typeface="Arial" pitchFamily="34" charset="0"/>
              <a:cs typeface="Arial" pitchFamily="34" charset="0"/>
            </a:endParaRPr>
          </a:p>
          <a:p>
            <a:pPr marL="0" indent="0">
              <a:buNone/>
            </a:pPr>
            <a:endParaRPr lang="en-GB" dirty="0"/>
          </a:p>
        </p:txBody>
      </p:sp>
      <p:sp>
        <p:nvSpPr>
          <p:cNvPr id="8" name="Vertical Text Placeholder 7"/>
          <p:cNvSpPr>
            <a:spLocks noGrp="1"/>
          </p:cNvSpPr>
          <p:nvPr>
            <p:ph type="body" orient="vert" idx="13"/>
          </p:nvPr>
        </p:nvSpPr>
        <p:spPr/>
        <p:txBody>
          <a:bodyPr>
            <a:normAutofit fontScale="77500" lnSpcReduction="20000"/>
          </a:bodyPr>
          <a:lstStyle/>
          <a:p>
            <a:pPr marL="0" indent="0">
              <a:buNone/>
            </a:pPr>
            <a:r>
              <a:rPr lang="en-GB" dirty="0" smtClean="0"/>
              <a:t>Evolution of HRM</a:t>
            </a:r>
            <a:endParaRPr lang="en-GB" dirty="0"/>
          </a:p>
        </p:txBody>
      </p:sp>
      <p:sp>
        <p:nvSpPr>
          <p:cNvPr id="5" name="Slide Number Placeholder 4"/>
          <p:cNvSpPr>
            <a:spLocks noGrp="1"/>
          </p:cNvSpPr>
          <p:nvPr>
            <p:ph type="sldNum" sz="quarter" idx="15"/>
          </p:nvPr>
        </p:nvSpPr>
        <p:spPr/>
        <p:txBody>
          <a:bodyPr/>
          <a:lstStyle/>
          <a:p>
            <a:pPr>
              <a:defRPr/>
            </a:pPr>
            <a:fld id="{5452D9B6-0537-491A-B569-76F487D3EFE8}" type="slidenum">
              <a:rPr lang="en-US" smtClean="0"/>
              <a:pPr>
                <a:defRPr/>
              </a:pPr>
              <a:t>24</a:t>
            </a:fld>
            <a:endParaRPr lang="en-US"/>
          </a:p>
        </p:txBody>
      </p:sp>
      <p:sp>
        <p:nvSpPr>
          <p:cNvPr id="4" name="Footer Placeholder 3"/>
          <p:cNvSpPr>
            <a:spLocks noGrp="1"/>
          </p:cNvSpPr>
          <p:nvPr>
            <p:ph type="ftr" sz="quarter" idx="4294967295"/>
          </p:nvPr>
        </p:nvSpPr>
        <p:spPr>
          <a:xfrm>
            <a:off x="0" y="274638"/>
            <a:ext cx="3581400" cy="215900"/>
          </a:xfrm>
          <a:prstGeom prst="rect">
            <a:avLst/>
          </a:prstGeom>
        </p:spPr>
        <p:txBody>
          <a:bodyPr/>
          <a:lstStyle/>
          <a:p>
            <a:pPr>
              <a:defRPr/>
            </a:pPr>
            <a:r>
              <a:rPr lang="en-GB" sz="1200" dirty="0" smtClean="0"/>
              <a:t>Contemporary HR in Practice</a:t>
            </a:r>
            <a:endParaRPr lang="en-US" sz="1200" dirty="0"/>
          </a:p>
        </p:txBody>
      </p:sp>
    </p:spTree>
    <p:extLst>
      <p:ext uri="{BB962C8B-B14F-4D97-AF65-F5344CB8AC3E}">
        <p14:creationId xmlns:p14="http://schemas.microsoft.com/office/powerpoint/2010/main" val="82171308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Vertical Text Placeholder 6"/>
          <p:cNvSpPr>
            <a:spLocks noGrp="1"/>
          </p:cNvSpPr>
          <p:nvPr>
            <p:ph type="body" orient="vert" idx="1"/>
          </p:nvPr>
        </p:nvSpPr>
        <p:spPr>
          <a:xfrm>
            <a:off x="405584" y="1847168"/>
            <a:ext cx="8318832" cy="4002567"/>
          </a:xfrm>
        </p:spPr>
        <p:txBody>
          <a:bodyPr>
            <a:normAutofit/>
          </a:bodyPr>
          <a:lstStyle/>
          <a:p>
            <a:pPr marL="0" indent="0">
              <a:buNone/>
            </a:pPr>
            <a:r>
              <a:rPr lang="en-GB" dirty="0" smtClean="0"/>
              <a:t>From Personnel Management…….</a:t>
            </a:r>
          </a:p>
          <a:p>
            <a:pPr marL="355600" indent="-355600">
              <a:defRPr/>
            </a:pPr>
            <a:endParaRPr lang="en-GB" sz="1200" dirty="0">
              <a:latin typeface="Arial" pitchFamily="34" charset="0"/>
              <a:cs typeface="Arial" pitchFamily="34" charset="0"/>
            </a:endParaRPr>
          </a:p>
          <a:p>
            <a:pPr marL="355600" indent="-355600">
              <a:defRPr/>
            </a:pPr>
            <a:r>
              <a:rPr lang="en-GB" b="1" i="1" dirty="0">
                <a:latin typeface="Arial" pitchFamily="34" charset="0"/>
                <a:cs typeface="Arial" pitchFamily="34" charset="0"/>
              </a:rPr>
              <a:t>Negotiated consent - Personnel Management (1940s -1950s) </a:t>
            </a:r>
            <a:r>
              <a:rPr lang="en-GB" b="1" i="1" dirty="0" smtClean="0">
                <a:latin typeface="Arial" pitchFamily="34" charset="0"/>
                <a:cs typeface="Arial" pitchFamily="34" charset="0"/>
              </a:rPr>
              <a:t>-</a:t>
            </a:r>
            <a:r>
              <a:rPr lang="en-GB" sz="3600" dirty="0" smtClean="0">
                <a:latin typeface="Arial" pitchFamily="34" charset="0"/>
                <a:cs typeface="Arial" pitchFamily="34" charset="0"/>
              </a:rPr>
              <a:t>industrial </a:t>
            </a:r>
            <a:r>
              <a:rPr lang="en-GB" sz="3600" dirty="0">
                <a:latin typeface="Arial" pitchFamily="34" charset="0"/>
                <a:cs typeface="Arial" pitchFamily="34" charset="0"/>
              </a:rPr>
              <a:t>relations role</a:t>
            </a:r>
          </a:p>
          <a:p>
            <a:pPr marL="0" indent="0">
              <a:buNone/>
            </a:pPr>
            <a:endParaRPr lang="en-GB" dirty="0"/>
          </a:p>
        </p:txBody>
      </p:sp>
      <p:sp>
        <p:nvSpPr>
          <p:cNvPr id="8" name="Vertical Text Placeholder 7"/>
          <p:cNvSpPr>
            <a:spLocks noGrp="1"/>
          </p:cNvSpPr>
          <p:nvPr>
            <p:ph type="body" orient="vert" idx="13"/>
          </p:nvPr>
        </p:nvSpPr>
        <p:spPr/>
        <p:txBody>
          <a:bodyPr>
            <a:normAutofit fontScale="77500" lnSpcReduction="20000"/>
          </a:bodyPr>
          <a:lstStyle/>
          <a:p>
            <a:pPr marL="0" indent="0">
              <a:buNone/>
            </a:pPr>
            <a:r>
              <a:rPr lang="en-GB" dirty="0" smtClean="0"/>
              <a:t>Evolution of HRM</a:t>
            </a:r>
            <a:endParaRPr lang="en-GB" dirty="0"/>
          </a:p>
        </p:txBody>
      </p:sp>
      <p:sp>
        <p:nvSpPr>
          <p:cNvPr id="5" name="Slide Number Placeholder 4"/>
          <p:cNvSpPr>
            <a:spLocks noGrp="1"/>
          </p:cNvSpPr>
          <p:nvPr>
            <p:ph type="sldNum" sz="quarter" idx="15"/>
          </p:nvPr>
        </p:nvSpPr>
        <p:spPr/>
        <p:txBody>
          <a:bodyPr/>
          <a:lstStyle/>
          <a:p>
            <a:pPr>
              <a:defRPr/>
            </a:pPr>
            <a:fld id="{5452D9B6-0537-491A-B569-76F487D3EFE8}" type="slidenum">
              <a:rPr lang="en-US" smtClean="0"/>
              <a:pPr>
                <a:defRPr/>
              </a:pPr>
              <a:t>25</a:t>
            </a:fld>
            <a:endParaRPr lang="en-US"/>
          </a:p>
        </p:txBody>
      </p:sp>
      <p:sp>
        <p:nvSpPr>
          <p:cNvPr id="4" name="Footer Placeholder 3"/>
          <p:cNvSpPr>
            <a:spLocks noGrp="1"/>
          </p:cNvSpPr>
          <p:nvPr>
            <p:ph type="ftr" sz="quarter" idx="4294967295"/>
          </p:nvPr>
        </p:nvSpPr>
        <p:spPr>
          <a:xfrm>
            <a:off x="0" y="274638"/>
            <a:ext cx="3581400" cy="215900"/>
          </a:xfrm>
          <a:prstGeom prst="rect">
            <a:avLst/>
          </a:prstGeom>
        </p:spPr>
        <p:txBody>
          <a:bodyPr/>
          <a:lstStyle/>
          <a:p>
            <a:pPr>
              <a:defRPr/>
            </a:pPr>
            <a:r>
              <a:rPr lang="en-GB" sz="1200" dirty="0" smtClean="0"/>
              <a:t>Contemporary HR in Practice</a:t>
            </a:r>
            <a:endParaRPr lang="en-US" sz="1200" dirty="0"/>
          </a:p>
        </p:txBody>
      </p:sp>
    </p:spTree>
    <p:extLst>
      <p:ext uri="{BB962C8B-B14F-4D97-AF65-F5344CB8AC3E}">
        <p14:creationId xmlns:p14="http://schemas.microsoft.com/office/powerpoint/2010/main" val="232186782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Vertical Text Placeholder 6"/>
          <p:cNvSpPr>
            <a:spLocks noGrp="1"/>
          </p:cNvSpPr>
          <p:nvPr>
            <p:ph type="body" orient="vert" idx="1"/>
          </p:nvPr>
        </p:nvSpPr>
        <p:spPr>
          <a:xfrm>
            <a:off x="406146" y="1844824"/>
            <a:ext cx="8318832" cy="4002567"/>
          </a:xfrm>
        </p:spPr>
        <p:txBody>
          <a:bodyPr>
            <a:normAutofit/>
          </a:bodyPr>
          <a:lstStyle/>
          <a:p>
            <a:pPr marL="0" indent="0">
              <a:buNone/>
            </a:pPr>
            <a:r>
              <a:rPr lang="en-GB" dirty="0" smtClean="0"/>
              <a:t>From Personnel Management…….</a:t>
            </a:r>
          </a:p>
          <a:p>
            <a:pPr marL="355600" indent="-355600">
              <a:defRPr/>
            </a:pPr>
            <a:endParaRPr lang="en-GB" sz="1100" dirty="0">
              <a:latin typeface="Arial" pitchFamily="34" charset="0"/>
              <a:cs typeface="Arial" pitchFamily="34" charset="0"/>
            </a:endParaRPr>
          </a:p>
          <a:p>
            <a:pPr marL="355600" indent="-355600">
              <a:defRPr/>
            </a:pPr>
            <a:r>
              <a:rPr lang="en-GB" b="1" i="1" dirty="0">
                <a:latin typeface="Arial" pitchFamily="34" charset="0"/>
                <a:cs typeface="Arial" pitchFamily="34" charset="0"/>
              </a:rPr>
              <a:t>Organisation - Personnel Management (1960s -1970s) - </a:t>
            </a:r>
            <a:r>
              <a:rPr lang="en-GB" dirty="0">
                <a:latin typeface="Arial" pitchFamily="34" charset="0"/>
                <a:cs typeface="Arial" pitchFamily="34" charset="0"/>
              </a:rPr>
              <a:t>focus on management &amp; ‘integration of managerial activity’  rather than rank &amp; file.   </a:t>
            </a:r>
          </a:p>
          <a:p>
            <a:pPr marL="0" indent="0">
              <a:buNone/>
            </a:pPr>
            <a:endParaRPr lang="en-GB" dirty="0"/>
          </a:p>
        </p:txBody>
      </p:sp>
      <p:sp>
        <p:nvSpPr>
          <p:cNvPr id="8" name="Vertical Text Placeholder 7"/>
          <p:cNvSpPr>
            <a:spLocks noGrp="1"/>
          </p:cNvSpPr>
          <p:nvPr>
            <p:ph type="body" orient="vert" idx="13"/>
          </p:nvPr>
        </p:nvSpPr>
        <p:spPr/>
        <p:txBody>
          <a:bodyPr>
            <a:normAutofit fontScale="77500" lnSpcReduction="20000"/>
          </a:bodyPr>
          <a:lstStyle/>
          <a:p>
            <a:pPr marL="0" indent="0">
              <a:buNone/>
            </a:pPr>
            <a:r>
              <a:rPr lang="en-GB" dirty="0" smtClean="0"/>
              <a:t>Evolution of HRM</a:t>
            </a:r>
            <a:endParaRPr lang="en-GB" dirty="0"/>
          </a:p>
        </p:txBody>
      </p:sp>
      <p:sp>
        <p:nvSpPr>
          <p:cNvPr id="5" name="Slide Number Placeholder 4"/>
          <p:cNvSpPr>
            <a:spLocks noGrp="1"/>
          </p:cNvSpPr>
          <p:nvPr>
            <p:ph type="sldNum" sz="quarter" idx="15"/>
          </p:nvPr>
        </p:nvSpPr>
        <p:spPr/>
        <p:txBody>
          <a:bodyPr/>
          <a:lstStyle/>
          <a:p>
            <a:pPr>
              <a:defRPr/>
            </a:pPr>
            <a:fld id="{5452D9B6-0537-491A-B569-76F487D3EFE8}" type="slidenum">
              <a:rPr lang="en-US" smtClean="0"/>
              <a:pPr>
                <a:defRPr/>
              </a:pPr>
              <a:t>26</a:t>
            </a:fld>
            <a:endParaRPr lang="en-US"/>
          </a:p>
        </p:txBody>
      </p:sp>
      <p:sp>
        <p:nvSpPr>
          <p:cNvPr id="4" name="Footer Placeholder 3"/>
          <p:cNvSpPr>
            <a:spLocks noGrp="1"/>
          </p:cNvSpPr>
          <p:nvPr>
            <p:ph type="ftr" sz="quarter" idx="4294967295"/>
          </p:nvPr>
        </p:nvSpPr>
        <p:spPr>
          <a:xfrm>
            <a:off x="0" y="274638"/>
            <a:ext cx="3581400" cy="215900"/>
          </a:xfrm>
          <a:prstGeom prst="rect">
            <a:avLst/>
          </a:prstGeom>
        </p:spPr>
        <p:txBody>
          <a:bodyPr/>
          <a:lstStyle/>
          <a:p>
            <a:pPr>
              <a:defRPr/>
            </a:pPr>
            <a:r>
              <a:rPr lang="en-GB" sz="1200" dirty="0" smtClean="0"/>
              <a:t>Contemporary HR in Practice</a:t>
            </a:r>
            <a:endParaRPr lang="en-US" sz="1200" dirty="0"/>
          </a:p>
        </p:txBody>
      </p:sp>
    </p:spTree>
    <p:extLst>
      <p:ext uri="{BB962C8B-B14F-4D97-AF65-F5344CB8AC3E}">
        <p14:creationId xmlns:p14="http://schemas.microsoft.com/office/powerpoint/2010/main" val="1530711188"/>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Vertical Text Placeholder 6"/>
          <p:cNvSpPr>
            <a:spLocks noGrp="1"/>
          </p:cNvSpPr>
          <p:nvPr>
            <p:ph type="body" orient="vert" idx="1"/>
          </p:nvPr>
        </p:nvSpPr>
        <p:spPr>
          <a:xfrm>
            <a:off x="411009" y="1772816"/>
            <a:ext cx="8318832" cy="4002567"/>
          </a:xfrm>
        </p:spPr>
        <p:txBody>
          <a:bodyPr>
            <a:noAutofit/>
          </a:bodyPr>
          <a:lstStyle/>
          <a:p>
            <a:pPr marL="0" indent="0">
              <a:buNone/>
            </a:pPr>
            <a:r>
              <a:rPr lang="en-GB" sz="1800" dirty="0" smtClean="0"/>
              <a:t>..to Human Resource Management</a:t>
            </a:r>
          </a:p>
          <a:p>
            <a:pPr marL="177800" indent="0">
              <a:buNone/>
              <a:defRPr/>
            </a:pPr>
            <a:r>
              <a:rPr lang="en-GB" sz="1800" b="1" i="1" dirty="0">
                <a:latin typeface="Arial" pitchFamily="34" charset="0"/>
                <a:cs typeface="Arial" pitchFamily="34" charset="0"/>
              </a:rPr>
              <a:t>Human Resource Management </a:t>
            </a:r>
            <a:r>
              <a:rPr lang="en-GB" sz="1800" b="1" i="1" dirty="0" smtClean="0">
                <a:latin typeface="Arial" pitchFamily="34" charset="0"/>
                <a:cs typeface="Arial" pitchFamily="34" charset="0"/>
              </a:rPr>
              <a:t>1980s</a:t>
            </a:r>
            <a:endParaRPr lang="en-GB" sz="1800" dirty="0" smtClean="0">
              <a:latin typeface="Arial" pitchFamily="34" charset="0"/>
              <a:cs typeface="Arial" pitchFamily="34" charset="0"/>
            </a:endParaRPr>
          </a:p>
          <a:p>
            <a:pPr marL="365125" indent="-9525">
              <a:buFont typeface="Wingdings" pitchFamily="2" charset="2"/>
              <a:buChar char="§"/>
              <a:defRPr/>
            </a:pPr>
            <a:r>
              <a:rPr lang="en-GB" sz="1800" dirty="0" smtClean="0">
                <a:latin typeface="Arial" pitchFamily="34" charset="0"/>
                <a:cs typeface="Arial" pitchFamily="34" charset="0"/>
              </a:rPr>
              <a:t>   decline of trade unions </a:t>
            </a:r>
          </a:p>
          <a:p>
            <a:pPr marL="365125" indent="-9525">
              <a:buFont typeface="Wingdings" pitchFamily="2" charset="2"/>
              <a:buChar char="§"/>
              <a:defRPr/>
            </a:pPr>
            <a:r>
              <a:rPr lang="en-GB" sz="1800" dirty="0" smtClean="0">
                <a:latin typeface="Arial" pitchFamily="34" charset="0"/>
                <a:cs typeface="Arial" pitchFamily="34" charset="0"/>
              </a:rPr>
              <a:t>   private organisations looking to develop own policies and practices </a:t>
            </a:r>
          </a:p>
          <a:p>
            <a:pPr marL="365125" indent="-9525">
              <a:buFont typeface="Wingdings" pitchFamily="2" charset="2"/>
              <a:buChar char="§"/>
              <a:defRPr/>
            </a:pPr>
            <a:r>
              <a:rPr lang="en-GB" sz="1800" dirty="0" smtClean="0">
                <a:latin typeface="Arial" pitchFamily="34" charset="0"/>
                <a:cs typeface="Arial" pitchFamily="34" charset="0"/>
              </a:rPr>
              <a:t>   contribution to the achievement and maintenance of competitive advantage</a:t>
            </a:r>
          </a:p>
          <a:p>
            <a:pPr>
              <a:buNone/>
              <a:defRPr/>
            </a:pPr>
            <a:r>
              <a:rPr lang="en-GB" sz="900" dirty="0" smtClean="0">
                <a:latin typeface="Arial" pitchFamily="34" charset="0"/>
                <a:cs typeface="Arial" pitchFamily="34" charset="0"/>
              </a:rPr>
              <a:t>     </a:t>
            </a:r>
            <a:endParaRPr lang="en-GB" sz="900" dirty="0">
              <a:latin typeface="Arial" pitchFamily="34" charset="0"/>
              <a:cs typeface="Arial" pitchFamily="34" charset="0"/>
            </a:endParaRPr>
          </a:p>
          <a:p>
            <a:pPr>
              <a:buNone/>
              <a:defRPr/>
            </a:pPr>
            <a:r>
              <a:rPr lang="en-GB" sz="1800" b="1" i="1" dirty="0" smtClean="0">
                <a:latin typeface="Arial" pitchFamily="34" charset="0"/>
                <a:cs typeface="Arial" pitchFamily="34" charset="0"/>
              </a:rPr>
              <a:t>A ‘New HR’/ HR 2.0</a:t>
            </a:r>
          </a:p>
          <a:p>
            <a:pPr marL="723900" indent="-368300">
              <a:buFont typeface="Wingdings" pitchFamily="2" charset="2"/>
              <a:buChar char="§"/>
              <a:defRPr/>
            </a:pPr>
            <a:r>
              <a:rPr lang="en-GB" sz="1800" dirty="0" smtClean="0">
                <a:latin typeface="Arial" pitchFamily="34" charset="0"/>
                <a:cs typeface="Arial" pitchFamily="34" charset="0"/>
              </a:rPr>
              <a:t>Increased global competitiveness – downsizing, de-layering, outsourcing. </a:t>
            </a:r>
          </a:p>
          <a:p>
            <a:pPr marL="723900" indent="-368300">
              <a:buFont typeface="Wingdings" pitchFamily="2" charset="2"/>
              <a:buChar char="§"/>
              <a:defRPr/>
            </a:pPr>
            <a:r>
              <a:rPr lang="en-GB" sz="1800" dirty="0" smtClean="0">
                <a:latin typeface="Arial" pitchFamily="34" charset="0"/>
                <a:cs typeface="Arial" pitchFamily="34" charset="0"/>
              </a:rPr>
              <a:t>Internal customer approach</a:t>
            </a:r>
          </a:p>
          <a:p>
            <a:pPr marL="723900" indent="-368300">
              <a:buFont typeface="Wingdings" pitchFamily="2" charset="2"/>
              <a:buChar char="§"/>
              <a:defRPr/>
            </a:pPr>
            <a:r>
              <a:rPr lang="en-GB" sz="1800" dirty="0" smtClean="0">
                <a:latin typeface="Arial" pitchFamily="34" charset="0"/>
                <a:cs typeface="Arial" pitchFamily="34" charset="0"/>
              </a:rPr>
              <a:t>Multi-employer networks, the ‘Gig Economy’ </a:t>
            </a:r>
          </a:p>
          <a:p>
            <a:pPr marL="723900" indent="-368300">
              <a:buFont typeface="Wingdings" pitchFamily="2" charset="2"/>
              <a:buChar char="§"/>
              <a:defRPr/>
            </a:pPr>
            <a:r>
              <a:rPr lang="en-GB" sz="1800" dirty="0" smtClean="0">
                <a:latin typeface="Arial" pitchFamily="34" charset="0"/>
                <a:cs typeface="Arial" pitchFamily="34" charset="0"/>
              </a:rPr>
              <a:t>‘employment proposition’ </a:t>
            </a:r>
            <a:endParaRPr lang="en-GB" sz="1800" dirty="0">
              <a:latin typeface="Arial" pitchFamily="34" charset="0"/>
              <a:cs typeface="Arial" pitchFamily="34" charset="0"/>
            </a:endParaRPr>
          </a:p>
          <a:p>
            <a:pPr marL="0" indent="0">
              <a:buNone/>
            </a:pPr>
            <a:endParaRPr lang="en-GB" sz="1800" dirty="0"/>
          </a:p>
        </p:txBody>
      </p:sp>
      <p:sp>
        <p:nvSpPr>
          <p:cNvPr id="8" name="Vertical Text Placeholder 7"/>
          <p:cNvSpPr>
            <a:spLocks noGrp="1"/>
          </p:cNvSpPr>
          <p:nvPr>
            <p:ph type="body" orient="vert" idx="13"/>
          </p:nvPr>
        </p:nvSpPr>
        <p:spPr/>
        <p:txBody>
          <a:bodyPr>
            <a:normAutofit fontScale="77500" lnSpcReduction="20000"/>
          </a:bodyPr>
          <a:lstStyle/>
          <a:p>
            <a:pPr marL="0" indent="0">
              <a:buNone/>
            </a:pPr>
            <a:r>
              <a:rPr lang="en-GB" dirty="0"/>
              <a:t>Evolution of </a:t>
            </a:r>
            <a:r>
              <a:rPr lang="en-GB" dirty="0" smtClean="0"/>
              <a:t>HRM</a:t>
            </a:r>
            <a:endParaRPr lang="en-GB" dirty="0"/>
          </a:p>
        </p:txBody>
      </p:sp>
      <p:sp>
        <p:nvSpPr>
          <p:cNvPr id="5" name="Slide Number Placeholder 4"/>
          <p:cNvSpPr>
            <a:spLocks noGrp="1"/>
          </p:cNvSpPr>
          <p:nvPr>
            <p:ph type="sldNum" sz="quarter" idx="15"/>
          </p:nvPr>
        </p:nvSpPr>
        <p:spPr/>
        <p:txBody>
          <a:bodyPr/>
          <a:lstStyle/>
          <a:p>
            <a:pPr>
              <a:defRPr/>
            </a:pPr>
            <a:fld id="{5452D9B6-0537-491A-B569-76F487D3EFE8}" type="slidenum">
              <a:rPr lang="en-US" smtClean="0"/>
              <a:pPr>
                <a:defRPr/>
              </a:pPr>
              <a:t>27</a:t>
            </a:fld>
            <a:endParaRPr lang="en-US"/>
          </a:p>
        </p:txBody>
      </p:sp>
      <p:sp>
        <p:nvSpPr>
          <p:cNvPr id="4" name="Footer Placeholder 3"/>
          <p:cNvSpPr>
            <a:spLocks noGrp="1"/>
          </p:cNvSpPr>
          <p:nvPr>
            <p:ph type="ftr" sz="quarter" idx="4294967295"/>
          </p:nvPr>
        </p:nvSpPr>
        <p:spPr>
          <a:xfrm>
            <a:off x="0" y="274638"/>
            <a:ext cx="3581400" cy="215900"/>
          </a:xfrm>
          <a:prstGeom prst="rect">
            <a:avLst/>
          </a:prstGeom>
        </p:spPr>
        <p:txBody>
          <a:bodyPr/>
          <a:lstStyle/>
          <a:p>
            <a:pPr>
              <a:defRPr/>
            </a:pPr>
            <a:r>
              <a:rPr lang="en-GB" sz="1200" dirty="0" smtClean="0"/>
              <a:t>Contemporary HR in Practice</a:t>
            </a:r>
            <a:endParaRPr lang="en-US" sz="1200" dirty="0"/>
          </a:p>
        </p:txBody>
      </p:sp>
    </p:spTree>
    <p:extLst>
      <p:ext uri="{BB962C8B-B14F-4D97-AF65-F5344CB8AC3E}">
        <p14:creationId xmlns:p14="http://schemas.microsoft.com/office/powerpoint/2010/main" val="60778841"/>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Vertical Text Placeholder 9"/>
          <p:cNvSpPr>
            <a:spLocks noGrp="1"/>
          </p:cNvSpPr>
          <p:nvPr>
            <p:ph type="body" orient="vert" idx="13"/>
          </p:nvPr>
        </p:nvSpPr>
        <p:spPr/>
        <p:txBody>
          <a:bodyPr/>
          <a:lstStyle/>
          <a:p>
            <a:pPr marL="0" indent="0">
              <a:buNone/>
            </a:pPr>
            <a:r>
              <a:rPr lang="en-GB" sz="2400" dirty="0" smtClean="0"/>
              <a:t>Personnel Management v’s HRM</a:t>
            </a:r>
            <a:endParaRPr lang="en-GB" sz="2400" dirty="0"/>
          </a:p>
        </p:txBody>
      </p:sp>
      <p:sp>
        <p:nvSpPr>
          <p:cNvPr id="5" name="Slide Number Placeholder 4"/>
          <p:cNvSpPr>
            <a:spLocks noGrp="1"/>
          </p:cNvSpPr>
          <p:nvPr>
            <p:ph type="sldNum" sz="quarter" idx="15"/>
          </p:nvPr>
        </p:nvSpPr>
        <p:spPr/>
        <p:txBody>
          <a:bodyPr/>
          <a:lstStyle/>
          <a:p>
            <a:pPr>
              <a:defRPr/>
            </a:pPr>
            <a:fld id="{5452D9B6-0537-491A-B569-76F487D3EFE8}" type="slidenum">
              <a:rPr lang="en-US" smtClean="0"/>
              <a:pPr>
                <a:defRPr/>
              </a:pPr>
              <a:t>28</a:t>
            </a:fld>
            <a:endParaRPr lang="en-US"/>
          </a:p>
        </p:txBody>
      </p:sp>
      <p:sp>
        <p:nvSpPr>
          <p:cNvPr id="4" name="Footer Placeholder 3"/>
          <p:cNvSpPr>
            <a:spLocks noGrp="1"/>
          </p:cNvSpPr>
          <p:nvPr>
            <p:ph type="ftr" sz="quarter" idx="4294967295"/>
          </p:nvPr>
        </p:nvSpPr>
        <p:spPr>
          <a:xfrm>
            <a:off x="0" y="274638"/>
            <a:ext cx="3581400" cy="215900"/>
          </a:xfrm>
          <a:prstGeom prst="rect">
            <a:avLst/>
          </a:prstGeom>
        </p:spPr>
        <p:txBody>
          <a:bodyPr/>
          <a:lstStyle/>
          <a:p>
            <a:pPr>
              <a:defRPr/>
            </a:pPr>
            <a:r>
              <a:rPr lang="en-GB" sz="1200" dirty="0" smtClean="0"/>
              <a:t>Contemporary HR in Practice</a:t>
            </a:r>
            <a:endParaRPr lang="en-US" sz="1200" dirty="0"/>
          </a:p>
        </p:txBody>
      </p:sp>
      <p:graphicFrame>
        <p:nvGraphicFramePr>
          <p:cNvPr id="9" name="Object 15"/>
          <p:cNvGraphicFramePr>
            <a:graphicFrameLocks noGrp="1" noChangeAspect="1"/>
          </p:cNvGraphicFramePr>
          <p:nvPr>
            <p:ph idx="4294967295"/>
            <p:extLst>
              <p:ext uri="{D42A27DB-BD31-4B8C-83A1-F6EECF244321}">
                <p14:modId xmlns:p14="http://schemas.microsoft.com/office/powerpoint/2010/main" val="1529663774"/>
              </p:ext>
            </p:extLst>
          </p:nvPr>
        </p:nvGraphicFramePr>
        <p:xfrm>
          <a:off x="505087" y="1844824"/>
          <a:ext cx="8251825" cy="3917950"/>
        </p:xfrm>
        <a:graphic>
          <a:graphicData uri="http://schemas.openxmlformats.org/presentationml/2006/ole">
            <mc:AlternateContent xmlns:mc="http://schemas.openxmlformats.org/markup-compatibility/2006">
              <mc:Choice xmlns:v="urn:schemas-microsoft-com:vml" Requires="v">
                <p:oleObj spid="_x0000_s1056" name="Document" r:id="rId4" imgW="8319528" imgH="5188045" progId="Word.Document.8">
                  <p:embed/>
                </p:oleObj>
              </mc:Choice>
              <mc:Fallback>
                <p:oleObj name="Document" r:id="rId4" imgW="8319528" imgH="5188045" progId="Word.Document.8">
                  <p:embed/>
                  <p:pic>
                    <p:nvPicPr>
                      <p:cNvPr id="0" name=""/>
                      <p:cNvPicPr>
                        <a:picLocks noGrp="1"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05087" y="1844824"/>
                        <a:ext cx="8251825" cy="3917950"/>
                      </a:xfrm>
                      <a:prstGeom prst="rect">
                        <a:avLst/>
                      </a:prstGeom>
                      <a:noFill/>
                      <a:extLst/>
                    </p:spPr>
                  </p:pic>
                </p:oleObj>
              </mc:Fallback>
            </mc:AlternateContent>
          </a:graphicData>
        </a:graphic>
      </p:graphicFrame>
    </p:spTree>
    <p:extLst>
      <p:ext uri="{BB962C8B-B14F-4D97-AF65-F5344CB8AC3E}">
        <p14:creationId xmlns:p14="http://schemas.microsoft.com/office/powerpoint/2010/main" val="2377855950"/>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type="body" orient="vert" idx="1"/>
          </p:nvPr>
        </p:nvSpPr>
        <p:spPr>
          <a:xfrm>
            <a:off x="404544" y="1844824"/>
            <a:ext cx="8318832" cy="3930559"/>
          </a:xfrm>
        </p:spPr>
        <p:txBody>
          <a:bodyPr>
            <a:normAutofit/>
          </a:bodyPr>
          <a:lstStyle/>
          <a:p>
            <a:r>
              <a:rPr lang="en-GB" b="1" u="sng" dirty="0" smtClean="0"/>
              <a:t>Universalist</a:t>
            </a:r>
            <a:r>
              <a:rPr lang="en-GB" dirty="0" smtClean="0"/>
              <a:t> – ‘one best way’ of managing HR to improve business performance</a:t>
            </a:r>
          </a:p>
          <a:p>
            <a:r>
              <a:rPr lang="en-GB" b="1" u="sng" dirty="0" smtClean="0"/>
              <a:t>Contingency</a:t>
            </a:r>
            <a:r>
              <a:rPr lang="en-GB" dirty="0" smtClean="0"/>
              <a:t> – align HR practices with the business strategy to achieve increases in business performance</a:t>
            </a:r>
          </a:p>
          <a:p>
            <a:r>
              <a:rPr lang="en-GB" b="1" u="sng" dirty="0" smtClean="0"/>
              <a:t>Resource Based View </a:t>
            </a:r>
            <a:r>
              <a:rPr lang="en-GB" dirty="0" smtClean="0"/>
              <a:t>– focus on ‘human capital’, the quality of HR available to the org, to gain competitive advantage.</a:t>
            </a:r>
            <a:endParaRPr lang="en-GB" dirty="0"/>
          </a:p>
        </p:txBody>
      </p:sp>
      <p:sp>
        <p:nvSpPr>
          <p:cNvPr id="4" name="Vertical Text Placeholder 3"/>
          <p:cNvSpPr>
            <a:spLocks noGrp="1"/>
          </p:cNvSpPr>
          <p:nvPr>
            <p:ph type="body" orient="vert" idx="13"/>
          </p:nvPr>
        </p:nvSpPr>
        <p:spPr/>
        <p:txBody>
          <a:bodyPr/>
          <a:lstStyle/>
          <a:p>
            <a:pPr marL="0" indent="0">
              <a:buNone/>
            </a:pPr>
            <a:r>
              <a:rPr lang="en-GB" sz="2000" dirty="0" smtClean="0"/>
              <a:t>Approaches to SHRM</a:t>
            </a:r>
            <a:endParaRPr lang="en-GB" sz="2000" dirty="0"/>
          </a:p>
        </p:txBody>
      </p:sp>
      <p:sp>
        <p:nvSpPr>
          <p:cNvPr id="5" name="Footer Placeholder 3"/>
          <p:cNvSpPr txBox="1">
            <a:spLocks/>
          </p:cNvSpPr>
          <p:nvPr/>
        </p:nvSpPr>
        <p:spPr>
          <a:xfrm>
            <a:off x="414536" y="274638"/>
            <a:ext cx="3581400" cy="21590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en-GB" sz="1200" smtClean="0"/>
              <a:t>Contemporary HR in Practice</a:t>
            </a:r>
            <a:endParaRPr lang="en-US" sz="1200" dirty="0"/>
          </a:p>
        </p:txBody>
      </p:sp>
    </p:spTree>
    <p:extLst>
      <p:ext uri="{BB962C8B-B14F-4D97-AF65-F5344CB8AC3E}">
        <p14:creationId xmlns:p14="http://schemas.microsoft.com/office/powerpoint/2010/main" val="1278618397"/>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Vertical Text Placeholder 6"/>
          <p:cNvSpPr>
            <a:spLocks noGrp="1"/>
          </p:cNvSpPr>
          <p:nvPr>
            <p:ph type="body" orient="vert" idx="1"/>
          </p:nvPr>
        </p:nvSpPr>
        <p:spPr>
          <a:xfrm>
            <a:off x="404544" y="1844824"/>
            <a:ext cx="8318832" cy="4002567"/>
          </a:xfrm>
        </p:spPr>
        <p:txBody>
          <a:bodyPr>
            <a:normAutofit/>
          </a:bodyPr>
          <a:lstStyle/>
          <a:p>
            <a:r>
              <a:rPr lang="en-GB" dirty="0"/>
              <a:t>‘Best practice’ </a:t>
            </a:r>
            <a:r>
              <a:rPr lang="en-GB" dirty="0" smtClean="0"/>
              <a:t>perspective </a:t>
            </a:r>
            <a:r>
              <a:rPr lang="en-GB" dirty="0"/>
              <a:t>– </a:t>
            </a:r>
            <a:r>
              <a:rPr lang="en-GB" dirty="0" smtClean="0"/>
              <a:t>assumes there </a:t>
            </a:r>
            <a:r>
              <a:rPr lang="en-GB" dirty="0"/>
              <a:t>are a set of HR policies/practices which can be applied in any organisation which lead to improvements in business </a:t>
            </a:r>
            <a:r>
              <a:rPr lang="en-GB" dirty="0" smtClean="0"/>
              <a:t>performance (a magic formula)</a:t>
            </a:r>
            <a:endParaRPr lang="en-GB" dirty="0"/>
          </a:p>
          <a:p>
            <a:r>
              <a:rPr lang="en-GB" dirty="0" smtClean="0"/>
              <a:t>Implementation of these lead to high </a:t>
            </a:r>
            <a:r>
              <a:rPr lang="en-GB" dirty="0"/>
              <a:t>employee commitment/high employee involvement practices</a:t>
            </a:r>
          </a:p>
          <a:p>
            <a:endParaRPr lang="en-GB" dirty="0"/>
          </a:p>
        </p:txBody>
      </p:sp>
      <p:sp>
        <p:nvSpPr>
          <p:cNvPr id="8" name="Vertical Text Placeholder 7"/>
          <p:cNvSpPr>
            <a:spLocks noGrp="1"/>
          </p:cNvSpPr>
          <p:nvPr>
            <p:ph type="body" orient="vert" idx="13"/>
          </p:nvPr>
        </p:nvSpPr>
        <p:spPr/>
        <p:txBody>
          <a:bodyPr>
            <a:normAutofit fontScale="77500" lnSpcReduction="20000"/>
          </a:bodyPr>
          <a:lstStyle/>
          <a:p>
            <a:pPr marL="0" indent="0">
              <a:buNone/>
            </a:pPr>
            <a:r>
              <a:rPr lang="en-GB" dirty="0" smtClean="0"/>
              <a:t>Universalist Theory</a:t>
            </a:r>
            <a:endParaRPr lang="en-GB" dirty="0"/>
          </a:p>
        </p:txBody>
      </p:sp>
      <p:sp>
        <p:nvSpPr>
          <p:cNvPr id="5" name="Slide Number Placeholder 4"/>
          <p:cNvSpPr>
            <a:spLocks noGrp="1"/>
          </p:cNvSpPr>
          <p:nvPr>
            <p:ph type="sldNum" sz="quarter" idx="15"/>
          </p:nvPr>
        </p:nvSpPr>
        <p:spPr/>
        <p:txBody>
          <a:bodyPr/>
          <a:lstStyle/>
          <a:p>
            <a:pPr>
              <a:defRPr/>
            </a:pPr>
            <a:fld id="{5452D9B6-0537-491A-B569-76F487D3EFE8}" type="slidenum">
              <a:rPr lang="en-US" smtClean="0"/>
              <a:pPr>
                <a:defRPr/>
              </a:pPr>
              <a:t>30</a:t>
            </a:fld>
            <a:endParaRPr lang="en-US"/>
          </a:p>
        </p:txBody>
      </p:sp>
      <p:sp>
        <p:nvSpPr>
          <p:cNvPr id="4" name="Footer Placeholder 3"/>
          <p:cNvSpPr>
            <a:spLocks noGrp="1"/>
          </p:cNvSpPr>
          <p:nvPr>
            <p:ph type="ftr" sz="quarter" idx="4294967295"/>
          </p:nvPr>
        </p:nvSpPr>
        <p:spPr>
          <a:xfrm>
            <a:off x="0" y="274638"/>
            <a:ext cx="3581400" cy="215900"/>
          </a:xfrm>
          <a:prstGeom prst="rect">
            <a:avLst/>
          </a:prstGeom>
        </p:spPr>
        <p:txBody>
          <a:bodyPr/>
          <a:lstStyle/>
          <a:p>
            <a:pPr>
              <a:defRPr/>
            </a:pPr>
            <a:r>
              <a:rPr lang="en-GB" sz="1200" dirty="0" smtClean="0"/>
              <a:t>Contemporary HR in Practice</a:t>
            </a:r>
            <a:endParaRPr lang="en-US" sz="1200" dirty="0"/>
          </a:p>
        </p:txBody>
      </p:sp>
    </p:spTree>
    <p:extLst>
      <p:ext uri="{BB962C8B-B14F-4D97-AF65-F5344CB8AC3E}">
        <p14:creationId xmlns:p14="http://schemas.microsoft.com/office/powerpoint/2010/main" val="3933486727"/>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Vertical Text Placeholder 6"/>
          <p:cNvSpPr>
            <a:spLocks noGrp="1"/>
          </p:cNvSpPr>
          <p:nvPr>
            <p:ph type="body" orient="vert" idx="1"/>
          </p:nvPr>
        </p:nvSpPr>
        <p:spPr>
          <a:xfrm>
            <a:off x="447753" y="1863959"/>
            <a:ext cx="8318832" cy="4002567"/>
          </a:xfrm>
        </p:spPr>
        <p:txBody>
          <a:bodyPr>
            <a:normAutofit/>
          </a:bodyPr>
          <a:lstStyle/>
          <a:p>
            <a:r>
              <a:rPr lang="en-GB" dirty="0"/>
              <a:t>Also known as </a:t>
            </a:r>
            <a:r>
              <a:rPr lang="en-GB" dirty="0" smtClean="0"/>
              <a:t>‘Best-Fit’ </a:t>
            </a:r>
            <a:r>
              <a:rPr lang="en-GB" dirty="0"/>
              <a:t>model, argues that there is no one model of HR strategy which will suit all circumstances</a:t>
            </a:r>
          </a:p>
          <a:p>
            <a:r>
              <a:rPr lang="en-GB" dirty="0"/>
              <a:t>Organisations should seek a mix of HR practices appropriate to their specific context and align with the business strategy</a:t>
            </a:r>
          </a:p>
          <a:p>
            <a:endParaRPr lang="en-GB" dirty="0"/>
          </a:p>
        </p:txBody>
      </p:sp>
      <p:sp>
        <p:nvSpPr>
          <p:cNvPr id="8" name="Vertical Text Placeholder 7"/>
          <p:cNvSpPr>
            <a:spLocks noGrp="1"/>
          </p:cNvSpPr>
          <p:nvPr>
            <p:ph type="body" orient="vert" idx="13"/>
          </p:nvPr>
        </p:nvSpPr>
        <p:spPr/>
        <p:txBody>
          <a:bodyPr>
            <a:normAutofit fontScale="77500" lnSpcReduction="20000"/>
          </a:bodyPr>
          <a:lstStyle/>
          <a:p>
            <a:pPr marL="0" indent="0">
              <a:buNone/>
            </a:pPr>
            <a:r>
              <a:rPr lang="en-GB" dirty="0" smtClean="0"/>
              <a:t>Contingency Theory</a:t>
            </a:r>
            <a:endParaRPr lang="en-GB" dirty="0"/>
          </a:p>
        </p:txBody>
      </p:sp>
      <p:sp>
        <p:nvSpPr>
          <p:cNvPr id="5" name="Slide Number Placeholder 4"/>
          <p:cNvSpPr>
            <a:spLocks noGrp="1"/>
          </p:cNvSpPr>
          <p:nvPr>
            <p:ph type="sldNum" sz="quarter" idx="15"/>
          </p:nvPr>
        </p:nvSpPr>
        <p:spPr/>
        <p:txBody>
          <a:bodyPr/>
          <a:lstStyle/>
          <a:p>
            <a:pPr>
              <a:defRPr/>
            </a:pPr>
            <a:fld id="{5452D9B6-0537-491A-B569-76F487D3EFE8}" type="slidenum">
              <a:rPr lang="en-US" smtClean="0"/>
              <a:pPr>
                <a:defRPr/>
              </a:pPr>
              <a:t>31</a:t>
            </a:fld>
            <a:endParaRPr lang="en-US"/>
          </a:p>
        </p:txBody>
      </p:sp>
      <p:sp>
        <p:nvSpPr>
          <p:cNvPr id="4" name="Footer Placeholder 3"/>
          <p:cNvSpPr>
            <a:spLocks noGrp="1"/>
          </p:cNvSpPr>
          <p:nvPr>
            <p:ph type="ftr" sz="quarter" idx="4294967295"/>
          </p:nvPr>
        </p:nvSpPr>
        <p:spPr>
          <a:xfrm>
            <a:off x="0" y="274638"/>
            <a:ext cx="3581400" cy="215900"/>
          </a:xfrm>
          <a:prstGeom prst="rect">
            <a:avLst/>
          </a:prstGeom>
        </p:spPr>
        <p:txBody>
          <a:bodyPr/>
          <a:lstStyle/>
          <a:p>
            <a:pPr>
              <a:defRPr/>
            </a:pPr>
            <a:r>
              <a:rPr lang="en-GB" sz="1200" dirty="0" smtClean="0"/>
              <a:t>Contemporary HR in Practice</a:t>
            </a:r>
            <a:endParaRPr lang="en-US" sz="1200" dirty="0"/>
          </a:p>
        </p:txBody>
      </p:sp>
    </p:spTree>
    <p:extLst>
      <p:ext uri="{BB962C8B-B14F-4D97-AF65-F5344CB8AC3E}">
        <p14:creationId xmlns:p14="http://schemas.microsoft.com/office/powerpoint/2010/main" val="1822211083"/>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Vertical Text Placeholder 6"/>
          <p:cNvSpPr>
            <a:spLocks noGrp="1"/>
          </p:cNvSpPr>
          <p:nvPr>
            <p:ph type="body" orient="vert" idx="1"/>
          </p:nvPr>
        </p:nvSpPr>
        <p:spPr>
          <a:xfrm>
            <a:off x="406146" y="1844824"/>
            <a:ext cx="8318832" cy="4002567"/>
          </a:xfrm>
        </p:spPr>
        <p:txBody>
          <a:bodyPr>
            <a:normAutofit/>
          </a:bodyPr>
          <a:lstStyle/>
          <a:p>
            <a:r>
              <a:rPr lang="en-GB" dirty="0"/>
              <a:t>Turns traditional approaches on their head</a:t>
            </a:r>
          </a:p>
          <a:p>
            <a:r>
              <a:rPr lang="en-GB" dirty="0"/>
              <a:t>Approach starts with the current ‘human capital resources’ and develops policies and procedures around them – to make the most of what they already </a:t>
            </a:r>
            <a:r>
              <a:rPr lang="en-GB" dirty="0" smtClean="0"/>
              <a:t>have.</a:t>
            </a:r>
            <a:endParaRPr lang="en-GB" dirty="0"/>
          </a:p>
          <a:p>
            <a:r>
              <a:rPr lang="en-GB" dirty="0"/>
              <a:t>Competitive advantage can be gained by acquiring, developing and effectively deploying existing resources in a way that is unique and adds value which is difficult for other companies to imitate.</a:t>
            </a:r>
          </a:p>
        </p:txBody>
      </p:sp>
      <p:sp>
        <p:nvSpPr>
          <p:cNvPr id="8" name="Vertical Text Placeholder 7"/>
          <p:cNvSpPr>
            <a:spLocks noGrp="1"/>
          </p:cNvSpPr>
          <p:nvPr>
            <p:ph type="body" orient="vert" idx="13"/>
          </p:nvPr>
        </p:nvSpPr>
        <p:spPr/>
        <p:txBody>
          <a:bodyPr>
            <a:normAutofit fontScale="77500" lnSpcReduction="20000"/>
          </a:bodyPr>
          <a:lstStyle/>
          <a:p>
            <a:pPr marL="0" indent="0">
              <a:buNone/>
            </a:pPr>
            <a:r>
              <a:rPr lang="en-GB" dirty="0" smtClean="0"/>
              <a:t>Resource based view</a:t>
            </a:r>
            <a:endParaRPr lang="en-GB" dirty="0"/>
          </a:p>
        </p:txBody>
      </p:sp>
      <p:sp>
        <p:nvSpPr>
          <p:cNvPr id="5" name="Slide Number Placeholder 4"/>
          <p:cNvSpPr>
            <a:spLocks noGrp="1"/>
          </p:cNvSpPr>
          <p:nvPr>
            <p:ph type="sldNum" sz="quarter" idx="15"/>
          </p:nvPr>
        </p:nvSpPr>
        <p:spPr/>
        <p:txBody>
          <a:bodyPr/>
          <a:lstStyle/>
          <a:p>
            <a:pPr>
              <a:defRPr/>
            </a:pPr>
            <a:fld id="{5452D9B6-0537-491A-B569-76F487D3EFE8}" type="slidenum">
              <a:rPr lang="en-US" smtClean="0"/>
              <a:pPr>
                <a:defRPr/>
              </a:pPr>
              <a:t>32</a:t>
            </a:fld>
            <a:endParaRPr lang="en-US"/>
          </a:p>
        </p:txBody>
      </p:sp>
      <p:sp>
        <p:nvSpPr>
          <p:cNvPr id="4" name="Footer Placeholder 3"/>
          <p:cNvSpPr>
            <a:spLocks noGrp="1"/>
          </p:cNvSpPr>
          <p:nvPr>
            <p:ph type="ftr" sz="quarter" idx="4294967295"/>
          </p:nvPr>
        </p:nvSpPr>
        <p:spPr>
          <a:xfrm>
            <a:off x="-252536" y="381748"/>
            <a:ext cx="3581400" cy="215900"/>
          </a:xfrm>
          <a:prstGeom prst="rect">
            <a:avLst/>
          </a:prstGeom>
        </p:spPr>
        <p:txBody>
          <a:bodyPr/>
          <a:lstStyle/>
          <a:p>
            <a:pPr>
              <a:defRPr/>
            </a:pPr>
            <a:r>
              <a:rPr lang="en-GB" sz="1200" dirty="0" smtClean="0"/>
              <a:t>Contemporary HR in Practice</a:t>
            </a:r>
            <a:endParaRPr lang="en-US" sz="1200" dirty="0"/>
          </a:p>
        </p:txBody>
      </p:sp>
    </p:spTree>
    <p:extLst>
      <p:ext uri="{BB962C8B-B14F-4D97-AF65-F5344CB8AC3E}">
        <p14:creationId xmlns:p14="http://schemas.microsoft.com/office/powerpoint/2010/main" val="3889539263"/>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2"/>
          <p:cNvSpPr>
            <a:spLocks noGrp="1"/>
          </p:cNvSpPr>
          <p:nvPr>
            <p:ph type="body" orient="vert" idx="1"/>
          </p:nvPr>
        </p:nvSpPr>
        <p:spPr>
          <a:xfrm>
            <a:off x="405584" y="2017947"/>
            <a:ext cx="8320087" cy="4003675"/>
          </a:xfrm>
        </p:spPr>
        <p:txBody>
          <a:bodyPr/>
          <a:lstStyle/>
          <a:p>
            <a:r>
              <a:rPr lang="en-GB" dirty="0" smtClean="0"/>
              <a:t>Companies market value expressed in terms of its tangible assets or resources not intangible assets e.g. intellectual capital, customer relationships etc.</a:t>
            </a:r>
          </a:p>
          <a:p>
            <a:r>
              <a:rPr lang="en-GB" dirty="0" smtClean="0"/>
              <a:t>The way people are managed can be seen to add value and money spent on people can be seen as an investment not a cost</a:t>
            </a:r>
            <a:endParaRPr lang="en-GB" dirty="0"/>
          </a:p>
        </p:txBody>
      </p:sp>
      <p:sp>
        <p:nvSpPr>
          <p:cNvPr id="8" name="Vertical Text Placeholder 7"/>
          <p:cNvSpPr>
            <a:spLocks noGrp="1"/>
          </p:cNvSpPr>
          <p:nvPr>
            <p:ph type="body" orient="vert" idx="13"/>
          </p:nvPr>
        </p:nvSpPr>
        <p:spPr/>
        <p:txBody>
          <a:bodyPr>
            <a:normAutofit fontScale="77500" lnSpcReduction="20000"/>
          </a:bodyPr>
          <a:lstStyle/>
          <a:p>
            <a:pPr marL="0" indent="0">
              <a:buNone/>
            </a:pPr>
            <a:r>
              <a:rPr lang="en-GB" dirty="0" smtClean="0"/>
              <a:t>Resource based view</a:t>
            </a:r>
            <a:endParaRPr lang="en-GB" dirty="0"/>
          </a:p>
        </p:txBody>
      </p:sp>
      <p:sp>
        <p:nvSpPr>
          <p:cNvPr id="5" name="Slide Number Placeholder 4"/>
          <p:cNvSpPr>
            <a:spLocks noGrp="1"/>
          </p:cNvSpPr>
          <p:nvPr>
            <p:ph type="sldNum" sz="quarter" idx="15"/>
          </p:nvPr>
        </p:nvSpPr>
        <p:spPr/>
        <p:txBody>
          <a:bodyPr/>
          <a:lstStyle/>
          <a:p>
            <a:pPr>
              <a:defRPr/>
            </a:pPr>
            <a:fld id="{5452D9B6-0537-491A-B569-76F487D3EFE8}" type="slidenum">
              <a:rPr lang="en-US" smtClean="0"/>
              <a:pPr>
                <a:defRPr/>
              </a:pPr>
              <a:t>33</a:t>
            </a:fld>
            <a:endParaRPr lang="en-US"/>
          </a:p>
        </p:txBody>
      </p:sp>
      <p:sp>
        <p:nvSpPr>
          <p:cNvPr id="4" name="Footer Placeholder 3"/>
          <p:cNvSpPr>
            <a:spLocks noGrp="1"/>
          </p:cNvSpPr>
          <p:nvPr>
            <p:ph type="ftr" sz="quarter" idx="4294967295"/>
          </p:nvPr>
        </p:nvSpPr>
        <p:spPr>
          <a:xfrm>
            <a:off x="0" y="274638"/>
            <a:ext cx="3581400" cy="215900"/>
          </a:xfrm>
          <a:prstGeom prst="rect">
            <a:avLst/>
          </a:prstGeom>
        </p:spPr>
        <p:txBody>
          <a:bodyPr/>
          <a:lstStyle/>
          <a:p>
            <a:pPr>
              <a:defRPr/>
            </a:pPr>
            <a:r>
              <a:rPr lang="en-GB" sz="1200" dirty="0" smtClean="0"/>
              <a:t>Contemporary HR in Practice</a:t>
            </a:r>
            <a:endParaRPr lang="en-US" sz="1200" dirty="0"/>
          </a:p>
        </p:txBody>
      </p:sp>
    </p:spTree>
    <p:extLst>
      <p:ext uri="{BB962C8B-B14F-4D97-AF65-F5344CB8AC3E}">
        <p14:creationId xmlns:p14="http://schemas.microsoft.com/office/powerpoint/2010/main" val="867966698"/>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Megatrends</a:t>
            </a:r>
            <a:endParaRPr lang="en-GB" dirty="0"/>
          </a:p>
        </p:txBody>
      </p:sp>
      <p:sp>
        <p:nvSpPr>
          <p:cNvPr id="2" name="Slide Number Placeholder 1"/>
          <p:cNvSpPr>
            <a:spLocks noGrp="1"/>
          </p:cNvSpPr>
          <p:nvPr>
            <p:ph type="sldNum" sz="quarter" idx="12"/>
          </p:nvPr>
        </p:nvSpPr>
        <p:spPr/>
        <p:txBody>
          <a:bodyPr/>
          <a:lstStyle/>
          <a:p>
            <a:fld id="{AC82685A-BD3A-4230-8D85-804689F67293}" type="slidenum">
              <a:rPr lang="en-GB" smtClean="0"/>
              <a:t>34</a:t>
            </a:fld>
            <a:endParaRPr lang="en-GB"/>
          </a:p>
        </p:txBody>
      </p:sp>
      <p:pic>
        <p:nvPicPr>
          <p:cNvPr id="5" name="Picture 4">
            <a:hlinkClick r:id="rId3"/>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07704" y="1988840"/>
            <a:ext cx="5660107" cy="2022545"/>
          </a:xfrm>
          <a:prstGeom prst="rect">
            <a:avLst/>
          </a:prstGeom>
        </p:spPr>
      </p:pic>
      <p:sp>
        <p:nvSpPr>
          <p:cNvPr id="3" name="TextBox 2"/>
          <p:cNvSpPr txBox="1"/>
          <p:nvPr/>
        </p:nvSpPr>
        <p:spPr>
          <a:xfrm>
            <a:off x="1818290" y="4316903"/>
            <a:ext cx="5749521" cy="1569660"/>
          </a:xfrm>
          <a:prstGeom prst="rect">
            <a:avLst/>
          </a:prstGeom>
          <a:noFill/>
        </p:spPr>
        <p:txBody>
          <a:bodyPr wrap="square" rtlCol="0">
            <a:spAutoFit/>
          </a:bodyPr>
          <a:lstStyle/>
          <a:p>
            <a:r>
              <a:rPr lang="en-GB" sz="2400" dirty="0" smtClean="0"/>
              <a:t>Watch the clip and critically review how these megatrend will effect the labour market in the coming years and what the impact on organisations might be.</a:t>
            </a:r>
            <a:endParaRPr lang="en-GB" sz="2400" dirty="0"/>
          </a:p>
        </p:txBody>
      </p:sp>
    </p:spTree>
    <p:extLst>
      <p:ext uri="{BB962C8B-B14F-4D97-AF65-F5344CB8AC3E}">
        <p14:creationId xmlns:p14="http://schemas.microsoft.com/office/powerpoint/2010/main" val="991403630"/>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p:txBody>
          <a:bodyPr/>
          <a:lstStyle/>
          <a:p>
            <a:endParaRPr lang="en-GB"/>
          </a:p>
        </p:txBody>
      </p:sp>
      <p:sp>
        <p:nvSpPr>
          <p:cNvPr id="5" name="Text Placeholder 4"/>
          <p:cNvSpPr>
            <a:spLocks noGrp="1"/>
          </p:cNvSpPr>
          <p:nvPr>
            <p:ph type="body" sz="quarter" idx="3"/>
          </p:nvPr>
        </p:nvSpPr>
        <p:spPr/>
        <p:txBody>
          <a:bodyPr/>
          <a:lstStyle/>
          <a:p>
            <a:endParaRPr lang="en-GB"/>
          </a:p>
        </p:txBody>
      </p:sp>
      <p:pic>
        <p:nvPicPr>
          <p:cNvPr id="7" name="Picture 6"/>
          <p:cNvPicPr>
            <a:picLocks noChangeAspect="1"/>
          </p:cNvPicPr>
          <p:nvPr/>
        </p:nvPicPr>
        <p:blipFill rotWithShape="1">
          <a:blip r:embed="rId3"/>
          <a:srcRect r="1229" b="1359"/>
          <a:stretch/>
        </p:blipFill>
        <p:spPr>
          <a:xfrm>
            <a:off x="-996969" y="882890"/>
            <a:ext cx="10414236" cy="5423318"/>
          </a:xfrm>
          <a:prstGeom prst="rect">
            <a:avLst/>
          </a:prstGeom>
        </p:spPr>
      </p:pic>
    </p:spTree>
    <p:extLst>
      <p:ext uri="{BB962C8B-B14F-4D97-AF65-F5344CB8AC3E}">
        <p14:creationId xmlns:p14="http://schemas.microsoft.com/office/powerpoint/2010/main" val="2690401441"/>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5"/>
          </p:nvPr>
        </p:nvSpPr>
        <p:spPr/>
        <p:txBody>
          <a:bodyPr/>
          <a:lstStyle/>
          <a:p>
            <a:pPr>
              <a:defRPr/>
            </a:pPr>
            <a:fld id="{5452D9B6-0537-491A-B569-76F487D3EFE8}" type="slidenum">
              <a:rPr lang="en-US" smtClean="0"/>
              <a:pPr>
                <a:defRPr/>
              </a:pPr>
              <a:t>36</a:t>
            </a:fld>
            <a:endParaRPr lang="en-US"/>
          </a:p>
        </p:txBody>
      </p:sp>
      <p:sp>
        <p:nvSpPr>
          <p:cNvPr id="4" name="Footer Placeholder 3"/>
          <p:cNvSpPr>
            <a:spLocks noGrp="1"/>
          </p:cNvSpPr>
          <p:nvPr>
            <p:ph type="ftr" sz="quarter" idx="4294967295"/>
          </p:nvPr>
        </p:nvSpPr>
        <p:spPr>
          <a:xfrm>
            <a:off x="0" y="274638"/>
            <a:ext cx="3581400" cy="215900"/>
          </a:xfrm>
          <a:prstGeom prst="rect">
            <a:avLst/>
          </a:prstGeom>
        </p:spPr>
        <p:txBody>
          <a:bodyPr/>
          <a:lstStyle/>
          <a:p>
            <a:pPr>
              <a:defRPr/>
            </a:pPr>
            <a:r>
              <a:rPr lang="en-GB" sz="1200" dirty="0" smtClean="0"/>
              <a:t>Contemporary HR in Practice</a:t>
            </a:r>
            <a:endParaRPr lang="en-US" sz="1200" dirty="0"/>
          </a:p>
        </p:txBody>
      </p:sp>
      <p:pic>
        <p:nvPicPr>
          <p:cNvPr id="10" name="Picture 9" descr="apple.jpg"/>
          <p:cNvPicPr>
            <a:picLocks noChangeAspect="1"/>
          </p:cNvPicPr>
          <p:nvPr/>
        </p:nvPicPr>
        <p:blipFill>
          <a:blip r:embed="rId3" cstate="print"/>
          <a:stretch>
            <a:fillRect/>
          </a:stretch>
        </p:blipFill>
        <p:spPr>
          <a:xfrm>
            <a:off x="3117676" y="2824762"/>
            <a:ext cx="2381250" cy="1924050"/>
          </a:xfrm>
          <a:prstGeom prst="rect">
            <a:avLst/>
          </a:prstGeom>
        </p:spPr>
      </p:pic>
      <p:pic>
        <p:nvPicPr>
          <p:cNvPr id="11" name="Picture 10" descr="marks.png"/>
          <p:cNvPicPr>
            <a:picLocks noChangeAspect="1"/>
          </p:cNvPicPr>
          <p:nvPr/>
        </p:nvPicPr>
        <p:blipFill>
          <a:blip r:embed="rId4" cstate="print"/>
          <a:stretch>
            <a:fillRect/>
          </a:stretch>
        </p:blipFill>
        <p:spPr>
          <a:xfrm>
            <a:off x="381000" y="1447800"/>
            <a:ext cx="3095625" cy="1476375"/>
          </a:xfrm>
          <a:prstGeom prst="rect">
            <a:avLst/>
          </a:prstGeom>
        </p:spPr>
      </p:pic>
      <p:pic>
        <p:nvPicPr>
          <p:cNvPr id="13" name="Picture 12" descr="mcdonalds.png"/>
          <p:cNvPicPr>
            <a:picLocks noChangeAspect="1"/>
          </p:cNvPicPr>
          <p:nvPr/>
        </p:nvPicPr>
        <p:blipFill>
          <a:blip r:embed="rId5" cstate="print"/>
          <a:stretch>
            <a:fillRect/>
          </a:stretch>
        </p:blipFill>
        <p:spPr>
          <a:xfrm>
            <a:off x="5498926" y="3699917"/>
            <a:ext cx="2457450" cy="1857375"/>
          </a:xfrm>
          <a:prstGeom prst="rect">
            <a:avLst/>
          </a:prstGeom>
        </p:spPr>
      </p:pic>
      <p:pic>
        <p:nvPicPr>
          <p:cNvPr id="14" name="Picture 13" descr="google.png"/>
          <p:cNvPicPr>
            <a:picLocks noChangeAspect="1"/>
          </p:cNvPicPr>
          <p:nvPr/>
        </p:nvPicPr>
        <p:blipFill>
          <a:blip r:embed="rId6" cstate="print"/>
          <a:stretch>
            <a:fillRect/>
          </a:stretch>
        </p:blipFill>
        <p:spPr>
          <a:xfrm>
            <a:off x="4666079" y="1483923"/>
            <a:ext cx="3657600" cy="1247775"/>
          </a:xfrm>
          <a:prstGeom prst="rect">
            <a:avLst/>
          </a:prstGeom>
        </p:spPr>
      </p:pic>
      <p:pic>
        <p:nvPicPr>
          <p:cNvPr id="2" name="Picture 1"/>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10741" y="3198779"/>
            <a:ext cx="2265040" cy="2265040"/>
          </a:xfrm>
          <a:prstGeom prst="rect">
            <a:avLst/>
          </a:prstGeom>
        </p:spPr>
      </p:pic>
      <p:sp>
        <p:nvSpPr>
          <p:cNvPr id="3" name="Title 2"/>
          <p:cNvSpPr>
            <a:spLocks noGrp="1"/>
          </p:cNvSpPr>
          <p:nvPr>
            <p:ph type="title"/>
          </p:nvPr>
        </p:nvSpPr>
        <p:spPr/>
        <p:txBody>
          <a:bodyPr/>
          <a:lstStyle/>
          <a:p>
            <a:r>
              <a:rPr lang="en-GB" dirty="0" smtClean="0"/>
              <a:t>What’s it like to work at…</a:t>
            </a:r>
            <a:endParaRPr lang="en-GB" dirty="0"/>
          </a:p>
        </p:txBody>
      </p:sp>
    </p:spTree>
    <p:extLst>
      <p:ext uri="{BB962C8B-B14F-4D97-AF65-F5344CB8AC3E}">
        <p14:creationId xmlns:p14="http://schemas.microsoft.com/office/powerpoint/2010/main" val="2800295980"/>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a:xfrm>
            <a:off x="480060" y="2060848"/>
            <a:ext cx="8229600" cy="3917032"/>
          </a:xfrm>
        </p:spPr>
        <p:txBody>
          <a:bodyPr>
            <a:normAutofit/>
          </a:bodyPr>
          <a:lstStyle/>
          <a:p>
            <a:r>
              <a:rPr lang="en-GB" dirty="0" smtClean="0"/>
              <a:t>Armstrong</a:t>
            </a:r>
            <a:r>
              <a:rPr lang="en-GB" dirty="0"/>
              <a:t>, M. (2016). Armstrong's Handbook of Strategic Human Resource Management (6 ed.). London: Kogan Page.</a:t>
            </a:r>
            <a:endParaRPr lang="en-GB" dirty="0"/>
          </a:p>
          <a:p>
            <a:r>
              <a:rPr lang="en-GB" dirty="0" smtClean="0"/>
              <a:t>Truss </a:t>
            </a:r>
            <a:r>
              <a:rPr lang="en-GB" dirty="0"/>
              <a:t>et al, (2012) Strategic Human resource Management, Oxford University Press</a:t>
            </a:r>
            <a:r>
              <a:rPr lang="en-GB" dirty="0" smtClean="0"/>
              <a:t>.</a:t>
            </a:r>
          </a:p>
          <a:p>
            <a:r>
              <a:rPr lang="en-GB" dirty="0" smtClean="0"/>
              <a:t>CIPD (2014). Human Capital: Fact Sheet, </a:t>
            </a:r>
            <a:r>
              <a:rPr lang="en-GB" dirty="0"/>
              <a:t>accessed at</a:t>
            </a:r>
            <a:r>
              <a:rPr lang="en-GB" dirty="0" smtClean="0"/>
              <a:t>: </a:t>
            </a:r>
            <a:r>
              <a:rPr lang="en-GB" dirty="0" smtClean="0">
                <a:hlinkClick r:id="rId3"/>
              </a:rPr>
              <a:t>http</a:t>
            </a:r>
            <a:r>
              <a:rPr lang="en-GB" dirty="0">
                <a:hlinkClick r:id="rId3"/>
              </a:rPr>
              <a:t>://</a:t>
            </a:r>
            <a:r>
              <a:rPr lang="en-GB" dirty="0" smtClean="0">
                <a:hlinkClick r:id="rId3"/>
              </a:rPr>
              <a:t>www.cipd.co.uk/hr-resources/factsheets/human-capital.aspx</a:t>
            </a:r>
            <a:endParaRPr lang="en-GB" dirty="0" smtClean="0"/>
          </a:p>
          <a:p>
            <a:r>
              <a:rPr lang="en-GB" dirty="0" smtClean="0"/>
              <a:t>Taylor, S. and Woodhams C. 2014. Studying Human Resource Management. London: CIPD.</a:t>
            </a:r>
          </a:p>
          <a:p>
            <a:r>
              <a:rPr lang="en-GB" dirty="0" smtClean="0"/>
              <a:t>Torrington, D., Hall, L., Taylor, S. &amp; Atkinson, C. (2014). Human Resource Management. Harlow: Pearson</a:t>
            </a:r>
          </a:p>
          <a:p>
            <a:pPr>
              <a:buNone/>
            </a:pPr>
            <a:endParaRPr lang="en-GB" dirty="0"/>
          </a:p>
        </p:txBody>
      </p:sp>
    </p:spTree>
    <p:extLst>
      <p:ext uri="{BB962C8B-B14F-4D97-AF65-F5344CB8AC3E}">
        <p14:creationId xmlns:p14="http://schemas.microsoft.com/office/powerpoint/2010/main" val="2936698965"/>
      </p:ext>
    </p:extLst>
  </p:cSld>
  <p:clrMapOvr>
    <a:masterClrMapping/>
  </p:clrMapOvr>
  <p:timing>
    <p:tnLst>
      <p:par>
        <p:cTn id="1" dur="indefinite" restart="never" nodeType="tmRoot"/>
      </p:par>
    </p:tnLst>
  </p:timing>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514949"/>
      </a:dk2>
      <a:lt2>
        <a:srgbClr val="E1E1DB"/>
      </a:lt2>
      <a:accent1>
        <a:srgbClr val="9DBFBE"/>
      </a:accent1>
      <a:accent2>
        <a:srgbClr val="DB8631"/>
      </a:accent2>
      <a:accent3>
        <a:srgbClr val="E3CC5A"/>
      </a:accent3>
      <a:accent4>
        <a:srgbClr val="ACADA8"/>
      </a:accent4>
      <a:accent5>
        <a:srgbClr val="927C61"/>
      </a:accent5>
      <a:accent6>
        <a:srgbClr val="B3B435"/>
      </a:accent6>
      <a:hlink>
        <a:srgbClr val="0000FF"/>
      </a:hlink>
      <a:folHlink>
        <a:srgbClr val="800080"/>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243AF7DC-D15B-41C0-AE81-23980D1B9FC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303dbf9b-b85b-46a0-94f1-894078c07ecd"/>
    <ds:schemaRef ds:uri="http://schemas.microsoft.com/office/2006/documentManagement/types"/>
    <ds:schemaRef ds:uri="http://purl.org/dc/terms/"/>
    <ds:schemaRef ds:uri="http://schemas.openxmlformats.org/package/2006/metadata/core-properties"/>
    <ds:schemaRef ds:uri="http://purl.org/dc/dcmitype/"/>
    <ds:schemaRef ds:uri="http://schemas.microsoft.com/office/infopath/2007/PartnerControls"/>
    <ds:schemaRef ds:uri="http://purl.org/dc/elements/1.1/"/>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Retrospect</Template>
  <TotalTime>777</TotalTime>
  <Words>2236</Words>
  <Application>Microsoft Office PowerPoint</Application>
  <PresentationFormat>On-screen Show (4:3)</PresentationFormat>
  <Paragraphs>244</Paragraphs>
  <Slides>37</Slides>
  <Notes>23</Notes>
  <HiddenSlides>0</HiddenSlides>
  <MMClips>0</MMClips>
  <ScaleCrop>false</ScaleCrop>
  <HeadingPairs>
    <vt:vector size="8" baseType="variant">
      <vt:variant>
        <vt:lpstr>Fonts Used</vt:lpstr>
      </vt:variant>
      <vt:variant>
        <vt:i4>8</vt:i4>
      </vt:variant>
      <vt:variant>
        <vt:lpstr>Theme</vt:lpstr>
      </vt:variant>
      <vt:variant>
        <vt:i4>1</vt:i4>
      </vt:variant>
      <vt:variant>
        <vt:lpstr>Embedded OLE Servers</vt:lpstr>
      </vt:variant>
      <vt:variant>
        <vt:i4>1</vt:i4>
      </vt:variant>
      <vt:variant>
        <vt:lpstr>Slide Titles</vt:lpstr>
      </vt:variant>
      <vt:variant>
        <vt:i4>37</vt:i4>
      </vt:variant>
    </vt:vector>
  </HeadingPairs>
  <TitlesOfParts>
    <vt:vector size="47" baseType="lpstr">
      <vt:lpstr>-apple-system</vt:lpstr>
      <vt:lpstr>Arial</vt:lpstr>
      <vt:lpstr>Calibri</vt:lpstr>
      <vt:lpstr>Calibri Light</vt:lpstr>
      <vt:lpstr>Merriweather</vt:lpstr>
      <vt:lpstr>Myriad Pro</vt:lpstr>
      <vt:lpstr>Tahoma</vt:lpstr>
      <vt:lpstr>Wingdings</vt:lpstr>
      <vt:lpstr>Retrospect</vt:lpstr>
      <vt:lpstr>Document</vt:lpstr>
      <vt:lpstr>Introducing the Module</vt:lpstr>
      <vt:lpstr>PowerPoint Presentation</vt:lpstr>
      <vt:lpstr>More from me at…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Module Learning Outcomes</vt:lpstr>
      <vt:lpstr>PowerPoint Presentation</vt:lpstr>
      <vt:lpstr>Assessment Criteria</vt:lpstr>
      <vt:lpstr>Assessment Criteria</vt:lpstr>
      <vt:lpstr>Assessment Criteria</vt:lpstr>
      <vt:lpstr>PowerPoint Presentation</vt:lpstr>
      <vt:lpstr>Defining Human Resource Management</vt:lpstr>
      <vt:lpstr>Session Overview</vt:lpstr>
      <vt:lpstr>What is Human Resource Management?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Megatrends</vt:lpstr>
      <vt:lpstr>PowerPoint Presentation</vt:lpstr>
      <vt:lpstr>What’s it like to work at…</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Potter</dc:creator>
  <cp:lastModifiedBy>Julie Hayward</cp:lastModifiedBy>
  <cp:revision>36</cp:revision>
  <cp:lastPrinted>2016-10-06T11:39:54Z</cp:lastPrinted>
  <dcterms:created xsi:type="dcterms:W3CDTF">2015-04-14T15:21:28Z</dcterms:created>
  <dcterms:modified xsi:type="dcterms:W3CDTF">2019-10-02T16:35:34Z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