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76" r:id="rId4"/>
    <p:sldId id="261" r:id="rId5"/>
    <p:sldId id="277" r:id="rId6"/>
    <p:sldId id="275" r:id="rId7"/>
    <p:sldId id="263" r:id="rId8"/>
    <p:sldId id="266" r:id="rId9"/>
    <p:sldId id="278" r:id="rId10"/>
    <p:sldId id="269" r:id="rId11"/>
    <p:sldId id="271" r:id="rId12"/>
    <p:sldId id="273" r:id="rId13"/>
    <p:sldId id="25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2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43D36-F6FA-4308-837D-A956D3175C91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85637F-7BEE-40BB-B952-80C5E90520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85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5637F-7BEE-40BB-B952-80C5E905206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32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5637F-7BEE-40BB-B952-80C5E905206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79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994BADC-6C65-4971-BD0B-A5A032F1E08E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553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C83C5-A23E-4B96-B759-731CDE508E41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92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4FB1C-2D54-453F-875D-7FD2922ABD6E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204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5DA3-DD58-496D-9987-BE39D2CB3C65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77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BF186-096E-471B-938E-6226F87A408C}" type="datetime1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871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5343-E749-422A-AD92-B1987BFE87B3}" type="datetime1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572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B175-0991-47E2-8BA4-B6D0D63A3766}" type="datetime1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378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614CC-B2CB-4AAC-A913-79CCDA6BE5F8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949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60C6-6F54-418B-B905-3CADE65A5EEA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019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9A62-D783-4FB6-8CC2-AA805776A0D9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934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83F3A-F052-4A87-92C0-917B558BC3E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988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EEC5D-B82F-40BF-BE03-593BE317971E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883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8C7B1-F332-40D4-B9A6-1ED1D5A083A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68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B117-F5A1-43B8-B440-83F0DE2F6F6F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074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3378-CC71-46D5-87D1-4418F203A4A0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2278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057C4-73B2-4668-8B45-77C74180146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4112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52E6A-0AB4-477A-ABA0-B97B2C068824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098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EA2C480-05F2-4D05-8455-11B0F4AB1F48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437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Helpinghands.svg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contextual-perspectives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hyperlink" Target="https://rincondelemprendedor.es/clases-de-conversacion-en-ingles/" TargetMode="External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mybrainisopen.net/timeline/zone-of-proximal-development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ketchfab.com/3d-models/scaffolding-56c63eb16e5b479883cf3189932b38c9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flickr.com/photos/thadz/24017883478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50EFD2-7424-4749-7CB8-80B95F6123E1}"/>
              </a:ext>
            </a:extLst>
          </p:cNvPr>
          <p:cNvSpPr txBox="1"/>
          <p:nvPr/>
        </p:nvSpPr>
        <p:spPr>
          <a:xfrm>
            <a:off x="2209800" y="1419648"/>
            <a:ext cx="7772400" cy="4140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96141D3-216C-A1F9-6986-57031110E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711" y="1419650"/>
            <a:ext cx="2142576" cy="112721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56CC83-C60D-05DE-CFC2-E12210FC1A52}"/>
              </a:ext>
            </a:extLst>
          </p:cNvPr>
          <p:cNvSpPr txBox="1"/>
          <p:nvPr/>
        </p:nvSpPr>
        <p:spPr>
          <a:xfrm>
            <a:off x="2786743" y="2362200"/>
            <a:ext cx="5083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6B01C9-9E35-247F-82CA-ACDDF4317520}"/>
              </a:ext>
            </a:extLst>
          </p:cNvPr>
          <p:cNvSpPr txBox="1"/>
          <p:nvPr/>
        </p:nvSpPr>
        <p:spPr>
          <a:xfrm>
            <a:off x="2209800" y="1419648"/>
            <a:ext cx="7776000" cy="4129131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 / ID Number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Azhda Ali – 2436859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&amp; Social Care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LCHS4010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Presentation of Vygotsky`s Theory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 Dr Rizwan Nadim</a:t>
            </a:r>
          </a:p>
        </p:txBody>
      </p:sp>
    </p:spTree>
    <p:extLst>
      <p:ext uri="{BB962C8B-B14F-4D97-AF65-F5344CB8AC3E}">
        <p14:creationId xmlns:p14="http://schemas.microsoft.com/office/powerpoint/2010/main" val="422481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colorful hands&#10;&#10;AI-generated content may be incorrect.">
            <a:extLst>
              <a:ext uri="{FF2B5EF4-FFF2-40B4-BE49-F238E27FC236}">
                <a16:creationId xmlns:a16="http://schemas.microsoft.com/office/drawing/2014/main" id="{5970DC6E-4479-626A-8A59-BFD2C515194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306"/>
                    </a14:imgEffect>
                    <a14:imgEffect>
                      <a14:saturation sat="15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01745" y="2715856"/>
            <a:ext cx="2590798" cy="20604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04A7BA-B038-DF42-DFCF-14643B5DDD86}"/>
              </a:ext>
            </a:extLst>
          </p:cNvPr>
          <p:cNvSpPr txBox="1"/>
          <p:nvPr/>
        </p:nvSpPr>
        <p:spPr>
          <a:xfrm>
            <a:off x="947057" y="1753695"/>
            <a:ext cx="7238596" cy="369019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Vygotsky’s Theory and Jenny’s Development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1FFE14-FEBD-723F-142C-5777CB7295EE}"/>
              </a:ext>
            </a:extLst>
          </p:cNvPr>
          <p:cNvSpPr txBox="1"/>
          <p:nvPr/>
        </p:nvSpPr>
        <p:spPr>
          <a:xfrm>
            <a:off x="8887011" y="5290979"/>
            <a:ext cx="2009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ommons.wikimedia.org/wiki/File:Helpinghands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379DF1-47F7-84A0-6636-60BA607BB05A}"/>
              </a:ext>
            </a:extLst>
          </p:cNvPr>
          <p:cNvSpPr txBox="1"/>
          <p:nvPr/>
        </p:nvSpPr>
        <p:spPr>
          <a:xfrm>
            <a:off x="947057" y="716101"/>
            <a:ext cx="1046117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19FE9859-FE90-D5C7-024E-7A3594AD24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057" y="2122714"/>
            <a:ext cx="7238597" cy="419602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Jenny is a sixteen‑year‑old who has been managing caregiving responsibilities for her mother since her father died five years earlier.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Responsibilities include cooking, cleaning and administration.</a:t>
            </a: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adult guidance and reduced peer interaction.</a:t>
            </a: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experiences affect her emotional, cognitive and social development.</a:t>
            </a:r>
          </a:p>
          <a:p>
            <a:pPr marL="285750" indent="-28575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explain Vygotsky’s theory, apply it to Jenny, and outline a support plan.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                                                                            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(Vygotsky, 1978)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256527-6EF7-4DEB-1816-355129E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0239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2</a:t>
            </a:fld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68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924B74C-F7C4-3494-4D67-C336D498FD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572231"/>
              </p:ext>
            </p:extLst>
          </p:nvPr>
        </p:nvGraphicFramePr>
        <p:xfrm>
          <a:off x="791230" y="3624237"/>
          <a:ext cx="8659584" cy="2487877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875770">
                  <a:extLst>
                    <a:ext uri="{9D8B030D-6E8A-4147-A177-3AD203B41FA5}">
                      <a16:colId xmlns:a16="http://schemas.microsoft.com/office/drawing/2014/main" val="3569259922"/>
                    </a:ext>
                  </a:extLst>
                </a:gridCol>
                <a:gridCol w="2536372">
                  <a:extLst>
                    <a:ext uri="{9D8B030D-6E8A-4147-A177-3AD203B41FA5}">
                      <a16:colId xmlns:a16="http://schemas.microsoft.com/office/drawing/2014/main" val="2773383330"/>
                    </a:ext>
                  </a:extLst>
                </a:gridCol>
                <a:gridCol w="2124476">
                  <a:extLst>
                    <a:ext uri="{9D8B030D-6E8A-4147-A177-3AD203B41FA5}">
                      <a16:colId xmlns:a16="http://schemas.microsoft.com/office/drawing/2014/main" val="881573288"/>
                    </a:ext>
                  </a:extLst>
                </a:gridCol>
                <a:gridCol w="2122966">
                  <a:extLst>
                    <a:ext uri="{9D8B030D-6E8A-4147-A177-3AD203B41FA5}">
                      <a16:colId xmlns:a16="http://schemas.microsoft.com/office/drawing/2014/main" val="4094888808"/>
                    </a:ext>
                  </a:extLst>
                </a:gridCol>
              </a:tblGrid>
              <a:tr h="75051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Cultural Tools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More Knowledgeable Other (MKO)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Scaffolding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Social Interaction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35167614"/>
                  </a:ext>
                </a:extLst>
              </a:tr>
              <a:tr h="148676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Language, routines, values that shape thinking and behaviour (</a:t>
                      </a:r>
                      <a:r>
                        <a:rPr lang="en-GB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Wertsch</a:t>
                      </a: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1991).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Guidance from adults, teachers, mentors or skilled peers (</a:t>
                      </a:r>
                      <a:r>
                        <a:rPr lang="en-GB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Kozulin</a:t>
                      </a: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2003).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Temporary support that helps a young person learn new skills (Hammond et al., 2015).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through conversations, shared activities and collaboration (Lantolf &amp; Thorne, 2006).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300618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CD26C3A-1006-E175-365A-026F7CC29DF5}"/>
              </a:ext>
            </a:extLst>
          </p:cNvPr>
          <p:cNvSpPr txBox="1"/>
          <p:nvPr/>
        </p:nvSpPr>
        <p:spPr>
          <a:xfrm>
            <a:off x="791230" y="3254881"/>
            <a:ext cx="8659584" cy="3926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 Concepts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DCFACD-2119-2AF7-177C-E4EACD498AEE}"/>
              </a:ext>
            </a:extLst>
          </p:cNvPr>
          <p:cNvSpPr txBox="1"/>
          <p:nvPr/>
        </p:nvSpPr>
        <p:spPr>
          <a:xfrm>
            <a:off x="791230" y="1017772"/>
            <a:ext cx="10542019" cy="2031325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is shaped by social interaction, cultural tools, and support from a More Knowledgeable Other.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happens through shared activities with adults or peers.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internalise skills through guidance and collaboration.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 defined the Zone of Proximal Development (ZPD) as the distance between a learner’s capabilities and the potential they can reach with expert assistance. 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(Vygotsky, 1978)                                                                                                   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679A89-4624-952E-64BD-56680DA5FB4F}"/>
              </a:ext>
            </a:extLst>
          </p:cNvPr>
          <p:cNvSpPr txBox="1"/>
          <p:nvPr/>
        </p:nvSpPr>
        <p:spPr>
          <a:xfrm>
            <a:off x="476250" y="0"/>
            <a:ext cx="11232000" cy="468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Explanation of Vygotsky’s Sociocultural Theory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person in a suit and tie&#10;&#10;AI-generated content may be incorrect.">
            <a:extLst>
              <a:ext uri="{FF2B5EF4-FFF2-40B4-BE49-F238E27FC236}">
                <a16:creationId xmlns:a16="http://schemas.microsoft.com/office/drawing/2014/main" id="{5DE554DD-4044-DEFD-67F3-D517481922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01895" y="3390953"/>
            <a:ext cx="1738907" cy="25364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EB52E5-F646-D17D-66F8-1C874FAD5F2F}"/>
              </a:ext>
            </a:extLst>
          </p:cNvPr>
          <p:cNvSpPr txBox="1"/>
          <p:nvPr/>
        </p:nvSpPr>
        <p:spPr>
          <a:xfrm>
            <a:off x="9609449" y="5927448"/>
            <a:ext cx="172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3" tooltip="https://courses.lumenlearning.com/wm-lifespandevelopment/chapter/contextual-perspectiv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F97A2B-C9EF-F0C9-8D4C-C9AF225DF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88730" y="648062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3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07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663518B9-376F-9AEB-5A98-DF6AF58A5FFE}"/>
              </a:ext>
            </a:extLst>
          </p:cNvPr>
          <p:cNvSpPr txBox="1"/>
          <p:nvPr/>
        </p:nvSpPr>
        <p:spPr>
          <a:xfrm>
            <a:off x="7917407" y="2386641"/>
            <a:ext cx="3517264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A8CCEE-ED7A-784B-06A8-26335BD6E3F9}"/>
              </a:ext>
            </a:extLst>
          </p:cNvPr>
          <p:cNvSpPr txBox="1"/>
          <p:nvPr/>
        </p:nvSpPr>
        <p:spPr>
          <a:xfrm>
            <a:off x="701749" y="690837"/>
            <a:ext cx="10732922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Vygotsky Is Relevant to Jenny &amp; Adolescence</a:t>
            </a:r>
            <a:endParaRPr lang="en-GB" sz="2400" b="1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874DC-978D-29FC-559B-823134A97B59}"/>
              </a:ext>
            </a:extLst>
          </p:cNvPr>
          <p:cNvSpPr txBox="1"/>
          <p:nvPr/>
        </p:nvSpPr>
        <p:spPr>
          <a:xfrm>
            <a:off x="757329" y="2402222"/>
            <a:ext cx="6858647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period of adolescence is crucial for identity, independence, and social learning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(Steinberg, 2017).</a:t>
            </a:r>
            <a:b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Jenny’s limited peer contact and reduced adult guidance affect her confidence, independence, and identity development.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Vygotsky’s theory explains how social and cultural experiences shape learning and wellbeing  (Vygotsky, 1978).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BFAEA4-6F1C-4010-D96A-4EF3ADAFD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95999" y="6452706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4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2B9A4F-2B7C-BF9D-CBE1-38CE016B007B}"/>
              </a:ext>
            </a:extLst>
          </p:cNvPr>
          <p:cNvSpPr txBox="1"/>
          <p:nvPr/>
        </p:nvSpPr>
        <p:spPr>
          <a:xfrm>
            <a:off x="8269649" y="5573145"/>
            <a:ext cx="30289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2" tooltip="https://rincondelemprendedor.es/clases-de-conversacion-en-ingl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3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" name="Picture 9" descr="A group of people sitting in a circle&#10;&#10;AI-generated content may be incorrect.">
            <a:extLst>
              <a:ext uri="{FF2B5EF4-FFF2-40B4-BE49-F238E27FC236}">
                <a16:creationId xmlns:a16="http://schemas.microsoft.com/office/drawing/2014/main" id="{16B5E073-E94D-8EEC-FF1D-29AFFFFA413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828"/>
                    </a14:imgEffect>
                    <a14:imgEffect>
                      <a14:saturation sat="1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8053479" y="2860281"/>
            <a:ext cx="3245120" cy="2580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0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2D992AC-9A2C-3C1F-31F8-3989988F3F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1150"/>
              </p:ext>
            </p:extLst>
          </p:nvPr>
        </p:nvGraphicFramePr>
        <p:xfrm>
          <a:off x="990600" y="1502229"/>
          <a:ext cx="10265228" cy="438212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368910">
                  <a:extLst>
                    <a:ext uri="{9D8B030D-6E8A-4147-A177-3AD203B41FA5}">
                      <a16:colId xmlns:a16="http://schemas.microsoft.com/office/drawing/2014/main" val="1509272875"/>
                    </a:ext>
                  </a:extLst>
                </a:gridCol>
                <a:gridCol w="3652376">
                  <a:extLst>
                    <a:ext uri="{9D8B030D-6E8A-4147-A177-3AD203B41FA5}">
                      <a16:colId xmlns:a16="http://schemas.microsoft.com/office/drawing/2014/main" val="3737225236"/>
                    </a:ext>
                  </a:extLst>
                </a:gridCol>
                <a:gridCol w="3243942">
                  <a:extLst>
                    <a:ext uri="{9D8B030D-6E8A-4147-A177-3AD203B41FA5}">
                      <a16:colId xmlns:a16="http://schemas.microsoft.com/office/drawing/2014/main" val="3939364121"/>
                    </a:ext>
                  </a:extLst>
                </a:gridCol>
              </a:tblGrid>
              <a:tr h="724524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Lack of a More Knowledgeable Other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Parentification and Adult Responsibilities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Limited Social Interaction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894654"/>
                  </a:ext>
                </a:extLst>
              </a:tr>
              <a:tr h="3208604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Jenny’s mother has memory, mood and mobility difficulties.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 makes decisions and manages tasks alone.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She works outside her ZPD, increasing stress and limiting learning (Daniels, 2016).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several years, Jenny has taken on responsibilities typically expected of an adult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Parentification can hinder development and increase emotional strain (Hooper et al., 2011).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scaffolding affects confidence and problem‑solving.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 interaction is essential for learning and identity (Lantolf &amp; Thorne, 2006).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 has fewer opportunities to socialise or collaborate.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may lead to loneliness, low confidence and reduced academic engagement.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66834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D75DFA5-2D32-276B-0D68-6C67FC170260}"/>
              </a:ext>
            </a:extLst>
          </p:cNvPr>
          <p:cNvSpPr txBox="1"/>
          <p:nvPr/>
        </p:nvSpPr>
        <p:spPr>
          <a:xfrm>
            <a:off x="990601" y="664028"/>
            <a:ext cx="10265227" cy="49269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Application to Jenny’s experiences - Past 5 Years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53C1F5-E5B0-8AD4-D37B-E1E572097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0344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5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923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Venn diagram outline">
            <a:extLst>
              <a:ext uri="{FF2B5EF4-FFF2-40B4-BE49-F238E27FC236}">
                <a16:creationId xmlns:a16="http://schemas.microsoft.com/office/drawing/2014/main" id="{841A5FDD-6DBA-A2DB-01F8-16B1248B5F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47098" y="2140181"/>
            <a:ext cx="4082902" cy="36834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E649DC-5FD9-4338-38B2-6F973A900FA0}"/>
              </a:ext>
            </a:extLst>
          </p:cNvPr>
          <p:cNvSpPr txBox="1"/>
          <p:nvPr/>
        </p:nvSpPr>
        <p:spPr>
          <a:xfrm>
            <a:off x="859972" y="1883881"/>
            <a:ext cx="6635984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is shaped by cultural expectations and social roles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Wertsch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1991).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expectations within families can influence how responsibilities are distributed.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Routines identity as a young carer.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reflects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culturally patterned behaviour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around family obligation, requiring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from practitioners to distinguish between meaningful cultural values and harmful parentification (Cross et al., 1989; Husain, 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EBCCBA-8469-A456-112E-B1CB8477F7B9}"/>
              </a:ext>
            </a:extLst>
          </p:cNvPr>
          <p:cNvSpPr txBox="1"/>
          <p:nvPr/>
        </p:nvSpPr>
        <p:spPr>
          <a:xfrm>
            <a:off x="859972" y="761607"/>
            <a:ext cx="10308771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Cultural Context and Jenny’s Role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397CFD-2CEE-56A9-6482-386E9CFE8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73637" y="6469742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6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8AE140-E104-9CF0-BD1E-C27B2628CAD9}"/>
              </a:ext>
            </a:extLst>
          </p:cNvPr>
          <p:cNvSpPr txBox="1"/>
          <p:nvPr/>
        </p:nvSpPr>
        <p:spPr>
          <a:xfrm>
            <a:off x="8708065" y="3013502"/>
            <a:ext cx="1360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KNOWLEDGE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107C3D-96AF-3465-40E0-958FF21FDA3E}"/>
              </a:ext>
            </a:extLst>
          </p:cNvPr>
          <p:cNvSpPr txBox="1"/>
          <p:nvPr/>
        </p:nvSpPr>
        <p:spPr>
          <a:xfrm>
            <a:off x="9633097" y="4348488"/>
            <a:ext cx="1180213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40C91B-C24F-3653-C66D-207D4C4AF69B}"/>
              </a:ext>
            </a:extLst>
          </p:cNvPr>
          <p:cNvSpPr txBox="1"/>
          <p:nvPr/>
        </p:nvSpPr>
        <p:spPr>
          <a:xfrm>
            <a:off x="7941004" y="4235456"/>
            <a:ext cx="11802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AWARENESS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06F9B6-067F-0029-C5CC-83595B5FA2B0}"/>
              </a:ext>
            </a:extLst>
          </p:cNvPr>
          <p:cNvSpPr txBox="1"/>
          <p:nvPr/>
        </p:nvSpPr>
        <p:spPr>
          <a:xfrm>
            <a:off x="7941004" y="5661464"/>
            <a:ext cx="28388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from Week 5 Lecture Materials, 2026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85B9DF-B487-9E03-E265-6861C096C3F9}"/>
              </a:ext>
            </a:extLst>
          </p:cNvPr>
          <p:cNvSpPr txBox="1"/>
          <p:nvPr/>
        </p:nvSpPr>
        <p:spPr>
          <a:xfrm>
            <a:off x="7552155" y="1883881"/>
            <a:ext cx="361658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 Competence</a:t>
            </a:r>
          </a:p>
        </p:txBody>
      </p:sp>
    </p:spTree>
    <p:extLst>
      <p:ext uri="{BB962C8B-B14F-4D97-AF65-F5344CB8AC3E}">
        <p14:creationId xmlns:p14="http://schemas.microsoft.com/office/powerpoint/2010/main" val="3487631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5DE6663-EDC9-AD2E-1FF7-7AC022BC8BB1}"/>
              </a:ext>
            </a:extLst>
          </p:cNvPr>
          <p:cNvSpPr txBox="1"/>
          <p:nvPr/>
        </p:nvSpPr>
        <p:spPr>
          <a:xfrm>
            <a:off x="8135679" y="2160589"/>
            <a:ext cx="3347484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818E6B-790D-20FA-AABA-FC2F1AC7D26C}"/>
              </a:ext>
            </a:extLst>
          </p:cNvPr>
          <p:cNvSpPr txBox="1"/>
          <p:nvPr/>
        </p:nvSpPr>
        <p:spPr>
          <a:xfrm>
            <a:off x="882470" y="2160589"/>
            <a:ext cx="7221311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Based on Vygotsky’s theory, Jenny currently needs: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guidance from adults such as teachers, mentors, or youth workers.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 for peer interaction and collaborative learning.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Scaffolding to help her manage stress, schoolwork, and decision‑making.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Practical support to reduce responsibilities beyond her Zone of Proximal Development.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1512B6-9A5F-05C6-1BDF-3E8309ED636A}"/>
              </a:ext>
            </a:extLst>
          </p:cNvPr>
          <p:cNvSpPr txBox="1"/>
          <p:nvPr/>
        </p:nvSpPr>
        <p:spPr>
          <a:xfrm>
            <a:off x="882470" y="675697"/>
            <a:ext cx="10600693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Jenny’s Current Needs (Age 16)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DD33841-2A0A-9966-CA55-1470492AE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39528" y="6475244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7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diagram of a diagram of a learning process&#10;&#10;AI-generated content may be incorrect.">
            <a:extLst>
              <a:ext uri="{FF2B5EF4-FFF2-40B4-BE49-F238E27FC236}">
                <a16:creationId xmlns:a16="http://schemas.microsoft.com/office/drawing/2014/main" id="{49A87EEB-4759-1A25-1952-8D48E3DE67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0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63270" y="2757535"/>
            <a:ext cx="3092302" cy="23489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D021B5-53BA-8B96-7298-1F8AE55D3194}"/>
              </a:ext>
            </a:extLst>
          </p:cNvPr>
          <p:cNvSpPr txBox="1"/>
          <p:nvPr/>
        </p:nvSpPr>
        <p:spPr>
          <a:xfrm>
            <a:off x="8209945" y="5408379"/>
            <a:ext cx="31989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mybrainisopen.net/timeline/zone-of-proximal-developm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895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71218D9-6B1A-C53D-ED02-729EE29FF905}"/>
              </a:ext>
            </a:extLst>
          </p:cNvPr>
          <p:cNvSpPr txBox="1"/>
          <p:nvPr/>
        </p:nvSpPr>
        <p:spPr>
          <a:xfrm>
            <a:off x="1292678" y="2541918"/>
            <a:ext cx="4552951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Stress responses from long‑term caring.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Adolescent brain development affecting emotional (Steinberg, 2017).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Possible genetic risks for anxiety or low mood.</a:t>
            </a:r>
            <a:endParaRPr lang="en-GB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/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5A2291-1913-EE29-9BE0-004DE4F98F30}"/>
              </a:ext>
            </a:extLst>
          </p:cNvPr>
          <p:cNvSpPr txBox="1"/>
          <p:nvPr/>
        </p:nvSpPr>
        <p:spPr>
          <a:xfrm>
            <a:off x="1283724" y="1986232"/>
            <a:ext cx="455295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en-GB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Biological (Nature)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68EF52-3784-039C-F466-4FC824B42D01}"/>
              </a:ext>
            </a:extLst>
          </p:cNvPr>
          <p:cNvSpPr txBox="1"/>
          <p:nvPr/>
        </p:nvSpPr>
        <p:spPr>
          <a:xfrm>
            <a:off x="6072298" y="1986232"/>
            <a:ext cx="454399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Environmental (Nurture)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2E4EAF-6AED-F449-5486-24722E842A33}"/>
              </a:ext>
            </a:extLst>
          </p:cNvPr>
          <p:cNvSpPr txBox="1"/>
          <p:nvPr/>
        </p:nvSpPr>
        <p:spPr>
          <a:xfrm>
            <a:off x="6072298" y="2541918"/>
            <a:ext cx="4552951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lvl="0">
              <a:buSzPts val="1000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Difficult experiences and trauma.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Lack of adult guidance.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 caring responsibilities.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Limited peer support.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School pressures.</a:t>
            </a:r>
          </a:p>
          <a:p>
            <a:pPr lvl="0"/>
            <a:endParaRPr lang="en-GB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7F0EAB1-955D-23F3-94BD-9A80AB86DD7A}"/>
              </a:ext>
            </a:extLst>
          </p:cNvPr>
          <p:cNvSpPr txBox="1"/>
          <p:nvPr/>
        </p:nvSpPr>
        <p:spPr>
          <a:xfrm>
            <a:off x="1292678" y="825719"/>
            <a:ext cx="9332571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Nature and Nurture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0BE893-3030-9828-C98A-690F613B6100}"/>
              </a:ext>
            </a:extLst>
          </p:cNvPr>
          <p:cNvSpPr txBox="1"/>
          <p:nvPr/>
        </p:nvSpPr>
        <p:spPr>
          <a:xfrm>
            <a:off x="1301634" y="5001381"/>
            <a:ext cx="9323615" cy="714363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 emphasised the major role of environment and social context in development (Vygotsky, 1978).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C549F5-795A-7279-B195-A08CE71BF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58963" y="6491514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8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0892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metal structure in water&#10;&#10;AI-generated content may be incorrect.">
            <a:extLst>
              <a:ext uri="{FF2B5EF4-FFF2-40B4-BE49-F238E27FC236}">
                <a16:creationId xmlns:a16="http://schemas.microsoft.com/office/drawing/2014/main" id="{EC96666E-E2E4-8C81-9DC5-805179C7A5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62" t="-2010" r="21207" b="2010"/>
          <a:stretch>
            <a:fillRect/>
          </a:stretch>
        </p:blipFill>
        <p:spPr>
          <a:xfrm>
            <a:off x="9537706" y="3919567"/>
            <a:ext cx="2052000" cy="1516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3819ED-6588-A084-F859-41B5D5D9D532}"/>
              </a:ext>
            </a:extLst>
          </p:cNvPr>
          <p:cNvSpPr txBox="1"/>
          <p:nvPr/>
        </p:nvSpPr>
        <p:spPr>
          <a:xfrm>
            <a:off x="479999" y="465162"/>
            <a:ext cx="11242530" cy="648000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Support Plan 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37CFF34-9DB1-35D8-F8BB-F2035F953D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931497"/>
              </p:ext>
            </p:extLst>
          </p:nvPr>
        </p:nvGraphicFramePr>
        <p:xfrm>
          <a:off x="469471" y="1104672"/>
          <a:ext cx="9009570" cy="48538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456158">
                  <a:extLst>
                    <a:ext uri="{9D8B030D-6E8A-4147-A177-3AD203B41FA5}">
                      <a16:colId xmlns:a16="http://schemas.microsoft.com/office/drawing/2014/main" val="1865389939"/>
                    </a:ext>
                  </a:extLst>
                </a:gridCol>
                <a:gridCol w="2073348">
                  <a:extLst>
                    <a:ext uri="{9D8B030D-6E8A-4147-A177-3AD203B41FA5}">
                      <a16:colId xmlns:a16="http://schemas.microsoft.com/office/drawing/2014/main" val="1376962222"/>
                    </a:ext>
                  </a:extLst>
                </a:gridCol>
                <a:gridCol w="2232838">
                  <a:extLst>
                    <a:ext uri="{9D8B030D-6E8A-4147-A177-3AD203B41FA5}">
                      <a16:colId xmlns:a16="http://schemas.microsoft.com/office/drawing/2014/main" val="2103017670"/>
                    </a:ext>
                  </a:extLst>
                </a:gridCol>
                <a:gridCol w="2247226">
                  <a:extLst>
                    <a:ext uri="{9D8B030D-6E8A-4147-A177-3AD203B41FA5}">
                      <a16:colId xmlns:a16="http://schemas.microsoft.com/office/drawing/2014/main" val="2998264426"/>
                    </a:ext>
                  </a:extLst>
                </a:gridCol>
              </a:tblGrid>
              <a:tr h="807775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Providing a More Knowledgeable Other (MKO)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Reducing Responsibilities Outside Her </a:t>
                      </a:r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ZPD 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Increasing Social Interaction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Scaffolding Jenny’s Learning and Daily Tasks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498728"/>
                  </a:ext>
                </a:extLst>
              </a:tr>
              <a:tr h="4030896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Assign a key worker or mentor to guide Jenny. 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(Howe, 2011)</a:t>
                      </a:r>
                      <a:endParaRPr lang="en-GB" sz="1600" b="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Offer school‑based support for </a:t>
                      </a: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academic tasks.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Provide structured guidance for decision‑making and stress management.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Homecare support for her mother.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  <a:defRPr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Carer’s Assessment to reduce her caring burden.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  <a:defRPr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Access to respite services.</a:t>
                      </a: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  <a:defRPr/>
                      </a:pP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None/>
                        <a:tabLst>
                          <a:tab pos="457200" algn="l"/>
                        </a:tabLst>
                      </a:pP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Encourage participation in young carers’ groups.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Support involvement in youth clubs, hobbies, or peer activities.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Provide opportunities for collaborative learning at school.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Break tasks into manageable steps.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Provide regular check‑ins.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Teach coping strategies and problem‑solving skills.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Support her in planning schoolwork and responsibilities.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466753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278C8F0-0428-11B5-C6B2-698483D3E482}"/>
              </a:ext>
            </a:extLst>
          </p:cNvPr>
          <p:cNvSpPr txBox="1"/>
          <p:nvPr/>
        </p:nvSpPr>
        <p:spPr>
          <a:xfrm>
            <a:off x="469471" y="5943343"/>
            <a:ext cx="9000000" cy="32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These interventions help Jenny return to a developmentally appropriate role.</a:t>
            </a: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8BC9BD-509F-1849-5871-51CE4782552D}"/>
              </a:ext>
            </a:extLst>
          </p:cNvPr>
          <p:cNvSpPr txBox="1"/>
          <p:nvPr/>
        </p:nvSpPr>
        <p:spPr>
          <a:xfrm>
            <a:off x="9638538" y="6491467"/>
            <a:ext cx="23295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(Vygotsky, 1978; Howe, 2011)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3E9A0C-057B-A922-6494-F1BED06D4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29490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9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9FEE7B-F560-6A4A-A75C-180603A36767}"/>
              </a:ext>
            </a:extLst>
          </p:cNvPr>
          <p:cNvSpPr txBox="1"/>
          <p:nvPr/>
        </p:nvSpPr>
        <p:spPr>
          <a:xfrm>
            <a:off x="9537707" y="5664972"/>
            <a:ext cx="205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sketchfab.com/3d-models/scaffolding-56c63eb16e5b479883cf3189932b38c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86AF07-4150-B3D0-0B04-DE98D3D7A8F8}"/>
              </a:ext>
            </a:extLst>
          </p:cNvPr>
          <p:cNvSpPr txBox="1"/>
          <p:nvPr/>
        </p:nvSpPr>
        <p:spPr>
          <a:xfrm>
            <a:off x="9537706" y="3102404"/>
            <a:ext cx="2052000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Scaffolding: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temporary support to build independence</a:t>
            </a:r>
          </a:p>
        </p:txBody>
      </p:sp>
    </p:spTree>
    <p:extLst>
      <p:ext uri="{BB962C8B-B14F-4D97-AF65-F5344CB8AC3E}">
        <p14:creationId xmlns:p14="http://schemas.microsoft.com/office/powerpoint/2010/main" val="1639054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82F919-3533-D3F5-1D8C-44AAF81C0200}"/>
              </a:ext>
            </a:extLst>
          </p:cNvPr>
          <p:cNvSpPr txBox="1"/>
          <p:nvPr/>
        </p:nvSpPr>
        <p:spPr>
          <a:xfrm>
            <a:off x="762001" y="1259140"/>
            <a:ext cx="5050969" cy="3037242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Strengths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Highlights the importance of social support and guidance (Daniels, 2016).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Explains how Jenny’s environment shaped her development.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Useful for planning practical, collaborative interventions.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Recognises cultural and social roles, such as being a young carer.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D9925F-C7A6-6075-E2F9-82C7D1F55063}"/>
              </a:ext>
            </a:extLst>
          </p:cNvPr>
          <p:cNvSpPr txBox="1"/>
          <p:nvPr/>
        </p:nvSpPr>
        <p:spPr>
          <a:xfrm>
            <a:off x="762002" y="646289"/>
            <a:ext cx="10667997" cy="480901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Evaluation  and Comparison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90FC56-75D7-A8DC-E118-15D409AAC4EE}"/>
              </a:ext>
            </a:extLst>
          </p:cNvPr>
          <p:cNvSpPr txBox="1"/>
          <p:nvPr/>
        </p:nvSpPr>
        <p:spPr>
          <a:xfrm>
            <a:off x="6008913" y="1278043"/>
            <a:ext cx="5421085" cy="3037242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Limitations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Does not fully explain emotional impacts such as grief or anxiety (Howe, 2011).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Focuses more on learning than on attachment or mental health.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assumes there is someone more knowledgeable to guide her, but Jenny didn’t have that support.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Less attention to biological factors.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9B94E2-15E0-A141-E071-20B165E74F81}"/>
              </a:ext>
            </a:extLst>
          </p:cNvPr>
          <p:cNvSpPr txBox="1"/>
          <p:nvPr/>
        </p:nvSpPr>
        <p:spPr>
          <a:xfrm>
            <a:off x="762001" y="4466139"/>
            <a:ext cx="1066799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Comparison With Other Theories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5919188-1CA2-F2BD-0BDA-AFB9892C9F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1" y="4835471"/>
            <a:ext cx="10667997" cy="92333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Bowlby explains emotional bonds and loss more clearly.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Erikson explains identity formation in adolescence.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Vygotsky best explains the social and cultural impact of Jenny’s caring role.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FA5B80-4172-536E-D507-527FFD107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47656" y="6502400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10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120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2F4156-31F6-107B-9EE9-741EAE45BAA2}"/>
              </a:ext>
            </a:extLst>
          </p:cNvPr>
          <p:cNvSpPr txBox="1"/>
          <p:nvPr/>
        </p:nvSpPr>
        <p:spPr>
          <a:xfrm>
            <a:off x="1011774" y="738154"/>
            <a:ext cx="10184048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Conclusion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C151B31-4991-F8C4-DFED-EF92B54348CE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11768" y="2021827"/>
            <a:ext cx="6675571" cy="3693319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Vygotsky’s theory helps explain how Jenny’s development has been shaped by social interaction, cultural expectations, and the absence of a More Knowledgeable Other.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caring responsibilities placed her outside her Zone of Proximal Development, affecting confidence, identity, and learning.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that includes scaffolding, social interaction, and reduced responsibilities can help her return to a developmentally appropriate role.</a:t>
            </a:r>
          </a:p>
          <a:p>
            <a:pPr lvl="0" algn="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(Vygotsky, 1978)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067DB01-79ED-597C-D44D-D7BD92730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32447" y="648062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11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A person running up the stairs&#10;&#10;AI-generated content may be incorrect.">
            <a:extLst>
              <a:ext uri="{FF2B5EF4-FFF2-40B4-BE49-F238E27FC236}">
                <a16:creationId xmlns:a16="http://schemas.microsoft.com/office/drawing/2014/main" id="{DC279688-6C5A-680E-8EFD-453C7C82F9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6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41758" y="2698944"/>
            <a:ext cx="3038475" cy="22132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B87F5F-DC1B-4BB5-30D4-7A3DF8C4785D}"/>
              </a:ext>
            </a:extLst>
          </p:cNvPr>
          <p:cNvSpPr txBox="1"/>
          <p:nvPr/>
        </p:nvSpPr>
        <p:spPr>
          <a:xfrm>
            <a:off x="8307725" y="5055866"/>
            <a:ext cx="2706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www.flickr.com/photos/thadz/2401788347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5273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2946C2F-6AAC-7ED1-8D69-CF8F4921F7ED}"/>
              </a:ext>
            </a:extLst>
          </p:cNvPr>
          <p:cNvSpPr txBox="1"/>
          <p:nvPr/>
        </p:nvSpPr>
        <p:spPr>
          <a:xfrm>
            <a:off x="489857" y="1007920"/>
            <a:ext cx="11232000" cy="53842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Cross, T.L.,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Bazron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B.J., Dennis, K.W. and Isaacs, M.R. (1989)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Towards a Culturally Competent System of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Washington, DC: Georgetown University Child Development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Daniels, H. (2016)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Vygotsky and Pedagogy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2nd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Hammond, J., Gibbons, P. and Jones, S. (2015)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‘Scaffolding and learning’,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Education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45(3), pp. 45–60.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Hooper, L., DeCoster, J., White, N. and Voltz, M. (2011)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‘Characterizing the magnitude of the relation between parentification and psychopathology: A meta‑analysis’,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Clinical Psychology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67(12), pp. 1028–1043.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Howe, D. (2011)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Attachment Across the </a:t>
            </a:r>
            <a:r>
              <a:rPr lang="en-GB" sz="16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Lifecourse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A Brief Introduction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pPr lvl="0">
              <a:lnSpc>
                <a:spcPct val="115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Husain, S. (2023)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‘Cultural competence in social care: understanding family roles and expectations’, Journal of Social Work Practice, 37(4), pp. 489–503.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Kozulin</a:t>
            </a: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 (2003)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‘Psychological tools and mediated learning’,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European Journal of Psychology of Education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18(1), pp. 17–30.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Lantolf, J. and Thorne, S. (2006)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Sociocultural Theory and the Genesis of Second Language Development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Steinberg, L. (2017)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Adolescence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11th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 York: McGraw‑Hill.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Vygotsky, L. (1978)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</a:pPr>
            <a:r>
              <a:rPr lang="en-GB" sz="16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Wertsch</a:t>
            </a: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 (1991)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Voices of the Mind: A Sociocultural Approach to Mediated Action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E70CD5E-3473-048B-1501-32FABA583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02400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12</a:t>
            </a:fld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FD93BF-E593-A246-1556-6052C8617F8A}"/>
              </a:ext>
            </a:extLst>
          </p:cNvPr>
          <p:cNvSpPr/>
          <p:nvPr/>
        </p:nvSpPr>
        <p:spPr>
          <a:xfrm>
            <a:off x="489857" y="484699"/>
            <a:ext cx="11212285" cy="523220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79258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377AB4A-E669-3C54-882D-4152D0D2349C}"/>
              </a:ext>
            </a:extLst>
          </p:cNvPr>
          <p:cNvSpPr txBox="1"/>
          <p:nvPr/>
        </p:nvSpPr>
        <p:spPr>
          <a:xfrm>
            <a:off x="1360967" y="936328"/>
            <a:ext cx="946297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6" name="Picture 5" descr="A person leaning on a red question mark&#10;&#10;AI-generated content may be incorrect.">
            <a:extLst>
              <a:ext uri="{FF2B5EF4-FFF2-40B4-BE49-F238E27FC236}">
                <a16:creationId xmlns:a16="http://schemas.microsoft.com/office/drawing/2014/main" id="{D4AF9BAF-02B8-5161-4DB3-8FF19939A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14800" y="2503714"/>
            <a:ext cx="3058886" cy="30588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722E4A3-D89F-39D4-89DD-C68106B3C00A}"/>
              </a:ext>
            </a:extLst>
          </p:cNvPr>
          <p:cNvSpPr txBox="1"/>
          <p:nvPr/>
        </p:nvSpPr>
        <p:spPr>
          <a:xfrm>
            <a:off x="4114800" y="5690840"/>
            <a:ext cx="30588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3" tooltip="https://freepngimg.com/png/72547-thinking-photography-question-mark-man-stoc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8AD8CC1-C907-6B06-3403-B9D5F770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72894" y="6426982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13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809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Grunge Textur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67000"/>
                <a:shade val="65000"/>
              </a:schemeClr>
              <a:schemeClr val="phClr">
                <a:tint val="10000"/>
                <a:satMod val="130000"/>
              </a:schemeClr>
            </a:duotone>
          </a:blip>
          <a:tile tx="0" ty="0" sx="60000" sy="59000" flip="none" algn="b"/>
        </a:blip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115000"/>
              </a:schemeClr>
              <a:schemeClr val="phClr">
                <a:tint val="34000"/>
              </a:schemeClr>
            </a:duotone>
          </a:blip>
          <a:tile tx="0" ty="0" sx="60000" sy="59000" flip="none" algn="b"/>
        </a:blipFill>
      </a:fillStyleLst>
      <a:lnStyleLst>
        <a:ln w="6350" cap="flat" cmpd="sng" algn="ctr">
          <a:solidFill>
            <a:schemeClr val="phClr">
              <a:tint val="7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1646</TotalTime>
  <Words>1474</Words>
  <Application>Microsoft Office PowerPoint</Application>
  <PresentationFormat>Widescreen</PresentationFormat>
  <Paragraphs>169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Garamond</vt:lpstr>
      <vt:lpstr>Wingdings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Azhda Ali (2436859)</dc:creator>
  <cp:lastModifiedBy>Azhda Ali (2436859)</cp:lastModifiedBy>
  <cp:revision>35</cp:revision>
  <dcterms:created xsi:type="dcterms:W3CDTF">2026-02-03T17:46:21Z</dcterms:created>
  <dcterms:modified xsi:type="dcterms:W3CDTF">2026-02-15T22:23:58Z</dcterms:modified>
</cp:coreProperties>
</file>