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90651C3A-4460-11DB-9652-00E08161165F}">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snapVertSplitter="1" vertBarState="minimized" horzBarState="maximized">
    <p:restoredLeft sz="15620"/>
    <p:restoredTop sz="94660"/>
  </p:normalViewPr>
  <p:slideViewPr>
    <p:cSldViewPr snapToGrid="0">
      <p:cViewPr varScale="1">
        <p:scale>
          <a:sx n="73" d="100"/>
          <a:sy n="73" d="100"/>
        </p:scale>
        <p:origin x="-1932" y="-10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A73F6FA-CDE9-4BF1-9289-9C6C089A9E48}" type="datetimeFigureOut">
              <a:rPr lang="en-US" smtClean="0"/>
              <a:pPr/>
              <a:t>10/22/2023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4CB8620-820D-4AA5-A097-25346CA094AC}" type="slidenum">
              <a:rPr lang="en-US" smtClean="0"/>
              <a:pPr/>
              <a:t>‹#›</a:t>
            </a:fld>
            <a:endParaRPr lang="en-US"/>
          </a:p>
        </p:txBody>
      </p:sp>
    </p:spTree>
    <p:extLst>
      <p:ext uri="{BB962C8B-B14F-4D97-AF65-F5344CB8AC3E}">
        <p14:creationId xmlns:p14="http://schemas.microsoft.com/office/powerpoint/2010/main" xmlns="" val="1258190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luxurious Raffles Hotel, located in the </a:t>
            </a:r>
            <a:r>
              <a:rPr lang="en-US" sz="1200" kern="1200" dirty="0" err="1" smtClean="0">
                <a:solidFill>
                  <a:schemeClr val="tx1"/>
                </a:solidFill>
                <a:effectLst/>
                <a:latin typeface="+mn-lt"/>
                <a:ea typeface="+mn-ea"/>
                <a:cs typeface="+mn-cs"/>
              </a:rPr>
              <a:t>centre</a:t>
            </a:r>
            <a:r>
              <a:rPr lang="en-US" sz="1200" kern="1200" dirty="0" smtClean="0">
                <a:solidFill>
                  <a:schemeClr val="tx1"/>
                </a:solidFill>
                <a:effectLst/>
                <a:latin typeface="+mn-lt"/>
                <a:ea typeface="+mn-ea"/>
                <a:cs typeface="+mn-cs"/>
              </a:rPr>
              <a:t> of Singapore and built in magnificent British colonial architecture, has a fascinating past that dates back to 1887 (Hargreaves, 2015). The imaginative </a:t>
            </a:r>
            <a:r>
              <a:rPr lang="en-US" sz="1200" kern="1200" dirty="0" err="1" smtClean="0">
                <a:solidFill>
                  <a:schemeClr val="tx1"/>
                </a:solidFill>
                <a:effectLst/>
                <a:latin typeface="+mn-lt"/>
                <a:ea typeface="+mn-ea"/>
                <a:cs typeface="+mn-cs"/>
              </a:rPr>
              <a:t>Sarkies</a:t>
            </a:r>
            <a:r>
              <a:rPr lang="en-US" sz="1200" kern="1200" dirty="0" smtClean="0">
                <a:solidFill>
                  <a:schemeClr val="tx1"/>
                </a:solidFill>
                <a:effectLst/>
                <a:latin typeface="+mn-lt"/>
                <a:ea typeface="+mn-ea"/>
                <a:cs typeface="+mn-cs"/>
              </a:rPr>
              <a:t> Brothers built this legendary hotel as a monument to Sir Thomas Stamford Raffles, the architect of contemporary Singapore (</a:t>
            </a:r>
            <a:r>
              <a:rPr lang="en-US" sz="1200" kern="1200" dirty="0" err="1" smtClean="0">
                <a:solidFill>
                  <a:schemeClr val="tx1"/>
                </a:solidFill>
                <a:effectLst/>
                <a:latin typeface="+mn-lt"/>
                <a:ea typeface="+mn-ea"/>
                <a:cs typeface="+mn-cs"/>
              </a:rPr>
              <a:t>Fandya</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 </a:t>
            </a:r>
            <a:r>
              <a:rPr lang="en-US" sz="1200" kern="1200" dirty="0" smtClean="0">
                <a:solidFill>
                  <a:schemeClr val="tx1"/>
                </a:solidFill>
                <a:effectLst/>
                <a:latin typeface="+mn-lt"/>
                <a:ea typeface="+mn-ea"/>
                <a:cs typeface="+mn-cs"/>
              </a:rPr>
              <a:t>2017). Following Accor's acquisition of FRHI Hotels &amp; Resorts, this resort, which served as the crown jewel of Raffles Hotels &amp; Resorts, is now expertly managed by Hotels. Raffles Hotels has increased its footprint to 18 sites globally under ownership from the government-supported </a:t>
            </a:r>
            <a:r>
              <a:rPr lang="en-US" sz="1200" kern="1200" dirty="0" err="1" smtClean="0">
                <a:solidFill>
                  <a:schemeClr val="tx1"/>
                </a:solidFill>
                <a:effectLst/>
                <a:latin typeface="+mn-lt"/>
                <a:ea typeface="+mn-ea"/>
                <a:cs typeface="+mn-cs"/>
              </a:rPr>
              <a:t>Katara</a:t>
            </a:r>
            <a:r>
              <a:rPr lang="en-US" sz="1200" kern="1200" dirty="0" smtClean="0">
                <a:solidFill>
                  <a:schemeClr val="tx1"/>
                </a:solidFill>
                <a:effectLst/>
                <a:latin typeface="+mn-lt"/>
                <a:ea typeface="+mn-ea"/>
                <a:cs typeface="+mn-cs"/>
              </a:rPr>
              <a:t> Hospitality in Qatar. It provides a seamless combination of time-</a:t>
            </a:r>
            <a:r>
              <a:rPr lang="en-US" sz="1200" kern="1200" dirty="0" err="1" smtClean="0">
                <a:solidFill>
                  <a:schemeClr val="tx1"/>
                </a:solidFill>
                <a:effectLst/>
                <a:latin typeface="+mn-lt"/>
                <a:ea typeface="+mn-ea"/>
                <a:cs typeface="+mn-cs"/>
              </a:rPr>
              <a:t>honoured</a:t>
            </a:r>
            <a:r>
              <a:rPr lang="en-US" sz="1200" kern="1200" dirty="0" smtClean="0">
                <a:solidFill>
                  <a:schemeClr val="tx1"/>
                </a:solidFill>
                <a:effectLst/>
                <a:latin typeface="+mn-lt"/>
                <a:ea typeface="+mn-ea"/>
                <a:cs typeface="+mn-cs"/>
              </a:rPr>
              <a:t> elegance, impeccable service, and a dedication to upholding the distinctive personality of each place.</a:t>
            </a:r>
          </a:p>
          <a:p>
            <a:endParaRPr lang="en-US" dirty="0"/>
          </a:p>
        </p:txBody>
      </p:sp>
      <p:sp>
        <p:nvSpPr>
          <p:cNvPr id="4" name="Slide Number Placeholder 3"/>
          <p:cNvSpPr>
            <a:spLocks noGrp="1"/>
          </p:cNvSpPr>
          <p:nvPr>
            <p:ph type="sldNum" sz="quarter" idx="10"/>
          </p:nvPr>
        </p:nvSpPr>
        <p:spPr/>
        <p:txBody>
          <a:bodyPr/>
          <a:lstStyle/>
          <a:p>
            <a:fld id="{94CB8620-820D-4AA5-A097-25346CA094AC}" type="slidenum">
              <a:rPr lang="en-US" smtClean="0"/>
              <a:pPr/>
              <a:t>3</a:t>
            </a:fld>
            <a:endParaRPr lang="en-US"/>
          </a:p>
        </p:txBody>
      </p:sp>
    </p:spTree>
    <p:extLst>
      <p:ext uri="{BB962C8B-B14F-4D97-AF65-F5344CB8AC3E}">
        <p14:creationId xmlns:p14="http://schemas.microsoft.com/office/powerpoint/2010/main" xmlns="" val="2913007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Raffles Hotel has carefully planned a winning differentiation-based strategy </a:t>
            </a:r>
            <a:r>
              <a:rPr lang="en-US" sz="1200" kern="1200" dirty="0" err="1" smtClean="0">
                <a:solidFill>
                  <a:schemeClr val="tx1"/>
                </a:solidFill>
                <a:effectLst/>
                <a:latin typeface="+mn-lt"/>
                <a:ea typeface="+mn-ea"/>
                <a:cs typeface="+mn-cs"/>
              </a:rPr>
              <a:t>emphasising</a:t>
            </a:r>
            <a:r>
              <a:rPr lang="en-US" sz="1200" kern="1200" dirty="0" smtClean="0">
                <a:solidFill>
                  <a:schemeClr val="tx1"/>
                </a:solidFill>
                <a:effectLst/>
                <a:latin typeface="+mn-lt"/>
                <a:ea typeface="+mn-ea"/>
                <a:cs typeface="+mn-cs"/>
              </a:rPr>
              <a:t> attracting luxury customers (Hargreaves, 2017). This strategy's unique target market, comprising extraordinarily affluent people who value the highest level of luxury and service, has proven successful. These customers are eager to pay a sizable premium for the best experiences, not merely willing to do so.</a:t>
            </a:r>
          </a:p>
          <a:p>
            <a:r>
              <a:rPr lang="en-US" sz="1200" kern="1200" dirty="0" smtClean="0">
                <a:solidFill>
                  <a:schemeClr val="tx1"/>
                </a:solidFill>
                <a:effectLst/>
                <a:latin typeface="+mn-lt"/>
                <a:ea typeface="+mn-ea"/>
                <a:cs typeface="+mn-cs"/>
              </a:rPr>
              <a:t>Customers who cannot find a suitable option among other upscale hotels make up the bulk of Raffles' clientele. They are lucrative and have a lot of room to develop due to their significant wealth. Their standards are so high that Raffles' unrelenting dedication to perfection is the only thing that captures their attention. Additionally, an attractive draw for a young audience between the ages of 25 and 35 is the Raffles Hotel's aesthetic appeal and modern design (Summers </a:t>
            </a:r>
            <a:r>
              <a:rPr lang="en-US" sz="1200" i="1" kern="1200" dirty="0" smtClean="0">
                <a:solidFill>
                  <a:schemeClr val="tx1"/>
                </a:solidFill>
                <a:effectLst/>
                <a:latin typeface="+mn-lt"/>
                <a:ea typeface="+mn-ea"/>
                <a:cs typeface="+mn-cs"/>
              </a:rPr>
              <a:t>et al., </a:t>
            </a:r>
            <a:r>
              <a:rPr lang="en-US" sz="1200" kern="1200" dirty="0" smtClean="0">
                <a:solidFill>
                  <a:schemeClr val="tx1"/>
                </a:solidFill>
                <a:effectLst/>
                <a:latin typeface="+mn-lt"/>
                <a:ea typeface="+mn-ea"/>
                <a:cs typeface="+mn-cs"/>
              </a:rPr>
              <a:t>2016). It is the preferred option for people looking for a combination of modern luxury and fashionable aesthetics because of its contemporary and visually pleasant ambience, which greatly appeals to this audience.</a:t>
            </a:r>
          </a:p>
          <a:p>
            <a:endParaRPr lang="en-US" dirty="0"/>
          </a:p>
        </p:txBody>
      </p:sp>
      <p:sp>
        <p:nvSpPr>
          <p:cNvPr id="4" name="Slide Number Placeholder 3"/>
          <p:cNvSpPr>
            <a:spLocks noGrp="1"/>
          </p:cNvSpPr>
          <p:nvPr>
            <p:ph type="sldNum" sz="quarter" idx="10"/>
          </p:nvPr>
        </p:nvSpPr>
        <p:spPr/>
        <p:txBody>
          <a:bodyPr/>
          <a:lstStyle/>
          <a:p>
            <a:fld id="{94CB8620-820D-4AA5-A097-25346CA094AC}" type="slidenum">
              <a:rPr lang="en-US" smtClean="0"/>
              <a:pPr/>
              <a:t>4</a:t>
            </a:fld>
            <a:endParaRPr lang="en-US"/>
          </a:p>
        </p:txBody>
      </p:sp>
    </p:spTree>
    <p:extLst>
      <p:ext uri="{BB962C8B-B14F-4D97-AF65-F5344CB8AC3E}">
        <p14:creationId xmlns:p14="http://schemas.microsoft.com/office/powerpoint/2010/main" xmlns="" val="1973196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smtClean="0">
                <a:solidFill>
                  <a:schemeClr val="tx1"/>
                </a:solidFill>
                <a:effectLst/>
                <a:latin typeface="+mn-lt"/>
                <a:ea typeface="+mn-ea"/>
                <a:cs typeface="+mn-cs"/>
              </a:rPr>
              <a:t>Guest Services at Raffles Hotels  </a:t>
            </a:r>
          </a:p>
          <a:p>
            <a:r>
              <a:rPr lang="en-US" sz="1200" kern="1200" dirty="0" smtClean="0">
                <a:solidFill>
                  <a:schemeClr val="tx1"/>
                </a:solidFill>
                <a:effectLst/>
                <a:latin typeface="+mn-lt"/>
                <a:ea typeface="+mn-ea"/>
                <a:cs typeface="+mn-cs"/>
              </a:rPr>
              <a:t>A culinary excursion exploring the essence of gourmet dining is offered to guests along with other like-minded aficionados. The culinary options at Raffles are a symphony of </a:t>
            </a:r>
            <a:r>
              <a:rPr lang="en-US" sz="1200" kern="1200" dirty="0" err="1" smtClean="0">
                <a:solidFill>
                  <a:schemeClr val="tx1"/>
                </a:solidFill>
                <a:effectLst/>
                <a:latin typeface="+mn-lt"/>
                <a:ea typeface="+mn-ea"/>
                <a:cs typeface="+mn-cs"/>
              </a:rPr>
              <a:t>flavours</a:t>
            </a:r>
            <a:r>
              <a:rPr lang="en-US" sz="1200" kern="1200" dirty="0" smtClean="0">
                <a:solidFill>
                  <a:schemeClr val="tx1"/>
                </a:solidFill>
                <a:effectLst/>
                <a:latin typeface="+mn-lt"/>
                <a:ea typeface="+mn-ea"/>
                <a:cs typeface="+mn-cs"/>
              </a:rPr>
              <a:t>, traditions, and memorable moments, </a:t>
            </a:r>
            <a:r>
              <a:rPr lang="en-US" sz="1200" kern="1200" dirty="0" err="1" smtClean="0">
                <a:solidFill>
                  <a:schemeClr val="tx1"/>
                </a:solidFill>
                <a:effectLst/>
                <a:latin typeface="+mn-lt"/>
                <a:ea typeface="+mn-ea"/>
                <a:cs typeface="+mn-cs"/>
              </a:rPr>
              <a:t>skilfully</a:t>
            </a:r>
            <a:r>
              <a:rPr lang="en-US" sz="1200" kern="1200" dirty="0" smtClean="0">
                <a:solidFill>
                  <a:schemeClr val="tx1"/>
                </a:solidFill>
                <a:effectLst/>
                <a:latin typeface="+mn-lt"/>
                <a:ea typeface="+mn-ea"/>
                <a:cs typeface="+mn-cs"/>
              </a:rPr>
              <a:t> orchestrated by culinary from the attractive atmosphere of chef's tables to the thrill of eating in fancy outdoor areas (Akin </a:t>
            </a:r>
            <a:r>
              <a:rPr lang="en-US" sz="1200" i="1" kern="1200" dirty="0" smtClean="0">
                <a:solidFill>
                  <a:schemeClr val="tx1"/>
                </a:solidFill>
                <a:effectLst/>
                <a:latin typeface="+mn-lt"/>
                <a:ea typeface="+mn-ea"/>
                <a:cs typeface="+mn-cs"/>
              </a:rPr>
              <a:t>et al., </a:t>
            </a:r>
            <a:r>
              <a:rPr lang="en-US" sz="1200" kern="1200" dirty="0" smtClean="0">
                <a:solidFill>
                  <a:schemeClr val="tx1"/>
                </a:solidFill>
                <a:effectLst/>
                <a:latin typeface="+mn-lt"/>
                <a:ea typeface="+mn-ea"/>
                <a:cs typeface="+mn-cs"/>
              </a:rPr>
              <a:t>2016). These sublime dining encounters not only tempt the palate but also produce remarkable culinary. When it comes to providing great guest services across several dimensions, Raffles Hotels sets the standard high. An extraordinary gastronomic adventure sets the tone for the Raffles experience. These divine dining occasions tempt the taste buds and provide unique culinary alchemy (</a:t>
            </a:r>
            <a:r>
              <a:rPr lang="en-US" sz="1200" kern="1200" dirty="0" err="1" smtClean="0">
                <a:solidFill>
                  <a:schemeClr val="tx1"/>
                </a:solidFill>
                <a:effectLst/>
                <a:latin typeface="+mn-lt"/>
                <a:ea typeface="+mn-ea"/>
                <a:cs typeface="+mn-cs"/>
              </a:rPr>
              <a:t>Kushwaha</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 2020)</a:t>
            </a:r>
            <a:r>
              <a:rPr lang="en-US" sz="1200" kern="1200" dirty="0" smtClean="0">
                <a:solidFill>
                  <a:schemeClr val="tx1"/>
                </a:solidFill>
                <a:effectLst/>
                <a:latin typeface="+mn-lt"/>
                <a:ea typeface="+mn-ea"/>
                <a:cs typeface="+mn-cs"/>
              </a:rPr>
              <a:t>.</a:t>
            </a:r>
          </a:p>
          <a:p>
            <a:r>
              <a:rPr lang="en-US" sz="1200" kern="1200" dirty="0" smtClean="0">
                <a:solidFill>
                  <a:schemeClr val="tx1"/>
                </a:solidFill>
                <a:effectLst/>
                <a:latin typeface="+mn-lt"/>
                <a:ea typeface="+mn-ea"/>
                <a:cs typeface="+mn-cs"/>
              </a:rPr>
              <a:t>The primary component of the visitor experience at Raffles is wellbeing. Each visitor's senses are indulged and catered to with a lavish and </a:t>
            </a:r>
            <a:r>
              <a:rPr lang="en-US" sz="1200" kern="1200" dirty="0" err="1" smtClean="0">
                <a:solidFill>
                  <a:schemeClr val="tx1"/>
                </a:solidFill>
                <a:effectLst/>
                <a:latin typeface="+mn-lt"/>
                <a:ea typeface="+mn-ea"/>
                <a:cs typeface="+mn-cs"/>
              </a:rPr>
              <a:t>individualised</a:t>
            </a:r>
            <a:r>
              <a:rPr lang="en-US" sz="1200" kern="1200" dirty="0" smtClean="0">
                <a:solidFill>
                  <a:schemeClr val="tx1"/>
                </a:solidFill>
                <a:effectLst/>
                <a:latin typeface="+mn-lt"/>
                <a:ea typeface="+mn-ea"/>
                <a:cs typeface="+mn-cs"/>
              </a:rPr>
              <a:t> tour that includes spa treatments and access to cutting-edge exercise facilities. This ensures that guests leave with a rejuvenated sense of peace and wellbeing. These experiences have been carefully developed with regional wellness specialists and top beauty companies.</a:t>
            </a:r>
          </a:p>
          <a:p>
            <a:r>
              <a:rPr lang="en-US" sz="1200" kern="1200" dirty="0" smtClean="0">
                <a:solidFill>
                  <a:schemeClr val="tx1"/>
                </a:solidFill>
                <a:effectLst/>
                <a:latin typeface="+mn-lt"/>
                <a:ea typeface="+mn-ea"/>
                <a:cs typeface="+mn-cs"/>
              </a:rPr>
              <a:t>Raffles is a vibrant gallery that exhibits diverse artistic services and facilities, including architecture, music, cinema, literature, and photography. This encourages a culture of celebration and creative dialogue (Jain </a:t>
            </a:r>
            <a:r>
              <a:rPr lang="en-US" sz="1200" i="1" kern="1200" dirty="0" smtClean="0">
                <a:solidFill>
                  <a:schemeClr val="tx1"/>
                </a:solidFill>
                <a:effectLst/>
                <a:latin typeface="+mn-lt"/>
                <a:ea typeface="+mn-ea"/>
                <a:cs typeface="+mn-cs"/>
              </a:rPr>
              <a:t>et al., </a:t>
            </a:r>
            <a:r>
              <a:rPr lang="en-US" sz="1200" kern="1200" dirty="0" smtClean="0">
                <a:solidFill>
                  <a:schemeClr val="tx1"/>
                </a:solidFill>
                <a:effectLst/>
                <a:latin typeface="+mn-lt"/>
                <a:ea typeface="+mn-ea"/>
                <a:cs typeface="+mn-cs"/>
              </a:rPr>
              <a:t>2023). Raffles is more than simply a hotel; it's a haven that protects priceless pieces of history and a </a:t>
            </a:r>
            <a:r>
              <a:rPr lang="en-US" sz="1200" kern="1200" dirty="0" err="1" smtClean="0">
                <a:solidFill>
                  <a:schemeClr val="tx1"/>
                </a:solidFill>
                <a:effectLst/>
                <a:latin typeface="+mn-lt"/>
                <a:ea typeface="+mn-ea"/>
                <a:cs typeface="+mn-cs"/>
              </a:rPr>
              <a:t>centre</a:t>
            </a:r>
            <a:r>
              <a:rPr lang="en-US" sz="1200" kern="1200" dirty="0" smtClean="0">
                <a:solidFill>
                  <a:schemeClr val="tx1"/>
                </a:solidFill>
                <a:effectLst/>
                <a:latin typeface="+mn-lt"/>
                <a:ea typeface="+mn-ea"/>
                <a:cs typeface="+mn-cs"/>
              </a:rPr>
              <a:t> of culture where innovations are imagined, celebrated, and new legacies are created.</a:t>
            </a:r>
          </a:p>
          <a:p>
            <a:endParaRPr lang="en-US" dirty="0"/>
          </a:p>
        </p:txBody>
      </p:sp>
      <p:sp>
        <p:nvSpPr>
          <p:cNvPr id="4" name="Slide Number Placeholder 3"/>
          <p:cNvSpPr>
            <a:spLocks noGrp="1"/>
          </p:cNvSpPr>
          <p:nvPr>
            <p:ph type="sldNum" sz="quarter" idx="10"/>
          </p:nvPr>
        </p:nvSpPr>
        <p:spPr/>
        <p:txBody>
          <a:bodyPr/>
          <a:lstStyle/>
          <a:p>
            <a:fld id="{94CB8620-820D-4AA5-A097-25346CA094AC}" type="slidenum">
              <a:rPr lang="en-US" smtClean="0"/>
              <a:pPr/>
              <a:t>5</a:t>
            </a:fld>
            <a:endParaRPr lang="en-US"/>
          </a:p>
        </p:txBody>
      </p:sp>
    </p:spTree>
    <p:extLst>
      <p:ext uri="{BB962C8B-B14F-4D97-AF65-F5344CB8AC3E}">
        <p14:creationId xmlns:p14="http://schemas.microsoft.com/office/powerpoint/2010/main" xmlns="" val="3559258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smtClean="0">
                <a:solidFill>
                  <a:schemeClr val="tx1"/>
                </a:solidFill>
                <a:effectLst/>
                <a:latin typeface="+mn-lt"/>
                <a:ea typeface="+mn-ea"/>
                <a:cs typeface="+mn-cs"/>
              </a:rPr>
              <a:t>Role and Function of Guest Services </a:t>
            </a:r>
          </a:p>
          <a:p>
            <a:r>
              <a:rPr lang="en-US" sz="1200" kern="1200" dirty="0" smtClean="0">
                <a:solidFill>
                  <a:schemeClr val="tx1"/>
                </a:solidFill>
                <a:effectLst/>
                <a:latin typeface="+mn-lt"/>
                <a:ea typeface="+mn-ea"/>
                <a:cs typeface="+mn-cs"/>
              </a:rPr>
              <a:t>The persistent dedication to culinary quality at Raffles Hotel stands out as a distinguishing feature of their guest offerings. Their extremely talented chefs and professionals provide dining experiences that go above and beyond the norm (</a:t>
            </a:r>
            <a:r>
              <a:rPr lang="en-US" sz="1200" kern="1200" dirty="0" err="1" smtClean="0">
                <a:solidFill>
                  <a:schemeClr val="tx1"/>
                </a:solidFill>
                <a:effectLst/>
                <a:latin typeface="+mn-lt"/>
                <a:ea typeface="+mn-ea"/>
                <a:cs typeface="+mn-cs"/>
              </a:rPr>
              <a:t>Kimes</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 </a:t>
            </a:r>
            <a:r>
              <a:rPr lang="en-US" sz="1200" kern="1200" dirty="0" smtClean="0">
                <a:solidFill>
                  <a:schemeClr val="tx1"/>
                </a:solidFill>
                <a:effectLst/>
                <a:latin typeface="+mn-lt"/>
                <a:ea typeface="+mn-ea"/>
                <a:cs typeface="+mn-cs"/>
              </a:rPr>
              <a:t>2018). Every dinner is a painstakingly planned performance where </a:t>
            </a:r>
            <a:r>
              <a:rPr lang="en-US" sz="1200" kern="1200" dirty="0" err="1" smtClean="0">
                <a:solidFill>
                  <a:schemeClr val="tx1"/>
                </a:solidFill>
                <a:effectLst/>
                <a:latin typeface="+mn-lt"/>
                <a:ea typeface="+mn-ea"/>
                <a:cs typeface="+mn-cs"/>
              </a:rPr>
              <a:t>flavour</a:t>
            </a:r>
            <a:r>
              <a:rPr lang="en-US" sz="1200" kern="1200" dirty="0" smtClean="0">
                <a:solidFill>
                  <a:schemeClr val="tx1"/>
                </a:solidFill>
                <a:effectLst/>
                <a:latin typeface="+mn-lt"/>
                <a:ea typeface="+mn-ea"/>
                <a:cs typeface="+mn-cs"/>
              </a:rPr>
              <a:t>, custom, and the occasion come together to create an exceptional culinary experience. This unwavering commitment to culinary excellence guarantees that meals at Raffles constantly surpass all expectations.</a:t>
            </a:r>
          </a:p>
          <a:p>
            <a:r>
              <a:rPr lang="en-US" sz="1200" kern="1200" dirty="0" smtClean="0">
                <a:solidFill>
                  <a:schemeClr val="tx1"/>
                </a:solidFill>
                <a:effectLst/>
                <a:latin typeface="+mn-lt"/>
                <a:ea typeface="+mn-ea"/>
                <a:cs typeface="+mn-cs"/>
              </a:rPr>
              <a:t> The welfare of its visitors is a top priority for Raffles. By providing specially crafted treatments and access to cutting-edge exercise equipment, they </a:t>
            </a:r>
            <a:r>
              <a:rPr lang="en-US" sz="1200" kern="1200" dirty="0" err="1" smtClean="0">
                <a:solidFill>
                  <a:schemeClr val="tx1"/>
                </a:solidFill>
                <a:effectLst/>
                <a:latin typeface="+mn-lt"/>
                <a:ea typeface="+mn-ea"/>
                <a:cs typeface="+mn-cs"/>
              </a:rPr>
              <a:t>emphasise</a:t>
            </a:r>
            <a:r>
              <a:rPr lang="en-US" sz="1200" kern="1200" dirty="0" smtClean="0">
                <a:solidFill>
                  <a:schemeClr val="tx1"/>
                </a:solidFill>
                <a:effectLst/>
                <a:latin typeface="+mn-lt"/>
                <a:ea typeface="+mn-ea"/>
                <a:cs typeface="+mn-cs"/>
              </a:rPr>
              <a:t> wellness as a key component of the Raffles lifestyle (</a:t>
            </a:r>
            <a:r>
              <a:rPr lang="en-US" sz="1200" kern="1200" dirty="0" err="1" smtClean="0">
                <a:solidFill>
                  <a:schemeClr val="tx1"/>
                </a:solidFill>
                <a:effectLst/>
                <a:latin typeface="+mn-lt"/>
                <a:ea typeface="+mn-ea"/>
                <a:cs typeface="+mn-cs"/>
              </a:rPr>
              <a:t>Kushwaha</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 2020)</a:t>
            </a:r>
            <a:r>
              <a:rPr lang="en-US" sz="1200" kern="1200" dirty="0" smtClean="0">
                <a:solidFill>
                  <a:schemeClr val="tx1"/>
                </a:solidFill>
                <a:effectLst/>
                <a:latin typeface="+mn-lt"/>
                <a:ea typeface="+mn-ea"/>
                <a:cs typeface="+mn-cs"/>
              </a:rPr>
              <a:t>. Raffles guarantees that visitors leave feeling deeply relaxed by working with famous health and cosmetic companies as well as local wellness authorities.</a:t>
            </a:r>
          </a:p>
          <a:p>
            <a:r>
              <a:rPr lang="en-US" sz="1200" kern="1200" dirty="0" smtClean="0">
                <a:solidFill>
                  <a:schemeClr val="tx1"/>
                </a:solidFill>
                <a:effectLst/>
                <a:latin typeface="+mn-lt"/>
                <a:ea typeface="+mn-ea"/>
                <a:cs typeface="+mn-cs"/>
              </a:rPr>
              <a:t>Raffles Hotel also serves as a vibrant </a:t>
            </a:r>
            <a:r>
              <a:rPr lang="en-US" sz="1200" kern="1200" dirty="0" err="1" smtClean="0">
                <a:solidFill>
                  <a:schemeClr val="tx1"/>
                </a:solidFill>
                <a:effectLst/>
                <a:latin typeface="+mn-lt"/>
                <a:ea typeface="+mn-ea"/>
                <a:cs typeface="+mn-cs"/>
              </a:rPr>
              <a:t>centre</a:t>
            </a:r>
            <a:r>
              <a:rPr lang="en-US" sz="1200" kern="1200" dirty="0" smtClean="0">
                <a:solidFill>
                  <a:schemeClr val="tx1"/>
                </a:solidFill>
                <a:effectLst/>
                <a:latin typeface="+mn-lt"/>
                <a:ea typeface="+mn-ea"/>
                <a:cs typeface="+mn-cs"/>
              </a:rPr>
              <a:t> for culture and the arts, where the fabric of tradition and modern expressions meld together. The hotel serves as a living gallery, displaying a variety of artistic mediums, including music, cinema, literature, and spirited discussions in addition to art and architecture (</a:t>
            </a:r>
            <a:r>
              <a:rPr lang="en-US" sz="1200" kern="1200" dirty="0" err="1" smtClean="0">
                <a:solidFill>
                  <a:schemeClr val="tx1"/>
                </a:solidFill>
                <a:effectLst/>
                <a:latin typeface="+mn-lt"/>
                <a:ea typeface="+mn-ea"/>
                <a:cs typeface="+mn-cs"/>
              </a:rPr>
              <a:t>Punzon</a:t>
            </a:r>
            <a:r>
              <a:rPr lang="en-US" sz="1200" kern="1200" dirty="0" smtClean="0">
                <a:solidFill>
                  <a:schemeClr val="tx1"/>
                </a:solidFill>
                <a:effectLst/>
                <a:latin typeface="+mn-lt"/>
                <a:ea typeface="+mn-ea"/>
                <a:cs typeface="+mn-cs"/>
              </a:rPr>
              <a:t>, 2021). It serves as a place for the emergence of novel concepts, the refuge of priceless historical </a:t>
            </a:r>
            <a:r>
              <a:rPr lang="en-US" sz="1200" kern="1200" dirty="0" err="1" smtClean="0">
                <a:solidFill>
                  <a:schemeClr val="tx1"/>
                </a:solidFill>
                <a:effectLst/>
                <a:latin typeface="+mn-lt"/>
                <a:ea typeface="+mn-ea"/>
                <a:cs typeface="+mn-cs"/>
              </a:rPr>
              <a:t>artefacts</a:t>
            </a:r>
            <a:r>
              <a:rPr lang="en-US" sz="1200" kern="1200" dirty="0" smtClean="0">
                <a:solidFill>
                  <a:schemeClr val="tx1"/>
                </a:solidFill>
                <a:effectLst/>
                <a:latin typeface="+mn-lt"/>
                <a:ea typeface="+mn-ea"/>
                <a:cs typeface="+mn-cs"/>
              </a:rPr>
              <a:t>, and the development of fresh legacies.</a:t>
            </a:r>
          </a:p>
          <a:p>
            <a:r>
              <a:rPr lang="en-US" sz="1200" kern="1200" dirty="0" smtClean="0">
                <a:solidFill>
                  <a:schemeClr val="tx1"/>
                </a:solidFill>
                <a:effectLst/>
                <a:latin typeface="+mn-lt"/>
                <a:ea typeface="+mn-ea"/>
                <a:cs typeface="+mn-cs"/>
              </a:rPr>
              <a:t>Raffles Hotels embraces life with unrelenting love and generosity. An invitation to Raffles is a request to enjoy life to the fullest and give in to one's particular interests. Each visitor is treated as a valued part of the Raffles community rather than merely as a visitor, cultivating a sense of inclusion and belonging that makes the hotel shine as a bright emblem of luxury.</a:t>
            </a:r>
          </a:p>
          <a:p>
            <a:endParaRPr lang="en-US" dirty="0"/>
          </a:p>
        </p:txBody>
      </p:sp>
      <p:sp>
        <p:nvSpPr>
          <p:cNvPr id="4" name="Slide Number Placeholder 3"/>
          <p:cNvSpPr>
            <a:spLocks noGrp="1"/>
          </p:cNvSpPr>
          <p:nvPr>
            <p:ph type="sldNum" sz="quarter" idx="10"/>
          </p:nvPr>
        </p:nvSpPr>
        <p:spPr/>
        <p:txBody>
          <a:bodyPr/>
          <a:lstStyle/>
          <a:p>
            <a:fld id="{94CB8620-820D-4AA5-A097-25346CA094AC}" type="slidenum">
              <a:rPr lang="en-US" smtClean="0"/>
              <a:pPr/>
              <a:t>6</a:t>
            </a:fld>
            <a:endParaRPr lang="en-US"/>
          </a:p>
        </p:txBody>
      </p:sp>
    </p:spTree>
    <p:extLst>
      <p:ext uri="{BB962C8B-B14F-4D97-AF65-F5344CB8AC3E}">
        <p14:creationId xmlns:p14="http://schemas.microsoft.com/office/powerpoint/2010/main" xmlns="" val="2773363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exceptional success of Raffles Hotels may be ascribed to its persistent commitment to hospitality and emphasis on exceeding guests' expectations. This strategy is based on a thorough grasp of the inherent connection between visitors' expectations and their actual experiences (Jain </a:t>
            </a:r>
            <a:r>
              <a:rPr lang="en-US" sz="1200" i="1" kern="1200" dirty="0" smtClean="0">
                <a:solidFill>
                  <a:schemeClr val="tx1"/>
                </a:solidFill>
                <a:effectLst/>
                <a:latin typeface="+mn-lt"/>
                <a:ea typeface="+mn-ea"/>
                <a:cs typeface="+mn-cs"/>
              </a:rPr>
              <a:t>et al., </a:t>
            </a:r>
            <a:r>
              <a:rPr lang="en-US" sz="1200" kern="1200" dirty="0" smtClean="0">
                <a:solidFill>
                  <a:schemeClr val="tx1"/>
                </a:solidFill>
                <a:effectLst/>
                <a:latin typeface="+mn-lt"/>
                <a:ea typeface="+mn-ea"/>
                <a:cs typeface="+mn-cs"/>
              </a:rPr>
              <a:t>2023).</a:t>
            </a:r>
          </a:p>
          <a:p>
            <a:r>
              <a:rPr lang="en-US" sz="1200" kern="1200" dirty="0" smtClean="0">
                <a:solidFill>
                  <a:schemeClr val="tx1"/>
                </a:solidFill>
                <a:effectLst/>
                <a:latin typeface="+mn-lt"/>
                <a:ea typeface="+mn-ea"/>
                <a:cs typeface="+mn-cs"/>
              </a:rPr>
              <a:t>Raffles is aware that meeting or even better than these expectations is more than just a commercial objective; it is a guiding concept that infuses every facet of the guest experience. This strategy has several implications (</a:t>
            </a:r>
            <a:r>
              <a:rPr lang="en-US" sz="1200" kern="1200" dirty="0" err="1" smtClean="0">
                <a:solidFill>
                  <a:schemeClr val="tx1"/>
                </a:solidFill>
                <a:effectLst/>
                <a:latin typeface="+mn-lt"/>
                <a:ea typeface="+mn-ea"/>
                <a:cs typeface="+mn-cs"/>
              </a:rPr>
              <a:t>Thirumaran</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 </a:t>
            </a:r>
            <a:r>
              <a:rPr lang="en-US" sz="1200" kern="1200" dirty="0" smtClean="0">
                <a:solidFill>
                  <a:schemeClr val="tx1"/>
                </a:solidFill>
                <a:effectLst/>
                <a:latin typeface="+mn-lt"/>
                <a:ea typeface="+mn-ea"/>
                <a:cs typeface="+mn-cs"/>
              </a:rPr>
              <a:t>2023). First of all, it generates a </a:t>
            </a:r>
            <a:r>
              <a:rPr lang="en-US" sz="1200" kern="1200" dirty="0" err="1" smtClean="0">
                <a:solidFill>
                  <a:schemeClr val="tx1"/>
                </a:solidFill>
                <a:effectLst/>
                <a:latin typeface="+mn-lt"/>
                <a:ea typeface="+mn-ea"/>
                <a:cs typeface="+mn-cs"/>
              </a:rPr>
              <a:t>tonne</a:t>
            </a:r>
            <a:r>
              <a:rPr lang="en-US" sz="1200" kern="1200" dirty="0" smtClean="0">
                <a:solidFill>
                  <a:schemeClr val="tx1"/>
                </a:solidFill>
                <a:effectLst/>
                <a:latin typeface="+mn-lt"/>
                <a:ea typeface="+mn-ea"/>
                <a:cs typeface="+mn-cs"/>
              </a:rPr>
              <a:t> of complimentary evaluations and testimonies from happy visitors, which are priceless brand endorsements. Additionally, it encourages the highly sought-after phenomenon of repeat business, as satisfied customers come back in quest of more of the extraordinary experiences they have grown to anticipate. </a:t>
            </a:r>
          </a:p>
          <a:p>
            <a:r>
              <a:rPr lang="en-US" sz="1200" kern="1200" dirty="0" smtClean="0">
                <a:solidFill>
                  <a:schemeClr val="tx1"/>
                </a:solidFill>
                <a:effectLst/>
                <a:latin typeface="+mn-lt"/>
                <a:ea typeface="+mn-ea"/>
                <a:cs typeface="+mn-cs"/>
              </a:rPr>
              <a:t>The ability to anticipate customer needs and expectations gives </a:t>
            </a:r>
            <a:r>
              <a:rPr lang="en-US" sz="1200" kern="1200" dirty="0" err="1" smtClean="0">
                <a:solidFill>
                  <a:schemeClr val="tx1"/>
                </a:solidFill>
                <a:effectLst/>
                <a:latin typeface="+mn-lt"/>
                <a:ea typeface="+mn-ea"/>
                <a:cs typeface="+mn-cs"/>
              </a:rPr>
              <a:t>organisations</a:t>
            </a:r>
            <a:r>
              <a:rPr lang="en-US" sz="1200" kern="1200" dirty="0" smtClean="0">
                <a:solidFill>
                  <a:schemeClr val="tx1"/>
                </a:solidFill>
                <a:effectLst/>
                <a:latin typeface="+mn-lt"/>
                <a:ea typeface="+mn-ea"/>
                <a:cs typeface="+mn-cs"/>
              </a:rPr>
              <a:t> a competitive edge. Raffles uses this information to improve their marketing and communication tactics (</a:t>
            </a:r>
            <a:r>
              <a:rPr lang="en-US" sz="1200" kern="1200" dirty="0" err="1" smtClean="0">
                <a:solidFill>
                  <a:schemeClr val="tx1"/>
                </a:solidFill>
                <a:effectLst/>
                <a:latin typeface="+mn-lt"/>
                <a:ea typeface="+mn-ea"/>
                <a:cs typeface="+mn-cs"/>
              </a:rPr>
              <a:t>Wirtz</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 </a:t>
            </a:r>
            <a:r>
              <a:rPr lang="en-US" sz="1200" kern="1200" dirty="0" smtClean="0">
                <a:solidFill>
                  <a:schemeClr val="tx1"/>
                </a:solidFill>
                <a:effectLst/>
                <a:latin typeface="+mn-lt"/>
                <a:ea typeface="+mn-ea"/>
                <a:cs typeface="+mn-cs"/>
              </a:rPr>
              <a:t>2020). By identifying its target customers and understanding their beliefs and expectations, Raffles creates a strong competitive edge and differentiates itself in a crowded market.</a:t>
            </a:r>
          </a:p>
          <a:p>
            <a:r>
              <a:rPr lang="en-US" sz="1200" kern="1200" dirty="0" smtClean="0">
                <a:solidFill>
                  <a:schemeClr val="tx1"/>
                </a:solidFill>
                <a:effectLst/>
                <a:latin typeface="+mn-lt"/>
                <a:ea typeface="+mn-ea"/>
                <a:cs typeface="+mn-cs"/>
              </a:rPr>
              <a:t>Raffles uses this knowledge to guarantee consistent messages across all points of contact, including their website, social media channels, and physical locations. This reiteration of standards and principles creates a cohesive and engaging brand identity, positioning Raffles Hotels as a beacon for those looking for luxury and a sincere and exceptional hospitality experience (</a:t>
            </a:r>
            <a:r>
              <a:rPr lang="en-US" sz="1200" kern="1200" dirty="0" err="1" smtClean="0">
                <a:solidFill>
                  <a:schemeClr val="tx1"/>
                </a:solidFill>
                <a:effectLst/>
                <a:latin typeface="+mn-lt"/>
                <a:ea typeface="+mn-ea"/>
                <a:cs typeface="+mn-cs"/>
              </a:rPr>
              <a:t>Thirumaran</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 </a:t>
            </a:r>
            <a:r>
              <a:rPr lang="en-US" sz="1200" kern="1200" dirty="0" smtClean="0">
                <a:solidFill>
                  <a:schemeClr val="tx1"/>
                </a:solidFill>
                <a:effectLst/>
                <a:latin typeface="+mn-lt"/>
                <a:ea typeface="+mn-ea"/>
                <a:cs typeface="+mn-cs"/>
              </a:rPr>
              <a:t>2023). Raffles continues to represent excellence in the hospitality sector in this way.</a:t>
            </a:r>
          </a:p>
          <a:p>
            <a:endParaRPr lang="en-US" dirty="0"/>
          </a:p>
        </p:txBody>
      </p:sp>
      <p:sp>
        <p:nvSpPr>
          <p:cNvPr id="4" name="Slide Number Placeholder 3"/>
          <p:cNvSpPr>
            <a:spLocks noGrp="1"/>
          </p:cNvSpPr>
          <p:nvPr>
            <p:ph type="sldNum" sz="quarter" idx="10"/>
          </p:nvPr>
        </p:nvSpPr>
        <p:spPr/>
        <p:txBody>
          <a:bodyPr/>
          <a:lstStyle/>
          <a:p>
            <a:fld id="{94CB8620-820D-4AA5-A097-25346CA094AC}" type="slidenum">
              <a:rPr lang="en-US" smtClean="0"/>
              <a:pPr/>
              <a:t>7</a:t>
            </a:fld>
            <a:endParaRPr lang="en-US"/>
          </a:p>
        </p:txBody>
      </p:sp>
    </p:spTree>
    <p:extLst>
      <p:ext uri="{BB962C8B-B14F-4D97-AF65-F5344CB8AC3E}">
        <p14:creationId xmlns:p14="http://schemas.microsoft.com/office/powerpoint/2010/main" xmlns="" val="513953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Raffles Hotel is the pinnacle of elegance, refinement, and first-rate service. With a rich history dating back to 1887 and under the competent guidance of </a:t>
            </a:r>
            <a:r>
              <a:rPr lang="en-US" sz="1200" kern="1200" dirty="0" err="1" smtClean="0">
                <a:solidFill>
                  <a:schemeClr val="tx1"/>
                </a:solidFill>
                <a:effectLst/>
                <a:latin typeface="+mn-lt"/>
                <a:ea typeface="+mn-ea"/>
                <a:cs typeface="+mn-cs"/>
              </a:rPr>
              <a:t>AccorHotels</a:t>
            </a:r>
            <a:r>
              <a:rPr lang="en-US" sz="1200" kern="1200" dirty="0" smtClean="0">
                <a:solidFill>
                  <a:schemeClr val="tx1"/>
                </a:solidFill>
                <a:effectLst/>
                <a:latin typeface="+mn-lt"/>
                <a:ea typeface="+mn-ea"/>
                <a:cs typeface="+mn-cs"/>
              </a:rPr>
              <a:t>, Raffles has expertly carved out a place for itself in the luxury market, catering to affluent tourists looking for unmatched experiences. Based on distinctiveness, the hotel's clever marketing approach has attracted a wide range of customers, from the extremely rich to younger, design-conscious visitors. A harmonic fusion of culinary prowess, wellbeing, and cultural enrichment composes Raffles' guest services. Raffles offers a comprehensive and stimulating experience, from the culinary marvels of skilled chefs to </a:t>
            </a:r>
            <a:r>
              <a:rPr lang="en-US" sz="1200" kern="1200" dirty="0" err="1" smtClean="0">
                <a:solidFill>
                  <a:schemeClr val="tx1"/>
                </a:solidFill>
                <a:effectLst/>
                <a:latin typeface="+mn-lt"/>
                <a:ea typeface="+mn-ea"/>
                <a:cs typeface="+mn-cs"/>
              </a:rPr>
              <a:t>personalised</a:t>
            </a:r>
            <a:r>
              <a:rPr lang="en-US" sz="1200" kern="1200" dirty="0" smtClean="0">
                <a:solidFill>
                  <a:schemeClr val="tx1"/>
                </a:solidFill>
                <a:effectLst/>
                <a:latin typeface="+mn-lt"/>
                <a:ea typeface="+mn-ea"/>
                <a:cs typeface="+mn-cs"/>
              </a:rPr>
              <a:t> health journeys and a dedication to nurturing art and culture.</a:t>
            </a:r>
          </a:p>
          <a:p>
            <a:endParaRPr lang="en-US" dirty="0"/>
          </a:p>
        </p:txBody>
      </p:sp>
      <p:sp>
        <p:nvSpPr>
          <p:cNvPr id="4" name="Slide Number Placeholder 3"/>
          <p:cNvSpPr>
            <a:spLocks noGrp="1"/>
          </p:cNvSpPr>
          <p:nvPr>
            <p:ph type="sldNum" sz="quarter" idx="10"/>
          </p:nvPr>
        </p:nvSpPr>
        <p:spPr/>
        <p:txBody>
          <a:bodyPr/>
          <a:lstStyle/>
          <a:p>
            <a:fld id="{94CB8620-820D-4AA5-A097-25346CA094AC}" type="slidenum">
              <a:rPr lang="en-US" smtClean="0"/>
              <a:pPr/>
              <a:t>8</a:t>
            </a:fld>
            <a:endParaRPr lang="en-US"/>
          </a:p>
        </p:txBody>
      </p:sp>
    </p:spTree>
    <p:extLst>
      <p:ext uri="{BB962C8B-B14F-4D97-AF65-F5344CB8AC3E}">
        <p14:creationId xmlns:p14="http://schemas.microsoft.com/office/powerpoint/2010/main" xmlns="" val="25715312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0EAB0777-4C60-462E-A92C-CDAFD498799C}" type="datetimeFigureOut">
              <a:rPr lang="en-US" smtClean="0"/>
              <a:pPr/>
              <a:t>10/22/2023</a:t>
            </a:fld>
            <a:endParaRPr lang="en-US"/>
          </a:p>
        </p:txBody>
      </p:sp>
      <p:sp>
        <p:nvSpPr>
          <p:cNvPr id="17" name="Footer Placeholder 16"/>
          <p:cNvSpPr>
            <a:spLocks noGrp="1"/>
          </p:cNvSpPr>
          <p:nvPr>
            <p:ph type="ftr" sz="quarter" idx="11"/>
          </p:nvPr>
        </p:nvSpPr>
        <p:spPr>
          <a:xfrm>
            <a:off x="5410200" y="4205288"/>
            <a:ext cx="1295400" cy="457200"/>
          </a:xfrm>
        </p:spPr>
        <p:txBody>
          <a:bodyPr/>
          <a:lstStyle/>
          <a:p>
            <a:endParaRPr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DE596E2-ECE6-432B-8B62-9F2733EA02B6}"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5EB18F6-BA80-4FAF-B224-E9CD2B13F8DE}" type="datetimeFigureOut">
              <a:rPr lang="en-US" smtClean="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E596E2-ECE6-432B-8B62-9F2733EA02B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5EB18F6-BA80-4FAF-B224-E9CD2B13F8DE}" type="datetimeFigureOut">
              <a:rPr lang="en-US" smtClean="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E596E2-ECE6-432B-8B62-9F2733EA02B6}"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5EB18F6-BA80-4FAF-B224-E9CD2B13F8DE}" type="datetimeFigureOut">
              <a:rPr lang="en-US" smtClean="0"/>
              <a:pPr/>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E596E2-ECE6-432B-8B62-9F2733EA02B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D5EB18F6-BA80-4FAF-B224-E9CD2B13F8DE}" type="datetimeFigureOut">
              <a:rPr lang="en-US" smtClean="0"/>
              <a:pPr/>
              <a:t>10/22/2023</a:t>
            </a:fld>
            <a:endParaRPr lang="en-US"/>
          </a:p>
        </p:txBody>
      </p:sp>
      <p:sp>
        <p:nvSpPr>
          <p:cNvPr id="27" name="Slide Number Placeholder 26"/>
          <p:cNvSpPr>
            <a:spLocks noGrp="1"/>
          </p:cNvSpPr>
          <p:nvPr>
            <p:ph type="sldNum" sz="quarter" idx="11"/>
          </p:nvPr>
        </p:nvSpPr>
        <p:spPr/>
        <p:txBody>
          <a:bodyPr rtlCol="0"/>
          <a:lstStyle/>
          <a:p>
            <a:fld id="{BDE596E2-ECE6-432B-8B62-9F2733EA02B6}" type="slidenum">
              <a:rPr lang="en-US" smtClean="0"/>
              <a:pPr/>
              <a:t>‹#›</a:t>
            </a:fld>
            <a:endParaRPr lang="en-US"/>
          </a:p>
        </p:txBody>
      </p:sp>
      <p:sp>
        <p:nvSpPr>
          <p:cNvPr id="28" name="Footer Placeholder 27"/>
          <p:cNvSpPr>
            <a:spLocks noGrp="1"/>
          </p:cNvSpPr>
          <p:nvPr>
            <p:ph type="ftr" sz="quarter" idx="12"/>
          </p:nvPr>
        </p:nvSpPr>
        <p:spPr/>
        <p:txBody>
          <a:bodyPr rtlCol="0"/>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D5EB18F6-BA80-4FAF-B224-E9CD2B13F8DE}" type="datetimeFigureOut">
              <a:rPr lang="en-US" smtClean="0"/>
              <a:pPr/>
              <a:t>10/22/2023</a:t>
            </a:fld>
            <a:endParaRPr lang="en-US"/>
          </a:p>
        </p:txBody>
      </p:sp>
      <p:sp>
        <p:nvSpPr>
          <p:cNvPr id="4" name="Footer Placeholder 3"/>
          <p:cNvSpPr>
            <a:spLocks noGrp="1"/>
          </p:cNvSpPr>
          <p:nvPr>
            <p:ph type="ftr" sz="quarter" idx="11"/>
          </p:nvPr>
        </p:nvSpPr>
        <p:spPr>
          <a:xfrm>
            <a:off x="5257800" y="612648"/>
            <a:ext cx="1325880" cy="457200"/>
          </a:xfrm>
        </p:spPr>
        <p:txBody>
          <a:bodyPr/>
          <a:lstStyle/>
          <a:p>
            <a:endParaRPr lang="en-US"/>
          </a:p>
        </p:txBody>
      </p:sp>
      <p:sp>
        <p:nvSpPr>
          <p:cNvPr id="5" name="Slide Number Placeholder 4"/>
          <p:cNvSpPr>
            <a:spLocks noGrp="1"/>
          </p:cNvSpPr>
          <p:nvPr>
            <p:ph type="sldNum" sz="quarter" idx="12"/>
          </p:nvPr>
        </p:nvSpPr>
        <p:spPr>
          <a:xfrm>
            <a:off x="8174736" y="2272"/>
            <a:ext cx="762000" cy="365760"/>
          </a:xfrm>
        </p:spPr>
        <p:txBody>
          <a:bodyPr/>
          <a:lstStyle/>
          <a:p>
            <a:fld id="{BDE596E2-ECE6-432B-8B62-9F2733EA02B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EB18F6-BA80-4FAF-B224-E9CD2B13F8DE}" type="datetimeFigureOut">
              <a:rPr lang="en-US" smtClean="0"/>
              <a:pPr/>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E596E2-ECE6-432B-8B62-9F2733EA02B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5EB18F6-BA80-4FAF-B224-E9CD2B13F8DE}" type="datetimeFigureOut">
              <a:rPr lang="en-US" smtClean="0"/>
              <a:pPr/>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E596E2-ECE6-432B-8B62-9F2733EA02B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5EB18F6-BA80-4FAF-B224-E9CD2B13F8DE}" type="datetimeFigureOut">
              <a:rPr lang="en-US" smtClean="0"/>
              <a:pPr/>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E596E2-ECE6-432B-8B62-9F2733EA02B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5EB18F6-BA80-4FAF-B224-E9CD2B13F8DE}" type="datetimeFigureOut">
              <a:rPr lang="en-US" smtClean="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E596E2-ECE6-432B-8B62-9F2733EA02B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5EB18F6-BA80-4FAF-B224-E9CD2B13F8DE}" type="datetimeFigureOut">
              <a:rPr lang="en-US" smtClean="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E596E2-ECE6-432B-8B62-9F2733EA02B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D5EB18F6-BA80-4FAF-B224-E9CD2B13F8DE}" type="datetimeFigureOut">
              <a:rPr lang="en-US" smtClean="0"/>
              <a:pPr/>
              <a:t>10/22/2023</a:t>
            </a:fld>
            <a:endParaRPr lang="en-US"/>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US"/>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DE596E2-ECE6-432B-8B62-9F2733EA02B6}"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4800" y="228600"/>
            <a:ext cx="8689848" cy="3429000"/>
          </a:xfrm>
        </p:spPr>
        <p:txBody>
          <a:bodyPr>
            <a:noAutofit/>
          </a:bodyPr>
          <a:lstStyle/>
          <a:p>
            <a:pPr algn="ctr"/>
            <a:r>
              <a:rPr lang="en-US" sz="3200" b="1" dirty="0">
                <a:latin typeface="Times New Roman" panose="02020603050405020304" pitchFamily="18" charset="0"/>
                <a:cs typeface="Times New Roman" panose="02020603050405020304" pitchFamily="18" charset="0"/>
              </a:rPr>
              <a:t>Title: The Role and</a:t>
            </a:r>
            <a:br>
              <a:rPr lang="en-US" sz="32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Importance of </a:t>
            </a:r>
            <a:br>
              <a:rPr lang="en-US" sz="32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Hospitality &amp; Guest </a:t>
            </a:r>
            <a:br>
              <a:rPr lang="en-US" sz="32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Services within </a:t>
            </a:r>
            <a:br>
              <a:rPr lang="en-US" sz="32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the Hotel Industry</a:t>
            </a:r>
            <a:br>
              <a:rPr lang="en-US" sz="32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 – Raffles Hotels</a:t>
            </a:r>
          </a:p>
        </p:txBody>
      </p:sp>
      <p:sp>
        <p:nvSpPr>
          <p:cNvPr id="3" name="Subtitle 2"/>
          <p:cNvSpPr>
            <a:spLocks noGrp="1"/>
          </p:cNvSpPr>
          <p:nvPr>
            <p:ph type="subTitle" idx="1"/>
          </p:nvPr>
        </p:nvSpPr>
        <p:spPr>
          <a:xfrm>
            <a:off x="152400" y="4572000"/>
            <a:ext cx="7854696" cy="1752600"/>
          </a:xfrm>
        </p:spPr>
        <p:txBody>
          <a:bodyPr>
            <a:normAutofit fontScale="85000" lnSpcReduction="20000"/>
          </a:bodyPr>
          <a:lstStyle/>
          <a:p>
            <a:pPr algn="just"/>
            <a:r>
              <a:rPr lang="en-US" dirty="0" smtClean="0">
                <a:solidFill>
                  <a:schemeClr val="tx1"/>
                </a:solidFill>
                <a:latin typeface="Arial" pitchFamily="34" charset="0"/>
                <a:cs typeface="Arial" pitchFamily="34" charset="0"/>
              </a:rPr>
              <a:t>Student Name: </a:t>
            </a:r>
            <a:r>
              <a:rPr lang="en-US" dirty="0" smtClean="0">
                <a:latin typeface="Arial" pitchFamily="34" charset="0"/>
                <a:cs typeface="Arial" pitchFamily="34" charset="0"/>
              </a:rPr>
              <a:t> </a:t>
            </a:r>
            <a:r>
              <a:rPr lang="en-US" dirty="0" err="1" smtClean="0">
                <a:latin typeface="Arial" pitchFamily="34" charset="0"/>
                <a:cs typeface="Arial" pitchFamily="34" charset="0"/>
              </a:rPr>
              <a:t>Iulian</a:t>
            </a:r>
            <a:r>
              <a:rPr lang="en-US" dirty="0" smtClean="0">
                <a:latin typeface="Arial" pitchFamily="34" charset="0"/>
                <a:cs typeface="Arial" pitchFamily="34" charset="0"/>
              </a:rPr>
              <a:t> </a:t>
            </a:r>
            <a:r>
              <a:rPr lang="en-US" dirty="0" err="1" smtClean="0">
                <a:latin typeface="Arial" pitchFamily="34" charset="0"/>
                <a:cs typeface="Arial" pitchFamily="34" charset="0"/>
              </a:rPr>
              <a:t>Vasile</a:t>
            </a:r>
            <a:r>
              <a:rPr lang="en-US" dirty="0" smtClean="0">
                <a:latin typeface="Arial" pitchFamily="34" charset="0"/>
                <a:cs typeface="Arial" pitchFamily="34" charset="0"/>
              </a:rPr>
              <a:t> </a:t>
            </a:r>
            <a:r>
              <a:rPr lang="en-US" dirty="0" err="1" smtClean="0">
                <a:latin typeface="Arial" pitchFamily="34" charset="0"/>
                <a:cs typeface="Arial" pitchFamily="34" charset="0"/>
              </a:rPr>
              <a:t>Girtu</a:t>
            </a:r>
            <a:endParaRPr lang="en-US" dirty="0" smtClean="0">
              <a:solidFill>
                <a:schemeClr val="tx1"/>
              </a:solidFill>
              <a:latin typeface="Arial" pitchFamily="34" charset="0"/>
              <a:cs typeface="Arial" pitchFamily="34" charset="0"/>
            </a:endParaRPr>
          </a:p>
          <a:p>
            <a:pPr algn="just"/>
            <a:r>
              <a:rPr lang="en-US" b="1" dirty="0" smtClean="0">
                <a:latin typeface="Arial" pitchFamily="34" charset="0"/>
                <a:cs typeface="Arial" pitchFamily="34" charset="0"/>
              </a:rPr>
              <a:t>Student ID</a:t>
            </a:r>
            <a:r>
              <a:rPr lang="en-US" dirty="0" smtClean="0">
                <a:latin typeface="Arial" pitchFamily="34" charset="0"/>
                <a:cs typeface="Arial" pitchFamily="34" charset="0"/>
              </a:rPr>
              <a:t>: 2133038</a:t>
            </a:r>
          </a:p>
          <a:p>
            <a:pPr algn="just"/>
            <a:r>
              <a:rPr lang="en-US" dirty="0" smtClean="0">
                <a:latin typeface="Arial" pitchFamily="34" charset="0"/>
                <a:cs typeface="Arial" pitchFamily="34" charset="0"/>
              </a:rPr>
              <a:t>Module Name: Hospitality </a:t>
            </a:r>
            <a:r>
              <a:rPr lang="en-US" dirty="0">
                <a:latin typeface="Arial" pitchFamily="34" charset="0"/>
                <a:cs typeface="Arial" pitchFamily="34" charset="0"/>
              </a:rPr>
              <a:t>&amp; Guest Services</a:t>
            </a:r>
            <a:endParaRPr lang="en-US" dirty="0" smtClean="0">
              <a:latin typeface="Arial" pitchFamily="34" charset="0"/>
              <a:cs typeface="Arial" pitchFamily="34" charset="0"/>
            </a:endParaRPr>
          </a:p>
          <a:p>
            <a:pPr algn="just"/>
            <a:r>
              <a:rPr lang="en-US" b="1" dirty="0" smtClean="0">
                <a:solidFill>
                  <a:schemeClr val="tx1"/>
                </a:solidFill>
                <a:latin typeface="Arial" pitchFamily="34" charset="0"/>
                <a:cs typeface="Arial" pitchFamily="34" charset="0"/>
              </a:rPr>
              <a:t>Module </a:t>
            </a:r>
            <a:r>
              <a:rPr lang="en-US" b="1" dirty="0">
                <a:latin typeface="Arial" pitchFamily="34" charset="0"/>
                <a:cs typeface="Arial" pitchFamily="34" charset="0"/>
              </a:rPr>
              <a:t>Code</a:t>
            </a:r>
            <a:r>
              <a:rPr lang="en-US" dirty="0">
                <a:latin typeface="Arial" pitchFamily="34" charset="0"/>
                <a:cs typeface="Arial" pitchFamily="34" charset="0"/>
              </a:rPr>
              <a:t>: BMIH4003</a:t>
            </a:r>
            <a:endParaRPr lang="en-US" dirty="0" smtClean="0">
              <a:solidFill>
                <a:schemeClr val="tx1"/>
              </a:solidFill>
              <a:latin typeface="Arial" pitchFamily="34" charset="0"/>
              <a:cs typeface="Arial" pitchFamily="34" charset="0"/>
            </a:endParaRPr>
          </a:p>
          <a:p>
            <a:pPr algn="just"/>
            <a:r>
              <a:rPr lang="en-US" dirty="0" smtClean="0">
                <a:latin typeface="Arial" pitchFamily="34" charset="0"/>
                <a:cs typeface="Arial" pitchFamily="34" charset="0"/>
              </a:rPr>
              <a:t>Lecturer: </a:t>
            </a:r>
            <a:r>
              <a:rPr lang="en-US" dirty="0" smtClean="0">
                <a:latin typeface="Arial" pitchFamily="34" charset="0"/>
                <a:cs typeface="Arial" pitchFamily="34" charset="0"/>
              </a:rPr>
              <a:t>Charlotte Joyner</a:t>
            </a:r>
            <a:endParaRPr lang="en-US" dirty="0" smtClean="0">
              <a:latin typeface="Arial" pitchFamily="34" charset="0"/>
              <a:cs typeface="Arial" pitchFamily="34" charset="0"/>
            </a:endParaRPr>
          </a:p>
          <a:p>
            <a:pPr algn="just"/>
            <a:r>
              <a:rPr lang="en-US" dirty="0" smtClean="0">
                <a:solidFill>
                  <a:schemeClr val="tx1"/>
                </a:solidFill>
                <a:latin typeface="Arial" pitchFamily="34" charset="0"/>
                <a:cs typeface="Arial" pitchFamily="34" charset="0"/>
              </a:rPr>
              <a:t>Date: </a:t>
            </a:r>
            <a:r>
              <a:rPr lang="en-US" dirty="0" smtClean="0">
                <a:solidFill>
                  <a:schemeClr val="tx1"/>
                </a:solidFill>
                <a:latin typeface="Arial" pitchFamily="34" charset="0"/>
                <a:cs typeface="Arial" pitchFamily="34" charset="0"/>
              </a:rPr>
              <a:t>22.10.2023</a:t>
            </a:r>
            <a:endParaRPr lang="en-US"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xmlns="" val="221443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latin typeface="Arial" pitchFamily="34" charset="0"/>
                <a:cs typeface="Arial" pitchFamily="34" charset="0"/>
              </a:rPr>
              <a:t>TABLE OF CONTENT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1720030556"/>
              </p:ext>
            </p:extLst>
          </p:nvPr>
        </p:nvGraphicFramePr>
        <p:xfrm>
          <a:off x="457200" y="2249488"/>
          <a:ext cx="8229600" cy="2595880"/>
        </p:xfrm>
        <a:graphic>
          <a:graphicData uri="http://schemas.openxmlformats.org/drawingml/2006/table">
            <a:tbl>
              <a:tblPr firstRow="1" bandRow="1">
                <a:tableStyleId>{073A0DAA-6AF3-43AB-8588-CEC1D06C72B9}</a:tableStyleId>
              </a:tblPr>
              <a:tblGrid>
                <a:gridCol w="8229600">
                  <a:extLst>
                    <a:ext uri="{9D8B030D-6E8A-4147-A177-3AD203B41FA5}">
                      <a16:colId xmlns:a16="http://schemas.microsoft.com/office/drawing/2014/main" xmlns="" val="20000"/>
                    </a:ext>
                  </a:extLst>
                </a:gridCol>
              </a:tblGrid>
              <a:tr h="370840">
                <a:tc>
                  <a:txBody>
                    <a:bodyPr/>
                    <a:lstStyle/>
                    <a:p>
                      <a:r>
                        <a:rPr lang="en-US" dirty="0"/>
                        <a:t>1. Introduction</a:t>
                      </a:r>
                      <a:endParaRPr lang="en-US" dirty="0">
                        <a:latin typeface="Arial" pitchFamily="34" charset="0"/>
                        <a:cs typeface="Arial" pitchFamily="34" charset="0"/>
                      </a:endParaRPr>
                    </a:p>
                  </a:txBody>
                  <a:tcPr/>
                </a:tc>
                <a:extLst>
                  <a:ext uri="{0D108BD9-81ED-4DB2-BD59-A6C34878D82A}">
                    <a16:rowId xmlns:a16="http://schemas.microsoft.com/office/drawing/2014/main" xmlns="" val="10000"/>
                  </a:ext>
                </a:extLst>
              </a:tr>
              <a:tr h="370840">
                <a:tc>
                  <a:txBody>
                    <a:bodyPr/>
                    <a:lstStyle/>
                    <a:p>
                      <a:r>
                        <a:rPr lang="en-US" dirty="0"/>
                        <a:t>2. </a:t>
                      </a:r>
                      <a:r>
                        <a:rPr lang="en-US" dirty="0" smtClean="0"/>
                        <a:t>The Customer</a:t>
                      </a:r>
                      <a:r>
                        <a:rPr lang="en-US" baseline="0" dirty="0" smtClean="0"/>
                        <a:t> Base </a:t>
                      </a:r>
                      <a:r>
                        <a:rPr lang="en-US" dirty="0" smtClean="0"/>
                        <a:t>of Raffle Hotels</a:t>
                      </a:r>
                      <a:endParaRPr lang="en-US" dirty="0">
                        <a:latin typeface="Arial" pitchFamily="34" charset="0"/>
                        <a:cs typeface="Arial" pitchFamily="34" charset="0"/>
                      </a:endParaRPr>
                    </a:p>
                  </a:txBody>
                  <a:tcPr/>
                </a:tc>
                <a:extLst>
                  <a:ext uri="{0D108BD9-81ED-4DB2-BD59-A6C34878D82A}">
                    <a16:rowId xmlns:a16="http://schemas.microsoft.com/office/drawing/2014/main" xmlns="" val="10001"/>
                  </a:ext>
                </a:extLst>
              </a:tr>
              <a:tr h="370840">
                <a:tc>
                  <a:txBody>
                    <a:bodyPr/>
                    <a:lstStyle/>
                    <a:p>
                      <a:r>
                        <a:rPr lang="en-US" dirty="0"/>
                        <a:t>3. </a:t>
                      </a:r>
                      <a:r>
                        <a:rPr lang="en-US" dirty="0" smtClean="0"/>
                        <a:t>Guest Services at</a:t>
                      </a:r>
                      <a:r>
                        <a:rPr lang="en-US" baseline="0" dirty="0" smtClean="0"/>
                        <a:t> </a:t>
                      </a:r>
                      <a:r>
                        <a:rPr lang="en-US" dirty="0" smtClean="0"/>
                        <a:t>Raffle Hotels</a:t>
                      </a:r>
                      <a:endParaRPr lang="en-US" dirty="0">
                        <a:latin typeface="Arial" pitchFamily="34" charset="0"/>
                        <a:cs typeface="Arial" pitchFamily="34" charset="0"/>
                      </a:endParaRPr>
                    </a:p>
                  </a:txBody>
                  <a:tcPr/>
                </a:tc>
                <a:extLst>
                  <a:ext uri="{0D108BD9-81ED-4DB2-BD59-A6C34878D82A}">
                    <a16:rowId xmlns:a16="http://schemas.microsoft.com/office/drawing/2014/main" xmlns="" val="10002"/>
                  </a:ext>
                </a:extLst>
              </a:tr>
              <a:tr h="370840">
                <a:tc>
                  <a:txBody>
                    <a:bodyPr/>
                    <a:lstStyle/>
                    <a:p>
                      <a:r>
                        <a:rPr lang="en-US" dirty="0"/>
                        <a:t>4. Role and Function of Guest </a:t>
                      </a:r>
                      <a:r>
                        <a:rPr lang="en-US" dirty="0" smtClean="0"/>
                        <a:t>Services at Raffle Hotels</a:t>
                      </a:r>
                      <a:endParaRPr lang="en-US" dirty="0">
                        <a:latin typeface="Arial" pitchFamily="34" charset="0"/>
                        <a:cs typeface="Arial" pitchFamily="34" charset="0"/>
                      </a:endParaRPr>
                    </a:p>
                  </a:txBody>
                  <a:tcPr/>
                </a:tc>
                <a:extLst>
                  <a:ext uri="{0D108BD9-81ED-4DB2-BD59-A6C34878D82A}">
                    <a16:rowId xmlns:a16="http://schemas.microsoft.com/office/drawing/2014/main" xmlns="" val="10003"/>
                  </a:ext>
                </a:extLst>
              </a:tr>
              <a:tr h="370840">
                <a:tc>
                  <a:txBody>
                    <a:bodyPr/>
                    <a:lstStyle/>
                    <a:p>
                      <a:r>
                        <a:rPr lang="en-US" dirty="0"/>
                        <a:t>5. Importance of Hospitality and Meet/Exceed Guest Expectations</a:t>
                      </a:r>
                      <a:endParaRPr lang="en-US" dirty="0">
                        <a:latin typeface="Arial" pitchFamily="34" charset="0"/>
                        <a:cs typeface="Arial" pitchFamily="34" charset="0"/>
                      </a:endParaRPr>
                    </a:p>
                  </a:txBody>
                  <a:tcPr/>
                </a:tc>
                <a:extLst>
                  <a:ext uri="{0D108BD9-81ED-4DB2-BD59-A6C34878D82A}">
                    <a16:rowId xmlns:a16="http://schemas.microsoft.com/office/drawing/2014/main" xmlns="" val="10004"/>
                  </a:ext>
                </a:extLst>
              </a:tr>
              <a:tr h="370840">
                <a:tc>
                  <a:txBody>
                    <a:bodyPr/>
                    <a:lstStyle/>
                    <a:p>
                      <a:r>
                        <a:rPr lang="en-US" dirty="0"/>
                        <a:t>6. Conclusion</a:t>
                      </a:r>
                      <a:endParaRPr lang="en-US" dirty="0">
                        <a:latin typeface="Arial" pitchFamily="34" charset="0"/>
                        <a:cs typeface="Arial" pitchFamily="34" charset="0"/>
                      </a:endParaRPr>
                    </a:p>
                  </a:txBody>
                  <a:tcPr/>
                </a:tc>
                <a:extLst>
                  <a:ext uri="{0D108BD9-81ED-4DB2-BD59-A6C34878D82A}">
                    <a16:rowId xmlns:a16="http://schemas.microsoft.com/office/drawing/2014/main" xmlns="" val="10005"/>
                  </a:ext>
                </a:extLst>
              </a:tr>
              <a:tr h="370840">
                <a:tc>
                  <a:txBody>
                    <a:bodyPr/>
                    <a:lstStyle/>
                    <a:p>
                      <a:r>
                        <a:rPr lang="en-US" dirty="0"/>
                        <a:t>7. References</a:t>
                      </a:r>
                      <a:endParaRPr lang="en-US" dirty="0">
                        <a:latin typeface="Arial" pitchFamily="34" charset="0"/>
                        <a:cs typeface="Arial" pitchFamily="34" charset="0"/>
                      </a:endParaRPr>
                    </a:p>
                  </a:txBody>
                  <a:tcPr/>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xmlns="" val="1263365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solidFill>
                  <a:schemeClr val="tx1"/>
                </a:solidFill>
                <a:latin typeface="Arial" pitchFamily="34" charset="0"/>
                <a:cs typeface="Arial" pitchFamily="34" charset="0"/>
              </a:rPr>
              <a:t>INTRODUCTION</a:t>
            </a:r>
          </a:p>
        </p:txBody>
      </p:sp>
      <p:sp>
        <p:nvSpPr>
          <p:cNvPr id="3" name="Content Placeholder 2"/>
          <p:cNvSpPr>
            <a:spLocks noGrp="1"/>
          </p:cNvSpPr>
          <p:nvPr>
            <p:ph idx="1"/>
          </p:nvPr>
        </p:nvSpPr>
        <p:spPr>
          <a:xfrm>
            <a:off x="207852" y="2286000"/>
            <a:ext cx="4610100" cy="3508977"/>
          </a:xfrm>
        </p:spPr>
        <p:txBody>
          <a:bodyPr>
            <a:noAutofit/>
          </a:bodyPr>
          <a:lstStyle/>
          <a:p>
            <a:pPr algn="just">
              <a:lnSpc>
                <a:spcPct val="150000"/>
              </a:lnSpc>
            </a:pPr>
            <a:r>
              <a:rPr lang="en-US" sz="1600" dirty="0">
                <a:latin typeface="Arial" pitchFamily="34" charset="0"/>
                <a:cs typeface="Arial" pitchFamily="34" charset="0"/>
              </a:rPr>
              <a:t>The Raffles Hotel in Singapore, built in magnificent British colonial architecture in 1887 (Hargreaves, 2015).</a:t>
            </a:r>
          </a:p>
          <a:p>
            <a:pPr algn="just">
              <a:lnSpc>
                <a:spcPct val="150000"/>
              </a:lnSpc>
            </a:pPr>
            <a:r>
              <a:rPr lang="en-US" sz="1600" dirty="0">
                <a:latin typeface="Arial" pitchFamily="34" charset="0"/>
                <a:cs typeface="Arial" pitchFamily="34" charset="0"/>
              </a:rPr>
              <a:t>Constructed by the imaginative </a:t>
            </a:r>
            <a:r>
              <a:rPr lang="en-US" sz="1600" dirty="0" err="1">
                <a:latin typeface="Arial" pitchFamily="34" charset="0"/>
                <a:cs typeface="Arial" pitchFamily="34" charset="0"/>
              </a:rPr>
              <a:t>Sarkies</a:t>
            </a:r>
            <a:r>
              <a:rPr lang="en-US" sz="1600" dirty="0">
                <a:latin typeface="Arial" pitchFamily="34" charset="0"/>
                <a:cs typeface="Arial" pitchFamily="34" charset="0"/>
              </a:rPr>
              <a:t> Brothers to honor Sir Thomas Stamford </a:t>
            </a:r>
            <a:r>
              <a:rPr lang="en-US" sz="1600" dirty="0" smtClean="0">
                <a:latin typeface="Arial" pitchFamily="34" charset="0"/>
                <a:cs typeface="Arial" pitchFamily="34" charset="0"/>
              </a:rPr>
              <a:t>Raffles (</a:t>
            </a:r>
            <a:r>
              <a:rPr lang="en-US" sz="1600" dirty="0" err="1">
                <a:latin typeface="Arial" pitchFamily="34" charset="0"/>
                <a:cs typeface="Arial" pitchFamily="34" charset="0"/>
              </a:rPr>
              <a:t>Fandya</a:t>
            </a:r>
            <a:r>
              <a:rPr lang="en-US" sz="1600" dirty="0">
                <a:latin typeface="Arial" pitchFamily="34" charset="0"/>
                <a:cs typeface="Arial" pitchFamily="34" charset="0"/>
              </a:rPr>
              <a:t> et al., 2017).</a:t>
            </a:r>
          </a:p>
          <a:p>
            <a:pPr algn="just">
              <a:lnSpc>
                <a:spcPct val="150000"/>
              </a:lnSpc>
            </a:pPr>
            <a:r>
              <a:rPr lang="en-US" sz="1600" dirty="0" smtClean="0">
                <a:latin typeface="Arial" pitchFamily="34" charset="0"/>
                <a:cs typeface="Arial" pitchFamily="34" charset="0"/>
              </a:rPr>
              <a:t>It's owned </a:t>
            </a:r>
            <a:r>
              <a:rPr lang="en-US" sz="1600" dirty="0">
                <a:latin typeface="Arial" pitchFamily="34" charset="0"/>
                <a:cs typeface="Arial" pitchFamily="34" charset="0"/>
              </a:rPr>
              <a:t>by the government-supported </a:t>
            </a:r>
            <a:r>
              <a:rPr lang="en-US" sz="1600" dirty="0" err="1">
                <a:latin typeface="Arial" pitchFamily="34" charset="0"/>
                <a:cs typeface="Arial" pitchFamily="34" charset="0"/>
              </a:rPr>
              <a:t>Katara</a:t>
            </a:r>
            <a:r>
              <a:rPr lang="en-US" sz="1600" dirty="0">
                <a:latin typeface="Arial" pitchFamily="34" charset="0"/>
                <a:cs typeface="Arial" pitchFamily="34" charset="0"/>
              </a:rPr>
              <a:t> Hospitality in Qatar and boasts 18 global locations</a:t>
            </a:r>
            <a:r>
              <a:rPr lang="en-US" sz="1600" dirty="0" smtClean="0">
                <a:latin typeface="Arial" pitchFamily="34" charset="0"/>
                <a:cs typeface="Arial" pitchFamily="34" charset="0"/>
              </a:rPr>
              <a:t>.</a:t>
            </a:r>
            <a:endParaRPr lang="en-US" sz="1600" dirty="0">
              <a:latin typeface="Arial" pitchFamily="34" charset="0"/>
              <a:cs typeface="Arial" pitchFamily="34" charset="0"/>
            </a:endParaRPr>
          </a:p>
        </p:txBody>
      </p:sp>
      <p:sp>
        <p:nvSpPr>
          <p:cNvPr id="4" name="TextBox 3"/>
          <p:cNvSpPr txBox="1"/>
          <p:nvPr/>
        </p:nvSpPr>
        <p:spPr>
          <a:xfrm>
            <a:off x="5143500" y="6477000"/>
            <a:ext cx="4191000" cy="230832"/>
          </a:xfrm>
          <a:prstGeom prst="rect">
            <a:avLst/>
          </a:prstGeom>
          <a:noFill/>
        </p:spPr>
        <p:txBody>
          <a:bodyPr wrap="square" rtlCol="0">
            <a:spAutoFit/>
          </a:bodyPr>
          <a:lstStyle/>
          <a:p>
            <a:r>
              <a:rPr lang="en-US" sz="900" b="1" dirty="0">
                <a:latin typeface="Arial" pitchFamily="34" charset="0"/>
                <a:cs typeface="Arial" pitchFamily="34" charset="0"/>
              </a:rPr>
              <a:t>Figure 1: The Luxurious </a:t>
            </a:r>
            <a:r>
              <a:rPr lang="en-US" sz="900" b="1" dirty="0" err="1" smtClean="0">
                <a:latin typeface="Arial" pitchFamily="34" charset="0"/>
                <a:cs typeface="Arial" pitchFamily="34" charset="0"/>
              </a:rPr>
              <a:t>Raffel</a:t>
            </a:r>
            <a:r>
              <a:rPr lang="en-US" sz="900" b="1" dirty="0" smtClean="0">
                <a:latin typeface="Arial" pitchFamily="34" charset="0"/>
                <a:cs typeface="Arial" pitchFamily="34" charset="0"/>
              </a:rPr>
              <a:t> </a:t>
            </a:r>
            <a:r>
              <a:rPr lang="en-US" sz="900" b="1" dirty="0">
                <a:latin typeface="Arial" pitchFamily="34" charset="0"/>
                <a:cs typeface="Arial" pitchFamily="34" charset="0"/>
              </a:rPr>
              <a:t>Hotels. Source: </a:t>
            </a:r>
            <a:r>
              <a:rPr lang="en-US" sz="900" b="1" dirty="0" smtClean="0">
                <a:latin typeface="Arial" pitchFamily="34" charset="0"/>
                <a:cs typeface="Arial" pitchFamily="34" charset="0"/>
              </a:rPr>
              <a:t>Hargreaves (2018</a:t>
            </a:r>
            <a:r>
              <a:rPr lang="en-US" sz="900" b="1" dirty="0">
                <a:latin typeface="Arial" pitchFamily="34" charset="0"/>
                <a:cs typeface="Arial" pitchFamily="34" charset="0"/>
              </a:rPr>
              <a:t>)</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410200" y="333376"/>
            <a:ext cx="3286124" cy="166577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xmlns="" val="0"/>
              </a:ext>
            </a:extLst>
          </a:blip>
          <a:srcRect/>
          <a:stretch>
            <a:fillRect/>
          </a:stretch>
        </p:blipFill>
        <p:spPr bwMode="auto">
          <a:xfrm>
            <a:off x="4953000" y="2057400"/>
            <a:ext cx="4191000" cy="4419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768564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990600"/>
            <a:ext cx="8229600" cy="1066800"/>
          </a:xfrm>
        </p:spPr>
        <p:txBody>
          <a:bodyPr>
            <a:noAutofit/>
          </a:bodyPr>
          <a:lstStyle/>
          <a:p>
            <a:r>
              <a:rPr lang="en-US" dirty="0" smtClean="0">
                <a:solidFill>
                  <a:schemeClr val="tx1"/>
                </a:solidFill>
                <a:latin typeface="Arial" pitchFamily="34" charset="0"/>
                <a:cs typeface="Arial" pitchFamily="34" charset="0"/>
              </a:rPr>
              <a:t>Customer Base of Raffles Hotel</a:t>
            </a:r>
            <a:endParaRPr lang="en-US" dirty="0">
              <a:solidFill>
                <a:schemeClr val="tx1"/>
              </a:solidFill>
              <a:latin typeface="Arial" pitchFamily="34" charset="0"/>
              <a:cs typeface="Arial" pitchFamily="34" charset="0"/>
            </a:endParaRPr>
          </a:p>
        </p:txBody>
      </p:sp>
      <p:sp>
        <p:nvSpPr>
          <p:cNvPr id="3" name="Content Placeholder 2"/>
          <p:cNvSpPr>
            <a:spLocks noGrp="1"/>
          </p:cNvSpPr>
          <p:nvPr>
            <p:ph idx="1"/>
          </p:nvPr>
        </p:nvSpPr>
        <p:spPr>
          <a:xfrm>
            <a:off x="457200" y="1935480"/>
            <a:ext cx="8458200" cy="4541520"/>
          </a:xfrm>
          <a:solidFill>
            <a:schemeClr val="bg1"/>
          </a:solidFill>
        </p:spPr>
        <p:txBody>
          <a:bodyPr>
            <a:normAutofit/>
          </a:bodyPr>
          <a:lstStyle/>
          <a:p>
            <a:pPr algn="just">
              <a:lnSpc>
                <a:spcPct val="150000"/>
              </a:lnSpc>
            </a:pPr>
            <a:r>
              <a:rPr lang="en-US" sz="1600" dirty="0">
                <a:latin typeface="Arial" panose="020B0604020202020204" pitchFamily="34" charset="0"/>
                <a:cs typeface="Arial" panose="020B0604020202020204" pitchFamily="34" charset="0"/>
              </a:rPr>
              <a:t>Raffles Hotel has a differentiation-based strategy focused on attracting luxury customers (Hargreaves, 2017).</a:t>
            </a:r>
          </a:p>
          <a:p>
            <a:pPr algn="just">
              <a:lnSpc>
                <a:spcPct val="150000"/>
              </a:lnSpc>
            </a:pPr>
            <a:r>
              <a:rPr lang="en-US" sz="1600" dirty="0">
                <a:latin typeface="Arial" panose="020B0604020202020204" pitchFamily="34" charset="0"/>
                <a:cs typeface="Arial" panose="020B0604020202020204" pitchFamily="34" charset="0"/>
              </a:rPr>
              <a:t>This strategy targets extraordinarily affluent individuals who highly value luxury and service.</a:t>
            </a:r>
          </a:p>
          <a:p>
            <a:pPr algn="just">
              <a:lnSpc>
                <a:spcPct val="150000"/>
              </a:lnSpc>
            </a:pPr>
            <a:r>
              <a:rPr lang="en-US" sz="1600" dirty="0">
                <a:latin typeface="Arial" panose="020B0604020202020204" pitchFamily="34" charset="0"/>
                <a:cs typeface="Arial" panose="020B0604020202020204" pitchFamily="34" charset="0"/>
              </a:rPr>
              <a:t>These customers are willing to pay a premium for exceptional experiences.</a:t>
            </a:r>
          </a:p>
          <a:p>
            <a:pPr algn="just">
              <a:lnSpc>
                <a:spcPct val="150000"/>
              </a:lnSpc>
            </a:pPr>
            <a:r>
              <a:rPr lang="en-US" sz="1600" dirty="0" smtClean="0">
                <a:latin typeface="Arial" panose="020B0604020202020204" pitchFamily="34" charset="0"/>
                <a:cs typeface="Arial" panose="020B0604020202020204" pitchFamily="34" charset="0"/>
              </a:rPr>
              <a:t>These </a:t>
            </a:r>
            <a:r>
              <a:rPr lang="en-US" sz="1600" dirty="0">
                <a:latin typeface="Arial" panose="020B0604020202020204" pitchFamily="34" charset="0"/>
                <a:cs typeface="Arial" panose="020B0604020202020204" pitchFamily="34" charset="0"/>
              </a:rPr>
              <a:t>customers are wealthy and have high standards, requiring Raffles' dedication to perfection.</a:t>
            </a:r>
          </a:p>
          <a:p>
            <a:pPr algn="just">
              <a:lnSpc>
                <a:spcPct val="150000"/>
              </a:lnSpc>
            </a:pPr>
            <a:r>
              <a:rPr lang="en-US" sz="1600" dirty="0">
                <a:latin typeface="Arial" panose="020B0604020202020204" pitchFamily="34" charset="0"/>
                <a:cs typeface="Arial" panose="020B0604020202020204" pitchFamily="34" charset="0"/>
              </a:rPr>
              <a:t>The hotel also appeals to a younger audience aged 25 to 35 due to its aesthetic appeal and modern design (Summers et al., 2016).</a:t>
            </a:r>
          </a:p>
          <a:p>
            <a:pPr algn="just">
              <a:lnSpc>
                <a:spcPct val="150000"/>
              </a:lnSpc>
            </a:pPr>
            <a:r>
              <a:rPr lang="en-US" sz="1600" dirty="0">
                <a:latin typeface="Arial" panose="020B0604020202020204" pitchFamily="34" charset="0"/>
                <a:cs typeface="Arial" panose="020B0604020202020204" pitchFamily="34" charset="0"/>
              </a:rPr>
              <a:t>Raffles Hotel is the preferred choice for those seeking a blend of </a:t>
            </a:r>
            <a:r>
              <a:rPr lang="en-US" sz="1600" dirty="0" smtClean="0">
                <a:latin typeface="Arial" panose="020B0604020202020204" pitchFamily="34" charset="0"/>
                <a:cs typeface="Arial" panose="020B0604020202020204" pitchFamily="34" charset="0"/>
              </a:rPr>
              <a:t>modern and </a:t>
            </a:r>
            <a:r>
              <a:rPr lang="en-US" sz="1600" dirty="0">
                <a:latin typeface="Arial" panose="020B0604020202020204" pitchFamily="34" charset="0"/>
                <a:cs typeface="Arial" panose="020B0604020202020204" pitchFamily="34" charset="0"/>
              </a:rPr>
              <a:t>fashionable </a:t>
            </a:r>
            <a:r>
              <a:rPr lang="en-US" sz="1600" dirty="0" smtClean="0">
                <a:latin typeface="Arial" panose="020B0604020202020204" pitchFamily="34" charset="0"/>
                <a:cs typeface="Arial" panose="020B0604020202020204" pitchFamily="34" charset="0"/>
              </a:rPr>
              <a:t>aesthetics</a:t>
            </a:r>
            <a:endParaRPr lang="en-US" sz="1600" dirty="0">
              <a:latin typeface="Arial" panose="020B0604020202020204" pitchFamily="34" charset="0"/>
              <a:cs typeface="Arial" panose="020B0604020202020204" pitchFamily="34" charset="0"/>
            </a:endParaRPr>
          </a:p>
          <a:p>
            <a:pPr algn="just">
              <a:lnSpc>
                <a:spcPct val="150000"/>
              </a:lnSpc>
            </a:pPr>
            <a:endParaRPr lang="en-US" sz="1600" dirty="0">
              <a:latin typeface="Arial" panose="020B0604020202020204" pitchFamily="34" charset="0"/>
              <a:cs typeface="Arial" panose="020B0604020202020204" pitchFamily="34" charset="0"/>
            </a:endParaRPr>
          </a:p>
          <a:p>
            <a:pPr algn="just">
              <a:lnSpc>
                <a:spcPct val="150000"/>
              </a:lnSpc>
            </a:pPr>
            <a:endParaRPr lang="en-US" sz="1600" dirty="0">
              <a:latin typeface="Arial" panose="020B0604020202020204" pitchFamily="34" charset="0"/>
              <a:cs typeface="Arial" panose="020B0604020202020204" pitchFamily="34" charset="0"/>
            </a:endParaRPr>
          </a:p>
          <a:p>
            <a:pPr algn="just">
              <a:lnSpc>
                <a:spcPct val="150000"/>
              </a:lnSpc>
            </a:pPr>
            <a:endParaRPr lang="en-US" sz="1600" dirty="0">
              <a:latin typeface="Arial" panose="020B0604020202020204" pitchFamily="34" charset="0"/>
              <a:cs typeface="Arial" panose="020B0604020202020204" pitchFamily="34" charset="0"/>
            </a:endParaRPr>
          </a:p>
        </p:txBody>
      </p:sp>
      <p:pic>
        <p:nvPicPr>
          <p:cNvPr id="2052" name="Picture 4"/>
          <p:cNvPicPr>
            <a:picLocks noChangeAspect="1" noChangeArrowheads="1"/>
          </p:cNvPicPr>
          <p:nvPr/>
        </p:nvPicPr>
        <p:blipFill rotWithShape="1">
          <a:blip r:embed="rId3">
            <a:extLst>
              <a:ext uri="{28A0092B-C50C-407E-A947-70E740481C1C}">
                <a14:useLocalDpi xmlns:a14="http://schemas.microsoft.com/office/drawing/2010/main" xmlns="" val="0"/>
              </a:ext>
            </a:extLst>
          </a:blip>
          <a:srcRect t="17673" b="24717"/>
          <a:stretch/>
        </p:blipFill>
        <p:spPr bwMode="auto">
          <a:xfrm>
            <a:off x="0" y="21567"/>
            <a:ext cx="9144000" cy="1197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746333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5853"/>
            <a:ext cx="8229600" cy="1143000"/>
          </a:xfrm>
        </p:spPr>
        <p:txBody>
          <a:bodyPr>
            <a:noAutofit/>
          </a:bodyPr>
          <a:lstStyle/>
          <a:p>
            <a:r>
              <a:rPr lang="en-US" sz="4000" dirty="0" smtClean="0">
                <a:solidFill>
                  <a:schemeClr val="tx1"/>
                </a:solidFill>
                <a:latin typeface="Arial" pitchFamily="34" charset="0"/>
                <a:cs typeface="Arial" pitchFamily="34" charset="0"/>
              </a:rPr>
              <a:t>Guest Services at Raffle Hotel</a:t>
            </a:r>
            <a:endParaRPr lang="en-US" sz="4000" dirty="0">
              <a:solidFill>
                <a:schemeClr val="tx1"/>
              </a:solidFill>
              <a:latin typeface="Arial" pitchFamily="34" charset="0"/>
              <a:cs typeface="Arial" pitchFamily="34" charset="0"/>
            </a:endParaRPr>
          </a:p>
        </p:txBody>
      </p:sp>
      <p:sp>
        <p:nvSpPr>
          <p:cNvPr id="3" name="Content Placeholder 2"/>
          <p:cNvSpPr>
            <a:spLocks noGrp="1"/>
          </p:cNvSpPr>
          <p:nvPr>
            <p:ph idx="1"/>
          </p:nvPr>
        </p:nvSpPr>
        <p:spPr>
          <a:xfrm>
            <a:off x="457200" y="1524000"/>
            <a:ext cx="4876800" cy="4800600"/>
          </a:xfrm>
        </p:spPr>
        <p:txBody>
          <a:bodyPr>
            <a:noAutofit/>
          </a:bodyPr>
          <a:lstStyle/>
          <a:p>
            <a:pPr algn="just">
              <a:lnSpc>
                <a:spcPct val="150000"/>
              </a:lnSpc>
            </a:pPr>
            <a:r>
              <a:rPr lang="en-US" sz="1400" dirty="0">
                <a:latin typeface="Arial" pitchFamily="34" charset="0"/>
                <a:cs typeface="Arial" pitchFamily="34" charset="0"/>
              </a:rPr>
              <a:t>Raffles Hotels offers guests a culinary journey </a:t>
            </a:r>
            <a:r>
              <a:rPr lang="en-US" sz="1400" dirty="0" smtClean="0">
                <a:latin typeface="Arial" pitchFamily="34" charset="0"/>
                <a:cs typeface="Arial" pitchFamily="34" charset="0"/>
              </a:rPr>
              <a:t>(</a:t>
            </a:r>
            <a:r>
              <a:rPr lang="en-US" sz="1400" dirty="0">
                <a:latin typeface="Arial" pitchFamily="34" charset="0"/>
                <a:cs typeface="Arial" pitchFamily="34" charset="0"/>
              </a:rPr>
              <a:t>Akin et al., 2016).</a:t>
            </a:r>
          </a:p>
          <a:p>
            <a:pPr algn="just">
              <a:lnSpc>
                <a:spcPct val="150000"/>
              </a:lnSpc>
            </a:pPr>
            <a:r>
              <a:rPr lang="en-US" sz="1400" dirty="0">
                <a:latin typeface="Arial" pitchFamily="34" charset="0"/>
                <a:cs typeface="Arial" pitchFamily="34" charset="0"/>
              </a:rPr>
              <a:t>The dining options at Raffles are a blend of flavors, traditions, and memorable </a:t>
            </a:r>
            <a:r>
              <a:rPr lang="en-US" sz="1400" dirty="0" smtClean="0">
                <a:latin typeface="Arial" pitchFamily="34" charset="0"/>
                <a:cs typeface="Arial" pitchFamily="34" charset="0"/>
              </a:rPr>
              <a:t>moments</a:t>
            </a:r>
          </a:p>
          <a:p>
            <a:pPr algn="just">
              <a:lnSpc>
                <a:spcPct val="150000"/>
              </a:lnSpc>
            </a:pPr>
            <a:r>
              <a:rPr lang="en-US" sz="1400" dirty="0" smtClean="0">
                <a:latin typeface="Arial" pitchFamily="34" charset="0"/>
                <a:cs typeface="Arial" pitchFamily="34" charset="0"/>
              </a:rPr>
              <a:t>Raffles </a:t>
            </a:r>
            <a:r>
              <a:rPr lang="en-US" sz="1400" dirty="0">
                <a:latin typeface="Arial" pitchFamily="34" charset="0"/>
                <a:cs typeface="Arial" pitchFamily="34" charset="0"/>
              </a:rPr>
              <a:t>is a vibrant hub for artistic services and cultural </a:t>
            </a:r>
            <a:r>
              <a:rPr lang="en-US" sz="1400" dirty="0" smtClean="0">
                <a:latin typeface="Arial" pitchFamily="34" charset="0"/>
                <a:cs typeface="Arial" pitchFamily="34" charset="0"/>
              </a:rPr>
              <a:t>experiences</a:t>
            </a:r>
            <a:r>
              <a:rPr lang="en-US" sz="1400" dirty="0">
                <a:latin typeface="Arial" pitchFamily="34" charset="0"/>
                <a:cs typeface="Arial" pitchFamily="34" charset="0"/>
              </a:rPr>
              <a:t> </a:t>
            </a:r>
            <a:r>
              <a:rPr lang="en-US" sz="1400" dirty="0" smtClean="0">
                <a:latin typeface="Arial" pitchFamily="34" charset="0"/>
                <a:cs typeface="Arial" pitchFamily="34" charset="0"/>
              </a:rPr>
              <a:t>(Jain </a:t>
            </a:r>
            <a:r>
              <a:rPr lang="en-US" sz="1400" dirty="0">
                <a:latin typeface="Arial" pitchFamily="34" charset="0"/>
                <a:cs typeface="Arial" pitchFamily="34" charset="0"/>
              </a:rPr>
              <a:t>et al., 2023).</a:t>
            </a:r>
          </a:p>
          <a:p>
            <a:pPr algn="just">
              <a:lnSpc>
                <a:spcPct val="150000"/>
              </a:lnSpc>
            </a:pPr>
            <a:r>
              <a:rPr lang="en-US" sz="1400" dirty="0">
                <a:latin typeface="Arial" pitchFamily="34" charset="0"/>
                <a:cs typeface="Arial" pitchFamily="34" charset="0"/>
              </a:rPr>
              <a:t>It goes beyond being just a hotel, serving as a sanctuary for preserving </a:t>
            </a:r>
            <a:r>
              <a:rPr lang="en-US" sz="1400" dirty="0" smtClean="0">
                <a:latin typeface="Arial" pitchFamily="34" charset="0"/>
                <a:cs typeface="Arial" pitchFamily="34" charset="0"/>
              </a:rPr>
              <a:t>history</a:t>
            </a:r>
            <a:endParaRPr lang="en-US" sz="1400" dirty="0">
              <a:latin typeface="Arial" pitchFamily="34" charset="0"/>
              <a:cs typeface="Arial" pitchFamily="34" charset="0"/>
            </a:endParaRPr>
          </a:p>
        </p:txBody>
      </p:sp>
      <p:sp>
        <p:nvSpPr>
          <p:cNvPr id="4" name="TextBox 3"/>
          <p:cNvSpPr txBox="1"/>
          <p:nvPr/>
        </p:nvSpPr>
        <p:spPr>
          <a:xfrm>
            <a:off x="5638800" y="6477000"/>
            <a:ext cx="3810000" cy="369332"/>
          </a:xfrm>
          <a:prstGeom prst="rect">
            <a:avLst/>
          </a:prstGeom>
          <a:noFill/>
        </p:spPr>
        <p:txBody>
          <a:bodyPr wrap="square" rtlCol="0">
            <a:spAutoFit/>
          </a:bodyPr>
          <a:lstStyle/>
          <a:p>
            <a:r>
              <a:rPr lang="en-US" sz="900" b="1" dirty="0">
                <a:latin typeface="Arial" pitchFamily="34" charset="0"/>
                <a:cs typeface="Arial" pitchFamily="34" charset="0"/>
              </a:rPr>
              <a:t>Figure 2: Aesthetic Outdoor Areas. Source: (Akin et al., 2016).</a:t>
            </a:r>
          </a:p>
          <a:p>
            <a:r>
              <a:rPr lang="en-US" sz="900" b="1" dirty="0" smtClean="0">
                <a:latin typeface="Arial" pitchFamily="34" charset="0"/>
                <a:cs typeface="Arial" pitchFamily="34" charset="0"/>
              </a:rPr>
              <a:t>.</a:t>
            </a:r>
            <a:endParaRPr lang="en-US" sz="900" b="1" dirty="0">
              <a:latin typeface="Arial" pitchFamily="34" charset="0"/>
              <a:cs typeface="Arial" pitchFamily="34"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486400" y="1524000"/>
            <a:ext cx="3657600" cy="4953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010995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1066800"/>
          </a:xfrm>
        </p:spPr>
        <p:txBody>
          <a:bodyPr>
            <a:noAutofit/>
          </a:bodyPr>
          <a:lstStyle/>
          <a:p>
            <a:r>
              <a:rPr lang="en-US" sz="4000" dirty="0">
                <a:solidFill>
                  <a:schemeClr val="tx1"/>
                </a:solidFill>
                <a:latin typeface="Arial" pitchFamily="34" charset="0"/>
                <a:cs typeface="Arial" pitchFamily="34" charset="0"/>
              </a:rPr>
              <a:t>Role and Function of Guest Services</a:t>
            </a:r>
          </a:p>
        </p:txBody>
      </p:sp>
      <p:sp>
        <p:nvSpPr>
          <p:cNvPr id="3" name="Content Placeholder 2"/>
          <p:cNvSpPr>
            <a:spLocks noGrp="1"/>
          </p:cNvSpPr>
          <p:nvPr>
            <p:ph idx="1"/>
          </p:nvPr>
        </p:nvSpPr>
        <p:spPr>
          <a:xfrm>
            <a:off x="457200" y="1935480"/>
            <a:ext cx="4495800" cy="4389120"/>
          </a:xfrm>
        </p:spPr>
        <p:txBody>
          <a:bodyPr>
            <a:noAutofit/>
          </a:bodyPr>
          <a:lstStyle/>
          <a:p>
            <a:pPr algn="just">
              <a:lnSpc>
                <a:spcPct val="150000"/>
              </a:lnSpc>
            </a:pPr>
            <a:r>
              <a:rPr lang="en-US" sz="1400" dirty="0">
                <a:latin typeface="Arial" pitchFamily="34" charset="0"/>
                <a:cs typeface="Arial" pitchFamily="34" charset="0"/>
              </a:rPr>
              <a:t>Meals at Raffles are meticulously planned performances that combine </a:t>
            </a:r>
            <a:r>
              <a:rPr lang="en-US" sz="1400" dirty="0" smtClean="0">
                <a:latin typeface="Arial" pitchFamily="34" charset="0"/>
                <a:cs typeface="Arial" pitchFamily="34" charset="0"/>
              </a:rPr>
              <a:t>flavor and </a:t>
            </a:r>
            <a:r>
              <a:rPr lang="en-US" sz="1400" dirty="0">
                <a:latin typeface="Arial" pitchFamily="34" charset="0"/>
                <a:cs typeface="Arial" pitchFamily="34" charset="0"/>
              </a:rPr>
              <a:t>occasion </a:t>
            </a:r>
            <a:endParaRPr lang="en-US" sz="1400" dirty="0" smtClean="0">
              <a:latin typeface="Arial" pitchFamily="34" charset="0"/>
              <a:cs typeface="Arial" pitchFamily="34" charset="0"/>
            </a:endParaRPr>
          </a:p>
          <a:p>
            <a:pPr algn="just">
              <a:lnSpc>
                <a:spcPct val="150000"/>
              </a:lnSpc>
            </a:pPr>
            <a:r>
              <a:rPr lang="en-US" sz="1400" dirty="0" smtClean="0">
                <a:latin typeface="Arial" pitchFamily="34" charset="0"/>
                <a:cs typeface="Arial" pitchFamily="34" charset="0"/>
              </a:rPr>
              <a:t>Raffles </a:t>
            </a:r>
            <a:r>
              <a:rPr lang="en-US" sz="1400" dirty="0">
                <a:latin typeface="Arial" pitchFamily="34" charset="0"/>
                <a:cs typeface="Arial" pitchFamily="34" charset="0"/>
              </a:rPr>
              <a:t>prioritizes visitor well-being by offering tailored treatments </a:t>
            </a:r>
            <a:r>
              <a:rPr lang="en-US" sz="1400" dirty="0" smtClean="0">
                <a:latin typeface="Arial" pitchFamily="34" charset="0"/>
                <a:cs typeface="Arial" pitchFamily="34" charset="0"/>
              </a:rPr>
              <a:t>(</a:t>
            </a:r>
            <a:r>
              <a:rPr lang="en-US" sz="1400" dirty="0" err="1">
                <a:latin typeface="Arial" pitchFamily="34" charset="0"/>
                <a:cs typeface="Arial" pitchFamily="34" charset="0"/>
              </a:rPr>
              <a:t>Kushwaha</a:t>
            </a:r>
            <a:r>
              <a:rPr lang="en-US" sz="1400" dirty="0">
                <a:latin typeface="Arial" pitchFamily="34" charset="0"/>
                <a:cs typeface="Arial" pitchFamily="34" charset="0"/>
              </a:rPr>
              <a:t> et al., 2020).</a:t>
            </a:r>
          </a:p>
          <a:p>
            <a:pPr algn="just">
              <a:lnSpc>
                <a:spcPct val="150000"/>
              </a:lnSpc>
            </a:pPr>
            <a:r>
              <a:rPr lang="en-US" sz="1400" dirty="0">
                <a:latin typeface="Arial" pitchFamily="34" charset="0"/>
                <a:cs typeface="Arial" pitchFamily="34" charset="0"/>
              </a:rPr>
              <a:t>The hotel serves as a vibrant center for culture and the </a:t>
            </a:r>
            <a:r>
              <a:rPr lang="en-US" sz="1400" dirty="0" smtClean="0">
                <a:latin typeface="Arial" pitchFamily="34" charset="0"/>
                <a:cs typeface="Arial" pitchFamily="34" charset="0"/>
              </a:rPr>
              <a:t>arts</a:t>
            </a:r>
            <a:r>
              <a:rPr lang="en-US" sz="1400" dirty="0">
                <a:latin typeface="Arial" pitchFamily="34" charset="0"/>
                <a:cs typeface="Arial" pitchFamily="34" charset="0"/>
              </a:rPr>
              <a:t> </a:t>
            </a:r>
            <a:r>
              <a:rPr lang="en-US" sz="1400" dirty="0" smtClean="0">
                <a:latin typeface="Arial" pitchFamily="34" charset="0"/>
                <a:cs typeface="Arial" pitchFamily="34" charset="0"/>
              </a:rPr>
              <a:t>(</a:t>
            </a:r>
            <a:r>
              <a:rPr lang="en-US" sz="1400" dirty="0" err="1" smtClean="0">
                <a:latin typeface="Arial" pitchFamily="34" charset="0"/>
                <a:cs typeface="Arial" pitchFamily="34" charset="0"/>
              </a:rPr>
              <a:t>Punzon</a:t>
            </a:r>
            <a:r>
              <a:rPr lang="en-US" sz="1400" dirty="0">
                <a:latin typeface="Arial" pitchFamily="34" charset="0"/>
                <a:cs typeface="Arial" pitchFamily="34" charset="0"/>
              </a:rPr>
              <a:t>, 2021</a:t>
            </a:r>
            <a:r>
              <a:rPr lang="en-US" sz="1400" dirty="0" smtClean="0">
                <a:latin typeface="Arial" pitchFamily="34" charset="0"/>
                <a:cs typeface="Arial" pitchFamily="34" charset="0"/>
              </a:rPr>
              <a:t>).</a:t>
            </a:r>
            <a:endParaRPr lang="en-US" sz="1400" dirty="0">
              <a:latin typeface="Arial" pitchFamily="34" charset="0"/>
              <a:cs typeface="Arial" pitchFamily="34" charset="0"/>
            </a:endParaRPr>
          </a:p>
        </p:txBody>
      </p:sp>
      <p:sp>
        <p:nvSpPr>
          <p:cNvPr id="4" name="TextBox 3"/>
          <p:cNvSpPr txBox="1"/>
          <p:nvPr/>
        </p:nvSpPr>
        <p:spPr>
          <a:xfrm>
            <a:off x="5302370" y="6172200"/>
            <a:ext cx="4267200" cy="230832"/>
          </a:xfrm>
          <a:prstGeom prst="rect">
            <a:avLst/>
          </a:prstGeom>
          <a:noFill/>
        </p:spPr>
        <p:txBody>
          <a:bodyPr wrap="square" rtlCol="0">
            <a:spAutoFit/>
          </a:bodyPr>
          <a:lstStyle/>
          <a:p>
            <a:r>
              <a:rPr lang="en-US" sz="900" b="1" dirty="0">
                <a:latin typeface="Arial" pitchFamily="34" charset="0"/>
                <a:cs typeface="Arial" pitchFamily="34" charset="0"/>
              </a:rPr>
              <a:t>Figure 4: Guest Lounge at Raffle Hotel. Source: </a:t>
            </a:r>
            <a:r>
              <a:rPr lang="en-US" sz="900" b="1" dirty="0" err="1" smtClean="0">
                <a:latin typeface="Arial" pitchFamily="34" charset="0"/>
                <a:cs typeface="Arial" pitchFamily="34" charset="0"/>
              </a:rPr>
              <a:t>Punzon</a:t>
            </a:r>
            <a:r>
              <a:rPr lang="en-US" sz="900" b="1" dirty="0" smtClean="0">
                <a:latin typeface="Arial" pitchFamily="34" charset="0"/>
                <a:cs typeface="Arial" pitchFamily="34" charset="0"/>
              </a:rPr>
              <a:t> (2021).</a:t>
            </a:r>
            <a:endParaRPr lang="en-US" sz="900" b="1" dirty="0">
              <a:latin typeface="Arial" pitchFamily="34" charset="0"/>
              <a:cs typeface="Arial" pitchFamily="34"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334000" y="1828800"/>
            <a:ext cx="3810000" cy="4343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19879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000" dirty="0">
                <a:solidFill>
                  <a:schemeClr val="tx1"/>
                </a:solidFill>
                <a:latin typeface="Arial" pitchFamily="34" charset="0"/>
                <a:cs typeface="Arial" pitchFamily="34" charset="0"/>
              </a:rPr>
              <a:t>Importance of Hospitality and Meet/Exceed Guest Expectations</a:t>
            </a:r>
          </a:p>
        </p:txBody>
      </p:sp>
      <p:sp>
        <p:nvSpPr>
          <p:cNvPr id="3" name="Content Placeholder 2"/>
          <p:cNvSpPr>
            <a:spLocks noGrp="1"/>
          </p:cNvSpPr>
          <p:nvPr>
            <p:ph idx="1"/>
          </p:nvPr>
        </p:nvSpPr>
        <p:spPr/>
        <p:txBody>
          <a:bodyPr>
            <a:normAutofit/>
          </a:bodyPr>
          <a:lstStyle/>
          <a:p>
            <a:pPr>
              <a:lnSpc>
                <a:spcPct val="150000"/>
              </a:lnSpc>
            </a:pPr>
            <a:r>
              <a:rPr lang="en-US" sz="1600" dirty="0" smtClean="0"/>
              <a:t>Meeting guest </a:t>
            </a:r>
            <a:r>
              <a:rPr lang="en-US" sz="1600" dirty="0"/>
              <a:t>expectations is </a:t>
            </a:r>
            <a:r>
              <a:rPr lang="en-US" sz="1600" dirty="0" smtClean="0"/>
              <a:t>a </a:t>
            </a:r>
            <a:r>
              <a:rPr lang="en-US" sz="1600" dirty="0"/>
              <a:t>guiding principle that shapes every aspect of the guest experience.</a:t>
            </a:r>
          </a:p>
          <a:p>
            <a:pPr>
              <a:lnSpc>
                <a:spcPct val="150000"/>
              </a:lnSpc>
            </a:pPr>
            <a:r>
              <a:rPr lang="en-US" sz="1600" dirty="0"/>
              <a:t>This approach leads to positive reviews </a:t>
            </a:r>
            <a:r>
              <a:rPr lang="en-US" sz="1600" dirty="0" smtClean="0"/>
              <a:t> from </a:t>
            </a:r>
            <a:r>
              <a:rPr lang="en-US" sz="1600" dirty="0"/>
              <a:t>satisfied guests, serving as valuable brand </a:t>
            </a:r>
            <a:r>
              <a:rPr lang="en-US" sz="1600" dirty="0" smtClean="0"/>
              <a:t>endorsements (</a:t>
            </a:r>
            <a:r>
              <a:rPr lang="en-US" sz="1600" dirty="0" err="1"/>
              <a:t>Thirumaran</a:t>
            </a:r>
            <a:r>
              <a:rPr lang="en-US" sz="1600" dirty="0"/>
              <a:t> et al., 2023).</a:t>
            </a:r>
          </a:p>
          <a:p>
            <a:pPr>
              <a:lnSpc>
                <a:spcPct val="150000"/>
              </a:lnSpc>
            </a:pPr>
            <a:r>
              <a:rPr lang="en-US" sz="1600" dirty="0"/>
              <a:t>Anticipating customer needs and expectations provides a competitive advantage, </a:t>
            </a:r>
            <a:r>
              <a:rPr lang="en-US" sz="1600" dirty="0" smtClean="0"/>
              <a:t>for enhancing the marketing strategies </a:t>
            </a:r>
            <a:r>
              <a:rPr lang="en-US" sz="1600" dirty="0"/>
              <a:t>(</a:t>
            </a:r>
            <a:r>
              <a:rPr lang="en-US" sz="1600" dirty="0" err="1"/>
              <a:t>Wirtz</a:t>
            </a:r>
            <a:r>
              <a:rPr lang="en-US" sz="1600" dirty="0"/>
              <a:t> et al., 2020</a:t>
            </a:r>
            <a:r>
              <a:rPr lang="en-US" sz="1600" dirty="0" smtClean="0"/>
              <a:t>).</a:t>
            </a:r>
            <a:endParaRPr lang="en-US" sz="1600" dirty="0"/>
          </a:p>
        </p:txBody>
      </p:sp>
    </p:spTree>
    <p:extLst>
      <p:ext uri="{BB962C8B-B14F-4D97-AF65-F5344CB8AC3E}">
        <p14:creationId xmlns:p14="http://schemas.microsoft.com/office/powerpoint/2010/main" xmlns="" val="322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latin typeface="Arial" pitchFamily="34" charset="0"/>
                <a:cs typeface="Arial" pitchFamily="34" charset="0"/>
              </a:rPr>
              <a:t>CONCLUSION</a:t>
            </a:r>
          </a:p>
        </p:txBody>
      </p:sp>
      <p:sp>
        <p:nvSpPr>
          <p:cNvPr id="3" name="Content Placeholder 2"/>
          <p:cNvSpPr>
            <a:spLocks noGrp="1"/>
          </p:cNvSpPr>
          <p:nvPr>
            <p:ph idx="1"/>
          </p:nvPr>
        </p:nvSpPr>
        <p:spPr/>
        <p:txBody>
          <a:bodyPr>
            <a:normAutofit/>
          </a:bodyPr>
          <a:lstStyle/>
          <a:p>
            <a:pPr algn="just">
              <a:lnSpc>
                <a:spcPct val="150000"/>
              </a:lnSpc>
            </a:pPr>
            <a:r>
              <a:rPr lang="en-US" sz="1600" dirty="0"/>
              <a:t>The Raffles Hotel is the pinnacle of elegance, refinement, and first-rate </a:t>
            </a:r>
            <a:r>
              <a:rPr lang="en-US" sz="1600" dirty="0" smtClean="0"/>
              <a:t>service.</a:t>
            </a:r>
          </a:p>
          <a:p>
            <a:pPr algn="just">
              <a:lnSpc>
                <a:spcPct val="150000"/>
              </a:lnSpc>
            </a:pPr>
            <a:r>
              <a:rPr lang="en-US" sz="1600" dirty="0"/>
              <a:t>Based on distinctiveness, the hotel's clever marketing approach has attracted a wide range of </a:t>
            </a:r>
            <a:r>
              <a:rPr lang="en-US" sz="1600" dirty="0" smtClean="0"/>
              <a:t>customers</a:t>
            </a:r>
          </a:p>
          <a:p>
            <a:pPr algn="just">
              <a:lnSpc>
                <a:spcPct val="150000"/>
              </a:lnSpc>
            </a:pPr>
            <a:r>
              <a:rPr lang="en-US" sz="1600" dirty="0" smtClean="0"/>
              <a:t>Raffles </a:t>
            </a:r>
            <a:r>
              <a:rPr lang="en-US" sz="1600" dirty="0"/>
              <a:t>offers a comprehensive and stimulating </a:t>
            </a:r>
            <a:r>
              <a:rPr lang="en-US" sz="1600" dirty="0" smtClean="0"/>
              <a:t>experience</a:t>
            </a:r>
          </a:p>
          <a:p>
            <a:pPr algn="just">
              <a:lnSpc>
                <a:spcPct val="150000"/>
              </a:lnSpc>
            </a:pPr>
            <a:r>
              <a:rPr lang="en-US" sz="1600" dirty="0" smtClean="0"/>
              <a:t>From </a:t>
            </a:r>
            <a:r>
              <a:rPr lang="en-US" sz="1600" dirty="0"/>
              <a:t>the culinary marvels of skilled chefs to </a:t>
            </a:r>
            <a:r>
              <a:rPr lang="en-US" sz="1600" dirty="0" err="1"/>
              <a:t>personalised</a:t>
            </a:r>
            <a:r>
              <a:rPr lang="en-US" sz="1600" dirty="0"/>
              <a:t> health journeys </a:t>
            </a:r>
            <a:endParaRPr lang="en-US" sz="1600" dirty="0" smtClean="0"/>
          </a:p>
          <a:p>
            <a:pPr algn="just">
              <a:lnSpc>
                <a:spcPct val="150000"/>
              </a:lnSpc>
            </a:pPr>
            <a:r>
              <a:rPr lang="en-US" sz="1600" dirty="0" smtClean="0"/>
              <a:t>And </a:t>
            </a:r>
            <a:r>
              <a:rPr lang="en-US" sz="1600" dirty="0"/>
              <a:t>a dedication to nurturing art and culture</a:t>
            </a:r>
            <a:r>
              <a:rPr lang="en-US" sz="1600" dirty="0" smtClean="0"/>
              <a:t>.</a:t>
            </a:r>
            <a:endParaRPr lang="en-US" sz="1600" dirty="0"/>
          </a:p>
        </p:txBody>
      </p:sp>
    </p:spTree>
    <p:extLst>
      <p:ext uri="{BB962C8B-B14F-4D97-AF65-F5344CB8AC3E}">
        <p14:creationId xmlns:p14="http://schemas.microsoft.com/office/powerpoint/2010/main" xmlns="" val="3035388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latin typeface="Arial" pitchFamily="34" charset="0"/>
                <a:cs typeface="Arial" pitchFamily="34" charset="0"/>
              </a:rPr>
              <a:t>REFERENCES</a:t>
            </a:r>
          </a:p>
        </p:txBody>
      </p:sp>
      <p:sp>
        <p:nvSpPr>
          <p:cNvPr id="3" name="Content Placeholder 2"/>
          <p:cNvSpPr>
            <a:spLocks noGrp="1"/>
          </p:cNvSpPr>
          <p:nvPr>
            <p:ph idx="1"/>
          </p:nvPr>
        </p:nvSpPr>
        <p:spPr>
          <a:xfrm>
            <a:off x="457200" y="2133600"/>
            <a:ext cx="8229600" cy="4325112"/>
          </a:xfrm>
        </p:spPr>
        <p:txBody>
          <a:bodyPr>
            <a:noAutofit/>
          </a:bodyPr>
          <a:lstStyle/>
          <a:p>
            <a:pPr marL="457200" marR="0" indent="-457200" algn="just">
              <a:spcBef>
                <a:spcPts val="0"/>
              </a:spcBef>
              <a:spcAft>
                <a:spcPts val="1000"/>
              </a:spcAft>
            </a:pPr>
            <a:r>
              <a:rPr lang="en-US" sz="900" dirty="0">
                <a:latin typeface="Times New Roman"/>
                <a:ea typeface="Calibri"/>
                <a:cs typeface="Times New Roman"/>
              </a:rPr>
              <a:t>Akın, C., </a:t>
            </a:r>
            <a:r>
              <a:rPr lang="en-US" sz="900" dirty="0" err="1">
                <a:latin typeface="Times New Roman"/>
                <a:ea typeface="Calibri"/>
                <a:cs typeface="Times New Roman"/>
              </a:rPr>
              <a:t>Kipcak</a:t>
            </a:r>
            <a:r>
              <a:rPr lang="en-US" sz="900" dirty="0">
                <a:latin typeface="Times New Roman"/>
                <a:ea typeface="Calibri"/>
                <a:cs typeface="Times New Roman"/>
              </a:rPr>
              <a:t>, N.S. and </a:t>
            </a:r>
            <a:r>
              <a:rPr lang="en-US" sz="900" dirty="0" err="1">
                <a:latin typeface="Times New Roman"/>
                <a:ea typeface="Calibri"/>
                <a:cs typeface="Times New Roman"/>
              </a:rPr>
              <a:t>Dinckol</a:t>
            </a:r>
            <a:r>
              <a:rPr lang="en-US" sz="900" dirty="0">
                <a:latin typeface="Times New Roman"/>
                <a:ea typeface="Calibri"/>
                <a:cs typeface="Times New Roman"/>
              </a:rPr>
              <a:t>, G.S., 2016. </a:t>
            </a:r>
            <a:r>
              <a:rPr lang="en-US" sz="900" dirty="0" err="1">
                <a:latin typeface="Times New Roman"/>
                <a:ea typeface="Calibri"/>
                <a:cs typeface="Times New Roman"/>
              </a:rPr>
              <a:t>Instagram</a:t>
            </a:r>
            <a:r>
              <a:rPr lang="en-US" sz="900" dirty="0">
                <a:latin typeface="Times New Roman"/>
                <a:ea typeface="Calibri"/>
                <a:cs typeface="Times New Roman"/>
              </a:rPr>
              <a:t> Usage of Hotel Industry as a Dialogical Communication Space. Proceedings Book, p.241.</a:t>
            </a:r>
          </a:p>
          <a:p>
            <a:pPr marL="457200" marR="0" indent="-457200" algn="just">
              <a:spcBef>
                <a:spcPts val="0"/>
              </a:spcBef>
              <a:spcAft>
                <a:spcPts val="1000"/>
              </a:spcAft>
            </a:pPr>
            <a:r>
              <a:rPr lang="en-US" sz="900" dirty="0" err="1">
                <a:latin typeface="Times New Roman"/>
                <a:ea typeface="Calibri"/>
                <a:cs typeface="Times New Roman"/>
              </a:rPr>
              <a:t>Fandya</a:t>
            </a:r>
            <a:r>
              <a:rPr lang="en-US" sz="900" dirty="0">
                <a:latin typeface="Times New Roman"/>
                <a:ea typeface="Calibri"/>
                <a:cs typeface="Times New Roman"/>
              </a:rPr>
              <a:t>, N.A., </a:t>
            </a:r>
            <a:r>
              <a:rPr lang="en-US" sz="900" dirty="0" err="1">
                <a:latin typeface="Times New Roman"/>
                <a:ea typeface="Calibri"/>
                <a:cs typeface="Times New Roman"/>
              </a:rPr>
              <a:t>Nurbaeti</a:t>
            </a:r>
            <a:r>
              <a:rPr lang="en-US" sz="900" dirty="0">
                <a:latin typeface="Times New Roman"/>
                <a:ea typeface="Calibri"/>
                <a:cs typeface="Times New Roman"/>
              </a:rPr>
              <a:t>, N. and </a:t>
            </a:r>
            <a:r>
              <a:rPr lang="en-US" sz="900" dirty="0" err="1">
                <a:latin typeface="Times New Roman"/>
                <a:ea typeface="Calibri"/>
                <a:cs typeface="Times New Roman"/>
              </a:rPr>
              <a:t>Sulartiningrum</a:t>
            </a:r>
            <a:r>
              <a:rPr lang="en-US" sz="900" dirty="0">
                <a:latin typeface="Times New Roman"/>
                <a:ea typeface="Calibri"/>
                <a:cs typeface="Times New Roman"/>
              </a:rPr>
              <a:t>, S., 2017. The relationship between the existence of butler and service quality received by VIP guests. TRJ Tourism Research Journal, 1(1), pp.117-132.</a:t>
            </a:r>
          </a:p>
          <a:p>
            <a:pPr marL="457200" marR="0" indent="-457200" algn="just">
              <a:spcBef>
                <a:spcPts val="0"/>
              </a:spcBef>
              <a:spcAft>
                <a:spcPts val="1000"/>
              </a:spcAft>
            </a:pPr>
            <a:r>
              <a:rPr lang="en-US" sz="900" dirty="0">
                <a:latin typeface="Times New Roman"/>
                <a:ea typeface="Calibri"/>
                <a:cs typeface="Times New Roman"/>
              </a:rPr>
              <a:t>Hargreaves, C.A., 2015. Analysis of hotel guest satisfaction ratings and reviews: An application in Singapore. American Journal of Marketing Research, 1(4), pp.208-214.</a:t>
            </a:r>
          </a:p>
          <a:p>
            <a:pPr marL="457200" marR="0" indent="-457200" algn="just">
              <a:spcBef>
                <a:spcPts val="0"/>
              </a:spcBef>
              <a:spcAft>
                <a:spcPts val="1000"/>
              </a:spcAft>
            </a:pPr>
            <a:r>
              <a:rPr lang="en-US" sz="900" dirty="0">
                <a:latin typeface="Times New Roman"/>
                <a:ea typeface="Calibri"/>
                <a:cs typeface="Times New Roman"/>
              </a:rPr>
              <a:t>Hargreaves, C.A., 2017. A comparative analysis of hotel ratings and reviews: an application in Singapore. American Journal of Marketing Research, 1(3), pp.118-129.</a:t>
            </a:r>
          </a:p>
          <a:p>
            <a:pPr marL="457200" marR="0" indent="-457200" algn="just">
              <a:spcBef>
                <a:spcPts val="0"/>
              </a:spcBef>
              <a:spcAft>
                <a:spcPts val="1000"/>
              </a:spcAft>
            </a:pPr>
            <a:r>
              <a:rPr lang="en-US" sz="900" dirty="0">
                <a:latin typeface="Times New Roman"/>
                <a:ea typeface="Calibri"/>
                <a:cs typeface="Times New Roman"/>
              </a:rPr>
              <a:t>Jain, V., </a:t>
            </a:r>
            <a:r>
              <a:rPr lang="en-US" sz="900" dirty="0" err="1">
                <a:latin typeface="Times New Roman"/>
                <a:ea typeface="Calibri"/>
                <a:cs typeface="Times New Roman"/>
              </a:rPr>
              <a:t>Wirtz</a:t>
            </a:r>
            <a:r>
              <a:rPr lang="en-US" sz="900" dirty="0">
                <a:latin typeface="Times New Roman"/>
                <a:ea typeface="Calibri"/>
                <a:cs typeface="Times New Roman"/>
              </a:rPr>
              <a:t>, J., </a:t>
            </a:r>
            <a:r>
              <a:rPr lang="en-US" sz="900" dirty="0" err="1">
                <a:latin typeface="Times New Roman"/>
                <a:ea typeface="Calibri"/>
                <a:cs typeface="Times New Roman"/>
              </a:rPr>
              <a:t>Salunke</a:t>
            </a:r>
            <a:r>
              <a:rPr lang="en-US" sz="900" dirty="0">
                <a:latin typeface="Times New Roman"/>
                <a:ea typeface="Calibri"/>
                <a:cs typeface="Times New Roman"/>
              </a:rPr>
              <a:t>, P., </a:t>
            </a:r>
            <a:r>
              <a:rPr lang="en-US" sz="900" dirty="0" err="1">
                <a:latin typeface="Times New Roman"/>
                <a:ea typeface="Calibri"/>
                <a:cs typeface="Times New Roman"/>
              </a:rPr>
              <a:t>Nunkoo</a:t>
            </a:r>
            <a:r>
              <a:rPr lang="en-US" sz="900" dirty="0">
                <a:latin typeface="Times New Roman"/>
                <a:ea typeface="Calibri"/>
                <a:cs typeface="Times New Roman"/>
              </a:rPr>
              <a:t>, R. and Sharma, A., 2023. Luxury hospitality: A systematic literature review and research agenda. International Journal of Hospitality Management, 115, p.103597.</a:t>
            </a:r>
          </a:p>
          <a:p>
            <a:pPr marL="457200" marR="0" indent="-457200" algn="just">
              <a:spcBef>
                <a:spcPts val="0"/>
              </a:spcBef>
              <a:spcAft>
                <a:spcPts val="1000"/>
              </a:spcAft>
            </a:pPr>
            <a:r>
              <a:rPr lang="en-US" sz="900" dirty="0" err="1">
                <a:latin typeface="Times New Roman"/>
                <a:ea typeface="Calibri"/>
                <a:cs typeface="Times New Roman"/>
              </a:rPr>
              <a:t>Kimes</a:t>
            </a:r>
            <a:r>
              <a:rPr lang="en-US" sz="900" dirty="0">
                <a:latin typeface="Times New Roman"/>
                <a:ea typeface="Calibri"/>
                <a:cs typeface="Times New Roman"/>
              </a:rPr>
              <a:t>, S.E. and Ho, J., 2018. Revenue management in luxury hotels. Journal of Revenue and Pricing Management, 17, pp.291-295.</a:t>
            </a:r>
          </a:p>
          <a:p>
            <a:pPr marL="457200" marR="0" indent="-457200" algn="just">
              <a:spcBef>
                <a:spcPts val="0"/>
              </a:spcBef>
              <a:spcAft>
                <a:spcPts val="1000"/>
              </a:spcAft>
            </a:pPr>
            <a:r>
              <a:rPr lang="en-US" sz="900" dirty="0" err="1">
                <a:latin typeface="Times New Roman"/>
                <a:ea typeface="Calibri"/>
                <a:cs typeface="Times New Roman"/>
              </a:rPr>
              <a:t>Kushwaha</a:t>
            </a:r>
            <a:r>
              <a:rPr lang="en-US" sz="900" dirty="0">
                <a:latin typeface="Times New Roman"/>
                <a:ea typeface="Calibri"/>
                <a:cs typeface="Times New Roman"/>
              </a:rPr>
              <a:t>, B.P., Singh, R.K., Varghese, N. and Singh, V.N., 2020. Integrating social media and digital media as new marketing communication elements for creating brand equity. Journal of Content, Community &amp; Communication, 11(6), pp.52-64.</a:t>
            </a:r>
          </a:p>
          <a:p>
            <a:pPr marL="457200" marR="0" indent="-457200" algn="just">
              <a:spcBef>
                <a:spcPts val="0"/>
              </a:spcBef>
              <a:spcAft>
                <a:spcPts val="1000"/>
              </a:spcAft>
            </a:pPr>
            <a:r>
              <a:rPr lang="en-US" sz="900" dirty="0" err="1">
                <a:latin typeface="Times New Roman"/>
                <a:ea typeface="Calibri"/>
                <a:cs typeface="Times New Roman"/>
              </a:rPr>
              <a:t>Punzon</a:t>
            </a:r>
            <a:r>
              <a:rPr lang="en-US" sz="900" dirty="0">
                <a:latin typeface="Times New Roman"/>
                <a:ea typeface="Calibri"/>
                <a:cs typeface="Times New Roman"/>
              </a:rPr>
              <a:t>, J.G., 2021. Digital Customer Journey in the Luxury Hotel Experience: A Case Study Approach. In Advanced Digital Marketing Strategies in a Data-Driven Era (pp. 246-260). IGI Global.</a:t>
            </a:r>
          </a:p>
          <a:p>
            <a:pPr marL="457200" marR="0" indent="-457200" algn="just">
              <a:spcBef>
                <a:spcPts val="0"/>
              </a:spcBef>
              <a:spcAft>
                <a:spcPts val="1000"/>
              </a:spcAft>
            </a:pPr>
            <a:r>
              <a:rPr lang="en-US" sz="900" dirty="0">
                <a:latin typeface="Times New Roman"/>
                <a:ea typeface="Calibri"/>
                <a:cs typeface="Times New Roman"/>
              </a:rPr>
              <a:t>Summers, C.A., Smith, R.W. and </a:t>
            </a:r>
            <a:r>
              <a:rPr lang="en-US" sz="900" dirty="0" err="1">
                <a:latin typeface="Times New Roman"/>
                <a:ea typeface="Calibri"/>
                <a:cs typeface="Times New Roman"/>
              </a:rPr>
              <a:t>Reczek</a:t>
            </a:r>
            <a:r>
              <a:rPr lang="en-US" sz="900" dirty="0">
                <a:latin typeface="Times New Roman"/>
                <a:ea typeface="Calibri"/>
                <a:cs typeface="Times New Roman"/>
              </a:rPr>
              <a:t>, R.W., 2016. An audience of one: Behaviorally targeted ads as implied social labels. Journal of Consumer Research, 43(1), pp.156-178. </a:t>
            </a:r>
          </a:p>
          <a:p>
            <a:pPr marL="457200" marR="0" indent="-457200" algn="just">
              <a:spcBef>
                <a:spcPts val="0"/>
              </a:spcBef>
              <a:spcAft>
                <a:spcPts val="1000"/>
              </a:spcAft>
            </a:pPr>
            <a:r>
              <a:rPr lang="en-US" sz="900" dirty="0" err="1">
                <a:latin typeface="Times New Roman"/>
                <a:ea typeface="Calibri"/>
                <a:cs typeface="Times New Roman"/>
              </a:rPr>
              <a:t>Thirumaran</a:t>
            </a:r>
            <a:r>
              <a:rPr lang="en-US" sz="900" dirty="0">
                <a:latin typeface="Times New Roman"/>
                <a:ea typeface="Calibri"/>
                <a:cs typeface="Times New Roman"/>
              </a:rPr>
              <a:t>, K., </a:t>
            </a:r>
            <a:r>
              <a:rPr lang="en-US" sz="900" dirty="0" err="1">
                <a:latin typeface="Times New Roman"/>
                <a:ea typeface="Calibri"/>
                <a:cs typeface="Times New Roman"/>
              </a:rPr>
              <a:t>Mohammadi</a:t>
            </a:r>
            <a:r>
              <a:rPr lang="en-US" sz="900" dirty="0">
                <a:latin typeface="Times New Roman"/>
                <a:ea typeface="Calibri"/>
                <a:cs typeface="Times New Roman"/>
              </a:rPr>
              <a:t>, Z., </a:t>
            </a:r>
            <a:r>
              <a:rPr lang="en-US" sz="900" dirty="0" err="1">
                <a:latin typeface="Times New Roman"/>
                <a:ea typeface="Calibri"/>
                <a:cs typeface="Times New Roman"/>
              </a:rPr>
              <a:t>Azzali</a:t>
            </a:r>
            <a:r>
              <a:rPr lang="en-US" sz="900" dirty="0">
                <a:latin typeface="Times New Roman"/>
                <a:ea typeface="Calibri"/>
                <a:cs typeface="Times New Roman"/>
              </a:rPr>
              <a:t>, S., </a:t>
            </a:r>
            <a:r>
              <a:rPr lang="en-US" sz="900" dirty="0" err="1">
                <a:latin typeface="Times New Roman"/>
                <a:ea typeface="Calibri"/>
                <a:cs typeface="Times New Roman"/>
              </a:rPr>
              <a:t>Eijdenberg</a:t>
            </a:r>
            <a:r>
              <a:rPr lang="en-US" sz="900" dirty="0">
                <a:latin typeface="Times New Roman"/>
                <a:ea typeface="Calibri"/>
                <a:cs typeface="Times New Roman"/>
              </a:rPr>
              <a:t>, E.L. and </a:t>
            </a:r>
            <a:r>
              <a:rPr lang="en-US" sz="900" dirty="0" err="1">
                <a:latin typeface="Times New Roman"/>
                <a:ea typeface="Calibri"/>
                <a:cs typeface="Times New Roman"/>
              </a:rPr>
              <a:t>Donough</a:t>
            </a:r>
            <a:r>
              <a:rPr lang="en-US" sz="900" dirty="0">
                <a:latin typeface="Times New Roman"/>
                <a:ea typeface="Calibri"/>
                <a:cs typeface="Times New Roman"/>
              </a:rPr>
              <a:t>-Tan, G., 2023. Transformed landscapes, tourist sentiments: the place making narrative of a luxury heritage hotel in Singapore. Journal of Heritage Tourism, 18(2), pp.243-264.</a:t>
            </a:r>
          </a:p>
          <a:p>
            <a:pPr marL="457200" marR="0" indent="-457200" algn="just">
              <a:spcBef>
                <a:spcPts val="0"/>
              </a:spcBef>
              <a:spcAft>
                <a:spcPts val="1000"/>
              </a:spcAft>
            </a:pPr>
            <a:r>
              <a:rPr lang="en-US" sz="900" dirty="0" err="1">
                <a:latin typeface="Times New Roman"/>
                <a:ea typeface="Calibri"/>
                <a:cs typeface="Times New Roman"/>
              </a:rPr>
              <a:t>Wirtz</a:t>
            </a:r>
            <a:r>
              <a:rPr lang="en-US" sz="900" dirty="0">
                <a:latin typeface="Times New Roman"/>
                <a:ea typeface="Calibri"/>
                <a:cs typeface="Times New Roman"/>
              </a:rPr>
              <a:t>, J., </a:t>
            </a:r>
            <a:r>
              <a:rPr lang="en-US" sz="900" dirty="0" err="1">
                <a:latin typeface="Times New Roman"/>
                <a:ea typeface="Calibri"/>
                <a:cs typeface="Times New Roman"/>
              </a:rPr>
              <a:t>Holmqvist</a:t>
            </a:r>
            <a:r>
              <a:rPr lang="en-US" sz="900" dirty="0">
                <a:latin typeface="Times New Roman"/>
                <a:ea typeface="Calibri"/>
                <a:cs typeface="Times New Roman"/>
              </a:rPr>
              <a:t>, J. and </a:t>
            </a:r>
            <a:r>
              <a:rPr lang="en-US" sz="900" dirty="0" err="1">
                <a:latin typeface="Times New Roman"/>
                <a:ea typeface="Calibri"/>
                <a:cs typeface="Times New Roman"/>
              </a:rPr>
              <a:t>Fritze</a:t>
            </a:r>
            <a:r>
              <a:rPr lang="en-US" sz="900" dirty="0">
                <a:latin typeface="Times New Roman"/>
                <a:ea typeface="Calibri"/>
                <a:cs typeface="Times New Roman"/>
              </a:rPr>
              <a:t>, M.P., 2020. Luxury services. Journal of Service Management, 31(4), pp.665-691</a:t>
            </a:r>
            <a:r>
              <a:rPr lang="en-US" sz="900" dirty="0" smtClean="0">
                <a:latin typeface="Times New Roman"/>
                <a:ea typeface="Calibri"/>
                <a:cs typeface="Times New Roman"/>
              </a:rPr>
              <a:t>.</a:t>
            </a:r>
            <a:endParaRPr lang="en-US" sz="900" dirty="0">
              <a:latin typeface="Times New Roman"/>
              <a:ea typeface="Calibri"/>
              <a:cs typeface="Times New Roman"/>
            </a:endParaRPr>
          </a:p>
        </p:txBody>
      </p:sp>
    </p:spTree>
    <p:extLst>
      <p:ext uri="{BB962C8B-B14F-4D97-AF65-F5344CB8AC3E}">
        <p14:creationId xmlns:p14="http://schemas.microsoft.com/office/powerpoint/2010/main" xmlns="" val="2664088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xmlns="" val="0"/>
              </a:ext>
            </a:extLst>
          </a:blip>
          <a:srcRect/>
          <a:stretch>
            <a:fillRect/>
          </a:stretch>
        </p:blipFill>
        <p:spPr bwMode="auto">
          <a:xfrm>
            <a:off x="1" y="0"/>
            <a:ext cx="9144000" cy="6858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9083305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2078</Words>
  <PresentationFormat>On-screen Show (4:3)</PresentationFormat>
  <Paragraphs>85</Paragraphs>
  <Slides>10</Slides>
  <Notes>6</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Urban</vt:lpstr>
      <vt:lpstr>Title: The Role and Importance of  Hospitality &amp; Guest  Services within  the Hotel Industry  – Raffles Hotels</vt:lpstr>
      <vt:lpstr>TABLE OF CONTENT</vt:lpstr>
      <vt:lpstr>INTRODUCTION</vt:lpstr>
      <vt:lpstr>Customer Base of Raffles Hotel</vt:lpstr>
      <vt:lpstr>Guest Services at Raffle Hotel</vt:lpstr>
      <vt:lpstr>Role and Function of Guest Services</vt:lpstr>
      <vt:lpstr>Importance of Hospitality and Meet/Exceed Guest Expectations</vt:lpstr>
      <vt:lpstr>CONCLUSION</vt:lpstr>
      <vt:lpstr>REFERENCES</vt:lpstr>
      <vt:lpstr>Slide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Role and Importance of  Hospitality &amp; Guest  Services within  the Hotel Industry  – Raffles Hotels</dc:title>
  <cp:lastModifiedBy>dell</cp:lastModifiedBy>
  <cp:revision>4</cp:revision>
  <dcterms:modified xsi:type="dcterms:W3CDTF">2023-10-22T17:58:45Z</dcterms:modified>
</cp:coreProperties>
</file>