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5" r:id="rId8"/>
    <p:sldId id="263" r:id="rId9"/>
    <p:sldId id="262" r:id="rId10"/>
    <p:sldId id="264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browse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965"/>
    <p:restoredTop sz="95946"/>
  </p:normalViewPr>
  <p:slideViewPr>
    <p:cSldViewPr snapToGrid="0">
      <p:cViewPr varScale="1">
        <p:scale>
          <a:sx n="127" d="100"/>
          <a:sy n="127" d="100"/>
        </p:scale>
        <p:origin x="32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677B08D-9630-9241-A272-6C1E39C69122}" type="doc">
      <dgm:prSet loTypeId="urn:microsoft.com/office/officeart/2005/8/layout/default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264C4717-07A8-DF40-96E0-0A8A63D5B824}">
      <dgm:prSet phldrT="[Text]"/>
      <dgm:spPr/>
      <dgm:t>
        <a:bodyPr/>
        <a:lstStyle/>
        <a:p>
          <a:r>
            <a:rPr lang="en-GB" dirty="0"/>
            <a:t>Professional CCM singer and teacher for 17 years</a:t>
          </a:r>
        </a:p>
      </dgm:t>
    </dgm:pt>
    <dgm:pt modelId="{2708D842-1208-EC45-922C-8A301F592424}" type="parTrans" cxnId="{B6087457-52D6-E949-B6BF-87A3641B925F}">
      <dgm:prSet/>
      <dgm:spPr/>
      <dgm:t>
        <a:bodyPr/>
        <a:lstStyle/>
        <a:p>
          <a:endParaRPr lang="en-GB"/>
        </a:p>
      </dgm:t>
    </dgm:pt>
    <dgm:pt modelId="{A41D289F-3121-874E-86CF-A46E5A17C66D}" type="sibTrans" cxnId="{B6087457-52D6-E949-B6BF-87A3641B925F}">
      <dgm:prSet/>
      <dgm:spPr/>
      <dgm:t>
        <a:bodyPr/>
        <a:lstStyle/>
        <a:p>
          <a:endParaRPr lang="en-GB"/>
        </a:p>
      </dgm:t>
    </dgm:pt>
    <dgm:pt modelId="{CD5A58E0-C307-8C43-BEC0-B28B8A16D2EE}">
      <dgm:prSet phldrT="[Text]"/>
      <dgm:spPr/>
      <dgm:t>
        <a:bodyPr/>
        <a:lstStyle/>
        <a:p>
          <a:r>
            <a:rPr lang="en-GB"/>
            <a:t>love belting, hearing and performing those big, powerful notes.</a:t>
          </a:r>
        </a:p>
      </dgm:t>
    </dgm:pt>
    <dgm:pt modelId="{3FDBCCEB-951C-E442-86DE-2D59A364E5CE}" type="parTrans" cxnId="{61111015-9AB8-3243-8AAE-E6BECD43665B}">
      <dgm:prSet/>
      <dgm:spPr/>
      <dgm:t>
        <a:bodyPr/>
        <a:lstStyle/>
        <a:p>
          <a:endParaRPr lang="en-GB"/>
        </a:p>
      </dgm:t>
    </dgm:pt>
    <dgm:pt modelId="{FF254064-EF1E-4248-842B-C2B1815EAB1B}" type="sibTrans" cxnId="{61111015-9AB8-3243-8AAE-E6BECD43665B}">
      <dgm:prSet/>
      <dgm:spPr/>
      <dgm:t>
        <a:bodyPr/>
        <a:lstStyle/>
        <a:p>
          <a:endParaRPr lang="en-GB"/>
        </a:p>
      </dgm:t>
    </dgm:pt>
    <dgm:pt modelId="{F6D10BFC-ED7A-524F-BE10-7A2903586837}">
      <dgm:prSet phldrT="[Text]"/>
      <dgm:spPr/>
      <dgm:t>
        <a:bodyPr/>
        <a:lstStyle/>
        <a:p>
          <a:r>
            <a:rPr lang="en-GB" dirty="0"/>
            <a:t>Students often want to emulate songs from the likes of wicked and Adele </a:t>
          </a:r>
        </a:p>
      </dgm:t>
    </dgm:pt>
    <dgm:pt modelId="{5CF23B3C-6AA8-E74C-82CC-CFC17D666350}" type="parTrans" cxnId="{93D7162B-B0A2-6048-A275-5D060B0336C5}">
      <dgm:prSet/>
      <dgm:spPr/>
      <dgm:t>
        <a:bodyPr/>
        <a:lstStyle/>
        <a:p>
          <a:endParaRPr lang="en-GB"/>
        </a:p>
      </dgm:t>
    </dgm:pt>
    <dgm:pt modelId="{C17E247C-E3AC-5B45-B355-2147E3BAC8FC}" type="sibTrans" cxnId="{93D7162B-B0A2-6048-A275-5D060B0336C5}">
      <dgm:prSet/>
      <dgm:spPr/>
      <dgm:t>
        <a:bodyPr/>
        <a:lstStyle/>
        <a:p>
          <a:endParaRPr lang="en-GB"/>
        </a:p>
      </dgm:t>
    </dgm:pt>
    <dgm:pt modelId="{607CE4AB-6EFF-F84C-B16F-A7300B69B704}">
      <dgm:prSet phldrT="[Text]"/>
      <dgm:spPr/>
      <dgm:t>
        <a:bodyPr/>
        <a:lstStyle/>
        <a:p>
          <a:r>
            <a:rPr lang="en-GB" dirty="0"/>
            <a:t>There needs to be more consensus on methods and terminology, which can be difficult for teachers and students.</a:t>
          </a:r>
        </a:p>
        <a:p>
          <a:r>
            <a:rPr lang="en-GB" dirty="0"/>
            <a:t>Hoch and </a:t>
          </a:r>
          <a:r>
            <a:rPr lang="en-GB" dirty="0" err="1"/>
            <a:t>Sandage</a:t>
          </a:r>
          <a:r>
            <a:rPr lang="en-GB" dirty="0"/>
            <a:t> (2017). </a:t>
          </a:r>
        </a:p>
      </dgm:t>
    </dgm:pt>
    <dgm:pt modelId="{0B5CC931-FF2E-E046-A6E2-4DD13FA33F13}" type="parTrans" cxnId="{E4E3AD4F-0592-B043-B528-A93A1EFB37C6}">
      <dgm:prSet/>
      <dgm:spPr/>
      <dgm:t>
        <a:bodyPr/>
        <a:lstStyle/>
        <a:p>
          <a:endParaRPr lang="en-GB"/>
        </a:p>
      </dgm:t>
    </dgm:pt>
    <dgm:pt modelId="{F49D214E-7F94-854E-B09C-D70D090DEFE7}" type="sibTrans" cxnId="{E4E3AD4F-0592-B043-B528-A93A1EFB37C6}">
      <dgm:prSet/>
      <dgm:spPr/>
      <dgm:t>
        <a:bodyPr/>
        <a:lstStyle/>
        <a:p>
          <a:endParaRPr lang="en-GB"/>
        </a:p>
      </dgm:t>
    </dgm:pt>
    <dgm:pt modelId="{2BB59B6E-DC4E-D74E-B0C4-128EFC4F75EE}">
      <dgm:prSet phldrT="[Text]"/>
      <dgm:spPr/>
      <dgm:t>
        <a:bodyPr/>
        <a:lstStyle/>
        <a:p>
          <a:r>
            <a:rPr lang="en-GB" dirty="0"/>
            <a:t>The research project aims to explore belting techniques used in CCM by teachers and pedagogues.</a:t>
          </a:r>
        </a:p>
      </dgm:t>
    </dgm:pt>
    <dgm:pt modelId="{10D0A4E3-A812-E441-A5CD-6504C4508892}" type="parTrans" cxnId="{C4C7299F-0641-3743-AC99-9E6B424CA2E6}">
      <dgm:prSet/>
      <dgm:spPr/>
      <dgm:t>
        <a:bodyPr/>
        <a:lstStyle/>
        <a:p>
          <a:endParaRPr lang="en-GB"/>
        </a:p>
      </dgm:t>
    </dgm:pt>
    <dgm:pt modelId="{7950B133-85B6-0B46-B17F-18565E3149B7}" type="sibTrans" cxnId="{C4C7299F-0641-3743-AC99-9E6B424CA2E6}">
      <dgm:prSet/>
      <dgm:spPr/>
      <dgm:t>
        <a:bodyPr/>
        <a:lstStyle/>
        <a:p>
          <a:endParaRPr lang="en-GB"/>
        </a:p>
      </dgm:t>
    </dgm:pt>
    <dgm:pt modelId="{C82E84DF-135D-4A4D-813B-8A5AA92BB664}" type="pres">
      <dgm:prSet presAssocID="{5677B08D-9630-9241-A272-6C1E39C69122}" presName="diagram" presStyleCnt="0">
        <dgm:presLayoutVars>
          <dgm:dir/>
          <dgm:resizeHandles val="exact"/>
        </dgm:presLayoutVars>
      </dgm:prSet>
      <dgm:spPr/>
    </dgm:pt>
    <dgm:pt modelId="{27022A08-A34F-B846-A0B8-13BE638F7DC7}" type="pres">
      <dgm:prSet presAssocID="{264C4717-07A8-DF40-96E0-0A8A63D5B824}" presName="node" presStyleLbl="node1" presStyleIdx="0" presStyleCnt="5">
        <dgm:presLayoutVars>
          <dgm:bulletEnabled val="1"/>
        </dgm:presLayoutVars>
      </dgm:prSet>
      <dgm:spPr/>
    </dgm:pt>
    <dgm:pt modelId="{F62E68DA-B4BA-F649-9D2A-CAD3B3BFF7BC}" type="pres">
      <dgm:prSet presAssocID="{A41D289F-3121-874E-86CF-A46E5A17C66D}" presName="sibTrans" presStyleCnt="0"/>
      <dgm:spPr/>
    </dgm:pt>
    <dgm:pt modelId="{ECBD4B68-527D-8248-9A54-C5506F49C0A0}" type="pres">
      <dgm:prSet presAssocID="{CD5A58E0-C307-8C43-BEC0-B28B8A16D2EE}" presName="node" presStyleLbl="node1" presStyleIdx="1" presStyleCnt="5">
        <dgm:presLayoutVars>
          <dgm:bulletEnabled val="1"/>
        </dgm:presLayoutVars>
      </dgm:prSet>
      <dgm:spPr/>
    </dgm:pt>
    <dgm:pt modelId="{899018B7-8CA6-814B-96C3-74CB9217C119}" type="pres">
      <dgm:prSet presAssocID="{FF254064-EF1E-4248-842B-C2B1815EAB1B}" presName="sibTrans" presStyleCnt="0"/>
      <dgm:spPr/>
    </dgm:pt>
    <dgm:pt modelId="{ACCF6DB1-B295-7941-A3B4-93563A638506}" type="pres">
      <dgm:prSet presAssocID="{F6D10BFC-ED7A-524F-BE10-7A2903586837}" presName="node" presStyleLbl="node1" presStyleIdx="2" presStyleCnt="5">
        <dgm:presLayoutVars>
          <dgm:bulletEnabled val="1"/>
        </dgm:presLayoutVars>
      </dgm:prSet>
      <dgm:spPr/>
    </dgm:pt>
    <dgm:pt modelId="{CBBC53E8-AEB6-D44E-90FD-5559E472972D}" type="pres">
      <dgm:prSet presAssocID="{C17E247C-E3AC-5B45-B355-2147E3BAC8FC}" presName="sibTrans" presStyleCnt="0"/>
      <dgm:spPr/>
    </dgm:pt>
    <dgm:pt modelId="{8BB2B999-EBAC-3147-B305-ED0957BAA15A}" type="pres">
      <dgm:prSet presAssocID="{607CE4AB-6EFF-F84C-B16F-A7300B69B704}" presName="node" presStyleLbl="node1" presStyleIdx="3" presStyleCnt="5">
        <dgm:presLayoutVars>
          <dgm:bulletEnabled val="1"/>
        </dgm:presLayoutVars>
      </dgm:prSet>
      <dgm:spPr/>
    </dgm:pt>
    <dgm:pt modelId="{D2927A76-CE4E-4C43-92C6-3298B8030736}" type="pres">
      <dgm:prSet presAssocID="{F49D214E-7F94-854E-B09C-D70D090DEFE7}" presName="sibTrans" presStyleCnt="0"/>
      <dgm:spPr/>
    </dgm:pt>
    <dgm:pt modelId="{64D34EF8-6454-4341-90AB-EEE8B7A4CCD7}" type="pres">
      <dgm:prSet presAssocID="{2BB59B6E-DC4E-D74E-B0C4-128EFC4F75EE}" presName="node" presStyleLbl="node1" presStyleIdx="4" presStyleCnt="5">
        <dgm:presLayoutVars>
          <dgm:bulletEnabled val="1"/>
        </dgm:presLayoutVars>
      </dgm:prSet>
      <dgm:spPr/>
    </dgm:pt>
  </dgm:ptLst>
  <dgm:cxnLst>
    <dgm:cxn modelId="{61111015-9AB8-3243-8AAE-E6BECD43665B}" srcId="{5677B08D-9630-9241-A272-6C1E39C69122}" destId="{CD5A58E0-C307-8C43-BEC0-B28B8A16D2EE}" srcOrd="1" destOrd="0" parTransId="{3FDBCCEB-951C-E442-86DE-2D59A364E5CE}" sibTransId="{FF254064-EF1E-4248-842B-C2B1815EAB1B}"/>
    <dgm:cxn modelId="{93D7162B-B0A2-6048-A275-5D060B0336C5}" srcId="{5677B08D-9630-9241-A272-6C1E39C69122}" destId="{F6D10BFC-ED7A-524F-BE10-7A2903586837}" srcOrd="2" destOrd="0" parTransId="{5CF23B3C-6AA8-E74C-82CC-CFC17D666350}" sibTransId="{C17E247C-E3AC-5B45-B355-2147E3BAC8FC}"/>
    <dgm:cxn modelId="{5EE83E40-FD23-764E-95C4-B635D3B451C3}" type="presOf" srcId="{264C4717-07A8-DF40-96E0-0A8A63D5B824}" destId="{27022A08-A34F-B846-A0B8-13BE638F7DC7}" srcOrd="0" destOrd="0" presId="urn:microsoft.com/office/officeart/2005/8/layout/default"/>
    <dgm:cxn modelId="{54556F4F-EDCC-9E4F-85DF-719DC025FAF9}" type="presOf" srcId="{5677B08D-9630-9241-A272-6C1E39C69122}" destId="{C82E84DF-135D-4A4D-813B-8A5AA92BB664}" srcOrd="0" destOrd="0" presId="urn:microsoft.com/office/officeart/2005/8/layout/default"/>
    <dgm:cxn modelId="{E4E3AD4F-0592-B043-B528-A93A1EFB37C6}" srcId="{5677B08D-9630-9241-A272-6C1E39C69122}" destId="{607CE4AB-6EFF-F84C-B16F-A7300B69B704}" srcOrd="3" destOrd="0" parTransId="{0B5CC931-FF2E-E046-A6E2-4DD13FA33F13}" sibTransId="{F49D214E-7F94-854E-B09C-D70D090DEFE7}"/>
    <dgm:cxn modelId="{B6087457-52D6-E949-B6BF-87A3641B925F}" srcId="{5677B08D-9630-9241-A272-6C1E39C69122}" destId="{264C4717-07A8-DF40-96E0-0A8A63D5B824}" srcOrd="0" destOrd="0" parTransId="{2708D842-1208-EC45-922C-8A301F592424}" sibTransId="{A41D289F-3121-874E-86CF-A46E5A17C66D}"/>
    <dgm:cxn modelId="{C4C7299F-0641-3743-AC99-9E6B424CA2E6}" srcId="{5677B08D-9630-9241-A272-6C1E39C69122}" destId="{2BB59B6E-DC4E-D74E-B0C4-128EFC4F75EE}" srcOrd="4" destOrd="0" parTransId="{10D0A4E3-A812-E441-A5CD-6504C4508892}" sibTransId="{7950B133-85B6-0B46-B17F-18565E3149B7}"/>
    <dgm:cxn modelId="{2FB874AA-8118-BA4C-B600-744F44BFBFBE}" type="presOf" srcId="{2BB59B6E-DC4E-D74E-B0C4-128EFC4F75EE}" destId="{64D34EF8-6454-4341-90AB-EEE8B7A4CCD7}" srcOrd="0" destOrd="0" presId="urn:microsoft.com/office/officeart/2005/8/layout/default"/>
    <dgm:cxn modelId="{8D7130AB-9568-1241-8FC0-1B944AF8BF4C}" type="presOf" srcId="{607CE4AB-6EFF-F84C-B16F-A7300B69B704}" destId="{8BB2B999-EBAC-3147-B305-ED0957BAA15A}" srcOrd="0" destOrd="0" presId="urn:microsoft.com/office/officeart/2005/8/layout/default"/>
    <dgm:cxn modelId="{71971AB3-E0EE-F044-93DE-3D23B86E6594}" type="presOf" srcId="{F6D10BFC-ED7A-524F-BE10-7A2903586837}" destId="{ACCF6DB1-B295-7941-A3B4-93563A638506}" srcOrd="0" destOrd="0" presId="urn:microsoft.com/office/officeart/2005/8/layout/default"/>
    <dgm:cxn modelId="{4D2E3AD4-F5EF-2C45-9968-14F20F8B16E8}" type="presOf" srcId="{CD5A58E0-C307-8C43-BEC0-B28B8A16D2EE}" destId="{ECBD4B68-527D-8248-9A54-C5506F49C0A0}" srcOrd="0" destOrd="0" presId="urn:microsoft.com/office/officeart/2005/8/layout/default"/>
    <dgm:cxn modelId="{D729BBC6-F2F6-B34F-86E0-2FC2EBBD24C0}" type="presParOf" srcId="{C82E84DF-135D-4A4D-813B-8A5AA92BB664}" destId="{27022A08-A34F-B846-A0B8-13BE638F7DC7}" srcOrd="0" destOrd="0" presId="urn:microsoft.com/office/officeart/2005/8/layout/default"/>
    <dgm:cxn modelId="{B58BD992-5880-414C-8847-1C5533B6FD62}" type="presParOf" srcId="{C82E84DF-135D-4A4D-813B-8A5AA92BB664}" destId="{F62E68DA-B4BA-F649-9D2A-CAD3B3BFF7BC}" srcOrd="1" destOrd="0" presId="urn:microsoft.com/office/officeart/2005/8/layout/default"/>
    <dgm:cxn modelId="{9B0B796D-F592-7842-B690-6E8384B28B84}" type="presParOf" srcId="{C82E84DF-135D-4A4D-813B-8A5AA92BB664}" destId="{ECBD4B68-527D-8248-9A54-C5506F49C0A0}" srcOrd="2" destOrd="0" presId="urn:microsoft.com/office/officeart/2005/8/layout/default"/>
    <dgm:cxn modelId="{6383844F-45EA-3648-8707-223A7198E8C9}" type="presParOf" srcId="{C82E84DF-135D-4A4D-813B-8A5AA92BB664}" destId="{899018B7-8CA6-814B-96C3-74CB9217C119}" srcOrd="3" destOrd="0" presId="urn:microsoft.com/office/officeart/2005/8/layout/default"/>
    <dgm:cxn modelId="{7FBE434C-3B6C-784F-BEDD-2A462C8783BF}" type="presParOf" srcId="{C82E84DF-135D-4A4D-813B-8A5AA92BB664}" destId="{ACCF6DB1-B295-7941-A3B4-93563A638506}" srcOrd="4" destOrd="0" presId="urn:microsoft.com/office/officeart/2005/8/layout/default"/>
    <dgm:cxn modelId="{D3820705-5EE8-8849-AA65-F03345718A0E}" type="presParOf" srcId="{C82E84DF-135D-4A4D-813B-8A5AA92BB664}" destId="{CBBC53E8-AEB6-D44E-90FD-5559E472972D}" srcOrd="5" destOrd="0" presId="urn:microsoft.com/office/officeart/2005/8/layout/default"/>
    <dgm:cxn modelId="{07C20FCB-3029-814E-9BE1-AEC0508C2B1E}" type="presParOf" srcId="{C82E84DF-135D-4A4D-813B-8A5AA92BB664}" destId="{8BB2B999-EBAC-3147-B305-ED0957BAA15A}" srcOrd="6" destOrd="0" presId="urn:microsoft.com/office/officeart/2005/8/layout/default"/>
    <dgm:cxn modelId="{73FFBDC5-D96C-C745-9433-68E658229EEA}" type="presParOf" srcId="{C82E84DF-135D-4A4D-813B-8A5AA92BB664}" destId="{D2927A76-CE4E-4C43-92C6-3298B8030736}" srcOrd="7" destOrd="0" presId="urn:microsoft.com/office/officeart/2005/8/layout/default"/>
    <dgm:cxn modelId="{E83640E0-C27E-1840-AB84-5F4E6C265A92}" type="presParOf" srcId="{C82E84DF-135D-4A4D-813B-8A5AA92BB664}" destId="{64D34EF8-6454-4341-90AB-EEE8B7A4CCD7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022A08-A34F-B846-A0B8-13BE638F7DC7}">
      <dsp:nvSpPr>
        <dsp:cNvPr id="0" name=""/>
        <dsp:cNvSpPr/>
      </dsp:nvSpPr>
      <dsp:spPr>
        <a:xfrm>
          <a:off x="1137820" y="889"/>
          <a:ext cx="2586893" cy="1552135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2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Professional CCM singer and teacher for 17 years</a:t>
          </a:r>
        </a:p>
      </dsp:txBody>
      <dsp:txXfrm>
        <a:off x="1137820" y="889"/>
        <a:ext cx="2586893" cy="1552135"/>
      </dsp:txXfrm>
    </dsp:sp>
    <dsp:sp modelId="{ECBD4B68-527D-8248-9A54-C5506F49C0A0}">
      <dsp:nvSpPr>
        <dsp:cNvPr id="0" name=""/>
        <dsp:cNvSpPr/>
      </dsp:nvSpPr>
      <dsp:spPr>
        <a:xfrm>
          <a:off x="3983403" y="889"/>
          <a:ext cx="2586893" cy="1552135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3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3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love belting, hearing and performing those big, powerful notes.</a:t>
          </a:r>
        </a:p>
      </dsp:txBody>
      <dsp:txXfrm>
        <a:off x="3983403" y="889"/>
        <a:ext cx="2586893" cy="1552135"/>
      </dsp:txXfrm>
    </dsp:sp>
    <dsp:sp modelId="{ACCF6DB1-B295-7941-A3B4-93563A638506}">
      <dsp:nvSpPr>
        <dsp:cNvPr id="0" name=""/>
        <dsp:cNvSpPr/>
      </dsp:nvSpPr>
      <dsp:spPr>
        <a:xfrm>
          <a:off x="6828985" y="889"/>
          <a:ext cx="2586893" cy="1552135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4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4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Students often want to emulate songs from the likes of wicked and Adele </a:t>
          </a:r>
        </a:p>
      </dsp:txBody>
      <dsp:txXfrm>
        <a:off x="6828985" y="889"/>
        <a:ext cx="2586893" cy="1552135"/>
      </dsp:txXfrm>
    </dsp:sp>
    <dsp:sp modelId="{8BB2B999-EBAC-3147-B305-ED0957BAA15A}">
      <dsp:nvSpPr>
        <dsp:cNvPr id="0" name=""/>
        <dsp:cNvSpPr/>
      </dsp:nvSpPr>
      <dsp:spPr>
        <a:xfrm>
          <a:off x="2560612" y="1811715"/>
          <a:ext cx="2586893" cy="1552135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5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There needs to be more consensus on methods and terminology, which can be difficult for teachers and students.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Hoch and </a:t>
          </a:r>
          <a:r>
            <a:rPr lang="en-GB" sz="1400" kern="1200" dirty="0" err="1"/>
            <a:t>Sandage</a:t>
          </a:r>
          <a:r>
            <a:rPr lang="en-GB" sz="1400" kern="1200" dirty="0"/>
            <a:t> (2017). </a:t>
          </a:r>
        </a:p>
      </dsp:txBody>
      <dsp:txXfrm>
        <a:off x="2560612" y="1811715"/>
        <a:ext cx="2586893" cy="1552135"/>
      </dsp:txXfrm>
    </dsp:sp>
    <dsp:sp modelId="{64D34EF8-6454-4341-90AB-EEE8B7A4CCD7}">
      <dsp:nvSpPr>
        <dsp:cNvPr id="0" name=""/>
        <dsp:cNvSpPr/>
      </dsp:nvSpPr>
      <dsp:spPr>
        <a:xfrm>
          <a:off x="5406194" y="1811715"/>
          <a:ext cx="2586893" cy="1552135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6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6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The research project aims to explore belting techniques used in CCM by teachers and pedagogues.</a:t>
          </a:r>
        </a:p>
      </dsp:txBody>
      <dsp:txXfrm>
        <a:off x="5406194" y="1811715"/>
        <a:ext cx="2586893" cy="15521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CDF1C7-A023-4647-B6F7-FCEFB24557BE}" type="datetimeFigureOut">
              <a:rPr lang="en-US" smtClean="0"/>
              <a:t>1/12/24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7F3A0E-2B61-3F48-9BBB-8FD54BE320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56768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dirty="0"/>
              <a:pPr/>
              <a:t>1/12/24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/>
              <a:pPr/>
              <a:t>1/12/24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1/12/24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dirty="0"/>
              <a:pPr/>
              <a:t>1/12/24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1/12/24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1/12/24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dirty="0"/>
              <a:pPr/>
              <a:t>1/12/24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1/12/24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dirty="0"/>
              <a:pPr/>
              <a:t>1/12/24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dirty="0"/>
              <a:pPr/>
              <a:t>1/12/24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1/12/24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dirty="0"/>
              <a:pPr/>
              <a:t>1/12/24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dirty="0"/>
              <a:pPr/>
              <a:t>1/12/24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dirty="0"/>
              <a:pPr/>
              <a:t>1/12/24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dirty="0"/>
              <a:pPr/>
              <a:t>1/12/24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3" r:id="rId9"/>
    <p:sldLayoutId id="2147483657" r:id="rId10"/>
    <p:sldLayoutId id="2147483666" r:id="rId11"/>
    <p:sldLayoutId id="2147483661" r:id="rId12"/>
    <p:sldLayoutId id="2147483658" r:id="rId13"/>
    <p:sldLayoutId id="2147483659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4047A07-72EC-41BC-A55F-C264F639FB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icrophone and piano">
            <a:extLst>
              <a:ext uri="{FF2B5EF4-FFF2-40B4-BE49-F238E27FC236}">
                <a16:creationId xmlns:a16="http://schemas.microsoft.com/office/drawing/2014/main" id="{AC03FD6D-CD87-67D8-EE2A-778D8D8C16D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7547" b="7547"/>
          <a:stretch/>
        </p:blipFill>
        <p:spPr>
          <a:xfrm>
            <a:off x="0" y="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16878B5-96B6-1AA6-098A-9A37B7E67E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882" y="177908"/>
            <a:ext cx="11742235" cy="3732453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4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An investigation of pedagogical techniques employed in teaching belt voice quality in the contemporary commercial music (CCM) genre.</a:t>
            </a:r>
            <a:r>
              <a:rPr lang="en-GB" sz="4000" dirty="0">
                <a:solidFill>
                  <a:schemeClr val="tx1"/>
                </a:solidFill>
                <a:effectLst/>
              </a:rPr>
              <a:t> </a:t>
            </a:r>
            <a:endParaRPr lang="en-US" sz="4000" dirty="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488CFA0-EC3C-3ADC-5C4A-6C4EA06B7A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0069" y="4823647"/>
            <a:ext cx="10572000" cy="434974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90000"/>
              </a:lnSpc>
            </a:pPr>
            <a:r>
              <a:rPr lang="en-US" sz="11200" dirty="0">
                <a:latin typeface="Arial" panose="020B0604020202020204" pitchFamily="34" charset="0"/>
                <a:cs typeface="Arial" panose="020B0604020202020204" pitchFamily="34" charset="0"/>
              </a:rPr>
              <a:t>Holly Batchelor – </a:t>
            </a:r>
            <a:r>
              <a:rPr lang="en-GB" sz="1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2221673  </a:t>
            </a:r>
          </a:p>
          <a:p>
            <a:pPr>
              <a:lnSpc>
                <a:spcPct val="90000"/>
              </a:lnSpc>
            </a:pPr>
            <a:r>
              <a:rPr lang="en-GB" sz="1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    </a:t>
            </a:r>
          </a:p>
          <a:p>
            <a:pPr>
              <a:lnSpc>
                <a:spcPct val="90000"/>
              </a:lnSpc>
            </a:pPr>
            <a:r>
              <a:rPr lang="en-GB" sz="11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Module 3 </a:t>
            </a:r>
            <a:r>
              <a:rPr lang="en-GB" sz="1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BMPF7005 – Work-based learning project </a:t>
            </a:r>
          </a:p>
          <a:p>
            <a:pPr>
              <a:lnSpc>
                <a:spcPct val="90000"/>
              </a:lnSpc>
            </a:pPr>
            <a:endParaRPr lang="en-GB" sz="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GB" sz="6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US" sz="600" dirty="0"/>
          </a:p>
        </p:txBody>
      </p:sp>
    </p:spTree>
    <p:extLst>
      <p:ext uri="{BB962C8B-B14F-4D97-AF65-F5344CB8AC3E}">
        <p14:creationId xmlns:p14="http://schemas.microsoft.com/office/powerpoint/2010/main" val="1711053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056824CE-083D-4ED5-94A5-655345BBE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 6">
            <a:extLst>
              <a:ext uri="{FF2B5EF4-FFF2-40B4-BE49-F238E27FC236}">
                <a16:creationId xmlns:a16="http://schemas.microsoft.com/office/drawing/2014/main" id="{0785D83B-2124-40CD-9E29-811BC2B7C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79CE45-3DF8-BFD6-69C8-49DA79883F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US" dirty="0"/>
              <a:t>The Context </a:t>
            </a:r>
          </a:p>
        </p:txBody>
      </p:sp>
      <p:graphicFrame>
        <p:nvGraphicFramePr>
          <p:cNvPr id="11" name="Content Placeholder 10">
            <a:extLst>
              <a:ext uri="{FF2B5EF4-FFF2-40B4-BE49-F238E27FC236}">
                <a16:creationId xmlns:a16="http://schemas.microsoft.com/office/drawing/2014/main" id="{D2BBCB75-7D22-F909-F90D-AD30C70891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42797162"/>
              </p:ext>
            </p:extLst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247471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B9607A7-C194-45C1-9EA4-D513E02DC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6">
            <a:extLst>
              <a:ext uri="{FF2B5EF4-FFF2-40B4-BE49-F238E27FC236}">
                <a16:creationId xmlns:a16="http://schemas.microsoft.com/office/drawing/2014/main" id="{CBFF659F-D040-4A67-B951-3D6D61BB1F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xmlns:p14="http://schemas.microsoft.com/office/powerpoint/2010/main" xmlns:a16="http://schemas.microsoft.com/office/drawing/2014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4DC7C2-470D-3917-1943-13F2BAB1AD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effectLst/>
        </p:spPr>
        <p:txBody>
          <a:bodyPr>
            <a:normAutofit/>
          </a:bodyPr>
          <a:lstStyle/>
          <a:p>
            <a:r>
              <a:rPr lang="en-US" dirty="0"/>
              <a:t>Project Overview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7DE6342-48B4-657C-7B53-FA69267FFD49}"/>
              </a:ext>
            </a:extLst>
          </p:cNvPr>
          <p:cNvSpPr txBox="1"/>
          <p:nvPr/>
        </p:nvSpPr>
        <p:spPr>
          <a:xfrm>
            <a:off x="401442" y="2340937"/>
            <a:ext cx="473326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Qualitative study using data triangulation</a:t>
            </a:r>
          </a:p>
          <a:p>
            <a:r>
              <a:rPr lang="en-US" sz="1400" dirty="0"/>
              <a:t>Literature review, questionnaire and lesson observations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3AADC44-243F-FCDB-2CB2-1A3200A22B25}"/>
              </a:ext>
            </a:extLst>
          </p:cNvPr>
          <p:cNvSpPr txBox="1"/>
          <p:nvPr/>
        </p:nvSpPr>
        <p:spPr>
          <a:xfrm>
            <a:off x="6893169" y="2294770"/>
            <a:ext cx="52545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It sits within the constructivist paradigm, where there is not one reality.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5F2140A-9A0A-22B2-4AAD-D0E618EFE9A9}"/>
              </a:ext>
            </a:extLst>
          </p:cNvPr>
          <p:cNvSpPr txBox="1"/>
          <p:nvPr/>
        </p:nvSpPr>
        <p:spPr>
          <a:xfrm>
            <a:off x="401442" y="3279507"/>
            <a:ext cx="473326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Question</a:t>
            </a:r>
          </a:p>
          <a:p>
            <a:r>
              <a:rPr lang="en-US" sz="1400" dirty="0"/>
              <a:t>What techniques are used to teach belt?</a:t>
            </a:r>
          </a:p>
          <a:p>
            <a:r>
              <a:rPr lang="en-US" sz="1400" dirty="0"/>
              <a:t>Using the power, source and filter model.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What breath techniques are used for belt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What resonance techniques are used for belt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What onset techniques are used for belt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D18ED1B-4C47-FA43-8FDF-905CAA96C8A4}"/>
              </a:ext>
            </a:extLst>
          </p:cNvPr>
          <p:cNvSpPr txBox="1"/>
          <p:nvPr/>
        </p:nvSpPr>
        <p:spPr>
          <a:xfrm>
            <a:off x="6893169" y="3073297"/>
            <a:ext cx="525454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The literature reviewed showed many different methods and techniques that were narrowed down to the most common, and data was used to inform questionnaires to teachers.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492A923-BA1B-0F73-19D0-883AF2A36A5F}"/>
              </a:ext>
            </a:extLst>
          </p:cNvPr>
          <p:cNvSpPr txBox="1"/>
          <p:nvPr/>
        </p:nvSpPr>
        <p:spPr>
          <a:xfrm>
            <a:off x="6851745" y="4918461"/>
            <a:ext cx="533739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 i="0" u="none" strike="noStrike" dirty="0">
                <a:solidFill>
                  <a:srgbClr val="161719"/>
                </a:solidFill>
                <a:effectLst/>
                <a:latin typeface="+mj-lt"/>
                <a:cs typeface="Arial" panose="020B0604020202020204" pitchFamily="34" charset="0"/>
              </a:rPr>
              <a:t>7 experienced belt teachers. Common themes were identified from a questionnaire and taught to 2 students. Observations and a follow-up questionnaire were conducted to assess effectiveness?</a:t>
            </a:r>
            <a:endParaRPr lang="en-US" sz="1400" dirty="0">
              <a:latin typeface="+mj-lt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40F5B0F-55B5-A0CA-6C21-B62317918FBC}"/>
              </a:ext>
            </a:extLst>
          </p:cNvPr>
          <p:cNvSpPr txBox="1"/>
          <p:nvPr/>
        </p:nvSpPr>
        <p:spPr>
          <a:xfrm>
            <a:off x="401442" y="5026183"/>
            <a:ext cx="415046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Insider research was acknowledged. I have a current DBS, and all data was safely stored and </a:t>
            </a:r>
            <a:r>
              <a:rPr lang="en-US" sz="1400" dirty="0" err="1"/>
              <a:t>anonymised</a:t>
            </a:r>
            <a:r>
              <a:rPr lang="en-US" sz="1400" dirty="0"/>
              <a:t>. Approved by UWTSD ETHICS</a:t>
            </a:r>
          </a:p>
        </p:txBody>
      </p:sp>
    </p:spTree>
    <p:extLst>
      <p:ext uri="{BB962C8B-B14F-4D97-AF65-F5344CB8AC3E}">
        <p14:creationId xmlns:p14="http://schemas.microsoft.com/office/powerpoint/2010/main" val="3637268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>
            <a:extLst>
              <a:ext uri="{FF2B5EF4-FFF2-40B4-BE49-F238E27FC236}">
                <a16:creationId xmlns:a16="http://schemas.microsoft.com/office/drawing/2014/main" id="{133F8CB7-795C-4272-9073-64D8CF97F2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6="http://schemas.microsoft.com/office/drawing/2014/main" xmlns:p14="http://schemas.microsoft.com/office/powerpoint/2010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C91D72-1714-B52F-8991-3657146E0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2" y="639097"/>
            <a:ext cx="3211392" cy="378110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Findings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9674F1F8-962D-4FF5-B378-D9D2FFDFD2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4896681"/>
            <a:ext cx="12188952" cy="1961319"/>
          </a:xfrm>
          <a:custGeom>
            <a:avLst/>
            <a:gdLst>
              <a:gd name="connsiteX0" fmla="*/ 0 w 12188952"/>
              <a:gd name="connsiteY0" fmla="*/ 0 h 1961319"/>
              <a:gd name="connsiteX1" fmla="*/ 1996017 w 12188952"/>
              <a:gd name="connsiteY1" fmla="*/ 0 h 1961319"/>
              <a:gd name="connsiteX2" fmla="*/ 2377017 w 12188952"/>
              <a:gd name="connsiteY2" fmla="*/ 263783 h 1961319"/>
              <a:gd name="connsiteX3" fmla="*/ 2385484 w 12188952"/>
              <a:gd name="connsiteY3" fmla="*/ 266713 h 1961319"/>
              <a:gd name="connsiteX4" fmla="*/ 2398184 w 12188952"/>
              <a:gd name="connsiteY4" fmla="*/ 271110 h 1961319"/>
              <a:gd name="connsiteX5" fmla="*/ 2410883 w 12188952"/>
              <a:gd name="connsiteY5" fmla="*/ 275506 h 1961319"/>
              <a:gd name="connsiteX6" fmla="*/ 2421467 w 12188952"/>
              <a:gd name="connsiteY6" fmla="*/ 275506 h 1961319"/>
              <a:gd name="connsiteX7" fmla="*/ 2434167 w 12188952"/>
              <a:gd name="connsiteY7" fmla="*/ 275506 h 1961319"/>
              <a:gd name="connsiteX8" fmla="*/ 2444750 w 12188952"/>
              <a:gd name="connsiteY8" fmla="*/ 271110 h 1961319"/>
              <a:gd name="connsiteX9" fmla="*/ 2457450 w 12188952"/>
              <a:gd name="connsiteY9" fmla="*/ 266713 h 1961319"/>
              <a:gd name="connsiteX10" fmla="*/ 2465917 w 12188952"/>
              <a:gd name="connsiteY10" fmla="*/ 263783 h 1961319"/>
              <a:gd name="connsiteX11" fmla="*/ 2846917 w 12188952"/>
              <a:gd name="connsiteY11" fmla="*/ 0 h 1961319"/>
              <a:gd name="connsiteX12" fmla="*/ 12188952 w 12188952"/>
              <a:gd name="connsiteY12" fmla="*/ 0 h 1961319"/>
              <a:gd name="connsiteX13" fmla="*/ 12188952 w 12188952"/>
              <a:gd name="connsiteY13" fmla="*/ 1264506 h 1961319"/>
              <a:gd name="connsiteX14" fmla="*/ 12188952 w 12188952"/>
              <a:gd name="connsiteY14" fmla="*/ 1917775 h 1961319"/>
              <a:gd name="connsiteX15" fmla="*/ 12188952 w 12188952"/>
              <a:gd name="connsiteY15" fmla="*/ 1961319 h 1961319"/>
              <a:gd name="connsiteX16" fmla="*/ 0 w 12188952"/>
              <a:gd name="connsiteY16" fmla="*/ 1961319 h 1961319"/>
              <a:gd name="connsiteX17" fmla="*/ 0 w 12188952"/>
              <a:gd name="connsiteY17" fmla="*/ 1917775 h 1961319"/>
              <a:gd name="connsiteX18" fmla="*/ 0 w 12188952"/>
              <a:gd name="connsiteY18" fmla="*/ 1264506 h 19613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88952" h="1961319">
                <a:moveTo>
                  <a:pt x="0" y="0"/>
                </a:moveTo>
                <a:lnTo>
                  <a:pt x="1996017" y="0"/>
                </a:lnTo>
                <a:lnTo>
                  <a:pt x="2377017" y="263783"/>
                </a:lnTo>
                <a:lnTo>
                  <a:pt x="2385484" y="266713"/>
                </a:lnTo>
                <a:lnTo>
                  <a:pt x="2398184" y="271110"/>
                </a:lnTo>
                <a:lnTo>
                  <a:pt x="2410883" y="275506"/>
                </a:lnTo>
                <a:lnTo>
                  <a:pt x="2421467" y="275506"/>
                </a:lnTo>
                <a:lnTo>
                  <a:pt x="2434167" y="275506"/>
                </a:lnTo>
                <a:lnTo>
                  <a:pt x="2444750" y="271110"/>
                </a:lnTo>
                <a:lnTo>
                  <a:pt x="2457450" y="266713"/>
                </a:lnTo>
                <a:lnTo>
                  <a:pt x="2465917" y="263783"/>
                </a:lnTo>
                <a:lnTo>
                  <a:pt x="2846917" y="0"/>
                </a:lnTo>
                <a:lnTo>
                  <a:pt x="12188952" y="0"/>
                </a:lnTo>
                <a:lnTo>
                  <a:pt x="12188952" y="1264506"/>
                </a:lnTo>
                <a:lnTo>
                  <a:pt x="12188952" y="1917775"/>
                </a:lnTo>
                <a:lnTo>
                  <a:pt x="12188952" y="1961319"/>
                </a:lnTo>
                <a:lnTo>
                  <a:pt x="0" y="1961319"/>
                </a:lnTo>
                <a:lnTo>
                  <a:pt x="0" y="1917775"/>
                </a:lnTo>
                <a:lnTo>
                  <a:pt x="0" y="1264506"/>
                </a:lnTo>
                <a:close/>
              </a:path>
            </a:pathLst>
          </a:custGeom>
          <a:solidFill>
            <a:srgbClr val="21212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701CDB4-05E2-481A-9165-2455B6FE2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0658" y="0"/>
            <a:ext cx="7552944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4">
            <a:extLst>
              <a:ext uri="{FF2B5EF4-FFF2-40B4-BE49-F238E27FC236}">
                <a16:creationId xmlns:a16="http://schemas.microsoft.com/office/drawing/2014/main" id="{93C43E0F-EC0A-4928-BA40-42313C099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0386" y="958640"/>
            <a:ext cx="6258150" cy="4945244"/>
          </a:xfrm>
          <a:prstGeom prst="roundRect">
            <a:avLst>
              <a:gd name="adj" fmla="val 3513"/>
            </a:avLst>
          </a:prstGeom>
          <a:solidFill>
            <a:schemeClr val="bg1"/>
          </a:solidFill>
          <a:ln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aph with different colored rectangles&#10;&#10;Description automatically generated">
            <a:extLst>
              <a:ext uri="{FF2B5EF4-FFF2-40B4-BE49-F238E27FC236}">
                <a16:creationId xmlns:a16="http://schemas.microsoft.com/office/drawing/2014/main" id="{BE6D8345-B8A5-F607-B46D-3E28F83EBE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24820" y="1442586"/>
            <a:ext cx="5589282" cy="44347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60796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>
            <a:extLst>
              <a:ext uri="{FF2B5EF4-FFF2-40B4-BE49-F238E27FC236}">
                <a16:creationId xmlns:a16="http://schemas.microsoft.com/office/drawing/2014/main" id="{11114F18-D12D-43C6-895F-5BA92C290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6="http://schemas.microsoft.com/office/drawing/2014/main" xmlns:p14="http://schemas.microsoft.com/office/powerpoint/2010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3" name="Rounded Rectangle 16">
            <a:extLst>
              <a:ext uri="{FF2B5EF4-FFF2-40B4-BE49-F238E27FC236}">
                <a16:creationId xmlns:a16="http://schemas.microsoft.com/office/drawing/2014/main" id="{AF9B2B08-75D2-47EB-A5C0-986478393C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5458" y="643464"/>
            <a:ext cx="5365605" cy="3599352"/>
          </a:xfrm>
          <a:prstGeom prst="roundRect">
            <a:avLst>
              <a:gd name="adj" fmla="val 4219"/>
            </a:avLst>
          </a:prstGeom>
          <a:solidFill>
            <a:schemeClr val="tx1"/>
          </a:solidFill>
          <a:ln>
            <a:solidFill>
              <a:schemeClr val="accent1">
                <a:lumMod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8">
            <a:extLst>
              <a:ext uri="{FF2B5EF4-FFF2-40B4-BE49-F238E27FC236}">
                <a16:creationId xmlns:a16="http://schemas.microsoft.com/office/drawing/2014/main" id="{7E25C7D9-6246-4DD6-8994-4BC3A9EE4C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80932" y="643464"/>
            <a:ext cx="5365605" cy="3599352"/>
          </a:xfrm>
          <a:prstGeom prst="roundRect">
            <a:avLst>
              <a:gd name="adj" fmla="val 4219"/>
            </a:avLst>
          </a:prstGeom>
          <a:solidFill>
            <a:schemeClr val="tx1"/>
          </a:solidFill>
          <a:ln>
            <a:solidFill>
              <a:schemeClr val="accent1">
                <a:lumMod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D16A414C-5E5E-4426-8403-003A08DA39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 bwMode="white">
          <a:xfrm>
            <a:off x="0" y="4525094"/>
            <a:ext cx="12203151" cy="2344057"/>
            <a:chOff x="0" y="4525094"/>
            <a:chExt cx="12203151" cy="2344057"/>
          </a:xfrm>
        </p:grpSpPr>
        <p:sp>
          <p:nvSpPr>
            <p:cNvPr id="18" name="Freeform 9">
              <a:extLst>
                <a:ext uri="{FF2B5EF4-FFF2-40B4-BE49-F238E27FC236}">
                  <a16:creationId xmlns:a16="http://schemas.microsoft.com/office/drawing/2014/main" id="{94DB3BEE-6C96-46FB-8C15-8B113A650B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0" y="4525094"/>
              <a:ext cx="12192000" cy="2332906"/>
            </a:xfrm>
            <a:custGeom>
              <a:avLst/>
              <a:gdLst>
                <a:gd name="connsiteX0" fmla="*/ 0 w 12192000"/>
                <a:gd name="connsiteY0" fmla="*/ 0 h 2332906"/>
                <a:gd name="connsiteX1" fmla="*/ 1996017 w 12192000"/>
                <a:gd name="connsiteY1" fmla="*/ 0 h 2332906"/>
                <a:gd name="connsiteX2" fmla="*/ 2377017 w 12192000"/>
                <a:gd name="connsiteY2" fmla="*/ 263783 h 2332906"/>
                <a:gd name="connsiteX3" fmla="*/ 2385484 w 12192000"/>
                <a:gd name="connsiteY3" fmla="*/ 266713 h 2332906"/>
                <a:gd name="connsiteX4" fmla="*/ 2398184 w 12192000"/>
                <a:gd name="connsiteY4" fmla="*/ 271110 h 2332906"/>
                <a:gd name="connsiteX5" fmla="*/ 2410883 w 12192000"/>
                <a:gd name="connsiteY5" fmla="*/ 275506 h 2332906"/>
                <a:gd name="connsiteX6" fmla="*/ 2421467 w 12192000"/>
                <a:gd name="connsiteY6" fmla="*/ 275506 h 2332906"/>
                <a:gd name="connsiteX7" fmla="*/ 2434167 w 12192000"/>
                <a:gd name="connsiteY7" fmla="*/ 275506 h 2332906"/>
                <a:gd name="connsiteX8" fmla="*/ 2444750 w 12192000"/>
                <a:gd name="connsiteY8" fmla="*/ 271110 h 2332906"/>
                <a:gd name="connsiteX9" fmla="*/ 2457450 w 12192000"/>
                <a:gd name="connsiteY9" fmla="*/ 266713 h 2332906"/>
                <a:gd name="connsiteX10" fmla="*/ 2465917 w 12192000"/>
                <a:gd name="connsiteY10" fmla="*/ 263783 h 2332906"/>
                <a:gd name="connsiteX11" fmla="*/ 2846917 w 12192000"/>
                <a:gd name="connsiteY11" fmla="*/ 0 h 2332906"/>
                <a:gd name="connsiteX12" fmla="*/ 12192000 w 12192000"/>
                <a:gd name="connsiteY12" fmla="*/ 0 h 2332906"/>
                <a:gd name="connsiteX13" fmla="*/ 12192000 w 12192000"/>
                <a:gd name="connsiteY13" fmla="*/ 2332906 h 2332906"/>
                <a:gd name="connsiteX14" fmla="*/ 0 w 12192000"/>
                <a:gd name="connsiteY14" fmla="*/ 2332906 h 23329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2192000" h="2332906">
                  <a:moveTo>
                    <a:pt x="0" y="0"/>
                  </a:moveTo>
                  <a:lnTo>
                    <a:pt x="1996017" y="0"/>
                  </a:lnTo>
                  <a:lnTo>
                    <a:pt x="2377017" y="263783"/>
                  </a:lnTo>
                  <a:lnTo>
                    <a:pt x="2385484" y="266713"/>
                  </a:lnTo>
                  <a:lnTo>
                    <a:pt x="2398184" y="271110"/>
                  </a:lnTo>
                  <a:lnTo>
                    <a:pt x="2410883" y="275506"/>
                  </a:lnTo>
                  <a:lnTo>
                    <a:pt x="2421467" y="275506"/>
                  </a:lnTo>
                  <a:lnTo>
                    <a:pt x="2434167" y="275506"/>
                  </a:lnTo>
                  <a:lnTo>
                    <a:pt x="2444750" y="271110"/>
                  </a:lnTo>
                  <a:lnTo>
                    <a:pt x="2457450" y="266713"/>
                  </a:lnTo>
                  <a:lnTo>
                    <a:pt x="2465917" y="263783"/>
                  </a:lnTo>
                  <a:lnTo>
                    <a:pt x="2846917" y="0"/>
                  </a:lnTo>
                  <a:lnTo>
                    <a:pt x="12192000" y="0"/>
                  </a:lnTo>
                  <a:lnTo>
                    <a:pt x="12192000" y="2332906"/>
                  </a:lnTo>
                  <a:lnTo>
                    <a:pt x="0" y="2332906"/>
                  </a:lnTo>
                  <a:close/>
                </a:path>
              </a:pathLst>
            </a:custGeom>
            <a:solidFill>
              <a:schemeClr val="bg1">
                <a:lumMod val="85000"/>
                <a:lumOff val="15000"/>
              </a:schemeClr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F40BAA06-E9BA-470B-A5C0-46A23420F7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 flipH="1">
              <a:off x="3820" y="4536245"/>
              <a:ext cx="5660999" cy="2332906"/>
            </a:xfrm>
            <a:prstGeom prst="triangle">
              <a:avLst>
                <a:gd name="adj" fmla="val 100000"/>
              </a:avLst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062096F8-9F75-4506-A42C-8867603F67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4813714" y="4536245"/>
              <a:ext cx="7389437" cy="2332906"/>
            </a:xfrm>
            <a:prstGeom prst="triangle">
              <a:avLst>
                <a:gd name="adj" fmla="val 100000"/>
              </a:avLst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C827E25-F503-3662-1E1D-034AF4C1D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1" y="4817533"/>
            <a:ext cx="10572000" cy="77952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Onset and resonance techniques </a:t>
            </a:r>
          </a:p>
        </p:txBody>
      </p:sp>
      <p:pic>
        <p:nvPicPr>
          <p:cNvPr id="6" name="Picture 5" descr="A graph with different colored squares&#10;&#10;Description automatically generated">
            <a:extLst>
              <a:ext uri="{FF2B5EF4-FFF2-40B4-BE49-F238E27FC236}">
                <a16:creationId xmlns:a16="http://schemas.microsoft.com/office/drawing/2014/main" id="{4B87EEB1-68F2-1D62-D7F1-74DC6DB04A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1749" y="809368"/>
            <a:ext cx="4706962" cy="3259570"/>
          </a:xfrm>
          <a:prstGeom prst="rect">
            <a:avLst/>
          </a:prstGeom>
        </p:spPr>
      </p:pic>
      <p:pic>
        <p:nvPicPr>
          <p:cNvPr id="5" name="Picture 4" descr="A screenshot of a graph&#10;&#10;Description automatically generated">
            <a:extLst>
              <a:ext uri="{FF2B5EF4-FFF2-40B4-BE49-F238E27FC236}">
                <a16:creationId xmlns:a16="http://schemas.microsoft.com/office/drawing/2014/main" id="{10DA913A-CB22-92A5-22EB-47C2376FE3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10252" y="813355"/>
            <a:ext cx="4706962" cy="32595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63635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>
            <a:extLst>
              <a:ext uri="{FF2B5EF4-FFF2-40B4-BE49-F238E27FC236}">
                <a16:creationId xmlns:a16="http://schemas.microsoft.com/office/drawing/2014/main" id="{133F8CB7-795C-4272-9073-64D8CF97F2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6="http://schemas.microsoft.com/office/drawing/2014/main" xmlns:p14="http://schemas.microsoft.com/office/powerpoint/2010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80DE8A2-73B1-4AFE-8FB9-BE4B66F398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E5ADB140-E61F-4DA4-A342-F5EF70772D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solidFill>
            <a:srgbClr val="212121"/>
          </a:solidFill>
          <a:ln>
            <a:noFill/>
          </a:ln>
          <a:extLst>
            <a:ext uri="{91240B29-F687-4f45-9708-019B960494DF}">
              <a14:hiddenLine xmlns="" xmlns:a16="http://schemas.microsoft.com/office/drawing/2014/main" xmlns:p14="http://schemas.microsoft.com/office/powerpoint/2010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8DAEDB-6963-80FE-FCE5-5758716345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14" y="394943"/>
            <a:ext cx="11288972" cy="816637"/>
          </a:xfrm>
          <a:effectLst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dirty="0">
                <a:solidFill>
                  <a:srgbClr val="FFFFFF"/>
                </a:solidFill>
              </a:rPr>
              <a:t>Common teaching style and methods uncovered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74CDC2B-AEC3-5BC8-1ED1-DBA2B3A9C5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2645608"/>
              </p:ext>
            </p:extLst>
          </p:nvPr>
        </p:nvGraphicFramePr>
        <p:xfrm>
          <a:off x="657625" y="2349499"/>
          <a:ext cx="10876752" cy="369186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229466">
                  <a:extLst>
                    <a:ext uri="{9D8B030D-6E8A-4147-A177-3AD203B41FA5}">
                      <a16:colId xmlns:a16="http://schemas.microsoft.com/office/drawing/2014/main" val="1007670507"/>
                    </a:ext>
                  </a:extLst>
                </a:gridCol>
                <a:gridCol w="2418180">
                  <a:extLst>
                    <a:ext uri="{9D8B030D-6E8A-4147-A177-3AD203B41FA5}">
                      <a16:colId xmlns:a16="http://schemas.microsoft.com/office/drawing/2014/main" val="4235448463"/>
                    </a:ext>
                  </a:extLst>
                </a:gridCol>
                <a:gridCol w="2653472">
                  <a:extLst>
                    <a:ext uri="{9D8B030D-6E8A-4147-A177-3AD203B41FA5}">
                      <a16:colId xmlns:a16="http://schemas.microsoft.com/office/drawing/2014/main" val="3695120353"/>
                    </a:ext>
                  </a:extLst>
                </a:gridCol>
                <a:gridCol w="2575634">
                  <a:extLst>
                    <a:ext uri="{9D8B030D-6E8A-4147-A177-3AD203B41FA5}">
                      <a16:colId xmlns:a16="http://schemas.microsoft.com/office/drawing/2014/main" val="1549035195"/>
                    </a:ext>
                  </a:extLst>
                </a:gridCol>
              </a:tblGrid>
              <a:tr h="349453">
                <a:tc>
                  <a:txBody>
                    <a:bodyPr/>
                    <a:lstStyle/>
                    <a:p>
                      <a:pPr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   Communication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02" marR="7400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     Creativity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02" marR="7400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      Performance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02" marR="7400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      Technique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02" marR="74002" marT="0" marB="0"/>
                </a:tc>
                <a:extLst>
                  <a:ext uri="{0D108BD9-81ED-4DB2-BD59-A6C34878D82A}">
                    <a16:rowId xmlns:a16="http://schemas.microsoft.com/office/drawing/2014/main" val="3041675306"/>
                  </a:ext>
                </a:extLst>
              </a:tr>
              <a:tr h="3342412">
                <a:tc>
                  <a:txBody>
                    <a:bodyPr/>
                    <a:lstStyle/>
                    <a:p>
                      <a:pPr marL="228600"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Speech </a:t>
                      </a:r>
                      <a:endParaRPr lang="en-GB" sz="1100">
                        <a:effectLst/>
                      </a:endParaRPr>
                    </a:p>
                    <a:p>
                      <a:pPr marL="228600"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Calling out </a:t>
                      </a:r>
                      <a:endParaRPr lang="en-GB" sz="1100">
                        <a:effectLst/>
                      </a:endParaRPr>
                    </a:p>
                    <a:p>
                      <a:pPr marL="228600"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Calling specific words mum, Dad, Hey, Taxi!</a:t>
                      </a:r>
                      <a:endParaRPr lang="en-GB" sz="1100">
                        <a:effectLst/>
                      </a:endParaRPr>
                    </a:p>
                    <a:p>
                      <a:pPr marL="228600"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Listening </a:t>
                      </a:r>
                      <a:endParaRPr lang="en-GB" sz="1100">
                        <a:effectLst/>
                      </a:endParaRPr>
                    </a:p>
                    <a:p>
                      <a:pPr marL="228600"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Calling out to a friend </a:t>
                      </a:r>
                      <a:endParaRPr lang="en-GB" sz="1100">
                        <a:effectLst/>
                      </a:endParaRPr>
                    </a:p>
                    <a:p>
                      <a:pPr marL="228600"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Imitating a gospel preacher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02" marR="74002" marT="0" marB="0"/>
                </a:tc>
                <a:tc>
                  <a:txBody>
                    <a:bodyPr/>
                    <a:lstStyle/>
                    <a:p>
                      <a:pPr marL="228600"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Artistic interpretation</a:t>
                      </a:r>
                      <a:endParaRPr lang="en-GB" sz="1100">
                        <a:effectLst/>
                      </a:endParaRPr>
                    </a:p>
                    <a:p>
                      <a:pPr marL="228600"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Imagination </a:t>
                      </a:r>
                      <a:endParaRPr lang="en-GB" sz="1100">
                        <a:effectLst/>
                      </a:endParaRPr>
                    </a:p>
                    <a:p>
                      <a:pPr marL="228600"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Role play </a:t>
                      </a:r>
                      <a:endParaRPr lang="en-GB" sz="1100">
                        <a:effectLst/>
                      </a:endParaRPr>
                    </a:p>
                    <a:p>
                      <a:pPr marL="228600"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Self-reflection </a:t>
                      </a:r>
                      <a:endParaRPr lang="en-GB" sz="1100">
                        <a:effectLst/>
                      </a:endParaRPr>
                    </a:p>
                    <a:p>
                      <a:pPr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02" marR="74002" marT="0" marB="0"/>
                </a:tc>
                <a:tc>
                  <a:txBody>
                    <a:bodyPr/>
                    <a:lstStyle/>
                    <a:p>
                      <a:pPr marL="228600"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Performance analysis </a:t>
                      </a:r>
                      <a:endParaRPr lang="en-GB" sz="1100">
                        <a:effectLst/>
                      </a:endParaRPr>
                    </a:p>
                    <a:p>
                      <a:pPr marL="228600"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Planning where to belt </a:t>
                      </a:r>
                      <a:endParaRPr lang="en-GB" sz="1100">
                        <a:effectLst/>
                      </a:endParaRPr>
                    </a:p>
                    <a:p>
                      <a:pPr marL="228600"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Mentally prepare. </a:t>
                      </a:r>
                      <a:endParaRPr lang="en-GB" sz="1100">
                        <a:effectLst/>
                      </a:endParaRPr>
                    </a:p>
                    <a:p>
                      <a:pPr marL="228600"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Lyrical interpretation </a:t>
                      </a:r>
                      <a:endParaRPr lang="en-GB" sz="1100">
                        <a:effectLst/>
                      </a:endParaRPr>
                    </a:p>
                    <a:p>
                      <a:pPr marL="228600"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Happy Sound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02" marR="74002" marT="0" marB="0"/>
                </a:tc>
                <a:tc>
                  <a:txBody>
                    <a:bodyPr/>
                    <a:lstStyle/>
                    <a:p>
                      <a:pPr marL="228600"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Larynx position </a:t>
                      </a:r>
                      <a:endParaRPr lang="en-GB" sz="1100" dirty="0">
                        <a:effectLst/>
                      </a:endParaRPr>
                    </a:p>
                    <a:p>
                      <a:pPr marL="228600"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Rib expansion </a:t>
                      </a:r>
                      <a:endParaRPr lang="en-GB" sz="1100" dirty="0">
                        <a:effectLst/>
                      </a:endParaRPr>
                    </a:p>
                    <a:p>
                      <a:pPr marL="228600"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Glottal onset </a:t>
                      </a:r>
                      <a:endParaRPr lang="en-GB" sz="1100" dirty="0">
                        <a:effectLst/>
                      </a:endParaRPr>
                    </a:p>
                    <a:p>
                      <a:pPr marL="228600"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Soft palate </a:t>
                      </a:r>
                      <a:endParaRPr lang="en-GB" sz="1100" dirty="0">
                        <a:effectLst/>
                      </a:endParaRPr>
                    </a:p>
                    <a:p>
                      <a:pPr marL="228600"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Speech </a:t>
                      </a:r>
                      <a:endParaRPr lang="en-GB" sz="1100" dirty="0">
                        <a:effectLst/>
                      </a:endParaRPr>
                    </a:p>
                    <a:p>
                      <a:pPr marL="228600"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Vocal fold closure </a:t>
                      </a:r>
                      <a:endParaRPr lang="en-GB" sz="1100" dirty="0">
                        <a:effectLst/>
                      </a:endParaRPr>
                    </a:p>
                    <a:p>
                      <a:pPr marL="228600"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 err="1">
                          <a:effectLst/>
                        </a:rPr>
                        <a:t>Estill</a:t>
                      </a:r>
                      <a:r>
                        <a:rPr lang="en-GB" sz="1200" dirty="0">
                          <a:effectLst/>
                        </a:rPr>
                        <a:t> method 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02" marR="74002" marT="0" marB="0"/>
                </a:tc>
                <a:extLst>
                  <a:ext uri="{0D108BD9-81ED-4DB2-BD59-A6C34878D82A}">
                    <a16:rowId xmlns:a16="http://schemas.microsoft.com/office/drawing/2014/main" val="366491539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9007682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6A1BF-2BC8-2D14-A10C-3DAB81EFB3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Most common words used </a:t>
            </a:r>
          </a:p>
        </p:txBody>
      </p:sp>
      <p:pic>
        <p:nvPicPr>
          <p:cNvPr id="8" name="Picture 7" descr="A close-up of words&#10;&#10;Description automatically generated">
            <a:extLst>
              <a:ext uri="{FF2B5EF4-FFF2-40B4-BE49-F238E27FC236}">
                <a16:creationId xmlns:a16="http://schemas.microsoft.com/office/drawing/2014/main" id="{7A323E87-E855-DD7A-1091-5CD1FA3219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80304" y="1841679"/>
            <a:ext cx="13522817" cy="61818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24449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FD108-A12E-C5FC-EE60-84F1EB2682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01229AB-3766-A9AD-B781-CECFC58BAEBC}"/>
              </a:ext>
            </a:extLst>
          </p:cNvPr>
          <p:cNvSpPr txBox="1"/>
          <p:nvPr/>
        </p:nvSpPr>
        <p:spPr>
          <a:xfrm>
            <a:off x="405000" y="2575560"/>
            <a:ext cx="11329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 deductive analysis of the responses was conducted by coding the data and identifying sub-themes based on similar phrases and meanings. Then, I assigned a descriptive term or phrase to each sub-theme, highlighting the main technique response to create a comprehensive analysis. The data from the questionnaires resulted in these themes that would be 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</a:rPr>
              <a:t>taught to students and observed.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CB0E3E-0CAC-9DF4-5A27-2287DAF8B27F}"/>
              </a:ext>
            </a:extLst>
          </p:cNvPr>
          <p:cNvSpPr txBox="1"/>
          <p:nvPr/>
        </p:nvSpPr>
        <p:spPr>
          <a:xfrm>
            <a:off x="605306" y="4430332"/>
            <a:ext cx="16098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Twang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E9393F4-F434-B4E1-4793-D8C63E0E926E}"/>
              </a:ext>
            </a:extLst>
          </p:cNvPr>
          <p:cNvSpPr txBox="1"/>
          <p:nvPr/>
        </p:nvSpPr>
        <p:spPr>
          <a:xfrm>
            <a:off x="3335627" y="4656812"/>
            <a:ext cx="146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Deep breath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0CDD473-EDF1-1274-4FD0-464DE0F5B4D6}"/>
              </a:ext>
            </a:extLst>
          </p:cNvPr>
          <p:cNvSpPr txBox="1"/>
          <p:nvPr/>
        </p:nvSpPr>
        <p:spPr>
          <a:xfrm>
            <a:off x="5924282" y="4198513"/>
            <a:ext cx="1017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Glottal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C6353E2-DC4F-67E4-0C47-FD61EBE5F96D}"/>
              </a:ext>
            </a:extLst>
          </p:cNvPr>
          <p:cNvSpPr txBox="1"/>
          <p:nvPr/>
        </p:nvSpPr>
        <p:spPr>
          <a:xfrm>
            <a:off x="7830355" y="5190186"/>
            <a:ext cx="11977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Smooth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3354D01-DE95-97C8-1DC5-02D049D8139F}"/>
              </a:ext>
            </a:extLst>
          </p:cNvPr>
          <p:cNvSpPr txBox="1"/>
          <p:nvPr/>
        </p:nvSpPr>
        <p:spPr>
          <a:xfrm>
            <a:off x="9028089" y="4082603"/>
            <a:ext cx="11977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Ah vowel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978E5EB-FEA3-A0F3-220D-B4DE1E061A37}"/>
              </a:ext>
            </a:extLst>
          </p:cNvPr>
          <p:cNvSpPr txBox="1"/>
          <p:nvPr/>
        </p:nvSpPr>
        <p:spPr>
          <a:xfrm>
            <a:off x="5357610" y="5559518"/>
            <a:ext cx="15841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Clavicular</a:t>
            </a:r>
          </a:p>
        </p:txBody>
      </p:sp>
    </p:spTree>
    <p:extLst>
      <p:ext uri="{BB962C8B-B14F-4D97-AF65-F5344CB8AC3E}">
        <p14:creationId xmlns:p14="http://schemas.microsoft.com/office/powerpoint/2010/main" val="38417736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40299C-9ACA-41A6-DDA2-7E77B003EE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Teaching observations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58F7535-7188-CC7B-7B16-95371E23BCF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920472"/>
              </p:ext>
            </p:extLst>
          </p:nvPr>
        </p:nvGraphicFramePr>
        <p:xfrm>
          <a:off x="6278881" y="1967038"/>
          <a:ext cx="5725160" cy="82188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31290">
                  <a:extLst>
                    <a:ext uri="{9D8B030D-6E8A-4147-A177-3AD203B41FA5}">
                      <a16:colId xmlns:a16="http://schemas.microsoft.com/office/drawing/2014/main" val="4141455786"/>
                    </a:ext>
                  </a:extLst>
                </a:gridCol>
                <a:gridCol w="1431290">
                  <a:extLst>
                    <a:ext uri="{9D8B030D-6E8A-4147-A177-3AD203B41FA5}">
                      <a16:colId xmlns:a16="http://schemas.microsoft.com/office/drawing/2014/main" val="1839155765"/>
                    </a:ext>
                  </a:extLst>
                </a:gridCol>
                <a:gridCol w="1431290">
                  <a:extLst>
                    <a:ext uri="{9D8B030D-6E8A-4147-A177-3AD203B41FA5}">
                      <a16:colId xmlns:a16="http://schemas.microsoft.com/office/drawing/2014/main" val="3300187113"/>
                    </a:ext>
                  </a:extLst>
                </a:gridCol>
                <a:gridCol w="1431290">
                  <a:extLst>
                    <a:ext uri="{9D8B030D-6E8A-4147-A177-3AD203B41FA5}">
                      <a16:colId xmlns:a16="http://schemas.microsoft.com/office/drawing/2014/main" val="417464389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1050">
                          <a:effectLst/>
                        </a:rPr>
                        <a:t>Table 2 </a:t>
                      </a:r>
                      <a:endParaRPr lang="en-GB" sz="105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1050">
                          <a:effectLst/>
                        </a:rPr>
                        <a:t>Breath </a:t>
                      </a:r>
                      <a:endParaRPr lang="en-GB" sz="105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1050">
                          <a:effectLst/>
                        </a:rPr>
                        <a:t>Resonance </a:t>
                      </a:r>
                      <a:endParaRPr lang="en-GB" sz="105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1050">
                          <a:effectLst/>
                        </a:rPr>
                        <a:t>Onset </a:t>
                      </a:r>
                      <a:endParaRPr lang="en-GB" sz="105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0400793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1050">
                          <a:effectLst/>
                        </a:rPr>
                        <a:t>Technique 1</a:t>
                      </a:r>
                      <a:endParaRPr lang="en-GB" sz="105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1050">
                          <a:effectLst/>
                        </a:rPr>
                        <a:t> Clavicular </a:t>
                      </a:r>
                      <a:endParaRPr lang="en-GB" sz="105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1050" dirty="0">
                          <a:effectLst/>
                        </a:rPr>
                        <a:t>Twang </a:t>
                      </a:r>
                      <a:endParaRPr lang="en-GB" sz="105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1050">
                          <a:effectLst/>
                        </a:rPr>
                        <a:t>Glottal </a:t>
                      </a:r>
                      <a:endParaRPr lang="en-GB" sz="105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8548625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1050">
                          <a:effectLst/>
                        </a:rPr>
                        <a:t>Technique 2 </a:t>
                      </a:r>
                      <a:endParaRPr lang="en-GB" sz="105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1050">
                          <a:effectLst/>
                        </a:rPr>
                        <a:t>Deep breath </a:t>
                      </a:r>
                      <a:endParaRPr lang="en-GB" sz="105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1050">
                          <a:effectLst/>
                        </a:rPr>
                        <a:t>Ah Vowel </a:t>
                      </a:r>
                      <a:endParaRPr lang="en-GB" sz="105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1050" dirty="0">
                          <a:effectLst/>
                        </a:rPr>
                        <a:t>Smooth </a:t>
                      </a:r>
                      <a:endParaRPr lang="en-GB" sz="105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1291965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11EFF598-A645-29A2-2352-E4FF073BBD9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13007029"/>
              </p:ext>
            </p:extLst>
          </p:nvPr>
        </p:nvGraphicFramePr>
        <p:xfrm>
          <a:off x="150118" y="3295125"/>
          <a:ext cx="7622283" cy="356287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06137">
                  <a:extLst>
                    <a:ext uri="{9D8B030D-6E8A-4147-A177-3AD203B41FA5}">
                      <a16:colId xmlns:a16="http://schemas.microsoft.com/office/drawing/2014/main" val="3706324367"/>
                    </a:ext>
                  </a:extLst>
                </a:gridCol>
                <a:gridCol w="2650891">
                  <a:extLst>
                    <a:ext uri="{9D8B030D-6E8A-4147-A177-3AD203B41FA5}">
                      <a16:colId xmlns:a16="http://schemas.microsoft.com/office/drawing/2014/main" val="2370256385"/>
                    </a:ext>
                  </a:extLst>
                </a:gridCol>
                <a:gridCol w="2865255">
                  <a:extLst>
                    <a:ext uri="{9D8B030D-6E8A-4147-A177-3AD203B41FA5}">
                      <a16:colId xmlns:a16="http://schemas.microsoft.com/office/drawing/2014/main" val="2629973267"/>
                    </a:ext>
                  </a:extLst>
                </a:gridCol>
              </a:tblGrid>
              <a:tr h="207075">
                <a:tc>
                  <a:txBody>
                    <a:bodyPr/>
                    <a:lstStyle/>
                    <a:p>
                      <a:pPr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700">
                          <a:effectLst/>
                        </a:rPr>
                        <a:t>Lesson observations</a:t>
                      </a:r>
                      <a:endParaRPr lang="en-GB" sz="700">
                        <a:solidFill>
                          <a:srgbClr val="E36C0A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6631" marR="4663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700">
                          <a:effectLst/>
                        </a:rPr>
                        <a:t>Participant 1 </a:t>
                      </a:r>
                      <a:endParaRPr lang="en-GB" sz="700">
                        <a:solidFill>
                          <a:srgbClr val="E36C0A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6631" marR="4663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700">
                          <a:effectLst/>
                        </a:rPr>
                        <a:t>Participant 2 </a:t>
                      </a:r>
                      <a:endParaRPr lang="en-GB" sz="700">
                        <a:solidFill>
                          <a:srgbClr val="E36C0A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6631" marR="46631" marT="0" marB="0"/>
                </a:tc>
                <a:extLst>
                  <a:ext uri="{0D108BD9-81ED-4DB2-BD59-A6C34878D82A}">
                    <a16:rowId xmlns:a16="http://schemas.microsoft.com/office/drawing/2014/main" val="2838351762"/>
                  </a:ext>
                </a:extLst>
              </a:tr>
              <a:tr h="3355800">
                <a:tc>
                  <a:txBody>
                    <a:bodyPr/>
                    <a:lstStyle/>
                    <a:p>
                      <a:pPr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700" dirty="0">
                          <a:effectLst/>
                        </a:rPr>
                        <a:t>The most prominent observations from techniques are in Table 2 above.</a:t>
                      </a:r>
                      <a:endParaRPr lang="en-GB" sz="700" dirty="0">
                        <a:solidFill>
                          <a:srgbClr val="E36C0A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6631" marR="4663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700">
                          <a:effectLst/>
                        </a:rPr>
                        <a:t>Relaxed, </a:t>
                      </a:r>
                    </a:p>
                    <a:p>
                      <a:pPr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700">
                          <a:effectLst/>
                        </a:rPr>
                        <a:t>Good posture, </a:t>
                      </a:r>
                    </a:p>
                    <a:p>
                      <a:pPr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700">
                          <a:effectLst/>
                        </a:rPr>
                        <a:t>Some repetition</a:t>
                      </a:r>
                    </a:p>
                    <a:p>
                      <a:pPr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700">
                          <a:effectLst/>
                        </a:rPr>
                        <a:t>Techniques easily understood. </a:t>
                      </a:r>
                    </a:p>
                    <a:p>
                      <a:pPr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700">
                          <a:effectLst/>
                        </a:rPr>
                        <a:t>High breath seemed ineffective. </a:t>
                      </a:r>
                    </a:p>
                    <a:p>
                      <a:pPr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700">
                          <a:effectLst/>
                        </a:rPr>
                        <a:t>Good use of twang</a:t>
                      </a:r>
                    </a:p>
                    <a:p>
                      <a:pPr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700">
                          <a:effectLst/>
                        </a:rPr>
                        <a:t>Both techniques are performed healthily </a:t>
                      </a:r>
                    </a:p>
                    <a:p>
                      <a:pPr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700">
                          <a:effectLst/>
                        </a:rPr>
                        <a:t>Participant 1 noticed better sound and feeling from technique 2, as agreed upon and observed by the teacher.</a:t>
                      </a:r>
                    </a:p>
                    <a:p>
                      <a:pPr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700">
                          <a:effectLst/>
                        </a:rPr>
                        <a:t> </a:t>
                      </a:r>
                      <a:endParaRPr lang="en-GB" sz="700">
                        <a:solidFill>
                          <a:srgbClr val="E36C0A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6631" marR="4663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700" dirty="0">
                          <a:effectLst/>
                        </a:rPr>
                        <a:t>A little nervous </a:t>
                      </a:r>
                    </a:p>
                    <a:p>
                      <a:pPr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700" dirty="0">
                          <a:effectLst/>
                        </a:rPr>
                        <a:t>Relaxed after warm-up. </a:t>
                      </a:r>
                    </a:p>
                    <a:p>
                      <a:pPr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700" dirty="0">
                          <a:effectLst/>
                        </a:rPr>
                        <a:t>Techniques easily understood. </a:t>
                      </a:r>
                    </a:p>
                    <a:p>
                      <a:pPr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700" dirty="0">
                          <a:effectLst/>
                        </a:rPr>
                        <a:t>Great use of smooth onset </a:t>
                      </a:r>
                    </a:p>
                    <a:p>
                      <a:pPr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700" dirty="0">
                          <a:effectLst/>
                        </a:rPr>
                        <a:t>Both techniques are performed healthily </a:t>
                      </a:r>
                    </a:p>
                    <a:p>
                      <a:pPr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700" dirty="0">
                          <a:effectLst/>
                        </a:rPr>
                        <a:t>Participant 1 prefers strategy 2. </a:t>
                      </a:r>
                    </a:p>
                    <a:p>
                      <a:pPr algn="just">
                        <a:lnSpc>
                          <a:spcPct val="200000"/>
                        </a:lnSpc>
                        <a:spcAft>
                          <a:spcPts val="1000"/>
                        </a:spcAft>
                      </a:pPr>
                      <a:r>
                        <a:rPr lang="en-GB" sz="700" dirty="0">
                          <a:effectLst/>
                        </a:rPr>
                        <a:t>Better sounding belt and control with Strategy 2 </a:t>
                      </a:r>
                      <a:endParaRPr lang="en-GB" sz="700" dirty="0">
                        <a:solidFill>
                          <a:srgbClr val="E36C0A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6631" marR="46631" marT="0" marB="0"/>
                </a:tc>
                <a:extLst>
                  <a:ext uri="{0D108BD9-81ED-4DB2-BD59-A6C34878D82A}">
                    <a16:rowId xmlns:a16="http://schemas.microsoft.com/office/drawing/2014/main" val="34971445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651845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86B3DA-DBAB-9A62-3FB6-D2B783FDE3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Findings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2E9BC9F-03F3-CD91-ABD4-C5078798FB64}"/>
              </a:ext>
            </a:extLst>
          </p:cNvPr>
          <p:cNvSpPr txBox="1"/>
          <p:nvPr/>
        </p:nvSpPr>
        <p:spPr>
          <a:xfrm>
            <a:off x="609600" y="2489200"/>
            <a:ext cx="1120648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Twang was the most commonly used technique for resonance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Twang seemed to be instructed to be found when </a:t>
            </a:r>
            <a:r>
              <a:rPr lang="en-US" dirty="0" err="1"/>
              <a:t>imitationg</a:t>
            </a:r>
            <a:r>
              <a:rPr lang="en-US" dirty="0"/>
              <a:t> and calling out phrases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Glottal onset was mostly recommended onset technique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There was no consensus on breath techniques there does not seem to be a one size fits all approach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Observations showed that twang was harder to access than the Ah vowel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Students in practice found smooth onset, deep breath and smooth onset worked best for them when belting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Different experience from two participants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Imagination seemed to play a big factor in connecting the brain to the physical result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1834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A200AE-0BB1-D9E9-B1B5-E5770BE2F4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Limitations &amp; recommendations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12FE0A7-DC4A-3498-51A0-4649C9DA56F7}"/>
              </a:ext>
            </a:extLst>
          </p:cNvPr>
          <p:cNvSpPr txBox="1"/>
          <p:nvPr/>
        </p:nvSpPr>
        <p:spPr>
          <a:xfrm>
            <a:off x="733530" y="2723103"/>
            <a:ext cx="9646417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Limitations of the research were: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Small sample size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Only female participants for observations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Perception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What I can hear could differ from what a student is feeling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Recommendations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Further research with larger numbers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Further and more in-depth to how teachers teach belt rather than just what techniques are used.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91570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B9B8C9-6B0B-3C70-FBA4-CEBF04521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 and summary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7435D32-867A-6F83-CC66-2D0DE76DDA81}"/>
              </a:ext>
            </a:extLst>
          </p:cNvPr>
          <p:cNvSpPr txBox="1"/>
          <p:nvPr/>
        </p:nvSpPr>
        <p:spPr>
          <a:xfrm>
            <a:off x="810000" y="2763297"/>
            <a:ext cx="1057199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Trying to find a consensus on an approach to teaching belting may be the wrong angle due to everyone and their voice being so different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 better approach may be to understand all of the most effective methods better so that, in practice, I have more tools and knowledge.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Look towards a personal approach and what may work unless a very large sample was to show some consensus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Continue to expand practice knowledge and research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870037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Quotable</Template>
  <TotalTime>776</TotalTime>
  <Words>765</Words>
  <Application>Microsoft Macintosh PowerPoint</Application>
  <PresentationFormat>Widescreen</PresentationFormat>
  <Paragraphs>121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Arial</vt:lpstr>
      <vt:lpstr>Calibri</vt:lpstr>
      <vt:lpstr>Century Gothic</vt:lpstr>
      <vt:lpstr>Wingdings 2</vt:lpstr>
      <vt:lpstr>Quotable</vt:lpstr>
      <vt:lpstr>An investigation of pedagogical techniques employed in teaching belt voice quality in the contemporary commercial music (CCM) genre. </vt:lpstr>
      <vt:lpstr>The Context </vt:lpstr>
      <vt:lpstr>Project Overview</vt:lpstr>
      <vt:lpstr>Findings</vt:lpstr>
      <vt:lpstr>Onset and resonance techniques </vt:lpstr>
      <vt:lpstr>Common teaching style and methods uncovered</vt:lpstr>
      <vt:lpstr>Most common words used </vt:lpstr>
      <vt:lpstr>PowerPoint Presentation</vt:lpstr>
      <vt:lpstr>Teaching observations </vt:lpstr>
      <vt:lpstr>Findings</vt:lpstr>
      <vt:lpstr>Limitations &amp; recommendations</vt:lpstr>
      <vt:lpstr>Conclusion and summary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Investigation of Pedagogical Techniques Employed in Teaching Belt Voice Quality in the Contemporary Commercial Music (CCM) Genre. </dc:title>
  <dc:creator>Holly Batchelor (2221673)</dc:creator>
  <cp:lastModifiedBy>Holly Batchelor (2221673)</cp:lastModifiedBy>
  <cp:revision>15</cp:revision>
  <dcterms:created xsi:type="dcterms:W3CDTF">2024-01-11T13:11:41Z</dcterms:created>
  <dcterms:modified xsi:type="dcterms:W3CDTF">2024-01-12T05:31:54Z</dcterms:modified>
</cp:coreProperties>
</file>