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4"/>
  </p:notesMasterIdLst>
  <p:handoutMasterIdLst>
    <p:handoutMasterId r:id="rId35"/>
  </p:handoutMasterIdLst>
  <p:sldIdLst>
    <p:sldId id="277" r:id="rId2"/>
    <p:sldId id="319" r:id="rId3"/>
    <p:sldId id="578" r:id="rId4"/>
    <p:sldId id="559" r:id="rId5"/>
    <p:sldId id="580" r:id="rId6"/>
    <p:sldId id="581" r:id="rId7"/>
    <p:sldId id="619" r:id="rId8"/>
    <p:sldId id="605" r:id="rId9"/>
    <p:sldId id="582" r:id="rId10"/>
    <p:sldId id="583" r:id="rId11"/>
    <p:sldId id="584" r:id="rId12"/>
    <p:sldId id="585" r:id="rId13"/>
    <p:sldId id="586" r:id="rId14"/>
    <p:sldId id="620" r:id="rId15"/>
    <p:sldId id="587" r:id="rId16"/>
    <p:sldId id="618" r:id="rId17"/>
    <p:sldId id="616" r:id="rId18"/>
    <p:sldId id="606" r:id="rId19"/>
    <p:sldId id="588" r:id="rId20"/>
    <p:sldId id="607" r:id="rId21"/>
    <p:sldId id="608" r:id="rId22"/>
    <p:sldId id="589" r:id="rId23"/>
    <p:sldId id="615" r:id="rId24"/>
    <p:sldId id="599" r:id="rId25"/>
    <p:sldId id="601" r:id="rId26"/>
    <p:sldId id="592" r:id="rId27"/>
    <p:sldId id="602" r:id="rId28"/>
    <p:sldId id="594" r:id="rId29"/>
    <p:sldId id="603" r:id="rId30"/>
    <p:sldId id="596" r:id="rId31"/>
    <p:sldId id="604" r:id="rId32"/>
    <p:sldId id="598" r:id="rId3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91" autoAdjust="0"/>
    <p:restoredTop sz="94576" autoAdjust="0"/>
  </p:normalViewPr>
  <p:slideViewPr>
    <p:cSldViewPr>
      <p:cViewPr varScale="1">
        <p:scale>
          <a:sx n="162" d="100"/>
          <a:sy n="162" d="100"/>
        </p:scale>
        <p:origin x="1662" y="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198.182.205.250:2062/pqdweb?RQT=305&amp;SQ=AUTHOR(Clancy%20%20Kevin%20J%20)&amp;SMR=1&amp;SAid=0&amp;SAName=sa_menu&amp;JSEnabled=1&amp;TS=1048225007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198.182.205.250:2062/pqdweb?RQT=305&amp;SQ=AUTHOR(Shulman%20%20Robert%20S%20)&amp;SMR=1&amp;SAid=0&amp;SAName=sa_menu&amp;JSEnabled=1&amp;TS=1048225007" TargetMode="Externa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198.182.205.250:2062/pqdweb?RQT=305&amp;SQ=AUTHOR(Clancy%20%20Kevin%20J%20)&amp;SMR=1&amp;SAid=0&amp;SAName=sa_menu&amp;JSEnabled=1&amp;TS=1048225007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198.182.205.250:2062/pqdweb?RQT=305&amp;SQ=AUTHOR(Shulman%20%20Robert%20S%20)&amp;SMR=1&amp;SAid=0&amp;SAName=sa_menu&amp;JSEnabled=1&amp;TS=1048225007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>
            <a:extLst>
              <a:ext uri="{FF2B5EF4-FFF2-40B4-BE49-F238E27FC236}">
                <a16:creationId xmlns:a16="http://schemas.microsoft.com/office/drawing/2014/main" id="{9396B176-6F7F-459A-BB57-106B5F60CE0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B8EA42D-DCB4-4B3B-8DD2-01A2F086D708}" type="slidenum">
              <a:rPr lang="en-US" altLang="en-US" sz="1200" i="0"/>
              <a:pPr/>
              <a:t>16</a:t>
            </a:fld>
            <a:endParaRPr lang="en-US" altLang="en-US" sz="1200" i="0"/>
          </a:p>
        </p:txBody>
      </p:sp>
      <p:sp>
        <p:nvSpPr>
          <p:cNvPr id="27651" name="Rectangle 1026">
            <a:extLst>
              <a:ext uri="{FF2B5EF4-FFF2-40B4-BE49-F238E27FC236}">
                <a16:creationId xmlns:a16="http://schemas.microsoft.com/office/drawing/2014/main" id="{1B97F83B-EF3C-4696-A715-F54FE851B26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1027">
            <a:extLst>
              <a:ext uri="{FF2B5EF4-FFF2-40B4-BE49-F238E27FC236}">
                <a16:creationId xmlns:a16="http://schemas.microsoft.com/office/drawing/2014/main" id="{7CC0B245-AB7C-4AEC-B6BC-BA4075D717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>
                <a:latin typeface="Arial Unicode MS" pitchFamily="34" charset="-128"/>
                <a:ea typeface="Arial Unicode MS" pitchFamily="34" charset="-128"/>
              </a:rPr>
              <a:t>Source:  “It's Better to Fly a New Product Simulator than Crash the Real Thing,” </a:t>
            </a:r>
            <a:r>
              <a:rPr lang="en-US" altLang="en-US" i="1">
                <a:latin typeface="Verdana" panose="020B0604030504040204" pitchFamily="34" charset="0"/>
                <a:ea typeface="Arial Unicode MS" pitchFamily="34" charset="-128"/>
              </a:rPr>
              <a:t>Planning Review</a:t>
            </a:r>
            <a:r>
              <a:rPr lang="en-US" altLang="en-US">
                <a:latin typeface="Arial Unicode MS" pitchFamily="34" charset="-128"/>
                <a:ea typeface="Arial Unicode MS" pitchFamily="34" charset="-128"/>
              </a:rPr>
              <a:t>; Dayton; Jul/Aug 1992; </a:t>
            </a:r>
            <a:r>
              <a:rPr lang="en-US" altLang="en-US">
                <a:latin typeface="Arial Unicode MS" pitchFamily="34" charset="-128"/>
                <a:ea typeface="Arial Unicode MS" pitchFamily="34" charset="-128"/>
                <a:hlinkClick r:id="rId3"/>
              </a:rPr>
              <a:t>Clancy, Kevin J.</a:t>
            </a:r>
            <a:r>
              <a:rPr lang="en-US" altLang="en-US">
                <a:latin typeface="Arial Unicode MS" pitchFamily="34" charset="-128"/>
                <a:ea typeface="Arial Unicode MS" pitchFamily="34" charset="-128"/>
              </a:rPr>
              <a:t>; </a:t>
            </a:r>
            <a:r>
              <a:rPr lang="en-US" altLang="en-US">
                <a:latin typeface="Arial Unicode MS" pitchFamily="34" charset="-128"/>
                <a:ea typeface="Arial Unicode MS" pitchFamily="34" charset="-128"/>
                <a:hlinkClick r:id="rId4"/>
              </a:rPr>
              <a:t>Shulman, Robert S.</a:t>
            </a:r>
            <a:r>
              <a:rPr lang="en-US" altLang="en-US">
                <a:latin typeface="Arial Unicode MS" pitchFamily="34" charset="-128"/>
                <a:ea typeface="Arial Unicode MS" pitchFamily="34" charset="-128"/>
              </a:rPr>
              <a:t>; Volume: 20 Issue: 4 Start Page: 10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EFC6F9E-BE05-4B20-9BF4-6C5A778483D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C9FDA06-1617-48BE-A8BC-44C9CA98BC91}" type="slidenum">
              <a:rPr lang="en-US" altLang="en-US" sz="1200" i="0"/>
              <a:pPr/>
              <a:t>17</a:t>
            </a:fld>
            <a:endParaRPr lang="en-US" altLang="en-US" sz="1200" i="0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369B4B7F-C6A1-4602-BF75-8FCC3C9BB00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AC332465-DA70-4077-ACC1-C991C2230C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>
                <a:latin typeface="Arial Unicode MS" pitchFamily="34" charset="-128"/>
                <a:ea typeface="Arial Unicode MS" pitchFamily="34" charset="-128"/>
              </a:rPr>
              <a:t>Source:  “It's Better to Fly a New Product Simulator than Crash the Real Thing,” </a:t>
            </a:r>
            <a:r>
              <a:rPr lang="en-US" altLang="en-US" i="1">
                <a:latin typeface="Verdana" panose="020B0604030504040204" pitchFamily="34" charset="0"/>
                <a:ea typeface="Arial Unicode MS" pitchFamily="34" charset="-128"/>
              </a:rPr>
              <a:t>Planning Review</a:t>
            </a:r>
            <a:r>
              <a:rPr lang="en-US" altLang="en-US">
                <a:latin typeface="Arial Unicode MS" pitchFamily="34" charset="-128"/>
                <a:ea typeface="Arial Unicode MS" pitchFamily="34" charset="-128"/>
              </a:rPr>
              <a:t>; Dayton; Jul/Aug 1992; </a:t>
            </a:r>
            <a:r>
              <a:rPr lang="en-US" altLang="en-US">
                <a:latin typeface="Arial Unicode MS" pitchFamily="34" charset="-128"/>
                <a:ea typeface="Arial Unicode MS" pitchFamily="34" charset="-128"/>
                <a:hlinkClick r:id="rId3"/>
              </a:rPr>
              <a:t>Clancy, Kevin J.</a:t>
            </a:r>
            <a:r>
              <a:rPr lang="en-US" altLang="en-US">
                <a:latin typeface="Arial Unicode MS" pitchFamily="34" charset="-128"/>
                <a:ea typeface="Arial Unicode MS" pitchFamily="34" charset="-128"/>
              </a:rPr>
              <a:t>; </a:t>
            </a:r>
            <a:r>
              <a:rPr lang="en-US" altLang="en-US">
                <a:latin typeface="Arial Unicode MS" pitchFamily="34" charset="-128"/>
                <a:ea typeface="Arial Unicode MS" pitchFamily="34" charset="-128"/>
                <a:hlinkClick r:id="rId4"/>
              </a:rPr>
              <a:t>Shulman, Robert S.</a:t>
            </a:r>
            <a:r>
              <a:rPr lang="en-US" altLang="en-US">
                <a:latin typeface="Arial Unicode MS" pitchFamily="34" charset="-128"/>
                <a:ea typeface="Arial Unicode MS" pitchFamily="34" charset="-128"/>
              </a:rPr>
              <a:t>; Volume: 20 Issue: 4 Start Page: 10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10/06/2020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10/06/2020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10/06/2020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10/06/2020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10/06/2020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2F7F8B-504C-4334-841B-A1666C72ABC5}"/>
              </a:ext>
            </a:extLst>
          </p:cNvPr>
          <p:cNvSpPr>
            <a:spLocks noGrp="1"/>
          </p:cNvSpPr>
          <p:nvPr>
            <p:ph/>
          </p:nvPr>
        </p:nvSpPr>
        <p:spPr>
          <a:xfrm>
            <a:off x="0" y="609600"/>
            <a:ext cx="9144000" cy="5715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Rectangle 6">
            <a:extLst>
              <a:ext uri="{FF2B5EF4-FFF2-40B4-BE49-F238E27FC236}">
                <a16:creationId xmlns:a16="http://schemas.microsoft.com/office/drawing/2014/main" id="{D26B9206-912D-4D51-B37C-D78EDFC51898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 </a:t>
            </a:r>
            <a:r>
              <a:rPr lang="en-US" altLang="en-US" b="1">
                <a:solidFill>
                  <a:srgbClr val="000066"/>
                </a:solidFill>
              </a:rPr>
              <a:t>10- </a:t>
            </a:r>
            <a:fld id="{9DA44645-DF92-4185-B8E6-DCE6742EDDB4}" type="slidenum">
              <a:rPr lang="en-US" altLang="en-US" b="1" smtClean="0">
                <a:solidFill>
                  <a:srgbClr val="000066"/>
                </a:solidFill>
              </a:rPr>
              <a:pPr>
                <a:defRPr/>
              </a:pPr>
              <a:t>‹#›</a:t>
            </a:fld>
            <a:endParaRPr lang="en-US" altLang="en-US" b="1">
              <a:solidFill>
                <a:srgbClr val="00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5286591"/>
      </p:ext>
    </p:extLst>
  </p:cSld>
  <p:clrMapOvr>
    <a:masterClrMapping/>
  </p:clrMapOvr>
  <p:transition>
    <p:rand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80FA4C-4304-3144-9A84-D311DB8D2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19672" y="1340768"/>
            <a:ext cx="7772400" cy="1470025"/>
          </a:xfrm>
        </p:spPr>
        <p:txBody>
          <a:bodyPr/>
          <a:lstStyle/>
          <a:p>
            <a:r>
              <a:rPr lang="en-US" altLang="en-US" sz="3200" b="1" dirty="0"/>
              <a:t>Developing Innovation </a:t>
            </a:r>
            <a:br>
              <a:rPr lang="en-US" altLang="en-US" sz="3200" b="1" dirty="0"/>
            </a:br>
            <a:r>
              <a:rPr lang="en-US" altLang="en-US" sz="3200" b="1" dirty="0"/>
              <a:t>and </a:t>
            </a:r>
            <a:br>
              <a:rPr lang="en-US" altLang="en-US" sz="3200" b="1" dirty="0"/>
            </a:br>
            <a:r>
              <a:rPr lang="en-US" altLang="en-US" sz="3200" b="1" dirty="0"/>
              <a:t>Creativity for Business Advantage</a:t>
            </a:r>
            <a:br>
              <a:rPr lang="en-US" altLang="en-US" sz="3200" b="1" dirty="0"/>
            </a:br>
            <a:r>
              <a:rPr lang="en-US" altLang="en-US" sz="4000" b="1" dirty="0">
                <a:solidFill>
                  <a:srgbClr val="FF0000"/>
                </a:solidFill>
              </a:rPr>
              <a:t>Week 3 (Part 2)</a:t>
            </a:r>
            <a:br>
              <a:rPr lang="en-US" altLang="en-US" sz="4000" b="1" dirty="0">
                <a:solidFill>
                  <a:srgbClr val="FF0000"/>
                </a:solidFill>
              </a:rPr>
            </a:br>
            <a:r>
              <a:rPr lang="en-US" altLang="en-US" sz="3200" b="1" dirty="0"/>
              <a:t>New-Product Development and Product  Life-Cycle Strategies</a:t>
            </a:r>
            <a:br>
              <a:rPr lang="en-US" altLang="en-US" b="1" dirty="0"/>
            </a:b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566CF47-FF5E-C74E-A05F-A75ECA90A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80728"/>
            <a:ext cx="8600635" cy="4351338"/>
          </a:xfrm>
        </p:spPr>
        <p:txBody>
          <a:bodyPr/>
          <a:lstStyle/>
          <a:p>
            <a:r>
              <a:rPr lang="en-GB" dirty="0"/>
              <a:t>Week 1 (Introduction to DIB)</a:t>
            </a:r>
          </a:p>
          <a:p>
            <a:r>
              <a:rPr lang="en-GB" dirty="0"/>
              <a:t>Week 2 (Creativity, Innovation, and Entrepreneurship".</a:t>
            </a:r>
          </a:p>
          <a:p>
            <a:pPr marL="0" indent="0">
              <a:buNone/>
            </a:pPr>
            <a:r>
              <a:rPr lang="en-GB" dirty="0"/>
              <a:t>This week we will </a:t>
            </a:r>
            <a:r>
              <a:rPr lang="en-GB"/>
              <a:t>look at: </a:t>
            </a:r>
            <a:endParaRPr lang="en-GB" dirty="0"/>
          </a:p>
          <a:p>
            <a:pPr marL="0" indent="0">
              <a:buNone/>
            </a:pPr>
            <a:r>
              <a:rPr lang="en-GB" b="1" i="1" dirty="0"/>
              <a:t>Part 1</a:t>
            </a:r>
            <a:r>
              <a:rPr lang="en-GB" dirty="0"/>
              <a:t>: </a:t>
            </a:r>
            <a:r>
              <a:rPr lang="en-GB" altLang="en-US" dirty="0"/>
              <a:t>Concepts &amp; techniques of innovation &amp; creativity </a:t>
            </a:r>
            <a:r>
              <a:rPr lang="en-GB" dirty="0"/>
              <a:t>“</a:t>
            </a:r>
          </a:p>
          <a:p>
            <a:pPr marL="0" indent="0">
              <a:buNone/>
            </a:pPr>
            <a:r>
              <a:rPr lang="en-GB" altLang="en-US" b="1" i="1" dirty="0"/>
              <a:t>Part 2</a:t>
            </a:r>
            <a:r>
              <a:rPr lang="en-GB" altLang="en-US" dirty="0"/>
              <a:t>: </a:t>
            </a:r>
            <a:r>
              <a:rPr lang="en-US" altLang="en-US" dirty="0"/>
              <a:t> New-Product Development and Product  Life-Cycle Strategies</a:t>
            </a:r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ABC5610-9DE5-8740-9F6C-DEDAFA183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730"/>
            <a:ext cx="8229600" cy="1143000"/>
          </a:xfrm>
        </p:spPr>
        <p:txBody>
          <a:bodyPr/>
          <a:lstStyle/>
          <a:p>
            <a:r>
              <a:rPr lang="en-US" dirty="0"/>
              <a:t>Recap</a:t>
            </a:r>
          </a:p>
        </p:txBody>
      </p:sp>
    </p:spTree>
    <p:extLst>
      <p:ext uri="{BB962C8B-B14F-4D97-AF65-F5344CB8AC3E}">
        <p14:creationId xmlns:p14="http://schemas.microsoft.com/office/powerpoint/2010/main" val="3465659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5F24A29C-15CA-4092-AF26-DDA9B87ACCC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 </a:t>
            </a:r>
            <a:r>
              <a:rPr lang="en-US" altLang="en-US" b="1">
                <a:solidFill>
                  <a:srgbClr val="000066"/>
                </a:solidFill>
              </a:rPr>
              <a:t>10- </a:t>
            </a:r>
            <a:fld id="{D97B4287-A841-4EFC-9194-4B015CA63AE7}" type="slidenum">
              <a:rPr lang="en-US" altLang="en-US" b="1" smtClean="0">
                <a:solidFill>
                  <a:srgbClr val="000066"/>
                </a:solidFill>
              </a:rPr>
              <a:pPr>
                <a:defRPr/>
              </a:pPr>
              <a:t>3</a:t>
            </a:fld>
            <a:endParaRPr lang="en-US" altLang="en-US" b="1">
              <a:solidFill>
                <a:srgbClr val="000066"/>
              </a:solidFill>
            </a:endParaRPr>
          </a:p>
        </p:txBody>
      </p:sp>
      <p:sp>
        <p:nvSpPr>
          <p:cNvPr id="4099" name="Rectangle 1026">
            <a:extLst>
              <a:ext uri="{FF2B5EF4-FFF2-40B4-BE49-F238E27FC236}">
                <a16:creationId xmlns:a16="http://schemas.microsoft.com/office/drawing/2014/main" id="{38CB9CB4-24DE-493E-B064-586D2F9785B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altLang="en-US" dirty="0"/>
              <a:t> </a:t>
            </a:r>
            <a:br>
              <a:rPr lang="en-US" altLang="en-US" dirty="0"/>
            </a:br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New-Product Development and Product  Life-Cycle Strategies</a:t>
            </a:r>
            <a:br>
              <a:rPr lang="en-US" altLang="en-US" dirty="0"/>
            </a:br>
            <a:endParaRPr lang="en-US" altLang="en-US" dirty="0"/>
          </a:p>
        </p:txBody>
      </p:sp>
      <p:sp>
        <p:nvSpPr>
          <p:cNvPr id="380931" name="Rectangle 1027">
            <a:extLst>
              <a:ext uri="{FF2B5EF4-FFF2-40B4-BE49-F238E27FC236}">
                <a16:creationId xmlns:a16="http://schemas.microsoft.com/office/drawing/2014/main" id="{3BAEBED2-4E62-4574-BEB3-5E60F2627C0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17826" y="1556792"/>
            <a:ext cx="7772400" cy="4495800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90000"/>
              </a:lnSpc>
              <a:buNone/>
              <a:defRPr/>
            </a:pPr>
            <a:r>
              <a:rPr lang="en-US" altLang="en-US" sz="2800" b="1" dirty="0"/>
              <a:t>Objectives:</a:t>
            </a:r>
            <a:r>
              <a:rPr lang="en-US" altLang="en-US" sz="2800" dirty="0"/>
              <a:t>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/>
              <a:t>Understand how companies find and develop new-product ideas.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/>
              <a:t>Learn the steps in the new-product development process.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/>
              <a:t>Know the stages of the product life cycle.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/>
              <a:t>Understand how marketing strategies change during the product’s life cycle.</a:t>
            </a:r>
          </a:p>
        </p:txBody>
      </p:sp>
    </p:spTree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A8BDB8A3-B5B3-4F9F-89EB-B28B4304764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 </a:t>
            </a:r>
            <a:r>
              <a:rPr lang="en-US" altLang="en-US" b="1">
                <a:solidFill>
                  <a:srgbClr val="000066"/>
                </a:solidFill>
              </a:rPr>
              <a:t>10- </a:t>
            </a:r>
            <a:fld id="{62424B18-B0A4-4A15-8467-48D573EAD95C}" type="slidenum">
              <a:rPr lang="en-US" altLang="en-US" b="1" smtClean="0">
                <a:solidFill>
                  <a:srgbClr val="000066"/>
                </a:solidFill>
              </a:rPr>
              <a:pPr>
                <a:defRPr/>
              </a:pPr>
              <a:t>4</a:t>
            </a:fld>
            <a:endParaRPr lang="en-US" altLang="en-US" b="1">
              <a:solidFill>
                <a:srgbClr val="000066"/>
              </a:solidFill>
            </a:endParaRPr>
          </a:p>
        </p:txBody>
      </p:sp>
      <p:sp>
        <p:nvSpPr>
          <p:cNvPr id="359426" name="Rectangle 2">
            <a:extLst>
              <a:ext uri="{FF2B5EF4-FFF2-40B4-BE49-F238E27FC236}">
                <a16:creationId xmlns:a16="http://schemas.microsoft.com/office/drawing/2014/main" id="{19B130ED-1D8A-4732-8971-45CAADFEB557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63854" y="1412776"/>
            <a:ext cx="3810000" cy="43434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15000"/>
              </a:spcBef>
              <a:defRPr/>
            </a:pPr>
            <a:r>
              <a:rPr lang="en-US" altLang="en-US" sz="2800" dirty="0"/>
              <a:t>$50 billion in profits over 27 years</a:t>
            </a:r>
          </a:p>
          <a:p>
            <a:pPr eaLnBrk="1" hangingPunct="1">
              <a:spcBef>
                <a:spcPct val="15000"/>
              </a:spcBef>
              <a:defRPr/>
            </a:pPr>
            <a:r>
              <a:rPr lang="en-US" altLang="en-US" sz="2800" dirty="0"/>
              <a:t>Early new product development relied heavily on copying the competition</a:t>
            </a:r>
          </a:p>
          <a:p>
            <a:pPr eaLnBrk="1" hangingPunct="1">
              <a:spcBef>
                <a:spcPct val="15000"/>
              </a:spcBef>
              <a:defRPr/>
            </a:pPr>
            <a:r>
              <a:rPr lang="en-US" altLang="en-US" sz="2800" dirty="0"/>
              <a:t>$4.2 billion annually invested in R &amp; D</a:t>
            </a:r>
          </a:p>
        </p:txBody>
      </p:sp>
      <p:sp>
        <p:nvSpPr>
          <p:cNvPr id="359427" name="Rectangle 3">
            <a:extLst>
              <a:ext uri="{FF2B5EF4-FFF2-40B4-BE49-F238E27FC236}">
                <a16:creationId xmlns:a16="http://schemas.microsoft.com/office/drawing/2014/main" id="{953A2841-BBBB-4DE4-8507-0178C5D4516D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4716016" y="1404166"/>
            <a:ext cx="3886200" cy="43434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ct val="15000"/>
              </a:spcBef>
              <a:defRPr/>
            </a:pPr>
            <a:r>
              <a:rPr lang="en-US" altLang="en-US" sz="2800" dirty="0"/>
              <a:t>Innovation is critical to Microsoft’s future success</a:t>
            </a:r>
            <a:endParaRPr lang="en-US" altLang="en-US" sz="28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spcBef>
                <a:spcPct val="15000"/>
              </a:spcBef>
              <a:defRPr/>
            </a:pPr>
            <a:r>
              <a:rPr lang="en-US" altLang="en-US" sz="2800" dirty="0"/>
              <a:t>Much of R &amp; D efforts are Internet related</a:t>
            </a:r>
          </a:p>
          <a:p>
            <a:pPr eaLnBrk="1" hangingPunct="1">
              <a:lnSpc>
                <a:spcPct val="90000"/>
              </a:lnSpc>
              <a:spcBef>
                <a:spcPct val="15000"/>
              </a:spcBef>
              <a:defRPr/>
            </a:pPr>
            <a:r>
              <a:rPr lang="en-US" altLang="en-US" sz="2800" dirty="0"/>
              <a:t>Many new products and services are in development</a:t>
            </a:r>
            <a:r>
              <a:rPr lang="en-US" altLang="en-US" sz="3200" b="0" dirty="0"/>
              <a:t>  </a:t>
            </a:r>
          </a:p>
        </p:txBody>
      </p:sp>
      <p:sp>
        <p:nvSpPr>
          <p:cNvPr id="7" name="Rectangle 1026">
            <a:extLst>
              <a:ext uri="{FF2B5EF4-FFF2-40B4-BE49-F238E27FC236}">
                <a16:creationId xmlns:a16="http://schemas.microsoft.com/office/drawing/2014/main" id="{73743B5D-EA13-4F02-9669-6EF430E0B5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9552" y="0"/>
            <a:ext cx="7886700" cy="1325563"/>
          </a:xfrm>
        </p:spPr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Microsoft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4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94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94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4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594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94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4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594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594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4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594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594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4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594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594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4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94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594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9426" grpId="0" build="p" autoUpdateAnimBg="0" advAuto="0"/>
      <p:bldP spid="359427" grpId="0" build="p" autoUpdateAnimBg="0" advAuto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C1A2B7C0-91CF-4954-B899-7C513B8D3F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 </a:t>
            </a:r>
            <a:r>
              <a:rPr lang="en-US" altLang="en-US" b="1">
                <a:solidFill>
                  <a:srgbClr val="000066"/>
                </a:solidFill>
              </a:rPr>
              <a:t>10- </a:t>
            </a:r>
            <a:fld id="{6B7C9363-1678-4ACA-848D-7BBD8080BDC7}" type="slidenum">
              <a:rPr lang="en-US" altLang="en-US" b="1" smtClean="0">
                <a:solidFill>
                  <a:srgbClr val="000066"/>
                </a:solidFill>
              </a:rPr>
              <a:pPr>
                <a:defRPr/>
              </a:pPr>
              <a:t>5</a:t>
            </a:fld>
            <a:endParaRPr lang="en-US" altLang="en-US" b="1">
              <a:solidFill>
                <a:srgbClr val="000066"/>
              </a:solidFill>
            </a:endParaRPr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C6D7303A-D1AE-4205-AE8C-5187C79AFC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87791" y="126856"/>
            <a:ext cx="7670409" cy="1143000"/>
          </a:xfrm>
        </p:spPr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Definition</a:t>
            </a:r>
          </a:p>
        </p:txBody>
      </p:sp>
      <p:sp>
        <p:nvSpPr>
          <p:cNvPr id="382979" name="Rectangle 3">
            <a:extLst>
              <a:ext uri="{FF2B5EF4-FFF2-40B4-BE49-F238E27FC236}">
                <a16:creationId xmlns:a16="http://schemas.microsoft.com/office/drawing/2014/main" id="{D7BEE6B0-F6E4-4922-BA99-24E1F1F45A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87791" y="1340768"/>
            <a:ext cx="7543800" cy="38862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sz="4000" dirty="0"/>
              <a:t>New Product Development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3600" dirty="0"/>
              <a:t>Development of original products, product improvements, product modifications, and new brands through the firm’s </a:t>
            </a:r>
            <a:br>
              <a:rPr lang="en-US" altLang="en-US" sz="3600" dirty="0"/>
            </a:br>
            <a:r>
              <a:rPr lang="en-US" altLang="en-US" sz="3600" dirty="0"/>
              <a:t>own R &amp; D efforts.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2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2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2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2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2979" grpId="0" build="p" bldLvl="2" autoUpdateAnimBg="0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18FD9E48-9785-4497-998C-54EAE9899D3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 </a:t>
            </a:r>
            <a:r>
              <a:rPr lang="en-US" altLang="en-US" b="1">
                <a:solidFill>
                  <a:srgbClr val="000066"/>
                </a:solidFill>
              </a:rPr>
              <a:t>10- </a:t>
            </a:r>
            <a:fld id="{2414D588-4EF7-4B28-B0AB-9866FD6A66E1}" type="slidenum">
              <a:rPr lang="en-US" altLang="en-US" b="1" smtClean="0">
                <a:solidFill>
                  <a:srgbClr val="000066"/>
                </a:solidFill>
              </a:rPr>
              <a:pPr>
                <a:defRPr/>
              </a:pPr>
              <a:t>6</a:t>
            </a:fld>
            <a:endParaRPr lang="en-US" altLang="en-US" b="1">
              <a:solidFill>
                <a:srgbClr val="000066"/>
              </a:solidFill>
            </a:endParaRPr>
          </a:p>
        </p:txBody>
      </p:sp>
      <p:sp>
        <p:nvSpPr>
          <p:cNvPr id="384002" name="Rectangle 2">
            <a:extLst>
              <a:ext uri="{FF2B5EF4-FFF2-40B4-BE49-F238E27FC236}">
                <a16:creationId xmlns:a16="http://schemas.microsoft.com/office/drawing/2014/main" id="{BAE53274-3B48-4F2A-B607-313FB2FCFD0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72440" y="2104292"/>
            <a:ext cx="8390206" cy="37338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3200" dirty="0"/>
              <a:t>New products can be obtained via acquisition </a:t>
            </a:r>
            <a:r>
              <a:rPr lang="en-US" altLang="en-US" sz="3200" b="1" u="sng" dirty="0"/>
              <a:t>or</a:t>
            </a:r>
            <a:r>
              <a:rPr lang="en-US" altLang="en-US" sz="3200" dirty="0"/>
              <a:t> </a:t>
            </a:r>
            <a:br>
              <a:rPr lang="en-US" altLang="en-US" sz="3200" dirty="0"/>
            </a:br>
            <a:r>
              <a:rPr lang="en-US" altLang="en-US" sz="3200" dirty="0"/>
              <a:t>development.</a:t>
            </a:r>
          </a:p>
          <a:p>
            <a:pPr eaLnBrk="1" hangingPunct="1">
              <a:defRPr/>
            </a:pPr>
            <a:r>
              <a:rPr lang="en-US" altLang="en-US" sz="3200" dirty="0"/>
              <a:t>New products suffer from high failure rates.</a:t>
            </a:r>
          </a:p>
          <a:p>
            <a:pPr eaLnBrk="1" hangingPunct="1">
              <a:defRPr/>
            </a:pPr>
            <a:r>
              <a:rPr lang="en-US" altLang="en-US" sz="3200" dirty="0"/>
              <a:t>Several reasons account for failure.</a:t>
            </a:r>
          </a:p>
        </p:txBody>
      </p:sp>
      <p:sp>
        <p:nvSpPr>
          <p:cNvPr id="7172" name="Rectangle 3">
            <a:extLst>
              <a:ext uri="{FF2B5EF4-FFF2-40B4-BE49-F238E27FC236}">
                <a16:creationId xmlns:a16="http://schemas.microsoft.com/office/drawing/2014/main" id="{0A53B571-07AD-4B39-99E3-DCBDCDE257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838200"/>
            <a:ext cx="7772400" cy="1143000"/>
          </a:xfrm>
          <a:noFill/>
        </p:spPr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Product Development Strategy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40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40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40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40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840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840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4002" grpId="0" build="p" bldLvl="3" autoUpdateAnimBg="0" advAuto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18FD9E48-9785-4497-998C-54EAE9899D3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 </a:t>
            </a:r>
            <a:r>
              <a:rPr lang="en-US" altLang="en-US" b="1">
                <a:solidFill>
                  <a:srgbClr val="000066"/>
                </a:solidFill>
              </a:rPr>
              <a:t>10- </a:t>
            </a:r>
            <a:fld id="{2414D588-4EF7-4B28-B0AB-9866FD6A66E1}" type="slidenum">
              <a:rPr lang="en-US" altLang="en-US" b="1" smtClean="0">
                <a:solidFill>
                  <a:srgbClr val="000066"/>
                </a:solidFill>
              </a:rPr>
              <a:pPr>
                <a:defRPr/>
              </a:pPr>
              <a:t>7</a:t>
            </a:fld>
            <a:endParaRPr lang="en-US" altLang="en-US" b="1">
              <a:solidFill>
                <a:srgbClr val="000066"/>
              </a:solidFill>
            </a:endParaRPr>
          </a:p>
        </p:txBody>
      </p:sp>
      <p:sp>
        <p:nvSpPr>
          <p:cNvPr id="7172" name="Rectangle 3">
            <a:extLst>
              <a:ext uri="{FF2B5EF4-FFF2-40B4-BE49-F238E27FC236}">
                <a16:creationId xmlns:a16="http://schemas.microsoft.com/office/drawing/2014/main" id="{0A53B571-07AD-4B39-99E3-DCBDCDE257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838200"/>
            <a:ext cx="7772400" cy="1143000"/>
          </a:xfrm>
          <a:noFill/>
        </p:spPr>
        <p:txBody>
          <a:bodyPr>
            <a:normAutofit fontScale="90000"/>
          </a:bodyPr>
          <a:lstStyle/>
          <a:p>
            <a:pPr algn="ctr"/>
            <a:br>
              <a:rPr lang="en-US" altLang="en-US" sz="3600" b="1" dirty="0">
                <a:solidFill>
                  <a:srgbClr val="000066"/>
                </a:solidFill>
                <a:latin typeface="Tahoma" panose="020B0604030504040204" pitchFamily="34" charset="0"/>
              </a:rPr>
            </a:br>
            <a:br>
              <a:rPr lang="en-US" altLang="en-US" sz="3600" b="1" dirty="0">
                <a:solidFill>
                  <a:srgbClr val="000066"/>
                </a:solidFill>
                <a:latin typeface="Tahoma" panose="020B0604030504040204" pitchFamily="34" charset="0"/>
              </a:rPr>
            </a:br>
            <a:br>
              <a:rPr lang="en-US" altLang="en-US" sz="3600" b="1" dirty="0">
                <a:solidFill>
                  <a:srgbClr val="000066"/>
                </a:solidFill>
                <a:latin typeface="Tahoma" panose="020B0604030504040204" pitchFamily="34" charset="0"/>
              </a:rPr>
            </a:br>
            <a:br>
              <a:rPr lang="en-US" altLang="en-US" sz="3600" b="1" dirty="0">
                <a:solidFill>
                  <a:srgbClr val="000066"/>
                </a:solidFill>
                <a:latin typeface="Tahoma" panose="020B0604030504040204" pitchFamily="34" charset="0"/>
              </a:rPr>
            </a:br>
            <a:r>
              <a:rPr lang="en-US" altLang="en-US" sz="3600" b="1" dirty="0">
                <a:latin typeface="Tahoma" panose="020B0604030504040204" pitchFamily="34" charset="0"/>
              </a:rPr>
              <a:t>Discussion Question</a:t>
            </a:r>
            <a:br>
              <a:rPr lang="en-US" altLang="en-US" sz="3600" b="1" dirty="0">
                <a:latin typeface="Tahoma" panose="020B0604030504040204" pitchFamily="34" charset="0"/>
              </a:rPr>
            </a:br>
            <a:br>
              <a:rPr lang="en-US" altLang="en-US" sz="3600" b="1" dirty="0">
                <a:latin typeface="Tahoma" panose="020B0604030504040204" pitchFamily="34" charset="0"/>
              </a:rPr>
            </a:br>
            <a:br>
              <a:rPr lang="en-US" altLang="en-US" sz="3600" b="1" dirty="0">
                <a:solidFill>
                  <a:srgbClr val="000066"/>
                </a:solidFill>
                <a:latin typeface="Tahoma" panose="020B0604030504040204" pitchFamily="34" charset="0"/>
              </a:rPr>
            </a:br>
            <a:br>
              <a:rPr lang="en-US" altLang="en-US" sz="3600" b="1" dirty="0">
                <a:solidFill>
                  <a:srgbClr val="000066"/>
                </a:solidFill>
                <a:latin typeface="Tahoma" panose="020B0604030504040204" pitchFamily="34" charset="0"/>
              </a:rPr>
            </a:br>
            <a:r>
              <a:rPr lang="en-US" altLang="en-US" sz="36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Why do products fail?</a:t>
            </a:r>
            <a:br>
              <a:rPr lang="en-US" altLang="en-US" sz="36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</a:br>
            <a:endParaRPr lang="en-US" altLang="en-US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8394326"/>
      </p:ext>
    </p:extLst>
  </p:cSld>
  <p:clrMapOvr>
    <a:masterClrMapping/>
  </p:clrMapOvr>
  <p:transition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1026">
            <a:extLst>
              <a:ext uri="{FF2B5EF4-FFF2-40B4-BE49-F238E27FC236}">
                <a16:creationId xmlns:a16="http://schemas.microsoft.com/office/drawing/2014/main" id="{3D4D3C2D-B7A3-4C1F-8A17-BBC0D3E200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166" y="116632"/>
            <a:ext cx="9144000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4400" b="1" i="0" dirty="0">
                <a:latin typeface="Tahoma" panose="020B0604030504040204" pitchFamily="34" charset="0"/>
              </a:rPr>
              <a:t>New-Product Development</a:t>
            </a:r>
            <a:endParaRPr lang="en-US" altLang="en-US" b="1" i="0" dirty="0">
              <a:solidFill>
                <a:srgbClr val="000066"/>
              </a:solidFill>
              <a:latin typeface="Tahoma" panose="020B0604030504040204" pitchFamily="34" charset="0"/>
            </a:endParaRPr>
          </a:p>
        </p:txBody>
      </p:sp>
      <p:pic>
        <p:nvPicPr>
          <p:cNvPr id="408581" name="Picture 1029" descr="kotler+f10-01">
            <a:extLst>
              <a:ext uri="{FF2B5EF4-FFF2-40B4-BE49-F238E27FC236}">
                <a16:creationId xmlns:a16="http://schemas.microsoft.com/office/drawing/2014/main" id="{67A66139-6C72-4D7B-A1C1-0BA196A4E3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052736"/>
            <a:ext cx="6386732" cy="4437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85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85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85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085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6DA723E0-EC8F-4BB2-BD69-86AADD5A331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 </a:t>
            </a:r>
            <a:r>
              <a:rPr lang="en-US" altLang="en-US" b="1">
                <a:solidFill>
                  <a:srgbClr val="000066"/>
                </a:solidFill>
              </a:rPr>
              <a:t>10- </a:t>
            </a:r>
            <a:fld id="{6B95A623-2264-42CC-8774-A7E9DD312721}" type="slidenum">
              <a:rPr lang="en-US" altLang="en-US" b="1" smtClean="0">
                <a:solidFill>
                  <a:srgbClr val="000066"/>
                </a:solidFill>
              </a:rPr>
              <a:pPr>
                <a:defRPr/>
              </a:pPr>
              <a:t>9</a:t>
            </a:fld>
            <a:endParaRPr lang="en-US" altLang="en-US" b="1">
              <a:solidFill>
                <a:srgbClr val="000066"/>
              </a:solidFill>
            </a:endParaRPr>
          </a:p>
        </p:txBody>
      </p:sp>
      <p:sp>
        <p:nvSpPr>
          <p:cNvPr id="385026" name="Rectangle 2">
            <a:extLst>
              <a:ext uri="{FF2B5EF4-FFF2-40B4-BE49-F238E27FC236}">
                <a16:creationId xmlns:a16="http://schemas.microsoft.com/office/drawing/2014/main" id="{4F1984D5-107D-4E0A-A768-534DA86CB5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93895" y="1301798"/>
            <a:ext cx="8581293" cy="4876800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US" altLang="en-US" sz="4400" dirty="0"/>
              <a:t>New Product Development Process:</a:t>
            </a:r>
          </a:p>
          <a:p>
            <a:pPr lvl="1" eaLnBrk="1" hangingPunct="1">
              <a:defRPr/>
            </a:pPr>
            <a:r>
              <a:rPr lang="en-US" altLang="en-US" sz="4000" b="1" dirty="0">
                <a:solidFill>
                  <a:srgbClr val="FF0000"/>
                </a:solidFill>
              </a:rPr>
              <a:t>Stage 1:  Idea Generation</a:t>
            </a:r>
          </a:p>
          <a:p>
            <a:pPr lvl="2" eaLnBrk="1" hangingPunct="1">
              <a:defRPr/>
            </a:pPr>
            <a:r>
              <a:rPr lang="en-US" altLang="en-US" sz="3600" dirty="0"/>
              <a:t> Internal idea sources:  </a:t>
            </a:r>
          </a:p>
          <a:p>
            <a:pPr lvl="3" eaLnBrk="1" hangingPunct="1">
              <a:defRPr/>
            </a:pPr>
            <a:r>
              <a:rPr lang="en-US" altLang="en-US" sz="3600" dirty="0"/>
              <a:t>R &amp; D</a:t>
            </a:r>
          </a:p>
          <a:p>
            <a:pPr lvl="2" eaLnBrk="1" hangingPunct="1">
              <a:defRPr/>
            </a:pPr>
            <a:r>
              <a:rPr lang="en-US" altLang="en-US" sz="3600" dirty="0"/>
              <a:t> External idea sources: </a:t>
            </a:r>
          </a:p>
          <a:p>
            <a:pPr lvl="3" eaLnBrk="1" hangingPunct="1">
              <a:defRPr/>
            </a:pPr>
            <a:r>
              <a:rPr lang="en-US" altLang="en-US" sz="3600" dirty="0"/>
              <a:t>Customers, </a:t>
            </a:r>
            <a:br>
              <a:rPr lang="en-US" altLang="en-US" sz="3600" dirty="0"/>
            </a:br>
            <a:r>
              <a:rPr lang="en-US" altLang="en-US" sz="3600" dirty="0"/>
              <a:t>competitors, </a:t>
            </a:r>
            <a:br>
              <a:rPr lang="en-US" altLang="en-US" sz="3600" dirty="0"/>
            </a:br>
            <a:r>
              <a:rPr lang="en-US" altLang="en-US" sz="3600" dirty="0"/>
              <a:t>distributors, suppliers</a:t>
            </a:r>
          </a:p>
        </p:txBody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6AFBB99E-94DC-4C4B-94C8-39AD1F60F8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58798"/>
            <a:ext cx="7772400" cy="1143000"/>
          </a:xfrm>
          <a:noFill/>
        </p:spPr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Product Development Strategy</a:t>
            </a:r>
          </a:p>
        </p:txBody>
      </p:sp>
      <p:pic>
        <p:nvPicPr>
          <p:cNvPr id="10246" name="Picture 5" descr="kotler+f10-01">
            <a:extLst>
              <a:ext uri="{FF2B5EF4-FFF2-40B4-BE49-F238E27FC236}">
                <a16:creationId xmlns:a16="http://schemas.microsoft.com/office/drawing/2014/main" id="{57CD45BC-B729-4294-8E43-00C866A568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9175" y="2675779"/>
            <a:ext cx="2386013" cy="2128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5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5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0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50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50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0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850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850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0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850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850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0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850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850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0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850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850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5026" grpId="0" build="p" bldLvl="3" autoUpdateAnimBg="0" advAuto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1027">
            <a:extLst>
              <a:ext uri="{FF2B5EF4-FFF2-40B4-BE49-F238E27FC236}">
                <a16:creationId xmlns:a16="http://schemas.microsoft.com/office/drawing/2014/main" id="{61E5DB10-C166-40A0-AA5B-7627470710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8812" y="79131"/>
            <a:ext cx="8784976" cy="1143000"/>
          </a:xfrm>
          <a:noFill/>
        </p:spPr>
        <p:txBody>
          <a:bodyPr/>
          <a:lstStyle/>
          <a:p>
            <a:pPr eaLnBrk="1" hangingPunct="1"/>
            <a:r>
              <a:rPr lang="en-US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Product Development Strategy</a:t>
            </a:r>
          </a:p>
        </p:txBody>
      </p:sp>
      <p:pic>
        <p:nvPicPr>
          <p:cNvPr id="14341" name="Picture 1030" descr="kotler+f10-01">
            <a:extLst>
              <a:ext uri="{FF2B5EF4-FFF2-40B4-BE49-F238E27FC236}">
                <a16:creationId xmlns:a16="http://schemas.microsoft.com/office/drawing/2014/main" id="{EF844BC4-69EC-41D3-A863-FAC0733BF4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2120" y="1675850"/>
            <a:ext cx="3671668" cy="350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86050" name="Rectangle 1026">
            <a:extLst>
              <a:ext uri="{FF2B5EF4-FFF2-40B4-BE49-F238E27FC236}">
                <a16:creationId xmlns:a16="http://schemas.microsoft.com/office/drawing/2014/main" id="{D6D6E88D-DB84-44F6-9389-D7DF74D3E2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7504" y="1124744"/>
            <a:ext cx="5616624" cy="41910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altLang="en-US" dirty="0"/>
              <a:t>New Product Development Process:</a:t>
            </a:r>
          </a:p>
          <a:p>
            <a:pPr lvl="1" eaLnBrk="1" hangingPunct="1">
              <a:defRPr/>
            </a:pPr>
            <a:r>
              <a:rPr lang="en-US" altLang="en-US" b="1" u="sng" dirty="0">
                <a:solidFill>
                  <a:srgbClr val="FF0000"/>
                </a:solidFill>
              </a:rPr>
              <a:t>Stage 2:  Idea Screening</a:t>
            </a:r>
          </a:p>
          <a:p>
            <a:pPr lvl="2" eaLnBrk="1" hangingPunct="1">
              <a:defRPr/>
            </a:pPr>
            <a:r>
              <a:rPr lang="en-US" altLang="en-US" dirty="0"/>
              <a:t> Product development </a:t>
            </a:r>
            <a:br>
              <a:rPr lang="en-US" altLang="en-US" dirty="0"/>
            </a:br>
            <a:r>
              <a:rPr lang="en-US" altLang="en-US" dirty="0"/>
              <a:t> costs increase dramatically </a:t>
            </a:r>
            <a:br>
              <a:rPr lang="en-US" altLang="en-US" dirty="0"/>
            </a:br>
            <a:r>
              <a:rPr lang="en-US" altLang="en-US" dirty="0"/>
              <a:t> in later stages.</a:t>
            </a:r>
          </a:p>
          <a:p>
            <a:pPr lvl="2" eaLnBrk="1" hangingPunct="1">
              <a:defRPr/>
            </a:pPr>
            <a:r>
              <a:rPr lang="en-US" altLang="en-US" dirty="0"/>
              <a:t> Ideas are evaluated </a:t>
            </a:r>
            <a:br>
              <a:rPr lang="en-US" altLang="en-US" dirty="0"/>
            </a:br>
            <a:r>
              <a:rPr lang="en-US" altLang="en-US" dirty="0"/>
              <a:t> against criteria; </a:t>
            </a:r>
            <a:br>
              <a:rPr lang="en-US" altLang="en-US" dirty="0"/>
            </a:br>
            <a:r>
              <a:rPr lang="en-US" altLang="en-US" dirty="0"/>
              <a:t> most are eliminated.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0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60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60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0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60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60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0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860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860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0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860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860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6050" grpId="0" build="p" bldLvl="3" autoUpdateAnimBg="0" advAuto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074" name="Rectangle 2">
            <a:extLst>
              <a:ext uri="{FF2B5EF4-FFF2-40B4-BE49-F238E27FC236}">
                <a16:creationId xmlns:a16="http://schemas.microsoft.com/office/drawing/2014/main" id="{599ABF00-290F-44B4-990C-398418A60C3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60366" y="836712"/>
            <a:ext cx="8868507" cy="41910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altLang="en-US" sz="4000" dirty="0"/>
              <a:t>New Product Development Process:</a:t>
            </a:r>
          </a:p>
          <a:p>
            <a:pPr lvl="1" eaLnBrk="1" hangingPunct="1">
              <a:defRPr/>
            </a:pPr>
            <a:r>
              <a:rPr lang="en-US" altLang="en-US" sz="3600" b="1" dirty="0">
                <a:solidFill>
                  <a:srgbClr val="FF0000"/>
                </a:solidFill>
              </a:rPr>
              <a:t>Stage 3:  Concept Development &amp; Testing</a:t>
            </a:r>
          </a:p>
          <a:p>
            <a:pPr lvl="2" eaLnBrk="1" hangingPunct="1">
              <a:defRPr/>
            </a:pPr>
            <a:r>
              <a:rPr lang="en-US" altLang="en-US" sz="3200" dirty="0"/>
              <a:t> Product concepts provide </a:t>
            </a:r>
            <a:br>
              <a:rPr lang="en-US" altLang="en-US" sz="3200" dirty="0"/>
            </a:br>
            <a:r>
              <a:rPr lang="en-US" altLang="en-US" sz="3200" dirty="0"/>
              <a:t> detailed versions of new </a:t>
            </a:r>
            <a:br>
              <a:rPr lang="en-US" altLang="en-US" sz="3200" dirty="0"/>
            </a:br>
            <a:r>
              <a:rPr lang="en-US" altLang="en-US" sz="3200" dirty="0"/>
              <a:t> product ideas.</a:t>
            </a:r>
          </a:p>
          <a:p>
            <a:pPr lvl="2" eaLnBrk="1" hangingPunct="1">
              <a:defRPr/>
            </a:pPr>
            <a:r>
              <a:rPr lang="en-US" altLang="en-US" sz="3200" dirty="0"/>
              <a:t> Consumers evaluate </a:t>
            </a:r>
            <a:br>
              <a:rPr lang="en-US" altLang="en-US" sz="3200" dirty="0"/>
            </a:br>
            <a:r>
              <a:rPr lang="en-US" altLang="en-US" sz="3200" dirty="0"/>
              <a:t> ideas in concept tests.</a:t>
            </a:r>
          </a:p>
        </p:txBody>
      </p:sp>
      <p:pic>
        <p:nvPicPr>
          <p:cNvPr id="15366" name="Picture 6" descr="kotler+f10-01">
            <a:extLst>
              <a:ext uri="{FF2B5EF4-FFF2-40B4-BE49-F238E27FC236}">
                <a16:creationId xmlns:a16="http://schemas.microsoft.com/office/drawing/2014/main" id="{3758C88C-0995-44B2-AD2C-434ECEF220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068960"/>
            <a:ext cx="2386013" cy="2128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1027">
            <a:extLst>
              <a:ext uri="{FF2B5EF4-FFF2-40B4-BE49-F238E27FC236}">
                <a16:creationId xmlns:a16="http://schemas.microsoft.com/office/drawing/2014/main" id="{78C70831-18E4-45BE-98BA-8BCE5100AC2D}"/>
              </a:ext>
            </a:extLst>
          </p:cNvPr>
          <p:cNvSpPr txBox="1">
            <a:spLocks noChangeArrowheads="1"/>
          </p:cNvSpPr>
          <p:nvPr/>
        </p:nvSpPr>
        <p:spPr>
          <a:xfrm>
            <a:off x="395536" y="76887"/>
            <a:ext cx="7772400" cy="1143000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Product Development Strategy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0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70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70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7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7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87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87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87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87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7074" grpId="0" build="p" bldLvl="3" autoUpdateAnimBg="0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098" name="Rectangle 2">
            <a:extLst>
              <a:ext uri="{FF2B5EF4-FFF2-40B4-BE49-F238E27FC236}">
                <a16:creationId xmlns:a16="http://schemas.microsoft.com/office/drawing/2014/main" id="{AA5B6ACF-DABE-4976-899E-73D3C700A3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89560" y="1559168"/>
            <a:ext cx="8657492" cy="4546209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altLang="en-US" sz="3600" dirty="0"/>
              <a:t>New Product Development Process:</a:t>
            </a:r>
          </a:p>
          <a:p>
            <a:pPr lvl="1" eaLnBrk="1" hangingPunct="1">
              <a:defRPr/>
            </a:pPr>
            <a:r>
              <a:rPr lang="en-US" altLang="en-US" b="1" dirty="0">
                <a:solidFill>
                  <a:srgbClr val="FF0000"/>
                </a:solidFill>
              </a:rPr>
              <a:t>Stage 4:  Marketing Strategy Development</a:t>
            </a:r>
          </a:p>
          <a:p>
            <a:pPr lvl="2" eaLnBrk="1" hangingPunct="1">
              <a:defRPr/>
            </a:pPr>
            <a:r>
              <a:rPr lang="en-US" altLang="en-US" dirty="0"/>
              <a:t> Strategy statements describe:</a:t>
            </a:r>
          </a:p>
          <a:p>
            <a:pPr lvl="3" eaLnBrk="1" hangingPunct="1">
              <a:defRPr/>
            </a:pPr>
            <a:r>
              <a:rPr lang="en-US" altLang="en-US" sz="2400" dirty="0"/>
              <a:t>The target market, product positioning, and sales, share, and profit goals for the first few years.</a:t>
            </a:r>
          </a:p>
          <a:p>
            <a:pPr lvl="3" eaLnBrk="1" hangingPunct="1">
              <a:defRPr/>
            </a:pPr>
            <a:r>
              <a:rPr lang="en-US" altLang="en-US" sz="2400" dirty="0"/>
              <a:t>Product price, distribution, and marketing budget for the first year.</a:t>
            </a:r>
          </a:p>
          <a:p>
            <a:pPr lvl="3" eaLnBrk="1" hangingPunct="1">
              <a:defRPr/>
            </a:pPr>
            <a:r>
              <a:rPr lang="en-US" altLang="en-US" sz="2400" dirty="0"/>
              <a:t>Long-run sales and profit goals and the marketing mix strategy.</a:t>
            </a:r>
          </a:p>
        </p:txBody>
      </p:sp>
      <p:sp>
        <p:nvSpPr>
          <p:cNvPr id="8" name="Rectangle 1027">
            <a:extLst>
              <a:ext uri="{FF2B5EF4-FFF2-40B4-BE49-F238E27FC236}">
                <a16:creationId xmlns:a16="http://schemas.microsoft.com/office/drawing/2014/main" id="{F35092B8-0F55-438C-BC81-8DBAB713A2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416169"/>
            <a:ext cx="7772400" cy="1143000"/>
          </a:xfrm>
          <a:noFill/>
        </p:spPr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Product Development Strategy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8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8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8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8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88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88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88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88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88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88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88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88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8098" grpId="0" build="p" bldLvl="2" autoUpdateAnimBg="0" advAuto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2" name="Rectangle 2">
            <a:extLst>
              <a:ext uri="{FF2B5EF4-FFF2-40B4-BE49-F238E27FC236}">
                <a16:creationId xmlns:a16="http://schemas.microsoft.com/office/drawing/2014/main" id="{149E3E5D-5B21-4542-921C-D9ADDB26C1F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09587" y="1567375"/>
            <a:ext cx="6870726" cy="3661825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altLang="en-US" sz="3600" dirty="0"/>
              <a:t>New Product Development Process:</a:t>
            </a:r>
          </a:p>
          <a:p>
            <a:pPr lvl="1" eaLnBrk="1" hangingPunct="1">
              <a:defRPr/>
            </a:pPr>
            <a:r>
              <a:rPr lang="en-US" altLang="en-US" sz="3200" b="1" dirty="0">
                <a:solidFill>
                  <a:srgbClr val="FF0000"/>
                </a:solidFill>
              </a:rPr>
              <a:t>Stage 5: Business Analysis</a:t>
            </a:r>
          </a:p>
          <a:p>
            <a:pPr lvl="2" eaLnBrk="1" hangingPunct="1">
              <a:defRPr/>
            </a:pPr>
            <a:r>
              <a:rPr lang="en-US" altLang="en-US" sz="2800" dirty="0"/>
              <a:t> Sales;</a:t>
            </a:r>
          </a:p>
          <a:p>
            <a:pPr lvl="2" eaLnBrk="1" hangingPunct="1">
              <a:defRPr/>
            </a:pPr>
            <a:r>
              <a:rPr lang="en-US" altLang="en-US" sz="2800" dirty="0"/>
              <a:t>Cost and;</a:t>
            </a:r>
          </a:p>
          <a:p>
            <a:pPr lvl="2" eaLnBrk="1" hangingPunct="1">
              <a:defRPr/>
            </a:pPr>
            <a:r>
              <a:rPr lang="en-US" altLang="en-US" sz="2800" dirty="0"/>
              <a:t>Profit  projections</a:t>
            </a:r>
            <a:endParaRPr lang="en-US" altLang="en-US" sz="3200" dirty="0"/>
          </a:p>
        </p:txBody>
      </p:sp>
      <p:pic>
        <p:nvPicPr>
          <p:cNvPr id="17414" name="Picture 5" descr="kotler+f10-01">
            <a:extLst>
              <a:ext uri="{FF2B5EF4-FFF2-40B4-BE49-F238E27FC236}">
                <a16:creationId xmlns:a16="http://schemas.microsoft.com/office/drawing/2014/main" id="{0BF23534-5640-4DE0-AFCC-D2E50617FB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085355"/>
            <a:ext cx="2386013" cy="2128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1027">
            <a:extLst>
              <a:ext uri="{FF2B5EF4-FFF2-40B4-BE49-F238E27FC236}">
                <a16:creationId xmlns:a16="http://schemas.microsoft.com/office/drawing/2014/main" id="{A5C3DCEE-D13F-4834-B490-0AF81CBD08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416169"/>
            <a:ext cx="7772400" cy="1143000"/>
          </a:xfrm>
          <a:noFill/>
        </p:spPr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Product Development Strategy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9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9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9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9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89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89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89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89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89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89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22" grpId="0" build="p" bldLvl="3" autoUpdateAnimBg="0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2" name="Rectangle 2">
            <a:extLst>
              <a:ext uri="{FF2B5EF4-FFF2-40B4-BE49-F238E27FC236}">
                <a16:creationId xmlns:a16="http://schemas.microsoft.com/office/drawing/2014/main" id="{149E3E5D-5B21-4542-921C-D9ADDB26C1F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09586" y="1567375"/>
            <a:ext cx="8451533" cy="5030373"/>
          </a:xfrm>
        </p:spPr>
        <p:txBody>
          <a:bodyPr>
            <a:noAutofit/>
          </a:bodyPr>
          <a:lstStyle/>
          <a:p>
            <a:pPr marL="342900" lvl="1" indent="0" eaLnBrk="1" hangingPunct="1">
              <a:buNone/>
              <a:defRPr/>
            </a:pPr>
            <a:r>
              <a:rPr lang="en-US" altLang="en-US" sz="3600" b="1" dirty="0">
                <a:solidFill>
                  <a:srgbClr val="FF0000"/>
                </a:solidFill>
              </a:rPr>
              <a:t>Stage 6: Product </a:t>
            </a:r>
            <a:br>
              <a:rPr lang="en-US" altLang="en-US" sz="3600" b="1" dirty="0">
                <a:solidFill>
                  <a:srgbClr val="FF0000"/>
                </a:solidFill>
              </a:rPr>
            </a:br>
            <a:r>
              <a:rPr lang="en-US" altLang="en-US" sz="3600" dirty="0"/>
              <a:t>Development</a:t>
            </a:r>
          </a:p>
          <a:p>
            <a:pPr lvl="2" eaLnBrk="1" hangingPunct="1">
              <a:defRPr/>
            </a:pPr>
            <a:r>
              <a:rPr lang="en-US" altLang="en-US" sz="3200" dirty="0"/>
              <a:t> Prototype development </a:t>
            </a:r>
            <a:br>
              <a:rPr lang="en-US" altLang="en-US" sz="3200" dirty="0"/>
            </a:br>
            <a:r>
              <a:rPr lang="en-US" altLang="en-US" sz="3200" dirty="0"/>
              <a:t> and </a:t>
            </a:r>
          </a:p>
          <a:p>
            <a:pPr lvl="2" eaLnBrk="1" hangingPunct="1">
              <a:defRPr/>
            </a:pPr>
            <a:r>
              <a:rPr lang="en-US" altLang="en-US" sz="3200" dirty="0"/>
              <a:t>testing</a:t>
            </a:r>
          </a:p>
        </p:txBody>
      </p:sp>
      <p:pic>
        <p:nvPicPr>
          <p:cNvPr id="17414" name="Picture 5" descr="kotler+f10-01">
            <a:extLst>
              <a:ext uri="{FF2B5EF4-FFF2-40B4-BE49-F238E27FC236}">
                <a16:creationId xmlns:a16="http://schemas.microsoft.com/office/drawing/2014/main" id="{0BF23534-5640-4DE0-AFCC-D2E50617FB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708920"/>
            <a:ext cx="2386013" cy="2128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1027">
            <a:extLst>
              <a:ext uri="{FF2B5EF4-FFF2-40B4-BE49-F238E27FC236}">
                <a16:creationId xmlns:a16="http://schemas.microsoft.com/office/drawing/2014/main" id="{A5C3DCEE-D13F-4834-B490-0AF81CBD08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416169"/>
            <a:ext cx="7772400" cy="1143000"/>
          </a:xfrm>
          <a:noFill/>
        </p:spPr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Product Development Strategy</a:t>
            </a:r>
          </a:p>
        </p:txBody>
      </p:sp>
    </p:spTree>
    <p:extLst>
      <p:ext uri="{BB962C8B-B14F-4D97-AF65-F5344CB8AC3E}">
        <p14:creationId xmlns:p14="http://schemas.microsoft.com/office/powerpoint/2010/main" val="724066281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9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9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9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9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89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89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22" grpId="0" build="p" bldLvl="3" autoUpdateAnimBg="0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146" name="Rectangle 2">
            <a:extLst>
              <a:ext uri="{FF2B5EF4-FFF2-40B4-BE49-F238E27FC236}">
                <a16:creationId xmlns:a16="http://schemas.microsoft.com/office/drawing/2014/main" id="{3BA124E7-354F-4419-86EF-EAF377DC75E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9276" y="980728"/>
            <a:ext cx="8559019" cy="5298831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altLang="en-US" sz="4000" dirty="0"/>
              <a:t>New Product Development Process:</a:t>
            </a:r>
          </a:p>
          <a:p>
            <a:pPr lvl="1" eaLnBrk="1" hangingPunct="1">
              <a:defRPr/>
            </a:pPr>
            <a:r>
              <a:rPr lang="en-US" altLang="en-US" sz="3600" b="1" dirty="0">
                <a:solidFill>
                  <a:srgbClr val="FF0000"/>
                </a:solidFill>
              </a:rPr>
              <a:t>Stage 7: Test Marketing</a:t>
            </a:r>
          </a:p>
          <a:p>
            <a:pPr lvl="2" eaLnBrk="1" hangingPunct="1">
              <a:defRPr/>
            </a:pPr>
            <a:r>
              <a:rPr lang="en-US" altLang="en-US" sz="3200" dirty="0"/>
              <a:t> Standard test markets</a:t>
            </a:r>
          </a:p>
          <a:p>
            <a:pPr lvl="2" eaLnBrk="1" hangingPunct="1">
              <a:defRPr/>
            </a:pPr>
            <a:r>
              <a:rPr lang="en-US" altLang="en-US" sz="3200" dirty="0"/>
              <a:t> Controlled test markets</a:t>
            </a:r>
          </a:p>
          <a:p>
            <a:pPr lvl="2" eaLnBrk="1" hangingPunct="1">
              <a:defRPr/>
            </a:pPr>
            <a:r>
              <a:rPr lang="en-US" altLang="en-US" sz="3200" dirty="0"/>
              <a:t> Simulated test markets</a:t>
            </a:r>
          </a:p>
          <a:p>
            <a:pPr lvl="1" eaLnBrk="1" hangingPunct="1">
              <a:defRPr/>
            </a:pPr>
            <a:r>
              <a:rPr lang="en-US" altLang="en-US" sz="3600" dirty="0"/>
              <a:t>Stage 8: </a:t>
            </a:r>
            <a:br>
              <a:rPr lang="en-US" altLang="en-US" sz="3600" dirty="0"/>
            </a:br>
            <a:r>
              <a:rPr lang="en-US" altLang="en-US" sz="3600" dirty="0"/>
              <a:t>Commercialization</a:t>
            </a:r>
          </a:p>
        </p:txBody>
      </p:sp>
      <p:pic>
        <p:nvPicPr>
          <p:cNvPr id="21510" name="Picture 5" descr="kotler+f10-01">
            <a:extLst>
              <a:ext uri="{FF2B5EF4-FFF2-40B4-BE49-F238E27FC236}">
                <a16:creationId xmlns:a16="http://schemas.microsoft.com/office/drawing/2014/main" id="{BEF26FDA-A96D-47AA-B982-A37397A982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924944"/>
            <a:ext cx="2386013" cy="2128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1027">
            <a:extLst>
              <a:ext uri="{FF2B5EF4-FFF2-40B4-BE49-F238E27FC236}">
                <a16:creationId xmlns:a16="http://schemas.microsoft.com/office/drawing/2014/main" id="{CFADF202-026C-426F-B54B-A726B37696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59897" y="0"/>
            <a:ext cx="7772400" cy="1143000"/>
          </a:xfrm>
          <a:noFill/>
        </p:spPr>
        <p:txBody>
          <a:bodyPr/>
          <a:lstStyle/>
          <a:p>
            <a:pPr eaLnBrk="1" hangingPunct="1"/>
            <a:r>
              <a:rPr lang="en-US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Product Development Strategy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0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0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90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0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90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90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90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90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90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90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90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90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0146" grpId="0" build="p" bldLvl="3" autoUpdateAnimBg="0" advAuto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034" name="Rectangle 2">
            <a:extLst>
              <a:ext uri="{FF2B5EF4-FFF2-40B4-BE49-F238E27FC236}">
                <a16:creationId xmlns:a16="http://schemas.microsoft.com/office/drawing/2014/main" id="{7CC246DC-13E4-4AC4-957E-6F6ADCE23CB3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185325" y="1412776"/>
            <a:ext cx="4419600" cy="39624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altLang="en-US" sz="3200" b="1" i="1" dirty="0"/>
              <a:t>Model Inputs:</a:t>
            </a:r>
            <a:r>
              <a:rPr lang="en-US" altLang="en-US" sz="3200" b="1" dirty="0"/>
              <a:t> </a:t>
            </a:r>
          </a:p>
          <a:p>
            <a:pPr lvl="1" eaLnBrk="1" hangingPunct="1">
              <a:defRPr/>
            </a:pPr>
            <a:r>
              <a:rPr lang="en-US" altLang="en-US" dirty="0">
                <a:ea typeface="Arial Unicode MS" pitchFamily="34" charset="-128"/>
              </a:rPr>
              <a:t>The market's size </a:t>
            </a:r>
          </a:p>
          <a:p>
            <a:pPr lvl="1" eaLnBrk="1" hangingPunct="1">
              <a:defRPr/>
            </a:pPr>
            <a:r>
              <a:rPr lang="en-US" altLang="en-US" dirty="0">
                <a:ea typeface="Arial Unicode MS" pitchFamily="34" charset="-128"/>
              </a:rPr>
              <a:t>Copy testing results</a:t>
            </a:r>
          </a:p>
          <a:p>
            <a:pPr lvl="1" eaLnBrk="1" hangingPunct="1">
              <a:defRPr/>
            </a:pPr>
            <a:r>
              <a:rPr lang="en-US" altLang="en-US" dirty="0">
                <a:ea typeface="Arial Unicode MS" pitchFamily="34" charset="-128"/>
              </a:rPr>
              <a:t>Advertising budget for the test product and competitors. </a:t>
            </a:r>
          </a:p>
          <a:p>
            <a:pPr lvl="1" eaLnBrk="1" hangingPunct="1">
              <a:defRPr/>
            </a:pPr>
            <a:r>
              <a:rPr lang="en-US" altLang="en-US" dirty="0">
                <a:ea typeface="Arial Unicode MS" pitchFamily="34" charset="-128"/>
              </a:rPr>
              <a:t>Media schedule, Consumer promotion, Trade promotion by month. </a:t>
            </a:r>
          </a:p>
        </p:txBody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8099EEA4-F482-432F-8668-26668DA880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" y="33411"/>
            <a:ext cx="8534400" cy="1091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3600" b="1" i="0" dirty="0">
                <a:solidFill>
                  <a:srgbClr val="FF0000"/>
                </a:solidFill>
                <a:latin typeface="Tahoma" panose="020B0604030504040204" pitchFamily="34" charset="0"/>
              </a:rPr>
              <a:t>Simulated Test Markets </a:t>
            </a:r>
            <a:r>
              <a:rPr lang="en-US" altLang="en-US" sz="3600" b="1" i="0" dirty="0">
                <a:latin typeface="Tahoma" panose="020B0604030504040204" pitchFamily="34" charset="0"/>
              </a:rPr>
              <a:t>(STM)</a:t>
            </a:r>
            <a:r>
              <a:rPr lang="en-US" altLang="en-US" sz="4800" b="1" i="0" dirty="0">
                <a:latin typeface="Tahoma" panose="020B0604030504040204" pitchFamily="34" charset="0"/>
              </a:rPr>
              <a:t> </a:t>
            </a:r>
            <a:br>
              <a:rPr lang="en-US" altLang="en-US" sz="4800" b="1" i="0" dirty="0">
                <a:latin typeface="Tahoma" panose="020B0604030504040204" pitchFamily="34" charset="0"/>
              </a:rPr>
            </a:br>
            <a:r>
              <a:rPr lang="en-US" altLang="en-US" sz="4800" b="1" i="0" dirty="0">
                <a:latin typeface="Tahoma" panose="020B0604030504040204" pitchFamily="34" charset="0"/>
              </a:rPr>
              <a:t>In-Depth</a:t>
            </a:r>
          </a:p>
        </p:txBody>
      </p:sp>
      <p:sp>
        <p:nvSpPr>
          <p:cNvPr id="428036" name="Rectangle 4">
            <a:extLst>
              <a:ext uri="{FF2B5EF4-FFF2-40B4-BE49-F238E27FC236}">
                <a16:creationId xmlns:a16="http://schemas.microsoft.com/office/drawing/2014/main" id="{756A25AE-FDC3-4AC1-AE48-E340F4236F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4038600"/>
            <a:ext cx="3810000" cy="3505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6600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rgbClr val="0000FF"/>
              </a:buClr>
              <a:buSzPct val="75000"/>
              <a:buFont typeface="Wingdings" panose="05000000000000000000" pitchFamily="2" charset="2"/>
              <a:buBlip>
                <a:blip r:embed="rId3"/>
              </a:buBlip>
              <a:defRPr sz="3600" b="1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000066"/>
              </a:buClr>
              <a:buFont typeface="Wingdings" panose="05000000000000000000" pitchFamily="2" charset="2"/>
              <a:buChar char="§"/>
              <a:defRPr sz="32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000CC"/>
              </a:buClr>
              <a:buSzPct val="75000"/>
              <a:buFont typeface="Wingdings" panose="05000000000000000000" pitchFamily="2" charset="2"/>
              <a:buChar char="v"/>
              <a:defRPr sz="30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800" b="1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endParaRPr lang="en-US" altLang="en-US" i="0"/>
          </a:p>
        </p:txBody>
      </p:sp>
      <p:sp>
        <p:nvSpPr>
          <p:cNvPr id="428037" name="Rectangle 5">
            <a:extLst>
              <a:ext uri="{FF2B5EF4-FFF2-40B4-BE49-F238E27FC236}">
                <a16:creationId xmlns:a16="http://schemas.microsoft.com/office/drawing/2014/main" id="{0D1FA460-5B6D-4F26-BAD4-DF09B24E1B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9992" y="1482824"/>
            <a:ext cx="4419600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660066"/>
                </a:solidFill>
              </a14:hiddenFill>
            </a:ext>
            <a:ext uri="{91240B29-F687-4F45-9708-019B960494DF}">
              <a14:hiddenLine xmlns:a14="http://schemas.microsoft.com/office/drawing/2010/main" w="31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rgbClr val="0000FF"/>
              </a:buClr>
              <a:buSzPct val="75000"/>
              <a:buFont typeface="Wingdings" panose="05000000000000000000" pitchFamily="2" charset="2"/>
              <a:buBlip>
                <a:blip r:embed="rId3"/>
              </a:buBlip>
              <a:defRPr sz="3600" b="1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000066"/>
              </a:buClr>
              <a:buFont typeface="Wingdings" panose="05000000000000000000" pitchFamily="2" charset="2"/>
              <a:buChar char="§"/>
              <a:defRPr sz="32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000CC"/>
              </a:buClr>
              <a:buSzPct val="75000"/>
              <a:buFont typeface="Wingdings" panose="05000000000000000000" pitchFamily="2" charset="2"/>
              <a:buChar char="v"/>
              <a:defRPr sz="30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800" b="1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2800" dirty="0">
                <a:solidFill>
                  <a:schemeClr val="tx1"/>
                </a:solidFill>
                <a:ea typeface="Arial Unicode MS" pitchFamily="34" charset="-128"/>
              </a:rPr>
              <a:t>Model Inputs:</a:t>
            </a:r>
            <a:endParaRPr lang="en-US" altLang="en-US" sz="2800" i="0" dirty="0">
              <a:solidFill>
                <a:schemeClr val="tx1"/>
              </a:solidFill>
              <a:ea typeface="Arial Unicode MS" pitchFamily="34" charset="-128"/>
            </a:endParaRPr>
          </a:p>
          <a:p>
            <a:pPr lvl="1" eaLnBrk="1" hangingPunct="1">
              <a:defRPr/>
            </a:pPr>
            <a:r>
              <a:rPr lang="en-US" altLang="en-US" sz="2000" b="0" i="0" dirty="0">
                <a:solidFill>
                  <a:schemeClr val="tx1"/>
                </a:solidFill>
                <a:ea typeface="Arial Unicode MS" pitchFamily="34" charset="-128"/>
              </a:rPr>
              <a:t>Price</a:t>
            </a:r>
          </a:p>
          <a:p>
            <a:pPr lvl="1" eaLnBrk="1" hangingPunct="1">
              <a:defRPr/>
            </a:pPr>
            <a:r>
              <a:rPr lang="en-US" altLang="en-US" sz="2000" b="0" i="0" dirty="0">
                <a:solidFill>
                  <a:schemeClr val="tx1"/>
                </a:solidFill>
                <a:ea typeface="Arial Unicode MS" pitchFamily="34" charset="-128"/>
              </a:rPr>
              <a:t>The proportion of stores carrying the test product and the number of shelf facings by month. </a:t>
            </a:r>
          </a:p>
          <a:p>
            <a:pPr lvl="1" eaLnBrk="1" hangingPunct="1">
              <a:defRPr/>
            </a:pPr>
            <a:r>
              <a:rPr lang="en-US" altLang="en-US" sz="2000" b="0" i="0" dirty="0">
                <a:solidFill>
                  <a:schemeClr val="tx1"/>
                </a:solidFill>
                <a:ea typeface="Arial Unicode MS" pitchFamily="34" charset="-128"/>
              </a:rPr>
              <a:t>Expected marketing costs and margin contribution. </a:t>
            </a:r>
          </a:p>
          <a:p>
            <a:pPr lvl="1" eaLnBrk="1" hangingPunct="1">
              <a:defRPr/>
            </a:pPr>
            <a:endParaRPr lang="en-US" altLang="en-US" sz="2000" i="0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8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8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0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280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280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0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280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280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0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280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280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0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280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280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0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280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280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0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280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280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0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280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280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0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280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280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8034" grpId="0" build="p" bldLvl="2" autoUpdateAnimBg="0" advAuto="0"/>
      <p:bldP spid="428037" grpId="0" build="p" bldLvl="2" autoUpdateAnimBg="0" advAuto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938" name="Rectangle 2">
            <a:extLst>
              <a:ext uri="{FF2B5EF4-FFF2-40B4-BE49-F238E27FC236}">
                <a16:creationId xmlns:a16="http://schemas.microsoft.com/office/drawing/2014/main" id="{62187A71-780B-4DD6-AE6D-D27550B5556B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179512" y="1447800"/>
            <a:ext cx="3962400" cy="3962400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defRPr/>
            </a:pPr>
            <a:r>
              <a:rPr lang="en-US" altLang="en-US" sz="3200" b="1" i="1" dirty="0">
                <a:ea typeface="Arial Unicode MS" pitchFamily="34" charset="-128"/>
              </a:rPr>
              <a:t>Do‘s &amp; Don’ts of STMs</a:t>
            </a:r>
            <a:r>
              <a:rPr lang="en-US" altLang="en-US" sz="2800" b="1" dirty="0">
                <a:ea typeface="Arial Unicode MS" pitchFamily="34" charset="-128"/>
              </a:rPr>
              <a:t>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400" dirty="0">
                <a:ea typeface="Arial Unicode MS" pitchFamily="34" charset="-128"/>
              </a:rPr>
              <a:t>Be a champion for your new product--but be objective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400" dirty="0">
                <a:ea typeface="Arial Unicode MS" pitchFamily="34" charset="-128"/>
              </a:rPr>
              <a:t>Choose the proper sample.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400" dirty="0">
                <a:ea typeface="Arial Unicode MS" pitchFamily="34" charset="-128"/>
              </a:rPr>
              <a:t>Expose people to your product and its advertising in a way that best simulates the real world.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400" dirty="0">
                <a:ea typeface="Arial Unicode MS" pitchFamily="34" charset="-128"/>
              </a:rPr>
              <a:t>Use proven research technology to forecast market behavior and sales. </a:t>
            </a:r>
            <a:endParaRPr lang="en-US" altLang="en-US" sz="2000" dirty="0">
              <a:ea typeface="Arial Unicode MS" pitchFamily="34" charset="-128"/>
            </a:endParaRPr>
          </a:p>
          <a:p>
            <a:pPr lvl="1" eaLnBrk="1" hangingPunct="1">
              <a:defRPr/>
            </a:pPr>
            <a:endParaRPr lang="en-US" altLang="en-US" sz="1800" dirty="0">
              <a:ea typeface="Arial Unicode MS" pitchFamily="34" charset="-128"/>
            </a:endParaRPr>
          </a:p>
        </p:txBody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184C6889-3D51-4ECE-B65A-6D2F2317BF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" y="-27384"/>
            <a:ext cx="85344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3600" b="1" i="0" dirty="0">
                <a:latin typeface="Tahoma" panose="020B0604030504040204" pitchFamily="34" charset="0"/>
              </a:rPr>
              <a:t>Simulated Test Markets (STM)</a:t>
            </a:r>
            <a:r>
              <a:rPr lang="en-US" altLang="en-US" sz="4800" b="1" i="0" dirty="0">
                <a:latin typeface="Tahoma" panose="020B0604030504040204" pitchFamily="34" charset="0"/>
              </a:rPr>
              <a:t> </a:t>
            </a:r>
            <a:br>
              <a:rPr lang="en-US" altLang="en-US" sz="4800" b="1" i="0" dirty="0">
                <a:latin typeface="Tahoma" panose="020B0604030504040204" pitchFamily="34" charset="0"/>
              </a:rPr>
            </a:br>
            <a:r>
              <a:rPr lang="en-US" altLang="en-US" sz="4800" b="1" i="0" dirty="0">
                <a:latin typeface="Tahoma" panose="020B0604030504040204" pitchFamily="34" charset="0"/>
              </a:rPr>
              <a:t>In-Depth</a:t>
            </a:r>
          </a:p>
        </p:txBody>
      </p:sp>
      <p:sp>
        <p:nvSpPr>
          <p:cNvPr id="423940" name="Rectangle 4">
            <a:extLst>
              <a:ext uri="{FF2B5EF4-FFF2-40B4-BE49-F238E27FC236}">
                <a16:creationId xmlns:a16="http://schemas.microsoft.com/office/drawing/2014/main" id="{2CF7DED3-98BB-4B31-9CE9-270FD99DC1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4038600"/>
            <a:ext cx="3810000" cy="3505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6600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rgbClr val="0000FF"/>
              </a:buClr>
              <a:buSzPct val="75000"/>
              <a:buFont typeface="Wingdings" panose="05000000000000000000" pitchFamily="2" charset="2"/>
              <a:buBlip>
                <a:blip r:embed="rId3"/>
              </a:buBlip>
              <a:defRPr sz="3600" b="1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000066"/>
              </a:buClr>
              <a:buFont typeface="Wingdings" panose="05000000000000000000" pitchFamily="2" charset="2"/>
              <a:buChar char="§"/>
              <a:defRPr sz="32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000CC"/>
              </a:buClr>
              <a:buSzPct val="75000"/>
              <a:buFont typeface="Wingdings" panose="05000000000000000000" pitchFamily="2" charset="2"/>
              <a:buChar char="v"/>
              <a:defRPr sz="30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800" b="1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endParaRPr lang="en-US" altLang="en-US" i="0"/>
          </a:p>
        </p:txBody>
      </p:sp>
      <p:sp>
        <p:nvSpPr>
          <p:cNvPr id="423943" name="Rectangle 7">
            <a:extLst>
              <a:ext uri="{FF2B5EF4-FFF2-40B4-BE49-F238E27FC236}">
                <a16:creationId xmlns:a16="http://schemas.microsoft.com/office/drawing/2014/main" id="{32A92C43-79E2-49BC-AFCA-1FB9C4E8AD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19600" y="1628800"/>
            <a:ext cx="4267200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6600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rgbClr val="0000FF"/>
              </a:buClr>
              <a:buSzPct val="75000"/>
              <a:buFont typeface="Wingdings" panose="05000000000000000000" pitchFamily="2" charset="2"/>
              <a:buBlip>
                <a:blip r:embed="rId3"/>
              </a:buBlip>
              <a:defRPr sz="3600" b="1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000066"/>
              </a:buClr>
              <a:buFont typeface="Wingdings" panose="05000000000000000000" pitchFamily="2" charset="2"/>
              <a:buChar char="§"/>
              <a:defRPr sz="32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000CC"/>
              </a:buClr>
              <a:buSzPct val="75000"/>
              <a:buFont typeface="Wingdings" panose="05000000000000000000" pitchFamily="2" charset="2"/>
              <a:buChar char="v"/>
              <a:defRPr sz="30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800" b="1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b="0" dirty="0">
                <a:solidFill>
                  <a:schemeClr val="tx1"/>
                </a:solidFill>
                <a:ea typeface="Arial Unicode MS" pitchFamily="34" charset="-128"/>
              </a:rPr>
              <a:t>Do‘s &amp; Don’ts of STMs</a:t>
            </a:r>
            <a:r>
              <a:rPr lang="en-US" altLang="en-US" sz="2800" b="0" i="0" dirty="0">
                <a:solidFill>
                  <a:schemeClr val="tx1"/>
                </a:solidFill>
                <a:ea typeface="Arial Unicode MS" pitchFamily="34" charset="-128"/>
              </a:rPr>
              <a:t>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000" b="0" i="0" dirty="0">
                <a:solidFill>
                  <a:schemeClr val="tx1"/>
                </a:solidFill>
                <a:ea typeface="Arial Unicode MS" pitchFamily="34" charset="-128"/>
              </a:rPr>
              <a:t>Calculate different levels of competitive response.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000" b="0" i="0" dirty="0">
                <a:solidFill>
                  <a:schemeClr val="tx1"/>
                </a:solidFill>
                <a:ea typeface="Arial Unicode MS" pitchFamily="34" charset="-128"/>
              </a:rPr>
              <a:t>Don't estimate a level of support in a simulated market that you would not maintain nationally.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000" b="0" i="0" dirty="0">
                <a:solidFill>
                  <a:schemeClr val="tx1"/>
                </a:solidFill>
                <a:ea typeface="Arial Unicode MS" pitchFamily="34" charset="-128"/>
              </a:rPr>
              <a:t>Be very careful in estimating all marketing input factors—the more you guess incorrectly, the less accurate the forecast.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altLang="en-US" sz="2000" i="0" dirty="0"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3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3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9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239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239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9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239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239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9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239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239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9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239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239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9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239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239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9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239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239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9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239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239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9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239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239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3938" grpId="0" build="p" bldLvl="2" autoUpdateAnimBg="0" advAuto="0"/>
      <p:bldP spid="423943" grpId="0" build="p" bldLvl="2" autoUpdateAnimBg="0" advAuto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1026">
            <a:extLst>
              <a:ext uri="{FF2B5EF4-FFF2-40B4-BE49-F238E27FC236}">
                <a16:creationId xmlns:a16="http://schemas.microsoft.com/office/drawing/2014/main" id="{BF761661-F5F6-427B-B3C8-6F0EF83738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99392"/>
            <a:ext cx="9144000" cy="181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4400" b="1" i="0" dirty="0">
                <a:latin typeface="Tahoma" panose="020B0604030504040204" pitchFamily="34" charset="0"/>
              </a:rPr>
              <a:t>Sales and Profits </a:t>
            </a:r>
            <a:br>
              <a:rPr lang="en-US" altLang="en-US" sz="4400" b="1" i="0" dirty="0">
                <a:latin typeface="Tahoma" panose="020B0604030504040204" pitchFamily="34" charset="0"/>
              </a:rPr>
            </a:br>
            <a:r>
              <a:rPr lang="en-US" altLang="en-US" sz="4400" b="1" i="0" dirty="0">
                <a:latin typeface="Tahoma" panose="020B0604030504040204" pitchFamily="34" charset="0"/>
              </a:rPr>
              <a:t>Over A Product’s Life </a:t>
            </a:r>
            <a:br>
              <a:rPr lang="en-US" altLang="en-US" b="1" i="0" dirty="0">
                <a:solidFill>
                  <a:srgbClr val="000066"/>
                </a:solidFill>
                <a:latin typeface="Tahoma" panose="020B0604030504040204" pitchFamily="34" charset="0"/>
              </a:rPr>
            </a:br>
            <a:endParaRPr lang="en-US" altLang="en-US" b="1" i="0" dirty="0">
              <a:solidFill>
                <a:srgbClr val="000066"/>
              </a:solidFill>
              <a:latin typeface="Tahoma" panose="020B0604030504040204" pitchFamily="34" charset="0"/>
            </a:endParaRPr>
          </a:p>
        </p:txBody>
      </p:sp>
      <p:pic>
        <p:nvPicPr>
          <p:cNvPr id="409605" name="Picture 1029" descr="kotler+f10-02">
            <a:extLst>
              <a:ext uri="{FF2B5EF4-FFF2-40B4-BE49-F238E27FC236}">
                <a16:creationId xmlns:a16="http://schemas.microsoft.com/office/drawing/2014/main" id="{0E5EDD25-6E81-4FDC-B8E1-573831A097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8328074" cy="42543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170" name="Rectangle 2">
            <a:extLst>
              <a:ext uri="{FF2B5EF4-FFF2-40B4-BE49-F238E27FC236}">
                <a16:creationId xmlns:a16="http://schemas.microsoft.com/office/drawing/2014/main" id="{E9B05508-0575-4F8E-A62A-EB83C005D6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7504" y="1052737"/>
            <a:ext cx="8856984" cy="4536504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/>
              <a:t>The Typical Product Life Cycle (PLC) </a:t>
            </a:r>
            <a:r>
              <a:rPr lang="en-US" altLang="en-US" sz="2800" b="1" u="sng" dirty="0">
                <a:solidFill>
                  <a:srgbClr val="FF0000"/>
                </a:solidFill>
              </a:rPr>
              <a:t>Has Five Stages</a:t>
            </a:r>
          </a:p>
          <a:p>
            <a:pPr marL="857250" lvl="1" indent="-514350" eaLnBrk="1" hangingPunct="1">
              <a:lnSpc>
                <a:spcPct val="90000"/>
              </a:lnSpc>
              <a:buFont typeface="+mj-lt"/>
              <a:buAutoNum type="arabicParenR"/>
              <a:defRPr/>
            </a:pPr>
            <a:r>
              <a:rPr lang="en-US" altLang="en-US" sz="2400" b="1" dirty="0"/>
              <a:t>Product Development</a:t>
            </a:r>
          </a:p>
          <a:p>
            <a:pPr marL="857250" lvl="1" indent="-514350" eaLnBrk="1" hangingPunct="1">
              <a:lnSpc>
                <a:spcPct val="90000"/>
              </a:lnSpc>
              <a:buFont typeface="+mj-lt"/>
              <a:buAutoNum type="arabicParenR"/>
              <a:defRPr/>
            </a:pPr>
            <a:r>
              <a:rPr lang="en-US" altLang="en-US" sz="2400" b="1" dirty="0"/>
              <a:t>Introduction, </a:t>
            </a:r>
          </a:p>
          <a:p>
            <a:pPr marL="857250" lvl="1" indent="-514350" eaLnBrk="1" hangingPunct="1">
              <a:lnSpc>
                <a:spcPct val="90000"/>
              </a:lnSpc>
              <a:buFont typeface="+mj-lt"/>
              <a:buAutoNum type="arabicParenR"/>
              <a:defRPr/>
            </a:pPr>
            <a:r>
              <a:rPr lang="en-US" altLang="en-US" sz="2400" b="1" dirty="0"/>
              <a:t>Growth, </a:t>
            </a:r>
          </a:p>
          <a:p>
            <a:pPr marL="857250" lvl="1" indent="-514350" eaLnBrk="1" hangingPunct="1">
              <a:lnSpc>
                <a:spcPct val="90000"/>
              </a:lnSpc>
              <a:buFont typeface="+mj-lt"/>
              <a:buAutoNum type="arabicParenR"/>
              <a:defRPr/>
            </a:pPr>
            <a:r>
              <a:rPr lang="en-US" altLang="en-US" sz="2400" b="1" dirty="0"/>
              <a:t>Maturity, </a:t>
            </a:r>
          </a:p>
          <a:p>
            <a:pPr marL="857250" lvl="1" indent="-514350" eaLnBrk="1" hangingPunct="1">
              <a:lnSpc>
                <a:spcPct val="90000"/>
              </a:lnSpc>
              <a:buFont typeface="+mj-lt"/>
              <a:buAutoNum type="arabicParenR"/>
              <a:defRPr/>
            </a:pPr>
            <a:r>
              <a:rPr lang="en-US" altLang="en-US" sz="2400" b="1" dirty="0"/>
              <a:t>Decline</a:t>
            </a:r>
          </a:p>
          <a:p>
            <a:pPr marL="342900" lvl="1" indent="0" eaLnBrk="1" hangingPunct="1">
              <a:lnSpc>
                <a:spcPct val="90000"/>
              </a:lnSpc>
              <a:buNone/>
              <a:defRPr/>
            </a:pPr>
            <a:endParaRPr lang="en-US" altLang="en-US" sz="2400" dirty="0"/>
          </a:p>
          <a:p>
            <a:pPr marL="342900" lvl="1" indent="0" eaLnBrk="1" hangingPunct="1">
              <a:lnSpc>
                <a:spcPct val="90000"/>
              </a:lnSpc>
              <a:buNone/>
              <a:defRPr/>
            </a:pPr>
            <a:r>
              <a:rPr lang="en-US" altLang="en-US" sz="2400" dirty="0"/>
              <a:t>Not all products follow this cycle:  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US" altLang="en-US" dirty="0"/>
              <a:t> Fads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US" altLang="en-US" dirty="0"/>
              <a:t> Styles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US" altLang="en-US" dirty="0"/>
              <a:t> Fashions</a:t>
            </a:r>
            <a:endParaRPr lang="en-US" altLang="en-US" sz="2600" dirty="0"/>
          </a:p>
        </p:txBody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A16B5C92-D809-4AFB-9D2A-B5186FD4B5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11522" y="0"/>
            <a:ext cx="7772400" cy="1143000"/>
          </a:xfrm>
          <a:noFill/>
        </p:spPr>
        <p:txBody>
          <a:bodyPr/>
          <a:lstStyle/>
          <a:p>
            <a:pPr eaLnBrk="1" hangingPunct="1"/>
            <a:r>
              <a:rPr lang="en-US" alt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Product Life-Cycle Strategies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1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1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91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1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91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91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91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91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91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91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91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91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1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911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911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1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911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911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1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911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911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17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9117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9117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1170" grpId="0" build="p" bldLvl="3" autoUpdateAnimBg="0" advAuto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2">
            <a:extLst>
              <a:ext uri="{FF2B5EF4-FFF2-40B4-BE49-F238E27FC236}">
                <a16:creationId xmlns:a16="http://schemas.microsoft.com/office/drawing/2014/main" id="{5C0C458A-4AF9-42ED-91A9-7B4A206F3E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60648"/>
            <a:ext cx="9144000" cy="1138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4400" b="1" i="0" dirty="0">
                <a:latin typeface="Tahoma" panose="020B0604030504040204" pitchFamily="34" charset="0"/>
              </a:rPr>
              <a:t>Styles, Fashions, and Fads </a:t>
            </a:r>
            <a:br>
              <a:rPr lang="en-US" altLang="en-US" b="1" i="0" dirty="0">
                <a:solidFill>
                  <a:srgbClr val="000066"/>
                </a:solidFill>
                <a:latin typeface="Tahoma" panose="020B0604030504040204" pitchFamily="34" charset="0"/>
              </a:rPr>
            </a:br>
            <a:endParaRPr lang="en-US" altLang="en-US" b="1" i="0" dirty="0">
              <a:solidFill>
                <a:srgbClr val="000066"/>
              </a:solidFill>
              <a:latin typeface="Tahoma" panose="020B0604030504040204" pitchFamily="34" charset="0"/>
            </a:endParaRPr>
          </a:p>
        </p:txBody>
      </p:sp>
      <p:pic>
        <p:nvPicPr>
          <p:cNvPr id="410629" name="Picture 5" descr="kotler+f10-03">
            <a:extLst>
              <a:ext uri="{FF2B5EF4-FFF2-40B4-BE49-F238E27FC236}">
                <a16:creationId xmlns:a16="http://schemas.microsoft.com/office/drawing/2014/main" id="{C3E412B2-6DA0-4475-B525-1D119B6825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23" y="1196752"/>
            <a:ext cx="8557553" cy="41218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6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6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650" name="Rectangle 1026">
            <a:extLst>
              <a:ext uri="{FF2B5EF4-FFF2-40B4-BE49-F238E27FC236}">
                <a16:creationId xmlns:a16="http://schemas.microsoft.com/office/drawing/2014/main" id="{A25D6659-62F0-4E2F-9356-930BCB079E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0112" y="914400"/>
            <a:ext cx="2954288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b="1" dirty="0">
                <a:latin typeface="Arial" panose="020B0604020202020204" pitchFamily="34" charset="0"/>
              </a:rPr>
              <a:t>Companies want their products to enjoy a long life cycle.  Hershey’s actively promotes the fact that it has been “unchanged since 1899”</a:t>
            </a:r>
            <a:endParaRPr lang="en-US" altLang="en-US" sz="2000" b="1" i="0" dirty="0">
              <a:latin typeface="Tahoma" panose="020B0604030504040204" pitchFamily="34" charset="0"/>
            </a:endParaRPr>
          </a:p>
        </p:txBody>
      </p:sp>
      <p:pic>
        <p:nvPicPr>
          <p:cNvPr id="33796" name="Picture 1027" descr="adexh10-03">
            <a:extLst>
              <a:ext uri="{FF2B5EF4-FFF2-40B4-BE49-F238E27FC236}">
                <a16:creationId xmlns:a16="http://schemas.microsoft.com/office/drawing/2014/main" id="{E1D0DD67-29D2-4EA6-A657-D1604A8076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609600"/>
            <a:ext cx="4648200" cy="4763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1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1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1650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194" name="Rectangle 2">
            <a:extLst>
              <a:ext uri="{FF2B5EF4-FFF2-40B4-BE49-F238E27FC236}">
                <a16:creationId xmlns:a16="http://schemas.microsoft.com/office/drawing/2014/main" id="{B6530249-2275-487F-A35B-006E59272C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39552" y="1988840"/>
            <a:ext cx="4876800" cy="41910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3200" dirty="0"/>
              <a:t>Additional marketing investments can move a product back into the growth stage, as in the case of Cracker Jack.</a:t>
            </a:r>
          </a:p>
        </p:txBody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259504D2-7828-4A02-8E2F-C5755EB45D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7544" y="332656"/>
            <a:ext cx="7772400" cy="1143000"/>
          </a:xfrm>
          <a:noFill/>
        </p:spPr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Product Life-Cycle Strategies</a:t>
            </a:r>
          </a:p>
        </p:txBody>
      </p:sp>
      <p:pic>
        <p:nvPicPr>
          <p:cNvPr id="34822" name="Picture 5" descr="P10-08A">
            <a:extLst>
              <a:ext uri="{FF2B5EF4-FFF2-40B4-BE49-F238E27FC236}">
                <a16:creationId xmlns:a16="http://schemas.microsoft.com/office/drawing/2014/main" id="{7476E16B-5B31-46E1-A964-4A2A2CC07C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132856"/>
            <a:ext cx="2582863" cy="3390900"/>
          </a:xfrm>
          <a:prstGeom prst="rect">
            <a:avLst/>
          </a:prstGeom>
          <a:noFill/>
          <a:ln w="9525">
            <a:solidFill>
              <a:srgbClr val="000099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2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2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2194" grpId="0" build="p" autoUpdateAnimBg="0" advAuto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890" name="Rectangle 2">
            <a:extLst>
              <a:ext uri="{FF2B5EF4-FFF2-40B4-BE49-F238E27FC236}">
                <a16:creationId xmlns:a16="http://schemas.microsoft.com/office/drawing/2014/main" id="{C6898E74-052E-4693-8953-AC3160B958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07963" y="1409700"/>
            <a:ext cx="8623495" cy="4968925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3200" dirty="0"/>
              <a:t>The product life cycle concept can be applied to a:</a:t>
            </a:r>
          </a:p>
          <a:p>
            <a:pPr lvl="1" eaLnBrk="1" hangingPunct="1">
              <a:defRPr/>
            </a:pPr>
            <a:r>
              <a:rPr lang="en-US" altLang="en-US" sz="2800" dirty="0"/>
              <a:t>Product class (e.g. soft drinks)</a:t>
            </a:r>
          </a:p>
          <a:p>
            <a:pPr lvl="1" eaLnBrk="1" hangingPunct="1">
              <a:defRPr/>
            </a:pPr>
            <a:r>
              <a:rPr lang="en-US" altLang="en-US" sz="2800" dirty="0"/>
              <a:t>Product form (e.g. diet colas)</a:t>
            </a:r>
          </a:p>
          <a:p>
            <a:pPr lvl="1" eaLnBrk="1" hangingPunct="1">
              <a:defRPr/>
            </a:pPr>
            <a:r>
              <a:rPr lang="en-US" altLang="en-US" sz="2800" dirty="0"/>
              <a:t>Brand (e.g. Diet Dr. Pepper)</a:t>
            </a:r>
          </a:p>
          <a:p>
            <a:pPr lvl="2" eaLnBrk="1" hangingPunct="1">
              <a:defRPr/>
            </a:pPr>
            <a:r>
              <a:rPr lang="en-US" altLang="en-US" sz="2600" dirty="0"/>
              <a:t> Using the PLC to forecast brand </a:t>
            </a:r>
            <a:br>
              <a:rPr lang="en-US" altLang="en-US" sz="2600" dirty="0"/>
            </a:br>
            <a:r>
              <a:rPr lang="en-US" altLang="en-US" sz="2600" dirty="0"/>
              <a:t> performance or to develop marketing </a:t>
            </a:r>
            <a:br>
              <a:rPr lang="en-US" altLang="en-US" sz="2600" dirty="0"/>
            </a:br>
            <a:r>
              <a:rPr lang="en-US" altLang="en-US" sz="2600" dirty="0"/>
              <a:t> strategies is problematic</a:t>
            </a:r>
          </a:p>
        </p:txBody>
      </p:sp>
      <p:sp>
        <p:nvSpPr>
          <p:cNvPr id="35844" name="Rectangle 3">
            <a:extLst>
              <a:ext uri="{FF2B5EF4-FFF2-40B4-BE49-F238E27FC236}">
                <a16:creationId xmlns:a16="http://schemas.microsoft.com/office/drawing/2014/main" id="{A4676E80-AF75-4E4C-BB44-9D8862E1B2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71500" y="266700"/>
            <a:ext cx="7772400" cy="1143000"/>
          </a:xfrm>
          <a:noFill/>
        </p:spPr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Product Life-Cycle Strategies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1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1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21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21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218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218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218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218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218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218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1890" grpId="0" build="p" bldLvl="3" autoUpdateAnimBg="0" advAuto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Rectangle 2">
            <a:extLst>
              <a:ext uri="{FF2B5EF4-FFF2-40B4-BE49-F238E27FC236}">
                <a16:creationId xmlns:a16="http://schemas.microsoft.com/office/drawing/2014/main" id="{61D3933E-7906-4A5B-A90C-F365C5A6A6B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Product Life-Cycle Strategies</a:t>
            </a:r>
          </a:p>
        </p:txBody>
      </p:sp>
      <p:sp>
        <p:nvSpPr>
          <p:cNvPr id="402435" name="Rectangle 3">
            <a:extLst>
              <a:ext uri="{FF2B5EF4-FFF2-40B4-BE49-F238E27FC236}">
                <a16:creationId xmlns:a16="http://schemas.microsoft.com/office/drawing/2014/main" id="{041F9252-45D0-407E-AD21-6E76C7F564A7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94885" y="2794782"/>
            <a:ext cx="3657600" cy="36576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b="1" i="1" u="sng" dirty="0"/>
              <a:t>Product development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Introduction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Growth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Maturity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Decline</a:t>
            </a:r>
            <a:endParaRPr lang="en-US" altLang="en-US" sz="3600" i="1" dirty="0"/>
          </a:p>
        </p:txBody>
      </p:sp>
      <p:sp>
        <p:nvSpPr>
          <p:cNvPr id="402436" name="Rectangle 4">
            <a:extLst>
              <a:ext uri="{FF2B5EF4-FFF2-40B4-BE49-F238E27FC236}">
                <a16:creationId xmlns:a16="http://schemas.microsoft.com/office/drawing/2014/main" id="{F7813DE3-40D6-4969-80C0-C4FDF8F51672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4455942" y="2133600"/>
            <a:ext cx="4459458" cy="45720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/>
              <a:t>Begins when the company develops a new-product idea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/>
              <a:t>Sales are zero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/>
              <a:t>Investment costs are high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/>
              <a:t>Profits are negative</a:t>
            </a:r>
          </a:p>
        </p:txBody>
      </p:sp>
      <p:sp>
        <p:nvSpPr>
          <p:cNvPr id="402437" name="Rectangle 5">
            <a:extLst>
              <a:ext uri="{FF2B5EF4-FFF2-40B4-BE49-F238E27FC236}">
                <a16:creationId xmlns:a16="http://schemas.microsoft.com/office/drawing/2014/main" id="{65224027-366C-4395-90BD-71C2FD7783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2133600"/>
            <a:ext cx="4114800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defRPr/>
            </a:pPr>
            <a:r>
              <a:rPr lang="en-US" altLang="en-US" sz="3600" b="1" i="0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PLC Stages</a:t>
            </a:r>
          </a:p>
        </p:txBody>
      </p:sp>
      <p:sp>
        <p:nvSpPr>
          <p:cNvPr id="36871" name="Rectangle 6">
            <a:extLst>
              <a:ext uri="{FF2B5EF4-FFF2-40B4-BE49-F238E27FC236}">
                <a16:creationId xmlns:a16="http://schemas.microsoft.com/office/drawing/2014/main" id="{AE97D89B-2A0A-4CDF-B8C6-AB816D18A8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" y="2743200"/>
            <a:ext cx="3352800" cy="762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402439" name="Rectangle 7">
            <a:extLst>
              <a:ext uri="{FF2B5EF4-FFF2-40B4-BE49-F238E27FC236}">
                <a16:creationId xmlns:a16="http://schemas.microsoft.com/office/drawing/2014/main" id="{BBDFD243-B27E-4854-AC85-D28F671BA1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43400" y="2133600"/>
            <a:ext cx="76200" cy="41148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2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2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2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2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2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2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2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2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2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2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24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024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2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2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024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24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02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02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02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02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2435" grpId="0" build="p" autoUpdateAnimBg="0" advAuto="0"/>
      <p:bldP spid="402436" grpId="0" build="p" bldLvl="2" autoUpdateAnimBg="0" advAuto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2">
            <a:extLst>
              <a:ext uri="{FF2B5EF4-FFF2-40B4-BE49-F238E27FC236}">
                <a16:creationId xmlns:a16="http://schemas.microsoft.com/office/drawing/2014/main" id="{79F7CAD2-B63D-41B6-B00F-FFCC0BFF4A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Product Life-Cycle Strategies</a:t>
            </a:r>
          </a:p>
        </p:txBody>
      </p:sp>
      <p:sp>
        <p:nvSpPr>
          <p:cNvPr id="404483" name="Rectangle 3">
            <a:extLst>
              <a:ext uri="{FF2B5EF4-FFF2-40B4-BE49-F238E27FC236}">
                <a16:creationId xmlns:a16="http://schemas.microsoft.com/office/drawing/2014/main" id="{03C03795-7F57-464D-98D9-89C553E81B7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533399" y="2420888"/>
            <a:ext cx="3657600" cy="36576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Product development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b="1" i="1" u="sng" dirty="0"/>
              <a:t>Introduction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Growth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Maturity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Decline</a:t>
            </a:r>
            <a:endParaRPr lang="en-US" altLang="en-US" sz="3600" i="1" dirty="0"/>
          </a:p>
        </p:txBody>
      </p:sp>
      <p:sp>
        <p:nvSpPr>
          <p:cNvPr id="404484" name="Rectangle 4">
            <a:extLst>
              <a:ext uri="{FF2B5EF4-FFF2-40B4-BE49-F238E27FC236}">
                <a16:creationId xmlns:a16="http://schemas.microsoft.com/office/drawing/2014/main" id="{FF0E835C-823E-4E38-8757-AFE095B0F34C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4644008" y="1993564"/>
            <a:ext cx="4114800" cy="45720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altLang="en-US" sz="2800" dirty="0"/>
              <a:t>Low sales</a:t>
            </a:r>
          </a:p>
          <a:p>
            <a:pPr eaLnBrk="1" hangingPunct="1">
              <a:defRPr/>
            </a:pPr>
            <a:r>
              <a:rPr lang="en-US" altLang="en-US" sz="2800" dirty="0"/>
              <a:t>High cost per customer acquired</a:t>
            </a:r>
          </a:p>
          <a:p>
            <a:pPr eaLnBrk="1" hangingPunct="1">
              <a:defRPr/>
            </a:pPr>
            <a:r>
              <a:rPr lang="en-US" altLang="en-US" sz="2800" dirty="0"/>
              <a:t>Negative profits</a:t>
            </a:r>
          </a:p>
          <a:p>
            <a:pPr eaLnBrk="1" hangingPunct="1">
              <a:defRPr/>
            </a:pPr>
            <a:r>
              <a:rPr lang="en-US" altLang="en-US" sz="2800" dirty="0"/>
              <a:t>Innovators are targeted</a:t>
            </a:r>
          </a:p>
          <a:p>
            <a:pPr eaLnBrk="1" hangingPunct="1">
              <a:defRPr/>
            </a:pPr>
            <a:r>
              <a:rPr lang="en-US" altLang="en-US" sz="2800" dirty="0"/>
              <a:t>Little competition</a:t>
            </a:r>
          </a:p>
        </p:txBody>
      </p:sp>
      <p:sp>
        <p:nvSpPr>
          <p:cNvPr id="404485" name="Rectangle 5">
            <a:extLst>
              <a:ext uri="{FF2B5EF4-FFF2-40B4-BE49-F238E27FC236}">
                <a16:creationId xmlns:a16="http://schemas.microsoft.com/office/drawing/2014/main" id="{5A41EF3D-531F-4C7B-A59E-36D82AB77B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1739070"/>
            <a:ext cx="4114800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defRPr/>
            </a:pPr>
            <a:r>
              <a:rPr lang="en-US" altLang="en-US" sz="3600" b="1" i="0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PLC Stages</a:t>
            </a:r>
          </a:p>
        </p:txBody>
      </p:sp>
      <p:sp>
        <p:nvSpPr>
          <p:cNvPr id="37896" name="Rectangle 7">
            <a:extLst>
              <a:ext uri="{FF2B5EF4-FFF2-40B4-BE49-F238E27FC236}">
                <a16:creationId xmlns:a16="http://schemas.microsoft.com/office/drawing/2014/main" id="{EC4696D9-EA87-4A9C-A2A6-5B5188FA75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43400" y="2133600"/>
            <a:ext cx="76200" cy="41148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4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44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44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4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44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44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4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4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4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44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44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4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44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44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4484" grpId="0" build="p" bldLvl="2" autoUpdateAnimBg="0" advAuto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266" name="Rectangle 2">
            <a:extLst>
              <a:ext uri="{FF2B5EF4-FFF2-40B4-BE49-F238E27FC236}">
                <a16:creationId xmlns:a16="http://schemas.microsoft.com/office/drawing/2014/main" id="{16E069C6-0F9C-4E7E-A2EF-25322BA5A5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39151" y="2286000"/>
            <a:ext cx="8693834" cy="3733800"/>
          </a:xfrm>
        </p:spPr>
        <p:txBody>
          <a:bodyPr/>
          <a:lstStyle/>
          <a:p>
            <a:pPr eaLnBrk="1" hangingPunct="1">
              <a:buClr>
                <a:srgbClr val="CC0000"/>
              </a:buClr>
              <a:defRPr/>
            </a:pPr>
            <a:r>
              <a:rPr lang="en-US" altLang="en-US" sz="2800" i="1" dirty="0">
                <a:solidFill>
                  <a:srgbClr val="0000CC"/>
                </a:solidFill>
              </a:rPr>
              <a:t>Product –</a:t>
            </a:r>
            <a:r>
              <a:rPr lang="en-US" altLang="en-US" sz="2800" dirty="0"/>
              <a:t> Offer a basic product</a:t>
            </a:r>
          </a:p>
          <a:p>
            <a:pPr eaLnBrk="1" hangingPunct="1">
              <a:buClr>
                <a:srgbClr val="CC0000"/>
              </a:buClr>
              <a:defRPr/>
            </a:pPr>
            <a:r>
              <a:rPr lang="en-US" altLang="en-US" sz="2800" i="1" dirty="0">
                <a:solidFill>
                  <a:srgbClr val="0000CC"/>
                </a:solidFill>
              </a:rPr>
              <a:t>Price –</a:t>
            </a:r>
            <a:r>
              <a:rPr lang="en-US" altLang="en-US" sz="2800" dirty="0">
                <a:solidFill>
                  <a:schemeClr val="tx2"/>
                </a:solidFill>
              </a:rPr>
              <a:t> </a:t>
            </a:r>
            <a:r>
              <a:rPr lang="en-US" altLang="en-US" sz="2800" dirty="0"/>
              <a:t>Use cost-plus basis to set</a:t>
            </a:r>
          </a:p>
          <a:p>
            <a:pPr eaLnBrk="1" hangingPunct="1">
              <a:buClr>
                <a:srgbClr val="CC0000"/>
              </a:buClr>
              <a:defRPr/>
            </a:pPr>
            <a:r>
              <a:rPr lang="en-US" altLang="en-US" sz="2800" i="1" dirty="0">
                <a:solidFill>
                  <a:srgbClr val="0000CC"/>
                </a:solidFill>
              </a:rPr>
              <a:t>Distribution </a:t>
            </a:r>
            <a:r>
              <a:rPr lang="en-US" altLang="en-US" sz="2800" dirty="0">
                <a:solidFill>
                  <a:srgbClr val="0000CC"/>
                </a:solidFill>
              </a:rPr>
              <a:t>–</a:t>
            </a:r>
            <a:r>
              <a:rPr lang="en-US" altLang="en-US" sz="2800" dirty="0"/>
              <a:t> Build selective distribution</a:t>
            </a:r>
          </a:p>
          <a:p>
            <a:pPr eaLnBrk="1" hangingPunct="1">
              <a:buClr>
                <a:srgbClr val="CC0000"/>
              </a:buClr>
              <a:defRPr/>
            </a:pPr>
            <a:r>
              <a:rPr lang="en-US" altLang="en-US" sz="2800" i="1" dirty="0">
                <a:solidFill>
                  <a:srgbClr val="0000CC"/>
                </a:solidFill>
              </a:rPr>
              <a:t>Advertising </a:t>
            </a:r>
            <a:r>
              <a:rPr lang="en-US" altLang="en-US" sz="2800" dirty="0">
                <a:solidFill>
                  <a:srgbClr val="0000CC"/>
                </a:solidFill>
              </a:rPr>
              <a:t>–</a:t>
            </a:r>
            <a:r>
              <a:rPr lang="en-US" altLang="en-US" sz="2800" dirty="0"/>
              <a:t> Build awareness among early adopters and dealers/resellers</a:t>
            </a:r>
          </a:p>
          <a:p>
            <a:pPr eaLnBrk="1" hangingPunct="1">
              <a:buClr>
                <a:srgbClr val="CC0000"/>
              </a:buClr>
              <a:defRPr/>
            </a:pPr>
            <a:r>
              <a:rPr lang="en-US" altLang="en-US" sz="2800" i="1" dirty="0">
                <a:solidFill>
                  <a:srgbClr val="0000CC"/>
                </a:solidFill>
              </a:rPr>
              <a:t>Sales Promotion</a:t>
            </a:r>
            <a:r>
              <a:rPr lang="en-US" altLang="en-US" sz="2800" dirty="0">
                <a:solidFill>
                  <a:srgbClr val="0000CC"/>
                </a:solidFill>
              </a:rPr>
              <a:t> –</a:t>
            </a:r>
            <a:r>
              <a:rPr lang="en-US" altLang="en-US" sz="2800" dirty="0"/>
              <a:t> Heavy expenditures to create trial</a:t>
            </a:r>
          </a:p>
        </p:txBody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CB803663-5580-4450-90FA-6F51A65DC8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2542" y="838200"/>
            <a:ext cx="9031458" cy="1143000"/>
          </a:xfrm>
          <a:noFill/>
        </p:spPr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Marketing Strategies: Introduction Stage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5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5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95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5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95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95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95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95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2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952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952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5266" grpId="0" build="p" autoUpdateAnimBg="0" advAuto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Rectangle 2">
            <a:extLst>
              <a:ext uri="{FF2B5EF4-FFF2-40B4-BE49-F238E27FC236}">
                <a16:creationId xmlns:a16="http://schemas.microsoft.com/office/drawing/2014/main" id="{180AE6DA-19D8-4518-B1A7-07651F9188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Product Life-Cycle Strategies</a:t>
            </a:r>
          </a:p>
        </p:txBody>
      </p:sp>
      <p:sp>
        <p:nvSpPr>
          <p:cNvPr id="405507" name="Rectangle 3">
            <a:extLst>
              <a:ext uri="{FF2B5EF4-FFF2-40B4-BE49-F238E27FC236}">
                <a16:creationId xmlns:a16="http://schemas.microsoft.com/office/drawing/2014/main" id="{4A3B46E4-5D97-4BC0-A8D4-A0912F08AA0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571500" y="2348880"/>
            <a:ext cx="3657600" cy="36576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Product development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Introduction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b="1" i="1" u="sng" dirty="0"/>
              <a:t>Growth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Maturity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Decline</a:t>
            </a:r>
            <a:endParaRPr lang="en-US" altLang="en-US" sz="3600" i="1" dirty="0"/>
          </a:p>
        </p:txBody>
      </p:sp>
      <p:sp>
        <p:nvSpPr>
          <p:cNvPr id="405508" name="Rectangle 4">
            <a:extLst>
              <a:ext uri="{FF2B5EF4-FFF2-40B4-BE49-F238E27FC236}">
                <a16:creationId xmlns:a16="http://schemas.microsoft.com/office/drawing/2014/main" id="{9685881A-4393-46DB-9B15-F5DB58673ECB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4495800" y="1981200"/>
            <a:ext cx="4114800" cy="45720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dirty="0"/>
              <a:t>Rapidly rising sales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dirty="0"/>
              <a:t>Average cost per customer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dirty="0"/>
              <a:t>Rising profits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dirty="0"/>
              <a:t>Early adopters are targeted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dirty="0"/>
              <a:t>Growing competition</a:t>
            </a:r>
          </a:p>
        </p:txBody>
      </p:sp>
      <p:sp>
        <p:nvSpPr>
          <p:cNvPr id="405509" name="Rectangle 5">
            <a:extLst>
              <a:ext uri="{FF2B5EF4-FFF2-40B4-BE49-F238E27FC236}">
                <a16:creationId xmlns:a16="http://schemas.microsoft.com/office/drawing/2014/main" id="{79D6B441-C813-4843-92E4-EB2A522848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608931"/>
            <a:ext cx="4114800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defRPr/>
            </a:pPr>
            <a:r>
              <a:rPr lang="en-US" altLang="en-US" sz="3600" b="1" i="0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PLC Stages</a:t>
            </a:r>
          </a:p>
        </p:txBody>
      </p:sp>
      <p:sp>
        <p:nvSpPr>
          <p:cNvPr id="39944" name="Rectangle 7">
            <a:extLst>
              <a:ext uri="{FF2B5EF4-FFF2-40B4-BE49-F238E27FC236}">
                <a16:creationId xmlns:a16="http://schemas.microsoft.com/office/drawing/2014/main" id="{162197B9-C322-4B16-82BC-239321AE77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43400" y="2133600"/>
            <a:ext cx="76200" cy="41148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5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5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5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5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5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5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5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5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5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55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55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5508" grpId="0" build="p" bldLvl="2" autoUpdateAnimBg="0" advAuto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314" name="Rectangle 2">
            <a:extLst>
              <a:ext uri="{FF2B5EF4-FFF2-40B4-BE49-F238E27FC236}">
                <a16:creationId xmlns:a16="http://schemas.microsoft.com/office/drawing/2014/main" id="{4F7151F5-6FF7-4AEB-8C7C-30C16C5B22C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7544" y="1700808"/>
            <a:ext cx="7917766" cy="423437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rgbClr val="CC0000"/>
              </a:buClr>
              <a:defRPr/>
            </a:pPr>
            <a:r>
              <a:rPr lang="en-US" altLang="en-US" sz="2800" i="1" dirty="0">
                <a:solidFill>
                  <a:srgbClr val="0000CC"/>
                </a:solidFill>
              </a:rPr>
              <a:t>Product –</a:t>
            </a:r>
            <a:r>
              <a:rPr lang="en-US" altLang="en-US" sz="2800" dirty="0"/>
              <a:t> Offer product extensions, service, warranty</a:t>
            </a:r>
          </a:p>
          <a:p>
            <a:pPr eaLnBrk="1" hangingPunct="1">
              <a:lnSpc>
                <a:spcPct val="90000"/>
              </a:lnSpc>
              <a:buClr>
                <a:srgbClr val="CC0000"/>
              </a:buClr>
              <a:defRPr/>
            </a:pPr>
            <a:r>
              <a:rPr lang="en-US" altLang="en-US" sz="2800" i="1" dirty="0">
                <a:solidFill>
                  <a:srgbClr val="0000CC"/>
                </a:solidFill>
              </a:rPr>
              <a:t>Price –</a:t>
            </a:r>
            <a:r>
              <a:rPr lang="en-US" altLang="en-US" sz="2800" dirty="0">
                <a:solidFill>
                  <a:schemeClr val="tx2"/>
                </a:solidFill>
              </a:rPr>
              <a:t> </a:t>
            </a:r>
            <a:r>
              <a:rPr lang="en-US" altLang="en-US" sz="2800" dirty="0"/>
              <a:t>Penetration pricing</a:t>
            </a:r>
          </a:p>
          <a:p>
            <a:pPr eaLnBrk="1" hangingPunct="1">
              <a:lnSpc>
                <a:spcPct val="90000"/>
              </a:lnSpc>
              <a:buClr>
                <a:srgbClr val="CC0000"/>
              </a:buClr>
              <a:defRPr/>
            </a:pPr>
            <a:r>
              <a:rPr lang="en-US" altLang="en-US" sz="2800" i="1" dirty="0">
                <a:solidFill>
                  <a:srgbClr val="0000CC"/>
                </a:solidFill>
              </a:rPr>
              <a:t>Distribution </a:t>
            </a:r>
            <a:r>
              <a:rPr lang="en-US" altLang="en-US" sz="2800" dirty="0">
                <a:solidFill>
                  <a:srgbClr val="0000CC"/>
                </a:solidFill>
              </a:rPr>
              <a:t>–</a:t>
            </a:r>
            <a:r>
              <a:rPr lang="en-US" altLang="en-US" sz="2800" dirty="0"/>
              <a:t> Build intensive distribution</a:t>
            </a:r>
          </a:p>
          <a:p>
            <a:pPr eaLnBrk="1" hangingPunct="1">
              <a:lnSpc>
                <a:spcPct val="90000"/>
              </a:lnSpc>
              <a:buClr>
                <a:srgbClr val="CC0000"/>
              </a:buClr>
              <a:defRPr/>
            </a:pPr>
            <a:r>
              <a:rPr lang="en-US" altLang="en-US" sz="2800" i="1" dirty="0">
                <a:solidFill>
                  <a:srgbClr val="0000CC"/>
                </a:solidFill>
              </a:rPr>
              <a:t>Advertising </a:t>
            </a:r>
            <a:r>
              <a:rPr lang="en-US" altLang="en-US" sz="2800" dirty="0">
                <a:solidFill>
                  <a:srgbClr val="0000CC"/>
                </a:solidFill>
              </a:rPr>
              <a:t>–</a:t>
            </a:r>
            <a:r>
              <a:rPr lang="en-US" altLang="en-US" sz="2800" dirty="0"/>
              <a:t> Build awareness and interest in the mass market</a:t>
            </a:r>
          </a:p>
          <a:p>
            <a:pPr eaLnBrk="1" hangingPunct="1">
              <a:lnSpc>
                <a:spcPct val="90000"/>
              </a:lnSpc>
              <a:buClr>
                <a:srgbClr val="CC0000"/>
              </a:buClr>
              <a:defRPr/>
            </a:pPr>
            <a:r>
              <a:rPr lang="en-US" altLang="en-US" sz="2800" i="1" dirty="0">
                <a:solidFill>
                  <a:srgbClr val="0000CC"/>
                </a:solidFill>
              </a:rPr>
              <a:t>Sales Promotion</a:t>
            </a:r>
            <a:r>
              <a:rPr lang="en-US" altLang="en-US" sz="2800" dirty="0">
                <a:solidFill>
                  <a:srgbClr val="0000CC"/>
                </a:solidFill>
              </a:rPr>
              <a:t> –</a:t>
            </a:r>
            <a:r>
              <a:rPr lang="en-US" altLang="en-US" sz="2800" dirty="0"/>
              <a:t> Reduce expenditures to take advantage of consumer demand</a:t>
            </a:r>
          </a:p>
        </p:txBody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73E4A566-1BCF-4ED6-A489-605130A69F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6609" y="266700"/>
            <a:ext cx="8890782" cy="1143000"/>
          </a:xfrm>
          <a:noFill/>
        </p:spPr>
        <p:txBody>
          <a:bodyPr/>
          <a:lstStyle/>
          <a:p>
            <a:pPr eaLnBrk="1" hangingPunct="1"/>
            <a:r>
              <a:rPr lang="en-US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Marketing Strategies: </a:t>
            </a:r>
            <a:r>
              <a:rPr lang="en-US" altLang="en-US" sz="36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Growth Stage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7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7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97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7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97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97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3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973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973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3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973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973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7314" grpId="0" build="p" autoUpdateAnimBg="0" advAuto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7" name="Rectangle 2">
            <a:extLst>
              <a:ext uri="{FF2B5EF4-FFF2-40B4-BE49-F238E27FC236}">
                <a16:creationId xmlns:a16="http://schemas.microsoft.com/office/drawing/2014/main" id="{DD3960DB-386C-432F-8C6A-443B0371E1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Product Life-Cycle Strategies</a:t>
            </a:r>
          </a:p>
        </p:txBody>
      </p:sp>
      <p:sp>
        <p:nvSpPr>
          <p:cNvPr id="406531" name="Rectangle 3">
            <a:extLst>
              <a:ext uri="{FF2B5EF4-FFF2-40B4-BE49-F238E27FC236}">
                <a16:creationId xmlns:a16="http://schemas.microsoft.com/office/drawing/2014/main" id="{771274D5-388C-4529-AD6F-424EF820A81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2388181"/>
            <a:ext cx="3657600" cy="36576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Product development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Introduction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Growth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b="1" i="1" u="sng" dirty="0"/>
              <a:t>Maturity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Decline</a:t>
            </a:r>
            <a:endParaRPr lang="en-US" altLang="en-US" sz="3600" i="1" dirty="0"/>
          </a:p>
        </p:txBody>
      </p:sp>
      <p:sp>
        <p:nvSpPr>
          <p:cNvPr id="406532" name="Rectangle 4">
            <a:extLst>
              <a:ext uri="{FF2B5EF4-FFF2-40B4-BE49-F238E27FC236}">
                <a16:creationId xmlns:a16="http://schemas.microsoft.com/office/drawing/2014/main" id="{0948337D-06A0-44E1-B55B-19400846968D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4495800" y="1981200"/>
            <a:ext cx="4114800" cy="45720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en-US" altLang="en-US" dirty="0"/>
              <a:t>Sales peak</a:t>
            </a:r>
          </a:p>
          <a:p>
            <a:pPr eaLnBrk="1" hangingPunct="1">
              <a:defRPr/>
            </a:pPr>
            <a:r>
              <a:rPr lang="en-US" altLang="en-US" dirty="0"/>
              <a:t>Low cost per customer</a:t>
            </a:r>
          </a:p>
          <a:p>
            <a:pPr eaLnBrk="1" hangingPunct="1">
              <a:defRPr/>
            </a:pPr>
            <a:r>
              <a:rPr lang="en-US" altLang="en-US" dirty="0"/>
              <a:t>High profits</a:t>
            </a:r>
          </a:p>
          <a:p>
            <a:pPr eaLnBrk="1" hangingPunct="1">
              <a:defRPr/>
            </a:pPr>
            <a:r>
              <a:rPr lang="en-US" altLang="en-US" dirty="0"/>
              <a:t>Middle majority are targeted</a:t>
            </a:r>
          </a:p>
          <a:p>
            <a:pPr eaLnBrk="1" hangingPunct="1">
              <a:defRPr/>
            </a:pPr>
            <a:r>
              <a:rPr lang="en-US" altLang="en-US" dirty="0"/>
              <a:t>Competition begins to decline</a:t>
            </a:r>
          </a:p>
        </p:txBody>
      </p:sp>
      <p:sp>
        <p:nvSpPr>
          <p:cNvPr id="406533" name="Rectangle 5">
            <a:extLst>
              <a:ext uri="{FF2B5EF4-FFF2-40B4-BE49-F238E27FC236}">
                <a16:creationId xmlns:a16="http://schemas.microsoft.com/office/drawing/2014/main" id="{5BC810E4-E201-4260-B3BB-21997E4A7C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4300" y="1772816"/>
            <a:ext cx="4114800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defRPr/>
            </a:pPr>
            <a:r>
              <a:rPr lang="en-US" altLang="en-US" sz="3600" b="1" i="0" dirty="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PLC Stages</a:t>
            </a:r>
          </a:p>
        </p:txBody>
      </p:sp>
      <p:sp>
        <p:nvSpPr>
          <p:cNvPr id="41992" name="Rectangle 7">
            <a:extLst>
              <a:ext uri="{FF2B5EF4-FFF2-40B4-BE49-F238E27FC236}">
                <a16:creationId xmlns:a16="http://schemas.microsoft.com/office/drawing/2014/main" id="{B66EDCBF-9EED-4C0E-86BD-0DF84C985A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43400" y="2133600"/>
            <a:ext cx="76200" cy="41148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6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6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6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6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6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6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6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6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65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65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6532" grpId="0" build="p" bldLvl="2" autoUpdateAnimBg="0" advAuto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62" name="Rectangle 2">
            <a:extLst>
              <a:ext uri="{FF2B5EF4-FFF2-40B4-BE49-F238E27FC236}">
                <a16:creationId xmlns:a16="http://schemas.microsoft.com/office/drawing/2014/main" id="{EAA8AE40-7A93-45E7-A32E-6B72C91C8BC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11015" y="1434261"/>
            <a:ext cx="8932985" cy="3733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rgbClr val="CC0000"/>
              </a:buClr>
              <a:defRPr/>
            </a:pPr>
            <a:r>
              <a:rPr lang="en-US" altLang="en-US" sz="2800" i="1" dirty="0">
                <a:solidFill>
                  <a:srgbClr val="0000CC"/>
                </a:solidFill>
              </a:rPr>
              <a:t>Product –</a:t>
            </a:r>
            <a:r>
              <a:rPr lang="en-US" altLang="en-US" sz="2800" dirty="0"/>
              <a:t> Diversify brand and models</a:t>
            </a:r>
          </a:p>
          <a:p>
            <a:pPr eaLnBrk="1" hangingPunct="1">
              <a:lnSpc>
                <a:spcPct val="90000"/>
              </a:lnSpc>
              <a:buClr>
                <a:srgbClr val="CC0000"/>
              </a:buClr>
              <a:defRPr/>
            </a:pPr>
            <a:r>
              <a:rPr lang="en-US" altLang="en-US" sz="2800" i="1" dirty="0">
                <a:solidFill>
                  <a:srgbClr val="0000CC"/>
                </a:solidFill>
              </a:rPr>
              <a:t>Price –</a:t>
            </a:r>
            <a:r>
              <a:rPr lang="en-US" altLang="en-US" sz="2800" dirty="0">
                <a:solidFill>
                  <a:schemeClr val="tx2"/>
                </a:solidFill>
              </a:rPr>
              <a:t> </a:t>
            </a:r>
            <a:r>
              <a:rPr lang="en-US" altLang="en-US" sz="2800" dirty="0"/>
              <a:t>Set to match or beat competition</a:t>
            </a:r>
          </a:p>
          <a:p>
            <a:pPr eaLnBrk="1" hangingPunct="1">
              <a:lnSpc>
                <a:spcPct val="90000"/>
              </a:lnSpc>
              <a:buClr>
                <a:srgbClr val="CC0000"/>
              </a:buClr>
              <a:defRPr/>
            </a:pPr>
            <a:r>
              <a:rPr lang="en-US" altLang="en-US" sz="2800" i="1" dirty="0">
                <a:solidFill>
                  <a:srgbClr val="0000CC"/>
                </a:solidFill>
              </a:rPr>
              <a:t>Distribution </a:t>
            </a:r>
            <a:r>
              <a:rPr lang="en-US" altLang="en-US" sz="2800" dirty="0">
                <a:solidFill>
                  <a:srgbClr val="0000CC"/>
                </a:solidFill>
              </a:rPr>
              <a:t>–</a:t>
            </a:r>
            <a:r>
              <a:rPr lang="en-US" altLang="en-US" sz="2800" dirty="0"/>
              <a:t> Build more intensive distribution</a:t>
            </a:r>
          </a:p>
          <a:p>
            <a:pPr eaLnBrk="1" hangingPunct="1">
              <a:lnSpc>
                <a:spcPct val="90000"/>
              </a:lnSpc>
              <a:buClr>
                <a:srgbClr val="CC0000"/>
              </a:buClr>
              <a:defRPr/>
            </a:pPr>
            <a:r>
              <a:rPr lang="en-US" altLang="en-US" sz="2800" i="1" dirty="0">
                <a:solidFill>
                  <a:srgbClr val="0000CC"/>
                </a:solidFill>
              </a:rPr>
              <a:t>Advertising </a:t>
            </a:r>
            <a:r>
              <a:rPr lang="en-US" altLang="en-US" sz="2800" dirty="0">
                <a:solidFill>
                  <a:srgbClr val="0000CC"/>
                </a:solidFill>
              </a:rPr>
              <a:t>–</a:t>
            </a:r>
            <a:r>
              <a:rPr lang="en-US" altLang="en-US" sz="2800" dirty="0"/>
              <a:t> Stress brand differences and benefits</a:t>
            </a:r>
          </a:p>
          <a:p>
            <a:pPr eaLnBrk="1" hangingPunct="1">
              <a:lnSpc>
                <a:spcPct val="90000"/>
              </a:lnSpc>
              <a:buClr>
                <a:srgbClr val="CC0000"/>
              </a:buClr>
              <a:defRPr/>
            </a:pPr>
            <a:r>
              <a:rPr lang="en-US" altLang="en-US" sz="2800" i="1" dirty="0">
                <a:solidFill>
                  <a:srgbClr val="0000CC"/>
                </a:solidFill>
              </a:rPr>
              <a:t>Sales Promotion</a:t>
            </a:r>
            <a:r>
              <a:rPr lang="en-US" altLang="en-US" sz="2800" dirty="0">
                <a:solidFill>
                  <a:srgbClr val="0000CC"/>
                </a:solidFill>
              </a:rPr>
              <a:t> –</a:t>
            </a:r>
            <a:r>
              <a:rPr lang="en-US" altLang="en-US" sz="2800" dirty="0"/>
              <a:t> Increase to encourage brand switching</a:t>
            </a:r>
          </a:p>
        </p:txBody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F741AA05-0B1F-4756-A6E0-D456DF387E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1015" y="260648"/>
            <a:ext cx="8247185" cy="1143000"/>
          </a:xfrm>
          <a:noFill/>
        </p:spPr>
        <p:txBody>
          <a:bodyPr/>
          <a:lstStyle/>
          <a:p>
            <a:pPr eaLnBrk="1" hangingPunct="1"/>
            <a:r>
              <a:rPr lang="en-US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Marketing Strategies: </a:t>
            </a:r>
            <a:r>
              <a:rPr lang="en-US" altLang="en-US" sz="36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Maturity Stage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9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9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993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93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99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99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993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993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993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993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62" grpId="0" build="p" bldLvl="2" autoUpdateAnimBg="0" advAuto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5" name="Rectangle 2">
            <a:extLst>
              <a:ext uri="{FF2B5EF4-FFF2-40B4-BE49-F238E27FC236}">
                <a16:creationId xmlns:a16="http://schemas.microsoft.com/office/drawing/2014/main" id="{1781311F-F5FD-4377-9494-DBF84261E8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Product Life-Cycle Strategies</a:t>
            </a:r>
          </a:p>
        </p:txBody>
      </p:sp>
      <p:sp>
        <p:nvSpPr>
          <p:cNvPr id="407555" name="Rectangle 3">
            <a:extLst>
              <a:ext uri="{FF2B5EF4-FFF2-40B4-BE49-F238E27FC236}">
                <a16:creationId xmlns:a16="http://schemas.microsoft.com/office/drawing/2014/main" id="{436D4010-62F7-4335-A863-06A70788FF82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09600" y="2971800"/>
            <a:ext cx="3657600" cy="36576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 i="1" dirty="0"/>
              <a:t>Product development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 i="1" dirty="0"/>
              <a:t>Introduction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 i="1" dirty="0"/>
              <a:t>Growth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 i="1" dirty="0"/>
              <a:t>Maturity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 b="1" i="1" u="sng" dirty="0"/>
              <a:t>Decline</a:t>
            </a:r>
            <a:endParaRPr lang="en-US" altLang="en-US" sz="3600" b="1" i="1" u="sng" dirty="0"/>
          </a:p>
        </p:txBody>
      </p:sp>
      <p:sp>
        <p:nvSpPr>
          <p:cNvPr id="407556" name="Rectangle 4">
            <a:extLst>
              <a:ext uri="{FF2B5EF4-FFF2-40B4-BE49-F238E27FC236}">
                <a16:creationId xmlns:a16="http://schemas.microsoft.com/office/drawing/2014/main" id="{5A96436C-21A2-49C0-A8C5-A105FA2B02B6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4572000" y="2759246"/>
            <a:ext cx="4114800" cy="45720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en-US" altLang="en-US" sz="2400" dirty="0"/>
              <a:t>Declining sales</a:t>
            </a:r>
          </a:p>
          <a:p>
            <a:pPr eaLnBrk="1" hangingPunct="1">
              <a:defRPr/>
            </a:pPr>
            <a:r>
              <a:rPr lang="en-US" altLang="en-US" sz="2400" dirty="0"/>
              <a:t>Low cost per customer</a:t>
            </a:r>
          </a:p>
          <a:p>
            <a:pPr eaLnBrk="1" hangingPunct="1">
              <a:defRPr/>
            </a:pPr>
            <a:r>
              <a:rPr lang="en-US" altLang="en-US" sz="2400" dirty="0"/>
              <a:t>Declining profits</a:t>
            </a:r>
          </a:p>
          <a:p>
            <a:pPr eaLnBrk="1" hangingPunct="1">
              <a:defRPr/>
            </a:pPr>
            <a:r>
              <a:rPr lang="en-US" altLang="en-US" sz="2400" dirty="0"/>
              <a:t>Laggards are targeted</a:t>
            </a:r>
          </a:p>
          <a:p>
            <a:pPr eaLnBrk="1" hangingPunct="1">
              <a:defRPr/>
            </a:pPr>
            <a:r>
              <a:rPr lang="en-US" altLang="en-US" sz="2400" dirty="0"/>
              <a:t>Declining competition</a:t>
            </a:r>
          </a:p>
        </p:txBody>
      </p:sp>
      <p:sp>
        <p:nvSpPr>
          <p:cNvPr id="407557" name="Rectangle 5">
            <a:extLst>
              <a:ext uri="{FF2B5EF4-FFF2-40B4-BE49-F238E27FC236}">
                <a16:creationId xmlns:a16="http://schemas.microsoft.com/office/drawing/2014/main" id="{7D6B86D8-3FDC-4F68-B0CB-F397422A84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2133600"/>
            <a:ext cx="4114800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defRPr/>
            </a:pPr>
            <a:r>
              <a:rPr lang="en-US" altLang="en-US" sz="3600" b="1" i="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PLC Stages</a:t>
            </a:r>
          </a:p>
        </p:txBody>
      </p:sp>
      <p:sp>
        <p:nvSpPr>
          <p:cNvPr id="44040" name="Rectangle 7">
            <a:extLst>
              <a:ext uri="{FF2B5EF4-FFF2-40B4-BE49-F238E27FC236}">
                <a16:creationId xmlns:a16="http://schemas.microsoft.com/office/drawing/2014/main" id="{709E4981-43C0-49BD-90DE-3334BCD3F2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43400" y="2133600"/>
            <a:ext cx="45719" cy="3239616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7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7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7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75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75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75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75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75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75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75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75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75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75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75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75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7556" grpId="0" build="p" bldLvl="2" autoUpdateAnimBg="0" advAuto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410" name="Rectangle 2">
            <a:extLst>
              <a:ext uri="{FF2B5EF4-FFF2-40B4-BE49-F238E27FC236}">
                <a16:creationId xmlns:a16="http://schemas.microsoft.com/office/drawing/2014/main" id="{65BEB7E5-7C76-4A73-B395-66F977A920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543800" cy="3733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rgbClr val="CC0000"/>
              </a:buClr>
              <a:defRPr/>
            </a:pPr>
            <a:r>
              <a:rPr lang="en-US" altLang="en-US" sz="2800" i="1">
                <a:solidFill>
                  <a:srgbClr val="0000CC"/>
                </a:solidFill>
              </a:rPr>
              <a:t>Product –</a:t>
            </a:r>
            <a:r>
              <a:rPr lang="en-US" altLang="en-US" sz="2800"/>
              <a:t> Phase out weak items</a:t>
            </a:r>
          </a:p>
          <a:p>
            <a:pPr eaLnBrk="1" hangingPunct="1">
              <a:lnSpc>
                <a:spcPct val="90000"/>
              </a:lnSpc>
              <a:buClr>
                <a:srgbClr val="CC0000"/>
              </a:buClr>
              <a:defRPr/>
            </a:pPr>
            <a:r>
              <a:rPr lang="en-US" altLang="en-US" sz="2800" i="1">
                <a:solidFill>
                  <a:srgbClr val="0000CC"/>
                </a:solidFill>
              </a:rPr>
              <a:t>Price –</a:t>
            </a:r>
            <a:r>
              <a:rPr lang="en-US" altLang="en-US" sz="2800">
                <a:solidFill>
                  <a:schemeClr val="tx2"/>
                </a:solidFill>
              </a:rPr>
              <a:t> </a:t>
            </a:r>
            <a:r>
              <a:rPr lang="en-US" altLang="en-US" sz="2800"/>
              <a:t>Cut price</a:t>
            </a:r>
          </a:p>
          <a:p>
            <a:pPr eaLnBrk="1" hangingPunct="1">
              <a:lnSpc>
                <a:spcPct val="90000"/>
              </a:lnSpc>
              <a:buClr>
                <a:srgbClr val="CC0000"/>
              </a:buClr>
              <a:defRPr/>
            </a:pPr>
            <a:r>
              <a:rPr lang="en-US" altLang="en-US" sz="2800" i="1">
                <a:solidFill>
                  <a:srgbClr val="0000CC"/>
                </a:solidFill>
              </a:rPr>
              <a:t>Distribution </a:t>
            </a:r>
            <a:r>
              <a:rPr lang="en-US" altLang="en-US" sz="2800">
                <a:solidFill>
                  <a:srgbClr val="0000CC"/>
                </a:solidFill>
              </a:rPr>
              <a:t>–</a:t>
            </a:r>
            <a:r>
              <a:rPr lang="en-US" altLang="en-US" sz="2800"/>
              <a:t> Use selective distribution: phase out unprofitable outlets</a:t>
            </a:r>
          </a:p>
          <a:p>
            <a:pPr eaLnBrk="1" hangingPunct="1">
              <a:lnSpc>
                <a:spcPct val="90000"/>
              </a:lnSpc>
              <a:buClr>
                <a:srgbClr val="CC0000"/>
              </a:buClr>
              <a:defRPr/>
            </a:pPr>
            <a:r>
              <a:rPr lang="en-US" altLang="en-US" sz="2800" i="1">
                <a:solidFill>
                  <a:srgbClr val="0000CC"/>
                </a:solidFill>
              </a:rPr>
              <a:t>Advertising </a:t>
            </a:r>
            <a:r>
              <a:rPr lang="en-US" altLang="en-US" sz="2800">
                <a:solidFill>
                  <a:srgbClr val="0000CC"/>
                </a:solidFill>
              </a:rPr>
              <a:t>–</a:t>
            </a:r>
            <a:r>
              <a:rPr lang="en-US" altLang="en-US" sz="2800"/>
              <a:t> Reduce to level needed to retain hard-core loyalists</a:t>
            </a:r>
          </a:p>
          <a:p>
            <a:pPr eaLnBrk="1" hangingPunct="1">
              <a:lnSpc>
                <a:spcPct val="90000"/>
              </a:lnSpc>
              <a:buClr>
                <a:srgbClr val="CC0000"/>
              </a:buClr>
              <a:defRPr/>
            </a:pPr>
            <a:r>
              <a:rPr lang="en-US" altLang="en-US" sz="2800" i="1">
                <a:solidFill>
                  <a:srgbClr val="0000CC"/>
                </a:solidFill>
              </a:rPr>
              <a:t>Sales Promotion</a:t>
            </a:r>
            <a:r>
              <a:rPr lang="en-US" altLang="en-US" sz="2800">
                <a:solidFill>
                  <a:srgbClr val="0000CC"/>
                </a:solidFill>
              </a:rPr>
              <a:t> –</a:t>
            </a:r>
            <a:r>
              <a:rPr lang="en-US" altLang="en-US" sz="2800"/>
              <a:t> Reduce to minimal level</a:t>
            </a:r>
          </a:p>
        </p:txBody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3C7BBB45-9B59-4403-98E1-EC3D9E9462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838200"/>
            <a:ext cx="7772400" cy="1143000"/>
          </a:xfrm>
          <a:noFill/>
        </p:spPr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Marketing Strategies: Decline Stage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1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1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1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1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1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1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1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1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1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1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1410" grpId="0" build="p" bldLvl="2" autoUpdateAnimBg="0" advAuto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2580</TotalTime>
  <Words>1257</Words>
  <Application>Microsoft Office PowerPoint</Application>
  <PresentationFormat>On-screen Show (4:3)</PresentationFormat>
  <Paragraphs>207</Paragraphs>
  <Slides>32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0" baseType="lpstr">
      <vt:lpstr>Arial</vt:lpstr>
      <vt:lpstr>Arial Unicode MS</vt:lpstr>
      <vt:lpstr>Myriad Pro</vt:lpstr>
      <vt:lpstr>Tahoma</vt:lpstr>
      <vt:lpstr>Times New Roman</vt:lpstr>
      <vt:lpstr>Verdana</vt:lpstr>
      <vt:lpstr>Wingdings</vt:lpstr>
      <vt:lpstr>20140311PresentationUWTSDTemplate</vt:lpstr>
      <vt:lpstr>Developing Innovation  and  Creativity for Business Advantage Week 3 (Part 2) New-Product Development and Product  Life-Cycle Strategies </vt:lpstr>
      <vt:lpstr>Recap</vt:lpstr>
      <vt:lpstr>  New-Product Development and Product  Life-Cycle Strategies </vt:lpstr>
      <vt:lpstr>Microsoft</vt:lpstr>
      <vt:lpstr>Definition</vt:lpstr>
      <vt:lpstr>New Product Development Strategy</vt:lpstr>
      <vt:lpstr>    Discussion Question    Why do products fail? </vt:lpstr>
      <vt:lpstr>PowerPoint Presentation</vt:lpstr>
      <vt:lpstr>New Product Development Strategy</vt:lpstr>
      <vt:lpstr>New Product Development Strategy</vt:lpstr>
      <vt:lpstr>PowerPoint Presentation</vt:lpstr>
      <vt:lpstr>New Product Development Strategy</vt:lpstr>
      <vt:lpstr>New Product Development Strategy</vt:lpstr>
      <vt:lpstr>New Product Development Strategy</vt:lpstr>
      <vt:lpstr>New Product Development Strategy</vt:lpstr>
      <vt:lpstr>PowerPoint Presentation</vt:lpstr>
      <vt:lpstr>PowerPoint Presentation</vt:lpstr>
      <vt:lpstr>PowerPoint Presentation</vt:lpstr>
      <vt:lpstr>Product Life-Cycle Strategies</vt:lpstr>
      <vt:lpstr>PowerPoint Presentation</vt:lpstr>
      <vt:lpstr>PowerPoint Presentation</vt:lpstr>
      <vt:lpstr>Product Life-Cycle Strategies</vt:lpstr>
      <vt:lpstr>Product Life-Cycle Strategies</vt:lpstr>
      <vt:lpstr>Product Life-Cycle Strategies</vt:lpstr>
      <vt:lpstr>Product Life-Cycle Strategies</vt:lpstr>
      <vt:lpstr>Marketing Strategies: Introduction Stage</vt:lpstr>
      <vt:lpstr>Product Life-Cycle Strategies</vt:lpstr>
      <vt:lpstr>Marketing Strategies: Growth Stage</vt:lpstr>
      <vt:lpstr>Product Life-Cycle Strategies</vt:lpstr>
      <vt:lpstr>Marketing Strategies: Maturity Stage</vt:lpstr>
      <vt:lpstr>Product Life-Cycle Strategies</vt:lpstr>
      <vt:lpstr>Marketing Strategies: Decline Stage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158</cp:revision>
  <cp:lastPrinted>2018-07-09T15:27:01Z</cp:lastPrinted>
  <dcterms:created xsi:type="dcterms:W3CDTF">2002-10-07T19:43:58Z</dcterms:created>
  <dcterms:modified xsi:type="dcterms:W3CDTF">2020-06-10T04:02:28Z</dcterms:modified>
</cp:coreProperties>
</file>