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66"/>
  </p:notesMasterIdLst>
  <p:handoutMasterIdLst>
    <p:handoutMasterId r:id="rId67"/>
  </p:handoutMasterIdLst>
  <p:sldIdLst>
    <p:sldId id="326" r:id="rId5"/>
    <p:sldId id="263" r:id="rId6"/>
    <p:sldId id="265" r:id="rId7"/>
    <p:sldId id="349" r:id="rId8"/>
    <p:sldId id="267" r:id="rId9"/>
    <p:sldId id="268" r:id="rId10"/>
    <p:sldId id="403" r:id="rId11"/>
    <p:sldId id="269" r:id="rId12"/>
    <p:sldId id="362" r:id="rId13"/>
    <p:sldId id="394" r:id="rId14"/>
    <p:sldId id="396" r:id="rId15"/>
    <p:sldId id="347" r:id="rId16"/>
    <p:sldId id="275" r:id="rId17"/>
    <p:sldId id="351" r:id="rId18"/>
    <p:sldId id="344" r:id="rId19"/>
    <p:sldId id="352" r:id="rId20"/>
    <p:sldId id="353" r:id="rId21"/>
    <p:sldId id="354" r:id="rId22"/>
    <p:sldId id="355" r:id="rId23"/>
    <p:sldId id="356" r:id="rId24"/>
    <p:sldId id="357" r:id="rId25"/>
    <p:sldId id="358" r:id="rId26"/>
    <p:sldId id="388" r:id="rId27"/>
    <p:sldId id="359" r:id="rId28"/>
    <p:sldId id="360" r:id="rId29"/>
    <p:sldId id="361" r:id="rId30"/>
    <p:sldId id="363" r:id="rId31"/>
    <p:sldId id="364" r:id="rId32"/>
    <p:sldId id="365" r:id="rId33"/>
    <p:sldId id="366" r:id="rId34"/>
    <p:sldId id="368" r:id="rId35"/>
    <p:sldId id="369" r:id="rId36"/>
    <p:sldId id="367" r:id="rId37"/>
    <p:sldId id="370" r:id="rId38"/>
    <p:sldId id="371" r:id="rId39"/>
    <p:sldId id="372" r:id="rId40"/>
    <p:sldId id="373" r:id="rId41"/>
    <p:sldId id="374" r:id="rId42"/>
    <p:sldId id="375" r:id="rId43"/>
    <p:sldId id="397" r:id="rId44"/>
    <p:sldId id="400" r:id="rId45"/>
    <p:sldId id="401" r:id="rId46"/>
    <p:sldId id="404" r:id="rId47"/>
    <p:sldId id="399" r:id="rId48"/>
    <p:sldId id="402" r:id="rId49"/>
    <p:sldId id="379" r:id="rId50"/>
    <p:sldId id="380" r:id="rId51"/>
    <p:sldId id="381" r:id="rId52"/>
    <p:sldId id="382" r:id="rId53"/>
    <p:sldId id="383" r:id="rId54"/>
    <p:sldId id="384" r:id="rId55"/>
    <p:sldId id="376" r:id="rId56"/>
    <p:sldId id="385" r:id="rId57"/>
    <p:sldId id="405" r:id="rId58"/>
    <p:sldId id="386" r:id="rId59"/>
    <p:sldId id="389" r:id="rId60"/>
    <p:sldId id="387" r:id="rId61"/>
    <p:sldId id="392" r:id="rId62"/>
    <p:sldId id="395" r:id="rId63"/>
    <p:sldId id="393" r:id="rId64"/>
    <p:sldId id="378" r:id="rId65"/>
  </p:sldIdLst>
  <p:sldSz cx="12192000" cy="6858000"/>
  <p:notesSz cx="6858000" cy="9144000"/>
  <p:embeddedFontLst>
    <p:embeddedFont>
      <p:font typeface="Georgia" panose="02040502050405020303" pitchFamily="18" charset="0"/>
      <p:regular r:id="rId68"/>
      <p:bold r:id="rId69"/>
      <p:italic r:id="rId70"/>
      <p:boldItalic r:id="rId71"/>
    </p:embeddedFont>
    <p:embeddedFont>
      <p:font typeface="Gill Sans MT" panose="020B0604020202020204" charset="0"/>
      <p:regular r:id="rId72"/>
      <p:bold r:id="rId73"/>
      <p:italic r:id="rId74"/>
      <p:boldItalic r:id="rId75"/>
    </p:embeddedFont>
    <p:embeddedFont>
      <p:font typeface="Lato Light" panose="020B0604020202020204" charset="0"/>
      <p:regular r:id="rId76"/>
      <p:italic r:id="rId77"/>
    </p:embeddedFont>
    <p:embeddedFont>
      <p:font typeface="Open Sans" panose="020B0604020202020204" charset="0"/>
      <p:regular r:id="rId78"/>
      <p:bold r:id="rId79"/>
      <p:italic r:id="rId80"/>
      <p:boldItalic r:id="rId81"/>
    </p:embeddedFont>
    <p:embeddedFont>
      <p:font typeface="Source Sans Pro" panose="020B0604020202020204" charset="0"/>
      <p:regular r:id="rId82"/>
      <p:bold r:id="rId83"/>
      <p:italic r:id="rId84"/>
      <p:boldItalic r:id="rId8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font" Target="fonts/font1.fntdata"/><Relationship Id="rId84" Type="http://schemas.openxmlformats.org/officeDocument/2006/relationships/font" Target="fonts/font17.fntdata"/><Relationship Id="rId89"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font" Target="fonts/font7.fntdata"/><Relationship Id="rId79" Type="http://schemas.openxmlformats.org/officeDocument/2006/relationships/font" Target="fonts/font12.fntdata"/><Relationship Id="rId5" Type="http://schemas.openxmlformats.org/officeDocument/2006/relationships/slide" Target="slides/slide1.xml"/><Relationship Id="rId90" Type="http://schemas.microsoft.com/office/2016/11/relationships/changesInfo" Target="changesInfos/changesInfo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font" Target="fonts/font2.fntdata"/><Relationship Id="rId77" Type="http://schemas.openxmlformats.org/officeDocument/2006/relationships/font" Target="fonts/font10.fntdata"/><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font" Target="fonts/font5.fntdata"/><Relationship Id="rId80" Type="http://schemas.openxmlformats.org/officeDocument/2006/relationships/font" Target="fonts/font13.fntdata"/><Relationship Id="rId85" Type="http://schemas.openxmlformats.org/officeDocument/2006/relationships/font" Target="fonts/font18.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font" Target="fonts/font3.fntdata"/><Relationship Id="rId75" Type="http://schemas.openxmlformats.org/officeDocument/2006/relationships/font" Target="fonts/font8.fntdata"/><Relationship Id="rId83" Type="http://schemas.openxmlformats.org/officeDocument/2006/relationships/font" Target="fonts/font16.fntdata"/><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font" Target="fonts/font6.fntdata"/><Relationship Id="rId78" Type="http://schemas.openxmlformats.org/officeDocument/2006/relationships/font" Target="fonts/font11.fntdata"/><Relationship Id="rId81" Type="http://schemas.openxmlformats.org/officeDocument/2006/relationships/font" Target="fonts/font14.fntdata"/><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font" Target="fonts/font9.fntdata"/><Relationship Id="rId7" Type="http://schemas.openxmlformats.org/officeDocument/2006/relationships/slide" Target="slides/slide3.xml"/><Relationship Id="rId71" Type="http://schemas.openxmlformats.org/officeDocument/2006/relationships/font" Target="fonts/font4.fntdata"/><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notesMaster" Target="notesMasters/notesMaster1.xml"/><Relationship Id="rId87"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font" Target="fonts/font15.fntdata"/><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1DAFB882-F61C-436C-A56A-20862CD17A95}"/>
    <pc:docChg chg="addSld">
      <pc:chgData name="Stacey Coleman" userId="39388c8c-684c-4133-bd3c-08329177af5b" providerId="ADAL" clId="{1DAFB882-F61C-436C-A56A-20862CD17A95}" dt="2024-11-25T10:50:56.587" v="2" actId="680"/>
      <pc:docMkLst>
        <pc:docMk/>
      </pc:docMkLst>
      <pc:sldChg chg="new">
        <pc:chgData name="Stacey Coleman" userId="39388c8c-684c-4133-bd3c-08329177af5b" providerId="ADAL" clId="{1DAFB882-F61C-436C-A56A-20862CD17A95}" dt="2024-11-25T09:25:13.160" v="0" actId="680"/>
        <pc:sldMkLst>
          <pc:docMk/>
          <pc:sldMk cId="791328274" sldId="403"/>
        </pc:sldMkLst>
      </pc:sldChg>
      <pc:sldChg chg="new">
        <pc:chgData name="Stacey Coleman" userId="39388c8c-684c-4133-bd3c-08329177af5b" providerId="ADAL" clId="{1DAFB882-F61C-436C-A56A-20862CD17A95}" dt="2024-11-25T10:20:05.995" v="1" actId="680"/>
        <pc:sldMkLst>
          <pc:docMk/>
          <pc:sldMk cId="4091329864" sldId="404"/>
        </pc:sldMkLst>
      </pc:sldChg>
      <pc:sldChg chg="new">
        <pc:chgData name="Stacey Coleman" userId="39388c8c-684c-4133-bd3c-08329177af5b" providerId="ADAL" clId="{1DAFB882-F61C-436C-A56A-20862CD17A95}" dt="2024-11-25T10:50:56.587" v="2" actId="680"/>
        <pc:sldMkLst>
          <pc:docMk/>
          <pc:sldMk cId="3648832000" sldId="405"/>
        </pc:sldMkLst>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7.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3F0B92-D16D-4A87-8FA2-27B0762F1329}" type="doc">
      <dgm:prSet loTypeId="urn:microsoft.com/office/officeart/2005/8/layout/hList2" loCatId="list" qsTypeId="urn:microsoft.com/office/officeart/2005/8/quickstyle/simple1" qsCatId="simple" csTypeId="urn:microsoft.com/office/officeart/2005/8/colors/accent2_2" csCatId="accent2" phldr="1"/>
      <dgm:spPr/>
      <dgm:t>
        <a:bodyPr/>
        <a:lstStyle/>
        <a:p>
          <a:endParaRPr lang="en-US"/>
        </a:p>
      </dgm:t>
    </dgm:pt>
    <dgm:pt modelId="{8FCBECF8-AE5A-443C-9D2A-734BA36A0A48}">
      <dgm:prSet phldrT="[Text]"/>
      <dgm:spPr/>
      <dgm:t>
        <a:bodyPr/>
        <a:lstStyle/>
        <a:p>
          <a:r>
            <a:rPr lang="en-US"/>
            <a:t>1.</a:t>
          </a:r>
        </a:p>
      </dgm:t>
    </dgm:pt>
    <dgm:pt modelId="{F27876A5-8B43-4348-9DED-292B1A99F513}" type="parTrans" cxnId="{B3DC406B-1315-4E68-BC8A-E3F4589236FF}">
      <dgm:prSet/>
      <dgm:spPr/>
      <dgm:t>
        <a:bodyPr/>
        <a:lstStyle/>
        <a:p>
          <a:endParaRPr lang="en-US"/>
        </a:p>
      </dgm:t>
    </dgm:pt>
    <dgm:pt modelId="{309C522B-7578-4E0C-96E2-0CA320314BE7}" type="sibTrans" cxnId="{B3DC406B-1315-4E68-BC8A-E3F4589236FF}">
      <dgm:prSet/>
      <dgm:spPr/>
      <dgm:t>
        <a:bodyPr/>
        <a:lstStyle/>
        <a:p>
          <a:endParaRPr lang="en-US"/>
        </a:p>
      </dgm:t>
    </dgm:pt>
    <dgm:pt modelId="{7C7FB572-0067-42E3-BF14-9F21BF41320A}">
      <dgm:prSet phldrT="[Text]" custT="1"/>
      <dgm:spPr/>
      <dgm:t>
        <a:bodyPr/>
        <a:lstStyle/>
        <a:p>
          <a:r>
            <a:rPr lang="en-US" sz="1800">
              <a:latin typeface="Gill Sans MT" panose="020B0502020104020203" pitchFamily="34" charset="0"/>
              <a:cs typeface="Arial" panose="020B0604020202020204" pitchFamily="34" charset="0"/>
            </a:rPr>
            <a:t>Males rated significantly more competent and hirable…</a:t>
          </a:r>
        </a:p>
      </dgm:t>
    </dgm:pt>
    <dgm:pt modelId="{94A1C625-729E-426C-939A-784E6116C4A4}" type="parTrans" cxnId="{7E805690-AB06-4B0E-A774-CF4B630F6080}">
      <dgm:prSet/>
      <dgm:spPr/>
      <dgm:t>
        <a:bodyPr/>
        <a:lstStyle/>
        <a:p>
          <a:endParaRPr lang="en-US"/>
        </a:p>
      </dgm:t>
    </dgm:pt>
    <dgm:pt modelId="{FA2CC566-1D1E-4E06-9FCC-A9EE1D028F43}" type="sibTrans" cxnId="{7E805690-AB06-4B0E-A774-CF4B630F6080}">
      <dgm:prSet/>
      <dgm:spPr/>
      <dgm:t>
        <a:bodyPr/>
        <a:lstStyle/>
        <a:p>
          <a:endParaRPr lang="en-US"/>
        </a:p>
      </dgm:t>
    </dgm:pt>
    <dgm:pt modelId="{30C8C303-6E9D-4C38-8D3D-7BD4CC19D7BE}">
      <dgm:prSet phldrT="[Text]"/>
      <dgm:spPr/>
      <dgm:t>
        <a:bodyPr/>
        <a:lstStyle/>
        <a:p>
          <a:r>
            <a:rPr lang="en-US"/>
            <a:t>2.</a:t>
          </a:r>
        </a:p>
      </dgm:t>
    </dgm:pt>
    <dgm:pt modelId="{3E20F18E-F8DC-4082-91F5-0492DDF80F13}" type="parTrans" cxnId="{F7435A30-66C5-494D-B49A-6EA78802D821}">
      <dgm:prSet/>
      <dgm:spPr/>
      <dgm:t>
        <a:bodyPr/>
        <a:lstStyle/>
        <a:p>
          <a:endParaRPr lang="en-US"/>
        </a:p>
      </dgm:t>
    </dgm:pt>
    <dgm:pt modelId="{3A2ED20C-6092-4E2D-BC65-528756D2E99F}" type="sibTrans" cxnId="{F7435A30-66C5-494D-B49A-6EA78802D821}">
      <dgm:prSet/>
      <dgm:spPr/>
      <dgm:t>
        <a:bodyPr/>
        <a:lstStyle/>
        <a:p>
          <a:endParaRPr lang="en-US"/>
        </a:p>
      </dgm:t>
    </dgm:pt>
    <dgm:pt modelId="{41929908-9386-42E4-9292-2A40F3007334}">
      <dgm:prSet phldrT="[Text]" custT="1"/>
      <dgm:spPr/>
      <dgm:t>
        <a:bodyPr/>
        <a:lstStyle/>
        <a:p>
          <a:r>
            <a:rPr lang="en-US" sz="1800">
              <a:latin typeface="Gill Sans MT" panose="020B0502020104020203" pitchFamily="34" charset="0"/>
              <a:cs typeface="Arial" panose="020B0604020202020204" pitchFamily="34" charset="0"/>
            </a:rPr>
            <a:t>More career mentoring offered to male applicants</a:t>
          </a:r>
        </a:p>
      </dgm:t>
    </dgm:pt>
    <dgm:pt modelId="{F2701611-743E-453B-BF8B-A02A646635D7}" type="parTrans" cxnId="{F3B35753-5589-41F9-9C9C-934B43326B10}">
      <dgm:prSet/>
      <dgm:spPr/>
      <dgm:t>
        <a:bodyPr/>
        <a:lstStyle/>
        <a:p>
          <a:endParaRPr lang="en-US"/>
        </a:p>
      </dgm:t>
    </dgm:pt>
    <dgm:pt modelId="{16C1CA7B-CD83-437A-A965-ECD1D55F84BF}" type="sibTrans" cxnId="{F3B35753-5589-41F9-9C9C-934B43326B10}">
      <dgm:prSet/>
      <dgm:spPr/>
      <dgm:t>
        <a:bodyPr/>
        <a:lstStyle/>
        <a:p>
          <a:endParaRPr lang="en-US"/>
        </a:p>
      </dgm:t>
    </dgm:pt>
    <dgm:pt modelId="{72B11DC2-72CB-4497-872E-3FFF36B57A66}">
      <dgm:prSet phldrT="[Text]"/>
      <dgm:spPr/>
      <dgm:t>
        <a:bodyPr/>
        <a:lstStyle/>
        <a:p>
          <a:r>
            <a:rPr lang="en-US"/>
            <a:t>3.</a:t>
          </a:r>
        </a:p>
      </dgm:t>
    </dgm:pt>
    <dgm:pt modelId="{278C4B76-8E92-47D2-80CF-7F69D992C7CA}" type="parTrans" cxnId="{848F8C46-7B9A-443A-BBCD-887C7F6FB2D3}">
      <dgm:prSet/>
      <dgm:spPr/>
      <dgm:t>
        <a:bodyPr/>
        <a:lstStyle/>
        <a:p>
          <a:endParaRPr lang="en-US"/>
        </a:p>
      </dgm:t>
    </dgm:pt>
    <dgm:pt modelId="{7D40AED9-E296-441B-9D82-B01FB25C6134}" type="sibTrans" cxnId="{848F8C46-7B9A-443A-BBCD-887C7F6FB2D3}">
      <dgm:prSet/>
      <dgm:spPr/>
      <dgm:t>
        <a:bodyPr/>
        <a:lstStyle/>
        <a:p>
          <a:endParaRPr lang="en-US"/>
        </a:p>
      </dgm:t>
    </dgm:pt>
    <dgm:pt modelId="{925744BE-6AEF-4852-AB07-6899F7DE8492}">
      <dgm:prSet phldrT="[Text]" custT="1"/>
      <dgm:spPr/>
      <dgm:t>
        <a:bodyPr/>
        <a:lstStyle/>
        <a:p>
          <a:r>
            <a:rPr lang="en-US" sz="1800">
              <a:latin typeface="Gill Sans MT" panose="020B0502020104020203" pitchFamily="34" charset="0"/>
              <a:cs typeface="Arial" panose="020B0604020202020204" pitchFamily="34" charset="0"/>
            </a:rPr>
            <a:t>Gender of faculty member had no impact</a:t>
          </a:r>
        </a:p>
      </dgm:t>
    </dgm:pt>
    <dgm:pt modelId="{F4313D1A-3BDB-4536-9B72-30F53B75FD19}" type="parTrans" cxnId="{0D9E7B46-94A3-47E0-8A74-0A263D5AB59F}">
      <dgm:prSet/>
      <dgm:spPr/>
      <dgm:t>
        <a:bodyPr/>
        <a:lstStyle/>
        <a:p>
          <a:endParaRPr lang="en-US"/>
        </a:p>
      </dgm:t>
    </dgm:pt>
    <dgm:pt modelId="{B58FEA6E-77A7-4E07-86C6-8832D5E8E714}" type="sibTrans" cxnId="{0D9E7B46-94A3-47E0-8A74-0A263D5AB59F}">
      <dgm:prSet/>
      <dgm:spPr/>
      <dgm:t>
        <a:bodyPr/>
        <a:lstStyle/>
        <a:p>
          <a:endParaRPr lang="en-US"/>
        </a:p>
      </dgm:t>
    </dgm:pt>
    <dgm:pt modelId="{2D11EC25-6622-43FD-AF31-6FFF51C4C4AE}">
      <dgm:prSet phldrT="[Text]" custT="1"/>
      <dgm:spPr/>
      <dgm:t>
        <a:bodyPr/>
        <a:lstStyle/>
        <a:p>
          <a:r>
            <a:rPr lang="en-US" sz="1800">
              <a:latin typeface="Gill Sans MT" panose="020B0502020104020203" pitchFamily="34" charset="0"/>
              <a:cs typeface="Arial" panose="020B0604020202020204" pitchFamily="34" charset="0"/>
            </a:rPr>
            <a:t>Both males and females were equally as likely to exhibit bias against female applicants</a:t>
          </a:r>
        </a:p>
      </dgm:t>
    </dgm:pt>
    <dgm:pt modelId="{AB036216-FD99-43EC-9A4B-F62575BA8550}" type="parTrans" cxnId="{87E08A82-21C5-4667-9511-29E97DEA4CC1}">
      <dgm:prSet/>
      <dgm:spPr/>
      <dgm:t>
        <a:bodyPr/>
        <a:lstStyle/>
        <a:p>
          <a:endParaRPr lang="en-US"/>
        </a:p>
      </dgm:t>
    </dgm:pt>
    <dgm:pt modelId="{0D98EAFC-E982-4F0F-BF6E-757B0BC4C79E}" type="sibTrans" cxnId="{87E08A82-21C5-4667-9511-29E97DEA4CC1}">
      <dgm:prSet/>
      <dgm:spPr/>
      <dgm:t>
        <a:bodyPr/>
        <a:lstStyle/>
        <a:p>
          <a:endParaRPr lang="en-US"/>
        </a:p>
      </dgm:t>
    </dgm:pt>
    <dgm:pt modelId="{9F997A51-D181-47BD-98FF-47E364B7D12E}">
      <dgm:prSet phldrT="[Text]" custT="1"/>
      <dgm:spPr/>
      <dgm:t>
        <a:bodyPr/>
        <a:lstStyle/>
        <a:p>
          <a:r>
            <a:rPr lang="en-US" sz="1800">
              <a:latin typeface="Gill Sans MT" panose="020B0502020104020203" pitchFamily="34" charset="0"/>
              <a:cs typeface="Arial" panose="020B0604020202020204" pitchFamily="34" charset="0"/>
            </a:rPr>
            <a:t>than the (identical) female applicant</a:t>
          </a:r>
        </a:p>
      </dgm:t>
    </dgm:pt>
    <dgm:pt modelId="{E9AC7E6D-821E-4A5F-89E3-0EE93E7DB79C}" type="parTrans" cxnId="{613BFF12-E1D4-46CB-BB0A-4ECBABA05DB3}">
      <dgm:prSet/>
      <dgm:spPr/>
      <dgm:t>
        <a:bodyPr/>
        <a:lstStyle/>
        <a:p>
          <a:endParaRPr lang="en-US"/>
        </a:p>
      </dgm:t>
    </dgm:pt>
    <dgm:pt modelId="{7BD6F935-12F8-4307-B7B6-3EB1DCFDE54E}" type="sibTrans" cxnId="{613BFF12-E1D4-46CB-BB0A-4ECBABA05DB3}">
      <dgm:prSet/>
      <dgm:spPr/>
      <dgm:t>
        <a:bodyPr/>
        <a:lstStyle/>
        <a:p>
          <a:endParaRPr lang="en-US"/>
        </a:p>
      </dgm:t>
    </dgm:pt>
    <dgm:pt modelId="{176ED5F4-7D0E-441E-8426-5A3C1C2AAAEF}">
      <dgm:prSet phldrT="[Text]" custT="1"/>
      <dgm:spPr/>
      <dgm:t>
        <a:bodyPr/>
        <a:lstStyle/>
        <a:p>
          <a:endParaRPr lang="en-US" sz="1800">
            <a:latin typeface="Gill Sans MT" panose="020B0502020104020203" pitchFamily="34" charset="0"/>
            <a:cs typeface="Arial" panose="020B0604020202020204" pitchFamily="34" charset="0"/>
          </a:endParaRPr>
        </a:p>
      </dgm:t>
    </dgm:pt>
    <dgm:pt modelId="{F5733845-947D-4619-8A5A-1734346D3483}" type="parTrans" cxnId="{6E9E4CB6-92E0-4030-A5EC-A018BF0936CE}">
      <dgm:prSet/>
      <dgm:spPr/>
      <dgm:t>
        <a:bodyPr/>
        <a:lstStyle/>
        <a:p>
          <a:endParaRPr lang="en-US"/>
        </a:p>
      </dgm:t>
    </dgm:pt>
    <dgm:pt modelId="{55066118-547B-4458-AD0E-4D677BD31805}" type="sibTrans" cxnId="{6E9E4CB6-92E0-4030-A5EC-A018BF0936CE}">
      <dgm:prSet/>
      <dgm:spPr/>
      <dgm:t>
        <a:bodyPr/>
        <a:lstStyle/>
        <a:p>
          <a:endParaRPr lang="en-US"/>
        </a:p>
      </dgm:t>
    </dgm:pt>
    <dgm:pt modelId="{C3619393-EC98-4356-86BE-BBFD7EF71D4C}">
      <dgm:prSet phldrT="[Text]" custT="1"/>
      <dgm:spPr/>
      <dgm:t>
        <a:bodyPr/>
        <a:lstStyle/>
        <a:p>
          <a:endParaRPr lang="en-US" sz="1800">
            <a:latin typeface="Gill Sans MT" panose="020B0502020104020203" pitchFamily="34" charset="0"/>
            <a:cs typeface="Arial" panose="020B0604020202020204" pitchFamily="34" charset="0"/>
          </a:endParaRPr>
        </a:p>
      </dgm:t>
    </dgm:pt>
    <dgm:pt modelId="{A379D71B-F506-4F25-9785-ABE249B50339}" type="parTrans" cxnId="{669BF53A-B86D-4A2C-9FBD-BB258C9AC8DB}">
      <dgm:prSet/>
      <dgm:spPr/>
    </dgm:pt>
    <dgm:pt modelId="{AB33AB03-4703-45A5-930D-21DC1C5DD27F}" type="sibTrans" cxnId="{669BF53A-B86D-4A2C-9FBD-BB258C9AC8DB}">
      <dgm:prSet/>
      <dgm:spPr/>
    </dgm:pt>
    <dgm:pt modelId="{67648057-2979-42DE-9F3F-4034471F45AE}" type="pres">
      <dgm:prSet presAssocID="{A33F0B92-D16D-4A87-8FA2-27B0762F1329}" presName="linearFlow" presStyleCnt="0">
        <dgm:presLayoutVars>
          <dgm:dir/>
          <dgm:animLvl val="lvl"/>
          <dgm:resizeHandles/>
        </dgm:presLayoutVars>
      </dgm:prSet>
      <dgm:spPr/>
    </dgm:pt>
    <dgm:pt modelId="{67CDA4F0-BE7D-49EA-BB5B-14FC0E099E34}" type="pres">
      <dgm:prSet presAssocID="{8FCBECF8-AE5A-443C-9D2A-734BA36A0A48}" presName="compositeNode" presStyleCnt="0">
        <dgm:presLayoutVars>
          <dgm:bulletEnabled val="1"/>
        </dgm:presLayoutVars>
      </dgm:prSet>
      <dgm:spPr/>
    </dgm:pt>
    <dgm:pt modelId="{A8664E43-3A04-4875-B146-63222E4A8CD7}" type="pres">
      <dgm:prSet presAssocID="{8FCBECF8-AE5A-443C-9D2A-734BA36A0A48}" presName="image"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45000" r="-45000"/>
          </a:stretch>
        </a:blipFill>
      </dgm:spPr>
    </dgm:pt>
    <dgm:pt modelId="{B18A0A7C-256E-4AFD-9864-26AB24C1239B}" type="pres">
      <dgm:prSet presAssocID="{8FCBECF8-AE5A-443C-9D2A-734BA36A0A48}" presName="childNode" presStyleLbl="node1" presStyleIdx="0" presStyleCnt="3">
        <dgm:presLayoutVars>
          <dgm:bulletEnabled val="1"/>
        </dgm:presLayoutVars>
      </dgm:prSet>
      <dgm:spPr/>
    </dgm:pt>
    <dgm:pt modelId="{F12BE9A3-2179-414C-ABEA-2C88CA5F4F2A}" type="pres">
      <dgm:prSet presAssocID="{8FCBECF8-AE5A-443C-9D2A-734BA36A0A48}" presName="parentNode" presStyleLbl="revTx" presStyleIdx="0" presStyleCnt="3">
        <dgm:presLayoutVars>
          <dgm:chMax val="0"/>
          <dgm:bulletEnabled val="1"/>
        </dgm:presLayoutVars>
      </dgm:prSet>
      <dgm:spPr/>
    </dgm:pt>
    <dgm:pt modelId="{BC4A44F0-D35D-414F-B025-DC766F463373}" type="pres">
      <dgm:prSet presAssocID="{309C522B-7578-4E0C-96E2-0CA320314BE7}" presName="sibTrans" presStyleCnt="0"/>
      <dgm:spPr/>
    </dgm:pt>
    <dgm:pt modelId="{58E3E554-2A16-43E3-A967-4514C906639B}" type="pres">
      <dgm:prSet presAssocID="{30C8C303-6E9D-4C38-8D3D-7BD4CC19D7BE}" presName="compositeNode" presStyleCnt="0">
        <dgm:presLayoutVars>
          <dgm:bulletEnabled val="1"/>
        </dgm:presLayoutVars>
      </dgm:prSet>
      <dgm:spPr/>
    </dgm:pt>
    <dgm:pt modelId="{A50254D9-78DD-45F3-BE3C-322C6748B5D5}" type="pres">
      <dgm:prSet presAssocID="{30C8C303-6E9D-4C38-8D3D-7BD4CC19D7BE}" presName="image" presStyleLbl="fgImgPlace1" presStyleIdx="1"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45000" r="-45000"/>
          </a:stretch>
        </a:blipFill>
      </dgm:spPr>
    </dgm:pt>
    <dgm:pt modelId="{017F6A2E-B5F0-47D1-8E82-ED3E346E1D28}" type="pres">
      <dgm:prSet presAssocID="{30C8C303-6E9D-4C38-8D3D-7BD4CC19D7BE}" presName="childNode" presStyleLbl="node1" presStyleIdx="1" presStyleCnt="3">
        <dgm:presLayoutVars>
          <dgm:bulletEnabled val="1"/>
        </dgm:presLayoutVars>
      </dgm:prSet>
      <dgm:spPr/>
    </dgm:pt>
    <dgm:pt modelId="{2B40CD3E-FF42-41C3-A542-7464BF56BF9F}" type="pres">
      <dgm:prSet presAssocID="{30C8C303-6E9D-4C38-8D3D-7BD4CC19D7BE}" presName="parentNode" presStyleLbl="revTx" presStyleIdx="1" presStyleCnt="3">
        <dgm:presLayoutVars>
          <dgm:chMax val="0"/>
          <dgm:bulletEnabled val="1"/>
        </dgm:presLayoutVars>
      </dgm:prSet>
      <dgm:spPr/>
    </dgm:pt>
    <dgm:pt modelId="{27DACF71-AF2C-48C8-9FA5-E294D5575BCC}" type="pres">
      <dgm:prSet presAssocID="{3A2ED20C-6092-4E2D-BC65-528756D2E99F}" presName="sibTrans" presStyleCnt="0"/>
      <dgm:spPr/>
    </dgm:pt>
    <dgm:pt modelId="{CC79E305-530F-44EE-85C0-6FC2C21852D6}" type="pres">
      <dgm:prSet presAssocID="{72B11DC2-72CB-4497-872E-3FFF36B57A66}" presName="compositeNode" presStyleCnt="0">
        <dgm:presLayoutVars>
          <dgm:bulletEnabled val="1"/>
        </dgm:presLayoutVars>
      </dgm:prSet>
      <dgm:spPr/>
    </dgm:pt>
    <dgm:pt modelId="{B0F77224-8857-475A-82A4-F91E0CDE863B}" type="pres">
      <dgm:prSet presAssocID="{72B11DC2-72CB-4497-872E-3FFF36B57A66}" presName="image" presStyleLbl="fgImgPlace1" presStyleIdx="2"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45000" r="-45000"/>
          </a:stretch>
        </a:blipFill>
      </dgm:spPr>
    </dgm:pt>
    <dgm:pt modelId="{8E79B64E-0924-442C-901B-F7E908322935}" type="pres">
      <dgm:prSet presAssocID="{72B11DC2-72CB-4497-872E-3FFF36B57A66}" presName="childNode" presStyleLbl="node1" presStyleIdx="2" presStyleCnt="3">
        <dgm:presLayoutVars>
          <dgm:bulletEnabled val="1"/>
        </dgm:presLayoutVars>
      </dgm:prSet>
      <dgm:spPr/>
    </dgm:pt>
    <dgm:pt modelId="{C253D816-EB02-41CC-8035-693BE231E88F}" type="pres">
      <dgm:prSet presAssocID="{72B11DC2-72CB-4497-872E-3FFF36B57A66}" presName="parentNode" presStyleLbl="revTx" presStyleIdx="2" presStyleCnt="3">
        <dgm:presLayoutVars>
          <dgm:chMax val="0"/>
          <dgm:bulletEnabled val="1"/>
        </dgm:presLayoutVars>
      </dgm:prSet>
      <dgm:spPr/>
    </dgm:pt>
  </dgm:ptLst>
  <dgm:cxnLst>
    <dgm:cxn modelId="{4EBA4F0C-581B-49CD-B1A1-DDEBEDE10AED}" type="presOf" srcId="{2D11EC25-6622-43FD-AF31-6FFF51C4C4AE}" destId="{8E79B64E-0924-442C-901B-F7E908322935}" srcOrd="0" destOrd="2" presId="urn:microsoft.com/office/officeart/2005/8/layout/hList2"/>
    <dgm:cxn modelId="{613BFF12-E1D4-46CB-BB0A-4ECBABA05DB3}" srcId="{8FCBECF8-AE5A-443C-9D2A-734BA36A0A48}" destId="{9F997A51-D181-47BD-98FF-47E364B7D12E}" srcOrd="2" destOrd="0" parTransId="{E9AC7E6D-821E-4A5F-89E3-0EE93E7DB79C}" sibTransId="{7BD6F935-12F8-4307-B7B6-3EB1DCFDE54E}"/>
    <dgm:cxn modelId="{880DAC23-F588-4226-B5F1-0AC01A136352}" type="presOf" srcId="{30C8C303-6E9D-4C38-8D3D-7BD4CC19D7BE}" destId="{2B40CD3E-FF42-41C3-A542-7464BF56BF9F}" srcOrd="0" destOrd="0" presId="urn:microsoft.com/office/officeart/2005/8/layout/hList2"/>
    <dgm:cxn modelId="{F7435A30-66C5-494D-B49A-6EA78802D821}" srcId="{A33F0B92-D16D-4A87-8FA2-27B0762F1329}" destId="{30C8C303-6E9D-4C38-8D3D-7BD4CC19D7BE}" srcOrd="1" destOrd="0" parTransId="{3E20F18E-F8DC-4082-91F5-0492DDF80F13}" sibTransId="{3A2ED20C-6092-4E2D-BC65-528756D2E99F}"/>
    <dgm:cxn modelId="{669BF53A-B86D-4A2C-9FBD-BB258C9AC8DB}" srcId="{8FCBECF8-AE5A-443C-9D2A-734BA36A0A48}" destId="{C3619393-EC98-4356-86BE-BBFD7EF71D4C}" srcOrd="1" destOrd="0" parTransId="{A379D71B-F506-4F25-9785-ABE249B50339}" sibTransId="{AB33AB03-4703-45A5-930D-21DC1C5DD27F}"/>
    <dgm:cxn modelId="{E8126F42-5D3B-412A-A862-7BD9BE714391}" type="presOf" srcId="{176ED5F4-7D0E-441E-8426-5A3C1C2AAAEF}" destId="{8E79B64E-0924-442C-901B-F7E908322935}" srcOrd="0" destOrd="1" presId="urn:microsoft.com/office/officeart/2005/8/layout/hList2"/>
    <dgm:cxn modelId="{0D9E7B46-94A3-47E0-8A74-0A263D5AB59F}" srcId="{72B11DC2-72CB-4497-872E-3FFF36B57A66}" destId="{925744BE-6AEF-4852-AB07-6899F7DE8492}" srcOrd="0" destOrd="0" parTransId="{F4313D1A-3BDB-4536-9B72-30F53B75FD19}" sibTransId="{B58FEA6E-77A7-4E07-86C6-8832D5E8E714}"/>
    <dgm:cxn modelId="{5F807F46-8E57-443B-B1EE-85470B468297}" type="presOf" srcId="{72B11DC2-72CB-4497-872E-3FFF36B57A66}" destId="{C253D816-EB02-41CC-8035-693BE231E88F}" srcOrd="0" destOrd="0" presId="urn:microsoft.com/office/officeart/2005/8/layout/hList2"/>
    <dgm:cxn modelId="{848F8C46-7B9A-443A-BBCD-887C7F6FB2D3}" srcId="{A33F0B92-D16D-4A87-8FA2-27B0762F1329}" destId="{72B11DC2-72CB-4497-872E-3FFF36B57A66}" srcOrd="2" destOrd="0" parTransId="{278C4B76-8E92-47D2-80CF-7F69D992C7CA}" sibTransId="{7D40AED9-E296-441B-9D82-B01FB25C6134}"/>
    <dgm:cxn modelId="{B3DC406B-1315-4E68-BC8A-E3F4589236FF}" srcId="{A33F0B92-D16D-4A87-8FA2-27B0762F1329}" destId="{8FCBECF8-AE5A-443C-9D2A-734BA36A0A48}" srcOrd="0" destOrd="0" parTransId="{F27876A5-8B43-4348-9DED-292B1A99F513}" sibTransId="{309C522B-7578-4E0C-96E2-0CA320314BE7}"/>
    <dgm:cxn modelId="{F3B35753-5589-41F9-9C9C-934B43326B10}" srcId="{30C8C303-6E9D-4C38-8D3D-7BD4CC19D7BE}" destId="{41929908-9386-42E4-9292-2A40F3007334}" srcOrd="0" destOrd="0" parTransId="{F2701611-743E-453B-BF8B-A02A646635D7}" sibTransId="{16C1CA7B-CD83-437A-A965-ECD1D55F84BF}"/>
    <dgm:cxn modelId="{87E08A82-21C5-4667-9511-29E97DEA4CC1}" srcId="{72B11DC2-72CB-4497-872E-3FFF36B57A66}" destId="{2D11EC25-6622-43FD-AF31-6FFF51C4C4AE}" srcOrd="2" destOrd="0" parTransId="{AB036216-FD99-43EC-9A4B-F62575BA8550}" sibTransId="{0D98EAFC-E982-4F0F-BF6E-757B0BC4C79E}"/>
    <dgm:cxn modelId="{7E805690-AB06-4B0E-A774-CF4B630F6080}" srcId="{8FCBECF8-AE5A-443C-9D2A-734BA36A0A48}" destId="{7C7FB572-0067-42E3-BF14-9F21BF41320A}" srcOrd="0" destOrd="0" parTransId="{94A1C625-729E-426C-939A-784E6116C4A4}" sibTransId="{FA2CC566-1D1E-4E06-9FCC-A9EE1D028F43}"/>
    <dgm:cxn modelId="{027AF89C-56B8-4BF5-B279-271F1B59C669}" type="presOf" srcId="{C3619393-EC98-4356-86BE-BBFD7EF71D4C}" destId="{B18A0A7C-256E-4AFD-9864-26AB24C1239B}" srcOrd="0" destOrd="1" presId="urn:microsoft.com/office/officeart/2005/8/layout/hList2"/>
    <dgm:cxn modelId="{F148ADA0-CAA6-433E-B1B3-14E1AA02CEB9}" type="presOf" srcId="{A33F0B92-D16D-4A87-8FA2-27B0762F1329}" destId="{67648057-2979-42DE-9F3F-4034471F45AE}" srcOrd="0" destOrd="0" presId="urn:microsoft.com/office/officeart/2005/8/layout/hList2"/>
    <dgm:cxn modelId="{6E9E4CB6-92E0-4030-A5EC-A018BF0936CE}" srcId="{72B11DC2-72CB-4497-872E-3FFF36B57A66}" destId="{176ED5F4-7D0E-441E-8426-5A3C1C2AAAEF}" srcOrd="1" destOrd="0" parTransId="{F5733845-947D-4619-8A5A-1734346D3483}" sibTransId="{55066118-547B-4458-AD0E-4D677BD31805}"/>
    <dgm:cxn modelId="{7029FEC3-101B-4610-8E5C-4D6055CC73FD}" type="presOf" srcId="{41929908-9386-42E4-9292-2A40F3007334}" destId="{017F6A2E-B5F0-47D1-8E82-ED3E346E1D28}" srcOrd="0" destOrd="0" presId="urn:microsoft.com/office/officeart/2005/8/layout/hList2"/>
    <dgm:cxn modelId="{B410F1C4-7FDB-41FD-8F2E-100610C3AFBB}" type="presOf" srcId="{7C7FB572-0067-42E3-BF14-9F21BF41320A}" destId="{B18A0A7C-256E-4AFD-9864-26AB24C1239B}" srcOrd="0" destOrd="0" presId="urn:microsoft.com/office/officeart/2005/8/layout/hList2"/>
    <dgm:cxn modelId="{527F33E0-0043-4036-A42D-06D70E5706A7}" type="presOf" srcId="{925744BE-6AEF-4852-AB07-6899F7DE8492}" destId="{8E79B64E-0924-442C-901B-F7E908322935}" srcOrd="0" destOrd="0" presId="urn:microsoft.com/office/officeart/2005/8/layout/hList2"/>
    <dgm:cxn modelId="{486AEBE4-1BFE-4507-A2AF-93820C97443B}" type="presOf" srcId="{8FCBECF8-AE5A-443C-9D2A-734BA36A0A48}" destId="{F12BE9A3-2179-414C-ABEA-2C88CA5F4F2A}" srcOrd="0" destOrd="0" presId="urn:microsoft.com/office/officeart/2005/8/layout/hList2"/>
    <dgm:cxn modelId="{DCC0EBE6-D9D9-4756-8DC3-51FEC665E892}" type="presOf" srcId="{9F997A51-D181-47BD-98FF-47E364B7D12E}" destId="{B18A0A7C-256E-4AFD-9864-26AB24C1239B}" srcOrd="0" destOrd="2" presId="urn:microsoft.com/office/officeart/2005/8/layout/hList2"/>
    <dgm:cxn modelId="{719E84CE-9ABF-4C6F-93CC-D22ED2650E07}" type="presParOf" srcId="{67648057-2979-42DE-9F3F-4034471F45AE}" destId="{67CDA4F0-BE7D-49EA-BB5B-14FC0E099E34}" srcOrd="0" destOrd="0" presId="urn:microsoft.com/office/officeart/2005/8/layout/hList2"/>
    <dgm:cxn modelId="{FE04B2E6-4BCF-45FF-9961-3C235C158D34}" type="presParOf" srcId="{67CDA4F0-BE7D-49EA-BB5B-14FC0E099E34}" destId="{A8664E43-3A04-4875-B146-63222E4A8CD7}" srcOrd="0" destOrd="0" presId="urn:microsoft.com/office/officeart/2005/8/layout/hList2"/>
    <dgm:cxn modelId="{5B2AA344-2DC2-4278-83A1-B5138347F9B3}" type="presParOf" srcId="{67CDA4F0-BE7D-49EA-BB5B-14FC0E099E34}" destId="{B18A0A7C-256E-4AFD-9864-26AB24C1239B}" srcOrd="1" destOrd="0" presId="urn:microsoft.com/office/officeart/2005/8/layout/hList2"/>
    <dgm:cxn modelId="{EF037000-DDA3-4490-A445-745A8BC91030}" type="presParOf" srcId="{67CDA4F0-BE7D-49EA-BB5B-14FC0E099E34}" destId="{F12BE9A3-2179-414C-ABEA-2C88CA5F4F2A}" srcOrd="2" destOrd="0" presId="urn:microsoft.com/office/officeart/2005/8/layout/hList2"/>
    <dgm:cxn modelId="{E5F47321-1E3B-434C-930E-4C495A3E0779}" type="presParOf" srcId="{67648057-2979-42DE-9F3F-4034471F45AE}" destId="{BC4A44F0-D35D-414F-B025-DC766F463373}" srcOrd="1" destOrd="0" presId="urn:microsoft.com/office/officeart/2005/8/layout/hList2"/>
    <dgm:cxn modelId="{4A041EF0-0C64-44E8-BE3D-2B81636DC942}" type="presParOf" srcId="{67648057-2979-42DE-9F3F-4034471F45AE}" destId="{58E3E554-2A16-43E3-A967-4514C906639B}" srcOrd="2" destOrd="0" presId="urn:microsoft.com/office/officeart/2005/8/layout/hList2"/>
    <dgm:cxn modelId="{35E0E270-28FA-4780-A01A-F655503B5B10}" type="presParOf" srcId="{58E3E554-2A16-43E3-A967-4514C906639B}" destId="{A50254D9-78DD-45F3-BE3C-322C6748B5D5}" srcOrd="0" destOrd="0" presId="urn:microsoft.com/office/officeart/2005/8/layout/hList2"/>
    <dgm:cxn modelId="{72BB0FC9-1959-4C26-9370-A153E4CC393C}" type="presParOf" srcId="{58E3E554-2A16-43E3-A967-4514C906639B}" destId="{017F6A2E-B5F0-47D1-8E82-ED3E346E1D28}" srcOrd="1" destOrd="0" presId="urn:microsoft.com/office/officeart/2005/8/layout/hList2"/>
    <dgm:cxn modelId="{3125CCBD-A9A2-4663-890B-AFDD62950084}" type="presParOf" srcId="{58E3E554-2A16-43E3-A967-4514C906639B}" destId="{2B40CD3E-FF42-41C3-A542-7464BF56BF9F}" srcOrd="2" destOrd="0" presId="urn:microsoft.com/office/officeart/2005/8/layout/hList2"/>
    <dgm:cxn modelId="{29473684-186F-4203-A273-BCC5F82F573B}" type="presParOf" srcId="{67648057-2979-42DE-9F3F-4034471F45AE}" destId="{27DACF71-AF2C-48C8-9FA5-E294D5575BCC}" srcOrd="3" destOrd="0" presId="urn:microsoft.com/office/officeart/2005/8/layout/hList2"/>
    <dgm:cxn modelId="{A85A52C4-89FF-466B-87B2-34E23717FB61}" type="presParOf" srcId="{67648057-2979-42DE-9F3F-4034471F45AE}" destId="{CC79E305-530F-44EE-85C0-6FC2C21852D6}" srcOrd="4" destOrd="0" presId="urn:microsoft.com/office/officeart/2005/8/layout/hList2"/>
    <dgm:cxn modelId="{214625F9-2785-4EF9-A59C-680D421C782B}" type="presParOf" srcId="{CC79E305-530F-44EE-85C0-6FC2C21852D6}" destId="{B0F77224-8857-475A-82A4-F91E0CDE863B}" srcOrd="0" destOrd="0" presId="urn:microsoft.com/office/officeart/2005/8/layout/hList2"/>
    <dgm:cxn modelId="{8B087E16-FFC6-44D4-BC35-8685F5A46A7C}" type="presParOf" srcId="{CC79E305-530F-44EE-85C0-6FC2C21852D6}" destId="{8E79B64E-0924-442C-901B-F7E908322935}" srcOrd="1" destOrd="0" presId="urn:microsoft.com/office/officeart/2005/8/layout/hList2"/>
    <dgm:cxn modelId="{E4EE8DD7-E26E-4C2E-BF8E-BD60B520182F}" type="presParOf" srcId="{CC79E305-530F-44EE-85C0-6FC2C21852D6}" destId="{C253D816-EB02-41CC-8035-693BE231E88F}"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BE9A3-2179-414C-ABEA-2C88CA5F4F2A}">
      <dsp:nvSpPr>
        <dsp:cNvPr id="0" name=""/>
        <dsp:cNvSpPr/>
      </dsp:nvSpPr>
      <dsp:spPr>
        <a:xfrm rot="16200000">
          <a:off x="-1024940" y="1759473"/>
          <a:ext cx="2629830" cy="460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06162" bIns="0" numCol="1" spcCol="1270" anchor="t" anchorCtr="0">
          <a:noAutofit/>
        </a:bodyPr>
        <a:lstStyle/>
        <a:p>
          <a:pPr marL="0" lvl="0" indent="0" algn="r" defTabSz="1466850">
            <a:lnSpc>
              <a:spcPct val="90000"/>
            </a:lnSpc>
            <a:spcBef>
              <a:spcPct val="0"/>
            </a:spcBef>
            <a:spcAft>
              <a:spcPct val="35000"/>
            </a:spcAft>
            <a:buNone/>
          </a:pPr>
          <a:r>
            <a:rPr lang="en-US" sz="3300" kern="1200"/>
            <a:t>1.</a:t>
          </a:r>
        </a:p>
      </dsp:txBody>
      <dsp:txXfrm>
        <a:off x="-1024940" y="1759473"/>
        <a:ext cx="2629830" cy="460529"/>
      </dsp:txXfrm>
    </dsp:sp>
    <dsp:sp modelId="{B18A0A7C-256E-4AFD-9864-26AB24C1239B}">
      <dsp:nvSpPr>
        <dsp:cNvPr id="0" name=""/>
        <dsp:cNvSpPr/>
      </dsp:nvSpPr>
      <dsp:spPr>
        <a:xfrm>
          <a:off x="520239" y="674823"/>
          <a:ext cx="2293926" cy="2629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06162" rIns="12801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latin typeface="Gill Sans MT" panose="020B0502020104020203" pitchFamily="34" charset="0"/>
              <a:cs typeface="Arial" panose="020B0604020202020204" pitchFamily="34" charset="0"/>
            </a:rPr>
            <a:t>Males rated significantly more competent and hirable…</a:t>
          </a:r>
        </a:p>
        <a:p>
          <a:pPr marL="171450" lvl="1" indent="-171450" algn="l" defTabSz="800100">
            <a:lnSpc>
              <a:spcPct val="90000"/>
            </a:lnSpc>
            <a:spcBef>
              <a:spcPct val="0"/>
            </a:spcBef>
            <a:spcAft>
              <a:spcPct val="15000"/>
            </a:spcAft>
            <a:buChar char="•"/>
          </a:pPr>
          <a:endParaRPr lang="en-US" sz="1800" kern="1200">
            <a:latin typeface="Gill Sans MT" panose="020B0502020104020203"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a:latin typeface="Gill Sans MT" panose="020B0502020104020203" pitchFamily="34" charset="0"/>
              <a:cs typeface="Arial" panose="020B0604020202020204" pitchFamily="34" charset="0"/>
            </a:rPr>
            <a:t>than the (identical) female applicant</a:t>
          </a:r>
        </a:p>
      </dsp:txBody>
      <dsp:txXfrm>
        <a:off x="520239" y="674823"/>
        <a:ext cx="2293926" cy="2629830"/>
      </dsp:txXfrm>
    </dsp:sp>
    <dsp:sp modelId="{A8664E43-3A04-4875-B146-63222E4A8CD7}">
      <dsp:nvSpPr>
        <dsp:cNvPr id="0" name=""/>
        <dsp:cNvSpPr/>
      </dsp:nvSpPr>
      <dsp:spPr>
        <a:xfrm>
          <a:off x="59710" y="66923"/>
          <a:ext cx="921059" cy="92105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45000" r="-4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40CD3E-FF42-41C3-A542-7464BF56BF9F}">
      <dsp:nvSpPr>
        <dsp:cNvPr id="0" name=""/>
        <dsp:cNvSpPr/>
      </dsp:nvSpPr>
      <dsp:spPr>
        <a:xfrm rot="16200000">
          <a:off x="2344379" y="1759473"/>
          <a:ext cx="2629830" cy="460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06162" bIns="0" numCol="1" spcCol="1270" anchor="t" anchorCtr="0">
          <a:noAutofit/>
        </a:bodyPr>
        <a:lstStyle/>
        <a:p>
          <a:pPr marL="0" lvl="0" indent="0" algn="r" defTabSz="1466850">
            <a:lnSpc>
              <a:spcPct val="90000"/>
            </a:lnSpc>
            <a:spcBef>
              <a:spcPct val="0"/>
            </a:spcBef>
            <a:spcAft>
              <a:spcPct val="35000"/>
            </a:spcAft>
            <a:buNone/>
          </a:pPr>
          <a:r>
            <a:rPr lang="en-US" sz="3300" kern="1200"/>
            <a:t>2.</a:t>
          </a:r>
        </a:p>
      </dsp:txBody>
      <dsp:txXfrm>
        <a:off x="2344379" y="1759473"/>
        <a:ext cx="2629830" cy="460529"/>
      </dsp:txXfrm>
    </dsp:sp>
    <dsp:sp modelId="{017F6A2E-B5F0-47D1-8E82-ED3E346E1D28}">
      <dsp:nvSpPr>
        <dsp:cNvPr id="0" name=""/>
        <dsp:cNvSpPr/>
      </dsp:nvSpPr>
      <dsp:spPr>
        <a:xfrm>
          <a:off x="3889559" y="674823"/>
          <a:ext cx="2293926" cy="2629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06162" rIns="12801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latin typeface="Gill Sans MT" panose="020B0502020104020203" pitchFamily="34" charset="0"/>
              <a:cs typeface="Arial" panose="020B0604020202020204" pitchFamily="34" charset="0"/>
            </a:rPr>
            <a:t>More career mentoring offered to male applicants</a:t>
          </a:r>
        </a:p>
      </dsp:txBody>
      <dsp:txXfrm>
        <a:off x="3889559" y="674823"/>
        <a:ext cx="2293926" cy="2629830"/>
      </dsp:txXfrm>
    </dsp:sp>
    <dsp:sp modelId="{A50254D9-78DD-45F3-BE3C-322C6748B5D5}">
      <dsp:nvSpPr>
        <dsp:cNvPr id="0" name=""/>
        <dsp:cNvSpPr/>
      </dsp:nvSpPr>
      <dsp:spPr>
        <a:xfrm>
          <a:off x="3429029" y="66923"/>
          <a:ext cx="921059" cy="92105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45000" r="-4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53D816-EB02-41CC-8035-693BE231E88F}">
      <dsp:nvSpPr>
        <dsp:cNvPr id="0" name=""/>
        <dsp:cNvSpPr/>
      </dsp:nvSpPr>
      <dsp:spPr>
        <a:xfrm rot="16200000">
          <a:off x="5713698" y="1759473"/>
          <a:ext cx="2629830" cy="460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06162" bIns="0" numCol="1" spcCol="1270" anchor="t" anchorCtr="0">
          <a:noAutofit/>
        </a:bodyPr>
        <a:lstStyle/>
        <a:p>
          <a:pPr marL="0" lvl="0" indent="0" algn="r" defTabSz="1466850">
            <a:lnSpc>
              <a:spcPct val="90000"/>
            </a:lnSpc>
            <a:spcBef>
              <a:spcPct val="0"/>
            </a:spcBef>
            <a:spcAft>
              <a:spcPct val="35000"/>
            </a:spcAft>
            <a:buNone/>
          </a:pPr>
          <a:r>
            <a:rPr lang="en-US" sz="3300" kern="1200"/>
            <a:t>3.</a:t>
          </a:r>
        </a:p>
      </dsp:txBody>
      <dsp:txXfrm>
        <a:off x="5713698" y="1759473"/>
        <a:ext cx="2629830" cy="460529"/>
      </dsp:txXfrm>
    </dsp:sp>
    <dsp:sp modelId="{8E79B64E-0924-442C-901B-F7E908322935}">
      <dsp:nvSpPr>
        <dsp:cNvPr id="0" name=""/>
        <dsp:cNvSpPr/>
      </dsp:nvSpPr>
      <dsp:spPr>
        <a:xfrm>
          <a:off x="7258879" y="674823"/>
          <a:ext cx="2293926" cy="2629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06162" rIns="12801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latin typeface="Gill Sans MT" panose="020B0502020104020203" pitchFamily="34" charset="0"/>
              <a:cs typeface="Arial" panose="020B0604020202020204" pitchFamily="34" charset="0"/>
            </a:rPr>
            <a:t>Gender of faculty member had no impact</a:t>
          </a:r>
        </a:p>
        <a:p>
          <a:pPr marL="171450" lvl="1" indent="-171450" algn="l" defTabSz="800100">
            <a:lnSpc>
              <a:spcPct val="90000"/>
            </a:lnSpc>
            <a:spcBef>
              <a:spcPct val="0"/>
            </a:spcBef>
            <a:spcAft>
              <a:spcPct val="15000"/>
            </a:spcAft>
            <a:buChar char="•"/>
          </a:pPr>
          <a:endParaRPr lang="en-US" sz="1800" kern="1200">
            <a:latin typeface="Gill Sans MT" panose="020B0502020104020203"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a:latin typeface="Gill Sans MT" panose="020B0502020104020203" pitchFamily="34" charset="0"/>
              <a:cs typeface="Arial" panose="020B0604020202020204" pitchFamily="34" charset="0"/>
            </a:rPr>
            <a:t>Both males and females were equally as likely to exhibit bias against female applicants</a:t>
          </a:r>
        </a:p>
      </dsp:txBody>
      <dsp:txXfrm>
        <a:off x="7258879" y="674823"/>
        <a:ext cx="2293926" cy="2629830"/>
      </dsp:txXfrm>
    </dsp:sp>
    <dsp:sp modelId="{B0F77224-8857-475A-82A4-F91E0CDE863B}">
      <dsp:nvSpPr>
        <dsp:cNvPr id="0" name=""/>
        <dsp:cNvSpPr/>
      </dsp:nvSpPr>
      <dsp:spPr>
        <a:xfrm>
          <a:off x="6798349" y="66923"/>
          <a:ext cx="921059" cy="92105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45000" r="-4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0103E17-9E06-46BC-8180-9412B420F670}" type="datetimeFigureOut">
              <a:rPr lang="en-US" smtClean="0"/>
              <a:t>11/25/2024</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824EACA-38FD-4279-ABFE-B276D2ADA416}" type="slidenum">
              <a:rPr lang="en-US" smtClean="0"/>
              <a:t>‹#›</a:t>
            </a:fld>
            <a:endParaRPr lang="en-US"/>
          </a:p>
        </p:txBody>
      </p:sp>
    </p:spTree>
    <p:extLst>
      <p:ext uri="{BB962C8B-B14F-4D97-AF65-F5344CB8AC3E}">
        <p14:creationId xmlns:p14="http://schemas.microsoft.com/office/powerpoint/2010/main" val="14858218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817E00-FCD2-4039-A67B-A6AC0185B541}" type="datetimeFigureOut">
              <a:rPr lang="en-US" smtClean="0"/>
              <a:t>11/25/2024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F4E96-B1D0-40F9-B430-205BFCCBD965}" type="slidenum">
              <a:rPr lang="en-US" smtClean="0"/>
              <a:t>‹#›</a:t>
            </a:fld>
            <a:endParaRPr lang="en-US"/>
          </a:p>
        </p:txBody>
      </p:sp>
    </p:spTree>
    <p:extLst>
      <p:ext uri="{BB962C8B-B14F-4D97-AF65-F5344CB8AC3E}">
        <p14:creationId xmlns:p14="http://schemas.microsoft.com/office/powerpoint/2010/main" val="1135261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cipd.co.uk/knowledge/fundamentals/relations/diversity/building-inclusive-workplaces/"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first main type of bias is conscious bias. This is bias that we are aware of and that we have control over. We can choose to act upon the bias, think about the bias, respond to the bias etc – it is bias that is wholly intentional and responsive. Significant improvements has been made in identifying and addressing conscious bias in the workplace through the introduction of a variety of laws and policies such as the equality act and dignity at work, to name just a couple.</a:t>
            </a:r>
          </a:p>
        </p:txBody>
      </p:sp>
      <p:sp>
        <p:nvSpPr>
          <p:cNvPr id="4" name="Slide Number Placeholder 3"/>
          <p:cNvSpPr>
            <a:spLocks noGrp="1"/>
          </p:cNvSpPr>
          <p:nvPr>
            <p:ph type="sldNum" sz="quarter" idx="5"/>
          </p:nvPr>
        </p:nvSpPr>
        <p:spPr/>
        <p:txBody>
          <a:bodyPr/>
          <a:lstStyle/>
          <a:p>
            <a:fld id="{BABF4E96-B1D0-40F9-B430-205BFCCBD965}" type="slidenum">
              <a:rPr lang="en-US" smtClean="0"/>
              <a:t>3</a:t>
            </a:fld>
            <a:endParaRPr lang="en-US"/>
          </a:p>
        </p:txBody>
      </p:sp>
    </p:spTree>
    <p:extLst>
      <p:ext uri="{BB962C8B-B14F-4D97-AF65-F5344CB8AC3E}">
        <p14:creationId xmlns:p14="http://schemas.microsoft.com/office/powerpoint/2010/main" val="2698548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UC bias, then, refers to bias that we are unaware of – performing something that we are unaware of and it is this type of bias that we generally tend to regard as stereotypes. According to Allport, we naturally form stereotypes when we first see or meet people – particularly in relation to their gender (e.g., women aren’t as strong as men), age (older people will have more experience to offer an organisation), race (Chinese employees are better at maths), etc. now stereotypes CAN BE good OR bad – they are not wholly intent on causing harm or offence but our stereotypes are simply a pre-judgement of a person or of a group of people that we then attribute to individuals. </a:t>
            </a:r>
          </a:p>
        </p:txBody>
      </p:sp>
      <p:sp>
        <p:nvSpPr>
          <p:cNvPr id="4" name="Slide Number Placeholder 3"/>
          <p:cNvSpPr>
            <a:spLocks noGrp="1"/>
          </p:cNvSpPr>
          <p:nvPr>
            <p:ph type="sldNum" sz="quarter" idx="5"/>
          </p:nvPr>
        </p:nvSpPr>
        <p:spPr/>
        <p:txBody>
          <a:bodyPr/>
          <a:lstStyle/>
          <a:p>
            <a:fld id="{BABF4E96-B1D0-40F9-B430-205BFCCBD965}" type="slidenum">
              <a:rPr lang="en-US" smtClean="0"/>
              <a:t>4</a:t>
            </a:fld>
            <a:endParaRPr lang="en-US"/>
          </a:p>
        </p:txBody>
      </p:sp>
    </p:spTree>
    <p:extLst>
      <p:ext uri="{BB962C8B-B14F-4D97-AF65-F5344CB8AC3E}">
        <p14:creationId xmlns:p14="http://schemas.microsoft.com/office/powerpoint/2010/main" val="506621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again – stereotypes are not always bad or intent on causing offence. Stereotypes manifest as prejudice when we start to associate feelings with the pre-judgement that we are making. So </a:t>
            </a:r>
            <a:r>
              <a:rPr lang="en-GB" err="1"/>
              <a:t>allport</a:t>
            </a:r>
            <a:r>
              <a:rPr lang="en-GB"/>
              <a:t> again defines prejudice as a pre-judgement that is conceptualised as a feeling towards something or someone. Our prejudices are also types of attitudes that we can have towards people because they are a member of a specific (social) group, and we form these general attitudes through our cognitive shortcuts. Now when we make a decision about something (for example, that men are stronger than women), that then gets stored as a mental shortcut – a heuristic – in our memory that allows us to make judgements quicker or reduce the mental effort needed to make decisions about something – or someone. So once we have this cognitive shortcuts, it then gets attributed to all men – we see a man and we already have the heuristic that men are stronger than women, so this new man that we have men must also be stronger than a woman. The social group there is the gender male and the attitude that we have is that, again, men are stronger than women. Now this is important at work because it can manifest in the recruitment and selection stage, as well as have an effect on a variety of practices with employees (e.g., choosing employees for training, promotion opportunities, etc).</a:t>
            </a:r>
          </a:p>
          <a:p>
            <a:endParaRPr lang="en-GB"/>
          </a:p>
          <a:p>
            <a:r>
              <a:rPr lang="en-GB"/>
              <a:t>Discrimination, then, is the ACT of behaving negatively towards someone based on their group membership. Discrimination is the unjust treatment of a person or people that is based upon the group that they are a member of.  This differs from prejudice because this is, more often than not, illegal,. Because of all of these laws and polices that are now in place, it in in fact illegal to discriminate against any employee – or to treat any applicant or employee less favourably – merely because they belong to a particular group – that could be age, race, </a:t>
            </a:r>
            <a:r>
              <a:rPr lang="en-GB" err="1"/>
              <a:t>relgion</a:t>
            </a:r>
            <a:r>
              <a:rPr lang="en-GB"/>
              <a:t>, sexual orientation, etc </a:t>
            </a:r>
            <a:r>
              <a:rPr lang="en-GB" err="1"/>
              <a:t>etc</a:t>
            </a:r>
            <a:r>
              <a:rPr lang="en-GB"/>
              <a:t>.</a:t>
            </a:r>
          </a:p>
        </p:txBody>
      </p:sp>
      <p:sp>
        <p:nvSpPr>
          <p:cNvPr id="4" name="Slide Number Placeholder 3"/>
          <p:cNvSpPr>
            <a:spLocks noGrp="1"/>
          </p:cNvSpPr>
          <p:nvPr>
            <p:ph type="sldNum" sz="quarter" idx="5"/>
          </p:nvPr>
        </p:nvSpPr>
        <p:spPr/>
        <p:txBody>
          <a:bodyPr/>
          <a:lstStyle/>
          <a:p>
            <a:fld id="{BABF4E96-B1D0-40F9-B430-205BFCCBD965}" type="slidenum">
              <a:rPr lang="en-US" smtClean="0"/>
              <a:t>5</a:t>
            </a:fld>
            <a:endParaRPr lang="en-US"/>
          </a:p>
        </p:txBody>
      </p:sp>
    </p:spTree>
    <p:extLst>
      <p:ext uri="{BB962C8B-B14F-4D97-AF65-F5344CB8AC3E}">
        <p14:creationId xmlns:p14="http://schemas.microsoft.com/office/powerpoint/2010/main" val="534304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Organisational discrimination can be seen in every area of the workplace, but as an example we can look at recruitment. So Org dis is the practices of or within an organisation that may be discriminatory – again, treating someone less favourably because of their group membership. As an example, hiring policies can be looked at in the workplace. Org dis would be not employing a candidate who is suitably qualified for the job because of their race. Which makes sense- this is clearly discrimination because the candidate could maintain that they are not being hired BECAUSE of their group membership – their race. But this is often the case with minority groups – ethnicity, religion etc- so what about the employment of someone BECAUSE they are of a minority race? Is this ok? Is it ok to positively discriminate towards a particular group membership – but in turn you’re then possibly negatively discriminating against suitably qualified candidates who are ‘typical’ – e.g., in law for example, lets say the majority of lawyers are white men and an Asian women gets hired over a white male candidate. both were AS qualified as each other. Is this still discrimination?</a:t>
            </a:r>
          </a:p>
          <a:p>
            <a:endParaRPr lang="en-GB"/>
          </a:p>
          <a:p>
            <a:r>
              <a:rPr lang="en-GB"/>
              <a:t>Another example of clear discrimination is the acct of paying females lower wages than men. This is an argument that has been going on for such a long time now and even today continues to rear its head every so often. Not paying women the same salary as a men in the SAME job is clear discrimination. </a:t>
            </a:r>
          </a:p>
        </p:txBody>
      </p:sp>
      <p:sp>
        <p:nvSpPr>
          <p:cNvPr id="4" name="Slide Number Placeholder 3"/>
          <p:cNvSpPr>
            <a:spLocks noGrp="1"/>
          </p:cNvSpPr>
          <p:nvPr>
            <p:ph type="sldNum" sz="quarter" idx="5"/>
          </p:nvPr>
        </p:nvSpPr>
        <p:spPr/>
        <p:txBody>
          <a:bodyPr/>
          <a:lstStyle/>
          <a:p>
            <a:fld id="{BABF4E96-B1D0-40F9-B430-205BFCCBD965}" type="slidenum">
              <a:rPr lang="en-US" smtClean="0"/>
              <a:t>6</a:t>
            </a:fld>
            <a:endParaRPr lang="en-US"/>
          </a:p>
        </p:txBody>
      </p:sp>
    </p:spTree>
    <p:extLst>
      <p:ext uri="{BB962C8B-B14F-4D97-AF65-F5344CB8AC3E}">
        <p14:creationId xmlns:p14="http://schemas.microsoft.com/office/powerpoint/2010/main" val="415286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we’ve looked at prejudice and discrimination in the workplace but its important to note that, whilst you may hear or see these terms together a lot of the time, prejudice does NOT equal discrimination – pre-judgements are not discriminatory unless or until they are ACTED upon. </a:t>
            </a:r>
          </a:p>
        </p:txBody>
      </p:sp>
      <p:sp>
        <p:nvSpPr>
          <p:cNvPr id="4" name="Slide Number Placeholder 3"/>
          <p:cNvSpPr>
            <a:spLocks noGrp="1"/>
          </p:cNvSpPr>
          <p:nvPr>
            <p:ph type="sldNum" sz="quarter" idx="5"/>
          </p:nvPr>
        </p:nvSpPr>
        <p:spPr/>
        <p:txBody>
          <a:bodyPr/>
          <a:lstStyle/>
          <a:p>
            <a:fld id="{BABF4E96-B1D0-40F9-B430-205BFCCBD965}" type="slidenum">
              <a:rPr lang="en-US" smtClean="0"/>
              <a:t>8</a:t>
            </a:fld>
            <a:endParaRPr lang="en-US"/>
          </a:p>
        </p:txBody>
      </p:sp>
    </p:spTree>
    <p:extLst>
      <p:ext uri="{BB962C8B-B14F-4D97-AF65-F5344CB8AC3E}">
        <p14:creationId xmlns:p14="http://schemas.microsoft.com/office/powerpoint/2010/main" val="17493471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looking at one major form of bias in the workplace then is gender bias – and as I’ve said the gender bias tends to rear its head a lot </a:t>
            </a:r>
          </a:p>
        </p:txBody>
      </p:sp>
      <p:sp>
        <p:nvSpPr>
          <p:cNvPr id="4" name="Slide Number Placeholder 3"/>
          <p:cNvSpPr>
            <a:spLocks noGrp="1"/>
          </p:cNvSpPr>
          <p:nvPr>
            <p:ph type="sldNum" sz="quarter" idx="5"/>
          </p:nvPr>
        </p:nvSpPr>
        <p:spPr/>
        <p:txBody>
          <a:bodyPr/>
          <a:lstStyle/>
          <a:p>
            <a:fld id="{BABF4E96-B1D0-40F9-B430-205BFCCBD965}" type="slidenum">
              <a:rPr lang="en-US" smtClean="0"/>
              <a:t>9</a:t>
            </a:fld>
            <a:endParaRPr lang="en-US"/>
          </a:p>
        </p:txBody>
      </p:sp>
    </p:spTree>
    <p:extLst>
      <p:ext uri="{BB962C8B-B14F-4D97-AF65-F5344CB8AC3E}">
        <p14:creationId xmlns:p14="http://schemas.microsoft.com/office/powerpoint/2010/main" val="976238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2020, The World Economic Forum looked at the Global Gender Gap and these are some of the summarised findings. First – the percentage of firms/organisations that had majority female ownership was only 14%. The % of organisations that had a top manager who was a female was 18%, and the % of organisations that had females working in senior roles was 36%. This is GLOBAL – there is a huge gender gap presenting itself here and in 2020 perhaps we would expect that these numbers would have been higher, but this shows that females are still vastly underrepresented in higher status roles within organisations. </a:t>
            </a:r>
          </a:p>
        </p:txBody>
      </p:sp>
      <p:sp>
        <p:nvSpPr>
          <p:cNvPr id="4" name="Slide Number Placeholder 3"/>
          <p:cNvSpPr>
            <a:spLocks noGrp="1"/>
          </p:cNvSpPr>
          <p:nvPr>
            <p:ph type="sldNum" sz="quarter" idx="5"/>
          </p:nvPr>
        </p:nvSpPr>
        <p:spPr/>
        <p:txBody>
          <a:bodyPr/>
          <a:lstStyle/>
          <a:p>
            <a:fld id="{BABF4E96-B1D0-40F9-B430-205BFCCBD965}" type="slidenum">
              <a:rPr lang="en-US" smtClean="0"/>
              <a:t>10</a:t>
            </a:fld>
            <a:endParaRPr lang="en-US"/>
          </a:p>
        </p:txBody>
      </p:sp>
    </p:spTree>
    <p:extLst>
      <p:ext uri="{BB962C8B-B14F-4D97-AF65-F5344CB8AC3E}">
        <p14:creationId xmlns:p14="http://schemas.microsoft.com/office/powerpoint/2010/main" val="2435829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Research suggests that the </a:t>
            </a:r>
            <a:r>
              <a:rPr lang="en-US" sz="1200">
                <a:solidFill>
                  <a:schemeClr val="tx1">
                    <a:alpha val="60000"/>
                  </a:schemeClr>
                </a:solidFill>
                <a:latin typeface="Gill Sans MT" panose="020B0502020104020203" pitchFamily="34" charset="0"/>
                <a:ea typeface="Source Sans Pro" charset="0"/>
                <a:cs typeface="Arial" panose="020B0604020202020204" pitchFamily="34" charset="0"/>
              </a:rPr>
              <a:t>scarcity of women in upper levels of organisations is – and always has been - a consequence of gender bias in evaluations, and it is proposed that gender stereotypes and the expectations they produce are based upon two types of gender bias – descriptive and prescriptive bias. Descriptive bias refers to what women are like and prescriptive refers to how they should behave. The evaluation of the difference between these two things – what women are like and what they are expected to be like – is what ultimately leads to prejudice and discrimination – it is the perceived incongruency between what is deemed appropriate for women and what women are really like that is suggested to have a major impact on women in higher level jobs. For example, Heilman in 2002 concluded that gender stereotypes can have an influence on evaluation of performance for women (or specifically, devaluation of performance), denial of giving women credit for successes and also penalization for being competent (being independent or successful in a role).</a:t>
            </a:r>
          </a:p>
          <a:p>
            <a:endParaRPr lang="en-GB"/>
          </a:p>
        </p:txBody>
      </p:sp>
      <p:sp>
        <p:nvSpPr>
          <p:cNvPr id="4" name="Slide Number Placeholder 3"/>
          <p:cNvSpPr>
            <a:spLocks noGrp="1"/>
          </p:cNvSpPr>
          <p:nvPr>
            <p:ph type="sldNum" sz="quarter" idx="5"/>
          </p:nvPr>
        </p:nvSpPr>
        <p:spPr/>
        <p:txBody>
          <a:bodyPr/>
          <a:lstStyle/>
          <a:p>
            <a:fld id="{BABF4E96-B1D0-40F9-B430-205BFCCBD965}" type="slidenum">
              <a:rPr lang="en-US" smtClean="0"/>
              <a:t>11</a:t>
            </a:fld>
            <a:endParaRPr lang="en-US"/>
          </a:p>
        </p:txBody>
      </p:sp>
    </p:spTree>
    <p:extLst>
      <p:ext uri="{BB962C8B-B14F-4D97-AF65-F5344CB8AC3E}">
        <p14:creationId xmlns:p14="http://schemas.microsoft.com/office/powerpoint/2010/main" val="2802873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when we say ‘GENDER BIAS’ – what do we actually mean? Basically gender bias is </a:t>
            </a:r>
            <a:r>
              <a:rPr lang="en-GB" err="1"/>
              <a:t>is</a:t>
            </a:r>
            <a:r>
              <a:rPr lang="en-GB"/>
              <a:t> the tendency to prefer one gender over another. It’s that simple really. and it is overall labelled as an unconscious bias.</a:t>
            </a:r>
          </a:p>
          <a:p>
            <a:r>
              <a:rPr lang="en-GB"/>
              <a:t>Just to note as I go through this part that the majority of the literature in this area simple refers to the gender binaries of male and female – there is a spectrum of gender identities but they’re simply not well documented at the moment to discuss in any great detail in this lecture. </a:t>
            </a:r>
          </a:p>
          <a:p>
            <a:endParaRPr lang="en-GB"/>
          </a:p>
          <a:p>
            <a:r>
              <a:rPr lang="en-GB"/>
              <a:t>So in 1972, </a:t>
            </a:r>
            <a:r>
              <a:rPr lang="en-GB" err="1"/>
              <a:t>Broverman</a:t>
            </a:r>
            <a:r>
              <a:rPr lang="en-GB"/>
              <a:t> explored sex-role stereotypes and sought to determine how men and women are defined. Some of the terms used to describe women were things like gentle. Polite. Emotional. Nurturing,  Compassionate. Indecisive Quiet. Concerned with appearance. And for men there were terms like aggressive, independent, non-emotional, confident rough, decisive loud and sloppy. So just looking at these terms – there isn’t one particular gender here that you would say all of those terms are entirely positive or all are entirely negative. Thinking critically today we would think about what type of job would suit a gentle, polite and compassionate individual, what job requires the holder to be confident, decisive and aggressive. However, what we tend to find is that masculine characteristics are positively valued MORE OFTEN than feminine characteristics. So the masculine traits here form a cluster overall that suggests competence – whereas the positive feminine characteristics reflect warmth and expressiveness.</a:t>
            </a:r>
          </a:p>
        </p:txBody>
      </p:sp>
      <p:sp>
        <p:nvSpPr>
          <p:cNvPr id="4" name="Slide Number Placeholder 3"/>
          <p:cNvSpPr>
            <a:spLocks noGrp="1"/>
          </p:cNvSpPr>
          <p:nvPr>
            <p:ph type="sldNum" sz="quarter" idx="5"/>
          </p:nvPr>
        </p:nvSpPr>
        <p:spPr/>
        <p:txBody>
          <a:bodyPr/>
          <a:lstStyle/>
          <a:p>
            <a:fld id="{BABF4E96-B1D0-40F9-B430-205BFCCBD965}" type="slidenum">
              <a:rPr lang="en-US" smtClean="0"/>
              <a:t>12</a:t>
            </a:fld>
            <a:endParaRPr lang="en-US"/>
          </a:p>
        </p:txBody>
      </p:sp>
    </p:spTree>
    <p:extLst>
      <p:ext uri="{BB962C8B-B14F-4D97-AF65-F5344CB8AC3E}">
        <p14:creationId xmlns:p14="http://schemas.microsoft.com/office/powerpoint/2010/main" val="1211335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Gender stereotypes such as those I’ve just mentioned – women being warm and men being competent – still play a significant role in gender bias in the workplace. There are so many different theories that we could draw upon to attempt to explain why this is such a big issue but I’ll start with LeVine and Campbells explanation from 1972 of realistic conflict. So the realistic conflict theory states that prejudice arises as an inevitable consequence of competition among two or more groups for resources or power – both of which are assumed to be limited. In the workplace, this largely encapsulates the availability of roles, or of economic resources. The most important point here is that, according to RCT, competition will arise whenever economic resources are scarce and, in order to survive, one group has got to compete with the other for those resources and as this competition increases, conflict between groups also increased. </a:t>
            </a:r>
          </a:p>
        </p:txBody>
      </p:sp>
      <p:sp>
        <p:nvSpPr>
          <p:cNvPr id="4" name="Slide Number Placeholder 3"/>
          <p:cNvSpPr>
            <a:spLocks noGrp="1"/>
          </p:cNvSpPr>
          <p:nvPr>
            <p:ph type="sldNum" sz="quarter" idx="5"/>
          </p:nvPr>
        </p:nvSpPr>
        <p:spPr/>
        <p:txBody>
          <a:bodyPr/>
          <a:lstStyle/>
          <a:p>
            <a:fld id="{BABF4E96-B1D0-40F9-B430-205BFCCBD965}" type="slidenum">
              <a:rPr lang="en-US" smtClean="0"/>
              <a:t>13</a:t>
            </a:fld>
            <a:endParaRPr lang="en-US"/>
          </a:p>
        </p:txBody>
      </p:sp>
    </p:spTree>
    <p:extLst>
      <p:ext uri="{BB962C8B-B14F-4D97-AF65-F5344CB8AC3E}">
        <p14:creationId xmlns:p14="http://schemas.microsoft.com/office/powerpoint/2010/main" val="1002965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Specifically in organisations, then, the limited resources could be something like the opportunity to take annual leave at a given time, opportunities for progression or promotion, training and development, etc. having groups compete for these things can have a massive impact on an organisations efforts to establish successful organisational diversity. But – when it comes to gender bias and the competition I suppose of males versus females, its already an incredibly difficult thing to manage, so organisations are really pushed to attempt to reduce the conflict between these groups. </a:t>
            </a:r>
          </a:p>
        </p:txBody>
      </p:sp>
      <p:sp>
        <p:nvSpPr>
          <p:cNvPr id="4" name="Slide Number Placeholder 3"/>
          <p:cNvSpPr>
            <a:spLocks noGrp="1"/>
          </p:cNvSpPr>
          <p:nvPr>
            <p:ph type="sldNum" sz="quarter" idx="5"/>
          </p:nvPr>
        </p:nvSpPr>
        <p:spPr/>
        <p:txBody>
          <a:bodyPr/>
          <a:lstStyle/>
          <a:p>
            <a:fld id="{BABF4E96-B1D0-40F9-B430-205BFCCBD965}" type="slidenum">
              <a:rPr lang="en-US" smtClean="0"/>
              <a:t>14</a:t>
            </a:fld>
            <a:endParaRPr lang="en-US"/>
          </a:p>
        </p:txBody>
      </p:sp>
    </p:spTree>
    <p:extLst>
      <p:ext uri="{BB962C8B-B14F-4D97-AF65-F5344CB8AC3E}">
        <p14:creationId xmlns:p14="http://schemas.microsoft.com/office/powerpoint/2010/main" val="555617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Gender bias has become less overt – it is less obvious or apparent now. But there is an abundance of research that shows that there is still a significant amount of covert bias related to gender. Implications for this high covert gender bias are the impact on diversity and inclusivity for organisations, and the increased likelihood for unintentional discrimination which can result in poor decision making on behalf of organisations.</a:t>
            </a:r>
          </a:p>
        </p:txBody>
      </p:sp>
      <p:sp>
        <p:nvSpPr>
          <p:cNvPr id="4" name="Slide Number Placeholder 3"/>
          <p:cNvSpPr>
            <a:spLocks noGrp="1"/>
          </p:cNvSpPr>
          <p:nvPr>
            <p:ph type="sldNum" sz="quarter" idx="5"/>
          </p:nvPr>
        </p:nvSpPr>
        <p:spPr/>
        <p:txBody>
          <a:bodyPr/>
          <a:lstStyle/>
          <a:p>
            <a:fld id="{BABF4E96-B1D0-40F9-B430-205BFCCBD965}" type="slidenum">
              <a:rPr lang="en-US" smtClean="0"/>
              <a:t>15</a:t>
            </a:fld>
            <a:endParaRPr lang="en-US"/>
          </a:p>
        </p:txBody>
      </p:sp>
    </p:spTree>
    <p:extLst>
      <p:ext uri="{BB962C8B-B14F-4D97-AF65-F5344CB8AC3E}">
        <p14:creationId xmlns:p14="http://schemas.microsoft.com/office/powerpoint/2010/main" val="3504851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Way back in 1999, Murray looked at the ways in which males and females were perceived in a variety of different jobs roles and, at this time, is was largely assumed that women were the ones who received most of the ‘bias’ if you like in relation to their work. What was found, however, is that it was males in certain jobs were viewed with a great deal of suspicion if they were in jobs that were not associated with typical gender or sex-role stereotypes – e.g., male care workers were perceived to be effeminate and perverted, and there was a lot of overt hostility towards male care workers. </a:t>
            </a:r>
          </a:p>
        </p:txBody>
      </p:sp>
      <p:sp>
        <p:nvSpPr>
          <p:cNvPr id="4" name="Slide Number Placeholder 3"/>
          <p:cNvSpPr>
            <a:spLocks noGrp="1"/>
          </p:cNvSpPr>
          <p:nvPr>
            <p:ph type="sldNum" sz="quarter" idx="5"/>
          </p:nvPr>
        </p:nvSpPr>
        <p:spPr/>
        <p:txBody>
          <a:bodyPr/>
          <a:lstStyle/>
          <a:p>
            <a:fld id="{BABF4E96-B1D0-40F9-B430-205BFCCBD965}" type="slidenum">
              <a:rPr lang="en-US" smtClean="0"/>
              <a:t>16</a:t>
            </a:fld>
            <a:endParaRPr lang="en-US"/>
          </a:p>
        </p:txBody>
      </p:sp>
    </p:spTree>
    <p:extLst>
      <p:ext uri="{BB962C8B-B14F-4D97-AF65-F5344CB8AC3E}">
        <p14:creationId xmlns:p14="http://schemas.microsoft.com/office/powerpoint/2010/main" val="29494042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Another massive area of research that relates to gender bias at work is that of maternal working. Its not something I’m going to delve too deep in to today but it is FASCINATING. So just a brief intro here from Cuddy et al 2004 shows that when working women become mothers they are perceived as losing competence, but are also perceived to increase in warmth. Yet when males become fathers they also experience the perception of increasing in warmth but they do NOT lose any perceived competence. Typical sex-role stereotypes here demonstrating that women's priority, perhaps, is on their children which takes away competence from their job, whereas fathers are not perceived as having children as their priority and so there is no perceived lack of competence at work.</a:t>
            </a:r>
          </a:p>
        </p:txBody>
      </p:sp>
      <p:sp>
        <p:nvSpPr>
          <p:cNvPr id="4" name="Slide Number Placeholder 3"/>
          <p:cNvSpPr>
            <a:spLocks noGrp="1"/>
          </p:cNvSpPr>
          <p:nvPr>
            <p:ph type="sldNum" sz="quarter" idx="5"/>
          </p:nvPr>
        </p:nvSpPr>
        <p:spPr/>
        <p:txBody>
          <a:bodyPr/>
          <a:lstStyle/>
          <a:p>
            <a:fld id="{BABF4E96-B1D0-40F9-B430-205BFCCBD965}" type="slidenum">
              <a:rPr lang="en-US" smtClean="0"/>
              <a:t>17</a:t>
            </a:fld>
            <a:endParaRPr lang="en-US"/>
          </a:p>
        </p:txBody>
      </p:sp>
    </p:spTree>
    <p:extLst>
      <p:ext uri="{BB962C8B-B14F-4D97-AF65-F5344CB8AC3E}">
        <p14:creationId xmlns:p14="http://schemas.microsoft.com/office/powerpoint/2010/main" val="33904279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Moss </a:t>
            </a:r>
            <a:r>
              <a:rPr lang="en-GB" err="1"/>
              <a:t>racusin</a:t>
            </a:r>
            <a:r>
              <a:rPr lang="en-GB"/>
              <a:t> in 2012 then looking to question whether gender bias is still present and specifically  looking at STEM fields. The determination is that women are starkly underrepresented across fields of science in general. The proportion of women with science related degrees (so science, technology, engineering and mathematics) is on the rise, but there is still a gap in the amount of these women that go on to pursue higher professional or PhD level routes. But the question here is – is this a result of bias? Is the bias here related to repeated exposure to these pervasive cultural stereotypes that men are better at science as women, and so women are already seen as less competent and, as a result, don’t pursue higher level study in these fields. </a:t>
            </a:r>
          </a:p>
        </p:txBody>
      </p:sp>
      <p:sp>
        <p:nvSpPr>
          <p:cNvPr id="4" name="Slide Number Placeholder 3"/>
          <p:cNvSpPr>
            <a:spLocks noGrp="1"/>
          </p:cNvSpPr>
          <p:nvPr>
            <p:ph type="sldNum" sz="quarter" idx="5"/>
          </p:nvPr>
        </p:nvSpPr>
        <p:spPr/>
        <p:txBody>
          <a:bodyPr/>
          <a:lstStyle/>
          <a:p>
            <a:fld id="{BABF4E96-B1D0-40F9-B430-205BFCCBD965}" type="slidenum">
              <a:rPr lang="en-US" smtClean="0"/>
              <a:t>18</a:t>
            </a:fld>
            <a:endParaRPr lang="en-US"/>
          </a:p>
        </p:txBody>
      </p:sp>
    </p:spTree>
    <p:extLst>
      <p:ext uri="{BB962C8B-B14F-4D97-AF65-F5344CB8AC3E}">
        <p14:creationId xmlns:p14="http://schemas.microsoft.com/office/powerpoint/2010/main" val="633360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what this study looked at specifically was whether science faculty members would be more likely to hire a male or a female candidate, put simply. And what did was provide the faculty members with two IDENTICAL CV’s – one that was said to be written by a man, and one by a woman. What they found first of all is that males were rated as significantly more competence and hireable than the IDENTIAL female applicant – the conclusion drawn here is that the deciding factor was the gender rather than the – supposed – expertise of the applicants. The second finding was that faculty members were also more likely to offer career mentoring to male applicants over female applicants. And the third finding – which is quite surprising! – is that the gender of the faculty member themselves had absolutely no impact on decision making – both males AND females were equally as likely to exhibit bias against female applicants.</a:t>
            </a:r>
          </a:p>
        </p:txBody>
      </p:sp>
      <p:sp>
        <p:nvSpPr>
          <p:cNvPr id="4" name="Slide Number Placeholder 3"/>
          <p:cNvSpPr>
            <a:spLocks noGrp="1"/>
          </p:cNvSpPr>
          <p:nvPr>
            <p:ph type="sldNum" sz="quarter" idx="5"/>
          </p:nvPr>
        </p:nvSpPr>
        <p:spPr/>
        <p:txBody>
          <a:bodyPr/>
          <a:lstStyle/>
          <a:p>
            <a:fld id="{BABF4E96-B1D0-40F9-B430-205BFCCBD965}" type="slidenum">
              <a:rPr lang="en-US" smtClean="0"/>
              <a:t>19</a:t>
            </a:fld>
            <a:endParaRPr lang="en-US"/>
          </a:p>
        </p:txBody>
      </p:sp>
    </p:spTree>
    <p:extLst>
      <p:ext uri="{BB962C8B-B14F-4D97-AF65-F5344CB8AC3E}">
        <p14:creationId xmlns:p14="http://schemas.microsoft.com/office/powerpoint/2010/main" val="16131311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an addendum to that research, then, Grogan looked at the structural barriers faced by women in STEM fields, in relation to publishing, funding and hiring, promotion to senior positions – and on and on. what this means overall is that there is a lack of diversity in stem fields but also raises the argument that, because of this, there is also the likelihood for reduced profitability and performance. There is little empirical evidence to suggest that women are ACTUALLT – not perceived to be – less competent than men – so we also the don’t know if they are, in some cases, more competent. Grogan states that women in stem fields submit fewer grants overall but they are equally as likely as their male counterparts to have grants accepted – receive money or funding to conduct strong research. So competence, there, isn’t necessarily a factor. </a:t>
            </a:r>
          </a:p>
        </p:txBody>
      </p:sp>
      <p:sp>
        <p:nvSpPr>
          <p:cNvPr id="4" name="Slide Number Placeholder 3"/>
          <p:cNvSpPr>
            <a:spLocks noGrp="1"/>
          </p:cNvSpPr>
          <p:nvPr>
            <p:ph type="sldNum" sz="quarter" idx="5"/>
          </p:nvPr>
        </p:nvSpPr>
        <p:spPr/>
        <p:txBody>
          <a:bodyPr/>
          <a:lstStyle/>
          <a:p>
            <a:fld id="{BABF4E96-B1D0-40F9-B430-205BFCCBD965}" type="slidenum">
              <a:rPr lang="en-US" smtClean="0"/>
              <a:t>20</a:t>
            </a:fld>
            <a:endParaRPr lang="en-US"/>
          </a:p>
        </p:txBody>
      </p:sp>
    </p:spTree>
    <p:extLst>
      <p:ext uri="{BB962C8B-B14F-4D97-AF65-F5344CB8AC3E}">
        <p14:creationId xmlns:p14="http://schemas.microsoft.com/office/powerpoint/2010/main" val="15890363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Schmader</a:t>
            </a:r>
            <a:r>
              <a:rPr lang="en-GB"/>
              <a:t> Whitehead and Wysocki in 2007 looked at the ways in which letters of recommendation – or references – were written for men and women. Women's references were significantly less likely to have the word ‘excellent’ within the LOR, and this was irrespective of whether the LOR was written by a male or a female, but also less likely to include any excellent adjectives such as outstanding or extraordinary either. Exploration of LOR’s written for males DID find these adjectives used. </a:t>
            </a:r>
          </a:p>
        </p:txBody>
      </p:sp>
      <p:sp>
        <p:nvSpPr>
          <p:cNvPr id="4" name="Slide Number Placeholder 3"/>
          <p:cNvSpPr>
            <a:spLocks noGrp="1"/>
          </p:cNvSpPr>
          <p:nvPr>
            <p:ph type="sldNum" sz="quarter" idx="5"/>
          </p:nvPr>
        </p:nvSpPr>
        <p:spPr/>
        <p:txBody>
          <a:bodyPr/>
          <a:lstStyle/>
          <a:p>
            <a:fld id="{BABF4E96-B1D0-40F9-B430-205BFCCBD965}" type="slidenum">
              <a:rPr lang="en-US" smtClean="0"/>
              <a:t>21</a:t>
            </a:fld>
            <a:endParaRPr lang="en-US"/>
          </a:p>
        </p:txBody>
      </p:sp>
    </p:spTree>
    <p:extLst>
      <p:ext uri="{BB962C8B-B14F-4D97-AF65-F5344CB8AC3E}">
        <p14:creationId xmlns:p14="http://schemas.microsoft.com/office/powerpoint/2010/main" val="13510010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And finally for this part, </a:t>
            </a:r>
            <a:r>
              <a:rPr lang="en-GB" err="1"/>
              <a:t>macnell</a:t>
            </a:r>
            <a:r>
              <a:rPr lang="en-GB"/>
              <a:t> Driscoll and hunt explored the perception of competence from a name. the literature suggests that, in academia, males are rated significantly higher in their levels of competence and professionalism, and the implications or this are that student ratings on evaluations often play a huge role in progression and promotion opportunities for teachers, so the rating of competence and professionalism is huge. </a:t>
            </a:r>
          </a:p>
          <a:p>
            <a:endParaRPr lang="en-GB"/>
          </a:p>
          <a:p>
            <a:r>
              <a:rPr lang="en-GB"/>
              <a:t>so this study was conducted online whereby the instructors identity was disguised and students were simply provided with the name of the instructor – this was manipulated as either their true name – and therefore indicative of their actual gender – or a fictious name – the experimental group and that of the perceived gender. What was found </a:t>
            </a:r>
            <a:r>
              <a:rPr lang="en-GB" err="1"/>
              <a:t>ovrall</a:t>
            </a:r>
            <a:r>
              <a:rPr lang="en-GB"/>
              <a:t> is that males and females were largely held accountable to their ‘typical’ gender appropriate behaviours – males were viewed as professional and objective, whereas the females were viewed as warm and accessible. What this shows, however, given that the actual and perceived gender of the instructors were manipulated across four groups of students, is that the bias shown here is NOT the result of gendered behaviour on the part of the instructor themselves, but of an ACTUAL bias on the part of the students. The actual gender of the instructor didn’t matter, nor, evidently, did the actual performance of the instructor – students always rated the female instructors significantly more harshly than the perceived male instructors, which suggests </a:t>
            </a:r>
            <a:r>
              <a:rPr lang="en-GB" err="1"/>
              <a:t>tht</a:t>
            </a:r>
            <a:r>
              <a:rPr lang="en-GB"/>
              <a:t> a female instructor would have to work harder than a male to receive comparable ratings.</a:t>
            </a:r>
          </a:p>
        </p:txBody>
      </p:sp>
      <p:sp>
        <p:nvSpPr>
          <p:cNvPr id="4" name="Slide Number Placeholder 3"/>
          <p:cNvSpPr>
            <a:spLocks noGrp="1"/>
          </p:cNvSpPr>
          <p:nvPr>
            <p:ph type="sldNum" sz="quarter" idx="5"/>
          </p:nvPr>
        </p:nvSpPr>
        <p:spPr/>
        <p:txBody>
          <a:bodyPr/>
          <a:lstStyle/>
          <a:p>
            <a:fld id="{BABF4E96-B1D0-40F9-B430-205BFCCBD965}" type="slidenum">
              <a:rPr lang="en-US" smtClean="0"/>
              <a:t>22</a:t>
            </a:fld>
            <a:endParaRPr lang="en-US"/>
          </a:p>
        </p:txBody>
      </p:sp>
    </p:spTree>
    <p:extLst>
      <p:ext uri="{BB962C8B-B14F-4D97-AF65-F5344CB8AC3E}">
        <p14:creationId xmlns:p14="http://schemas.microsoft.com/office/powerpoint/2010/main" val="28714229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this shows, however, given that the actual and perceived gender of the instructors were manipulated across four groups of students, is that the bias shown here is NOT the result of gendered behaviour on the part of the instructor themselves, but of an ACTUAL bias on the part of the students. The actual gender of the instructor didn’t matter, nor, evidently, did the actual performance of the instructor – students always rated the female instructors significantly more harshly than the perceived male instructors, which suggests that a female instructor would have to work harder than a male to receive comparable ratings.</a:t>
            </a:r>
          </a:p>
          <a:p>
            <a:endParaRPr lang="en-GB"/>
          </a:p>
          <a:p>
            <a:r>
              <a:rPr lang="en-GB"/>
              <a:t>This is huge – of course – for women in academic. This demonstrates that women receive lower ratings for nothing other than being female – whether the instructor was an actual woman or not had no impact, it was simply the perception and therefore the bias of the students that dictated the evaluations given in this study. But this does have a big impact then when women are being considered for promotion or progression – if women are continually being rated lower in their evaluations than male for not other reason than being a woman, then this is a particular form of inequality that should be taken into consideration when women apply for academic jobs in the first place and come up for promotion and review. </a:t>
            </a:r>
          </a:p>
        </p:txBody>
      </p:sp>
      <p:sp>
        <p:nvSpPr>
          <p:cNvPr id="4" name="Slide Number Placeholder 3"/>
          <p:cNvSpPr>
            <a:spLocks noGrp="1"/>
          </p:cNvSpPr>
          <p:nvPr>
            <p:ph type="sldNum" sz="quarter" idx="5"/>
          </p:nvPr>
        </p:nvSpPr>
        <p:spPr/>
        <p:txBody>
          <a:bodyPr/>
          <a:lstStyle/>
          <a:p>
            <a:fld id="{BABF4E96-B1D0-40F9-B430-205BFCCBD965}" type="slidenum">
              <a:rPr lang="en-US" smtClean="0"/>
              <a:t>23</a:t>
            </a:fld>
            <a:endParaRPr lang="en-US"/>
          </a:p>
        </p:txBody>
      </p:sp>
    </p:spTree>
    <p:extLst>
      <p:ext uri="{BB962C8B-B14F-4D97-AF65-F5344CB8AC3E}">
        <p14:creationId xmlns:p14="http://schemas.microsoft.com/office/powerpoint/2010/main" val="29500402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Beauty bias – or attractiveness bias – has gained substance in the last 20 years or so and a great deal of research has been conducted looking at the ways in which attractiveness can impact hiring decisions, promotion opportunities, discipline in the workplace, termination of employment, and so on. Beauty bias overall is simply the way in which an individual is perceived by other people as a direct result of their level of physical attractiveness. Within the area of psychology, there are two main ideas that encapsulate the idea of beauty bias. First, proposed by Dion </a:t>
            </a:r>
            <a:r>
              <a:rPr lang="en-GB" err="1"/>
              <a:t>Berscheid</a:t>
            </a:r>
            <a:r>
              <a:rPr lang="en-GB"/>
              <a:t> and </a:t>
            </a:r>
            <a:r>
              <a:rPr lang="en-GB" err="1"/>
              <a:t>Walster</a:t>
            </a:r>
            <a:r>
              <a:rPr lang="en-GB"/>
              <a:t> in 1972, is the heuristic that what is beautiful is good. The basic premise here is that attractiveness is related to being more qualified and competence; beauty is most often associated with goodness or intelligence. Further to this, then, Heilman and </a:t>
            </a:r>
            <a:r>
              <a:rPr lang="en-GB" err="1"/>
              <a:t>Saruwatari</a:t>
            </a:r>
            <a:r>
              <a:rPr lang="en-GB"/>
              <a:t> in 1979 proposed the beauty is beastly effect that incorporated gender bias – they explored the idea that attractiveness of women, specifically, hinders career opportunities rather than helps them. </a:t>
            </a:r>
          </a:p>
        </p:txBody>
      </p:sp>
      <p:sp>
        <p:nvSpPr>
          <p:cNvPr id="4" name="Slide Number Placeholder 3"/>
          <p:cNvSpPr>
            <a:spLocks noGrp="1"/>
          </p:cNvSpPr>
          <p:nvPr>
            <p:ph type="sldNum" sz="quarter" idx="5"/>
          </p:nvPr>
        </p:nvSpPr>
        <p:spPr/>
        <p:txBody>
          <a:bodyPr/>
          <a:lstStyle/>
          <a:p>
            <a:fld id="{BABF4E96-B1D0-40F9-B430-205BFCCBD965}" type="slidenum">
              <a:rPr lang="en-US" smtClean="0"/>
              <a:t>39</a:t>
            </a:fld>
            <a:endParaRPr lang="en-US"/>
          </a:p>
        </p:txBody>
      </p:sp>
    </p:spTree>
    <p:extLst>
      <p:ext uri="{BB962C8B-B14F-4D97-AF65-F5344CB8AC3E}">
        <p14:creationId xmlns:p14="http://schemas.microsoft.com/office/powerpoint/2010/main" val="39692138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Beauty bias – or attractiveness bias – has gained substance in the last 20 years or so and a great deal of research has been conducted looking at the ways in which attractiveness can impact hiring decisions, promotion opportunities, discipline in the workplace, termination of employment, and so on. Beauty bias overall is simply the way in which an individual is perceived by other people as a direct result of their level of physical attractiveness. Within the area of psychology, there are two main ideas that encapsulate the idea of beauty bias. First, proposed by Dion </a:t>
            </a:r>
            <a:r>
              <a:rPr lang="en-GB" err="1"/>
              <a:t>Berscheid</a:t>
            </a:r>
            <a:r>
              <a:rPr lang="en-GB"/>
              <a:t> and </a:t>
            </a:r>
            <a:r>
              <a:rPr lang="en-GB" err="1"/>
              <a:t>Walster</a:t>
            </a:r>
            <a:r>
              <a:rPr lang="en-GB"/>
              <a:t> in 1972, is the heuristic that what is beautiful is good. The basic premise here is that attractiveness is related to being more qualified and competence; beauty is most often associated with goodness or intelligence. And research on beauty bias has repeatedly shown that we treat people who we deem to be attractive differently. </a:t>
            </a:r>
          </a:p>
          <a:p>
            <a:endParaRPr lang="en-GB"/>
          </a:p>
          <a:p>
            <a:r>
              <a:rPr lang="en-GB"/>
              <a:t>Statistics have been shown to demonstrate that people who are employed in high visibility jobs – so think of news anchors or any public facing, high profile roles etc, tend to be more attractive than average (overall). However, it has also been shown in many studies that attractive people are simply more likely to get hired in the first place – irrespective of the job or the role.</a:t>
            </a:r>
          </a:p>
        </p:txBody>
      </p:sp>
      <p:sp>
        <p:nvSpPr>
          <p:cNvPr id="4" name="Slide Number Placeholder 3"/>
          <p:cNvSpPr>
            <a:spLocks noGrp="1"/>
          </p:cNvSpPr>
          <p:nvPr>
            <p:ph type="sldNum" sz="quarter" idx="5"/>
          </p:nvPr>
        </p:nvSpPr>
        <p:spPr/>
        <p:txBody>
          <a:bodyPr/>
          <a:lstStyle/>
          <a:p>
            <a:fld id="{BABF4E96-B1D0-40F9-B430-205BFCCBD965}" type="slidenum">
              <a:rPr lang="en-US" smtClean="0"/>
              <a:t>40</a:t>
            </a:fld>
            <a:endParaRPr lang="en-US"/>
          </a:p>
        </p:txBody>
      </p:sp>
    </p:spTree>
    <p:extLst>
      <p:ext uri="{BB962C8B-B14F-4D97-AF65-F5344CB8AC3E}">
        <p14:creationId xmlns:p14="http://schemas.microsoft.com/office/powerpoint/2010/main" val="37737912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Beyond hiring procedures, we see that the same pattern emerges in other areas such as performance evaluations – attractive employees are often shown to get higher marks or more recognition for doing the same amount or level of work. </a:t>
            </a:r>
          </a:p>
          <a:p>
            <a:endParaRPr lang="en-GB"/>
          </a:p>
          <a:p>
            <a:r>
              <a:rPr lang="en-GB"/>
              <a:t>Most recently, Tu, Gilbert and Bono aimed to explore whether the impact of attractiveness is actually more than simply skin deep – they agree in their work that a ‘beauty premium’ certainly does seem to exist across many different professions, but argue that the reason that this is the case is because of the development of distinct traits as a result of how the world/ their work responds to their attractiveness, rather than just their level of attractiveness. Tu et al argue that attractive people are far more able to develop a greater sense of power and also have more opportunities to improve their non-verbal communication skills – because of their attractiveness – so it isn’t the attractiveness that is having an effect, it is the skills and qualities obtained through a path afforded by being attractive. Good looking people are more hireable because of their more effective non-verbal presence. In a second study, they also argue that ‘non-attractive’ people can level the playing field by adopting a powerful posture prior to engaging in an interview process (the power pose adopted was the same as the hero picture – standing with feet shoulder width apart, hands on hips and chin up). The results of this study demonstrated that some of the effects that are most commonly attributed to beauty bias can, at least to some extent, be explained by performance-relevant behaviours – it is possible that less attractive candidates can exude a similar level of non-verbal presence after just adopting a forced power-pose (confidence pose) for as little as 5 minutes. </a:t>
            </a:r>
          </a:p>
        </p:txBody>
      </p:sp>
      <p:sp>
        <p:nvSpPr>
          <p:cNvPr id="4" name="Slide Number Placeholder 3"/>
          <p:cNvSpPr>
            <a:spLocks noGrp="1"/>
          </p:cNvSpPr>
          <p:nvPr>
            <p:ph type="sldNum" sz="quarter" idx="5"/>
          </p:nvPr>
        </p:nvSpPr>
        <p:spPr/>
        <p:txBody>
          <a:bodyPr/>
          <a:lstStyle/>
          <a:p>
            <a:fld id="{BABF4E96-B1D0-40F9-B430-205BFCCBD965}" type="slidenum">
              <a:rPr lang="en-US" smtClean="0"/>
              <a:t>41</a:t>
            </a:fld>
            <a:endParaRPr lang="en-US"/>
          </a:p>
        </p:txBody>
      </p:sp>
    </p:spTree>
    <p:extLst>
      <p:ext uri="{BB962C8B-B14F-4D97-AF65-F5344CB8AC3E}">
        <p14:creationId xmlns:p14="http://schemas.microsoft.com/office/powerpoint/2010/main" val="299479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a second study, they also argue that ‘non-attractive’ people can level the playing field by adopting a powerful posture prior to engaging in an interview process (the power pose adopted was the same as the hero picture – standing with feet shoulder width apart, hands on hips and chin up). The results of this study demonstrated that some of the effects that are most commonly attributed to beauty bias can, at least to some extent, be explained by performance-relevant behaviours, with the specific findings indicating that the nonverbal presence of less attractive candidates in the powerful pose conditions was equivalent to the nonverbal presence of attractive individual in the neutral condition (p‘s not given any information on posing whilst preparing for interview). From these findings we can conclude that it is possible that less attractive candidates can exude a similar level of non-verbal presence after just adopting a forced power-pose (confidence pose) for as little as 5 minutes. </a:t>
            </a:r>
          </a:p>
        </p:txBody>
      </p:sp>
      <p:sp>
        <p:nvSpPr>
          <p:cNvPr id="4" name="Slide Number Placeholder 3"/>
          <p:cNvSpPr>
            <a:spLocks noGrp="1"/>
          </p:cNvSpPr>
          <p:nvPr>
            <p:ph type="sldNum" sz="quarter" idx="5"/>
          </p:nvPr>
        </p:nvSpPr>
        <p:spPr/>
        <p:txBody>
          <a:bodyPr/>
          <a:lstStyle/>
          <a:p>
            <a:fld id="{BABF4E96-B1D0-40F9-B430-205BFCCBD965}" type="slidenum">
              <a:rPr lang="en-US" smtClean="0"/>
              <a:t>42</a:t>
            </a:fld>
            <a:endParaRPr lang="en-US"/>
          </a:p>
        </p:txBody>
      </p:sp>
    </p:spTree>
    <p:extLst>
      <p:ext uri="{BB962C8B-B14F-4D97-AF65-F5344CB8AC3E}">
        <p14:creationId xmlns:p14="http://schemas.microsoft.com/office/powerpoint/2010/main" val="40976216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Further to this, then, Heilman and </a:t>
            </a:r>
            <a:r>
              <a:rPr lang="en-GB" err="1"/>
              <a:t>Saruwatari</a:t>
            </a:r>
            <a:r>
              <a:rPr lang="en-GB"/>
              <a:t> in 1979 proposed there is also a phenomenon that occurs whereby beauty is, in fact, a detriment – and they termed this the beauty is beastly effect. One very basic example that can be used to explain this if we consider an individual failing on a job – if they are attractive, they are more likely to be blamed personally or deemed personally at fault, whereas less attractive workers are more likely to be give the benefit of the doubt, or the failure attributed to bad luck. And this is the basic premise, in essence – but Heilman and </a:t>
            </a:r>
            <a:r>
              <a:rPr lang="en-GB" err="1"/>
              <a:t>Saruwatari</a:t>
            </a:r>
            <a:r>
              <a:rPr lang="en-GB"/>
              <a:t> coined the beauty is beastly effect after researching gender bias – they explored the idea that attractiveness of women, specifically, hinders career opportunities rather than helps them. </a:t>
            </a:r>
          </a:p>
        </p:txBody>
      </p:sp>
      <p:sp>
        <p:nvSpPr>
          <p:cNvPr id="4" name="Slide Number Placeholder 3"/>
          <p:cNvSpPr>
            <a:spLocks noGrp="1"/>
          </p:cNvSpPr>
          <p:nvPr>
            <p:ph type="sldNum" sz="quarter" idx="5"/>
          </p:nvPr>
        </p:nvSpPr>
        <p:spPr/>
        <p:txBody>
          <a:bodyPr/>
          <a:lstStyle/>
          <a:p>
            <a:fld id="{BABF4E96-B1D0-40F9-B430-205BFCCBD965}" type="slidenum">
              <a:rPr lang="en-US" smtClean="0"/>
              <a:t>44</a:t>
            </a:fld>
            <a:endParaRPr lang="en-US"/>
          </a:p>
        </p:txBody>
      </p:sp>
    </p:spTree>
    <p:extLst>
      <p:ext uri="{BB962C8B-B14F-4D97-AF65-F5344CB8AC3E}">
        <p14:creationId xmlns:p14="http://schemas.microsoft.com/office/powerpoint/2010/main" val="35834702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beauty is beastly effect has been shown to be more pronounced when considering jobs that are typically considered ‘feminine’ or ‘masculine’ jobs – and I introduced a few examples of this earlier in the lecture and will go through another example focusing specifically on leadership positions, shortly – but to explain this element I just want to highlight that research findings HAVE changed slightly – and this is how…</a:t>
            </a:r>
          </a:p>
          <a:p>
            <a:endParaRPr lang="en-GB"/>
          </a:p>
          <a:p>
            <a:r>
              <a:rPr lang="en-GB"/>
              <a:t>Ok so previously it was often the case that research showed that when women applied for traditionally feminine jobs (e.g., a nurse), being more attractive HELPED them get the job. When they applied for more masculine jobs (e.g., electrician), being attractive actually hurt their chances of being hired. Over the last ten years or so, we are starting to see a shift in this in that attractiveness is now being shown to help for masculine jobs, too. </a:t>
            </a:r>
          </a:p>
          <a:p>
            <a:endParaRPr lang="en-GB"/>
          </a:p>
          <a:p>
            <a:r>
              <a:rPr lang="en-GB"/>
              <a:t>And when it comes to men – males just get better jobs the more attractive they are, no matter the job </a:t>
            </a:r>
          </a:p>
        </p:txBody>
      </p:sp>
      <p:sp>
        <p:nvSpPr>
          <p:cNvPr id="4" name="Slide Number Placeholder 3"/>
          <p:cNvSpPr>
            <a:spLocks noGrp="1"/>
          </p:cNvSpPr>
          <p:nvPr>
            <p:ph type="sldNum" sz="quarter" idx="5"/>
          </p:nvPr>
        </p:nvSpPr>
        <p:spPr/>
        <p:txBody>
          <a:bodyPr/>
          <a:lstStyle/>
          <a:p>
            <a:fld id="{BABF4E96-B1D0-40F9-B430-205BFCCBD965}" type="slidenum">
              <a:rPr lang="en-US" smtClean="0"/>
              <a:t>45</a:t>
            </a:fld>
            <a:endParaRPr lang="en-US"/>
          </a:p>
        </p:txBody>
      </p:sp>
    </p:spTree>
    <p:extLst>
      <p:ext uri="{BB962C8B-B14F-4D97-AF65-F5344CB8AC3E}">
        <p14:creationId xmlns:p14="http://schemas.microsoft.com/office/powerpoint/2010/main" val="38448187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Braun </a:t>
            </a:r>
            <a:r>
              <a:rPr lang="en-GB" err="1"/>
              <a:t>Peus</a:t>
            </a:r>
            <a:r>
              <a:rPr lang="en-GB"/>
              <a:t> and Frey set out to explore whether this beauty is beastly effect did have an impact when considering men and women being considered for leadership positions. In a nutshell, previous research has generally demonstrated that attractive has a negative impact on the selection of female leaders (</a:t>
            </a:r>
            <a:r>
              <a:rPr lang="en-GB" err="1"/>
              <a:t>i.e</a:t>
            </a:r>
            <a:r>
              <a:rPr lang="en-GB"/>
              <a:t>, the more attractive, the less likely to be selected), and the researchers observed that there was a distinct lack of consensus on what FOLLOWERS ratings were of the leaders in terms of loyalty and trust – so they decided to explore levels of loyalty and trust of leaders in this study. </a:t>
            </a:r>
          </a:p>
        </p:txBody>
      </p:sp>
      <p:sp>
        <p:nvSpPr>
          <p:cNvPr id="4" name="Slide Number Placeholder 3"/>
          <p:cNvSpPr>
            <a:spLocks noGrp="1"/>
          </p:cNvSpPr>
          <p:nvPr>
            <p:ph type="sldNum" sz="quarter" idx="5"/>
          </p:nvPr>
        </p:nvSpPr>
        <p:spPr/>
        <p:txBody>
          <a:bodyPr/>
          <a:lstStyle/>
          <a:p>
            <a:fld id="{BABF4E96-B1D0-40F9-B430-205BFCCBD965}" type="slidenum">
              <a:rPr lang="en-US" smtClean="0"/>
              <a:t>47</a:t>
            </a:fld>
            <a:endParaRPr lang="en-US"/>
          </a:p>
        </p:txBody>
      </p:sp>
    </p:spTree>
    <p:extLst>
      <p:ext uri="{BB962C8B-B14F-4D97-AF65-F5344CB8AC3E}">
        <p14:creationId xmlns:p14="http://schemas.microsoft.com/office/powerpoint/2010/main" val="12168290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they expected to find was that attractive females leaders who exhibited a transformational leadership style would elicit lower levels of followers’ trust and loyalty than unattractive female leaders – they did not expect the devaluation to occur with transactional leaders. </a:t>
            </a:r>
          </a:p>
        </p:txBody>
      </p:sp>
      <p:sp>
        <p:nvSpPr>
          <p:cNvPr id="4" name="Slide Number Placeholder 3"/>
          <p:cNvSpPr>
            <a:spLocks noGrp="1"/>
          </p:cNvSpPr>
          <p:nvPr>
            <p:ph type="sldNum" sz="quarter" idx="5"/>
          </p:nvPr>
        </p:nvSpPr>
        <p:spPr/>
        <p:txBody>
          <a:bodyPr/>
          <a:lstStyle/>
          <a:p>
            <a:fld id="{BABF4E96-B1D0-40F9-B430-205BFCCBD965}" type="slidenum">
              <a:rPr lang="en-US" smtClean="0"/>
              <a:t>48</a:t>
            </a:fld>
            <a:endParaRPr lang="en-US"/>
          </a:p>
        </p:txBody>
      </p:sp>
    </p:spTree>
    <p:extLst>
      <p:ext uri="{BB962C8B-B14F-4D97-AF65-F5344CB8AC3E}">
        <p14:creationId xmlns:p14="http://schemas.microsoft.com/office/powerpoint/2010/main" val="11625678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P’s were 253 undergraduate students and they were randomly allocated to one of the eight groups – a 2x2x2 design indicating the 8 groups. All p’s were shown a CV with a picture and a pair of vignettes that outlined the leaders plans for a project that they wanted to implement – the vignette depicted whether the leader exhibited a transformational leadership style or transactional leadership style.</a:t>
            </a:r>
          </a:p>
          <a:p>
            <a:endParaRPr lang="en-GB"/>
          </a:p>
          <a:p>
            <a:r>
              <a:rPr lang="en-GB"/>
              <a:t>for example one group of participants were exposed to a CV that first depicted an attractive male who exhibited a TF leadership style, another would be shown an attractive male with a TA leadership style, and so on – all IV’s were between subs. The two main outcomes variables were trust and loyalty. </a:t>
            </a:r>
          </a:p>
        </p:txBody>
      </p:sp>
      <p:sp>
        <p:nvSpPr>
          <p:cNvPr id="4" name="Slide Number Placeholder 3"/>
          <p:cNvSpPr>
            <a:spLocks noGrp="1"/>
          </p:cNvSpPr>
          <p:nvPr>
            <p:ph type="sldNum" sz="quarter" idx="5"/>
          </p:nvPr>
        </p:nvSpPr>
        <p:spPr/>
        <p:txBody>
          <a:bodyPr/>
          <a:lstStyle/>
          <a:p>
            <a:fld id="{BABF4E96-B1D0-40F9-B430-205BFCCBD965}" type="slidenum">
              <a:rPr lang="en-US" smtClean="0"/>
              <a:t>49</a:t>
            </a:fld>
            <a:endParaRPr lang="en-US"/>
          </a:p>
        </p:txBody>
      </p:sp>
    </p:spTree>
    <p:extLst>
      <p:ext uri="{BB962C8B-B14F-4D97-AF65-F5344CB8AC3E}">
        <p14:creationId xmlns:p14="http://schemas.microsoft.com/office/powerpoint/2010/main" val="36799994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they found overall was a significant two way interaction between gender and leadership style, in that females were generally rated as significantly lower on all outcome measures when they exhibited a TF leadership style. Now remember that TF leadership is n approach that aims to inspire and motivate workers, to work for positive changes with the end goal of developing followers into leaders of their own.</a:t>
            </a:r>
          </a:p>
          <a:p>
            <a:endParaRPr lang="en-GB"/>
          </a:p>
          <a:p>
            <a:r>
              <a:rPr lang="en-GB"/>
              <a:t>In terms of the three way interactions, attractive female leaders were rated significantly lower on trust and loyalty compared to unattractive female leaders – attractive women were, therefore rated as the least likely to be trusted and followed by subordinates. Where the complete opposite was true with males – hence the sig three way interaction here, too – attractive males were rated significantly higher on trust and loyalty than unattractive males – and, opposite to females, the attractive males were rated the highest in trust and loyalty from subordinates.</a:t>
            </a:r>
          </a:p>
          <a:p>
            <a:endParaRPr lang="en-GB"/>
          </a:p>
          <a:p>
            <a:r>
              <a:rPr lang="en-GB"/>
              <a:t>With leaders who exhibited a ta leadership style – there was absolutely no difference in trust or loyalty ratings in males or females, regardless of attractiveness. And again just to recap – TA leadership is where the leader would base things like rewards on performance, is more likely to use punishments instead of motivation to achieve optimal performance from workers, etc.</a:t>
            </a:r>
          </a:p>
        </p:txBody>
      </p:sp>
      <p:sp>
        <p:nvSpPr>
          <p:cNvPr id="4" name="Slide Number Placeholder 3"/>
          <p:cNvSpPr>
            <a:spLocks noGrp="1"/>
          </p:cNvSpPr>
          <p:nvPr>
            <p:ph type="sldNum" sz="quarter" idx="5"/>
          </p:nvPr>
        </p:nvSpPr>
        <p:spPr/>
        <p:txBody>
          <a:bodyPr/>
          <a:lstStyle/>
          <a:p>
            <a:fld id="{BABF4E96-B1D0-40F9-B430-205BFCCBD965}" type="slidenum">
              <a:rPr lang="en-US" smtClean="0"/>
              <a:t>50</a:t>
            </a:fld>
            <a:endParaRPr lang="en-US"/>
          </a:p>
        </p:txBody>
      </p:sp>
    </p:spTree>
    <p:extLst>
      <p:ext uri="{BB962C8B-B14F-4D97-AF65-F5344CB8AC3E}">
        <p14:creationId xmlns:p14="http://schemas.microsoft.com/office/powerpoint/2010/main" val="12939796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Despite an abundance of research that demonstrates that attractiveness is an asset for women in many organisational settings in general, this study demonstrated that it did not predict positive outcomes – trust and loyalty – for female leaders, especially those who display a TF leadership style and are likely to be compassionate and mentoring in their leadership. It also concluded that there was an interaction between gender and attractiveness for leadership positions – attractive females are not trusted – and are the least trusted – whilst attractive males are the most trusted leaders. </a:t>
            </a:r>
          </a:p>
        </p:txBody>
      </p:sp>
      <p:sp>
        <p:nvSpPr>
          <p:cNvPr id="4" name="Slide Number Placeholder 3"/>
          <p:cNvSpPr>
            <a:spLocks noGrp="1"/>
          </p:cNvSpPr>
          <p:nvPr>
            <p:ph type="sldNum" sz="quarter" idx="5"/>
          </p:nvPr>
        </p:nvSpPr>
        <p:spPr/>
        <p:txBody>
          <a:bodyPr/>
          <a:lstStyle/>
          <a:p>
            <a:fld id="{BABF4E96-B1D0-40F9-B430-205BFCCBD965}" type="slidenum">
              <a:rPr lang="en-US" smtClean="0"/>
              <a:t>51</a:t>
            </a:fld>
            <a:endParaRPr lang="en-US"/>
          </a:p>
        </p:txBody>
      </p:sp>
    </p:spTree>
    <p:extLst>
      <p:ext uri="{BB962C8B-B14F-4D97-AF65-F5344CB8AC3E}">
        <p14:creationId xmlns:p14="http://schemas.microsoft.com/office/powerpoint/2010/main" val="21879180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Arguments surrounding I D and E in the workplace are often rife – it is easy to understand WHY it is seen as important to have organisations/workplaces that promote inclusivity, diversity and equality. Everyone deserves the opportunity to develop their skills and talents to their full potential, to work in an environment where they feel safe, supported and included, and to be fairly rewarded and recognised for work and have a meaningful voice on matters that affect them. And THAT is inclusivity, diversity and equality. </a:t>
            </a:r>
          </a:p>
        </p:txBody>
      </p:sp>
      <p:sp>
        <p:nvSpPr>
          <p:cNvPr id="4" name="Slide Number Placeholder 3"/>
          <p:cNvSpPr>
            <a:spLocks noGrp="1"/>
          </p:cNvSpPr>
          <p:nvPr>
            <p:ph type="sldNum" sz="quarter" idx="5"/>
          </p:nvPr>
        </p:nvSpPr>
        <p:spPr/>
        <p:txBody>
          <a:bodyPr/>
          <a:lstStyle/>
          <a:p>
            <a:fld id="{BABF4E96-B1D0-40F9-B430-205BFCCBD965}" type="slidenum">
              <a:rPr lang="en-US" smtClean="0"/>
              <a:t>52</a:t>
            </a:fld>
            <a:endParaRPr lang="en-US"/>
          </a:p>
        </p:txBody>
      </p:sp>
    </p:spTree>
    <p:extLst>
      <p:ext uri="{BB962C8B-B14F-4D97-AF65-F5344CB8AC3E}">
        <p14:creationId xmlns:p14="http://schemas.microsoft.com/office/powerpoint/2010/main" val="39653649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a:solidFill>
                  <a:srgbClr val="58595B"/>
                </a:solidFill>
                <a:effectLst/>
                <a:latin typeface="Open Sans" panose="020B0606030504020204" pitchFamily="34" charset="0"/>
              </a:rPr>
              <a:t>Inclusion and diversity often go hand in hand but there are different from one other – so it is important that organisations consider BOTH in their people management practices and strategies.</a:t>
            </a:r>
          </a:p>
          <a:p>
            <a:pPr algn="l">
              <a:buFont typeface="Arial" panose="020B0604020202020204" pitchFamily="34" charset="0"/>
              <a:buNone/>
            </a:pPr>
            <a:endParaRPr lang="en-GB" b="0" i="0">
              <a:solidFill>
                <a:srgbClr val="58595B"/>
              </a:solidFill>
              <a:effectLst/>
              <a:latin typeface="Open Sans" panose="020B0606030504020204" pitchFamily="34" charset="0"/>
            </a:endParaRPr>
          </a:p>
          <a:p>
            <a:pPr algn="l">
              <a:buFont typeface="Arial" panose="020B0604020202020204" pitchFamily="34" charset="0"/>
              <a:buNone/>
            </a:pPr>
            <a:r>
              <a:rPr lang="en-GB" b="0" i="0">
                <a:solidFill>
                  <a:srgbClr val="58595B"/>
                </a:solidFill>
                <a:effectLst/>
                <a:latin typeface="Open Sans" panose="020B0606030504020204" pitchFamily="34" charset="0"/>
              </a:rPr>
              <a:t>Inclusion is where people’s differences are valued and used to enable everyone to thrive at work. An inclusive working environment is one in which everyone feels that they belong without having to conform, that their contribution matters and they are able to perform to their full potential, no matter their background, identity or circumstances. An </a:t>
            </a:r>
            <a:r>
              <a:rPr lang="en-GB" b="0" i="0" u="sng">
                <a:solidFill>
                  <a:srgbClr val="68297F"/>
                </a:solidFill>
                <a:effectLst/>
                <a:latin typeface="Open Sans" panose="020B0606030504020204" pitchFamily="34" charset="0"/>
                <a:hlinkClick r:id="rId3" tooltip="Building inclusive workplaces report"/>
              </a:rPr>
              <a:t>inclusive workplace</a:t>
            </a:r>
            <a:r>
              <a:rPr lang="en-GB" b="0" i="0">
                <a:solidFill>
                  <a:srgbClr val="58595B"/>
                </a:solidFill>
                <a:effectLst/>
                <a:latin typeface="Open Sans" panose="020B0606030504020204" pitchFamily="34" charset="0"/>
              </a:rPr>
              <a:t> has fair policies and practices in place and enables a diverse range of people to work together effectively. </a:t>
            </a:r>
          </a:p>
          <a:p>
            <a:pPr algn="l">
              <a:buFont typeface="Arial" panose="020B0604020202020204" pitchFamily="34" charset="0"/>
              <a:buChar char="•"/>
            </a:pPr>
            <a:endParaRPr lang="en-GB" b="0" i="0">
              <a:solidFill>
                <a:srgbClr val="58595B"/>
              </a:solidFill>
              <a:effectLst/>
              <a:latin typeface="Open Sans" panose="020B0606030504020204" pitchFamily="34" charset="0"/>
            </a:endParaRPr>
          </a:p>
          <a:p>
            <a:pPr algn="l">
              <a:buFont typeface="Arial" panose="020B0604020202020204" pitchFamily="34" charset="0"/>
              <a:buChar char="•"/>
            </a:pPr>
            <a:r>
              <a:rPr lang="en-GB" b="0" i="0">
                <a:solidFill>
                  <a:srgbClr val="58595B"/>
                </a:solidFill>
                <a:effectLst/>
                <a:latin typeface="Open Sans" panose="020B0606030504020204" pitchFamily="34" charset="0"/>
              </a:rPr>
              <a:t>Diversity is about recognising difference. It’s acknowledging the benefit of having a range of perspectives in decision-making and the workforce being representative of the organisation’s customers. A diverse workforce contains people with different ages, religions, ethnicities, people with disabilities, and both men and women (and transgender, non-binary, cisgender, etc) – the point of diversity isn’t just HAVING these people working for a company – it is valuing the differences that a range of people can bring and offer to an organisation. </a:t>
            </a:r>
          </a:p>
          <a:p>
            <a:endParaRPr lang="en-GB"/>
          </a:p>
        </p:txBody>
      </p:sp>
      <p:sp>
        <p:nvSpPr>
          <p:cNvPr id="4" name="Slide Number Placeholder 3"/>
          <p:cNvSpPr>
            <a:spLocks noGrp="1"/>
          </p:cNvSpPr>
          <p:nvPr>
            <p:ph type="sldNum" sz="quarter" idx="5"/>
          </p:nvPr>
        </p:nvSpPr>
        <p:spPr/>
        <p:txBody>
          <a:bodyPr/>
          <a:lstStyle/>
          <a:p>
            <a:fld id="{BABF4E96-B1D0-40F9-B430-205BFCCBD965}" type="slidenum">
              <a:rPr lang="en-US" smtClean="0"/>
              <a:t>53</a:t>
            </a:fld>
            <a:endParaRPr lang="en-US"/>
          </a:p>
        </p:txBody>
      </p:sp>
    </p:spTree>
    <p:extLst>
      <p:ext uri="{BB962C8B-B14F-4D97-AF65-F5344CB8AC3E}">
        <p14:creationId xmlns:p14="http://schemas.microsoft.com/office/powerpoint/2010/main" val="5849130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Equality in the workplace encapsulates equal job opportunities and fairness for ALL individuals – from the applicant stage to employees. Equality means a lack of discrimination and not treating any individual differently because of any protected characteristics. The protected characteristics are defined by the equality act as the seven listed here – age, sex, race, religion, pregnancy and maternity, disability, and sexual orientation. The equality act explicitly states that is it against the law to treat any person unfairly or less favourably than any other people because of a personal, protected characteristic. So what organisations cannot do is discriminate against ANY person, for example, for being a black female, or for being disabled. What isn’t included here that I’ve spoken a lot about in the last 20 mins or so is physical appearance. The only reference to physical appearance in the Equality Act is discrimination based on disability. It could be assumed that one of the main problems with appearance is that there is so much subjectivity as to what is considered attractive or unattractive, so its highly unlikely that anything related to physical appearance is going to be included in the Equality Act for some time (also consider things such as piercings, and </a:t>
            </a:r>
            <a:r>
              <a:rPr lang="en-GB" err="1"/>
              <a:t>tatttos</a:t>
            </a:r>
            <a:r>
              <a:rPr lang="en-GB"/>
              <a:t>, etc – these are also physical appearance related and therefore there is no current legislation to prevent organisations rejecting a candidate for having visible tattoos, for example).</a:t>
            </a:r>
          </a:p>
        </p:txBody>
      </p:sp>
      <p:sp>
        <p:nvSpPr>
          <p:cNvPr id="4" name="Slide Number Placeholder 3"/>
          <p:cNvSpPr>
            <a:spLocks noGrp="1"/>
          </p:cNvSpPr>
          <p:nvPr>
            <p:ph type="sldNum" sz="quarter" idx="5"/>
          </p:nvPr>
        </p:nvSpPr>
        <p:spPr/>
        <p:txBody>
          <a:bodyPr/>
          <a:lstStyle/>
          <a:p>
            <a:fld id="{BABF4E96-B1D0-40F9-B430-205BFCCBD965}" type="slidenum">
              <a:rPr lang="en-US" smtClean="0"/>
              <a:t>55</a:t>
            </a:fld>
            <a:endParaRPr lang="en-US"/>
          </a:p>
        </p:txBody>
      </p:sp>
    </p:spTree>
    <p:extLst>
      <p:ext uri="{BB962C8B-B14F-4D97-AF65-F5344CB8AC3E}">
        <p14:creationId xmlns:p14="http://schemas.microsoft.com/office/powerpoint/2010/main" val="15289255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F4E96-B1D0-40F9-B430-205BFCCBD965}" type="slidenum">
              <a:rPr lang="en-US" smtClean="0"/>
              <a:t>57</a:t>
            </a:fld>
            <a:endParaRPr lang="en-US"/>
          </a:p>
        </p:txBody>
      </p:sp>
    </p:spTree>
    <p:extLst>
      <p:ext uri="{BB962C8B-B14F-4D97-AF65-F5344CB8AC3E}">
        <p14:creationId xmlns:p14="http://schemas.microsoft.com/office/powerpoint/2010/main" val="38312065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F4E96-B1D0-40F9-B430-205BFCCBD965}" type="slidenum">
              <a:rPr lang="en-US" smtClean="0"/>
              <a:t>58</a:t>
            </a:fld>
            <a:endParaRPr lang="en-US"/>
          </a:p>
        </p:txBody>
      </p:sp>
    </p:spTree>
    <p:extLst>
      <p:ext uri="{BB962C8B-B14F-4D97-AF65-F5344CB8AC3E}">
        <p14:creationId xmlns:p14="http://schemas.microsoft.com/office/powerpoint/2010/main" val="149486349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If we think of a continuum of diversity and inclusion, equality and equity would carry on that continuum.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First in organisations we need to attract diverse people – diverse talent – and this is normally something we can quantify. E.g., from different ethnic backgrounds, genders and ages etc.  Once diversity has been achieved the next step would be inclusion. An inclusive </a:t>
            </a:r>
            <a:r>
              <a:rPr lang="en-GB" b="0" i="0">
                <a:solidFill>
                  <a:srgbClr val="333333"/>
                </a:solidFill>
                <a:effectLst/>
                <a:latin typeface="Georgia" panose="02040502050405020303" pitchFamily="18" charset="0"/>
              </a:rPr>
              <a:t>work environment is one in which leaders are vocal about encouraging everyone to share their contributions and, when done well, makes employees feel valued through positive reinforcement and clear outcomes. When </a:t>
            </a:r>
            <a:r>
              <a:rPr lang="en-GB" b="0" i="1">
                <a:solidFill>
                  <a:srgbClr val="333333"/>
                </a:solidFill>
                <a:effectLst/>
                <a:latin typeface="Georgia" panose="02040502050405020303" pitchFamily="18" charset="0"/>
              </a:rPr>
              <a:t>all</a:t>
            </a:r>
            <a:r>
              <a:rPr lang="en-GB" b="0" i="0">
                <a:solidFill>
                  <a:srgbClr val="333333"/>
                </a:solidFill>
                <a:effectLst/>
                <a:latin typeface="Georgia" panose="02040502050405020303" pitchFamily="18" charset="0"/>
              </a:rPr>
              <a:t> employees are empowered and feel empowered to bring their unique thoughts and ideas to the table, they know they’re being valued equally — that’s equality, the third step along the continuum. If all three of these stages are met, then equity will occur naturally. Equity is more of a state than a step, and it’s hard to strictly define what it looks like since it’ll be different for every organization. But in general, equity is what happens when all members of a diverse population of employees have equal opportunities and support to succeed and grow.</a:t>
            </a:r>
            <a:endParaRPr lang="en-GB"/>
          </a:p>
          <a:p>
            <a:endParaRPr lang="en-GB"/>
          </a:p>
        </p:txBody>
      </p:sp>
      <p:sp>
        <p:nvSpPr>
          <p:cNvPr id="4" name="Slide Number Placeholder 3"/>
          <p:cNvSpPr>
            <a:spLocks noGrp="1"/>
          </p:cNvSpPr>
          <p:nvPr>
            <p:ph type="sldNum" sz="quarter" idx="5"/>
          </p:nvPr>
        </p:nvSpPr>
        <p:spPr/>
        <p:txBody>
          <a:bodyPr/>
          <a:lstStyle/>
          <a:p>
            <a:fld id="{BABF4E96-B1D0-40F9-B430-205BFCCBD965}" type="slidenum">
              <a:rPr lang="en-US" smtClean="0"/>
              <a:t>59</a:t>
            </a:fld>
            <a:endParaRPr lang="en-US"/>
          </a:p>
        </p:txBody>
      </p:sp>
    </p:spTree>
    <p:extLst>
      <p:ext uri="{BB962C8B-B14F-4D97-AF65-F5344CB8AC3E}">
        <p14:creationId xmlns:p14="http://schemas.microsoft.com/office/powerpoint/2010/main" val="4403275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 much more difficult to meet the demands of every barrier to be able to remove them in order to achieve justice in the workplace, so this is often a very difficult thing to give to employees. But ultimately this would be the ideal – to remove any form of barrier that may be having an impact on employees so that additional support is not required for anyone. </a:t>
            </a:r>
          </a:p>
        </p:txBody>
      </p:sp>
      <p:sp>
        <p:nvSpPr>
          <p:cNvPr id="4" name="Slide Number Placeholder 3"/>
          <p:cNvSpPr>
            <a:spLocks noGrp="1"/>
          </p:cNvSpPr>
          <p:nvPr>
            <p:ph type="sldNum" sz="quarter" idx="5"/>
          </p:nvPr>
        </p:nvSpPr>
        <p:spPr/>
        <p:txBody>
          <a:bodyPr/>
          <a:lstStyle/>
          <a:p>
            <a:fld id="{BABF4E96-B1D0-40F9-B430-205BFCCBD965}" type="slidenum">
              <a:rPr lang="en-US" smtClean="0"/>
              <a:t>60</a:t>
            </a:fld>
            <a:endParaRPr lang="en-US"/>
          </a:p>
        </p:txBody>
      </p:sp>
    </p:spTree>
    <p:extLst>
      <p:ext uri="{BB962C8B-B14F-4D97-AF65-F5344CB8AC3E}">
        <p14:creationId xmlns:p14="http://schemas.microsoft.com/office/powerpoint/2010/main" val="1201516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9025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Full Blank Image Layout">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0" y="0"/>
            <a:ext cx="12192000" cy="6857999"/>
          </a:xfrm>
          <a:prstGeom prst="rect">
            <a:avLst/>
          </a:prstGeom>
          <a:pattFill prst="pct5">
            <a:fgClr>
              <a:schemeClr val="tx1"/>
            </a:fgClr>
            <a:bgClr>
              <a:schemeClr val="bg1"/>
            </a:bgClr>
          </a:pattFill>
        </p:spPr>
        <p:txBody>
          <a:bodyPr/>
          <a:lstStyle/>
          <a:p>
            <a:endParaRPr lang="en-US"/>
          </a:p>
        </p:txBody>
      </p:sp>
    </p:spTree>
    <p:extLst>
      <p:ext uri="{BB962C8B-B14F-4D97-AF65-F5344CB8AC3E}">
        <p14:creationId xmlns:p14="http://schemas.microsoft.com/office/powerpoint/2010/main" val="1393320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Opening Layout">
    <p:spTree>
      <p:nvGrpSpPr>
        <p:cNvPr id="1" name=""/>
        <p:cNvGrpSpPr/>
        <p:nvPr/>
      </p:nvGrpSpPr>
      <p:grpSpPr>
        <a:xfrm>
          <a:off x="0" y="0"/>
          <a:ext cx="0" cy="0"/>
          <a:chOff x="0" y="0"/>
          <a:chExt cx="0" cy="0"/>
        </a:xfrm>
      </p:grpSpPr>
      <p:sp>
        <p:nvSpPr>
          <p:cNvPr id="3" name="Picture Placeholder 4"/>
          <p:cNvSpPr>
            <a:spLocks noGrp="1"/>
          </p:cNvSpPr>
          <p:nvPr>
            <p:ph type="pic" sz="quarter" idx="12"/>
          </p:nvPr>
        </p:nvSpPr>
        <p:spPr>
          <a:xfrm>
            <a:off x="0" y="0"/>
            <a:ext cx="12192000" cy="3715657"/>
          </a:xfrm>
          <a:prstGeom prst="rect">
            <a:avLst/>
          </a:prstGeom>
          <a:pattFill prst="pct5">
            <a:fgClr>
              <a:schemeClr val="tx1"/>
            </a:fgClr>
            <a:bgClr>
              <a:schemeClr val="bg1"/>
            </a:bgClr>
          </a:pattFill>
        </p:spPr>
        <p:txBody>
          <a:bodyPr/>
          <a:lstStyle/>
          <a:p>
            <a:endParaRPr lang="id-ID"/>
          </a:p>
        </p:txBody>
      </p:sp>
      <p:sp>
        <p:nvSpPr>
          <p:cNvPr id="4" name="Picture Placeholder 7"/>
          <p:cNvSpPr>
            <a:spLocks noGrp="1"/>
          </p:cNvSpPr>
          <p:nvPr>
            <p:ph type="pic" sz="quarter" idx="13"/>
          </p:nvPr>
        </p:nvSpPr>
        <p:spPr>
          <a:xfrm>
            <a:off x="5090160" y="2709817"/>
            <a:ext cx="2011680" cy="2011680"/>
          </a:xfrm>
          <a:prstGeom prst="ellipse">
            <a:avLst/>
          </a:prstGeom>
          <a:pattFill prst="pct5">
            <a:fgClr>
              <a:schemeClr val="tx1"/>
            </a:fgClr>
            <a:bgClr>
              <a:schemeClr val="bg1"/>
            </a:bgClr>
          </a:pattFill>
        </p:spPr>
        <p:txBody>
          <a:bodyPr>
            <a:normAutofit/>
          </a:bodyPr>
          <a:lstStyle>
            <a:lvl1pPr>
              <a:defRPr sz="1100"/>
            </a:lvl1pPr>
          </a:lstStyle>
          <a:p>
            <a:endParaRPr lang="id-ID"/>
          </a:p>
        </p:txBody>
      </p:sp>
    </p:spTree>
    <p:extLst>
      <p:ext uri="{BB962C8B-B14F-4D97-AF65-F5344CB8AC3E}">
        <p14:creationId xmlns:p14="http://schemas.microsoft.com/office/powerpoint/2010/main" val="633808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Opening2">
    <p:spTree>
      <p:nvGrpSpPr>
        <p:cNvPr id="1" name=""/>
        <p:cNvGrpSpPr/>
        <p:nvPr/>
      </p:nvGrpSpPr>
      <p:grpSpPr>
        <a:xfrm>
          <a:off x="0" y="0"/>
          <a:ext cx="0" cy="0"/>
          <a:chOff x="0" y="0"/>
          <a:chExt cx="0" cy="0"/>
        </a:xfrm>
      </p:grpSpPr>
      <p:sp>
        <p:nvSpPr>
          <p:cNvPr id="3" name="Picture Placeholder 3"/>
          <p:cNvSpPr>
            <a:spLocks noGrp="1"/>
          </p:cNvSpPr>
          <p:nvPr>
            <p:ph type="pic" sz="quarter" idx="13"/>
          </p:nvPr>
        </p:nvSpPr>
        <p:spPr>
          <a:xfrm>
            <a:off x="1349374" y="1621945"/>
            <a:ext cx="2880000" cy="2880000"/>
          </a:xfrm>
          <a:prstGeom prst="ellipse">
            <a:avLst/>
          </a:prstGeom>
          <a:pattFill prst="pct5">
            <a:fgClr>
              <a:schemeClr val="tx1"/>
            </a:fgClr>
            <a:bgClr>
              <a:schemeClr val="bg1"/>
            </a:bgClr>
          </a:pattFill>
        </p:spPr>
      </p:sp>
    </p:spTree>
    <p:extLst>
      <p:ext uri="{BB962C8B-B14F-4D97-AF65-F5344CB8AC3E}">
        <p14:creationId xmlns:p14="http://schemas.microsoft.com/office/powerpoint/2010/main" val="989658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reative Opening">
    <p:spTree>
      <p:nvGrpSpPr>
        <p:cNvPr id="1" name=""/>
        <p:cNvGrpSpPr/>
        <p:nvPr/>
      </p:nvGrpSpPr>
      <p:grpSpPr>
        <a:xfrm>
          <a:off x="0" y="0"/>
          <a:ext cx="0" cy="0"/>
          <a:chOff x="0" y="0"/>
          <a:chExt cx="0" cy="0"/>
        </a:xfrm>
      </p:grpSpPr>
      <p:sp>
        <p:nvSpPr>
          <p:cNvPr id="3" name="Picture Placeholder 15"/>
          <p:cNvSpPr>
            <a:spLocks noGrp="1"/>
          </p:cNvSpPr>
          <p:nvPr>
            <p:ph type="pic" sz="quarter" idx="10"/>
          </p:nvPr>
        </p:nvSpPr>
        <p:spPr>
          <a:xfrm>
            <a:off x="1331922" y="1203794"/>
            <a:ext cx="4311730" cy="4301385"/>
          </a:xfrm>
          <a:custGeom>
            <a:avLst/>
            <a:gdLst>
              <a:gd name="connsiteX0" fmla="*/ 1103914 w 4311730"/>
              <a:gd name="connsiteY0" fmla="*/ 3347949 h 4301385"/>
              <a:gd name="connsiteX1" fmla="*/ 1158579 w 4311730"/>
              <a:gd name="connsiteY1" fmla="*/ 3360416 h 4301385"/>
              <a:gd name="connsiteX2" fmla="*/ 2647422 w 4311730"/>
              <a:gd name="connsiteY2" fmla="*/ 4031432 h 4301385"/>
              <a:gd name="connsiteX3" fmla="*/ 2718131 w 4311730"/>
              <a:gd name="connsiteY3" fmla="*/ 4218172 h 4301385"/>
              <a:gd name="connsiteX4" fmla="*/ 2531391 w 4311730"/>
              <a:gd name="connsiteY4" fmla="*/ 4288881 h 4301385"/>
              <a:gd name="connsiteX5" fmla="*/ 1042548 w 4311730"/>
              <a:gd name="connsiteY5" fmla="*/ 3617864 h 4301385"/>
              <a:gd name="connsiteX6" fmla="*/ 971839 w 4311730"/>
              <a:gd name="connsiteY6" fmla="*/ 3431125 h 4301385"/>
              <a:gd name="connsiteX7" fmla="*/ 1103914 w 4311730"/>
              <a:gd name="connsiteY7" fmla="*/ 3347949 h 4301385"/>
              <a:gd name="connsiteX8" fmla="*/ 851821 w 4311730"/>
              <a:gd name="connsiteY8" fmla="*/ 2848575 h 4301385"/>
              <a:gd name="connsiteX9" fmla="*/ 900509 w 4311730"/>
              <a:gd name="connsiteY9" fmla="*/ 2859678 h 4301385"/>
              <a:gd name="connsiteX10" fmla="*/ 3275747 w 4311730"/>
              <a:gd name="connsiteY10" fmla="*/ 3930189 h 4301385"/>
              <a:gd name="connsiteX11" fmla="*/ 3338725 w 4311730"/>
              <a:gd name="connsiteY11" fmla="*/ 4096514 h 4301385"/>
              <a:gd name="connsiteX12" fmla="*/ 3172401 w 4311730"/>
              <a:gd name="connsiteY12" fmla="*/ 4159492 h 4301385"/>
              <a:gd name="connsiteX13" fmla="*/ 797163 w 4311730"/>
              <a:gd name="connsiteY13" fmla="*/ 3088981 h 4301385"/>
              <a:gd name="connsiteX14" fmla="*/ 734185 w 4311730"/>
              <a:gd name="connsiteY14" fmla="*/ 2922657 h 4301385"/>
              <a:gd name="connsiteX15" fmla="*/ 851821 w 4311730"/>
              <a:gd name="connsiteY15" fmla="*/ 2848575 h 4301385"/>
              <a:gd name="connsiteX16" fmla="*/ 339746 w 4311730"/>
              <a:gd name="connsiteY16" fmla="*/ 2354122 h 4301385"/>
              <a:gd name="connsiteX17" fmla="*/ 339746 w 4311730"/>
              <a:gd name="connsiteY17" fmla="*/ 2354123 h 4301385"/>
              <a:gd name="connsiteX18" fmla="*/ 339746 w 4311730"/>
              <a:gd name="connsiteY18" fmla="*/ 2354123 h 4301385"/>
              <a:gd name="connsiteX19" fmla="*/ 458269 w 4311730"/>
              <a:gd name="connsiteY19" fmla="*/ 2279482 h 4301385"/>
              <a:gd name="connsiteX20" fmla="*/ 507324 w 4311730"/>
              <a:gd name="connsiteY20" fmla="*/ 2290670 h 4301385"/>
              <a:gd name="connsiteX21" fmla="*/ 3635217 w 4311730"/>
              <a:gd name="connsiteY21" fmla="*/ 3700399 h 4301385"/>
              <a:gd name="connsiteX22" fmla="*/ 3698670 w 4311730"/>
              <a:gd name="connsiteY22" fmla="*/ 3867978 h 4301385"/>
              <a:gd name="connsiteX23" fmla="*/ 3698669 w 4311730"/>
              <a:gd name="connsiteY23" fmla="*/ 3867977 h 4301385"/>
              <a:gd name="connsiteX24" fmla="*/ 3531091 w 4311730"/>
              <a:gd name="connsiteY24" fmla="*/ 3931431 h 4301385"/>
              <a:gd name="connsiteX25" fmla="*/ 403200 w 4311730"/>
              <a:gd name="connsiteY25" fmla="*/ 2521700 h 4301385"/>
              <a:gd name="connsiteX26" fmla="*/ 328559 w 4311730"/>
              <a:gd name="connsiteY26" fmla="*/ 2403177 h 4301385"/>
              <a:gd name="connsiteX27" fmla="*/ 339746 w 4311730"/>
              <a:gd name="connsiteY27" fmla="*/ 2354123 h 4301385"/>
              <a:gd name="connsiteX28" fmla="*/ 369089 w 4311730"/>
              <a:gd name="connsiteY28" fmla="*/ 2313250 h 4301385"/>
              <a:gd name="connsiteX29" fmla="*/ 458269 w 4311730"/>
              <a:gd name="connsiteY29" fmla="*/ 2279482 h 4301385"/>
              <a:gd name="connsiteX30" fmla="*/ 647889 w 4311730"/>
              <a:gd name="connsiteY30" fmla="*/ 2107223 h 4301385"/>
              <a:gd name="connsiteX31" fmla="*/ 647889 w 4311730"/>
              <a:gd name="connsiteY31" fmla="*/ 2107224 h 4301385"/>
              <a:gd name="connsiteX32" fmla="*/ 647889 w 4311730"/>
              <a:gd name="connsiteY32" fmla="*/ 2107224 h 4301385"/>
              <a:gd name="connsiteX33" fmla="*/ 766412 w 4311730"/>
              <a:gd name="connsiteY33" fmla="*/ 2032583 h 4301385"/>
              <a:gd name="connsiteX34" fmla="*/ 815467 w 4311730"/>
              <a:gd name="connsiteY34" fmla="*/ 2043771 h 4301385"/>
              <a:gd name="connsiteX35" fmla="*/ 3943360 w 4311730"/>
              <a:gd name="connsiteY35" fmla="*/ 3453500 h 4301385"/>
              <a:gd name="connsiteX36" fmla="*/ 4006813 w 4311730"/>
              <a:gd name="connsiteY36" fmla="*/ 3621079 h 4301385"/>
              <a:gd name="connsiteX37" fmla="*/ 4006812 w 4311730"/>
              <a:gd name="connsiteY37" fmla="*/ 3621078 h 4301385"/>
              <a:gd name="connsiteX38" fmla="*/ 3839234 w 4311730"/>
              <a:gd name="connsiteY38" fmla="*/ 3684532 h 4301385"/>
              <a:gd name="connsiteX39" fmla="*/ 711343 w 4311730"/>
              <a:gd name="connsiteY39" fmla="*/ 2274801 h 4301385"/>
              <a:gd name="connsiteX40" fmla="*/ 636702 w 4311730"/>
              <a:gd name="connsiteY40" fmla="*/ 2156278 h 4301385"/>
              <a:gd name="connsiteX41" fmla="*/ 647889 w 4311730"/>
              <a:gd name="connsiteY41" fmla="*/ 2107224 h 4301385"/>
              <a:gd name="connsiteX42" fmla="*/ 647889 w 4311730"/>
              <a:gd name="connsiteY42" fmla="*/ 2107224 h 4301385"/>
              <a:gd name="connsiteX43" fmla="*/ 677232 w 4311730"/>
              <a:gd name="connsiteY43" fmla="*/ 2066351 h 4301385"/>
              <a:gd name="connsiteX44" fmla="*/ 766412 w 4311730"/>
              <a:gd name="connsiteY44" fmla="*/ 2032583 h 4301385"/>
              <a:gd name="connsiteX45" fmla="*/ 11648 w 4311730"/>
              <a:gd name="connsiteY45" fmla="*/ 1431683 h 4301385"/>
              <a:gd name="connsiteX46" fmla="*/ 11648 w 4311730"/>
              <a:gd name="connsiteY46" fmla="*/ 1431684 h 4301385"/>
              <a:gd name="connsiteX47" fmla="*/ 11648 w 4311730"/>
              <a:gd name="connsiteY47" fmla="*/ 1431684 h 4301385"/>
              <a:gd name="connsiteX48" fmla="*/ 134688 w 4311730"/>
              <a:gd name="connsiteY48" fmla="*/ 1354198 h 4301385"/>
              <a:gd name="connsiteX49" fmla="*/ 185613 w 4311730"/>
              <a:gd name="connsiteY49" fmla="*/ 1365812 h 4301385"/>
              <a:gd name="connsiteX50" fmla="*/ 3797804 w 4311730"/>
              <a:gd name="connsiteY50" fmla="*/ 2993814 h 4301385"/>
              <a:gd name="connsiteX51" fmla="*/ 3863676 w 4311730"/>
              <a:gd name="connsiteY51" fmla="*/ 3167779 h 4301385"/>
              <a:gd name="connsiteX52" fmla="*/ 3863675 w 4311730"/>
              <a:gd name="connsiteY52" fmla="*/ 3167779 h 4301385"/>
              <a:gd name="connsiteX53" fmla="*/ 3689710 w 4311730"/>
              <a:gd name="connsiteY53" fmla="*/ 3233650 h 4301385"/>
              <a:gd name="connsiteX54" fmla="*/ 77520 w 4311730"/>
              <a:gd name="connsiteY54" fmla="*/ 1605648 h 4301385"/>
              <a:gd name="connsiteX55" fmla="*/ 35 w 4311730"/>
              <a:gd name="connsiteY55" fmla="*/ 1482608 h 4301385"/>
              <a:gd name="connsiteX56" fmla="*/ 11648 w 4311730"/>
              <a:gd name="connsiteY56" fmla="*/ 1431684 h 4301385"/>
              <a:gd name="connsiteX57" fmla="*/ 11648 w 4311730"/>
              <a:gd name="connsiteY57" fmla="*/ 1431684 h 4301385"/>
              <a:gd name="connsiteX58" fmla="*/ 42109 w 4311730"/>
              <a:gd name="connsiteY58" fmla="*/ 1389253 h 4301385"/>
              <a:gd name="connsiteX59" fmla="*/ 134688 w 4311730"/>
              <a:gd name="connsiteY59" fmla="*/ 1354198 h 4301385"/>
              <a:gd name="connsiteX60" fmla="*/ 448054 w 4311730"/>
              <a:gd name="connsiteY60" fmla="*/ 1234283 h 4301385"/>
              <a:gd name="connsiteX61" fmla="*/ 448054 w 4311730"/>
              <a:gd name="connsiteY61" fmla="*/ 1234284 h 4301385"/>
              <a:gd name="connsiteX62" fmla="*/ 448053 w 4311730"/>
              <a:gd name="connsiteY62" fmla="*/ 1234284 h 4301385"/>
              <a:gd name="connsiteX63" fmla="*/ 571093 w 4311730"/>
              <a:gd name="connsiteY63" fmla="*/ 1156798 h 4301385"/>
              <a:gd name="connsiteX64" fmla="*/ 622018 w 4311730"/>
              <a:gd name="connsiteY64" fmla="*/ 1168412 h 4301385"/>
              <a:gd name="connsiteX65" fmla="*/ 4234209 w 4311730"/>
              <a:gd name="connsiteY65" fmla="*/ 2796414 h 4301385"/>
              <a:gd name="connsiteX66" fmla="*/ 4300081 w 4311730"/>
              <a:gd name="connsiteY66" fmla="*/ 2970379 h 4301385"/>
              <a:gd name="connsiteX67" fmla="*/ 4300080 w 4311730"/>
              <a:gd name="connsiteY67" fmla="*/ 2970378 h 4301385"/>
              <a:gd name="connsiteX68" fmla="*/ 4126115 w 4311730"/>
              <a:gd name="connsiteY68" fmla="*/ 3036250 h 4301385"/>
              <a:gd name="connsiteX69" fmla="*/ 513925 w 4311730"/>
              <a:gd name="connsiteY69" fmla="*/ 1408248 h 4301385"/>
              <a:gd name="connsiteX70" fmla="*/ 436440 w 4311730"/>
              <a:gd name="connsiteY70" fmla="*/ 1285208 h 4301385"/>
              <a:gd name="connsiteX71" fmla="*/ 448054 w 4311730"/>
              <a:gd name="connsiteY71" fmla="*/ 1234284 h 4301385"/>
              <a:gd name="connsiteX72" fmla="*/ 478514 w 4311730"/>
              <a:gd name="connsiteY72" fmla="*/ 1191853 h 4301385"/>
              <a:gd name="connsiteX73" fmla="*/ 571093 w 4311730"/>
              <a:gd name="connsiteY73" fmla="*/ 1156798 h 4301385"/>
              <a:gd name="connsiteX74" fmla="*/ 742332 w 4311730"/>
              <a:gd name="connsiteY74" fmla="*/ 801205 h 4301385"/>
              <a:gd name="connsiteX75" fmla="*/ 799599 w 4311730"/>
              <a:gd name="connsiteY75" fmla="*/ 814265 h 4301385"/>
              <a:gd name="connsiteX76" fmla="*/ 3534484 w 4311730"/>
              <a:gd name="connsiteY76" fmla="*/ 2046868 h 4301385"/>
              <a:gd name="connsiteX77" fmla="*/ 3608560 w 4311730"/>
              <a:gd name="connsiteY77" fmla="*/ 2242499 h 4301385"/>
              <a:gd name="connsiteX78" fmla="*/ 3412928 w 4311730"/>
              <a:gd name="connsiteY78" fmla="*/ 2316575 h 4301385"/>
              <a:gd name="connsiteX79" fmla="*/ 678044 w 4311730"/>
              <a:gd name="connsiteY79" fmla="*/ 1083972 h 4301385"/>
              <a:gd name="connsiteX80" fmla="*/ 603968 w 4311730"/>
              <a:gd name="connsiteY80" fmla="*/ 888341 h 4301385"/>
              <a:gd name="connsiteX81" fmla="*/ 742332 w 4311730"/>
              <a:gd name="connsiteY81" fmla="*/ 801205 h 4301385"/>
              <a:gd name="connsiteX82" fmla="*/ 670421 w 4311730"/>
              <a:gd name="connsiteY82" fmla="*/ 483176 h 4301385"/>
              <a:gd name="connsiteX83" fmla="*/ 670421 w 4311730"/>
              <a:gd name="connsiteY83" fmla="*/ 483176 h 4301385"/>
              <a:gd name="connsiteX84" fmla="*/ 670421 w 4311730"/>
              <a:gd name="connsiteY84" fmla="*/ 483176 h 4301385"/>
              <a:gd name="connsiteX85" fmla="*/ 815074 w 4311730"/>
              <a:gd name="connsiteY85" fmla="*/ 392081 h 4301385"/>
              <a:gd name="connsiteX86" fmla="*/ 874944 w 4311730"/>
              <a:gd name="connsiteY86" fmla="*/ 405734 h 4301385"/>
              <a:gd name="connsiteX87" fmla="*/ 3790657 w 4311730"/>
              <a:gd name="connsiteY87" fmla="*/ 1719835 h 4301385"/>
              <a:gd name="connsiteX88" fmla="*/ 3868099 w 4311730"/>
              <a:gd name="connsiteY88" fmla="*/ 1924358 h 4301385"/>
              <a:gd name="connsiteX89" fmla="*/ 3868098 w 4311730"/>
              <a:gd name="connsiteY89" fmla="*/ 1924358 h 4301385"/>
              <a:gd name="connsiteX90" fmla="*/ 3663575 w 4311730"/>
              <a:gd name="connsiteY90" fmla="*/ 2001800 h 4301385"/>
              <a:gd name="connsiteX91" fmla="*/ 747864 w 4311730"/>
              <a:gd name="connsiteY91" fmla="*/ 687699 h 4301385"/>
              <a:gd name="connsiteX92" fmla="*/ 656768 w 4311730"/>
              <a:gd name="connsiteY92" fmla="*/ 543046 h 4301385"/>
              <a:gd name="connsiteX93" fmla="*/ 670421 w 4311730"/>
              <a:gd name="connsiteY93" fmla="*/ 483176 h 4301385"/>
              <a:gd name="connsiteX94" fmla="*/ 706233 w 4311730"/>
              <a:gd name="connsiteY94" fmla="*/ 433293 h 4301385"/>
              <a:gd name="connsiteX95" fmla="*/ 815074 w 4311730"/>
              <a:gd name="connsiteY95" fmla="*/ 392081 h 4301385"/>
              <a:gd name="connsiteX96" fmla="*/ 1388748 w 4311730"/>
              <a:gd name="connsiteY96" fmla="*/ 236482 h 4301385"/>
              <a:gd name="connsiteX97" fmla="*/ 1443412 w 4311730"/>
              <a:gd name="connsiteY97" fmla="*/ 248948 h 4301385"/>
              <a:gd name="connsiteX98" fmla="*/ 3406288 w 4311730"/>
              <a:gd name="connsiteY98" fmla="*/ 1133609 h 4301385"/>
              <a:gd name="connsiteX99" fmla="*/ 3476997 w 4311730"/>
              <a:gd name="connsiteY99" fmla="*/ 1320349 h 4301385"/>
              <a:gd name="connsiteX100" fmla="*/ 3290257 w 4311730"/>
              <a:gd name="connsiteY100" fmla="*/ 1391058 h 4301385"/>
              <a:gd name="connsiteX101" fmla="*/ 1327381 w 4311730"/>
              <a:gd name="connsiteY101" fmla="*/ 506397 h 4301385"/>
              <a:gd name="connsiteX102" fmla="*/ 1256672 w 4311730"/>
              <a:gd name="connsiteY102" fmla="*/ 319657 h 4301385"/>
              <a:gd name="connsiteX103" fmla="*/ 1388748 w 4311730"/>
              <a:gd name="connsiteY103" fmla="*/ 236482 h 4301385"/>
              <a:gd name="connsiteX104" fmla="*/ 1780474 w 4311730"/>
              <a:gd name="connsiteY104" fmla="*/ 38 h 4301385"/>
              <a:gd name="connsiteX105" fmla="*/ 1835138 w 4311730"/>
              <a:gd name="connsiteY105" fmla="*/ 12505 h 4301385"/>
              <a:gd name="connsiteX106" fmla="*/ 3323982 w 4311730"/>
              <a:gd name="connsiteY106" fmla="*/ 683521 h 4301385"/>
              <a:gd name="connsiteX107" fmla="*/ 3394690 w 4311730"/>
              <a:gd name="connsiteY107" fmla="*/ 870261 h 4301385"/>
              <a:gd name="connsiteX108" fmla="*/ 3207950 w 4311730"/>
              <a:gd name="connsiteY108" fmla="*/ 940970 h 4301385"/>
              <a:gd name="connsiteX109" fmla="*/ 1719107 w 4311730"/>
              <a:gd name="connsiteY109" fmla="*/ 269953 h 4301385"/>
              <a:gd name="connsiteX110" fmla="*/ 1648398 w 4311730"/>
              <a:gd name="connsiteY110" fmla="*/ 83214 h 4301385"/>
              <a:gd name="connsiteX111" fmla="*/ 1780474 w 4311730"/>
              <a:gd name="connsiteY111" fmla="*/ 38 h 4301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311730" h="4301385">
                <a:moveTo>
                  <a:pt x="1103914" y="3347949"/>
                </a:moveTo>
                <a:cubicBezTo>
                  <a:pt x="1122251" y="3348376"/>
                  <a:pt x="1140806" y="3352405"/>
                  <a:pt x="1158579" y="3360416"/>
                </a:cubicBezTo>
                <a:lnTo>
                  <a:pt x="2647422" y="4031432"/>
                </a:lnTo>
                <a:cubicBezTo>
                  <a:pt x="2718515" y="4063473"/>
                  <a:pt x="2750172" y="4147080"/>
                  <a:pt x="2718131" y="4218172"/>
                </a:cubicBezTo>
                <a:cubicBezTo>
                  <a:pt x="2686090" y="4289264"/>
                  <a:pt x="2602483" y="4320922"/>
                  <a:pt x="2531391" y="4288881"/>
                </a:cubicBezTo>
                <a:lnTo>
                  <a:pt x="1042548" y="3617864"/>
                </a:lnTo>
                <a:cubicBezTo>
                  <a:pt x="971455" y="3585823"/>
                  <a:pt x="939798" y="3502217"/>
                  <a:pt x="971839" y="3431125"/>
                </a:cubicBezTo>
                <a:cubicBezTo>
                  <a:pt x="995870" y="3377805"/>
                  <a:pt x="1048906" y="3346668"/>
                  <a:pt x="1103914" y="3347949"/>
                </a:cubicBezTo>
                <a:close/>
                <a:moveTo>
                  <a:pt x="851821" y="2848575"/>
                </a:moveTo>
                <a:cubicBezTo>
                  <a:pt x="868153" y="2848955"/>
                  <a:pt x="884679" y="2852544"/>
                  <a:pt x="900509" y="2859678"/>
                </a:cubicBezTo>
                <a:lnTo>
                  <a:pt x="3275747" y="3930189"/>
                </a:lnTo>
                <a:cubicBezTo>
                  <a:pt x="3339067" y="3958727"/>
                  <a:pt x="3367263" y="4033194"/>
                  <a:pt x="3338725" y="4096514"/>
                </a:cubicBezTo>
                <a:cubicBezTo>
                  <a:pt x="3310187" y="4159834"/>
                  <a:pt x="3235721" y="4188030"/>
                  <a:pt x="3172401" y="4159492"/>
                </a:cubicBezTo>
                <a:lnTo>
                  <a:pt x="797163" y="3088981"/>
                </a:lnTo>
                <a:cubicBezTo>
                  <a:pt x="733843" y="3060443"/>
                  <a:pt x="705647" y="2985977"/>
                  <a:pt x="734185" y="2922657"/>
                </a:cubicBezTo>
                <a:cubicBezTo>
                  <a:pt x="755589" y="2875167"/>
                  <a:pt x="802827" y="2847434"/>
                  <a:pt x="851821" y="2848575"/>
                </a:cubicBezTo>
                <a:close/>
                <a:moveTo>
                  <a:pt x="339746" y="2354122"/>
                </a:moveTo>
                <a:lnTo>
                  <a:pt x="339746" y="2354123"/>
                </a:lnTo>
                <a:lnTo>
                  <a:pt x="339746" y="2354123"/>
                </a:lnTo>
                <a:close/>
                <a:moveTo>
                  <a:pt x="458269" y="2279482"/>
                </a:moveTo>
                <a:cubicBezTo>
                  <a:pt x="474723" y="2279866"/>
                  <a:pt x="491375" y="2283481"/>
                  <a:pt x="507324" y="2290670"/>
                </a:cubicBezTo>
                <a:lnTo>
                  <a:pt x="3635217" y="3700399"/>
                </a:lnTo>
                <a:cubicBezTo>
                  <a:pt x="3699014" y="3729153"/>
                  <a:pt x="3727423" y="3804180"/>
                  <a:pt x="3698670" y="3867978"/>
                </a:cubicBezTo>
                <a:lnTo>
                  <a:pt x="3698669" y="3867977"/>
                </a:lnTo>
                <a:cubicBezTo>
                  <a:pt x="3669916" y="3931775"/>
                  <a:pt x="3594888" y="3960184"/>
                  <a:pt x="3531091" y="3931431"/>
                </a:cubicBezTo>
                <a:lnTo>
                  <a:pt x="403200" y="2521700"/>
                </a:lnTo>
                <a:cubicBezTo>
                  <a:pt x="355351" y="2500135"/>
                  <a:pt x="327409" y="2452541"/>
                  <a:pt x="328559" y="2403177"/>
                </a:cubicBezTo>
                <a:lnTo>
                  <a:pt x="339746" y="2354123"/>
                </a:lnTo>
                <a:lnTo>
                  <a:pt x="369089" y="2313250"/>
                </a:lnTo>
                <a:cubicBezTo>
                  <a:pt x="393237" y="2290879"/>
                  <a:pt x="425360" y="2278716"/>
                  <a:pt x="458269" y="2279482"/>
                </a:cubicBezTo>
                <a:close/>
                <a:moveTo>
                  <a:pt x="647889" y="2107223"/>
                </a:moveTo>
                <a:lnTo>
                  <a:pt x="647889" y="2107224"/>
                </a:lnTo>
                <a:lnTo>
                  <a:pt x="647889" y="2107224"/>
                </a:lnTo>
                <a:close/>
                <a:moveTo>
                  <a:pt x="766412" y="2032583"/>
                </a:moveTo>
                <a:cubicBezTo>
                  <a:pt x="782866" y="2032967"/>
                  <a:pt x="799518" y="2036582"/>
                  <a:pt x="815467" y="2043771"/>
                </a:cubicBezTo>
                <a:lnTo>
                  <a:pt x="3943360" y="3453500"/>
                </a:lnTo>
                <a:cubicBezTo>
                  <a:pt x="4007157" y="3482254"/>
                  <a:pt x="4035566" y="3557281"/>
                  <a:pt x="4006813" y="3621079"/>
                </a:cubicBezTo>
                <a:lnTo>
                  <a:pt x="4006812" y="3621078"/>
                </a:lnTo>
                <a:cubicBezTo>
                  <a:pt x="3978059" y="3684876"/>
                  <a:pt x="3903031" y="3713285"/>
                  <a:pt x="3839234" y="3684532"/>
                </a:cubicBezTo>
                <a:lnTo>
                  <a:pt x="711343" y="2274801"/>
                </a:lnTo>
                <a:cubicBezTo>
                  <a:pt x="663495" y="2253236"/>
                  <a:pt x="635552" y="2205642"/>
                  <a:pt x="636702" y="2156278"/>
                </a:cubicBezTo>
                <a:lnTo>
                  <a:pt x="647889" y="2107224"/>
                </a:lnTo>
                <a:lnTo>
                  <a:pt x="647889" y="2107224"/>
                </a:lnTo>
                <a:lnTo>
                  <a:pt x="677232" y="2066351"/>
                </a:lnTo>
                <a:cubicBezTo>
                  <a:pt x="701380" y="2043980"/>
                  <a:pt x="733503" y="2031817"/>
                  <a:pt x="766412" y="2032583"/>
                </a:cubicBezTo>
                <a:close/>
                <a:moveTo>
                  <a:pt x="11648" y="1431683"/>
                </a:moveTo>
                <a:lnTo>
                  <a:pt x="11648" y="1431684"/>
                </a:lnTo>
                <a:lnTo>
                  <a:pt x="11648" y="1431684"/>
                </a:lnTo>
                <a:close/>
                <a:moveTo>
                  <a:pt x="134688" y="1354198"/>
                </a:moveTo>
                <a:cubicBezTo>
                  <a:pt x="151770" y="1354596"/>
                  <a:pt x="169056" y="1358350"/>
                  <a:pt x="185613" y="1365812"/>
                </a:cubicBezTo>
                <a:lnTo>
                  <a:pt x="3797804" y="2993814"/>
                </a:lnTo>
                <a:cubicBezTo>
                  <a:pt x="3864034" y="3023663"/>
                  <a:pt x="3893525" y="3101550"/>
                  <a:pt x="3863676" y="3167779"/>
                </a:cubicBezTo>
                <a:lnTo>
                  <a:pt x="3863675" y="3167779"/>
                </a:lnTo>
                <a:cubicBezTo>
                  <a:pt x="3833826" y="3234008"/>
                  <a:pt x="3755939" y="3263499"/>
                  <a:pt x="3689710" y="3233650"/>
                </a:cubicBezTo>
                <a:lnTo>
                  <a:pt x="77520" y="1605648"/>
                </a:lnTo>
                <a:cubicBezTo>
                  <a:pt x="27848" y="1583261"/>
                  <a:pt x="-1159" y="1533853"/>
                  <a:pt x="35" y="1482608"/>
                </a:cubicBezTo>
                <a:lnTo>
                  <a:pt x="11648" y="1431684"/>
                </a:lnTo>
                <a:lnTo>
                  <a:pt x="11648" y="1431684"/>
                </a:lnTo>
                <a:lnTo>
                  <a:pt x="42109" y="1389253"/>
                </a:lnTo>
                <a:cubicBezTo>
                  <a:pt x="67178" y="1366029"/>
                  <a:pt x="100525" y="1353403"/>
                  <a:pt x="134688" y="1354198"/>
                </a:cubicBezTo>
                <a:close/>
                <a:moveTo>
                  <a:pt x="448054" y="1234283"/>
                </a:moveTo>
                <a:lnTo>
                  <a:pt x="448054" y="1234284"/>
                </a:lnTo>
                <a:lnTo>
                  <a:pt x="448053" y="1234284"/>
                </a:lnTo>
                <a:close/>
                <a:moveTo>
                  <a:pt x="571093" y="1156798"/>
                </a:moveTo>
                <a:cubicBezTo>
                  <a:pt x="588175" y="1157196"/>
                  <a:pt x="605461" y="1160950"/>
                  <a:pt x="622018" y="1168412"/>
                </a:cubicBezTo>
                <a:lnTo>
                  <a:pt x="4234209" y="2796414"/>
                </a:lnTo>
                <a:cubicBezTo>
                  <a:pt x="4300439" y="2826263"/>
                  <a:pt x="4329930" y="2904150"/>
                  <a:pt x="4300081" y="2970379"/>
                </a:cubicBezTo>
                <a:lnTo>
                  <a:pt x="4300080" y="2970378"/>
                </a:lnTo>
                <a:cubicBezTo>
                  <a:pt x="4270231" y="3036608"/>
                  <a:pt x="4192344" y="3066099"/>
                  <a:pt x="4126115" y="3036250"/>
                </a:cubicBezTo>
                <a:lnTo>
                  <a:pt x="513925" y="1408248"/>
                </a:lnTo>
                <a:cubicBezTo>
                  <a:pt x="464253" y="1385861"/>
                  <a:pt x="435246" y="1336453"/>
                  <a:pt x="436440" y="1285208"/>
                </a:cubicBezTo>
                <a:lnTo>
                  <a:pt x="448054" y="1234284"/>
                </a:lnTo>
                <a:lnTo>
                  <a:pt x="478514" y="1191853"/>
                </a:lnTo>
                <a:cubicBezTo>
                  <a:pt x="503583" y="1168629"/>
                  <a:pt x="536930" y="1156003"/>
                  <a:pt x="571093" y="1156798"/>
                </a:cubicBezTo>
                <a:close/>
                <a:moveTo>
                  <a:pt x="742332" y="801205"/>
                </a:moveTo>
                <a:cubicBezTo>
                  <a:pt x="761542" y="801653"/>
                  <a:pt x="780980" y="805874"/>
                  <a:pt x="799599" y="814265"/>
                </a:cubicBezTo>
                <a:lnTo>
                  <a:pt x="3534484" y="2046868"/>
                </a:lnTo>
                <a:cubicBezTo>
                  <a:pt x="3608961" y="2080434"/>
                  <a:pt x="3642126" y="2168022"/>
                  <a:pt x="3608560" y="2242499"/>
                </a:cubicBezTo>
                <a:cubicBezTo>
                  <a:pt x="3574993" y="2316977"/>
                  <a:pt x="3487405" y="2350142"/>
                  <a:pt x="3412928" y="2316575"/>
                </a:cubicBezTo>
                <a:lnTo>
                  <a:pt x="678044" y="1083972"/>
                </a:lnTo>
                <a:cubicBezTo>
                  <a:pt x="603566" y="1050406"/>
                  <a:pt x="570402" y="962818"/>
                  <a:pt x="603968" y="888341"/>
                </a:cubicBezTo>
                <a:cubicBezTo>
                  <a:pt x="629143" y="832483"/>
                  <a:pt x="684705" y="799864"/>
                  <a:pt x="742332" y="801205"/>
                </a:cubicBezTo>
                <a:close/>
                <a:moveTo>
                  <a:pt x="670421" y="483176"/>
                </a:moveTo>
                <a:lnTo>
                  <a:pt x="670421" y="483176"/>
                </a:lnTo>
                <a:lnTo>
                  <a:pt x="670421" y="483176"/>
                </a:lnTo>
                <a:close/>
                <a:moveTo>
                  <a:pt x="815074" y="392081"/>
                </a:moveTo>
                <a:cubicBezTo>
                  <a:pt x="835156" y="392548"/>
                  <a:pt x="855478" y="396961"/>
                  <a:pt x="874944" y="405734"/>
                </a:cubicBezTo>
                <a:lnTo>
                  <a:pt x="3790657" y="1719835"/>
                </a:lnTo>
                <a:cubicBezTo>
                  <a:pt x="3868519" y="1754927"/>
                  <a:pt x="3903191" y="1846496"/>
                  <a:pt x="3868099" y="1924358"/>
                </a:cubicBezTo>
                <a:lnTo>
                  <a:pt x="3868098" y="1924358"/>
                </a:lnTo>
                <a:cubicBezTo>
                  <a:pt x="3833006" y="2002220"/>
                  <a:pt x="3741437" y="2036892"/>
                  <a:pt x="3663575" y="2001800"/>
                </a:cubicBezTo>
                <a:lnTo>
                  <a:pt x="747864" y="687699"/>
                </a:lnTo>
                <a:cubicBezTo>
                  <a:pt x="689467" y="661380"/>
                  <a:pt x="655365" y="603292"/>
                  <a:pt x="656768" y="543046"/>
                </a:cubicBezTo>
                <a:lnTo>
                  <a:pt x="670421" y="483176"/>
                </a:lnTo>
                <a:lnTo>
                  <a:pt x="706233" y="433293"/>
                </a:lnTo>
                <a:cubicBezTo>
                  <a:pt x="735705" y="405990"/>
                  <a:pt x="774909" y="391145"/>
                  <a:pt x="815074" y="392081"/>
                </a:cubicBezTo>
                <a:close/>
                <a:moveTo>
                  <a:pt x="1388748" y="236482"/>
                </a:moveTo>
                <a:cubicBezTo>
                  <a:pt x="1407084" y="236909"/>
                  <a:pt x="1425639" y="240938"/>
                  <a:pt x="1443412" y="248948"/>
                </a:cubicBezTo>
                <a:lnTo>
                  <a:pt x="3406288" y="1133609"/>
                </a:lnTo>
                <a:cubicBezTo>
                  <a:pt x="3477381" y="1165650"/>
                  <a:pt x="3509038" y="1249257"/>
                  <a:pt x="3476997" y="1320349"/>
                </a:cubicBezTo>
                <a:cubicBezTo>
                  <a:pt x="3444956" y="1391441"/>
                  <a:pt x="3361349" y="1423099"/>
                  <a:pt x="3290257" y="1391058"/>
                </a:cubicBezTo>
                <a:lnTo>
                  <a:pt x="1327381" y="506397"/>
                </a:lnTo>
                <a:cubicBezTo>
                  <a:pt x="1256289" y="474356"/>
                  <a:pt x="1224631" y="390749"/>
                  <a:pt x="1256672" y="319657"/>
                </a:cubicBezTo>
                <a:cubicBezTo>
                  <a:pt x="1280703" y="266338"/>
                  <a:pt x="1333740" y="235201"/>
                  <a:pt x="1388748" y="236482"/>
                </a:cubicBezTo>
                <a:close/>
                <a:moveTo>
                  <a:pt x="1780474" y="38"/>
                </a:moveTo>
                <a:cubicBezTo>
                  <a:pt x="1798810" y="465"/>
                  <a:pt x="1817365" y="4495"/>
                  <a:pt x="1835138" y="12505"/>
                </a:cubicBezTo>
                <a:lnTo>
                  <a:pt x="3323982" y="683521"/>
                </a:lnTo>
                <a:cubicBezTo>
                  <a:pt x="3395074" y="715562"/>
                  <a:pt x="3426731" y="799169"/>
                  <a:pt x="3394690" y="870261"/>
                </a:cubicBezTo>
                <a:cubicBezTo>
                  <a:pt x="3362649" y="941353"/>
                  <a:pt x="3279043" y="973011"/>
                  <a:pt x="3207950" y="940970"/>
                </a:cubicBezTo>
                <a:lnTo>
                  <a:pt x="1719107" y="269953"/>
                </a:lnTo>
                <a:cubicBezTo>
                  <a:pt x="1648015" y="237912"/>
                  <a:pt x="1616357" y="154306"/>
                  <a:pt x="1648398" y="83214"/>
                </a:cubicBezTo>
                <a:cubicBezTo>
                  <a:pt x="1672429" y="29894"/>
                  <a:pt x="1725465" y="-1243"/>
                  <a:pt x="1780474" y="38"/>
                </a:cubicBezTo>
                <a:close/>
              </a:path>
            </a:pathLst>
          </a:custGeom>
          <a:pattFill prst="pct5">
            <a:fgClr>
              <a:schemeClr val="tx1"/>
            </a:fgClr>
            <a:bgClr>
              <a:schemeClr val="bg1"/>
            </a:bgClr>
          </a:pattFill>
          <a:effectLst>
            <a:outerShdw blurRad="50800" dist="38100" dir="2700000" algn="tl" rotWithShape="0">
              <a:prstClr val="black">
                <a:alpha val="40000"/>
              </a:prstClr>
            </a:outerShdw>
          </a:effectLst>
        </p:spPr>
        <p:txBody>
          <a:bodyPr wrap="square">
            <a:noAutofit/>
          </a:bodyPr>
          <a:lstStyle/>
          <a:p>
            <a:endParaRPr lang="id-ID"/>
          </a:p>
        </p:txBody>
      </p:sp>
    </p:spTree>
    <p:extLst>
      <p:ext uri="{BB962C8B-B14F-4D97-AF65-F5344CB8AC3E}">
        <p14:creationId xmlns:p14="http://schemas.microsoft.com/office/powerpoint/2010/main" val="2387634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reative Message">
    <p:spTree>
      <p:nvGrpSpPr>
        <p:cNvPr id="1" name=""/>
        <p:cNvGrpSpPr/>
        <p:nvPr/>
      </p:nvGrpSpPr>
      <p:grpSpPr>
        <a:xfrm>
          <a:off x="0" y="0"/>
          <a:ext cx="0" cy="0"/>
          <a:chOff x="0" y="0"/>
          <a:chExt cx="0" cy="0"/>
        </a:xfrm>
      </p:grpSpPr>
      <p:sp>
        <p:nvSpPr>
          <p:cNvPr id="4" name="Picture Placeholder 3"/>
          <p:cNvSpPr>
            <a:spLocks noGrp="1"/>
          </p:cNvSpPr>
          <p:nvPr>
            <p:ph type="pic" sz="quarter" idx="11"/>
          </p:nvPr>
        </p:nvSpPr>
        <p:spPr>
          <a:xfrm>
            <a:off x="3895446" y="2075542"/>
            <a:ext cx="4450270" cy="2766143"/>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853745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rvice Layout">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0" y="0"/>
            <a:ext cx="3251200" cy="6858000"/>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3053855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 three opening layout">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9170125" y="1084217"/>
            <a:ext cx="1657531" cy="2899954"/>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2"/>
          </p:nvPr>
        </p:nvSpPr>
        <p:spPr>
          <a:xfrm>
            <a:off x="7512594" y="1889760"/>
            <a:ext cx="1657531" cy="2899954"/>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3"/>
          </p:nvPr>
        </p:nvSpPr>
        <p:spPr>
          <a:xfrm>
            <a:off x="5855063" y="1084217"/>
            <a:ext cx="1657531" cy="2899954"/>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2150693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One Half Center Layout">
    <p:spTree>
      <p:nvGrpSpPr>
        <p:cNvPr id="1" name=""/>
        <p:cNvGrpSpPr/>
        <p:nvPr/>
      </p:nvGrpSpPr>
      <p:grpSpPr>
        <a:xfrm>
          <a:off x="0" y="0"/>
          <a:ext cx="0" cy="0"/>
          <a:chOff x="0" y="0"/>
          <a:chExt cx="0" cy="0"/>
        </a:xfrm>
      </p:grpSpPr>
      <p:sp>
        <p:nvSpPr>
          <p:cNvPr id="3" name="Picture Placeholder 1"/>
          <p:cNvSpPr>
            <a:spLocks noGrp="1"/>
          </p:cNvSpPr>
          <p:nvPr>
            <p:ph type="pic" sz="quarter" idx="10"/>
          </p:nvPr>
        </p:nvSpPr>
        <p:spPr>
          <a:xfrm>
            <a:off x="1432560" y="1577094"/>
            <a:ext cx="9433559" cy="2217666"/>
          </a:xfrm>
          <a:prstGeom prst="rect">
            <a:avLst/>
          </a:prstGeom>
          <a:pattFill prst="pct5">
            <a:fgClr>
              <a:schemeClr val="tx1"/>
            </a:fgClr>
            <a:bgClr>
              <a:schemeClr val="bg1"/>
            </a:bgClr>
          </a:pattFill>
        </p:spPr>
      </p:sp>
    </p:spTree>
    <p:extLst>
      <p:ext uri="{BB962C8B-B14F-4D97-AF65-F5344CB8AC3E}">
        <p14:creationId xmlns:p14="http://schemas.microsoft.com/office/powerpoint/2010/main" val="1293732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tem two">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3817256" y="2656114"/>
            <a:ext cx="5254173" cy="2708085"/>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1852726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Item Layout">
    <p:spTree>
      <p:nvGrpSpPr>
        <p:cNvPr id="1" name=""/>
        <p:cNvGrpSpPr/>
        <p:nvPr/>
      </p:nvGrpSpPr>
      <p:grpSpPr>
        <a:xfrm>
          <a:off x="0" y="0"/>
          <a:ext cx="0" cy="0"/>
          <a:chOff x="0" y="0"/>
          <a:chExt cx="0" cy="0"/>
        </a:xfrm>
      </p:grpSpPr>
      <p:sp>
        <p:nvSpPr>
          <p:cNvPr id="3" name="Picture Placeholder 3"/>
          <p:cNvSpPr>
            <a:spLocks noGrp="1"/>
          </p:cNvSpPr>
          <p:nvPr>
            <p:ph type="pic" sz="quarter" idx="10"/>
          </p:nvPr>
        </p:nvSpPr>
        <p:spPr>
          <a:xfrm>
            <a:off x="4631506" y="2432923"/>
            <a:ext cx="2880000" cy="2160000"/>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1"/>
          </p:nvPr>
        </p:nvSpPr>
        <p:spPr>
          <a:xfrm>
            <a:off x="1214796" y="2432923"/>
            <a:ext cx="2880000" cy="2160000"/>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2"/>
          </p:nvPr>
        </p:nvSpPr>
        <p:spPr>
          <a:xfrm>
            <a:off x="8048216" y="2432923"/>
            <a:ext cx="2880000" cy="2160000"/>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35674868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Right Creative Slide">
    <p:spTree>
      <p:nvGrpSpPr>
        <p:cNvPr id="1" name=""/>
        <p:cNvGrpSpPr/>
        <p:nvPr/>
      </p:nvGrpSpPr>
      <p:grpSpPr>
        <a:xfrm>
          <a:off x="0" y="0"/>
          <a:ext cx="0" cy="0"/>
          <a:chOff x="0" y="0"/>
          <a:chExt cx="0" cy="0"/>
        </a:xfrm>
      </p:grpSpPr>
      <p:sp>
        <p:nvSpPr>
          <p:cNvPr id="4" name="Picture Placeholder 16"/>
          <p:cNvSpPr>
            <a:spLocks noGrp="1"/>
          </p:cNvSpPr>
          <p:nvPr>
            <p:ph type="pic" sz="quarter" idx="10"/>
          </p:nvPr>
        </p:nvSpPr>
        <p:spPr>
          <a:xfrm>
            <a:off x="6801076" y="1072175"/>
            <a:ext cx="4167940" cy="4932782"/>
          </a:xfrm>
          <a:custGeom>
            <a:avLst/>
            <a:gdLst>
              <a:gd name="connsiteX0" fmla="*/ 3596540 w 4167940"/>
              <a:gd name="connsiteY0" fmla="*/ 4507069 h 4932782"/>
              <a:gd name="connsiteX1" fmla="*/ 3596540 w 4167940"/>
              <a:gd name="connsiteY1" fmla="*/ 4507069 h 4932782"/>
              <a:gd name="connsiteX2" fmla="*/ 3596539 w 4167940"/>
              <a:gd name="connsiteY2" fmla="*/ 4507069 h 4932782"/>
              <a:gd name="connsiteX3" fmla="*/ 3594359 w 4167940"/>
              <a:gd name="connsiteY3" fmla="*/ 1089014 h 4932782"/>
              <a:gd name="connsiteX4" fmla="*/ 3594359 w 4167940"/>
              <a:gd name="connsiteY4" fmla="*/ 1089015 h 4932782"/>
              <a:gd name="connsiteX5" fmla="*/ 3731949 w 4167940"/>
              <a:gd name="connsiteY5" fmla="*/ 1261523 h 4932782"/>
              <a:gd name="connsiteX6" fmla="*/ 3334049 w 4167940"/>
              <a:gd name="connsiteY6" fmla="*/ 4795192 h 4932782"/>
              <a:gd name="connsiteX7" fmla="*/ 3223265 w 4167940"/>
              <a:gd name="connsiteY7" fmla="*/ 4927393 h 4932782"/>
              <a:gd name="connsiteX8" fmla="*/ 3161542 w 4167940"/>
              <a:gd name="connsiteY8" fmla="*/ 4932782 h 4932782"/>
              <a:gd name="connsiteX9" fmla="*/ 3102562 w 4167940"/>
              <a:gd name="connsiteY9" fmla="*/ 4913802 h 4932782"/>
              <a:gd name="connsiteX10" fmla="*/ 3023952 w 4167940"/>
              <a:gd name="connsiteY10" fmla="*/ 4760274 h 4932782"/>
              <a:gd name="connsiteX11" fmla="*/ 3421851 w 4167940"/>
              <a:gd name="connsiteY11" fmla="*/ 1226604 h 4932782"/>
              <a:gd name="connsiteX12" fmla="*/ 3594359 w 4167940"/>
              <a:gd name="connsiteY12" fmla="*/ 1089014 h 4932782"/>
              <a:gd name="connsiteX13" fmla="*/ 2829929 w 4167940"/>
              <a:gd name="connsiteY13" fmla="*/ 1002939 h 4932782"/>
              <a:gd name="connsiteX14" fmla="*/ 2829929 w 4167940"/>
              <a:gd name="connsiteY14" fmla="*/ 1002939 h 4932782"/>
              <a:gd name="connsiteX15" fmla="*/ 2967519 w 4167940"/>
              <a:gd name="connsiteY15" fmla="*/ 1175447 h 4932782"/>
              <a:gd name="connsiteX16" fmla="*/ 2569619 w 4167940"/>
              <a:gd name="connsiteY16" fmla="*/ 4709116 h 4932782"/>
              <a:gd name="connsiteX17" fmla="*/ 2458835 w 4167940"/>
              <a:gd name="connsiteY17" fmla="*/ 4841317 h 4932782"/>
              <a:gd name="connsiteX18" fmla="*/ 2397112 w 4167940"/>
              <a:gd name="connsiteY18" fmla="*/ 4846706 h 4932782"/>
              <a:gd name="connsiteX19" fmla="*/ 2338132 w 4167940"/>
              <a:gd name="connsiteY19" fmla="*/ 4827726 h 4932782"/>
              <a:gd name="connsiteX20" fmla="*/ 2259522 w 4167940"/>
              <a:gd name="connsiteY20" fmla="*/ 4674198 h 4932782"/>
              <a:gd name="connsiteX21" fmla="*/ 2657421 w 4167940"/>
              <a:gd name="connsiteY21" fmla="*/ 1140528 h 4932782"/>
              <a:gd name="connsiteX22" fmla="*/ 2829929 w 4167940"/>
              <a:gd name="connsiteY22" fmla="*/ 1002939 h 4932782"/>
              <a:gd name="connsiteX23" fmla="*/ 900831 w 4167940"/>
              <a:gd name="connsiteY23" fmla="*/ 785718 h 4932782"/>
              <a:gd name="connsiteX24" fmla="*/ 900831 w 4167940"/>
              <a:gd name="connsiteY24" fmla="*/ 785719 h 4932782"/>
              <a:gd name="connsiteX25" fmla="*/ 1038421 w 4167940"/>
              <a:gd name="connsiteY25" fmla="*/ 958227 h 4932782"/>
              <a:gd name="connsiteX26" fmla="*/ 640522 w 4167940"/>
              <a:gd name="connsiteY26" fmla="*/ 4491895 h 4932782"/>
              <a:gd name="connsiteX27" fmla="*/ 529738 w 4167940"/>
              <a:gd name="connsiteY27" fmla="*/ 4624096 h 4932782"/>
              <a:gd name="connsiteX28" fmla="*/ 468015 w 4167940"/>
              <a:gd name="connsiteY28" fmla="*/ 4629485 h 4932782"/>
              <a:gd name="connsiteX29" fmla="*/ 409035 w 4167940"/>
              <a:gd name="connsiteY29" fmla="*/ 4610505 h 4932782"/>
              <a:gd name="connsiteX30" fmla="*/ 330424 w 4167940"/>
              <a:gd name="connsiteY30" fmla="*/ 4456977 h 4932782"/>
              <a:gd name="connsiteX31" fmla="*/ 728323 w 4167940"/>
              <a:gd name="connsiteY31" fmla="*/ 923308 h 4932782"/>
              <a:gd name="connsiteX32" fmla="*/ 900831 w 4167940"/>
              <a:gd name="connsiteY32" fmla="*/ 785718 h 4932782"/>
              <a:gd name="connsiteX33" fmla="*/ 4029357 w 4167940"/>
              <a:gd name="connsiteY33" fmla="*/ 663301 h 4932782"/>
              <a:gd name="connsiteX34" fmla="*/ 4029357 w 4167940"/>
              <a:gd name="connsiteY34" fmla="*/ 663302 h 4932782"/>
              <a:gd name="connsiteX35" fmla="*/ 4166947 w 4167940"/>
              <a:gd name="connsiteY35" fmla="*/ 835810 h 4932782"/>
              <a:gd name="connsiteX36" fmla="*/ 3769047 w 4167940"/>
              <a:gd name="connsiteY36" fmla="*/ 4369479 h 4932782"/>
              <a:gd name="connsiteX37" fmla="*/ 3658263 w 4167940"/>
              <a:gd name="connsiteY37" fmla="*/ 4501680 h 4932782"/>
              <a:gd name="connsiteX38" fmla="*/ 3596540 w 4167940"/>
              <a:gd name="connsiteY38" fmla="*/ 4507069 h 4932782"/>
              <a:gd name="connsiteX39" fmla="*/ 3537560 w 4167940"/>
              <a:gd name="connsiteY39" fmla="*/ 4488089 h 4932782"/>
              <a:gd name="connsiteX40" fmla="*/ 3458950 w 4167940"/>
              <a:gd name="connsiteY40" fmla="*/ 4334561 h 4932782"/>
              <a:gd name="connsiteX41" fmla="*/ 3856849 w 4167940"/>
              <a:gd name="connsiteY41" fmla="*/ 800892 h 4932782"/>
              <a:gd name="connsiteX42" fmla="*/ 4029357 w 4167940"/>
              <a:gd name="connsiteY42" fmla="*/ 663301 h 4932782"/>
              <a:gd name="connsiteX43" fmla="*/ 3264927 w 4167940"/>
              <a:gd name="connsiteY43" fmla="*/ 577225 h 4932782"/>
              <a:gd name="connsiteX44" fmla="*/ 3264927 w 4167940"/>
              <a:gd name="connsiteY44" fmla="*/ 577226 h 4932782"/>
              <a:gd name="connsiteX45" fmla="*/ 3402517 w 4167940"/>
              <a:gd name="connsiteY45" fmla="*/ 749734 h 4932782"/>
              <a:gd name="connsiteX46" fmla="*/ 3004617 w 4167940"/>
              <a:gd name="connsiteY46" fmla="*/ 4283403 h 4932782"/>
              <a:gd name="connsiteX47" fmla="*/ 2893833 w 4167940"/>
              <a:gd name="connsiteY47" fmla="*/ 4415604 h 4932782"/>
              <a:gd name="connsiteX48" fmla="*/ 2832110 w 4167940"/>
              <a:gd name="connsiteY48" fmla="*/ 4420993 h 4932782"/>
              <a:gd name="connsiteX49" fmla="*/ 2773130 w 4167940"/>
              <a:gd name="connsiteY49" fmla="*/ 4402013 h 4932782"/>
              <a:gd name="connsiteX50" fmla="*/ 2694520 w 4167940"/>
              <a:gd name="connsiteY50" fmla="*/ 4248485 h 4932782"/>
              <a:gd name="connsiteX51" fmla="*/ 3092419 w 4167940"/>
              <a:gd name="connsiteY51" fmla="*/ 714816 h 4932782"/>
              <a:gd name="connsiteX52" fmla="*/ 3264927 w 4167940"/>
              <a:gd name="connsiteY52" fmla="*/ 577225 h 4932782"/>
              <a:gd name="connsiteX53" fmla="*/ 2500497 w 4167940"/>
              <a:gd name="connsiteY53" fmla="*/ 491149 h 4932782"/>
              <a:gd name="connsiteX54" fmla="*/ 2500497 w 4167940"/>
              <a:gd name="connsiteY54" fmla="*/ 491149 h 4932782"/>
              <a:gd name="connsiteX55" fmla="*/ 2638087 w 4167940"/>
              <a:gd name="connsiteY55" fmla="*/ 663657 h 4932782"/>
              <a:gd name="connsiteX56" fmla="*/ 2240187 w 4167940"/>
              <a:gd name="connsiteY56" fmla="*/ 4197326 h 4932782"/>
              <a:gd name="connsiteX57" fmla="*/ 2129403 w 4167940"/>
              <a:gd name="connsiteY57" fmla="*/ 4329527 h 4932782"/>
              <a:gd name="connsiteX58" fmla="*/ 2067680 w 4167940"/>
              <a:gd name="connsiteY58" fmla="*/ 4334916 h 4932782"/>
              <a:gd name="connsiteX59" fmla="*/ 2008700 w 4167940"/>
              <a:gd name="connsiteY59" fmla="*/ 4315936 h 4932782"/>
              <a:gd name="connsiteX60" fmla="*/ 1930090 w 4167940"/>
              <a:gd name="connsiteY60" fmla="*/ 4162408 h 4932782"/>
              <a:gd name="connsiteX61" fmla="*/ 2327989 w 4167940"/>
              <a:gd name="connsiteY61" fmla="*/ 628739 h 4932782"/>
              <a:gd name="connsiteX62" fmla="*/ 2500497 w 4167940"/>
              <a:gd name="connsiteY62" fmla="*/ 491149 h 4932782"/>
              <a:gd name="connsiteX63" fmla="*/ 1736069 w 4167940"/>
              <a:gd name="connsiteY63" fmla="*/ 405073 h 4932782"/>
              <a:gd name="connsiteX64" fmla="*/ 1736069 w 4167940"/>
              <a:gd name="connsiteY64" fmla="*/ 405074 h 4932782"/>
              <a:gd name="connsiteX65" fmla="*/ 1873659 w 4167940"/>
              <a:gd name="connsiteY65" fmla="*/ 577581 h 4932782"/>
              <a:gd name="connsiteX66" fmla="*/ 1475760 w 4167940"/>
              <a:gd name="connsiteY66" fmla="*/ 4111250 h 4932782"/>
              <a:gd name="connsiteX67" fmla="*/ 1364976 w 4167940"/>
              <a:gd name="connsiteY67" fmla="*/ 4243451 h 4932782"/>
              <a:gd name="connsiteX68" fmla="*/ 1303253 w 4167940"/>
              <a:gd name="connsiteY68" fmla="*/ 4248840 h 4932782"/>
              <a:gd name="connsiteX69" fmla="*/ 1244273 w 4167940"/>
              <a:gd name="connsiteY69" fmla="*/ 4229860 h 4932782"/>
              <a:gd name="connsiteX70" fmla="*/ 1165662 w 4167940"/>
              <a:gd name="connsiteY70" fmla="*/ 4076332 h 4932782"/>
              <a:gd name="connsiteX71" fmla="*/ 1563561 w 4167940"/>
              <a:gd name="connsiteY71" fmla="*/ 542663 h 4932782"/>
              <a:gd name="connsiteX72" fmla="*/ 1736069 w 4167940"/>
              <a:gd name="connsiteY72" fmla="*/ 405073 h 4932782"/>
              <a:gd name="connsiteX73" fmla="*/ 1335829 w 4167940"/>
              <a:gd name="connsiteY73" fmla="*/ 360004 h 4932782"/>
              <a:gd name="connsiteX74" fmla="*/ 1335829 w 4167940"/>
              <a:gd name="connsiteY74" fmla="*/ 360006 h 4932782"/>
              <a:gd name="connsiteX75" fmla="*/ 1473419 w 4167940"/>
              <a:gd name="connsiteY75" fmla="*/ 532514 h 4932782"/>
              <a:gd name="connsiteX76" fmla="*/ 1075520 w 4167940"/>
              <a:gd name="connsiteY76" fmla="*/ 4066182 h 4932782"/>
              <a:gd name="connsiteX77" fmla="*/ 964736 w 4167940"/>
              <a:gd name="connsiteY77" fmla="*/ 4198383 h 4932782"/>
              <a:gd name="connsiteX78" fmla="*/ 903013 w 4167940"/>
              <a:gd name="connsiteY78" fmla="*/ 4203772 h 4932782"/>
              <a:gd name="connsiteX79" fmla="*/ 844033 w 4167940"/>
              <a:gd name="connsiteY79" fmla="*/ 4184792 h 4932782"/>
              <a:gd name="connsiteX80" fmla="*/ 765422 w 4167940"/>
              <a:gd name="connsiteY80" fmla="*/ 4031264 h 4932782"/>
              <a:gd name="connsiteX81" fmla="*/ 1163321 w 4167940"/>
              <a:gd name="connsiteY81" fmla="*/ 497595 h 4932782"/>
              <a:gd name="connsiteX82" fmla="*/ 1335829 w 4167940"/>
              <a:gd name="connsiteY82" fmla="*/ 360004 h 4932782"/>
              <a:gd name="connsiteX83" fmla="*/ 571400 w 4167940"/>
              <a:gd name="connsiteY83" fmla="*/ 273929 h 4932782"/>
              <a:gd name="connsiteX84" fmla="*/ 571400 w 4167940"/>
              <a:gd name="connsiteY84" fmla="*/ 273930 h 4932782"/>
              <a:gd name="connsiteX85" fmla="*/ 708990 w 4167940"/>
              <a:gd name="connsiteY85" fmla="*/ 446438 h 4932782"/>
              <a:gd name="connsiteX86" fmla="*/ 311090 w 4167940"/>
              <a:gd name="connsiteY86" fmla="*/ 3980106 h 4932782"/>
              <a:gd name="connsiteX87" fmla="*/ 200306 w 4167940"/>
              <a:gd name="connsiteY87" fmla="*/ 4112307 h 4932782"/>
              <a:gd name="connsiteX88" fmla="*/ 138583 w 4167940"/>
              <a:gd name="connsiteY88" fmla="*/ 4117696 h 4932782"/>
              <a:gd name="connsiteX89" fmla="*/ 79603 w 4167940"/>
              <a:gd name="connsiteY89" fmla="*/ 4098716 h 4932782"/>
              <a:gd name="connsiteX90" fmla="*/ 993 w 4167940"/>
              <a:gd name="connsiteY90" fmla="*/ 3945188 h 4932782"/>
              <a:gd name="connsiteX91" fmla="*/ 398892 w 4167940"/>
              <a:gd name="connsiteY91" fmla="*/ 411519 h 4932782"/>
              <a:gd name="connsiteX92" fmla="*/ 571400 w 4167940"/>
              <a:gd name="connsiteY92" fmla="*/ 273929 h 4932782"/>
              <a:gd name="connsiteX93" fmla="*/ 2168629 w 4167940"/>
              <a:gd name="connsiteY93" fmla="*/ 993 h 4932782"/>
              <a:gd name="connsiteX94" fmla="*/ 2168629 w 4167940"/>
              <a:gd name="connsiteY94" fmla="*/ 995 h 4932782"/>
              <a:gd name="connsiteX95" fmla="*/ 2306219 w 4167940"/>
              <a:gd name="connsiteY95" fmla="*/ 173503 h 4932782"/>
              <a:gd name="connsiteX96" fmla="*/ 1908320 w 4167940"/>
              <a:gd name="connsiteY96" fmla="*/ 3707171 h 4932782"/>
              <a:gd name="connsiteX97" fmla="*/ 1797536 w 4167940"/>
              <a:gd name="connsiteY97" fmla="*/ 3839372 h 4932782"/>
              <a:gd name="connsiteX98" fmla="*/ 1735813 w 4167940"/>
              <a:gd name="connsiteY98" fmla="*/ 3844761 h 4932782"/>
              <a:gd name="connsiteX99" fmla="*/ 1676833 w 4167940"/>
              <a:gd name="connsiteY99" fmla="*/ 3825781 h 4932782"/>
              <a:gd name="connsiteX100" fmla="*/ 1598222 w 4167940"/>
              <a:gd name="connsiteY100" fmla="*/ 3672253 h 4932782"/>
              <a:gd name="connsiteX101" fmla="*/ 1996121 w 4167940"/>
              <a:gd name="connsiteY101" fmla="*/ 138584 h 4932782"/>
              <a:gd name="connsiteX102" fmla="*/ 2168629 w 4167940"/>
              <a:gd name="connsiteY102" fmla="*/ 993 h 493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4167940" h="4932782">
                <a:moveTo>
                  <a:pt x="3596540" y="4507069"/>
                </a:moveTo>
                <a:lnTo>
                  <a:pt x="3596540" y="4507069"/>
                </a:lnTo>
                <a:lnTo>
                  <a:pt x="3596539" y="4507069"/>
                </a:lnTo>
                <a:close/>
                <a:moveTo>
                  <a:pt x="3594359" y="1089014"/>
                </a:moveTo>
                <a:lnTo>
                  <a:pt x="3594359" y="1089015"/>
                </a:lnTo>
                <a:cubicBezTo>
                  <a:pt x="3679990" y="1098657"/>
                  <a:pt x="3741591" y="1175892"/>
                  <a:pt x="3731949" y="1261523"/>
                </a:cubicBezTo>
                <a:lnTo>
                  <a:pt x="3334049" y="4795192"/>
                </a:lnTo>
                <a:cubicBezTo>
                  <a:pt x="3326818" y="4859415"/>
                  <a:pt x="3281565" y="4910122"/>
                  <a:pt x="3223265" y="4927393"/>
                </a:cubicBezTo>
                <a:lnTo>
                  <a:pt x="3161542" y="4932782"/>
                </a:lnTo>
                <a:lnTo>
                  <a:pt x="3102562" y="4913802"/>
                </a:lnTo>
                <a:cubicBezTo>
                  <a:pt x="3049563" y="4883998"/>
                  <a:pt x="3016721" y="4824498"/>
                  <a:pt x="3023952" y="4760274"/>
                </a:cubicBezTo>
                <a:lnTo>
                  <a:pt x="3421851" y="1226604"/>
                </a:lnTo>
                <a:cubicBezTo>
                  <a:pt x="3431493" y="1140974"/>
                  <a:pt x="3508728" y="1079372"/>
                  <a:pt x="3594359" y="1089014"/>
                </a:cubicBezTo>
                <a:close/>
                <a:moveTo>
                  <a:pt x="2829929" y="1002939"/>
                </a:moveTo>
                <a:lnTo>
                  <a:pt x="2829929" y="1002939"/>
                </a:lnTo>
                <a:cubicBezTo>
                  <a:pt x="2915560" y="1012582"/>
                  <a:pt x="2977161" y="1089816"/>
                  <a:pt x="2967519" y="1175447"/>
                </a:cubicBezTo>
                <a:lnTo>
                  <a:pt x="2569619" y="4709116"/>
                </a:lnTo>
                <a:cubicBezTo>
                  <a:pt x="2562387" y="4773339"/>
                  <a:pt x="2517135" y="4824046"/>
                  <a:pt x="2458835" y="4841317"/>
                </a:cubicBezTo>
                <a:lnTo>
                  <a:pt x="2397112" y="4846706"/>
                </a:lnTo>
                <a:lnTo>
                  <a:pt x="2338132" y="4827726"/>
                </a:lnTo>
                <a:cubicBezTo>
                  <a:pt x="2285133" y="4797922"/>
                  <a:pt x="2252290" y="4738422"/>
                  <a:pt x="2259522" y="4674198"/>
                </a:cubicBezTo>
                <a:lnTo>
                  <a:pt x="2657421" y="1140528"/>
                </a:lnTo>
                <a:cubicBezTo>
                  <a:pt x="2667063" y="1054898"/>
                  <a:pt x="2744298" y="993296"/>
                  <a:pt x="2829929" y="1002939"/>
                </a:cubicBezTo>
                <a:close/>
                <a:moveTo>
                  <a:pt x="900831" y="785718"/>
                </a:moveTo>
                <a:lnTo>
                  <a:pt x="900831" y="785719"/>
                </a:lnTo>
                <a:cubicBezTo>
                  <a:pt x="986462" y="795361"/>
                  <a:pt x="1048063" y="872596"/>
                  <a:pt x="1038421" y="958227"/>
                </a:cubicBezTo>
                <a:lnTo>
                  <a:pt x="640522" y="4491895"/>
                </a:lnTo>
                <a:cubicBezTo>
                  <a:pt x="633290" y="4556118"/>
                  <a:pt x="588037" y="4606825"/>
                  <a:pt x="529738" y="4624096"/>
                </a:cubicBezTo>
                <a:lnTo>
                  <a:pt x="468015" y="4629485"/>
                </a:lnTo>
                <a:lnTo>
                  <a:pt x="409035" y="4610505"/>
                </a:lnTo>
                <a:cubicBezTo>
                  <a:pt x="356036" y="4580701"/>
                  <a:pt x="323193" y="4521201"/>
                  <a:pt x="330424" y="4456977"/>
                </a:cubicBezTo>
                <a:lnTo>
                  <a:pt x="728323" y="923308"/>
                </a:lnTo>
                <a:cubicBezTo>
                  <a:pt x="737965" y="837677"/>
                  <a:pt x="815200" y="776076"/>
                  <a:pt x="900831" y="785718"/>
                </a:cubicBezTo>
                <a:close/>
                <a:moveTo>
                  <a:pt x="4029357" y="663301"/>
                </a:moveTo>
                <a:lnTo>
                  <a:pt x="4029357" y="663302"/>
                </a:lnTo>
                <a:cubicBezTo>
                  <a:pt x="4114988" y="672944"/>
                  <a:pt x="4176589" y="750179"/>
                  <a:pt x="4166947" y="835810"/>
                </a:cubicBezTo>
                <a:lnTo>
                  <a:pt x="3769047" y="4369479"/>
                </a:lnTo>
                <a:cubicBezTo>
                  <a:pt x="3761815" y="4433702"/>
                  <a:pt x="3716563" y="4484409"/>
                  <a:pt x="3658263" y="4501680"/>
                </a:cubicBezTo>
                <a:lnTo>
                  <a:pt x="3596540" y="4507069"/>
                </a:lnTo>
                <a:lnTo>
                  <a:pt x="3537560" y="4488089"/>
                </a:lnTo>
                <a:cubicBezTo>
                  <a:pt x="3484561" y="4458285"/>
                  <a:pt x="3451719" y="4398784"/>
                  <a:pt x="3458950" y="4334561"/>
                </a:cubicBezTo>
                <a:lnTo>
                  <a:pt x="3856849" y="800892"/>
                </a:lnTo>
                <a:cubicBezTo>
                  <a:pt x="3866491" y="715261"/>
                  <a:pt x="3943726" y="653659"/>
                  <a:pt x="4029357" y="663301"/>
                </a:cubicBezTo>
                <a:close/>
                <a:moveTo>
                  <a:pt x="3264927" y="577225"/>
                </a:moveTo>
                <a:lnTo>
                  <a:pt x="3264927" y="577226"/>
                </a:lnTo>
                <a:cubicBezTo>
                  <a:pt x="3350558" y="586869"/>
                  <a:pt x="3412159" y="664104"/>
                  <a:pt x="3402517" y="749734"/>
                </a:cubicBezTo>
                <a:lnTo>
                  <a:pt x="3004617" y="4283403"/>
                </a:lnTo>
                <a:cubicBezTo>
                  <a:pt x="2997385" y="4347626"/>
                  <a:pt x="2952133" y="4398333"/>
                  <a:pt x="2893833" y="4415604"/>
                </a:cubicBezTo>
                <a:lnTo>
                  <a:pt x="2832110" y="4420993"/>
                </a:lnTo>
                <a:lnTo>
                  <a:pt x="2773130" y="4402013"/>
                </a:lnTo>
                <a:cubicBezTo>
                  <a:pt x="2720131" y="4372209"/>
                  <a:pt x="2687288" y="4312708"/>
                  <a:pt x="2694520" y="4248485"/>
                </a:cubicBezTo>
                <a:lnTo>
                  <a:pt x="3092419" y="714816"/>
                </a:lnTo>
                <a:cubicBezTo>
                  <a:pt x="3102061" y="629185"/>
                  <a:pt x="3179296" y="567583"/>
                  <a:pt x="3264927" y="577225"/>
                </a:cubicBezTo>
                <a:close/>
                <a:moveTo>
                  <a:pt x="2500497" y="491149"/>
                </a:moveTo>
                <a:lnTo>
                  <a:pt x="2500497" y="491149"/>
                </a:lnTo>
                <a:cubicBezTo>
                  <a:pt x="2586128" y="500792"/>
                  <a:pt x="2647729" y="578027"/>
                  <a:pt x="2638087" y="663657"/>
                </a:cubicBezTo>
                <a:lnTo>
                  <a:pt x="2240187" y="4197326"/>
                </a:lnTo>
                <a:cubicBezTo>
                  <a:pt x="2232955" y="4261549"/>
                  <a:pt x="2187703" y="4312256"/>
                  <a:pt x="2129403" y="4329527"/>
                </a:cubicBezTo>
                <a:lnTo>
                  <a:pt x="2067680" y="4334916"/>
                </a:lnTo>
                <a:lnTo>
                  <a:pt x="2008700" y="4315936"/>
                </a:lnTo>
                <a:cubicBezTo>
                  <a:pt x="1955701" y="4286132"/>
                  <a:pt x="1922859" y="4226631"/>
                  <a:pt x="1930090" y="4162408"/>
                </a:cubicBezTo>
                <a:lnTo>
                  <a:pt x="2327989" y="628739"/>
                </a:lnTo>
                <a:cubicBezTo>
                  <a:pt x="2337631" y="543108"/>
                  <a:pt x="2414866" y="481506"/>
                  <a:pt x="2500497" y="491149"/>
                </a:cubicBezTo>
                <a:close/>
                <a:moveTo>
                  <a:pt x="1736069" y="405073"/>
                </a:moveTo>
                <a:lnTo>
                  <a:pt x="1736069" y="405074"/>
                </a:lnTo>
                <a:cubicBezTo>
                  <a:pt x="1821700" y="414716"/>
                  <a:pt x="1883301" y="491951"/>
                  <a:pt x="1873659" y="577581"/>
                </a:cubicBezTo>
                <a:lnTo>
                  <a:pt x="1475760" y="4111250"/>
                </a:lnTo>
                <a:cubicBezTo>
                  <a:pt x="1468528" y="4175473"/>
                  <a:pt x="1423275" y="4226180"/>
                  <a:pt x="1364976" y="4243451"/>
                </a:cubicBezTo>
                <a:lnTo>
                  <a:pt x="1303253" y="4248840"/>
                </a:lnTo>
                <a:lnTo>
                  <a:pt x="1244273" y="4229860"/>
                </a:lnTo>
                <a:cubicBezTo>
                  <a:pt x="1191274" y="4200056"/>
                  <a:pt x="1158431" y="4140555"/>
                  <a:pt x="1165662" y="4076332"/>
                </a:cubicBezTo>
                <a:lnTo>
                  <a:pt x="1563561" y="542663"/>
                </a:lnTo>
                <a:cubicBezTo>
                  <a:pt x="1573203" y="457032"/>
                  <a:pt x="1650438" y="395431"/>
                  <a:pt x="1736069" y="405073"/>
                </a:cubicBezTo>
                <a:close/>
                <a:moveTo>
                  <a:pt x="1335829" y="360004"/>
                </a:moveTo>
                <a:lnTo>
                  <a:pt x="1335829" y="360006"/>
                </a:lnTo>
                <a:cubicBezTo>
                  <a:pt x="1421460" y="369648"/>
                  <a:pt x="1483061" y="446883"/>
                  <a:pt x="1473419" y="532514"/>
                </a:cubicBezTo>
                <a:lnTo>
                  <a:pt x="1075520" y="4066182"/>
                </a:lnTo>
                <a:cubicBezTo>
                  <a:pt x="1068288" y="4130405"/>
                  <a:pt x="1023035" y="4181112"/>
                  <a:pt x="964736" y="4198383"/>
                </a:cubicBezTo>
                <a:lnTo>
                  <a:pt x="903013" y="4203772"/>
                </a:lnTo>
                <a:lnTo>
                  <a:pt x="844033" y="4184792"/>
                </a:lnTo>
                <a:cubicBezTo>
                  <a:pt x="791034" y="4154988"/>
                  <a:pt x="758191" y="4095488"/>
                  <a:pt x="765422" y="4031264"/>
                </a:cubicBezTo>
                <a:lnTo>
                  <a:pt x="1163321" y="497595"/>
                </a:lnTo>
                <a:cubicBezTo>
                  <a:pt x="1172963" y="411964"/>
                  <a:pt x="1250198" y="350363"/>
                  <a:pt x="1335829" y="360004"/>
                </a:cubicBezTo>
                <a:close/>
                <a:moveTo>
                  <a:pt x="571400" y="273929"/>
                </a:moveTo>
                <a:lnTo>
                  <a:pt x="571400" y="273930"/>
                </a:lnTo>
                <a:cubicBezTo>
                  <a:pt x="657031" y="283572"/>
                  <a:pt x="718632" y="360807"/>
                  <a:pt x="708990" y="446438"/>
                </a:cubicBezTo>
                <a:lnTo>
                  <a:pt x="311090" y="3980106"/>
                </a:lnTo>
                <a:cubicBezTo>
                  <a:pt x="303858" y="4044329"/>
                  <a:pt x="258606" y="4095036"/>
                  <a:pt x="200306" y="4112307"/>
                </a:cubicBezTo>
                <a:lnTo>
                  <a:pt x="138583" y="4117696"/>
                </a:lnTo>
                <a:lnTo>
                  <a:pt x="79603" y="4098716"/>
                </a:lnTo>
                <a:cubicBezTo>
                  <a:pt x="26604" y="4068912"/>
                  <a:pt x="-6239" y="4009411"/>
                  <a:pt x="993" y="3945188"/>
                </a:cubicBezTo>
                <a:lnTo>
                  <a:pt x="398892" y="411519"/>
                </a:lnTo>
                <a:cubicBezTo>
                  <a:pt x="408534" y="325888"/>
                  <a:pt x="485769" y="264287"/>
                  <a:pt x="571400" y="273929"/>
                </a:cubicBezTo>
                <a:close/>
                <a:moveTo>
                  <a:pt x="2168629" y="993"/>
                </a:moveTo>
                <a:lnTo>
                  <a:pt x="2168629" y="995"/>
                </a:lnTo>
                <a:cubicBezTo>
                  <a:pt x="2254260" y="10637"/>
                  <a:pt x="2315861" y="87872"/>
                  <a:pt x="2306219" y="173503"/>
                </a:cubicBezTo>
                <a:lnTo>
                  <a:pt x="1908320" y="3707171"/>
                </a:lnTo>
                <a:cubicBezTo>
                  <a:pt x="1901088" y="3771394"/>
                  <a:pt x="1855835" y="3822101"/>
                  <a:pt x="1797536" y="3839372"/>
                </a:cubicBezTo>
                <a:lnTo>
                  <a:pt x="1735813" y="3844761"/>
                </a:lnTo>
                <a:lnTo>
                  <a:pt x="1676833" y="3825781"/>
                </a:lnTo>
                <a:cubicBezTo>
                  <a:pt x="1623834" y="3795977"/>
                  <a:pt x="1590991" y="3736477"/>
                  <a:pt x="1598222" y="3672253"/>
                </a:cubicBezTo>
                <a:lnTo>
                  <a:pt x="1996121" y="138584"/>
                </a:lnTo>
                <a:cubicBezTo>
                  <a:pt x="2005763" y="52953"/>
                  <a:pt x="2082998" y="-8648"/>
                  <a:pt x="2168629" y="993"/>
                </a:cubicBezTo>
                <a:close/>
              </a:path>
            </a:pathLst>
          </a:custGeom>
          <a:pattFill prst="pct5">
            <a:fgClr>
              <a:schemeClr val="tx1"/>
            </a:fgClr>
            <a:bgClr>
              <a:schemeClr val="bg1"/>
            </a:bgClr>
          </a:pattFill>
          <a:effectLst>
            <a:outerShdw blurRad="50800" dist="38100" dir="2700000" algn="tl" rotWithShape="0">
              <a:prstClr val="black">
                <a:alpha val="40000"/>
              </a:prstClr>
            </a:outerShdw>
          </a:effectLst>
        </p:spPr>
        <p:txBody>
          <a:bodyPr wrap="square">
            <a:noAutofit/>
          </a:bodyPr>
          <a:lstStyle/>
          <a:p>
            <a:endParaRPr lang="id-ID"/>
          </a:p>
        </p:txBody>
      </p:sp>
    </p:spTree>
    <p:extLst>
      <p:ext uri="{BB962C8B-B14F-4D97-AF65-F5344CB8AC3E}">
        <p14:creationId xmlns:p14="http://schemas.microsoft.com/office/powerpoint/2010/main" val="19390615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Piece of Image">
    <p:spTree>
      <p:nvGrpSpPr>
        <p:cNvPr id="1" name=""/>
        <p:cNvGrpSpPr/>
        <p:nvPr/>
      </p:nvGrpSpPr>
      <p:grpSpPr>
        <a:xfrm>
          <a:off x="0" y="0"/>
          <a:ext cx="0" cy="0"/>
          <a:chOff x="0" y="0"/>
          <a:chExt cx="0" cy="0"/>
        </a:xfrm>
      </p:grpSpPr>
      <p:sp>
        <p:nvSpPr>
          <p:cNvPr id="3" name="Picture Placeholder 1"/>
          <p:cNvSpPr>
            <a:spLocks noGrp="1"/>
          </p:cNvSpPr>
          <p:nvPr>
            <p:ph type="pic" sz="quarter" idx="10"/>
          </p:nvPr>
        </p:nvSpPr>
        <p:spPr>
          <a:xfrm>
            <a:off x="1303242" y="1117278"/>
            <a:ext cx="4778243" cy="2438723"/>
          </a:xfrm>
          <a:prstGeom prst="rect">
            <a:avLst/>
          </a:prstGeom>
          <a:pattFill prst="pct5">
            <a:fgClr>
              <a:schemeClr val="tx1"/>
            </a:fgClr>
            <a:bgClr>
              <a:schemeClr val="bg1"/>
            </a:bgClr>
          </a:pattFill>
        </p:spPr>
      </p:sp>
      <p:sp>
        <p:nvSpPr>
          <p:cNvPr id="4" name="Picture Placeholder 2"/>
          <p:cNvSpPr>
            <a:spLocks noGrp="1"/>
          </p:cNvSpPr>
          <p:nvPr>
            <p:ph type="pic" sz="quarter" idx="11"/>
          </p:nvPr>
        </p:nvSpPr>
        <p:spPr>
          <a:xfrm>
            <a:off x="6516913" y="3733537"/>
            <a:ext cx="4020458" cy="1839949"/>
          </a:xfrm>
          <a:prstGeom prst="rect">
            <a:avLst/>
          </a:prstGeom>
          <a:pattFill prst="pct5">
            <a:fgClr>
              <a:schemeClr val="tx1"/>
            </a:fgClr>
            <a:bgClr>
              <a:schemeClr val="bg1"/>
            </a:bgClr>
          </a:pattFill>
        </p:spPr>
      </p:sp>
    </p:spTree>
    <p:extLst>
      <p:ext uri="{BB962C8B-B14F-4D97-AF65-F5344CB8AC3E}">
        <p14:creationId xmlns:p14="http://schemas.microsoft.com/office/powerpoint/2010/main" val="3638488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Four Creative Layout">
    <p:spTree>
      <p:nvGrpSpPr>
        <p:cNvPr id="1" name=""/>
        <p:cNvGrpSpPr/>
        <p:nvPr/>
      </p:nvGrpSpPr>
      <p:grpSpPr>
        <a:xfrm>
          <a:off x="0" y="0"/>
          <a:ext cx="0" cy="0"/>
          <a:chOff x="0" y="0"/>
          <a:chExt cx="0" cy="0"/>
        </a:xfrm>
      </p:grpSpPr>
      <p:sp>
        <p:nvSpPr>
          <p:cNvPr id="3" name="Picture Placeholder 1"/>
          <p:cNvSpPr>
            <a:spLocks noGrp="1"/>
          </p:cNvSpPr>
          <p:nvPr>
            <p:ph type="pic" sz="quarter" idx="10"/>
          </p:nvPr>
        </p:nvSpPr>
        <p:spPr>
          <a:xfrm>
            <a:off x="6194558" y="1059220"/>
            <a:ext cx="2252757" cy="2511294"/>
          </a:xfrm>
          <a:prstGeom prst="rect">
            <a:avLst/>
          </a:prstGeom>
          <a:pattFill prst="pct5">
            <a:fgClr>
              <a:schemeClr val="tx1"/>
            </a:fgClr>
            <a:bgClr>
              <a:schemeClr val="bg1"/>
            </a:bgClr>
          </a:pattFill>
        </p:spPr>
      </p:sp>
      <p:sp>
        <p:nvSpPr>
          <p:cNvPr id="4" name="Picture Placeholder 1"/>
          <p:cNvSpPr>
            <a:spLocks noGrp="1"/>
          </p:cNvSpPr>
          <p:nvPr>
            <p:ph type="pic" sz="quarter" idx="11"/>
          </p:nvPr>
        </p:nvSpPr>
        <p:spPr>
          <a:xfrm>
            <a:off x="8447315" y="3570514"/>
            <a:ext cx="2252757" cy="1923144"/>
          </a:xfrm>
          <a:prstGeom prst="rect">
            <a:avLst/>
          </a:prstGeom>
          <a:pattFill prst="pct5">
            <a:fgClr>
              <a:schemeClr val="tx1"/>
            </a:fgClr>
            <a:bgClr>
              <a:schemeClr val="bg1"/>
            </a:bgClr>
          </a:pattFill>
        </p:spPr>
      </p:sp>
      <p:sp>
        <p:nvSpPr>
          <p:cNvPr id="5" name="Picture Placeholder 1"/>
          <p:cNvSpPr>
            <a:spLocks noGrp="1"/>
          </p:cNvSpPr>
          <p:nvPr>
            <p:ph type="pic" sz="quarter" idx="12"/>
          </p:nvPr>
        </p:nvSpPr>
        <p:spPr>
          <a:xfrm>
            <a:off x="6821715" y="3570514"/>
            <a:ext cx="1625600" cy="1494971"/>
          </a:xfrm>
          <a:prstGeom prst="rect">
            <a:avLst/>
          </a:prstGeom>
          <a:pattFill prst="pct5">
            <a:fgClr>
              <a:schemeClr val="tx1"/>
            </a:fgClr>
            <a:bgClr>
              <a:schemeClr val="bg1"/>
            </a:bgClr>
          </a:pattFill>
        </p:spPr>
      </p:sp>
      <p:sp>
        <p:nvSpPr>
          <p:cNvPr id="6" name="Picture Placeholder 1"/>
          <p:cNvSpPr>
            <a:spLocks noGrp="1"/>
          </p:cNvSpPr>
          <p:nvPr>
            <p:ph type="pic" sz="quarter" idx="13"/>
          </p:nvPr>
        </p:nvSpPr>
        <p:spPr>
          <a:xfrm>
            <a:off x="8447315" y="1480456"/>
            <a:ext cx="1872343" cy="2090058"/>
          </a:xfrm>
          <a:prstGeom prst="rect">
            <a:avLst/>
          </a:prstGeom>
          <a:pattFill prst="pct5">
            <a:fgClr>
              <a:schemeClr val="tx1"/>
            </a:fgClr>
            <a:bgClr>
              <a:schemeClr val="bg1"/>
            </a:bgClr>
          </a:pattFill>
        </p:spPr>
      </p:sp>
    </p:spTree>
    <p:extLst>
      <p:ext uri="{BB962C8B-B14F-4D97-AF65-F5344CB8AC3E}">
        <p14:creationId xmlns:p14="http://schemas.microsoft.com/office/powerpoint/2010/main" val="3445220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One Big Left Image">
    <p:spTree>
      <p:nvGrpSpPr>
        <p:cNvPr id="1" name=""/>
        <p:cNvGrpSpPr/>
        <p:nvPr/>
      </p:nvGrpSpPr>
      <p:grpSpPr>
        <a:xfrm>
          <a:off x="0" y="0"/>
          <a:ext cx="0" cy="0"/>
          <a:chOff x="0" y="0"/>
          <a:chExt cx="0" cy="0"/>
        </a:xfrm>
      </p:grpSpPr>
      <p:sp>
        <p:nvSpPr>
          <p:cNvPr id="3" name="Picture Placeholder 3"/>
          <p:cNvSpPr>
            <a:spLocks noGrp="1"/>
          </p:cNvSpPr>
          <p:nvPr>
            <p:ph type="pic" sz="quarter" idx="10"/>
          </p:nvPr>
        </p:nvSpPr>
        <p:spPr>
          <a:xfrm>
            <a:off x="0" y="0"/>
            <a:ext cx="6091238" cy="6858000"/>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4244502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ree Top Image">
    <p:spTree>
      <p:nvGrpSpPr>
        <p:cNvPr id="1" name=""/>
        <p:cNvGrpSpPr/>
        <p:nvPr/>
      </p:nvGrpSpPr>
      <p:grpSpPr>
        <a:xfrm>
          <a:off x="0" y="0"/>
          <a:ext cx="0" cy="0"/>
          <a:chOff x="0" y="0"/>
          <a:chExt cx="0" cy="0"/>
        </a:xfrm>
      </p:grpSpPr>
      <p:sp>
        <p:nvSpPr>
          <p:cNvPr id="3" name="Picture Placeholder 13"/>
          <p:cNvSpPr>
            <a:spLocks noGrp="1"/>
          </p:cNvSpPr>
          <p:nvPr>
            <p:ph type="pic" sz="quarter" idx="22"/>
          </p:nvPr>
        </p:nvSpPr>
        <p:spPr>
          <a:xfrm>
            <a:off x="4472296" y="1096615"/>
            <a:ext cx="3240000" cy="2520000"/>
          </a:xfrm>
          <a:prstGeom prst="rect">
            <a:avLst/>
          </a:prstGeom>
          <a:pattFill prst="pct5">
            <a:fgClr>
              <a:schemeClr val="tx1"/>
            </a:fgClr>
            <a:bgClr>
              <a:schemeClr val="bg1"/>
            </a:bgClr>
          </a:pattFill>
          <a:effectLst/>
        </p:spPr>
        <p:txBody>
          <a:bodyPr>
            <a:normAutofit/>
          </a:bodyPr>
          <a:lstStyle>
            <a:lvl1pPr marL="0" indent="0">
              <a:buNone/>
              <a:defRPr sz="1300" b="0" i="0">
                <a:ln>
                  <a:noFill/>
                </a:ln>
                <a:solidFill>
                  <a:schemeClr val="bg1">
                    <a:lumMod val="85000"/>
                  </a:schemeClr>
                </a:solidFill>
                <a:latin typeface="Lato Light" charset="0"/>
                <a:ea typeface="Lato Light" charset="0"/>
                <a:cs typeface="Lato Light" charset="0"/>
              </a:defRPr>
            </a:lvl1pPr>
          </a:lstStyle>
          <a:p>
            <a:endParaRPr lang="en-US"/>
          </a:p>
        </p:txBody>
      </p:sp>
      <p:sp>
        <p:nvSpPr>
          <p:cNvPr id="4" name="Picture Placeholder 13"/>
          <p:cNvSpPr>
            <a:spLocks noGrp="1"/>
          </p:cNvSpPr>
          <p:nvPr>
            <p:ph type="pic" sz="quarter" idx="23"/>
          </p:nvPr>
        </p:nvSpPr>
        <p:spPr>
          <a:xfrm>
            <a:off x="8085651" y="1096615"/>
            <a:ext cx="3240000" cy="2520000"/>
          </a:xfrm>
          <a:prstGeom prst="rect">
            <a:avLst/>
          </a:prstGeom>
          <a:pattFill prst="pct5">
            <a:fgClr>
              <a:schemeClr val="tx1"/>
            </a:fgClr>
            <a:bgClr>
              <a:schemeClr val="bg1"/>
            </a:bgClr>
          </a:pattFill>
          <a:effectLst/>
        </p:spPr>
        <p:txBody>
          <a:bodyPr>
            <a:normAutofit/>
          </a:bodyPr>
          <a:lstStyle>
            <a:lvl1pPr marL="0" indent="0">
              <a:buNone/>
              <a:defRPr sz="1300" b="0" i="0">
                <a:ln>
                  <a:noFill/>
                </a:ln>
                <a:solidFill>
                  <a:schemeClr val="bg1">
                    <a:lumMod val="85000"/>
                  </a:schemeClr>
                </a:solidFill>
                <a:latin typeface="Lato Light" charset="0"/>
                <a:ea typeface="Lato Light" charset="0"/>
                <a:cs typeface="Lato Light" charset="0"/>
              </a:defRPr>
            </a:lvl1pPr>
          </a:lstStyle>
          <a:p>
            <a:endParaRPr lang="en-US"/>
          </a:p>
        </p:txBody>
      </p:sp>
      <p:sp>
        <p:nvSpPr>
          <p:cNvPr id="5" name="Picture Placeholder 13"/>
          <p:cNvSpPr>
            <a:spLocks noGrp="1"/>
          </p:cNvSpPr>
          <p:nvPr>
            <p:ph type="pic" sz="quarter" idx="24"/>
          </p:nvPr>
        </p:nvSpPr>
        <p:spPr>
          <a:xfrm>
            <a:off x="858941" y="1102359"/>
            <a:ext cx="3240000" cy="2520000"/>
          </a:xfrm>
          <a:prstGeom prst="rect">
            <a:avLst/>
          </a:prstGeom>
          <a:pattFill prst="pct5">
            <a:fgClr>
              <a:schemeClr val="tx1"/>
            </a:fgClr>
            <a:bgClr>
              <a:schemeClr val="bg1"/>
            </a:bgClr>
          </a:pattFill>
          <a:effectLst/>
        </p:spPr>
        <p:txBody>
          <a:bodyPr>
            <a:normAutofit/>
          </a:bodyPr>
          <a:lstStyle>
            <a:lvl1pPr marL="0" indent="0">
              <a:buNone/>
              <a:defRPr sz="1300" b="0" i="0">
                <a:ln>
                  <a:noFill/>
                </a:ln>
                <a:solidFill>
                  <a:schemeClr val="bg1">
                    <a:lumMod val="85000"/>
                  </a:schemeClr>
                </a:solidFill>
                <a:latin typeface="Lato Light" charset="0"/>
                <a:ea typeface="Lato Light" charset="0"/>
                <a:cs typeface="Lato Light" charset="0"/>
              </a:defRPr>
            </a:lvl1pPr>
          </a:lstStyle>
          <a:p>
            <a:endParaRPr lang="en-US"/>
          </a:p>
        </p:txBody>
      </p:sp>
    </p:spTree>
    <p:extLst>
      <p:ext uri="{BB962C8B-B14F-4D97-AF65-F5344CB8AC3E}">
        <p14:creationId xmlns:p14="http://schemas.microsoft.com/office/powerpoint/2010/main" val="2559075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ig Right Image">
    <p:spTree>
      <p:nvGrpSpPr>
        <p:cNvPr id="1" name=""/>
        <p:cNvGrpSpPr/>
        <p:nvPr/>
      </p:nvGrpSpPr>
      <p:grpSpPr>
        <a:xfrm>
          <a:off x="0" y="0"/>
          <a:ext cx="0" cy="0"/>
          <a:chOff x="0" y="0"/>
          <a:chExt cx="0" cy="0"/>
        </a:xfrm>
      </p:grpSpPr>
      <p:sp>
        <p:nvSpPr>
          <p:cNvPr id="3" name="Picture Placeholder 1"/>
          <p:cNvSpPr>
            <a:spLocks noGrp="1"/>
          </p:cNvSpPr>
          <p:nvPr>
            <p:ph type="pic" sz="quarter" idx="13"/>
          </p:nvPr>
        </p:nvSpPr>
        <p:spPr>
          <a:xfrm>
            <a:off x="6127137" y="1079440"/>
            <a:ext cx="4439264" cy="4566616"/>
          </a:xfrm>
          <a:prstGeom prst="rect">
            <a:avLst/>
          </a:prstGeom>
          <a:pattFill prst="pct5">
            <a:fgClr>
              <a:schemeClr val="tx1"/>
            </a:fgClr>
            <a:bgClr>
              <a:schemeClr val="bg1"/>
            </a:bgClr>
          </a:pattFill>
        </p:spPr>
      </p:sp>
    </p:spTree>
    <p:extLst>
      <p:ext uri="{BB962C8B-B14F-4D97-AF65-F5344CB8AC3E}">
        <p14:creationId xmlns:p14="http://schemas.microsoft.com/office/powerpoint/2010/main" val="11653850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Member Team">
    <p:spTree>
      <p:nvGrpSpPr>
        <p:cNvPr id="1" name=""/>
        <p:cNvGrpSpPr/>
        <p:nvPr/>
      </p:nvGrpSpPr>
      <p:grpSpPr>
        <a:xfrm>
          <a:off x="0" y="0"/>
          <a:ext cx="0" cy="0"/>
          <a:chOff x="0" y="0"/>
          <a:chExt cx="0" cy="0"/>
        </a:xfrm>
      </p:grpSpPr>
      <p:sp>
        <p:nvSpPr>
          <p:cNvPr id="3" name="Picture Placeholder 3"/>
          <p:cNvSpPr>
            <a:spLocks noGrp="1"/>
          </p:cNvSpPr>
          <p:nvPr>
            <p:ph type="pic" sz="quarter" idx="10"/>
          </p:nvPr>
        </p:nvSpPr>
        <p:spPr>
          <a:xfrm>
            <a:off x="4470401" y="2917371"/>
            <a:ext cx="3267118" cy="3940628"/>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1"/>
          </p:nvPr>
        </p:nvSpPr>
        <p:spPr>
          <a:xfrm>
            <a:off x="523920" y="2917371"/>
            <a:ext cx="3267118" cy="3940628"/>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2"/>
          </p:nvPr>
        </p:nvSpPr>
        <p:spPr>
          <a:xfrm>
            <a:off x="8416883" y="2917371"/>
            <a:ext cx="3267118" cy="3940628"/>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15105488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icrle Team">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979883" y="1320800"/>
            <a:ext cx="3657600" cy="3657600"/>
          </a:xfrm>
          <a:custGeom>
            <a:avLst/>
            <a:gdLst>
              <a:gd name="connsiteX0" fmla="*/ 1828800 w 3657600"/>
              <a:gd name="connsiteY0" fmla="*/ 0 h 3657600"/>
              <a:gd name="connsiteX1" fmla="*/ 3657600 w 3657600"/>
              <a:gd name="connsiteY1" fmla="*/ 1828800 h 3657600"/>
              <a:gd name="connsiteX2" fmla="*/ 1828800 w 3657600"/>
              <a:gd name="connsiteY2" fmla="*/ 3657600 h 3657600"/>
              <a:gd name="connsiteX3" fmla="*/ 0 w 3657600"/>
              <a:gd name="connsiteY3" fmla="*/ 1828800 h 3657600"/>
              <a:gd name="connsiteX4" fmla="*/ 1828800 w 3657600"/>
              <a:gd name="connsiteY4" fmla="*/ 0 h 365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57600" h="3657600">
                <a:moveTo>
                  <a:pt x="1828800" y="0"/>
                </a:moveTo>
                <a:cubicBezTo>
                  <a:pt x="2838818" y="0"/>
                  <a:pt x="3657600" y="818782"/>
                  <a:pt x="3657600" y="1828800"/>
                </a:cubicBezTo>
                <a:cubicBezTo>
                  <a:pt x="3657600" y="2838818"/>
                  <a:pt x="2838818" y="3657600"/>
                  <a:pt x="1828800" y="3657600"/>
                </a:cubicBezTo>
                <a:cubicBezTo>
                  <a:pt x="818782" y="3657600"/>
                  <a:pt x="0" y="2838818"/>
                  <a:pt x="0" y="1828800"/>
                </a:cubicBezTo>
                <a:cubicBezTo>
                  <a:pt x="0" y="818782"/>
                  <a:pt x="818782" y="0"/>
                  <a:pt x="1828800" y="0"/>
                </a:cubicBezTo>
                <a:close/>
              </a:path>
            </a:pathLst>
          </a:custGeom>
          <a:pattFill prst="pct5">
            <a:fgClr>
              <a:schemeClr val="tx1"/>
            </a:fgClr>
            <a:bgClr>
              <a:schemeClr val="bg1"/>
            </a:bgClr>
          </a:pattFill>
        </p:spPr>
        <p:txBody>
          <a:bodyPr wrap="square">
            <a:noAutofit/>
          </a:bodyPr>
          <a:lstStyle/>
          <a:p>
            <a:endParaRPr lang="en-US"/>
          </a:p>
        </p:txBody>
      </p:sp>
    </p:spTree>
    <p:extLst>
      <p:ext uri="{BB962C8B-B14F-4D97-AF65-F5344CB8AC3E}">
        <p14:creationId xmlns:p14="http://schemas.microsoft.com/office/powerpoint/2010/main" val="25426999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hree Uptown Team">
    <p:spTree>
      <p:nvGrpSpPr>
        <p:cNvPr id="1" name=""/>
        <p:cNvGrpSpPr/>
        <p:nvPr/>
      </p:nvGrpSpPr>
      <p:grpSpPr>
        <a:xfrm>
          <a:off x="0" y="0"/>
          <a:ext cx="0" cy="0"/>
          <a:chOff x="0" y="0"/>
          <a:chExt cx="0" cy="0"/>
        </a:xfrm>
      </p:grpSpPr>
      <p:sp>
        <p:nvSpPr>
          <p:cNvPr id="3" name="Picture Placeholder 3"/>
          <p:cNvSpPr>
            <a:spLocks noGrp="1"/>
          </p:cNvSpPr>
          <p:nvPr>
            <p:ph type="pic" sz="quarter" idx="10"/>
          </p:nvPr>
        </p:nvSpPr>
        <p:spPr>
          <a:xfrm>
            <a:off x="4470401" y="551543"/>
            <a:ext cx="3267118" cy="2743199"/>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1"/>
          </p:nvPr>
        </p:nvSpPr>
        <p:spPr>
          <a:xfrm>
            <a:off x="523920" y="551543"/>
            <a:ext cx="3267118" cy="2743199"/>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2"/>
          </p:nvPr>
        </p:nvSpPr>
        <p:spPr>
          <a:xfrm>
            <a:off x="8416883" y="551543"/>
            <a:ext cx="3267118" cy="2743199"/>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11574910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ingle Image Layout">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1989862" y="2656118"/>
            <a:ext cx="2538594" cy="2452914"/>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15195221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 Team Member">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1017406" y="943432"/>
            <a:ext cx="2320881" cy="2264225"/>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2"/>
          </p:nvPr>
        </p:nvSpPr>
        <p:spPr>
          <a:xfrm>
            <a:off x="3651750" y="943432"/>
            <a:ext cx="2320881" cy="2264225"/>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3"/>
          </p:nvPr>
        </p:nvSpPr>
        <p:spPr>
          <a:xfrm>
            <a:off x="6286094" y="943432"/>
            <a:ext cx="2320881" cy="2264225"/>
          </a:xfrm>
          <a:prstGeom prst="rect">
            <a:avLst/>
          </a:prstGeom>
          <a:pattFill prst="pct5">
            <a:fgClr>
              <a:schemeClr val="tx1"/>
            </a:fgClr>
            <a:bgClr>
              <a:schemeClr val="bg1"/>
            </a:bgClr>
          </a:pattFill>
        </p:spPr>
        <p:txBody>
          <a:bodyPr/>
          <a:lstStyle/>
          <a:p>
            <a:endParaRPr lang="id-ID"/>
          </a:p>
        </p:txBody>
      </p:sp>
      <p:sp>
        <p:nvSpPr>
          <p:cNvPr id="6" name="Picture Placeholder 3"/>
          <p:cNvSpPr>
            <a:spLocks noGrp="1"/>
          </p:cNvSpPr>
          <p:nvPr>
            <p:ph type="pic" sz="quarter" idx="14"/>
          </p:nvPr>
        </p:nvSpPr>
        <p:spPr>
          <a:xfrm>
            <a:off x="8920438" y="943432"/>
            <a:ext cx="2320881" cy="2264225"/>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40056254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One Special Team">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1670549" y="978312"/>
            <a:ext cx="2148875" cy="2209201"/>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9686322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hree Layout Sidebar Team">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6431236" y="1294723"/>
            <a:ext cx="1188720" cy="1188720"/>
          </a:xfrm>
          <a:prstGeom prst="ellipse">
            <a:avLst/>
          </a:prstGeom>
          <a:pattFill prst="pct5">
            <a:fgClr>
              <a:schemeClr val="tx1"/>
            </a:fgClr>
            <a:bgClr>
              <a:schemeClr val="bg1"/>
            </a:bgClr>
          </a:pattFill>
        </p:spPr>
        <p:txBody>
          <a:bodyPr/>
          <a:lstStyle>
            <a:lvl1pPr>
              <a:defRPr sz="1000"/>
            </a:lvl1pPr>
          </a:lstStyle>
          <a:p>
            <a:endParaRPr lang="id-ID"/>
          </a:p>
        </p:txBody>
      </p:sp>
      <p:sp>
        <p:nvSpPr>
          <p:cNvPr id="4" name="Picture Placeholder 3"/>
          <p:cNvSpPr>
            <a:spLocks noGrp="1"/>
          </p:cNvSpPr>
          <p:nvPr>
            <p:ph type="pic" sz="quarter" idx="12"/>
          </p:nvPr>
        </p:nvSpPr>
        <p:spPr>
          <a:xfrm>
            <a:off x="6431236" y="2885489"/>
            <a:ext cx="1188720" cy="1188720"/>
          </a:xfrm>
          <a:prstGeom prst="ellipse">
            <a:avLst/>
          </a:prstGeom>
          <a:pattFill prst="pct5">
            <a:fgClr>
              <a:schemeClr val="tx1"/>
            </a:fgClr>
            <a:bgClr>
              <a:schemeClr val="bg1"/>
            </a:bgClr>
          </a:pattFill>
        </p:spPr>
        <p:txBody>
          <a:bodyPr/>
          <a:lstStyle>
            <a:lvl1pPr>
              <a:defRPr sz="1000"/>
            </a:lvl1pPr>
          </a:lstStyle>
          <a:p>
            <a:endParaRPr lang="id-ID"/>
          </a:p>
        </p:txBody>
      </p:sp>
      <p:sp>
        <p:nvSpPr>
          <p:cNvPr id="5" name="Picture Placeholder 3"/>
          <p:cNvSpPr>
            <a:spLocks noGrp="1"/>
          </p:cNvSpPr>
          <p:nvPr>
            <p:ph type="pic" sz="quarter" idx="13"/>
          </p:nvPr>
        </p:nvSpPr>
        <p:spPr>
          <a:xfrm>
            <a:off x="6431236" y="4476255"/>
            <a:ext cx="1188720" cy="1188720"/>
          </a:xfrm>
          <a:prstGeom prst="ellipse">
            <a:avLst/>
          </a:prstGeom>
          <a:pattFill prst="pct5">
            <a:fgClr>
              <a:schemeClr val="tx1"/>
            </a:fgClr>
            <a:bgClr>
              <a:schemeClr val="bg1"/>
            </a:bgClr>
          </a:pattFill>
        </p:spPr>
        <p:txBody>
          <a:bodyPr/>
          <a:lstStyle>
            <a:lvl1pPr>
              <a:defRPr sz="1000"/>
            </a:lvl1pPr>
          </a:lstStyle>
          <a:p>
            <a:endParaRPr lang="id-ID"/>
          </a:p>
        </p:txBody>
      </p:sp>
    </p:spTree>
    <p:extLst>
      <p:ext uri="{BB962C8B-B14F-4D97-AF65-F5344CB8AC3E}">
        <p14:creationId xmlns:p14="http://schemas.microsoft.com/office/powerpoint/2010/main" val="12181326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5 Team Layout">
    <p:spTree>
      <p:nvGrpSpPr>
        <p:cNvPr id="1" name=""/>
        <p:cNvGrpSpPr/>
        <p:nvPr/>
      </p:nvGrpSpPr>
      <p:grpSpPr>
        <a:xfrm>
          <a:off x="0" y="0"/>
          <a:ext cx="0" cy="0"/>
          <a:chOff x="0" y="0"/>
          <a:chExt cx="0" cy="0"/>
        </a:xfrm>
      </p:grpSpPr>
      <p:sp>
        <p:nvSpPr>
          <p:cNvPr id="3" name="Rectangle 2"/>
          <p:cNvSpPr/>
          <p:nvPr userDrawn="1"/>
        </p:nvSpPr>
        <p:spPr>
          <a:xfrm>
            <a:off x="0" y="5907314"/>
            <a:ext cx="12192000" cy="9506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p:cNvSpPr>
            <a:spLocks noGrp="1"/>
          </p:cNvSpPr>
          <p:nvPr>
            <p:ph type="pic" sz="quarter" idx="11"/>
          </p:nvPr>
        </p:nvSpPr>
        <p:spPr>
          <a:xfrm>
            <a:off x="769259" y="1219207"/>
            <a:ext cx="2133600" cy="3846284"/>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2"/>
          </p:nvPr>
        </p:nvSpPr>
        <p:spPr>
          <a:xfrm>
            <a:off x="2902859" y="1218754"/>
            <a:ext cx="2133600" cy="3846284"/>
          </a:xfrm>
          <a:prstGeom prst="rect">
            <a:avLst/>
          </a:prstGeom>
          <a:pattFill prst="pct5">
            <a:fgClr>
              <a:schemeClr val="tx1"/>
            </a:fgClr>
            <a:bgClr>
              <a:schemeClr val="bg1"/>
            </a:bgClr>
          </a:pattFill>
        </p:spPr>
        <p:txBody>
          <a:bodyPr/>
          <a:lstStyle/>
          <a:p>
            <a:endParaRPr lang="id-ID"/>
          </a:p>
        </p:txBody>
      </p:sp>
      <p:sp>
        <p:nvSpPr>
          <p:cNvPr id="6" name="Picture Placeholder 3"/>
          <p:cNvSpPr>
            <a:spLocks noGrp="1"/>
          </p:cNvSpPr>
          <p:nvPr>
            <p:ph type="pic" sz="quarter" idx="13"/>
          </p:nvPr>
        </p:nvSpPr>
        <p:spPr>
          <a:xfrm>
            <a:off x="5036459" y="1218300"/>
            <a:ext cx="2133600" cy="3846284"/>
          </a:xfrm>
          <a:prstGeom prst="rect">
            <a:avLst/>
          </a:prstGeom>
          <a:pattFill prst="pct5">
            <a:fgClr>
              <a:schemeClr val="tx1"/>
            </a:fgClr>
            <a:bgClr>
              <a:schemeClr val="bg1"/>
            </a:bgClr>
          </a:pattFill>
        </p:spPr>
        <p:txBody>
          <a:bodyPr/>
          <a:lstStyle/>
          <a:p>
            <a:endParaRPr lang="id-ID"/>
          </a:p>
        </p:txBody>
      </p:sp>
      <p:sp>
        <p:nvSpPr>
          <p:cNvPr id="7" name="Picture Placeholder 3"/>
          <p:cNvSpPr>
            <a:spLocks noGrp="1"/>
          </p:cNvSpPr>
          <p:nvPr>
            <p:ph type="pic" sz="quarter" idx="14"/>
          </p:nvPr>
        </p:nvSpPr>
        <p:spPr>
          <a:xfrm>
            <a:off x="7170059" y="1218300"/>
            <a:ext cx="2133600" cy="3846284"/>
          </a:xfrm>
          <a:prstGeom prst="rect">
            <a:avLst/>
          </a:prstGeom>
          <a:pattFill prst="pct5">
            <a:fgClr>
              <a:schemeClr val="tx1"/>
            </a:fgClr>
            <a:bgClr>
              <a:schemeClr val="bg1"/>
            </a:bgClr>
          </a:pattFill>
        </p:spPr>
        <p:txBody>
          <a:bodyPr/>
          <a:lstStyle/>
          <a:p>
            <a:endParaRPr lang="id-ID"/>
          </a:p>
        </p:txBody>
      </p:sp>
      <p:sp>
        <p:nvSpPr>
          <p:cNvPr id="8" name="Picture Placeholder 3"/>
          <p:cNvSpPr>
            <a:spLocks noGrp="1"/>
          </p:cNvSpPr>
          <p:nvPr>
            <p:ph type="pic" sz="quarter" idx="15"/>
          </p:nvPr>
        </p:nvSpPr>
        <p:spPr>
          <a:xfrm>
            <a:off x="9303659" y="1218300"/>
            <a:ext cx="2133600" cy="3846284"/>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26557299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 Center Team Layout">
    <p:spTree>
      <p:nvGrpSpPr>
        <p:cNvPr id="1" name=""/>
        <p:cNvGrpSpPr/>
        <p:nvPr/>
      </p:nvGrpSpPr>
      <p:grpSpPr>
        <a:xfrm>
          <a:off x="0" y="0"/>
          <a:ext cx="0" cy="0"/>
          <a:chOff x="0" y="0"/>
          <a:chExt cx="0" cy="0"/>
        </a:xfrm>
      </p:grpSpPr>
      <p:sp>
        <p:nvSpPr>
          <p:cNvPr id="3" name="Picture Placeholder 3"/>
          <p:cNvSpPr>
            <a:spLocks noGrp="1"/>
          </p:cNvSpPr>
          <p:nvPr>
            <p:ph type="pic" sz="quarter" idx="10"/>
          </p:nvPr>
        </p:nvSpPr>
        <p:spPr>
          <a:xfrm>
            <a:off x="4470401" y="2148113"/>
            <a:ext cx="3267118" cy="2743199"/>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1"/>
          </p:nvPr>
        </p:nvSpPr>
        <p:spPr>
          <a:xfrm>
            <a:off x="523920" y="2148113"/>
            <a:ext cx="3267118" cy="2743199"/>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2"/>
          </p:nvPr>
        </p:nvSpPr>
        <p:spPr>
          <a:xfrm>
            <a:off x="8416883" y="2148113"/>
            <a:ext cx="3267118" cy="2743199"/>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30824379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Break Slide">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4296228" y="1719840"/>
            <a:ext cx="3657600" cy="3657600"/>
          </a:xfrm>
          <a:custGeom>
            <a:avLst/>
            <a:gdLst>
              <a:gd name="connsiteX0" fmla="*/ 1828800 w 3657600"/>
              <a:gd name="connsiteY0" fmla="*/ 0 h 3657600"/>
              <a:gd name="connsiteX1" fmla="*/ 3657600 w 3657600"/>
              <a:gd name="connsiteY1" fmla="*/ 1828800 h 3657600"/>
              <a:gd name="connsiteX2" fmla="*/ 1828800 w 3657600"/>
              <a:gd name="connsiteY2" fmla="*/ 3657600 h 3657600"/>
              <a:gd name="connsiteX3" fmla="*/ 0 w 3657600"/>
              <a:gd name="connsiteY3" fmla="*/ 1828800 h 3657600"/>
              <a:gd name="connsiteX4" fmla="*/ 1828800 w 3657600"/>
              <a:gd name="connsiteY4" fmla="*/ 0 h 365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57600" h="3657600">
                <a:moveTo>
                  <a:pt x="1828800" y="0"/>
                </a:moveTo>
                <a:cubicBezTo>
                  <a:pt x="2838818" y="0"/>
                  <a:pt x="3657600" y="818782"/>
                  <a:pt x="3657600" y="1828800"/>
                </a:cubicBezTo>
                <a:cubicBezTo>
                  <a:pt x="3657600" y="2838818"/>
                  <a:pt x="2838818" y="3657600"/>
                  <a:pt x="1828800" y="3657600"/>
                </a:cubicBezTo>
                <a:cubicBezTo>
                  <a:pt x="818782" y="3657600"/>
                  <a:pt x="0" y="2838818"/>
                  <a:pt x="0" y="1828800"/>
                </a:cubicBezTo>
                <a:cubicBezTo>
                  <a:pt x="0" y="818782"/>
                  <a:pt x="818782" y="0"/>
                  <a:pt x="1828800" y="0"/>
                </a:cubicBezTo>
                <a:close/>
              </a:path>
            </a:pathLst>
          </a:custGeom>
          <a:pattFill prst="pct5">
            <a:fgClr>
              <a:schemeClr val="tx1"/>
            </a:fgClr>
            <a:bgClr>
              <a:schemeClr val="bg1"/>
            </a:bgClr>
          </a:pattFill>
        </p:spPr>
        <p:txBody>
          <a:bodyPr wrap="square">
            <a:noAutofit/>
          </a:bodyPr>
          <a:lstStyle/>
          <a:p>
            <a:endParaRPr lang="en-US"/>
          </a:p>
        </p:txBody>
      </p:sp>
    </p:spTree>
    <p:extLst>
      <p:ext uri="{BB962C8B-B14F-4D97-AF65-F5344CB8AC3E}">
        <p14:creationId xmlns:p14="http://schemas.microsoft.com/office/powerpoint/2010/main" val="36745913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Break Slide2">
    <p:bg>
      <p:bgPr>
        <a:solidFill>
          <a:schemeClr val="tx1"/>
        </a:solidFill>
        <a:effectLst/>
      </p:bgPr>
    </p:bg>
    <p:spTree>
      <p:nvGrpSpPr>
        <p:cNvPr id="1" name=""/>
        <p:cNvGrpSpPr/>
        <p:nvPr/>
      </p:nvGrpSpPr>
      <p:grpSpPr>
        <a:xfrm>
          <a:off x="0" y="0"/>
          <a:ext cx="0" cy="0"/>
          <a:chOff x="0" y="0"/>
          <a:chExt cx="0" cy="0"/>
        </a:xfrm>
      </p:grpSpPr>
      <p:sp>
        <p:nvSpPr>
          <p:cNvPr id="3" name="Rectangle 2"/>
          <p:cNvSpPr/>
          <p:nvPr userDrawn="1"/>
        </p:nvSpPr>
        <p:spPr>
          <a:xfrm>
            <a:off x="0" y="5907314"/>
            <a:ext cx="12192000" cy="9506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88087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uper Blank Layou">
    <p:spTree>
      <p:nvGrpSpPr>
        <p:cNvPr id="1" name=""/>
        <p:cNvGrpSpPr/>
        <p:nvPr/>
      </p:nvGrpSpPr>
      <p:grpSpPr>
        <a:xfrm>
          <a:off x="0" y="0"/>
          <a:ext cx="0" cy="0"/>
          <a:chOff x="0" y="0"/>
          <a:chExt cx="0" cy="0"/>
        </a:xfrm>
      </p:grpSpPr>
      <p:sp>
        <p:nvSpPr>
          <p:cNvPr id="3" name="Rectangle 2"/>
          <p:cNvSpPr/>
          <p:nvPr userDrawn="1"/>
        </p:nvSpPr>
        <p:spPr>
          <a:xfrm>
            <a:off x="0" y="5907314"/>
            <a:ext cx="12192000" cy="9506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88451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Gallery 1">
    <p:spTree>
      <p:nvGrpSpPr>
        <p:cNvPr id="1" name=""/>
        <p:cNvGrpSpPr/>
        <p:nvPr/>
      </p:nvGrpSpPr>
      <p:grpSpPr>
        <a:xfrm>
          <a:off x="0" y="0"/>
          <a:ext cx="0" cy="0"/>
          <a:chOff x="0" y="0"/>
          <a:chExt cx="0" cy="0"/>
        </a:xfrm>
      </p:grpSpPr>
      <p:sp>
        <p:nvSpPr>
          <p:cNvPr id="3" name="Rectangle 2"/>
          <p:cNvSpPr/>
          <p:nvPr userDrawn="1"/>
        </p:nvSpPr>
        <p:spPr>
          <a:xfrm>
            <a:off x="0" y="5907314"/>
            <a:ext cx="12192000" cy="9506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p:cNvSpPr>
            <a:spLocks noGrp="1"/>
          </p:cNvSpPr>
          <p:nvPr>
            <p:ph type="pic" sz="quarter" idx="11"/>
          </p:nvPr>
        </p:nvSpPr>
        <p:spPr>
          <a:xfrm>
            <a:off x="1169347" y="614150"/>
            <a:ext cx="9853306" cy="5033855"/>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19114225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 Gallery Layout">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69259" y="1219207"/>
            <a:ext cx="2133600" cy="3846284"/>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2"/>
          </p:nvPr>
        </p:nvSpPr>
        <p:spPr>
          <a:xfrm>
            <a:off x="2902859" y="1218754"/>
            <a:ext cx="2133600" cy="3846284"/>
          </a:xfrm>
          <a:prstGeom prst="rect">
            <a:avLst/>
          </a:prstGeom>
          <a:pattFill prst="pct5">
            <a:fgClr>
              <a:schemeClr val="tx1"/>
            </a:fgClr>
            <a:bgClr>
              <a:schemeClr val="bg1"/>
            </a:bgClr>
          </a:pattFill>
        </p:spPr>
        <p:txBody>
          <a:bodyPr/>
          <a:lstStyle/>
          <a:p>
            <a:endParaRPr lang="id-ID"/>
          </a:p>
        </p:txBody>
      </p:sp>
      <p:sp>
        <p:nvSpPr>
          <p:cNvPr id="6" name="Picture Placeholder 3"/>
          <p:cNvSpPr>
            <a:spLocks noGrp="1"/>
          </p:cNvSpPr>
          <p:nvPr>
            <p:ph type="pic" sz="quarter" idx="14"/>
          </p:nvPr>
        </p:nvSpPr>
        <p:spPr>
          <a:xfrm>
            <a:off x="7170059" y="1218300"/>
            <a:ext cx="2133600" cy="3846284"/>
          </a:xfrm>
          <a:prstGeom prst="rect">
            <a:avLst/>
          </a:prstGeom>
          <a:pattFill prst="pct5">
            <a:fgClr>
              <a:schemeClr val="tx1"/>
            </a:fgClr>
            <a:bgClr>
              <a:schemeClr val="bg1"/>
            </a:bgClr>
          </a:pattFill>
        </p:spPr>
        <p:txBody>
          <a:bodyPr/>
          <a:lstStyle/>
          <a:p>
            <a:endParaRPr lang="id-ID"/>
          </a:p>
        </p:txBody>
      </p:sp>
      <p:sp>
        <p:nvSpPr>
          <p:cNvPr id="7" name="Picture Placeholder 3"/>
          <p:cNvSpPr>
            <a:spLocks noGrp="1"/>
          </p:cNvSpPr>
          <p:nvPr>
            <p:ph type="pic" sz="quarter" idx="15"/>
          </p:nvPr>
        </p:nvSpPr>
        <p:spPr>
          <a:xfrm>
            <a:off x="9303659" y="1218300"/>
            <a:ext cx="2133600" cy="3846284"/>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226625737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Gallery Slide 3">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1291773" y="1030521"/>
            <a:ext cx="2133600" cy="2264222"/>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2"/>
          </p:nvPr>
        </p:nvSpPr>
        <p:spPr>
          <a:xfrm>
            <a:off x="3425373" y="1030068"/>
            <a:ext cx="2133600" cy="2264222"/>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3"/>
          </p:nvPr>
        </p:nvSpPr>
        <p:spPr>
          <a:xfrm>
            <a:off x="1291773" y="3294743"/>
            <a:ext cx="2133600" cy="2264222"/>
          </a:xfrm>
          <a:prstGeom prst="rect">
            <a:avLst/>
          </a:prstGeom>
          <a:pattFill prst="pct5">
            <a:fgClr>
              <a:schemeClr val="tx1"/>
            </a:fgClr>
            <a:bgClr>
              <a:schemeClr val="bg1"/>
            </a:bgClr>
          </a:pattFill>
        </p:spPr>
        <p:txBody>
          <a:bodyPr/>
          <a:lstStyle/>
          <a:p>
            <a:endParaRPr lang="id-ID"/>
          </a:p>
        </p:txBody>
      </p:sp>
      <p:sp>
        <p:nvSpPr>
          <p:cNvPr id="6" name="Picture Placeholder 3"/>
          <p:cNvSpPr>
            <a:spLocks noGrp="1"/>
          </p:cNvSpPr>
          <p:nvPr>
            <p:ph type="pic" sz="quarter" idx="14"/>
          </p:nvPr>
        </p:nvSpPr>
        <p:spPr>
          <a:xfrm>
            <a:off x="3425373" y="3294290"/>
            <a:ext cx="2133600" cy="2264222"/>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22091900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ree Image Layout">
    <p:spTree>
      <p:nvGrpSpPr>
        <p:cNvPr id="1" name=""/>
        <p:cNvGrpSpPr/>
        <p:nvPr/>
      </p:nvGrpSpPr>
      <p:grpSpPr>
        <a:xfrm>
          <a:off x="0" y="0"/>
          <a:ext cx="0" cy="0"/>
          <a:chOff x="0" y="0"/>
          <a:chExt cx="0" cy="0"/>
        </a:xfrm>
      </p:grpSpPr>
      <p:sp>
        <p:nvSpPr>
          <p:cNvPr id="3" name="Picture Placeholder 3"/>
          <p:cNvSpPr>
            <a:spLocks noGrp="1"/>
          </p:cNvSpPr>
          <p:nvPr>
            <p:ph type="pic" sz="quarter" idx="13"/>
          </p:nvPr>
        </p:nvSpPr>
        <p:spPr>
          <a:xfrm>
            <a:off x="5717539" y="1473958"/>
            <a:ext cx="1833786" cy="3563332"/>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4"/>
          </p:nvPr>
        </p:nvSpPr>
        <p:spPr>
          <a:xfrm>
            <a:off x="7551325" y="1473958"/>
            <a:ext cx="1833786" cy="3563332"/>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5"/>
          </p:nvPr>
        </p:nvSpPr>
        <p:spPr>
          <a:xfrm>
            <a:off x="9385111" y="1473958"/>
            <a:ext cx="1833786" cy="3563332"/>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569162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hree Right Side Gallery">
    <p:spTree>
      <p:nvGrpSpPr>
        <p:cNvPr id="1" name=""/>
        <p:cNvGrpSpPr/>
        <p:nvPr/>
      </p:nvGrpSpPr>
      <p:grpSpPr>
        <a:xfrm>
          <a:off x="0" y="0"/>
          <a:ext cx="0" cy="0"/>
          <a:chOff x="0" y="0"/>
          <a:chExt cx="0" cy="0"/>
        </a:xfrm>
      </p:grpSpPr>
      <p:sp>
        <p:nvSpPr>
          <p:cNvPr id="3" name="Picture Placeholder 3"/>
          <p:cNvSpPr>
            <a:spLocks noGrp="1"/>
          </p:cNvSpPr>
          <p:nvPr>
            <p:ph type="pic" sz="quarter" idx="13"/>
          </p:nvPr>
        </p:nvSpPr>
        <p:spPr>
          <a:xfrm>
            <a:off x="6237027" y="204714"/>
            <a:ext cx="4285397" cy="2333767"/>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4"/>
          </p:nvPr>
        </p:nvSpPr>
        <p:spPr>
          <a:xfrm>
            <a:off x="6237027" y="2690882"/>
            <a:ext cx="1965277" cy="1649104"/>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5"/>
          </p:nvPr>
        </p:nvSpPr>
        <p:spPr>
          <a:xfrm>
            <a:off x="8379725" y="2690882"/>
            <a:ext cx="2142699" cy="3150358"/>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41310708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ne Center Gallery">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1169347" y="614150"/>
            <a:ext cx="9853306" cy="5033855"/>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4111739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enter Image">
    <p:spTree>
      <p:nvGrpSpPr>
        <p:cNvPr id="1" name=""/>
        <p:cNvGrpSpPr/>
        <p:nvPr/>
      </p:nvGrpSpPr>
      <p:grpSpPr>
        <a:xfrm>
          <a:off x="0" y="0"/>
          <a:ext cx="0" cy="0"/>
          <a:chOff x="0" y="0"/>
          <a:chExt cx="0" cy="0"/>
        </a:xfrm>
      </p:grpSpPr>
      <p:sp>
        <p:nvSpPr>
          <p:cNvPr id="3" name="Picture Placeholder 3"/>
          <p:cNvSpPr>
            <a:spLocks noGrp="1"/>
          </p:cNvSpPr>
          <p:nvPr>
            <p:ph type="pic" sz="quarter" idx="15"/>
          </p:nvPr>
        </p:nvSpPr>
        <p:spPr>
          <a:xfrm>
            <a:off x="1514467" y="2052254"/>
            <a:ext cx="4146103" cy="2563292"/>
          </a:xfrm>
          <a:prstGeom prst="rect">
            <a:avLst/>
          </a:prstGeom>
          <a:pattFill prst="pct5">
            <a:fgClr>
              <a:schemeClr val="tx1"/>
            </a:fgClr>
            <a:bgClr>
              <a:schemeClr val="bg1"/>
            </a:bgClr>
          </a:pattFill>
        </p:spPr>
        <p:txBody>
          <a:bodyPr/>
          <a:lstStyle/>
          <a:p>
            <a:endParaRPr lang="id-ID"/>
          </a:p>
        </p:txBody>
      </p:sp>
      <p:sp>
        <p:nvSpPr>
          <p:cNvPr id="5" name="Picture Placeholder 3"/>
          <p:cNvSpPr>
            <a:spLocks noGrp="1"/>
          </p:cNvSpPr>
          <p:nvPr>
            <p:ph type="pic" sz="quarter" idx="16"/>
          </p:nvPr>
        </p:nvSpPr>
        <p:spPr>
          <a:xfrm>
            <a:off x="6543666" y="2052254"/>
            <a:ext cx="4146103" cy="2563292"/>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25850498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ingle  Image Layout">
    <p:spTree>
      <p:nvGrpSpPr>
        <p:cNvPr id="1" name=""/>
        <p:cNvGrpSpPr/>
        <p:nvPr/>
      </p:nvGrpSpPr>
      <p:grpSpPr>
        <a:xfrm>
          <a:off x="0" y="0"/>
          <a:ext cx="0" cy="0"/>
          <a:chOff x="0" y="0"/>
          <a:chExt cx="0" cy="0"/>
        </a:xfrm>
      </p:grpSpPr>
      <p:sp>
        <p:nvSpPr>
          <p:cNvPr id="3" name="Picture Placeholder 3"/>
          <p:cNvSpPr>
            <a:spLocks noGrp="1"/>
          </p:cNvSpPr>
          <p:nvPr>
            <p:ph type="pic" sz="quarter" idx="15"/>
          </p:nvPr>
        </p:nvSpPr>
        <p:spPr>
          <a:xfrm>
            <a:off x="1610003" y="1670117"/>
            <a:ext cx="4146103" cy="2563292"/>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29371487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ingle Abstract Image Layout">
    <p:spTree>
      <p:nvGrpSpPr>
        <p:cNvPr id="1" name=""/>
        <p:cNvGrpSpPr/>
        <p:nvPr/>
      </p:nvGrpSpPr>
      <p:grpSpPr>
        <a:xfrm>
          <a:off x="0" y="0"/>
          <a:ext cx="0" cy="0"/>
          <a:chOff x="0" y="0"/>
          <a:chExt cx="0" cy="0"/>
        </a:xfrm>
      </p:grpSpPr>
      <p:sp>
        <p:nvSpPr>
          <p:cNvPr id="3" name="Picture Placeholder 1"/>
          <p:cNvSpPr>
            <a:spLocks noGrp="1"/>
          </p:cNvSpPr>
          <p:nvPr>
            <p:ph type="pic" sz="quarter" idx="10"/>
          </p:nvPr>
        </p:nvSpPr>
        <p:spPr>
          <a:xfrm>
            <a:off x="2089249" y="988722"/>
            <a:ext cx="4882075" cy="2828313"/>
          </a:xfrm>
          <a:prstGeom prst="rect">
            <a:avLst/>
          </a:prstGeom>
          <a:pattFill prst="pct5">
            <a:fgClr>
              <a:schemeClr val="tx1"/>
            </a:fgClr>
            <a:bgClr>
              <a:schemeClr val="bg1"/>
            </a:bgClr>
          </a:pattFill>
        </p:spPr>
      </p:sp>
    </p:spTree>
    <p:extLst>
      <p:ext uri="{BB962C8B-B14F-4D97-AF65-F5344CB8AC3E}">
        <p14:creationId xmlns:p14="http://schemas.microsoft.com/office/powerpoint/2010/main" val="32158826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4 Gallery Slide">
    <p:spTree>
      <p:nvGrpSpPr>
        <p:cNvPr id="1" name=""/>
        <p:cNvGrpSpPr/>
        <p:nvPr/>
      </p:nvGrpSpPr>
      <p:grpSpPr>
        <a:xfrm>
          <a:off x="0" y="0"/>
          <a:ext cx="0" cy="0"/>
          <a:chOff x="0" y="0"/>
          <a:chExt cx="0" cy="0"/>
        </a:xfrm>
      </p:grpSpPr>
      <p:sp>
        <p:nvSpPr>
          <p:cNvPr id="3" name="Picture Placeholder 1"/>
          <p:cNvSpPr>
            <a:spLocks noGrp="1"/>
          </p:cNvSpPr>
          <p:nvPr>
            <p:ph type="pic" sz="quarter" idx="10"/>
          </p:nvPr>
        </p:nvSpPr>
        <p:spPr>
          <a:xfrm>
            <a:off x="8373935" y="712951"/>
            <a:ext cx="3818065" cy="4686363"/>
          </a:xfrm>
          <a:prstGeom prst="rect">
            <a:avLst/>
          </a:prstGeom>
          <a:pattFill prst="pct5">
            <a:fgClr>
              <a:schemeClr val="tx1"/>
            </a:fgClr>
            <a:bgClr>
              <a:schemeClr val="bg1"/>
            </a:bgClr>
          </a:pattFill>
        </p:spPr>
      </p:sp>
      <p:sp>
        <p:nvSpPr>
          <p:cNvPr id="4" name="Picture Placeholder 1"/>
          <p:cNvSpPr>
            <a:spLocks noGrp="1"/>
          </p:cNvSpPr>
          <p:nvPr>
            <p:ph type="pic" sz="quarter" idx="11"/>
          </p:nvPr>
        </p:nvSpPr>
        <p:spPr>
          <a:xfrm>
            <a:off x="5602513" y="712952"/>
            <a:ext cx="2540001" cy="3510705"/>
          </a:xfrm>
          <a:prstGeom prst="rect">
            <a:avLst/>
          </a:prstGeom>
          <a:pattFill prst="pct5">
            <a:fgClr>
              <a:schemeClr val="tx1"/>
            </a:fgClr>
            <a:bgClr>
              <a:schemeClr val="bg1"/>
            </a:bgClr>
          </a:pattFill>
        </p:spPr>
      </p:sp>
      <p:sp>
        <p:nvSpPr>
          <p:cNvPr id="6" name="Picture Placeholder 1"/>
          <p:cNvSpPr>
            <a:spLocks noGrp="1"/>
          </p:cNvSpPr>
          <p:nvPr>
            <p:ph type="pic" sz="quarter" idx="12"/>
          </p:nvPr>
        </p:nvSpPr>
        <p:spPr>
          <a:xfrm>
            <a:off x="2831091" y="712952"/>
            <a:ext cx="2540001" cy="1696420"/>
          </a:xfrm>
          <a:prstGeom prst="rect">
            <a:avLst/>
          </a:prstGeom>
          <a:pattFill prst="pct5">
            <a:fgClr>
              <a:schemeClr val="tx1"/>
            </a:fgClr>
            <a:bgClr>
              <a:schemeClr val="bg1"/>
            </a:bgClr>
          </a:pattFill>
        </p:spPr>
      </p:sp>
      <p:sp>
        <p:nvSpPr>
          <p:cNvPr id="7" name="Picture Placeholder 1"/>
          <p:cNvSpPr>
            <a:spLocks noGrp="1"/>
          </p:cNvSpPr>
          <p:nvPr>
            <p:ph type="pic" sz="quarter" idx="13"/>
          </p:nvPr>
        </p:nvSpPr>
        <p:spPr>
          <a:xfrm>
            <a:off x="1" y="712950"/>
            <a:ext cx="2599670" cy="3510705"/>
          </a:xfrm>
          <a:prstGeom prst="rect">
            <a:avLst/>
          </a:prstGeom>
          <a:pattFill prst="pct5">
            <a:fgClr>
              <a:schemeClr val="tx1"/>
            </a:fgClr>
            <a:bgClr>
              <a:schemeClr val="bg1"/>
            </a:bgClr>
          </a:pattFill>
        </p:spPr>
      </p:sp>
      <p:sp>
        <p:nvSpPr>
          <p:cNvPr id="8" name="Picture Placeholder 1"/>
          <p:cNvSpPr>
            <a:spLocks noGrp="1"/>
          </p:cNvSpPr>
          <p:nvPr>
            <p:ph type="pic" sz="quarter" idx="14"/>
          </p:nvPr>
        </p:nvSpPr>
        <p:spPr>
          <a:xfrm>
            <a:off x="2831090" y="2627086"/>
            <a:ext cx="2540001" cy="1596569"/>
          </a:xfrm>
          <a:prstGeom prst="rect">
            <a:avLst/>
          </a:prstGeom>
          <a:pattFill prst="pct5">
            <a:fgClr>
              <a:schemeClr val="tx1"/>
            </a:fgClr>
            <a:bgClr>
              <a:schemeClr val="bg1"/>
            </a:bgClr>
          </a:pattFill>
        </p:spPr>
      </p:sp>
    </p:spTree>
    <p:extLst>
      <p:ext uri="{BB962C8B-B14F-4D97-AF65-F5344CB8AC3E}">
        <p14:creationId xmlns:p14="http://schemas.microsoft.com/office/powerpoint/2010/main" val="183474838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wo Big Image ">
    <p:spTree>
      <p:nvGrpSpPr>
        <p:cNvPr id="1" name=""/>
        <p:cNvGrpSpPr/>
        <p:nvPr/>
      </p:nvGrpSpPr>
      <p:grpSpPr>
        <a:xfrm>
          <a:off x="0" y="0"/>
          <a:ext cx="0" cy="0"/>
          <a:chOff x="0" y="0"/>
          <a:chExt cx="0" cy="0"/>
        </a:xfrm>
      </p:grpSpPr>
      <p:sp>
        <p:nvSpPr>
          <p:cNvPr id="3" name="Picture Placeholder 3"/>
          <p:cNvSpPr>
            <a:spLocks noGrp="1"/>
          </p:cNvSpPr>
          <p:nvPr>
            <p:ph type="pic" sz="quarter" idx="10"/>
          </p:nvPr>
        </p:nvSpPr>
        <p:spPr>
          <a:xfrm>
            <a:off x="8232000" y="0"/>
            <a:ext cx="3960000" cy="3430800"/>
          </a:xfrm>
          <a:prstGeom prst="rect">
            <a:avLst/>
          </a:prstGeom>
          <a:pattFill prst="pct5">
            <a:fgClr>
              <a:schemeClr val="tx1"/>
            </a:fgClr>
            <a:bgClr>
              <a:schemeClr val="bg1"/>
            </a:bgClr>
          </a:pattFill>
        </p:spPr>
        <p:txBody>
          <a:bodyPr/>
          <a:lstStyle/>
          <a:p>
            <a:endParaRPr lang="id-ID"/>
          </a:p>
        </p:txBody>
      </p:sp>
      <p:sp>
        <p:nvSpPr>
          <p:cNvPr id="4" name="Picture Placeholder 3"/>
          <p:cNvSpPr>
            <a:spLocks noGrp="1"/>
          </p:cNvSpPr>
          <p:nvPr>
            <p:ph type="pic" sz="quarter" idx="11"/>
          </p:nvPr>
        </p:nvSpPr>
        <p:spPr>
          <a:xfrm>
            <a:off x="4263003" y="3427200"/>
            <a:ext cx="3960000" cy="3430800"/>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121363187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One Abstract Image">
    <p:spTree>
      <p:nvGrpSpPr>
        <p:cNvPr id="1" name=""/>
        <p:cNvGrpSpPr/>
        <p:nvPr/>
      </p:nvGrpSpPr>
      <p:grpSpPr>
        <a:xfrm>
          <a:off x="0" y="0"/>
          <a:ext cx="0" cy="0"/>
          <a:chOff x="0" y="0"/>
          <a:chExt cx="0" cy="0"/>
        </a:xfrm>
      </p:grpSpPr>
      <p:sp>
        <p:nvSpPr>
          <p:cNvPr id="3" name="Picture Placeholder 16"/>
          <p:cNvSpPr>
            <a:spLocks noGrp="1"/>
          </p:cNvSpPr>
          <p:nvPr>
            <p:ph type="pic" sz="quarter" idx="10"/>
          </p:nvPr>
        </p:nvSpPr>
        <p:spPr>
          <a:xfrm>
            <a:off x="7141029" y="578688"/>
            <a:ext cx="3585029" cy="4951254"/>
          </a:xfrm>
          <a:custGeom>
            <a:avLst/>
            <a:gdLst>
              <a:gd name="connsiteX0" fmla="*/ 3596540 w 4167940"/>
              <a:gd name="connsiteY0" fmla="*/ 4507069 h 4932782"/>
              <a:gd name="connsiteX1" fmla="*/ 3596540 w 4167940"/>
              <a:gd name="connsiteY1" fmla="*/ 4507069 h 4932782"/>
              <a:gd name="connsiteX2" fmla="*/ 3596539 w 4167940"/>
              <a:gd name="connsiteY2" fmla="*/ 4507069 h 4932782"/>
              <a:gd name="connsiteX3" fmla="*/ 3594359 w 4167940"/>
              <a:gd name="connsiteY3" fmla="*/ 1089014 h 4932782"/>
              <a:gd name="connsiteX4" fmla="*/ 3594359 w 4167940"/>
              <a:gd name="connsiteY4" fmla="*/ 1089015 h 4932782"/>
              <a:gd name="connsiteX5" fmla="*/ 3731949 w 4167940"/>
              <a:gd name="connsiteY5" fmla="*/ 1261523 h 4932782"/>
              <a:gd name="connsiteX6" fmla="*/ 3334049 w 4167940"/>
              <a:gd name="connsiteY6" fmla="*/ 4795192 h 4932782"/>
              <a:gd name="connsiteX7" fmla="*/ 3223265 w 4167940"/>
              <a:gd name="connsiteY7" fmla="*/ 4927393 h 4932782"/>
              <a:gd name="connsiteX8" fmla="*/ 3161542 w 4167940"/>
              <a:gd name="connsiteY8" fmla="*/ 4932782 h 4932782"/>
              <a:gd name="connsiteX9" fmla="*/ 3102562 w 4167940"/>
              <a:gd name="connsiteY9" fmla="*/ 4913802 h 4932782"/>
              <a:gd name="connsiteX10" fmla="*/ 3023952 w 4167940"/>
              <a:gd name="connsiteY10" fmla="*/ 4760274 h 4932782"/>
              <a:gd name="connsiteX11" fmla="*/ 3421851 w 4167940"/>
              <a:gd name="connsiteY11" fmla="*/ 1226604 h 4932782"/>
              <a:gd name="connsiteX12" fmla="*/ 3594359 w 4167940"/>
              <a:gd name="connsiteY12" fmla="*/ 1089014 h 4932782"/>
              <a:gd name="connsiteX13" fmla="*/ 2829929 w 4167940"/>
              <a:gd name="connsiteY13" fmla="*/ 1002939 h 4932782"/>
              <a:gd name="connsiteX14" fmla="*/ 2829929 w 4167940"/>
              <a:gd name="connsiteY14" fmla="*/ 1002939 h 4932782"/>
              <a:gd name="connsiteX15" fmla="*/ 2967519 w 4167940"/>
              <a:gd name="connsiteY15" fmla="*/ 1175447 h 4932782"/>
              <a:gd name="connsiteX16" fmla="*/ 2569619 w 4167940"/>
              <a:gd name="connsiteY16" fmla="*/ 4709116 h 4932782"/>
              <a:gd name="connsiteX17" fmla="*/ 2458835 w 4167940"/>
              <a:gd name="connsiteY17" fmla="*/ 4841317 h 4932782"/>
              <a:gd name="connsiteX18" fmla="*/ 2397112 w 4167940"/>
              <a:gd name="connsiteY18" fmla="*/ 4846706 h 4932782"/>
              <a:gd name="connsiteX19" fmla="*/ 2338132 w 4167940"/>
              <a:gd name="connsiteY19" fmla="*/ 4827726 h 4932782"/>
              <a:gd name="connsiteX20" fmla="*/ 2259522 w 4167940"/>
              <a:gd name="connsiteY20" fmla="*/ 4674198 h 4932782"/>
              <a:gd name="connsiteX21" fmla="*/ 2657421 w 4167940"/>
              <a:gd name="connsiteY21" fmla="*/ 1140528 h 4932782"/>
              <a:gd name="connsiteX22" fmla="*/ 2829929 w 4167940"/>
              <a:gd name="connsiteY22" fmla="*/ 1002939 h 4932782"/>
              <a:gd name="connsiteX23" fmla="*/ 900831 w 4167940"/>
              <a:gd name="connsiteY23" fmla="*/ 785718 h 4932782"/>
              <a:gd name="connsiteX24" fmla="*/ 900831 w 4167940"/>
              <a:gd name="connsiteY24" fmla="*/ 785719 h 4932782"/>
              <a:gd name="connsiteX25" fmla="*/ 1038421 w 4167940"/>
              <a:gd name="connsiteY25" fmla="*/ 958227 h 4932782"/>
              <a:gd name="connsiteX26" fmla="*/ 640522 w 4167940"/>
              <a:gd name="connsiteY26" fmla="*/ 4491895 h 4932782"/>
              <a:gd name="connsiteX27" fmla="*/ 529738 w 4167940"/>
              <a:gd name="connsiteY27" fmla="*/ 4624096 h 4932782"/>
              <a:gd name="connsiteX28" fmla="*/ 468015 w 4167940"/>
              <a:gd name="connsiteY28" fmla="*/ 4629485 h 4932782"/>
              <a:gd name="connsiteX29" fmla="*/ 409035 w 4167940"/>
              <a:gd name="connsiteY29" fmla="*/ 4610505 h 4932782"/>
              <a:gd name="connsiteX30" fmla="*/ 330424 w 4167940"/>
              <a:gd name="connsiteY30" fmla="*/ 4456977 h 4932782"/>
              <a:gd name="connsiteX31" fmla="*/ 728323 w 4167940"/>
              <a:gd name="connsiteY31" fmla="*/ 923308 h 4932782"/>
              <a:gd name="connsiteX32" fmla="*/ 900831 w 4167940"/>
              <a:gd name="connsiteY32" fmla="*/ 785718 h 4932782"/>
              <a:gd name="connsiteX33" fmla="*/ 4029357 w 4167940"/>
              <a:gd name="connsiteY33" fmla="*/ 663301 h 4932782"/>
              <a:gd name="connsiteX34" fmla="*/ 4029357 w 4167940"/>
              <a:gd name="connsiteY34" fmla="*/ 663302 h 4932782"/>
              <a:gd name="connsiteX35" fmla="*/ 4166947 w 4167940"/>
              <a:gd name="connsiteY35" fmla="*/ 835810 h 4932782"/>
              <a:gd name="connsiteX36" fmla="*/ 3769047 w 4167940"/>
              <a:gd name="connsiteY36" fmla="*/ 4369479 h 4932782"/>
              <a:gd name="connsiteX37" fmla="*/ 3658263 w 4167940"/>
              <a:gd name="connsiteY37" fmla="*/ 4501680 h 4932782"/>
              <a:gd name="connsiteX38" fmla="*/ 3596540 w 4167940"/>
              <a:gd name="connsiteY38" fmla="*/ 4507069 h 4932782"/>
              <a:gd name="connsiteX39" fmla="*/ 3537560 w 4167940"/>
              <a:gd name="connsiteY39" fmla="*/ 4488089 h 4932782"/>
              <a:gd name="connsiteX40" fmla="*/ 3458950 w 4167940"/>
              <a:gd name="connsiteY40" fmla="*/ 4334561 h 4932782"/>
              <a:gd name="connsiteX41" fmla="*/ 3856849 w 4167940"/>
              <a:gd name="connsiteY41" fmla="*/ 800892 h 4932782"/>
              <a:gd name="connsiteX42" fmla="*/ 4029357 w 4167940"/>
              <a:gd name="connsiteY42" fmla="*/ 663301 h 4932782"/>
              <a:gd name="connsiteX43" fmla="*/ 3264927 w 4167940"/>
              <a:gd name="connsiteY43" fmla="*/ 577225 h 4932782"/>
              <a:gd name="connsiteX44" fmla="*/ 3264927 w 4167940"/>
              <a:gd name="connsiteY44" fmla="*/ 577226 h 4932782"/>
              <a:gd name="connsiteX45" fmla="*/ 3402517 w 4167940"/>
              <a:gd name="connsiteY45" fmla="*/ 749734 h 4932782"/>
              <a:gd name="connsiteX46" fmla="*/ 3004617 w 4167940"/>
              <a:gd name="connsiteY46" fmla="*/ 4283403 h 4932782"/>
              <a:gd name="connsiteX47" fmla="*/ 2893833 w 4167940"/>
              <a:gd name="connsiteY47" fmla="*/ 4415604 h 4932782"/>
              <a:gd name="connsiteX48" fmla="*/ 2832110 w 4167940"/>
              <a:gd name="connsiteY48" fmla="*/ 4420993 h 4932782"/>
              <a:gd name="connsiteX49" fmla="*/ 2773130 w 4167940"/>
              <a:gd name="connsiteY49" fmla="*/ 4402013 h 4932782"/>
              <a:gd name="connsiteX50" fmla="*/ 2694520 w 4167940"/>
              <a:gd name="connsiteY50" fmla="*/ 4248485 h 4932782"/>
              <a:gd name="connsiteX51" fmla="*/ 3092419 w 4167940"/>
              <a:gd name="connsiteY51" fmla="*/ 714816 h 4932782"/>
              <a:gd name="connsiteX52" fmla="*/ 3264927 w 4167940"/>
              <a:gd name="connsiteY52" fmla="*/ 577225 h 4932782"/>
              <a:gd name="connsiteX53" fmla="*/ 2500497 w 4167940"/>
              <a:gd name="connsiteY53" fmla="*/ 491149 h 4932782"/>
              <a:gd name="connsiteX54" fmla="*/ 2500497 w 4167940"/>
              <a:gd name="connsiteY54" fmla="*/ 491149 h 4932782"/>
              <a:gd name="connsiteX55" fmla="*/ 2638087 w 4167940"/>
              <a:gd name="connsiteY55" fmla="*/ 663657 h 4932782"/>
              <a:gd name="connsiteX56" fmla="*/ 2240187 w 4167940"/>
              <a:gd name="connsiteY56" fmla="*/ 4197326 h 4932782"/>
              <a:gd name="connsiteX57" fmla="*/ 2129403 w 4167940"/>
              <a:gd name="connsiteY57" fmla="*/ 4329527 h 4932782"/>
              <a:gd name="connsiteX58" fmla="*/ 2067680 w 4167940"/>
              <a:gd name="connsiteY58" fmla="*/ 4334916 h 4932782"/>
              <a:gd name="connsiteX59" fmla="*/ 2008700 w 4167940"/>
              <a:gd name="connsiteY59" fmla="*/ 4315936 h 4932782"/>
              <a:gd name="connsiteX60" fmla="*/ 1930090 w 4167940"/>
              <a:gd name="connsiteY60" fmla="*/ 4162408 h 4932782"/>
              <a:gd name="connsiteX61" fmla="*/ 2327989 w 4167940"/>
              <a:gd name="connsiteY61" fmla="*/ 628739 h 4932782"/>
              <a:gd name="connsiteX62" fmla="*/ 2500497 w 4167940"/>
              <a:gd name="connsiteY62" fmla="*/ 491149 h 4932782"/>
              <a:gd name="connsiteX63" fmla="*/ 1736069 w 4167940"/>
              <a:gd name="connsiteY63" fmla="*/ 405073 h 4932782"/>
              <a:gd name="connsiteX64" fmla="*/ 1736069 w 4167940"/>
              <a:gd name="connsiteY64" fmla="*/ 405074 h 4932782"/>
              <a:gd name="connsiteX65" fmla="*/ 1873659 w 4167940"/>
              <a:gd name="connsiteY65" fmla="*/ 577581 h 4932782"/>
              <a:gd name="connsiteX66" fmla="*/ 1475760 w 4167940"/>
              <a:gd name="connsiteY66" fmla="*/ 4111250 h 4932782"/>
              <a:gd name="connsiteX67" fmla="*/ 1364976 w 4167940"/>
              <a:gd name="connsiteY67" fmla="*/ 4243451 h 4932782"/>
              <a:gd name="connsiteX68" fmla="*/ 1303253 w 4167940"/>
              <a:gd name="connsiteY68" fmla="*/ 4248840 h 4932782"/>
              <a:gd name="connsiteX69" fmla="*/ 1244273 w 4167940"/>
              <a:gd name="connsiteY69" fmla="*/ 4229860 h 4932782"/>
              <a:gd name="connsiteX70" fmla="*/ 1165662 w 4167940"/>
              <a:gd name="connsiteY70" fmla="*/ 4076332 h 4932782"/>
              <a:gd name="connsiteX71" fmla="*/ 1563561 w 4167940"/>
              <a:gd name="connsiteY71" fmla="*/ 542663 h 4932782"/>
              <a:gd name="connsiteX72" fmla="*/ 1736069 w 4167940"/>
              <a:gd name="connsiteY72" fmla="*/ 405073 h 4932782"/>
              <a:gd name="connsiteX73" fmla="*/ 1335829 w 4167940"/>
              <a:gd name="connsiteY73" fmla="*/ 360004 h 4932782"/>
              <a:gd name="connsiteX74" fmla="*/ 1335829 w 4167940"/>
              <a:gd name="connsiteY74" fmla="*/ 360006 h 4932782"/>
              <a:gd name="connsiteX75" fmla="*/ 1473419 w 4167940"/>
              <a:gd name="connsiteY75" fmla="*/ 532514 h 4932782"/>
              <a:gd name="connsiteX76" fmla="*/ 1075520 w 4167940"/>
              <a:gd name="connsiteY76" fmla="*/ 4066182 h 4932782"/>
              <a:gd name="connsiteX77" fmla="*/ 964736 w 4167940"/>
              <a:gd name="connsiteY77" fmla="*/ 4198383 h 4932782"/>
              <a:gd name="connsiteX78" fmla="*/ 903013 w 4167940"/>
              <a:gd name="connsiteY78" fmla="*/ 4203772 h 4932782"/>
              <a:gd name="connsiteX79" fmla="*/ 844033 w 4167940"/>
              <a:gd name="connsiteY79" fmla="*/ 4184792 h 4932782"/>
              <a:gd name="connsiteX80" fmla="*/ 765422 w 4167940"/>
              <a:gd name="connsiteY80" fmla="*/ 4031264 h 4932782"/>
              <a:gd name="connsiteX81" fmla="*/ 1163321 w 4167940"/>
              <a:gd name="connsiteY81" fmla="*/ 497595 h 4932782"/>
              <a:gd name="connsiteX82" fmla="*/ 1335829 w 4167940"/>
              <a:gd name="connsiteY82" fmla="*/ 360004 h 4932782"/>
              <a:gd name="connsiteX83" fmla="*/ 571400 w 4167940"/>
              <a:gd name="connsiteY83" fmla="*/ 273929 h 4932782"/>
              <a:gd name="connsiteX84" fmla="*/ 571400 w 4167940"/>
              <a:gd name="connsiteY84" fmla="*/ 273930 h 4932782"/>
              <a:gd name="connsiteX85" fmla="*/ 708990 w 4167940"/>
              <a:gd name="connsiteY85" fmla="*/ 446438 h 4932782"/>
              <a:gd name="connsiteX86" fmla="*/ 311090 w 4167940"/>
              <a:gd name="connsiteY86" fmla="*/ 3980106 h 4932782"/>
              <a:gd name="connsiteX87" fmla="*/ 200306 w 4167940"/>
              <a:gd name="connsiteY87" fmla="*/ 4112307 h 4932782"/>
              <a:gd name="connsiteX88" fmla="*/ 138583 w 4167940"/>
              <a:gd name="connsiteY88" fmla="*/ 4117696 h 4932782"/>
              <a:gd name="connsiteX89" fmla="*/ 79603 w 4167940"/>
              <a:gd name="connsiteY89" fmla="*/ 4098716 h 4932782"/>
              <a:gd name="connsiteX90" fmla="*/ 993 w 4167940"/>
              <a:gd name="connsiteY90" fmla="*/ 3945188 h 4932782"/>
              <a:gd name="connsiteX91" fmla="*/ 398892 w 4167940"/>
              <a:gd name="connsiteY91" fmla="*/ 411519 h 4932782"/>
              <a:gd name="connsiteX92" fmla="*/ 571400 w 4167940"/>
              <a:gd name="connsiteY92" fmla="*/ 273929 h 4932782"/>
              <a:gd name="connsiteX93" fmla="*/ 2168629 w 4167940"/>
              <a:gd name="connsiteY93" fmla="*/ 993 h 4932782"/>
              <a:gd name="connsiteX94" fmla="*/ 2168629 w 4167940"/>
              <a:gd name="connsiteY94" fmla="*/ 995 h 4932782"/>
              <a:gd name="connsiteX95" fmla="*/ 2306219 w 4167940"/>
              <a:gd name="connsiteY95" fmla="*/ 173503 h 4932782"/>
              <a:gd name="connsiteX96" fmla="*/ 1908320 w 4167940"/>
              <a:gd name="connsiteY96" fmla="*/ 3707171 h 4932782"/>
              <a:gd name="connsiteX97" fmla="*/ 1797536 w 4167940"/>
              <a:gd name="connsiteY97" fmla="*/ 3839372 h 4932782"/>
              <a:gd name="connsiteX98" fmla="*/ 1735813 w 4167940"/>
              <a:gd name="connsiteY98" fmla="*/ 3844761 h 4932782"/>
              <a:gd name="connsiteX99" fmla="*/ 1676833 w 4167940"/>
              <a:gd name="connsiteY99" fmla="*/ 3825781 h 4932782"/>
              <a:gd name="connsiteX100" fmla="*/ 1598222 w 4167940"/>
              <a:gd name="connsiteY100" fmla="*/ 3672253 h 4932782"/>
              <a:gd name="connsiteX101" fmla="*/ 1996121 w 4167940"/>
              <a:gd name="connsiteY101" fmla="*/ 138584 h 4932782"/>
              <a:gd name="connsiteX102" fmla="*/ 2168629 w 4167940"/>
              <a:gd name="connsiteY102" fmla="*/ 993 h 493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4167940" h="4932782">
                <a:moveTo>
                  <a:pt x="3596540" y="4507069"/>
                </a:moveTo>
                <a:lnTo>
                  <a:pt x="3596540" y="4507069"/>
                </a:lnTo>
                <a:lnTo>
                  <a:pt x="3596539" y="4507069"/>
                </a:lnTo>
                <a:close/>
                <a:moveTo>
                  <a:pt x="3594359" y="1089014"/>
                </a:moveTo>
                <a:lnTo>
                  <a:pt x="3594359" y="1089015"/>
                </a:lnTo>
                <a:cubicBezTo>
                  <a:pt x="3679990" y="1098657"/>
                  <a:pt x="3741591" y="1175892"/>
                  <a:pt x="3731949" y="1261523"/>
                </a:cubicBezTo>
                <a:lnTo>
                  <a:pt x="3334049" y="4795192"/>
                </a:lnTo>
                <a:cubicBezTo>
                  <a:pt x="3326818" y="4859415"/>
                  <a:pt x="3281565" y="4910122"/>
                  <a:pt x="3223265" y="4927393"/>
                </a:cubicBezTo>
                <a:lnTo>
                  <a:pt x="3161542" y="4932782"/>
                </a:lnTo>
                <a:lnTo>
                  <a:pt x="3102562" y="4913802"/>
                </a:lnTo>
                <a:cubicBezTo>
                  <a:pt x="3049563" y="4883998"/>
                  <a:pt x="3016721" y="4824498"/>
                  <a:pt x="3023952" y="4760274"/>
                </a:cubicBezTo>
                <a:lnTo>
                  <a:pt x="3421851" y="1226604"/>
                </a:lnTo>
                <a:cubicBezTo>
                  <a:pt x="3431493" y="1140974"/>
                  <a:pt x="3508728" y="1079372"/>
                  <a:pt x="3594359" y="1089014"/>
                </a:cubicBezTo>
                <a:close/>
                <a:moveTo>
                  <a:pt x="2829929" y="1002939"/>
                </a:moveTo>
                <a:lnTo>
                  <a:pt x="2829929" y="1002939"/>
                </a:lnTo>
                <a:cubicBezTo>
                  <a:pt x="2915560" y="1012582"/>
                  <a:pt x="2977161" y="1089816"/>
                  <a:pt x="2967519" y="1175447"/>
                </a:cubicBezTo>
                <a:lnTo>
                  <a:pt x="2569619" y="4709116"/>
                </a:lnTo>
                <a:cubicBezTo>
                  <a:pt x="2562387" y="4773339"/>
                  <a:pt x="2517135" y="4824046"/>
                  <a:pt x="2458835" y="4841317"/>
                </a:cubicBezTo>
                <a:lnTo>
                  <a:pt x="2397112" y="4846706"/>
                </a:lnTo>
                <a:lnTo>
                  <a:pt x="2338132" y="4827726"/>
                </a:lnTo>
                <a:cubicBezTo>
                  <a:pt x="2285133" y="4797922"/>
                  <a:pt x="2252290" y="4738422"/>
                  <a:pt x="2259522" y="4674198"/>
                </a:cubicBezTo>
                <a:lnTo>
                  <a:pt x="2657421" y="1140528"/>
                </a:lnTo>
                <a:cubicBezTo>
                  <a:pt x="2667063" y="1054898"/>
                  <a:pt x="2744298" y="993296"/>
                  <a:pt x="2829929" y="1002939"/>
                </a:cubicBezTo>
                <a:close/>
                <a:moveTo>
                  <a:pt x="900831" y="785718"/>
                </a:moveTo>
                <a:lnTo>
                  <a:pt x="900831" y="785719"/>
                </a:lnTo>
                <a:cubicBezTo>
                  <a:pt x="986462" y="795361"/>
                  <a:pt x="1048063" y="872596"/>
                  <a:pt x="1038421" y="958227"/>
                </a:cubicBezTo>
                <a:lnTo>
                  <a:pt x="640522" y="4491895"/>
                </a:lnTo>
                <a:cubicBezTo>
                  <a:pt x="633290" y="4556118"/>
                  <a:pt x="588037" y="4606825"/>
                  <a:pt x="529738" y="4624096"/>
                </a:cubicBezTo>
                <a:lnTo>
                  <a:pt x="468015" y="4629485"/>
                </a:lnTo>
                <a:lnTo>
                  <a:pt x="409035" y="4610505"/>
                </a:lnTo>
                <a:cubicBezTo>
                  <a:pt x="356036" y="4580701"/>
                  <a:pt x="323193" y="4521201"/>
                  <a:pt x="330424" y="4456977"/>
                </a:cubicBezTo>
                <a:lnTo>
                  <a:pt x="728323" y="923308"/>
                </a:lnTo>
                <a:cubicBezTo>
                  <a:pt x="737965" y="837677"/>
                  <a:pt x="815200" y="776076"/>
                  <a:pt x="900831" y="785718"/>
                </a:cubicBezTo>
                <a:close/>
                <a:moveTo>
                  <a:pt x="4029357" y="663301"/>
                </a:moveTo>
                <a:lnTo>
                  <a:pt x="4029357" y="663302"/>
                </a:lnTo>
                <a:cubicBezTo>
                  <a:pt x="4114988" y="672944"/>
                  <a:pt x="4176589" y="750179"/>
                  <a:pt x="4166947" y="835810"/>
                </a:cubicBezTo>
                <a:lnTo>
                  <a:pt x="3769047" y="4369479"/>
                </a:lnTo>
                <a:cubicBezTo>
                  <a:pt x="3761815" y="4433702"/>
                  <a:pt x="3716563" y="4484409"/>
                  <a:pt x="3658263" y="4501680"/>
                </a:cubicBezTo>
                <a:lnTo>
                  <a:pt x="3596540" y="4507069"/>
                </a:lnTo>
                <a:lnTo>
                  <a:pt x="3537560" y="4488089"/>
                </a:lnTo>
                <a:cubicBezTo>
                  <a:pt x="3484561" y="4458285"/>
                  <a:pt x="3451719" y="4398784"/>
                  <a:pt x="3458950" y="4334561"/>
                </a:cubicBezTo>
                <a:lnTo>
                  <a:pt x="3856849" y="800892"/>
                </a:lnTo>
                <a:cubicBezTo>
                  <a:pt x="3866491" y="715261"/>
                  <a:pt x="3943726" y="653659"/>
                  <a:pt x="4029357" y="663301"/>
                </a:cubicBezTo>
                <a:close/>
                <a:moveTo>
                  <a:pt x="3264927" y="577225"/>
                </a:moveTo>
                <a:lnTo>
                  <a:pt x="3264927" y="577226"/>
                </a:lnTo>
                <a:cubicBezTo>
                  <a:pt x="3350558" y="586869"/>
                  <a:pt x="3412159" y="664104"/>
                  <a:pt x="3402517" y="749734"/>
                </a:cubicBezTo>
                <a:lnTo>
                  <a:pt x="3004617" y="4283403"/>
                </a:lnTo>
                <a:cubicBezTo>
                  <a:pt x="2997385" y="4347626"/>
                  <a:pt x="2952133" y="4398333"/>
                  <a:pt x="2893833" y="4415604"/>
                </a:cubicBezTo>
                <a:lnTo>
                  <a:pt x="2832110" y="4420993"/>
                </a:lnTo>
                <a:lnTo>
                  <a:pt x="2773130" y="4402013"/>
                </a:lnTo>
                <a:cubicBezTo>
                  <a:pt x="2720131" y="4372209"/>
                  <a:pt x="2687288" y="4312708"/>
                  <a:pt x="2694520" y="4248485"/>
                </a:cubicBezTo>
                <a:lnTo>
                  <a:pt x="3092419" y="714816"/>
                </a:lnTo>
                <a:cubicBezTo>
                  <a:pt x="3102061" y="629185"/>
                  <a:pt x="3179296" y="567583"/>
                  <a:pt x="3264927" y="577225"/>
                </a:cubicBezTo>
                <a:close/>
                <a:moveTo>
                  <a:pt x="2500497" y="491149"/>
                </a:moveTo>
                <a:lnTo>
                  <a:pt x="2500497" y="491149"/>
                </a:lnTo>
                <a:cubicBezTo>
                  <a:pt x="2586128" y="500792"/>
                  <a:pt x="2647729" y="578027"/>
                  <a:pt x="2638087" y="663657"/>
                </a:cubicBezTo>
                <a:lnTo>
                  <a:pt x="2240187" y="4197326"/>
                </a:lnTo>
                <a:cubicBezTo>
                  <a:pt x="2232955" y="4261549"/>
                  <a:pt x="2187703" y="4312256"/>
                  <a:pt x="2129403" y="4329527"/>
                </a:cubicBezTo>
                <a:lnTo>
                  <a:pt x="2067680" y="4334916"/>
                </a:lnTo>
                <a:lnTo>
                  <a:pt x="2008700" y="4315936"/>
                </a:lnTo>
                <a:cubicBezTo>
                  <a:pt x="1955701" y="4286132"/>
                  <a:pt x="1922859" y="4226631"/>
                  <a:pt x="1930090" y="4162408"/>
                </a:cubicBezTo>
                <a:lnTo>
                  <a:pt x="2327989" y="628739"/>
                </a:lnTo>
                <a:cubicBezTo>
                  <a:pt x="2337631" y="543108"/>
                  <a:pt x="2414866" y="481506"/>
                  <a:pt x="2500497" y="491149"/>
                </a:cubicBezTo>
                <a:close/>
                <a:moveTo>
                  <a:pt x="1736069" y="405073"/>
                </a:moveTo>
                <a:lnTo>
                  <a:pt x="1736069" y="405074"/>
                </a:lnTo>
                <a:cubicBezTo>
                  <a:pt x="1821700" y="414716"/>
                  <a:pt x="1883301" y="491951"/>
                  <a:pt x="1873659" y="577581"/>
                </a:cubicBezTo>
                <a:lnTo>
                  <a:pt x="1475760" y="4111250"/>
                </a:lnTo>
                <a:cubicBezTo>
                  <a:pt x="1468528" y="4175473"/>
                  <a:pt x="1423275" y="4226180"/>
                  <a:pt x="1364976" y="4243451"/>
                </a:cubicBezTo>
                <a:lnTo>
                  <a:pt x="1303253" y="4248840"/>
                </a:lnTo>
                <a:lnTo>
                  <a:pt x="1244273" y="4229860"/>
                </a:lnTo>
                <a:cubicBezTo>
                  <a:pt x="1191274" y="4200056"/>
                  <a:pt x="1158431" y="4140555"/>
                  <a:pt x="1165662" y="4076332"/>
                </a:cubicBezTo>
                <a:lnTo>
                  <a:pt x="1563561" y="542663"/>
                </a:lnTo>
                <a:cubicBezTo>
                  <a:pt x="1573203" y="457032"/>
                  <a:pt x="1650438" y="395431"/>
                  <a:pt x="1736069" y="405073"/>
                </a:cubicBezTo>
                <a:close/>
                <a:moveTo>
                  <a:pt x="1335829" y="360004"/>
                </a:moveTo>
                <a:lnTo>
                  <a:pt x="1335829" y="360006"/>
                </a:lnTo>
                <a:cubicBezTo>
                  <a:pt x="1421460" y="369648"/>
                  <a:pt x="1483061" y="446883"/>
                  <a:pt x="1473419" y="532514"/>
                </a:cubicBezTo>
                <a:lnTo>
                  <a:pt x="1075520" y="4066182"/>
                </a:lnTo>
                <a:cubicBezTo>
                  <a:pt x="1068288" y="4130405"/>
                  <a:pt x="1023035" y="4181112"/>
                  <a:pt x="964736" y="4198383"/>
                </a:cubicBezTo>
                <a:lnTo>
                  <a:pt x="903013" y="4203772"/>
                </a:lnTo>
                <a:lnTo>
                  <a:pt x="844033" y="4184792"/>
                </a:lnTo>
                <a:cubicBezTo>
                  <a:pt x="791034" y="4154988"/>
                  <a:pt x="758191" y="4095488"/>
                  <a:pt x="765422" y="4031264"/>
                </a:cubicBezTo>
                <a:lnTo>
                  <a:pt x="1163321" y="497595"/>
                </a:lnTo>
                <a:cubicBezTo>
                  <a:pt x="1172963" y="411964"/>
                  <a:pt x="1250198" y="350363"/>
                  <a:pt x="1335829" y="360004"/>
                </a:cubicBezTo>
                <a:close/>
                <a:moveTo>
                  <a:pt x="571400" y="273929"/>
                </a:moveTo>
                <a:lnTo>
                  <a:pt x="571400" y="273930"/>
                </a:lnTo>
                <a:cubicBezTo>
                  <a:pt x="657031" y="283572"/>
                  <a:pt x="718632" y="360807"/>
                  <a:pt x="708990" y="446438"/>
                </a:cubicBezTo>
                <a:lnTo>
                  <a:pt x="311090" y="3980106"/>
                </a:lnTo>
                <a:cubicBezTo>
                  <a:pt x="303858" y="4044329"/>
                  <a:pt x="258606" y="4095036"/>
                  <a:pt x="200306" y="4112307"/>
                </a:cubicBezTo>
                <a:lnTo>
                  <a:pt x="138583" y="4117696"/>
                </a:lnTo>
                <a:lnTo>
                  <a:pt x="79603" y="4098716"/>
                </a:lnTo>
                <a:cubicBezTo>
                  <a:pt x="26604" y="4068912"/>
                  <a:pt x="-6239" y="4009411"/>
                  <a:pt x="993" y="3945188"/>
                </a:cubicBezTo>
                <a:lnTo>
                  <a:pt x="398892" y="411519"/>
                </a:lnTo>
                <a:cubicBezTo>
                  <a:pt x="408534" y="325888"/>
                  <a:pt x="485769" y="264287"/>
                  <a:pt x="571400" y="273929"/>
                </a:cubicBezTo>
                <a:close/>
                <a:moveTo>
                  <a:pt x="2168629" y="993"/>
                </a:moveTo>
                <a:lnTo>
                  <a:pt x="2168629" y="995"/>
                </a:lnTo>
                <a:cubicBezTo>
                  <a:pt x="2254260" y="10637"/>
                  <a:pt x="2315861" y="87872"/>
                  <a:pt x="2306219" y="173503"/>
                </a:cubicBezTo>
                <a:lnTo>
                  <a:pt x="1908320" y="3707171"/>
                </a:lnTo>
                <a:cubicBezTo>
                  <a:pt x="1901088" y="3771394"/>
                  <a:pt x="1855835" y="3822101"/>
                  <a:pt x="1797536" y="3839372"/>
                </a:cubicBezTo>
                <a:lnTo>
                  <a:pt x="1735813" y="3844761"/>
                </a:lnTo>
                <a:lnTo>
                  <a:pt x="1676833" y="3825781"/>
                </a:lnTo>
                <a:cubicBezTo>
                  <a:pt x="1623834" y="3795977"/>
                  <a:pt x="1590991" y="3736477"/>
                  <a:pt x="1598222" y="3672253"/>
                </a:cubicBezTo>
                <a:lnTo>
                  <a:pt x="1996121" y="138584"/>
                </a:lnTo>
                <a:cubicBezTo>
                  <a:pt x="2005763" y="52953"/>
                  <a:pt x="2082998" y="-8648"/>
                  <a:pt x="2168629" y="993"/>
                </a:cubicBezTo>
                <a:close/>
              </a:path>
            </a:pathLst>
          </a:custGeom>
          <a:pattFill prst="pct5">
            <a:fgClr>
              <a:schemeClr val="tx1"/>
            </a:fgClr>
            <a:bgClr>
              <a:schemeClr val="bg1"/>
            </a:bgClr>
          </a:pattFill>
          <a:effectLst>
            <a:outerShdw blurRad="50800" dist="38100" dir="2700000" algn="tl" rotWithShape="0">
              <a:prstClr val="black">
                <a:alpha val="40000"/>
              </a:prstClr>
            </a:outerShdw>
          </a:effectLst>
        </p:spPr>
        <p:txBody>
          <a:bodyPr wrap="square">
            <a:noAutofit/>
          </a:bodyPr>
          <a:lstStyle/>
          <a:p>
            <a:endParaRPr lang="id-ID"/>
          </a:p>
        </p:txBody>
      </p:sp>
    </p:spTree>
    <p:extLst>
      <p:ext uri="{BB962C8B-B14F-4D97-AF65-F5344CB8AC3E}">
        <p14:creationId xmlns:p14="http://schemas.microsoft.com/office/powerpoint/2010/main" val="28820910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Mockup One">
    <p:spTree>
      <p:nvGrpSpPr>
        <p:cNvPr id="1" name=""/>
        <p:cNvGrpSpPr/>
        <p:nvPr/>
      </p:nvGrpSpPr>
      <p:grpSpPr>
        <a:xfrm>
          <a:off x="0" y="0"/>
          <a:ext cx="0" cy="0"/>
          <a:chOff x="0" y="0"/>
          <a:chExt cx="0" cy="0"/>
        </a:xfrm>
      </p:grpSpPr>
      <p:sp>
        <p:nvSpPr>
          <p:cNvPr id="3" name="Picture Placeholder 13"/>
          <p:cNvSpPr>
            <a:spLocks noGrp="1"/>
          </p:cNvSpPr>
          <p:nvPr>
            <p:ph type="pic" sz="quarter" idx="21"/>
          </p:nvPr>
        </p:nvSpPr>
        <p:spPr>
          <a:xfrm>
            <a:off x="4613294" y="3521499"/>
            <a:ext cx="2919622" cy="5103350"/>
          </a:xfrm>
          <a:prstGeom prst="rect">
            <a:avLst/>
          </a:prstGeom>
          <a:pattFill prst="pct5">
            <a:fgClr>
              <a:schemeClr val="tx1"/>
            </a:fgClr>
            <a:bgClr>
              <a:schemeClr val="bg1"/>
            </a:bgClr>
          </a:pattFill>
          <a:effectLst/>
        </p:spPr>
        <p:txBody>
          <a:bodyPr>
            <a:normAutofit/>
          </a:bodyPr>
          <a:lstStyle>
            <a:lvl1pPr marL="0" indent="0">
              <a:buNone/>
              <a:defRPr sz="1300" b="0" i="0">
                <a:ln>
                  <a:noFill/>
                </a:ln>
                <a:solidFill>
                  <a:schemeClr val="bg1">
                    <a:lumMod val="85000"/>
                  </a:schemeClr>
                </a:solidFill>
                <a:latin typeface="Lato Light" charset="0"/>
                <a:ea typeface="Lato Light" charset="0"/>
                <a:cs typeface="Lato Light" charset="0"/>
              </a:defRPr>
            </a:lvl1pPr>
          </a:lstStyle>
          <a:p>
            <a:endParaRPr lang="en-US"/>
          </a:p>
        </p:txBody>
      </p:sp>
    </p:spTree>
    <p:extLst>
      <p:ext uri="{BB962C8B-B14F-4D97-AF65-F5344CB8AC3E}">
        <p14:creationId xmlns:p14="http://schemas.microsoft.com/office/powerpoint/2010/main" val="8224402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Mockup2">
    <p:spTree>
      <p:nvGrpSpPr>
        <p:cNvPr id="1" name=""/>
        <p:cNvGrpSpPr/>
        <p:nvPr/>
      </p:nvGrpSpPr>
      <p:grpSpPr>
        <a:xfrm>
          <a:off x="0" y="0"/>
          <a:ext cx="0" cy="0"/>
          <a:chOff x="0" y="0"/>
          <a:chExt cx="0" cy="0"/>
        </a:xfrm>
      </p:grpSpPr>
      <p:sp>
        <p:nvSpPr>
          <p:cNvPr id="3" name="Picture Placeholder 2"/>
          <p:cNvSpPr>
            <a:spLocks noGrp="1"/>
          </p:cNvSpPr>
          <p:nvPr>
            <p:ph type="pic" sz="quarter" idx="14"/>
          </p:nvPr>
        </p:nvSpPr>
        <p:spPr>
          <a:xfrm>
            <a:off x="5117796" y="1670709"/>
            <a:ext cx="1991302" cy="3497350"/>
          </a:xfrm>
          <a:prstGeom prst="rect">
            <a:avLst/>
          </a:prstGeom>
          <a:pattFill prst="pct5">
            <a:fgClr>
              <a:schemeClr val="tx1"/>
            </a:fgClr>
            <a:bgClr>
              <a:schemeClr val="bg1"/>
            </a:bgClr>
          </a:pattFill>
        </p:spPr>
        <p:txBody>
          <a:bodyPr anchor="ctr">
            <a:normAutofit/>
          </a:bodyPr>
          <a:lstStyle>
            <a:lvl1pPr marL="0" indent="0" algn="ctr">
              <a:buNone/>
              <a:defRPr sz="1200"/>
            </a:lvl1pPr>
          </a:lstStyle>
          <a:p>
            <a:endParaRPr lang="en-US"/>
          </a:p>
        </p:txBody>
      </p:sp>
    </p:spTree>
    <p:extLst>
      <p:ext uri="{BB962C8B-B14F-4D97-AF65-F5344CB8AC3E}">
        <p14:creationId xmlns:p14="http://schemas.microsoft.com/office/powerpoint/2010/main" val="331455828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Mockup3">
    <p:spTree>
      <p:nvGrpSpPr>
        <p:cNvPr id="1" name=""/>
        <p:cNvGrpSpPr/>
        <p:nvPr/>
      </p:nvGrpSpPr>
      <p:grpSpPr>
        <a:xfrm>
          <a:off x="0" y="0"/>
          <a:ext cx="0" cy="0"/>
          <a:chOff x="0" y="0"/>
          <a:chExt cx="0" cy="0"/>
        </a:xfrm>
      </p:grpSpPr>
      <p:sp>
        <p:nvSpPr>
          <p:cNvPr id="3" name="Picture Placeholder 3"/>
          <p:cNvSpPr>
            <a:spLocks noGrp="1"/>
          </p:cNvSpPr>
          <p:nvPr>
            <p:ph type="pic" sz="quarter" idx="22"/>
          </p:nvPr>
        </p:nvSpPr>
        <p:spPr>
          <a:xfrm>
            <a:off x="7341086" y="3187793"/>
            <a:ext cx="2908549" cy="1847088"/>
          </a:xfrm>
          <a:prstGeom prst="rect">
            <a:avLst/>
          </a:prstGeom>
          <a:pattFill prst="pct5">
            <a:fgClr>
              <a:schemeClr val="tx1"/>
            </a:fgClr>
            <a:bgClr>
              <a:schemeClr val="bg1"/>
            </a:bgClr>
          </a:pattFill>
        </p:spPr>
      </p:sp>
      <p:sp>
        <p:nvSpPr>
          <p:cNvPr id="4" name="Picture Placeholder 1"/>
          <p:cNvSpPr>
            <a:spLocks noGrp="1"/>
          </p:cNvSpPr>
          <p:nvPr>
            <p:ph type="pic" sz="quarter" idx="24"/>
          </p:nvPr>
        </p:nvSpPr>
        <p:spPr>
          <a:xfrm>
            <a:off x="1930377" y="3187793"/>
            <a:ext cx="2908549" cy="1847088"/>
          </a:xfrm>
          <a:prstGeom prst="rect">
            <a:avLst/>
          </a:prstGeom>
          <a:pattFill prst="pct5">
            <a:fgClr>
              <a:schemeClr val="tx1"/>
            </a:fgClr>
            <a:bgClr>
              <a:schemeClr val="bg1"/>
            </a:bgClr>
          </a:pattFill>
        </p:spPr>
      </p:sp>
      <p:sp>
        <p:nvSpPr>
          <p:cNvPr id="5" name="Picture Placeholder 2"/>
          <p:cNvSpPr>
            <a:spLocks noGrp="1"/>
          </p:cNvSpPr>
          <p:nvPr>
            <p:ph type="pic" sz="quarter" idx="23"/>
          </p:nvPr>
        </p:nvSpPr>
        <p:spPr>
          <a:xfrm>
            <a:off x="4452513" y="3544622"/>
            <a:ext cx="3281748" cy="2071116"/>
          </a:xfrm>
          <a:prstGeom prst="rect">
            <a:avLst/>
          </a:prstGeom>
          <a:pattFill prst="pct5">
            <a:fgClr>
              <a:schemeClr val="tx1"/>
            </a:fgClr>
            <a:bgClr>
              <a:schemeClr val="bg1"/>
            </a:bgClr>
          </a:pattFill>
        </p:spPr>
      </p:sp>
    </p:spTree>
    <p:extLst>
      <p:ext uri="{BB962C8B-B14F-4D97-AF65-F5344CB8AC3E}">
        <p14:creationId xmlns:p14="http://schemas.microsoft.com/office/powerpoint/2010/main" val="154962244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Mockup4">
    <p:spTree>
      <p:nvGrpSpPr>
        <p:cNvPr id="1" name=""/>
        <p:cNvGrpSpPr/>
        <p:nvPr/>
      </p:nvGrpSpPr>
      <p:grpSpPr>
        <a:xfrm>
          <a:off x="0" y="0"/>
          <a:ext cx="0" cy="0"/>
          <a:chOff x="0" y="0"/>
          <a:chExt cx="0" cy="0"/>
        </a:xfrm>
      </p:grpSpPr>
      <p:sp>
        <p:nvSpPr>
          <p:cNvPr id="7" name="Picture Placeholder 3"/>
          <p:cNvSpPr>
            <a:spLocks noGrp="1"/>
          </p:cNvSpPr>
          <p:nvPr>
            <p:ph type="pic" sz="quarter" idx="15"/>
          </p:nvPr>
        </p:nvSpPr>
        <p:spPr>
          <a:xfrm>
            <a:off x="-1" y="0"/>
            <a:ext cx="5921829" cy="6858000"/>
          </a:xfrm>
          <a:prstGeom prst="rect">
            <a:avLst/>
          </a:prstGeom>
          <a:pattFill prst="pct5">
            <a:fgClr>
              <a:schemeClr val="tx1"/>
            </a:fgClr>
            <a:bgClr>
              <a:schemeClr val="bg1"/>
            </a:bgClr>
          </a:pattFill>
        </p:spPr>
        <p:txBody>
          <a:bodyPr/>
          <a:lstStyle/>
          <a:p>
            <a:endParaRPr lang="id-ID"/>
          </a:p>
        </p:txBody>
      </p:sp>
      <p:sp>
        <p:nvSpPr>
          <p:cNvPr id="3" name="Picture Placeholder 14"/>
          <p:cNvSpPr>
            <a:spLocks noGrp="1"/>
          </p:cNvSpPr>
          <p:nvPr>
            <p:ph type="pic" sz="quarter" idx="11" hasCustomPrompt="1"/>
          </p:nvPr>
        </p:nvSpPr>
        <p:spPr>
          <a:xfrm>
            <a:off x="2232845" y="1935358"/>
            <a:ext cx="1464905" cy="2562502"/>
          </a:xfrm>
          <a:prstGeom prst="rect">
            <a:avLst/>
          </a:prstGeom>
          <a:pattFill prst="dashVert">
            <a:fgClr>
              <a:schemeClr val="tx1"/>
            </a:fgClr>
            <a:bgClr>
              <a:schemeClr val="bg1"/>
            </a:bgClr>
          </a:pattFill>
        </p:spPr>
        <p:txBody>
          <a:bodyPr anchor="ctr"/>
          <a:lstStyle>
            <a:lvl1pPr marL="0" indent="0" algn="ctr">
              <a:buNone/>
              <a:defRPr sz="1600" baseline="0">
                <a:latin typeface="Source Sans Pro" charset="0"/>
              </a:defRPr>
            </a:lvl1pPr>
          </a:lstStyle>
          <a:p>
            <a:r>
              <a:rPr lang="en-US"/>
              <a:t>Insert Image</a:t>
            </a:r>
          </a:p>
        </p:txBody>
      </p:sp>
      <p:sp>
        <p:nvSpPr>
          <p:cNvPr id="4" name="Picture Placeholder 3"/>
          <p:cNvSpPr>
            <a:spLocks noGrp="1"/>
          </p:cNvSpPr>
          <p:nvPr>
            <p:ph type="pic" sz="quarter" idx="14"/>
          </p:nvPr>
        </p:nvSpPr>
        <p:spPr>
          <a:xfrm>
            <a:off x="7260609" y="2753345"/>
            <a:ext cx="3525238" cy="2426686"/>
          </a:xfrm>
          <a:prstGeom prst="rect">
            <a:avLst/>
          </a:prstGeom>
          <a:pattFill prst="pct5">
            <a:fgClr>
              <a:schemeClr val="tx1"/>
            </a:fgClr>
            <a:bgClr>
              <a:schemeClr val="bg1"/>
            </a:bgClr>
          </a:pattFill>
        </p:spPr>
        <p:txBody>
          <a:bodyPr/>
          <a:lstStyle/>
          <a:p>
            <a:endParaRPr lang="id-ID"/>
          </a:p>
        </p:txBody>
      </p:sp>
    </p:spTree>
    <p:extLst>
      <p:ext uri="{BB962C8B-B14F-4D97-AF65-F5344CB8AC3E}">
        <p14:creationId xmlns:p14="http://schemas.microsoft.com/office/powerpoint/2010/main" val="38140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Mockup5">
    <p:spTree>
      <p:nvGrpSpPr>
        <p:cNvPr id="1" name=""/>
        <p:cNvGrpSpPr/>
        <p:nvPr/>
      </p:nvGrpSpPr>
      <p:grpSpPr>
        <a:xfrm>
          <a:off x="0" y="0"/>
          <a:ext cx="0" cy="0"/>
          <a:chOff x="0" y="0"/>
          <a:chExt cx="0" cy="0"/>
        </a:xfrm>
      </p:grpSpPr>
      <p:sp>
        <p:nvSpPr>
          <p:cNvPr id="3" name="Picture Placeholder 3"/>
          <p:cNvSpPr>
            <a:spLocks noGrp="1"/>
          </p:cNvSpPr>
          <p:nvPr>
            <p:ph type="pic" sz="quarter" idx="12"/>
          </p:nvPr>
        </p:nvSpPr>
        <p:spPr>
          <a:xfrm>
            <a:off x="1664846" y="1519761"/>
            <a:ext cx="1899862" cy="3314470"/>
          </a:xfrm>
          <a:prstGeom prst="rect">
            <a:avLst/>
          </a:prstGeom>
          <a:pattFill prst="pct5">
            <a:fgClr>
              <a:schemeClr val="tx1"/>
            </a:fgClr>
            <a:bgClr>
              <a:schemeClr val="bg1"/>
            </a:bgClr>
          </a:pattFill>
        </p:spPr>
      </p:sp>
      <p:sp>
        <p:nvSpPr>
          <p:cNvPr id="29" name="Picture Placeholder 4"/>
          <p:cNvSpPr>
            <a:spLocks noGrp="1"/>
          </p:cNvSpPr>
          <p:nvPr>
            <p:ph type="pic" sz="quarter" idx="14"/>
          </p:nvPr>
        </p:nvSpPr>
        <p:spPr>
          <a:xfrm>
            <a:off x="3463166" y="1438481"/>
            <a:ext cx="1991302" cy="3497350"/>
          </a:xfrm>
          <a:prstGeom prst="rect">
            <a:avLst/>
          </a:prstGeom>
          <a:pattFill prst="pct5">
            <a:fgClr>
              <a:schemeClr val="tx1"/>
            </a:fgClr>
            <a:bgClr>
              <a:schemeClr val="bg1"/>
            </a:bgClr>
          </a:pattFill>
        </p:spPr>
      </p:sp>
      <p:sp>
        <p:nvSpPr>
          <p:cNvPr id="55" name="Picture Placeholder 4"/>
          <p:cNvSpPr>
            <a:spLocks noGrp="1"/>
          </p:cNvSpPr>
          <p:nvPr>
            <p:ph type="pic" sz="quarter" idx="15"/>
          </p:nvPr>
        </p:nvSpPr>
        <p:spPr>
          <a:xfrm>
            <a:off x="5588712" y="1491715"/>
            <a:ext cx="2722520" cy="2028911"/>
          </a:xfrm>
          <a:prstGeom prst="rect">
            <a:avLst/>
          </a:prstGeom>
          <a:pattFill prst="pct5">
            <a:fgClr>
              <a:schemeClr val="tx1"/>
            </a:fgClr>
            <a:bgClr>
              <a:schemeClr val="bg1"/>
            </a:bgClr>
          </a:pattFill>
        </p:spPr>
      </p:sp>
      <p:sp>
        <p:nvSpPr>
          <p:cNvPr id="56" name="Picture Placeholder 4"/>
          <p:cNvSpPr>
            <a:spLocks noGrp="1"/>
          </p:cNvSpPr>
          <p:nvPr>
            <p:ph type="pic" sz="quarter" idx="16"/>
          </p:nvPr>
        </p:nvSpPr>
        <p:spPr>
          <a:xfrm>
            <a:off x="5581898" y="3520626"/>
            <a:ext cx="1921988" cy="1384295"/>
          </a:xfrm>
          <a:prstGeom prst="rect">
            <a:avLst/>
          </a:prstGeom>
          <a:pattFill prst="pct5">
            <a:fgClr>
              <a:schemeClr val="tx1"/>
            </a:fgClr>
            <a:bgClr>
              <a:schemeClr val="bg1"/>
            </a:bgClr>
          </a:pattFill>
        </p:spPr>
      </p:sp>
    </p:spTree>
    <p:extLst>
      <p:ext uri="{BB962C8B-B14F-4D97-AF65-F5344CB8AC3E}">
        <p14:creationId xmlns:p14="http://schemas.microsoft.com/office/powerpoint/2010/main" val="138589947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Mockup 6">
    <p:spTree>
      <p:nvGrpSpPr>
        <p:cNvPr id="1" name=""/>
        <p:cNvGrpSpPr/>
        <p:nvPr/>
      </p:nvGrpSpPr>
      <p:grpSpPr>
        <a:xfrm>
          <a:off x="0" y="0"/>
          <a:ext cx="0" cy="0"/>
          <a:chOff x="0" y="0"/>
          <a:chExt cx="0" cy="0"/>
        </a:xfrm>
      </p:grpSpPr>
      <p:sp>
        <p:nvSpPr>
          <p:cNvPr id="3" name="Picture Placeholder 1"/>
          <p:cNvSpPr>
            <a:spLocks noGrp="1"/>
          </p:cNvSpPr>
          <p:nvPr>
            <p:ph type="pic" sz="quarter" idx="22"/>
          </p:nvPr>
        </p:nvSpPr>
        <p:spPr>
          <a:xfrm>
            <a:off x="7346032" y="1573578"/>
            <a:ext cx="5958777" cy="3763202"/>
          </a:xfrm>
          <a:prstGeom prst="rect">
            <a:avLst/>
          </a:prstGeom>
          <a:pattFill prst="pct5">
            <a:fgClr>
              <a:schemeClr val="tx1"/>
            </a:fgClr>
            <a:bgClr>
              <a:schemeClr val="bg1"/>
            </a:bgClr>
          </a:pattFill>
        </p:spPr>
      </p:sp>
    </p:spTree>
    <p:extLst>
      <p:ext uri="{BB962C8B-B14F-4D97-AF65-F5344CB8AC3E}">
        <p14:creationId xmlns:p14="http://schemas.microsoft.com/office/powerpoint/2010/main" val="149344325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Rectangle 6"/>
          <p:cNvSpPr/>
          <p:nvPr userDrawn="1"/>
        </p:nvSpPr>
        <p:spPr>
          <a:xfrm>
            <a:off x="0" y="5907314"/>
            <a:ext cx="12192000" cy="9506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1"/>
          <p:cNvSpPr>
            <a:spLocks noGrp="1"/>
          </p:cNvSpPr>
          <p:nvPr>
            <p:ph type="pic" sz="quarter" idx="19"/>
          </p:nvPr>
        </p:nvSpPr>
        <p:spPr>
          <a:xfrm>
            <a:off x="1348958" y="5355771"/>
            <a:ext cx="1939959" cy="3532202"/>
          </a:xfrm>
          <a:prstGeom prst="rect">
            <a:avLst/>
          </a:prstGeom>
          <a:pattFill prst="pct5">
            <a:fgClr>
              <a:schemeClr val="tx1"/>
            </a:fgClr>
            <a:bgClr>
              <a:schemeClr val="bg1"/>
            </a:bgClr>
          </a:pattFill>
        </p:spPr>
      </p:sp>
      <p:sp>
        <p:nvSpPr>
          <p:cNvPr id="4" name="Picture Placeholder 2"/>
          <p:cNvSpPr>
            <a:spLocks noGrp="1"/>
          </p:cNvSpPr>
          <p:nvPr>
            <p:ph type="pic" sz="quarter" idx="21"/>
          </p:nvPr>
        </p:nvSpPr>
        <p:spPr>
          <a:xfrm>
            <a:off x="3993366" y="3933371"/>
            <a:ext cx="1939959" cy="3544145"/>
          </a:xfrm>
          <a:prstGeom prst="rect">
            <a:avLst/>
          </a:prstGeom>
          <a:pattFill prst="pct5">
            <a:fgClr>
              <a:schemeClr val="tx1"/>
            </a:fgClr>
            <a:bgClr>
              <a:schemeClr val="bg1"/>
            </a:bgClr>
          </a:pattFill>
        </p:spPr>
      </p:sp>
      <p:sp>
        <p:nvSpPr>
          <p:cNvPr id="5" name="Picture Placeholder 3"/>
          <p:cNvSpPr>
            <a:spLocks noGrp="1"/>
          </p:cNvSpPr>
          <p:nvPr>
            <p:ph type="pic" sz="quarter" idx="22"/>
          </p:nvPr>
        </p:nvSpPr>
        <p:spPr>
          <a:xfrm>
            <a:off x="6665070" y="5355771"/>
            <a:ext cx="1939959" cy="3532202"/>
          </a:xfrm>
          <a:prstGeom prst="rect">
            <a:avLst/>
          </a:prstGeom>
          <a:pattFill prst="pct5">
            <a:fgClr>
              <a:schemeClr val="tx1"/>
            </a:fgClr>
            <a:bgClr>
              <a:schemeClr val="bg1"/>
            </a:bgClr>
          </a:pattFill>
        </p:spPr>
      </p:sp>
      <p:sp>
        <p:nvSpPr>
          <p:cNvPr id="6" name="Picture Placeholder 4"/>
          <p:cNvSpPr>
            <a:spLocks noGrp="1"/>
          </p:cNvSpPr>
          <p:nvPr>
            <p:ph type="pic" sz="quarter" idx="23"/>
          </p:nvPr>
        </p:nvSpPr>
        <p:spPr>
          <a:xfrm>
            <a:off x="9323126" y="3933371"/>
            <a:ext cx="1939959" cy="3544145"/>
          </a:xfrm>
          <a:prstGeom prst="rect">
            <a:avLst/>
          </a:prstGeom>
          <a:pattFill prst="pct5">
            <a:fgClr>
              <a:schemeClr val="tx1"/>
            </a:fgClr>
            <a:bgClr>
              <a:schemeClr val="bg1"/>
            </a:bgClr>
          </a:pattFill>
        </p:spPr>
      </p:sp>
    </p:spTree>
    <p:extLst>
      <p:ext uri="{BB962C8B-B14F-4D97-AF65-F5344CB8AC3E}">
        <p14:creationId xmlns:p14="http://schemas.microsoft.com/office/powerpoint/2010/main" val="138334662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userDrawn="1"/>
        </p:nvGrpSpPr>
        <p:grpSpPr>
          <a:xfrm>
            <a:off x="9279654" y="6348357"/>
            <a:ext cx="1577804" cy="344213"/>
            <a:chOff x="5270589" y="6012181"/>
            <a:chExt cx="1577804" cy="344213"/>
          </a:xfrm>
        </p:grpSpPr>
        <p:sp>
          <p:nvSpPr>
            <p:cNvPr id="13" name="TextBox 12"/>
            <p:cNvSpPr txBox="1"/>
            <p:nvPr userDrawn="1"/>
          </p:nvSpPr>
          <p:spPr>
            <a:xfrm>
              <a:off x="5270589" y="6017840"/>
              <a:ext cx="184730" cy="338554"/>
            </a:xfrm>
            <a:prstGeom prst="rect">
              <a:avLst/>
            </a:prstGeom>
            <a:noFill/>
          </p:spPr>
          <p:txBody>
            <a:bodyPr wrap="none" rtlCol="0">
              <a:spAutoFit/>
            </a:bodyPr>
            <a:lstStyle/>
            <a:p>
              <a:pPr algn="r"/>
              <a:endParaRPr lang="en-US" sz="1600" spc="400">
                <a:solidFill>
                  <a:schemeClr val="tx1"/>
                </a:solidFill>
                <a:latin typeface="+mj-lt"/>
              </a:endParaRPr>
            </a:p>
          </p:txBody>
        </p:sp>
        <p:sp>
          <p:nvSpPr>
            <p:cNvPr id="14" name="TextBox 13"/>
            <p:cNvSpPr txBox="1"/>
            <p:nvPr userDrawn="1"/>
          </p:nvSpPr>
          <p:spPr>
            <a:xfrm>
              <a:off x="6663662" y="6012181"/>
              <a:ext cx="184731" cy="338554"/>
            </a:xfrm>
            <a:prstGeom prst="rect">
              <a:avLst/>
            </a:prstGeom>
            <a:noFill/>
          </p:spPr>
          <p:txBody>
            <a:bodyPr wrap="none" rtlCol="0">
              <a:spAutoFit/>
            </a:bodyPr>
            <a:lstStyle/>
            <a:p>
              <a:pPr algn="l"/>
              <a:endParaRPr lang="en-US" sz="1600" spc="400">
                <a:solidFill>
                  <a:schemeClr val="tx1"/>
                </a:solidFill>
                <a:latin typeface="+mj-lt"/>
              </a:endParaRPr>
            </a:p>
          </p:txBody>
        </p:sp>
      </p:grpSp>
      <p:sp>
        <p:nvSpPr>
          <p:cNvPr id="11" name="Slide Number Placeholder 5"/>
          <p:cNvSpPr txBox="1">
            <a:spLocks/>
          </p:cNvSpPr>
          <p:nvPr userDrawn="1"/>
        </p:nvSpPr>
        <p:spPr>
          <a:xfrm>
            <a:off x="10984678" y="6276302"/>
            <a:ext cx="431790" cy="410609"/>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E97ECB15-F748-C140-A5C3-CF0090C943BA}" type="slidenum">
              <a:rPr lang="en-US" sz="1100" b="1" i="0" smtClean="0">
                <a:solidFill>
                  <a:schemeClr val="tx1"/>
                </a:solidFill>
                <a:latin typeface="+mj-lt"/>
                <a:ea typeface="Montserrat" charset="0"/>
                <a:cs typeface="Montserrat" charset="0"/>
              </a:rPr>
              <a:pPr algn="ctr"/>
              <a:t>‹#›</a:t>
            </a:fld>
            <a:endParaRPr lang="en-US" sz="1100" b="1" i="0">
              <a:solidFill>
                <a:schemeClr val="tx1"/>
              </a:solidFill>
              <a:latin typeface="+mj-lt"/>
              <a:ea typeface="Montserrat" charset="0"/>
              <a:cs typeface="Montserrat" charset="0"/>
            </a:endParaRPr>
          </a:p>
        </p:txBody>
      </p:sp>
      <p:sp>
        <p:nvSpPr>
          <p:cNvPr id="15" name="TextBox 14"/>
          <p:cNvSpPr txBox="1"/>
          <p:nvPr userDrawn="1"/>
        </p:nvSpPr>
        <p:spPr>
          <a:xfrm>
            <a:off x="10298447" y="6353246"/>
            <a:ext cx="793807" cy="261610"/>
          </a:xfrm>
          <a:prstGeom prst="rect">
            <a:avLst/>
          </a:prstGeom>
          <a:noFill/>
        </p:spPr>
        <p:txBody>
          <a:bodyPr wrap="none" rtlCol="0">
            <a:spAutoFit/>
          </a:bodyPr>
          <a:lstStyle/>
          <a:p>
            <a:pPr algn="ctr"/>
            <a:r>
              <a:rPr lang="en-US" sz="1100" spc="400">
                <a:solidFill>
                  <a:schemeClr val="tx1"/>
                </a:solidFill>
                <a:latin typeface="+mj-lt"/>
              </a:rPr>
              <a:t>SLIDE</a:t>
            </a:r>
          </a:p>
        </p:txBody>
      </p:sp>
      <p:sp>
        <p:nvSpPr>
          <p:cNvPr id="17" name="TextBox 16"/>
          <p:cNvSpPr txBox="1"/>
          <p:nvPr userDrawn="1"/>
        </p:nvSpPr>
        <p:spPr>
          <a:xfrm>
            <a:off x="641052" y="6353246"/>
            <a:ext cx="1426994" cy="261610"/>
          </a:xfrm>
          <a:prstGeom prst="rect">
            <a:avLst/>
          </a:prstGeom>
          <a:noFill/>
        </p:spPr>
        <p:txBody>
          <a:bodyPr wrap="none" rtlCol="0">
            <a:spAutoFit/>
          </a:bodyPr>
          <a:lstStyle/>
          <a:p>
            <a:pPr algn="ctr"/>
            <a:r>
              <a:rPr lang="en-US" sz="1100" spc="400">
                <a:solidFill>
                  <a:schemeClr val="tx1"/>
                </a:solidFill>
                <a:latin typeface="+mj-lt"/>
              </a:rPr>
              <a:t>BY</a:t>
            </a:r>
            <a:r>
              <a:rPr lang="en-US" sz="1100" spc="400" baseline="0">
                <a:solidFill>
                  <a:schemeClr val="tx1"/>
                </a:solidFill>
                <a:latin typeface="+mj-lt"/>
              </a:rPr>
              <a:t> MIKOKIT</a:t>
            </a:r>
            <a:endParaRPr lang="en-US" sz="1100" spc="400">
              <a:solidFill>
                <a:schemeClr val="tx1"/>
              </a:solidFill>
              <a:latin typeface="+mj-lt"/>
            </a:endParaRPr>
          </a:p>
        </p:txBody>
      </p:sp>
      <p:grpSp>
        <p:nvGrpSpPr>
          <p:cNvPr id="21" name="Group 20"/>
          <p:cNvGrpSpPr/>
          <p:nvPr userDrawn="1"/>
        </p:nvGrpSpPr>
        <p:grpSpPr>
          <a:xfrm>
            <a:off x="4840768" y="6245523"/>
            <a:ext cx="2684956" cy="369333"/>
            <a:chOff x="4768792" y="6219521"/>
            <a:chExt cx="2684956" cy="369333"/>
          </a:xfrm>
        </p:grpSpPr>
        <p:grpSp>
          <p:nvGrpSpPr>
            <p:cNvPr id="10" name="Group 9"/>
            <p:cNvGrpSpPr/>
            <p:nvPr userDrawn="1"/>
          </p:nvGrpSpPr>
          <p:grpSpPr>
            <a:xfrm>
              <a:off x="5418565" y="6219521"/>
              <a:ext cx="1339322" cy="369333"/>
              <a:chOff x="5567150" y="6153190"/>
              <a:chExt cx="1339322" cy="369333"/>
            </a:xfrm>
          </p:grpSpPr>
          <p:sp>
            <p:nvSpPr>
              <p:cNvPr id="7" name="TextBox 6"/>
              <p:cNvSpPr txBox="1"/>
              <p:nvPr userDrawn="1"/>
            </p:nvSpPr>
            <p:spPr>
              <a:xfrm>
                <a:off x="5567150" y="6153191"/>
                <a:ext cx="285971" cy="369332"/>
              </a:xfrm>
              <a:prstGeom prst="rect">
                <a:avLst/>
              </a:prstGeom>
              <a:noFill/>
            </p:spPr>
            <p:txBody>
              <a:bodyPr wrap="square" rtlCol="0">
                <a:spAutoFit/>
              </a:bodyPr>
              <a:lstStyle/>
              <a:p>
                <a:r>
                  <a:rPr lang="en-US" sz="1800">
                    <a:latin typeface="Socialico" pitchFamily="2" charset="0"/>
                  </a:rPr>
                  <a:t>F</a:t>
                </a:r>
              </a:p>
            </p:txBody>
          </p:sp>
          <p:sp>
            <p:nvSpPr>
              <p:cNvPr id="8" name="TextBox 7"/>
              <p:cNvSpPr txBox="1"/>
              <p:nvPr userDrawn="1"/>
            </p:nvSpPr>
            <p:spPr>
              <a:xfrm>
                <a:off x="6063317" y="6153191"/>
                <a:ext cx="328168" cy="369332"/>
              </a:xfrm>
              <a:prstGeom prst="rect">
                <a:avLst/>
              </a:prstGeom>
              <a:noFill/>
            </p:spPr>
            <p:txBody>
              <a:bodyPr wrap="square" rtlCol="0">
                <a:spAutoFit/>
              </a:bodyPr>
              <a:lstStyle/>
              <a:p>
                <a:r>
                  <a:rPr lang="en-US" sz="1800">
                    <a:latin typeface="Socialico" pitchFamily="2" charset="0"/>
                  </a:rPr>
                  <a:t>I</a:t>
                </a:r>
              </a:p>
            </p:txBody>
          </p:sp>
          <p:sp>
            <p:nvSpPr>
              <p:cNvPr id="9" name="TextBox 8"/>
              <p:cNvSpPr txBox="1"/>
              <p:nvPr userDrawn="1"/>
            </p:nvSpPr>
            <p:spPr>
              <a:xfrm>
                <a:off x="6539352" y="6153190"/>
                <a:ext cx="367120" cy="369332"/>
              </a:xfrm>
              <a:prstGeom prst="rect">
                <a:avLst/>
              </a:prstGeom>
              <a:noFill/>
            </p:spPr>
            <p:txBody>
              <a:bodyPr wrap="square" rtlCol="0">
                <a:spAutoFit/>
              </a:bodyPr>
              <a:lstStyle/>
              <a:p>
                <a:r>
                  <a:rPr lang="en-US" sz="1800">
                    <a:latin typeface="Socialico" pitchFamily="2" charset="0"/>
                  </a:rPr>
                  <a:t>L</a:t>
                </a:r>
              </a:p>
            </p:txBody>
          </p:sp>
        </p:grpSp>
        <p:sp>
          <p:nvSpPr>
            <p:cNvPr id="18" name="TextBox 17"/>
            <p:cNvSpPr txBox="1"/>
            <p:nvPr userDrawn="1"/>
          </p:nvSpPr>
          <p:spPr>
            <a:xfrm>
              <a:off x="4768792" y="6281077"/>
              <a:ext cx="425117" cy="307777"/>
            </a:xfrm>
            <a:prstGeom prst="rect">
              <a:avLst/>
            </a:prstGeom>
            <a:noFill/>
          </p:spPr>
          <p:txBody>
            <a:bodyPr wrap="none" rtlCol="0">
              <a:spAutoFit/>
            </a:bodyPr>
            <a:lstStyle/>
            <a:p>
              <a:pPr algn="ctr"/>
              <a:r>
                <a:rPr lang="en-US" sz="1400" b="1" spc="400">
                  <a:solidFill>
                    <a:schemeClr val="tx1"/>
                  </a:solidFill>
                  <a:latin typeface="+mj-lt"/>
                </a:rPr>
                <a:t>-[</a:t>
              </a:r>
            </a:p>
          </p:txBody>
        </p:sp>
        <p:sp>
          <p:nvSpPr>
            <p:cNvPr id="19" name="TextBox 18"/>
            <p:cNvSpPr txBox="1"/>
            <p:nvPr userDrawn="1"/>
          </p:nvSpPr>
          <p:spPr>
            <a:xfrm>
              <a:off x="7028631" y="6281077"/>
              <a:ext cx="425117" cy="307777"/>
            </a:xfrm>
            <a:prstGeom prst="rect">
              <a:avLst/>
            </a:prstGeom>
            <a:noFill/>
          </p:spPr>
          <p:txBody>
            <a:bodyPr wrap="none" rtlCol="0">
              <a:spAutoFit/>
            </a:bodyPr>
            <a:lstStyle/>
            <a:p>
              <a:pPr algn="ctr"/>
              <a:r>
                <a:rPr lang="en-US" sz="1400" b="1" spc="400">
                  <a:solidFill>
                    <a:schemeClr val="tx1"/>
                  </a:solidFill>
                  <a:latin typeface="+mj-lt"/>
                </a:rPr>
                <a:t>]-</a:t>
              </a:r>
            </a:p>
          </p:txBody>
        </p:sp>
      </p:grpSp>
    </p:spTree>
    <p:extLst>
      <p:ext uri="{BB962C8B-B14F-4D97-AF65-F5344CB8AC3E}">
        <p14:creationId xmlns:p14="http://schemas.microsoft.com/office/powerpoint/2010/main" val="2546610057"/>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7" r:id="rId7"/>
    <p:sldLayoutId id="2147483699" r:id="rId8"/>
    <p:sldLayoutId id="2147483700"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7" r:id="rId18"/>
    <p:sldLayoutId id="2147483668" r:id="rId19"/>
    <p:sldLayoutId id="2147483669" r:id="rId20"/>
    <p:sldLayoutId id="2147483670" r:id="rId21"/>
    <p:sldLayoutId id="2147483671" r:id="rId22"/>
    <p:sldLayoutId id="2147483672" r:id="rId23"/>
    <p:sldLayoutId id="2147483675" r:id="rId24"/>
    <p:sldLayoutId id="2147483676" r:id="rId25"/>
    <p:sldLayoutId id="2147483677" r:id="rId26"/>
    <p:sldLayoutId id="2147483673" r:id="rId27"/>
    <p:sldLayoutId id="2147483674" r:id="rId28"/>
    <p:sldLayoutId id="2147483678" r:id="rId29"/>
    <p:sldLayoutId id="2147483679" r:id="rId30"/>
    <p:sldLayoutId id="2147483680" r:id="rId31"/>
    <p:sldLayoutId id="2147483681" r:id="rId32"/>
    <p:sldLayoutId id="2147483682" r:id="rId33"/>
    <p:sldLayoutId id="2147483683" r:id="rId34"/>
    <p:sldLayoutId id="2147483684" r:id="rId35"/>
    <p:sldLayoutId id="2147483685" r:id="rId36"/>
    <p:sldLayoutId id="2147483686" r:id="rId37"/>
    <p:sldLayoutId id="2147483687" r:id="rId38"/>
    <p:sldLayoutId id="2147483688" r:id="rId39"/>
    <p:sldLayoutId id="2147483689" r:id="rId40"/>
    <p:sldLayoutId id="2147483690" r:id="rId41"/>
    <p:sldLayoutId id="2147483692" r:id="rId42"/>
    <p:sldLayoutId id="2147483693" r:id="rId43"/>
    <p:sldLayoutId id="2147483694" r:id="rId44"/>
    <p:sldLayoutId id="2147483695" r:id="rId45"/>
    <p:sldLayoutId id="2147483696" r:id="rId46"/>
    <p:sldLayoutId id="2147483697" r:id="rId47"/>
    <p:sldLayoutId id="2147483698" r:id="rId4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 Id="rId9" Type="http://schemas.openxmlformats.org/officeDocument/2006/relationships/image" Target="../media/image16.png"/></Relationships>
</file>

<file path=ppt/slides/_rels/slide4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18.svg"/><Relationship Id="rId4" Type="http://schemas.openxmlformats.org/officeDocument/2006/relationships/image" Target="../media/image17.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0.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notesSlide" Target="../notesSlides/notesSlide26.xml"/><Relationship Id="rId16" Type="http://schemas.openxmlformats.org/officeDocument/2006/relationships/image" Target="../media/image28.svg"/><Relationship Id="rId1" Type="http://schemas.openxmlformats.org/officeDocument/2006/relationships/slideLayout" Target="../slideLayouts/slideLayout1.xml"/><Relationship Id="rId6" Type="http://schemas.openxmlformats.org/officeDocument/2006/relationships/image" Target="../media/image13.svg"/><Relationship Id="rId11" Type="http://schemas.openxmlformats.org/officeDocument/2006/relationships/image" Target="../media/image23.png"/><Relationship Id="rId5" Type="http://schemas.openxmlformats.org/officeDocument/2006/relationships/image" Target="../media/image12.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1.svg"/><Relationship Id="rId9" Type="http://schemas.openxmlformats.org/officeDocument/2006/relationships/image" Target="../media/image21.png"/><Relationship Id="rId14" Type="http://schemas.openxmlformats.org/officeDocument/2006/relationships/image" Target="../media/image26.sv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32.svg"/></Relationships>
</file>

<file path=ppt/slides/_rels/slide6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3333" r="3333"/>
          <a:stretch>
            <a:fillRect/>
          </a:stretch>
        </p:blipFill>
        <p:spPr/>
      </p:pic>
      <p:sp>
        <p:nvSpPr>
          <p:cNvPr id="4" name="Rectangle 3"/>
          <p:cNvSpPr/>
          <p:nvPr/>
        </p:nvSpPr>
        <p:spPr>
          <a:xfrm>
            <a:off x="0" y="0"/>
            <a:ext cx="12191999" cy="685800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3172691" y="1366987"/>
            <a:ext cx="5666510" cy="321013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p:nvPr/>
        </p:nvGrpSpPr>
        <p:grpSpPr>
          <a:xfrm>
            <a:off x="5021460" y="4270481"/>
            <a:ext cx="2153641" cy="582598"/>
            <a:chOff x="5088709" y="4315118"/>
            <a:chExt cx="2153641" cy="582598"/>
          </a:xfrm>
        </p:grpSpPr>
        <p:sp>
          <p:nvSpPr>
            <p:cNvPr id="7" name="Rectangle 6"/>
            <p:cNvSpPr/>
            <p:nvPr/>
          </p:nvSpPr>
          <p:spPr>
            <a:xfrm>
              <a:off x="5234404" y="4315118"/>
              <a:ext cx="1862253" cy="582598"/>
            </a:xfrm>
            <a:prstGeom prst="rect">
              <a:avLst/>
            </a:prstGeom>
            <a:solidFill>
              <a:schemeClr val="tx1"/>
            </a:solidFill>
            <a:ln>
              <a:noFill/>
            </a:ln>
            <a:effectLst>
              <a:glow rad="127000">
                <a:schemeClr val="tx1">
                  <a:alpha val="1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000"/>
            </a:p>
          </p:txBody>
        </p:sp>
        <p:sp>
          <p:nvSpPr>
            <p:cNvPr id="8" name="Title 1"/>
            <p:cNvSpPr txBox="1">
              <a:spLocks/>
            </p:cNvSpPr>
            <p:nvPr/>
          </p:nvSpPr>
          <p:spPr>
            <a:xfrm>
              <a:off x="5088709" y="4424074"/>
              <a:ext cx="2153641" cy="376053"/>
            </a:xfrm>
            <a:prstGeom prst="rect">
              <a:avLst/>
            </a:prstGeom>
          </p:spPr>
          <p:txBody>
            <a:bodyPr/>
            <a:lstStyle>
              <a:lvl1pPr algn="ctr" defTabSz="914400" rtl="0" eaLnBrk="1" latinLnBrk="0" hangingPunct="1">
                <a:lnSpc>
                  <a:spcPct val="90000"/>
                </a:lnSpc>
                <a:spcBef>
                  <a:spcPct val="0"/>
                </a:spcBef>
                <a:buNone/>
                <a:defRPr sz="4000" b="1" i="0" kern="1200">
                  <a:solidFill>
                    <a:schemeClr val="tx1"/>
                  </a:solidFill>
                  <a:latin typeface="Source Sans Pro Black" charset="0"/>
                  <a:ea typeface="Source Sans Pro Black" charset="0"/>
                  <a:cs typeface="Source Sans Pro Black" charset="0"/>
                </a:defRPr>
              </a:lvl1pPr>
            </a:lstStyle>
            <a:p>
              <a:endParaRPr lang="en-US" sz="1600" b="0" spc="600">
                <a:solidFill>
                  <a:schemeClr val="bg1"/>
                </a:solidFill>
                <a:latin typeface="+mn-lt"/>
              </a:endParaRPr>
            </a:p>
          </p:txBody>
        </p:sp>
      </p:grpSp>
      <p:grpSp>
        <p:nvGrpSpPr>
          <p:cNvPr id="12" name="Group 11"/>
          <p:cNvGrpSpPr/>
          <p:nvPr/>
        </p:nvGrpSpPr>
        <p:grpSpPr>
          <a:xfrm>
            <a:off x="4248315" y="1691664"/>
            <a:ext cx="3744815" cy="1015664"/>
            <a:chOff x="4103172" y="2241334"/>
            <a:chExt cx="3744815" cy="1015664"/>
          </a:xfrm>
        </p:grpSpPr>
        <p:sp>
          <p:nvSpPr>
            <p:cNvPr id="13" name="TextBox 12"/>
            <p:cNvSpPr txBox="1"/>
            <p:nvPr/>
          </p:nvSpPr>
          <p:spPr>
            <a:xfrm>
              <a:off x="4103172" y="2241335"/>
              <a:ext cx="184731" cy="1015663"/>
            </a:xfrm>
            <a:prstGeom prst="rect">
              <a:avLst/>
            </a:prstGeom>
            <a:noFill/>
          </p:spPr>
          <p:txBody>
            <a:bodyPr wrap="none" rtlCol="0">
              <a:spAutoFit/>
            </a:bodyPr>
            <a:lstStyle/>
            <a:p>
              <a:pPr algn="ctr"/>
              <a:endParaRPr lang="en-US" sz="6000"/>
            </a:p>
          </p:txBody>
        </p:sp>
        <p:sp>
          <p:nvSpPr>
            <p:cNvPr id="14" name="TextBox 13"/>
            <p:cNvSpPr txBox="1"/>
            <p:nvPr/>
          </p:nvSpPr>
          <p:spPr>
            <a:xfrm>
              <a:off x="7663256" y="2241334"/>
              <a:ext cx="184731" cy="1015663"/>
            </a:xfrm>
            <a:prstGeom prst="rect">
              <a:avLst/>
            </a:prstGeom>
            <a:noFill/>
          </p:spPr>
          <p:txBody>
            <a:bodyPr wrap="none" rtlCol="0">
              <a:spAutoFit/>
            </a:bodyPr>
            <a:lstStyle/>
            <a:p>
              <a:pPr algn="ctr"/>
              <a:endParaRPr lang="en-US" sz="6000"/>
            </a:p>
          </p:txBody>
        </p:sp>
      </p:grpSp>
      <p:grpSp>
        <p:nvGrpSpPr>
          <p:cNvPr id="15" name="Group 14"/>
          <p:cNvGrpSpPr/>
          <p:nvPr/>
        </p:nvGrpSpPr>
        <p:grpSpPr>
          <a:xfrm>
            <a:off x="4248315" y="2972055"/>
            <a:ext cx="3744815" cy="1015664"/>
            <a:chOff x="4103172" y="2241334"/>
            <a:chExt cx="3744815" cy="1015664"/>
          </a:xfrm>
        </p:grpSpPr>
        <p:sp>
          <p:nvSpPr>
            <p:cNvPr id="16" name="TextBox 15"/>
            <p:cNvSpPr txBox="1"/>
            <p:nvPr/>
          </p:nvSpPr>
          <p:spPr>
            <a:xfrm>
              <a:off x="4103172" y="2241335"/>
              <a:ext cx="184731" cy="1015663"/>
            </a:xfrm>
            <a:prstGeom prst="rect">
              <a:avLst/>
            </a:prstGeom>
            <a:noFill/>
          </p:spPr>
          <p:txBody>
            <a:bodyPr wrap="none" rtlCol="0">
              <a:spAutoFit/>
            </a:bodyPr>
            <a:lstStyle/>
            <a:p>
              <a:pPr algn="ctr"/>
              <a:endParaRPr lang="en-US" sz="6000"/>
            </a:p>
          </p:txBody>
        </p:sp>
        <p:sp>
          <p:nvSpPr>
            <p:cNvPr id="17" name="TextBox 16"/>
            <p:cNvSpPr txBox="1"/>
            <p:nvPr/>
          </p:nvSpPr>
          <p:spPr>
            <a:xfrm>
              <a:off x="7663257" y="2241334"/>
              <a:ext cx="184730" cy="1015663"/>
            </a:xfrm>
            <a:prstGeom prst="rect">
              <a:avLst/>
            </a:prstGeom>
            <a:noFill/>
          </p:spPr>
          <p:txBody>
            <a:bodyPr wrap="none" rtlCol="0">
              <a:spAutoFit/>
            </a:bodyPr>
            <a:lstStyle/>
            <a:p>
              <a:pPr algn="ctr"/>
              <a:endParaRPr lang="en-US" sz="6000"/>
            </a:p>
          </p:txBody>
        </p:sp>
      </p:grpSp>
      <p:sp>
        <p:nvSpPr>
          <p:cNvPr id="2" name="TextBox 1"/>
          <p:cNvSpPr txBox="1"/>
          <p:nvPr/>
        </p:nvSpPr>
        <p:spPr>
          <a:xfrm>
            <a:off x="3571775" y="2567778"/>
            <a:ext cx="4868341" cy="1200329"/>
          </a:xfrm>
          <a:prstGeom prst="rect">
            <a:avLst/>
          </a:prstGeom>
          <a:noFill/>
        </p:spPr>
        <p:txBody>
          <a:bodyPr wrap="square" rtlCol="0">
            <a:spAutoFit/>
          </a:bodyPr>
          <a:lstStyle/>
          <a:p>
            <a:pPr algn="ctr"/>
            <a:r>
              <a:rPr lang="en-GB" sz="3600" b="1">
                <a:effectLst>
                  <a:outerShdw blurRad="38100" dist="38100" dir="2700000" algn="tl">
                    <a:srgbClr val="000000">
                      <a:alpha val="43137"/>
                    </a:srgbClr>
                  </a:outerShdw>
                </a:effectLst>
              </a:rPr>
              <a:t>Bias at Work</a:t>
            </a:r>
          </a:p>
          <a:p>
            <a:pPr algn="ctr"/>
            <a:endParaRPr lang="en-GB" sz="3600" b="1">
              <a:effectLst>
                <a:outerShdw blurRad="38100" dist="38100" dir="2700000" algn="tl">
                  <a:srgbClr val="000000">
                    <a:alpha val="43137"/>
                  </a:srgbClr>
                </a:outerShdw>
              </a:effectLst>
            </a:endParaRPr>
          </a:p>
        </p:txBody>
      </p:sp>
      <p:sp>
        <p:nvSpPr>
          <p:cNvPr id="3" name="Rectangle 2"/>
          <p:cNvSpPr/>
          <p:nvPr/>
        </p:nvSpPr>
        <p:spPr>
          <a:xfrm>
            <a:off x="5246824" y="4357105"/>
            <a:ext cx="1698350" cy="369332"/>
          </a:xfrm>
          <a:prstGeom prst="rect">
            <a:avLst/>
          </a:prstGeom>
        </p:spPr>
        <p:txBody>
          <a:bodyPr wrap="none">
            <a:spAutoFit/>
          </a:bodyPr>
          <a:lstStyle/>
          <a:p>
            <a:pPr algn="ctr"/>
            <a:r>
              <a:rPr lang="en-GB" b="1">
                <a:solidFill>
                  <a:schemeClr val="bg1"/>
                </a:solidFill>
                <a:effectLst>
                  <a:outerShdw blurRad="38100" dist="38100" dir="2700000" algn="tl">
                    <a:srgbClr val="000000">
                      <a:alpha val="43137"/>
                    </a:srgbClr>
                  </a:outerShdw>
                </a:effectLst>
              </a:rPr>
              <a:t>Stacey Coleman</a:t>
            </a:r>
          </a:p>
        </p:txBody>
      </p:sp>
    </p:spTree>
    <p:extLst>
      <p:ext uri="{BB962C8B-B14F-4D97-AF65-F5344CB8AC3E}">
        <p14:creationId xmlns:p14="http://schemas.microsoft.com/office/powerpoint/2010/main" val="999692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3750" r="23750"/>
          <a:stretch>
            <a:fillRect/>
          </a:stretch>
        </p:blipFill>
        <p:spPr/>
      </p:pic>
      <p:grpSp>
        <p:nvGrpSpPr>
          <p:cNvPr id="9" name="Group 8"/>
          <p:cNvGrpSpPr/>
          <p:nvPr/>
        </p:nvGrpSpPr>
        <p:grpSpPr>
          <a:xfrm>
            <a:off x="4930645" y="1690577"/>
            <a:ext cx="5255406" cy="584775"/>
            <a:chOff x="4534322" y="286625"/>
            <a:chExt cx="3107797" cy="584775"/>
          </a:xfrm>
        </p:grpSpPr>
        <p:sp>
          <p:nvSpPr>
            <p:cNvPr id="10" name="TextBox 9"/>
            <p:cNvSpPr txBox="1"/>
            <p:nvPr userDrawn="1"/>
          </p:nvSpPr>
          <p:spPr>
            <a:xfrm>
              <a:off x="4987963" y="286625"/>
              <a:ext cx="2208776" cy="584775"/>
            </a:xfrm>
            <a:prstGeom prst="rect">
              <a:avLst/>
            </a:prstGeom>
            <a:noFill/>
          </p:spPr>
          <p:txBody>
            <a:bodyPr wrap="none" rtlCol="0">
              <a:spAutoFit/>
            </a:bodyPr>
            <a:lstStyle/>
            <a:p>
              <a:pPr algn="ctr"/>
              <a:r>
                <a:rPr lang="en-US" sz="3200" spc="400">
                  <a:solidFill>
                    <a:schemeClr val="tx1"/>
                  </a:solidFill>
                  <a:latin typeface="Gill Sans MT" panose="020B0502020104020203" pitchFamily="34" charset="0"/>
                </a:rPr>
                <a:t>Lecture Content</a:t>
              </a:r>
            </a:p>
          </p:txBody>
        </p:sp>
        <p:sp>
          <p:nvSpPr>
            <p:cNvPr id="11" name="TextBox 10"/>
            <p:cNvSpPr txBox="1"/>
            <p:nvPr userDrawn="1"/>
          </p:nvSpPr>
          <p:spPr>
            <a:xfrm>
              <a:off x="4534322" y="319593"/>
              <a:ext cx="300687" cy="523220"/>
            </a:xfrm>
            <a:prstGeom prst="rect">
              <a:avLst/>
            </a:prstGeom>
            <a:noFill/>
          </p:spPr>
          <p:txBody>
            <a:bodyPr wrap="none" rtlCol="0">
              <a:spAutoFit/>
            </a:bodyPr>
            <a:lstStyle/>
            <a:p>
              <a:pPr algn="ctr"/>
              <a:r>
                <a:rPr lang="en-US" sz="2800" spc="400">
                  <a:solidFill>
                    <a:schemeClr val="tx1"/>
                  </a:solidFill>
                  <a:latin typeface="+mj-lt"/>
                </a:rPr>
                <a:t>-[</a:t>
              </a:r>
            </a:p>
          </p:txBody>
        </p:sp>
        <p:sp>
          <p:nvSpPr>
            <p:cNvPr id="12" name="TextBox 11"/>
            <p:cNvSpPr txBox="1"/>
            <p:nvPr userDrawn="1"/>
          </p:nvSpPr>
          <p:spPr>
            <a:xfrm>
              <a:off x="7341432" y="319593"/>
              <a:ext cx="300687" cy="523220"/>
            </a:xfrm>
            <a:prstGeom prst="rect">
              <a:avLst/>
            </a:prstGeom>
            <a:noFill/>
          </p:spPr>
          <p:txBody>
            <a:bodyPr wrap="none" rtlCol="0">
              <a:spAutoFit/>
            </a:bodyPr>
            <a:lstStyle/>
            <a:p>
              <a:pPr algn="ctr"/>
              <a:r>
                <a:rPr lang="en-US" sz="2800" spc="400">
                  <a:solidFill>
                    <a:schemeClr val="tx1"/>
                  </a:solidFill>
                  <a:latin typeface="+mj-lt"/>
                </a:rPr>
                <a:t>]-</a:t>
              </a:r>
            </a:p>
          </p:txBody>
        </p:sp>
      </p:grpSp>
      <p:grpSp>
        <p:nvGrpSpPr>
          <p:cNvPr id="23" name="Group 22"/>
          <p:cNvGrpSpPr/>
          <p:nvPr/>
        </p:nvGrpSpPr>
        <p:grpSpPr>
          <a:xfrm rot="2700000">
            <a:off x="2604445" y="1399793"/>
            <a:ext cx="1828800" cy="1828800"/>
            <a:chOff x="2358572" y="1016001"/>
            <a:chExt cx="856342" cy="856342"/>
          </a:xfrm>
          <a:effectLst/>
        </p:grpSpPr>
        <p:cxnSp>
          <p:nvCxnSpPr>
            <p:cNvPr id="24" name="Straight Connector 23"/>
            <p:cNvCxnSpPr/>
            <p:nvPr/>
          </p:nvCxnSpPr>
          <p:spPr>
            <a:xfrm flipH="1">
              <a:off x="2786743" y="1016001"/>
              <a:ext cx="0" cy="856342"/>
            </a:xfrm>
            <a:prstGeom prst="line">
              <a:avLst/>
            </a:prstGeom>
            <a:ln w="3175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5400000" flipH="1">
              <a:off x="2786743" y="986972"/>
              <a:ext cx="0" cy="856342"/>
            </a:xfrm>
            <a:prstGeom prst="line">
              <a:avLst/>
            </a:prstGeom>
            <a:ln w="31750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7" name="Group 16"/>
          <p:cNvGrpSpPr/>
          <p:nvPr/>
        </p:nvGrpSpPr>
        <p:grpSpPr>
          <a:xfrm rot="2700000">
            <a:off x="3309914" y="1366613"/>
            <a:ext cx="914400" cy="914400"/>
            <a:chOff x="2358572" y="1016001"/>
            <a:chExt cx="856342" cy="856342"/>
          </a:xfrm>
          <a:effectLst/>
        </p:grpSpPr>
        <p:cxnSp>
          <p:nvCxnSpPr>
            <p:cNvPr id="18" name="Straight Connector 17"/>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0" name="Group 19"/>
          <p:cNvGrpSpPr/>
          <p:nvPr/>
        </p:nvGrpSpPr>
        <p:grpSpPr>
          <a:xfrm rot="2700000">
            <a:off x="3516194" y="1860798"/>
            <a:ext cx="457200" cy="457200"/>
            <a:chOff x="2358572" y="1016001"/>
            <a:chExt cx="856342" cy="856342"/>
          </a:xfrm>
          <a:effectLst>
            <a:outerShdw blurRad="50800" dist="38100" dir="2700000" algn="tl" rotWithShape="0">
              <a:prstClr val="black">
                <a:alpha val="40000"/>
              </a:prstClr>
            </a:outerShdw>
          </a:effectLst>
        </p:grpSpPr>
        <p:cxnSp>
          <p:nvCxnSpPr>
            <p:cNvPr id="21" name="Straight Connector 20"/>
            <p:cNvCxnSpPr/>
            <p:nvPr/>
          </p:nvCxnSpPr>
          <p:spPr>
            <a:xfrm flipH="1">
              <a:off x="2786743" y="1016001"/>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flipH="1">
              <a:off x="2786743" y="986972"/>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 name="TextBox 3"/>
          <p:cNvSpPr txBox="1"/>
          <p:nvPr/>
        </p:nvSpPr>
        <p:spPr>
          <a:xfrm>
            <a:off x="5007429" y="3044386"/>
            <a:ext cx="6520542" cy="2308324"/>
          </a:xfrm>
          <a:prstGeom prst="rect">
            <a:avLst/>
          </a:prstGeom>
          <a:noFill/>
        </p:spPr>
        <p:txBody>
          <a:bodyPr wrap="square" rtlCol="0">
            <a:spAutoFit/>
          </a:bodyPr>
          <a:lstStyle/>
          <a:p>
            <a:pPr marL="285750" indent="-285750">
              <a:buFont typeface="Courier New" panose="02070309020205020404" pitchFamily="49" charset="0"/>
              <a:buChar char="o"/>
            </a:pPr>
            <a:r>
              <a:rPr lang="en-GB" sz="2400">
                <a:latin typeface="Gill Sans MT" panose="020B0502020104020203" pitchFamily="34" charset="0"/>
                <a:cs typeface="Arial" panose="020B0604020202020204" pitchFamily="34" charset="0"/>
              </a:rPr>
              <a:t>Introduction to bias</a:t>
            </a:r>
          </a:p>
          <a:p>
            <a:pPr marL="285750" indent="-285750">
              <a:buFont typeface="Courier New" panose="02070309020205020404" pitchFamily="49" charset="0"/>
              <a:buChar char="o"/>
            </a:pPr>
            <a:endParaRPr lang="en-GB" sz="2400">
              <a:latin typeface="Gill Sans MT" panose="020B0502020104020203" pitchFamily="34" charset="0"/>
              <a:cs typeface="Arial" panose="020B0604020202020204" pitchFamily="34" charset="0"/>
            </a:endParaRPr>
          </a:p>
          <a:p>
            <a:pPr marL="285750" indent="-285750">
              <a:buFont typeface="Courier New" panose="02070309020205020404" pitchFamily="49" charset="0"/>
              <a:buChar char="o"/>
            </a:pPr>
            <a:r>
              <a:rPr lang="en-GB" sz="2400">
                <a:latin typeface="Gill Sans MT" panose="020B0502020104020203" pitchFamily="34" charset="0"/>
                <a:cs typeface="Arial" panose="020B0604020202020204" pitchFamily="34" charset="0"/>
              </a:rPr>
              <a:t>Bias in the workplace</a:t>
            </a:r>
          </a:p>
          <a:p>
            <a:pPr marL="285750" indent="-285750">
              <a:buFont typeface="Courier New" panose="02070309020205020404" pitchFamily="49" charset="0"/>
              <a:buChar char="o"/>
            </a:pPr>
            <a:endParaRPr lang="en-GB" sz="2400">
              <a:latin typeface="Gill Sans MT" panose="020B0502020104020203" pitchFamily="34" charset="0"/>
              <a:cs typeface="Arial" panose="020B0604020202020204" pitchFamily="34" charset="0"/>
            </a:endParaRPr>
          </a:p>
          <a:p>
            <a:pPr marL="285750" indent="-285750">
              <a:buFont typeface="Courier New" panose="02070309020205020404" pitchFamily="49" charset="0"/>
              <a:buChar char="o"/>
            </a:pPr>
            <a:r>
              <a:rPr lang="en-GB" sz="2400">
                <a:latin typeface="Gill Sans MT" panose="020B0502020104020203" pitchFamily="34" charset="0"/>
                <a:cs typeface="Arial" panose="020B0604020202020204" pitchFamily="34" charset="0"/>
              </a:rPr>
              <a:t>Introduction to the Equality Act (2010)</a:t>
            </a:r>
          </a:p>
          <a:p>
            <a:pPr marL="285750" indent="-285750">
              <a:buFont typeface="Courier New" panose="02070309020205020404" pitchFamily="49" charset="0"/>
              <a:buChar char="o"/>
            </a:pPr>
            <a:endParaRPr lang="en-GB" sz="2400">
              <a:latin typeface="Gill Sans MT" panose="020B0502020104020203" pitchFamily="34" charset="0"/>
              <a:cs typeface="Arial" panose="020B0604020202020204" pitchFamily="34" charset="0"/>
            </a:endParaRPr>
          </a:p>
        </p:txBody>
      </p:sp>
      <p:sp>
        <p:nvSpPr>
          <p:cNvPr id="26" name="Rectangle 25"/>
          <p:cNvSpPr/>
          <p:nvPr/>
        </p:nvSpPr>
        <p:spPr>
          <a:xfrm>
            <a:off x="4825438" y="6250193"/>
            <a:ext cx="2602718"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p:cNvSpPr/>
          <p:nvPr/>
        </p:nvSpPr>
        <p:spPr>
          <a:xfrm>
            <a:off x="546424" y="6142616"/>
            <a:ext cx="151366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3385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6487886" cy="6858000"/>
          </a:xfrm>
          <a:prstGeom prst="rect">
            <a:avLst/>
          </a:prstGeom>
          <a:solidFill>
            <a:schemeClr val="tx1"/>
          </a:solidFill>
          <a:ln>
            <a:noFill/>
          </a:ln>
          <a:effectLst>
            <a:outerShdw blurRad="50800" dist="38100" dir="4140000" algn="tl" rotWithShape="0">
              <a:prstClr val="black">
                <a:alpha val="6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TextBox 3"/>
          <p:cNvSpPr txBox="1"/>
          <p:nvPr/>
        </p:nvSpPr>
        <p:spPr>
          <a:xfrm>
            <a:off x="854769" y="2056503"/>
            <a:ext cx="4042790" cy="1754326"/>
          </a:xfrm>
          <a:prstGeom prst="rect">
            <a:avLst/>
          </a:prstGeom>
          <a:noFill/>
        </p:spPr>
        <p:txBody>
          <a:bodyPr wrap="square" rtlCol="0">
            <a:spAutoFit/>
          </a:bodyPr>
          <a:lstStyle/>
          <a:p>
            <a:pPr algn="ctr">
              <a:spcAft>
                <a:spcPts val="1200"/>
              </a:spcAft>
            </a:pPr>
            <a:r>
              <a:rPr lang="en-US" sz="5400" b="1">
                <a:solidFill>
                  <a:schemeClr val="bg1"/>
                </a:solidFill>
                <a:latin typeface="Gill Sans MT" panose="020B0502020104020203" pitchFamily="34" charset="0"/>
              </a:rPr>
              <a:t>Broad types of bias</a:t>
            </a:r>
            <a:endParaRPr lang="en-US" sz="5400" b="1">
              <a:solidFill>
                <a:schemeClr val="accent2"/>
              </a:solidFill>
              <a:latin typeface="Gill Sans MT" panose="020B0502020104020203" pitchFamily="34" charset="0"/>
            </a:endParaRPr>
          </a:p>
        </p:txBody>
      </p:sp>
      <p:grpSp>
        <p:nvGrpSpPr>
          <p:cNvPr id="5" name="Group 4"/>
          <p:cNvGrpSpPr/>
          <p:nvPr/>
        </p:nvGrpSpPr>
        <p:grpSpPr>
          <a:xfrm rot="2700000">
            <a:off x="4962614" y="2056656"/>
            <a:ext cx="2743200" cy="2743200"/>
            <a:chOff x="2358572" y="1016001"/>
            <a:chExt cx="856342" cy="856342"/>
          </a:xfrm>
          <a:effectLst>
            <a:glow rad="152400">
              <a:schemeClr val="tx1">
                <a:alpha val="10000"/>
              </a:schemeClr>
            </a:glow>
          </a:effectLst>
        </p:grpSpPr>
        <p:cxnSp>
          <p:nvCxnSpPr>
            <p:cNvPr id="6" name="Straight Connector 5"/>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7" name="TextBox 16"/>
          <p:cNvSpPr txBox="1"/>
          <p:nvPr userDrawn="1"/>
        </p:nvSpPr>
        <p:spPr>
          <a:xfrm>
            <a:off x="8009006" y="538186"/>
            <a:ext cx="3259020" cy="523220"/>
          </a:xfrm>
          <a:prstGeom prst="rect">
            <a:avLst/>
          </a:prstGeom>
          <a:noFill/>
        </p:spPr>
        <p:txBody>
          <a:bodyPr wrap="square" rtlCol="0">
            <a:spAutoFit/>
          </a:bodyPr>
          <a:lstStyle/>
          <a:p>
            <a:r>
              <a:rPr lang="en-US" sz="2800" b="1" spc="400">
                <a:latin typeface="Gill Sans MT" panose="020B0502020104020203" pitchFamily="34" charset="0"/>
              </a:rPr>
              <a:t>Conscious</a:t>
            </a:r>
            <a:endParaRPr lang="en-US" sz="2800" b="1" spc="400">
              <a:solidFill>
                <a:schemeClr val="accent2"/>
              </a:solidFill>
              <a:latin typeface="Gill Sans MT" panose="020B0502020104020203" pitchFamily="34" charset="0"/>
            </a:endParaRPr>
          </a:p>
        </p:txBody>
      </p:sp>
      <p:sp>
        <p:nvSpPr>
          <p:cNvPr id="18" name="TextBox 17"/>
          <p:cNvSpPr txBox="1"/>
          <p:nvPr userDrawn="1"/>
        </p:nvSpPr>
        <p:spPr>
          <a:xfrm>
            <a:off x="7745159" y="1234420"/>
            <a:ext cx="4233267" cy="4854791"/>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Bias that we are aware of, have control over</a:t>
            </a: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Bias that is intentional</a:t>
            </a: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Bias that is responsive</a:t>
            </a: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Significant improvements have been made in identifying and addressing conscious bias in the workplace</a:t>
            </a: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Laws and policies</a:t>
            </a:r>
          </a:p>
          <a:p>
            <a:pPr marL="800100" lvl="1"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E.g., Equality act; Dignity at work</a:t>
            </a:r>
          </a:p>
        </p:txBody>
      </p:sp>
      <p:grpSp>
        <p:nvGrpSpPr>
          <p:cNvPr id="22" name="Group 21"/>
          <p:cNvGrpSpPr/>
          <p:nvPr/>
        </p:nvGrpSpPr>
        <p:grpSpPr>
          <a:xfrm rot="2700000">
            <a:off x="6169502" y="3131524"/>
            <a:ext cx="457200" cy="457200"/>
            <a:chOff x="2358572" y="1016001"/>
            <a:chExt cx="856342" cy="856342"/>
          </a:xfrm>
          <a:effectLst>
            <a:outerShdw blurRad="50800" dist="38100" dir="2700000" algn="tl" rotWithShape="0">
              <a:prstClr val="black">
                <a:alpha val="40000"/>
              </a:prstClr>
            </a:outerShdw>
          </a:effectLst>
        </p:grpSpPr>
        <p:cxnSp>
          <p:nvCxnSpPr>
            <p:cNvPr id="23" name="Straight Connector 22"/>
            <p:cNvCxnSpPr/>
            <p:nvPr/>
          </p:nvCxnSpPr>
          <p:spPr>
            <a:xfrm flipH="1">
              <a:off x="2786743" y="1016001"/>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flipH="1">
              <a:off x="2786743" y="986972"/>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p:nvGrpSpPr>
        <p:grpSpPr>
          <a:xfrm rot="2700000">
            <a:off x="5947550" y="1544024"/>
            <a:ext cx="1280160" cy="1280160"/>
            <a:chOff x="2358572" y="1016001"/>
            <a:chExt cx="856342" cy="856342"/>
          </a:xfrm>
          <a:effectLst>
            <a:glow rad="152400">
              <a:schemeClr val="tx1">
                <a:alpha val="10000"/>
              </a:schemeClr>
            </a:glow>
          </a:effectLst>
        </p:grpSpPr>
        <p:cxnSp>
          <p:nvCxnSpPr>
            <p:cNvPr id="26" name="Straight Connector 25"/>
            <p:cNvCxnSpPr/>
            <p:nvPr/>
          </p:nvCxnSpPr>
          <p:spPr>
            <a:xfrm flipH="1">
              <a:off x="2786743" y="1016001"/>
              <a:ext cx="0" cy="856342"/>
            </a:xfrm>
            <a:prstGeom prst="line">
              <a:avLst/>
            </a:prstGeom>
            <a:ln w="2540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5400000" flipH="1">
              <a:off x="2786743" y="986972"/>
              <a:ext cx="0" cy="856342"/>
            </a:xfrm>
            <a:prstGeom prst="line">
              <a:avLst/>
            </a:prstGeom>
            <a:ln w="2540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 name="Group 18"/>
          <p:cNvGrpSpPr/>
          <p:nvPr/>
        </p:nvGrpSpPr>
        <p:grpSpPr>
          <a:xfrm rot="2700000">
            <a:off x="6757218" y="2056631"/>
            <a:ext cx="914400" cy="914400"/>
            <a:chOff x="2358572" y="1016001"/>
            <a:chExt cx="856342" cy="856342"/>
          </a:xfrm>
          <a:effectLst/>
        </p:grpSpPr>
        <p:cxnSp>
          <p:nvCxnSpPr>
            <p:cNvPr id="20" name="Straight Connector 19"/>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8" name="Rectangle 27"/>
          <p:cNvSpPr/>
          <p:nvPr/>
        </p:nvSpPr>
        <p:spPr>
          <a:xfrm>
            <a:off x="6570706" y="6250193"/>
            <a:ext cx="857449"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003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p:cTn id="7" dur="1000" fill="hold"/>
                                        <p:tgtEl>
                                          <p:spTgt spid="25"/>
                                        </p:tgtEl>
                                        <p:attrNameLst>
                                          <p:attrName>ppt_w</p:attrName>
                                        </p:attrNameLst>
                                      </p:cBhvr>
                                      <p:tavLst>
                                        <p:tav tm="0">
                                          <p:val>
                                            <p:fltVal val="0"/>
                                          </p:val>
                                        </p:tav>
                                        <p:tav tm="100000">
                                          <p:val>
                                            <p:strVal val="#ppt_w"/>
                                          </p:val>
                                        </p:tav>
                                      </p:tavLst>
                                    </p:anim>
                                    <p:anim calcmode="lin" valueType="num">
                                      <p:cBhvr>
                                        <p:cTn id="8" dur="1000" fill="hold"/>
                                        <p:tgtEl>
                                          <p:spTgt spid="25"/>
                                        </p:tgtEl>
                                        <p:attrNameLst>
                                          <p:attrName>ppt_h</p:attrName>
                                        </p:attrNameLst>
                                      </p:cBhvr>
                                      <p:tavLst>
                                        <p:tav tm="0">
                                          <p:val>
                                            <p:fltVal val="0"/>
                                          </p:val>
                                        </p:tav>
                                        <p:tav tm="100000">
                                          <p:val>
                                            <p:strVal val="#ppt_h"/>
                                          </p:val>
                                        </p:tav>
                                      </p:tavLst>
                                    </p:anim>
                                    <p:anim calcmode="lin" valueType="num">
                                      <p:cBhvr>
                                        <p:cTn id="9" dur="1000" fill="hold"/>
                                        <p:tgtEl>
                                          <p:spTgt spid="25"/>
                                        </p:tgtEl>
                                        <p:attrNameLst>
                                          <p:attrName>style.rotation</p:attrName>
                                        </p:attrNameLst>
                                      </p:cBhvr>
                                      <p:tavLst>
                                        <p:tav tm="0">
                                          <p:val>
                                            <p:fltVal val="360"/>
                                          </p:val>
                                        </p:tav>
                                        <p:tav tm="100000">
                                          <p:val>
                                            <p:fltVal val="0"/>
                                          </p:val>
                                        </p:tav>
                                      </p:tavLst>
                                    </p:anim>
                                    <p:animEffect transition="in" filter="fade">
                                      <p:cBhvr>
                                        <p:cTn id="10" dur="1000"/>
                                        <p:tgtEl>
                                          <p:spTgt spid="25"/>
                                        </p:tgtEl>
                                      </p:cBhvr>
                                    </p:animEffect>
                                  </p:childTnLst>
                                </p:cTn>
                              </p:par>
                              <p:par>
                                <p:cTn id="11" presetID="49" presetClass="entr" presetSubtype="0" decel="100000" fill="hold" nodeType="withEffect">
                                  <p:stCondLst>
                                    <p:cond delay="250"/>
                                  </p:stCondLst>
                                  <p:childTnLst>
                                    <p:set>
                                      <p:cBhvr>
                                        <p:cTn id="12" dur="1" fill="hold">
                                          <p:stCondLst>
                                            <p:cond delay="0"/>
                                          </p:stCondLst>
                                        </p:cTn>
                                        <p:tgtEl>
                                          <p:spTgt spid="19"/>
                                        </p:tgtEl>
                                        <p:attrNameLst>
                                          <p:attrName>style.visibility</p:attrName>
                                        </p:attrNameLst>
                                      </p:cBhvr>
                                      <p:to>
                                        <p:strVal val="visible"/>
                                      </p:to>
                                    </p:set>
                                    <p:anim calcmode="lin" valueType="num">
                                      <p:cBhvr>
                                        <p:cTn id="13" dur="1000" fill="hold"/>
                                        <p:tgtEl>
                                          <p:spTgt spid="19"/>
                                        </p:tgtEl>
                                        <p:attrNameLst>
                                          <p:attrName>ppt_w</p:attrName>
                                        </p:attrNameLst>
                                      </p:cBhvr>
                                      <p:tavLst>
                                        <p:tav tm="0">
                                          <p:val>
                                            <p:fltVal val="0"/>
                                          </p:val>
                                        </p:tav>
                                        <p:tav tm="100000">
                                          <p:val>
                                            <p:strVal val="#ppt_w"/>
                                          </p:val>
                                        </p:tav>
                                      </p:tavLst>
                                    </p:anim>
                                    <p:anim calcmode="lin" valueType="num">
                                      <p:cBhvr>
                                        <p:cTn id="14" dur="1000" fill="hold"/>
                                        <p:tgtEl>
                                          <p:spTgt spid="19"/>
                                        </p:tgtEl>
                                        <p:attrNameLst>
                                          <p:attrName>ppt_h</p:attrName>
                                        </p:attrNameLst>
                                      </p:cBhvr>
                                      <p:tavLst>
                                        <p:tav tm="0">
                                          <p:val>
                                            <p:fltVal val="0"/>
                                          </p:val>
                                        </p:tav>
                                        <p:tav tm="100000">
                                          <p:val>
                                            <p:strVal val="#ppt_h"/>
                                          </p:val>
                                        </p:tav>
                                      </p:tavLst>
                                    </p:anim>
                                    <p:anim calcmode="lin" valueType="num">
                                      <p:cBhvr>
                                        <p:cTn id="15" dur="1000" fill="hold"/>
                                        <p:tgtEl>
                                          <p:spTgt spid="19"/>
                                        </p:tgtEl>
                                        <p:attrNameLst>
                                          <p:attrName>style.rotation</p:attrName>
                                        </p:attrNameLst>
                                      </p:cBhvr>
                                      <p:tavLst>
                                        <p:tav tm="0">
                                          <p:val>
                                            <p:fltVal val="360"/>
                                          </p:val>
                                        </p:tav>
                                        <p:tav tm="100000">
                                          <p:val>
                                            <p:fltVal val="0"/>
                                          </p:val>
                                        </p:tav>
                                      </p:tavLst>
                                    </p:anim>
                                    <p:animEffect transition="in" filter="fade">
                                      <p:cBhvr>
                                        <p:cTn id="16" dur="1000"/>
                                        <p:tgtEl>
                                          <p:spTgt spid="19"/>
                                        </p:tgtEl>
                                      </p:cBhvr>
                                    </p:animEffect>
                                  </p:childTnLst>
                                </p:cTn>
                              </p:par>
                              <p:par>
                                <p:cTn id="17" presetID="49" presetClass="entr" presetSubtype="0" decel="100000" fill="hold" nodeType="withEffect">
                                  <p:stCondLst>
                                    <p:cond delay="50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360"/>
                                          </p:val>
                                        </p:tav>
                                        <p:tav tm="100000">
                                          <p:val>
                                            <p:fltVal val="0"/>
                                          </p:val>
                                        </p:tav>
                                      </p:tavLst>
                                    </p:anim>
                                    <p:animEffect transition="in" filter="fade">
                                      <p:cBhvr>
                                        <p:cTn id="22" dur="1000"/>
                                        <p:tgtEl>
                                          <p:spTgt spid="5"/>
                                        </p:tgtEl>
                                      </p:cBhvr>
                                    </p:animEffect>
                                  </p:childTnLst>
                                </p:cTn>
                              </p:par>
                              <p:par>
                                <p:cTn id="23" presetID="49" presetClass="entr" presetSubtype="0" decel="100000" fill="hold" nodeType="withEffect">
                                  <p:stCondLst>
                                    <p:cond delay="750"/>
                                  </p:stCondLst>
                                  <p:childTnLst>
                                    <p:set>
                                      <p:cBhvr>
                                        <p:cTn id="24" dur="1" fill="hold">
                                          <p:stCondLst>
                                            <p:cond delay="0"/>
                                          </p:stCondLst>
                                        </p:cTn>
                                        <p:tgtEl>
                                          <p:spTgt spid="22"/>
                                        </p:tgtEl>
                                        <p:attrNameLst>
                                          <p:attrName>style.visibility</p:attrName>
                                        </p:attrNameLst>
                                      </p:cBhvr>
                                      <p:to>
                                        <p:strVal val="visible"/>
                                      </p:to>
                                    </p:set>
                                    <p:anim calcmode="lin" valueType="num">
                                      <p:cBhvr>
                                        <p:cTn id="25" dur="1000" fill="hold"/>
                                        <p:tgtEl>
                                          <p:spTgt spid="22"/>
                                        </p:tgtEl>
                                        <p:attrNameLst>
                                          <p:attrName>ppt_w</p:attrName>
                                        </p:attrNameLst>
                                      </p:cBhvr>
                                      <p:tavLst>
                                        <p:tav tm="0">
                                          <p:val>
                                            <p:fltVal val="0"/>
                                          </p:val>
                                        </p:tav>
                                        <p:tav tm="100000">
                                          <p:val>
                                            <p:strVal val="#ppt_w"/>
                                          </p:val>
                                        </p:tav>
                                      </p:tavLst>
                                    </p:anim>
                                    <p:anim calcmode="lin" valueType="num">
                                      <p:cBhvr>
                                        <p:cTn id="26" dur="1000" fill="hold"/>
                                        <p:tgtEl>
                                          <p:spTgt spid="22"/>
                                        </p:tgtEl>
                                        <p:attrNameLst>
                                          <p:attrName>ppt_h</p:attrName>
                                        </p:attrNameLst>
                                      </p:cBhvr>
                                      <p:tavLst>
                                        <p:tav tm="0">
                                          <p:val>
                                            <p:fltVal val="0"/>
                                          </p:val>
                                        </p:tav>
                                        <p:tav tm="100000">
                                          <p:val>
                                            <p:strVal val="#ppt_h"/>
                                          </p:val>
                                        </p:tav>
                                      </p:tavLst>
                                    </p:anim>
                                    <p:anim calcmode="lin" valueType="num">
                                      <p:cBhvr>
                                        <p:cTn id="27" dur="1000" fill="hold"/>
                                        <p:tgtEl>
                                          <p:spTgt spid="22"/>
                                        </p:tgtEl>
                                        <p:attrNameLst>
                                          <p:attrName>style.rotation</p:attrName>
                                        </p:attrNameLst>
                                      </p:cBhvr>
                                      <p:tavLst>
                                        <p:tav tm="0">
                                          <p:val>
                                            <p:fltVal val="360"/>
                                          </p:val>
                                        </p:tav>
                                        <p:tav tm="100000">
                                          <p:val>
                                            <p:fltVal val="0"/>
                                          </p:val>
                                        </p:tav>
                                      </p:tavLst>
                                    </p:anim>
                                    <p:animEffect transition="in" filter="fade">
                                      <p:cBhvr>
                                        <p:cTn id="28" dur="1000"/>
                                        <p:tgtEl>
                                          <p:spTgt spid="22"/>
                                        </p:tgtEl>
                                      </p:cBhvr>
                                    </p:animEffect>
                                  </p:childTnLst>
                                </p:cTn>
                              </p:par>
                              <p:par>
                                <p:cTn id="29" presetID="10" presetClass="entr" presetSubtype="0" fill="hold" grpId="0" nodeType="withEffect">
                                  <p:stCondLst>
                                    <p:cond delay="75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par>
                                <p:cTn id="32" presetID="10" presetClass="entr" presetSubtype="0" fill="hold" grpId="0" nodeType="withEffect">
                                  <p:stCondLst>
                                    <p:cond delay="75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500"/>
                                        <p:tgtEl>
                                          <p:spTgt spid="17"/>
                                        </p:tgtEl>
                                      </p:cBhvr>
                                    </p:animEffect>
                                  </p:childTnLst>
                                </p:cTn>
                              </p:par>
                              <p:par>
                                <p:cTn id="35" presetID="10" presetClass="entr" presetSubtype="0" fill="hold" grpId="0" nodeType="withEffect">
                                  <p:stCondLst>
                                    <p:cond delay="75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7" grpId="0"/>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6487886" cy="6858000"/>
          </a:xfrm>
          <a:prstGeom prst="rect">
            <a:avLst/>
          </a:prstGeom>
          <a:solidFill>
            <a:schemeClr val="tx1"/>
          </a:solidFill>
          <a:ln>
            <a:noFill/>
          </a:ln>
          <a:effectLst>
            <a:outerShdw blurRad="50800" dist="38100" dir="4140000" algn="tl" rotWithShape="0">
              <a:prstClr val="black">
                <a:alpha val="6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TextBox 3"/>
          <p:cNvSpPr txBox="1"/>
          <p:nvPr/>
        </p:nvSpPr>
        <p:spPr>
          <a:xfrm>
            <a:off x="854769" y="2056503"/>
            <a:ext cx="4042790" cy="1754326"/>
          </a:xfrm>
          <a:prstGeom prst="rect">
            <a:avLst/>
          </a:prstGeom>
          <a:noFill/>
        </p:spPr>
        <p:txBody>
          <a:bodyPr wrap="square" rtlCol="0">
            <a:spAutoFit/>
          </a:bodyPr>
          <a:lstStyle/>
          <a:p>
            <a:pPr algn="ctr">
              <a:spcAft>
                <a:spcPts val="1200"/>
              </a:spcAft>
            </a:pPr>
            <a:r>
              <a:rPr lang="en-US" sz="5400" b="1">
                <a:solidFill>
                  <a:schemeClr val="bg1"/>
                </a:solidFill>
                <a:latin typeface="Gill Sans MT" panose="020B0502020104020203" pitchFamily="34" charset="0"/>
              </a:rPr>
              <a:t>Broad types of bias</a:t>
            </a:r>
            <a:endParaRPr lang="en-US" sz="5400" b="1">
              <a:solidFill>
                <a:schemeClr val="accent2"/>
              </a:solidFill>
              <a:latin typeface="Gill Sans MT" panose="020B0502020104020203" pitchFamily="34" charset="0"/>
            </a:endParaRPr>
          </a:p>
        </p:txBody>
      </p:sp>
      <p:grpSp>
        <p:nvGrpSpPr>
          <p:cNvPr id="5" name="Group 4"/>
          <p:cNvGrpSpPr/>
          <p:nvPr/>
        </p:nvGrpSpPr>
        <p:grpSpPr>
          <a:xfrm rot="2700000">
            <a:off x="4962614" y="2056656"/>
            <a:ext cx="2743200" cy="2743200"/>
            <a:chOff x="2358572" y="1016001"/>
            <a:chExt cx="856342" cy="856342"/>
          </a:xfrm>
          <a:effectLst>
            <a:glow rad="152400">
              <a:schemeClr val="tx1">
                <a:alpha val="10000"/>
              </a:schemeClr>
            </a:glow>
          </a:effectLst>
        </p:grpSpPr>
        <p:cxnSp>
          <p:nvCxnSpPr>
            <p:cNvPr id="6" name="Straight Connector 5"/>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7" name="TextBox 16"/>
          <p:cNvSpPr txBox="1"/>
          <p:nvPr userDrawn="1"/>
        </p:nvSpPr>
        <p:spPr>
          <a:xfrm>
            <a:off x="8009006" y="538186"/>
            <a:ext cx="3259020" cy="523220"/>
          </a:xfrm>
          <a:prstGeom prst="rect">
            <a:avLst/>
          </a:prstGeom>
          <a:noFill/>
        </p:spPr>
        <p:txBody>
          <a:bodyPr wrap="square" rtlCol="0">
            <a:spAutoFit/>
          </a:bodyPr>
          <a:lstStyle/>
          <a:p>
            <a:r>
              <a:rPr lang="en-US" sz="2800" b="1" spc="400">
                <a:latin typeface="Gill Sans MT" panose="020B0502020104020203" pitchFamily="34" charset="0"/>
              </a:rPr>
              <a:t>Unconscious</a:t>
            </a:r>
            <a:endParaRPr lang="en-US" sz="2800" b="1" spc="400">
              <a:solidFill>
                <a:schemeClr val="accent2"/>
              </a:solidFill>
              <a:latin typeface="Gill Sans MT" panose="020B0502020104020203" pitchFamily="34" charset="0"/>
            </a:endParaRPr>
          </a:p>
        </p:txBody>
      </p:sp>
      <p:grpSp>
        <p:nvGrpSpPr>
          <p:cNvPr id="22" name="Group 21"/>
          <p:cNvGrpSpPr/>
          <p:nvPr/>
        </p:nvGrpSpPr>
        <p:grpSpPr>
          <a:xfrm rot="2700000">
            <a:off x="6169502" y="3131524"/>
            <a:ext cx="457200" cy="457200"/>
            <a:chOff x="2358572" y="1016001"/>
            <a:chExt cx="856342" cy="856342"/>
          </a:xfrm>
          <a:effectLst>
            <a:outerShdw blurRad="50800" dist="38100" dir="2700000" algn="tl" rotWithShape="0">
              <a:prstClr val="black">
                <a:alpha val="40000"/>
              </a:prstClr>
            </a:outerShdw>
          </a:effectLst>
        </p:grpSpPr>
        <p:cxnSp>
          <p:nvCxnSpPr>
            <p:cNvPr id="23" name="Straight Connector 22"/>
            <p:cNvCxnSpPr/>
            <p:nvPr/>
          </p:nvCxnSpPr>
          <p:spPr>
            <a:xfrm flipH="1">
              <a:off x="2786743" y="1016001"/>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flipH="1">
              <a:off x="2786743" y="986972"/>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p:nvGrpSpPr>
        <p:grpSpPr>
          <a:xfrm rot="2700000">
            <a:off x="5947550" y="1544024"/>
            <a:ext cx="1280160" cy="1280160"/>
            <a:chOff x="2358572" y="1016001"/>
            <a:chExt cx="856342" cy="856342"/>
          </a:xfrm>
          <a:effectLst>
            <a:glow rad="152400">
              <a:schemeClr val="tx1">
                <a:alpha val="10000"/>
              </a:schemeClr>
            </a:glow>
          </a:effectLst>
        </p:grpSpPr>
        <p:cxnSp>
          <p:nvCxnSpPr>
            <p:cNvPr id="26" name="Straight Connector 25"/>
            <p:cNvCxnSpPr/>
            <p:nvPr/>
          </p:nvCxnSpPr>
          <p:spPr>
            <a:xfrm flipH="1">
              <a:off x="2786743" y="1016001"/>
              <a:ext cx="0" cy="856342"/>
            </a:xfrm>
            <a:prstGeom prst="line">
              <a:avLst/>
            </a:prstGeom>
            <a:ln w="2540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5400000" flipH="1">
              <a:off x="2786743" y="986972"/>
              <a:ext cx="0" cy="856342"/>
            </a:xfrm>
            <a:prstGeom prst="line">
              <a:avLst/>
            </a:prstGeom>
            <a:ln w="2540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 name="Group 18"/>
          <p:cNvGrpSpPr/>
          <p:nvPr/>
        </p:nvGrpSpPr>
        <p:grpSpPr>
          <a:xfrm rot="2700000">
            <a:off x="6757218" y="2056631"/>
            <a:ext cx="914400" cy="914400"/>
            <a:chOff x="2358572" y="1016001"/>
            <a:chExt cx="856342" cy="856342"/>
          </a:xfrm>
          <a:effectLst/>
        </p:grpSpPr>
        <p:cxnSp>
          <p:nvCxnSpPr>
            <p:cNvPr id="20" name="Straight Connector 19"/>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9" name="TextBox 28"/>
          <p:cNvSpPr txBox="1"/>
          <p:nvPr/>
        </p:nvSpPr>
        <p:spPr>
          <a:xfrm>
            <a:off x="7962868" y="1244128"/>
            <a:ext cx="4106075" cy="5655010"/>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Unconscious refers to being unaware, or performing something without realizing</a:t>
            </a: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Bias = </a:t>
            </a:r>
            <a:r>
              <a:rPr lang="en-US" sz="2000" i="1">
                <a:solidFill>
                  <a:schemeClr val="tx1">
                    <a:alpha val="60000"/>
                  </a:schemeClr>
                </a:solidFill>
                <a:latin typeface="Gill Sans MT" panose="020B0502020104020203" pitchFamily="34" charset="0"/>
                <a:ea typeface="Source Sans Pro" charset="0"/>
                <a:cs typeface="Arial" panose="020B0604020202020204" pitchFamily="34" charset="0"/>
              </a:rPr>
              <a:t>stereotypes</a:t>
            </a: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a:t>
            </a: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000" b="1" err="1">
                <a:solidFill>
                  <a:schemeClr val="tx1">
                    <a:alpha val="60000"/>
                  </a:schemeClr>
                </a:solidFill>
                <a:latin typeface="Gill Sans MT" panose="020B0502020104020203" pitchFamily="34" charset="0"/>
                <a:ea typeface="Source Sans Pro" charset="0"/>
                <a:cs typeface="Arial" panose="020B0604020202020204" pitchFamily="34" charset="0"/>
              </a:rPr>
              <a:t>Allport</a:t>
            </a:r>
            <a:r>
              <a:rPr lang="en-US" sz="2000" b="1">
                <a:solidFill>
                  <a:schemeClr val="tx1">
                    <a:alpha val="60000"/>
                  </a:schemeClr>
                </a:solidFill>
                <a:latin typeface="Gill Sans MT" panose="020B0502020104020203" pitchFamily="34" charset="0"/>
                <a:ea typeface="Source Sans Pro" charset="0"/>
                <a:cs typeface="Arial" panose="020B0604020202020204" pitchFamily="34" charset="0"/>
              </a:rPr>
              <a:t> (1954): </a:t>
            </a: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we naturally form stereotypes, particularly in regard to gender, age, race, </a:t>
            </a:r>
            <a:r>
              <a:rPr lang="en-US" sz="2000" err="1">
                <a:solidFill>
                  <a:schemeClr val="tx1">
                    <a:alpha val="60000"/>
                  </a:schemeClr>
                </a:solidFill>
                <a:latin typeface="Gill Sans MT" panose="020B0502020104020203" pitchFamily="34" charset="0"/>
                <a:ea typeface="Source Sans Pro" charset="0"/>
                <a:cs typeface="Arial" panose="020B0604020202020204" pitchFamily="34" charset="0"/>
              </a:rPr>
              <a:t>etc</a:t>
            </a: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Stereotypes </a:t>
            </a:r>
            <a:r>
              <a:rPr lang="en-US" sz="2000" b="1">
                <a:solidFill>
                  <a:schemeClr val="tx1">
                    <a:alpha val="60000"/>
                  </a:schemeClr>
                </a:solidFill>
                <a:latin typeface="Gill Sans MT" panose="020B0502020104020203" pitchFamily="34" charset="0"/>
                <a:ea typeface="Source Sans Pro" charset="0"/>
                <a:cs typeface="Arial" panose="020B0604020202020204" pitchFamily="34" charset="0"/>
              </a:rPr>
              <a:t>can be</a:t>
            </a: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 good or bad</a:t>
            </a: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Not wholly intent on causing harm/offence</a:t>
            </a: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2" name="Rectangle 1"/>
          <p:cNvSpPr/>
          <p:nvPr/>
        </p:nvSpPr>
        <p:spPr>
          <a:xfrm>
            <a:off x="6570706" y="6250193"/>
            <a:ext cx="857449"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5032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p:cTn id="7" dur="1000" fill="hold"/>
                                        <p:tgtEl>
                                          <p:spTgt spid="25"/>
                                        </p:tgtEl>
                                        <p:attrNameLst>
                                          <p:attrName>ppt_w</p:attrName>
                                        </p:attrNameLst>
                                      </p:cBhvr>
                                      <p:tavLst>
                                        <p:tav tm="0">
                                          <p:val>
                                            <p:fltVal val="0"/>
                                          </p:val>
                                        </p:tav>
                                        <p:tav tm="100000">
                                          <p:val>
                                            <p:strVal val="#ppt_w"/>
                                          </p:val>
                                        </p:tav>
                                      </p:tavLst>
                                    </p:anim>
                                    <p:anim calcmode="lin" valueType="num">
                                      <p:cBhvr>
                                        <p:cTn id="8" dur="1000" fill="hold"/>
                                        <p:tgtEl>
                                          <p:spTgt spid="25"/>
                                        </p:tgtEl>
                                        <p:attrNameLst>
                                          <p:attrName>ppt_h</p:attrName>
                                        </p:attrNameLst>
                                      </p:cBhvr>
                                      <p:tavLst>
                                        <p:tav tm="0">
                                          <p:val>
                                            <p:fltVal val="0"/>
                                          </p:val>
                                        </p:tav>
                                        <p:tav tm="100000">
                                          <p:val>
                                            <p:strVal val="#ppt_h"/>
                                          </p:val>
                                        </p:tav>
                                      </p:tavLst>
                                    </p:anim>
                                    <p:anim calcmode="lin" valueType="num">
                                      <p:cBhvr>
                                        <p:cTn id="9" dur="1000" fill="hold"/>
                                        <p:tgtEl>
                                          <p:spTgt spid="25"/>
                                        </p:tgtEl>
                                        <p:attrNameLst>
                                          <p:attrName>style.rotation</p:attrName>
                                        </p:attrNameLst>
                                      </p:cBhvr>
                                      <p:tavLst>
                                        <p:tav tm="0">
                                          <p:val>
                                            <p:fltVal val="360"/>
                                          </p:val>
                                        </p:tav>
                                        <p:tav tm="100000">
                                          <p:val>
                                            <p:fltVal val="0"/>
                                          </p:val>
                                        </p:tav>
                                      </p:tavLst>
                                    </p:anim>
                                    <p:animEffect transition="in" filter="fade">
                                      <p:cBhvr>
                                        <p:cTn id="10" dur="1000"/>
                                        <p:tgtEl>
                                          <p:spTgt spid="25"/>
                                        </p:tgtEl>
                                      </p:cBhvr>
                                    </p:animEffect>
                                  </p:childTnLst>
                                </p:cTn>
                              </p:par>
                              <p:par>
                                <p:cTn id="11" presetID="49" presetClass="entr" presetSubtype="0" decel="100000" fill="hold" nodeType="withEffect">
                                  <p:stCondLst>
                                    <p:cond delay="250"/>
                                  </p:stCondLst>
                                  <p:childTnLst>
                                    <p:set>
                                      <p:cBhvr>
                                        <p:cTn id="12" dur="1" fill="hold">
                                          <p:stCondLst>
                                            <p:cond delay="0"/>
                                          </p:stCondLst>
                                        </p:cTn>
                                        <p:tgtEl>
                                          <p:spTgt spid="19"/>
                                        </p:tgtEl>
                                        <p:attrNameLst>
                                          <p:attrName>style.visibility</p:attrName>
                                        </p:attrNameLst>
                                      </p:cBhvr>
                                      <p:to>
                                        <p:strVal val="visible"/>
                                      </p:to>
                                    </p:set>
                                    <p:anim calcmode="lin" valueType="num">
                                      <p:cBhvr>
                                        <p:cTn id="13" dur="1000" fill="hold"/>
                                        <p:tgtEl>
                                          <p:spTgt spid="19"/>
                                        </p:tgtEl>
                                        <p:attrNameLst>
                                          <p:attrName>ppt_w</p:attrName>
                                        </p:attrNameLst>
                                      </p:cBhvr>
                                      <p:tavLst>
                                        <p:tav tm="0">
                                          <p:val>
                                            <p:fltVal val="0"/>
                                          </p:val>
                                        </p:tav>
                                        <p:tav tm="100000">
                                          <p:val>
                                            <p:strVal val="#ppt_w"/>
                                          </p:val>
                                        </p:tav>
                                      </p:tavLst>
                                    </p:anim>
                                    <p:anim calcmode="lin" valueType="num">
                                      <p:cBhvr>
                                        <p:cTn id="14" dur="1000" fill="hold"/>
                                        <p:tgtEl>
                                          <p:spTgt spid="19"/>
                                        </p:tgtEl>
                                        <p:attrNameLst>
                                          <p:attrName>ppt_h</p:attrName>
                                        </p:attrNameLst>
                                      </p:cBhvr>
                                      <p:tavLst>
                                        <p:tav tm="0">
                                          <p:val>
                                            <p:fltVal val="0"/>
                                          </p:val>
                                        </p:tav>
                                        <p:tav tm="100000">
                                          <p:val>
                                            <p:strVal val="#ppt_h"/>
                                          </p:val>
                                        </p:tav>
                                      </p:tavLst>
                                    </p:anim>
                                    <p:anim calcmode="lin" valueType="num">
                                      <p:cBhvr>
                                        <p:cTn id="15" dur="1000" fill="hold"/>
                                        <p:tgtEl>
                                          <p:spTgt spid="19"/>
                                        </p:tgtEl>
                                        <p:attrNameLst>
                                          <p:attrName>style.rotation</p:attrName>
                                        </p:attrNameLst>
                                      </p:cBhvr>
                                      <p:tavLst>
                                        <p:tav tm="0">
                                          <p:val>
                                            <p:fltVal val="360"/>
                                          </p:val>
                                        </p:tav>
                                        <p:tav tm="100000">
                                          <p:val>
                                            <p:fltVal val="0"/>
                                          </p:val>
                                        </p:tav>
                                      </p:tavLst>
                                    </p:anim>
                                    <p:animEffect transition="in" filter="fade">
                                      <p:cBhvr>
                                        <p:cTn id="16" dur="1000"/>
                                        <p:tgtEl>
                                          <p:spTgt spid="19"/>
                                        </p:tgtEl>
                                      </p:cBhvr>
                                    </p:animEffect>
                                  </p:childTnLst>
                                </p:cTn>
                              </p:par>
                              <p:par>
                                <p:cTn id="17" presetID="49" presetClass="entr" presetSubtype="0" decel="100000" fill="hold" nodeType="withEffect">
                                  <p:stCondLst>
                                    <p:cond delay="50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360"/>
                                          </p:val>
                                        </p:tav>
                                        <p:tav tm="100000">
                                          <p:val>
                                            <p:fltVal val="0"/>
                                          </p:val>
                                        </p:tav>
                                      </p:tavLst>
                                    </p:anim>
                                    <p:animEffect transition="in" filter="fade">
                                      <p:cBhvr>
                                        <p:cTn id="22" dur="1000"/>
                                        <p:tgtEl>
                                          <p:spTgt spid="5"/>
                                        </p:tgtEl>
                                      </p:cBhvr>
                                    </p:animEffect>
                                  </p:childTnLst>
                                </p:cTn>
                              </p:par>
                              <p:par>
                                <p:cTn id="23" presetID="49" presetClass="entr" presetSubtype="0" decel="100000" fill="hold" nodeType="withEffect">
                                  <p:stCondLst>
                                    <p:cond delay="750"/>
                                  </p:stCondLst>
                                  <p:childTnLst>
                                    <p:set>
                                      <p:cBhvr>
                                        <p:cTn id="24" dur="1" fill="hold">
                                          <p:stCondLst>
                                            <p:cond delay="0"/>
                                          </p:stCondLst>
                                        </p:cTn>
                                        <p:tgtEl>
                                          <p:spTgt spid="22"/>
                                        </p:tgtEl>
                                        <p:attrNameLst>
                                          <p:attrName>style.visibility</p:attrName>
                                        </p:attrNameLst>
                                      </p:cBhvr>
                                      <p:to>
                                        <p:strVal val="visible"/>
                                      </p:to>
                                    </p:set>
                                    <p:anim calcmode="lin" valueType="num">
                                      <p:cBhvr>
                                        <p:cTn id="25" dur="1000" fill="hold"/>
                                        <p:tgtEl>
                                          <p:spTgt spid="22"/>
                                        </p:tgtEl>
                                        <p:attrNameLst>
                                          <p:attrName>ppt_w</p:attrName>
                                        </p:attrNameLst>
                                      </p:cBhvr>
                                      <p:tavLst>
                                        <p:tav tm="0">
                                          <p:val>
                                            <p:fltVal val="0"/>
                                          </p:val>
                                        </p:tav>
                                        <p:tav tm="100000">
                                          <p:val>
                                            <p:strVal val="#ppt_w"/>
                                          </p:val>
                                        </p:tav>
                                      </p:tavLst>
                                    </p:anim>
                                    <p:anim calcmode="lin" valueType="num">
                                      <p:cBhvr>
                                        <p:cTn id="26" dur="1000" fill="hold"/>
                                        <p:tgtEl>
                                          <p:spTgt spid="22"/>
                                        </p:tgtEl>
                                        <p:attrNameLst>
                                          <p:attrName>ppt_h</p:attrName>
                                        </p:attrNameLst>
                                      </p:cBhvr>
                                      <p:tavLst>
                                        <p:tav tm="0">
                                          <p:val>
                                            <p:fltVal val="0"/>
                                          </p:val>
                                        </p:tav>
                                        <p:tav tm="100000">
                                          <p:val>
                                            <p:strVal val="#ppt_h"/>
                                          </p:val>
                                        </p:tav>
                                      </p:tavLst>
                                    </p:anim>
                                    <p:anim calcmode="lin" valueType="num">
                                      <p:cBhvr>
                                        <p:cTn id="27" dur="1000" fill="hold"/>
                                        <p:tgtEl>
                                          <p:spTgt spid="22"/>
                                        </p:tgtEl>
                                        <p:attrNameLst>
                                          <p:attrName>style.rotation</p:attrName>
                                        </p:attrNameLst>
                                      </p:cBhvr>
                                      <p:tavLst>
                                        <p:tav tm="0">
                                          <p:val>
                                            <p:fltVal val="360"/>
                                          </p:val>
                                        </p:tav>
                                        <p:tav tm="100000">
                                          <p:val>
                                            <p:fltVal val="0"/>
                                          </p:val>
                                        </p:tav>
                                      </p:tavLst>
                                    </p:anim>
                                    <p:animEffect transition="in" filter="fade">
                                      <p:cBhvr>
                                        <p:cTn id="28" dur="1000"/>
                                        <p:tgtEl>
                                          <p:spTgt spid="22"/>
                                        </p:tgtEl>
                                      </p:cBhvr>
                                    </p:animEffect>
                                  </p:childTnLst>
                                </p:cTn>
                              </p:par>
                              <p:par>
                                <p:cTn id="29" presetID="10" presetClass="entr" presetSubtype="0" fill="hold" grpId="0" nodeType="withEffect">
                                  <p:stCondLst>
                                    <p:cond delay="75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par>
                                <p:cTn id="32" presetID="10" presetClass="entr" presetSubtype="0" fill="hold" grpId="0" nodeType="withEffect">
                                  <p:stCondLst>
                                    <p:cond delay="75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500"/>
                                        <p:tgtEl>
                                          <p:spTgt spid="17"/>
                                        </p:tgtEl>
                                      </p:cBhvr>
                                    </p:animEffect>
                                  </p:childTnLst>
                                </p:cTn>
                              </p:par>
                              <p:par>
                                <p:cTn id="35" presetID="10" presetClass="entr" presetSubtype="0" fill="hold" grpId="0" nodeType="withEffect">
                                  <p:stCondLst>
                                    <p:cond delay="750"/>
                                  </p:stCondLst>
                                  <p:childTnLst>
                                    <p:set>
                                      <p:cBhvr>
                                        <p:cTn id="36" dur="1" fill="hold">
                                          <p:stCondLst>
                                            <p:cond delay="0"/>
                                          </p:stCondLst>
                                        </p:cTn>
                                        <p:tgtEl>
                                          <p:spTgt spid="29"/>
                                        </p:tgtEl>
                                        <p:attrNameLst>
                                          <p:attrName>style.visibility</p:attrName>
                                        </p:attrNameLst>
                                      </p:cBhvr>
                                      <p:to>
                                        <p:strVal val="visible"/>
                                      </p:to>
                                    </p:set>
                                    <p:animEffect transition="in" filter="fade">
                                      <p:cBhvr>
                                        <p:cTn id="37"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7" grpId="0"/>
      <p:bldP spid="2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userDrawn="1"/>
        </p:nvSpPr>
        <p:spPr>
          <a:xfrm>
            <a:off x="842554" y="701298"/>
            <a:ext cx="5832566" cy="853695"/>
          </a:xfrm>
          <a:prstGeom prst="rect">
            <a:avLst/>
          </a:prstGeom>
          <a:noFill/>
        </p:spPr>
        <p:txBody>
          <a:bodyPr wrap="square" rtlCol="0">
            <a:spAutoFit/>
          </a:bodyPr>
          <a:lstStyle/>
          <a:p>
            <a:pPr>
              <a:lnSpc>
                <a:spcPct val="130000"/>
              </a:lnSpc>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Stereotypes are not inherently bad and not always intent on causing offence</a:t>
            </a:r>
          </a:p>
        </p:txBody>
      </p:sp>
      <p:grpSp>
        <p:nvGrpSpPr>
          <p:cNvPr id="16" name="Group 15"/>
          <p:cNvGrpSpPr/>
          <p:nvPr/>
        </p:nvGrpSpPr>
        <p:grpSpPr>
          <a:xfrm>
            <a:off x="7136774" y="639402"/>
            <a:ext cx="3756066" cy="822960"/>
            <a:chOff x="7223860" y="1309772"/>
            <a:chExt cx="3756066"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328983" y="1481651"/>
              <a:ext cx="2650943" cy="461665"/>
            </a:xfrm>
            <a:prstGeom prst="rect">
              <a:avLst/>
            </a:prstGeom>
            <a:noFill/>
          </p:spPr>
          <p:txBody>
            <a:bodyPr wrap="square" rtlCol="0">
              <a:spAutoFit/>
            </a:bodyPr>
            <a:lstStyle/>
            <a:p>
              <a:r>
                <a:rPr lang="en-US" sz="2400" b="1">
                  <a:latin typeface="Gill Sans MT" panose="020B0502020104020203" pitchFamily="34" charset="0"/>
                </a:rPr>
                <a:t>Stereotypes</a:t>
              </a:r>
              <a:endParaRPr lang="en-US" sz="2400" b="1">
                <a:solidFill>
                  <a:schemeClr val="accent2"/>
                </a:solidFill>
                <a:latin typeface="Gill Sans MT" panose="020B0502020104020203" pitchFamily="34" charset="0"/>
              </a:endParaRPr>
            </a:p>
          </p:txBody>
        </p:sp>
      </p:grpSp>
      <p:grpSp>
        <p:nvGrpSpPr>
          <p:cNvPr id="17" name="Group 16"/>
          <p:cNvGrpSpPr/>
          <p:nvPr/>
        </p:nvGrpSpPr>
        <p:grpSpPr>
          <a:xfrm>
            <a:off x="7136774" y="2191713"/>
            <a:ext cx="3756066" cy="822960"/>
            <a:chOff x="7223860" y="1309772"/>
            <a:chExt cx="3756066" cy="822960"/>
          </a:xfrm>
        </p:grpSpPr>
        <p:grpSp>
          <p:nvGrpSpPr>
            <p:cNvPr id="18" name="Group 17"/>
            <p:cNvGrpSpPr/>
            <p:nvPr/>
          </p:nvGrpSpPr>
          <p:grpSpPr>
            <a:xfrm>
              <a:off x="7223860" y="1309772"/>
              <a:ext cx="822960" cy="822960"/>
              <a:chOff x="6651430" y="1309772"/>
              <a:chExt cx="822960" cy="822960"/>
            </a:xfrm>
          </p:grpSpPr>
          <p:sp>
            <p:nvSpPr>
              <p:cNvPr id="20" name="Oval 1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p:cNvGrpSpPr/>
              <p:nvPr/>
            </p:nvGrpSpPr>
            <p:grpSpPr>
              <a:xfrm rot="2700000">
                <a:off x="6880029" y="1538371"/>
                <a:ext cx="365760" cy="365760"/>
                <a:chOff x="2358572" y="1016001"/>
                <a:chExt cx="856342" cy="856342"/>
              </a:xfrm>
              <a:effectLst/>
            </p:grpSpPr>
            <p:cxnSp>
              <p:nvCxnSpPr>
                <p:cNvPr id="22" name="Straight Connector 2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9" name="TextBox 18"/>
            <p:cNvSpPr txBox="1"/>
            <p:nvPr/>
          </p:nvSpPr>
          <p:spPr>
            <a:xfrm>
              <a:off x="8328983" y="1481651"/>
              <a:ext cx="2650943" cy="461665"/>
            </a:xfrm>
            <a:prstGeom prst="rect">
              <a:avLst/>
            </a:prstGeom>
            <a:noFill/>
          </p:spPr>
          <p:txBody>
            <a:bodyPr wrap="square" rtlCol="0">
              <a:spAutoFit/>
            </a:bodyPr>
            <a:lstStyle/>
            <a:p>
              <a:r>
                <a:rPr lang="en-US" sz="2400" b="1">
                  <a:latin typeface="Gill Sans MT" panose="020B0502020104020203" pitchFamily="34" charset="0"/>
                </a:rPr>
                <a:t>Prejudice</a:t>
              </a:r>
              <a:endParaRPr lang="en-US" sz="2400" b="1">
                <a:solidFill>
                  <a:schemeClr val="accent2"/>
                </a:solidFill>
                <a:latin typeface="Gill Sans MT" panose="020B0502020104020203" pitchFamily="34" charset="0"/>
              </a:endParaRPr>
            </a:p>
          </p:txBody>
        </p:sp>
      </p:grpSp>
      <p:grpSp>
        <p:nvGrpSpPr>
          <p:cNvPr id="31" name="Group 30"/>
          <p:cNvGrpSpPr/>
          <p:nvPr/>
        </p:nvGrpSpPr>
        <p:grpSpPr>
          <a:xfrm>
            <a:off x="7136774" y="4825519"/>
            <a:ext cx="4004755" cy="822960"/>
            <a:chOff x="7223860" y="1309772"/>
            <a:chExt cx="4004755" cy="822960"/>
          </a:xfrm>
        </p:grpSpPr>
        <p:grpSp>
          <p:nvGrpSpPr>
            <p:cNvPr id="32" name="Group 31"/>
            <p:cNvGrpSpPr/>
            <p:nvPr/>
          </p:nvGrpSpPr>
          <p:grpSpPr>
            <a:xfrm>
              <a:off x="7223860" y="1309772"/>
              <a:ext cx="822960" cy="822960"/>
              <a:chOff x="6651430" y="1309772"/>
              <a:chExt cx="822960" cy="822960"/>
            </a:xfrm>
          </p:grpSpPr>
          <p:sp>
            <p:nvSpPr>
              <p:cNvPr id="34" name="Oval 33"/>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p:cNvGrpSpPr/>
              <p:nvPr/>
            </p:nvGrpSpPr>
            <p:grpSpPr>
              <a:xfrm rot="2700000">
                <a:off x="6880029" y="1538371"/>
                <a:ext cx="365760" cy="365760"/>
                <a:chOff x="2358572" y="1016001"/>
                <a:chExt cx="856342" cy="856342"/>
              </a:xfrm>
              <a:effectLst/>
            </p:grpSpPr>
            <p:cxnSp>
              <p:nvCxnSpPr>
                <p:cNvPr id="36" name="Straight Connector 35"/>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33" name="TextBox 32"/>
            <p:cNvSpPr txBox="1"/>
            <p:nvPr/>
          </p:nvSpPr>
          <p:spPr>
            <a:xfrm>
              <a:off x="8328983" y="1481651"/>
              <a:ext cx="2899632" cy="461665"/>
            </a:xfrm>
            <a:prstGeom prst="rect">
              <a:avLst/>
            </a:prstGeom>
            <a:noFill/>
          </p:spPr>
          <p:txBody>
            <a:bodyPr wrap="square" rtlCol="0">
              <a:spAutoFit/>
            </a:bodyPr>
            <a:lstStyle/>
            <a:p>
              <a:r>
                <a:rPr lang="en-US" sz="2400" b="1">
                  <a:latin typeface="Gill Sans MT" panose="020B0502020104020203" pitchFamily="34" charset="0"/>
                </a:rPr>
                <a:t>Discrimination</a:t>
              </a:r>
              <a:endParaRPr lang="en-US" sz="2400" b="1">
                <a:solidFill>
                  <a:schemeClr val="accent2"/>
                </a:solidFill>
                <a:latin typeface="Gill Sans MT" panose="020B0502020104020203" pitchFamily="34" charset="0"/>
              </a:endParaRPr>
            </a:p>
          </p:txBody>
        </p:sp>
      </p:grpSp>
      <p:sp>
        <p:nvSpPr>
          <p:cNvPr id="38" name="TextBox 37"/>
          <p:cNvSpPr txBox="1"/>
          <p:nvPr/>
        </p:nvSpPr>
        <p:spPr>
          <a:xfrm>
            <a:off x="842554" y="2112155"/>
            <a:ext cx="5832566" cy="2854243"/>
          </a:xfrm>
          <a:prstGeom prst="rect">
            <a:avLst/>
          </a:prstGeom>
          <a:noFill/>
        </p:spPr>
        <p:txBody>
          <a:bodyPr wrap="square" rtlCol="0">
            <a:spAutoFit/>
          </a:bodyPr>
          <a:lstStyle/>
          <a:p>
            <a:pPr>
              <a:lnSpc>
                <a:spcPct val="130000"/>
              </a:lnSpc>
            </a:pPr>
            <a:r>
              <a:rPr lang="en-US" sz="2000" b="1" err="1">
                <a:solidFill>
                  <a:schemeClr val="tx1">
                    <a:alpha val="60000"/>
                  </a:schemeClr>
                </a:solidFill>
                <a:latin typeface="Gill Sans MT" panose="020B0502020104020203" pitchFamily="34" charset="0"/>
                <a:ea typeface="Source Sans Pro" charset="0"/>
                <a:cs typeface="Arial" panose="020B0604020202020204" pitchFamily="34" charset="0"/>
              </a:rPr>
              <a:t>Allport</a:t>
            </a:r>
            <a:r>
              <a:rPr lang="en-US" sz="2000" b="1">
                <a:solidFill>
                  <a:schemeClr val="tx1">
                    <a:alpha val="60000"/>
                  </a:schemeClr>
                </a:solidFill>
                <a:latin typeface="Gill Sans MT" panose="020B0502020104020203" pitchFamily="34" charset="0"/>
                <a:ea typeface="Source Sans Pro" charset="0"/>
                <a:cs typeface="Arial" panose="020B0604020202020204" pitchFamily="34" charset="0"/>
              </a:rPr>
              <a:t> (1958): </a:t>
            </a:r>
          </a:p>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A pre-judgement conceptualized as a feeling towards something</a:t>
            </a:r>
          </a:p>
          <a:p>
            <a:pPr>
              <a:lnSpc>
                <a:spcPct val="130000"/>
              </a:lnSpc>
            </a:pPr>
            <a:r>
              <a:rPr lang="en-US" sz="2000" b="1">
                <a:solidFill>
                  <a:schemeClr val="tx1">
                    <a:alpha val="60000"/>
                  </a:schemeClr>
                </a:solidFill>
                <a:latin typeface="Gill Sans MT" panose="020B0502020104020203" pitchFamily="34" charset="0"/>
                <a:ea typeface="Source Sans Pro" charset="0"/>
                <a:cs typeface="Arial" panose="020B0604020202020204" pitchFamily="34" charset="0"/>
              </a:rPr>
              <a:t>Brewer and Brown (1998): </a:t>
            </a:r>
          </a:p>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Cognitive shortcuts</a:t>
            </a:r>
          </a:p>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Attitudes we have towards people </a:t>
            </a:r>
            <a:r>
              <a:rPr lang="en-US" sz="2000" b="1">
                <a:solidFill>
                  <a:schemeClr val="tx1">
                    <a:alpha val="60000"/>
                  </a:schemeClr>
                </a:solidFill>
                <a:latin typeface="Gill Sans MT" panose="020B0502020104020203" pitchFamily="34" charset="0"/>
                <a:ea typeface="Source Sans Pro" charset="0"/>
                <a:cs typeface="Arial" panose="020B0604020202020204" pitchFamily="34" charset="0"/>
              </a:rPr>
              <a:t>because</a:t>
            </a: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 they are a member of a specific (social) group</a:t>
            </a:r>
          </a:p>
        </p:txBody>
      </p:sp>
      <p:sp>
        <p:nvSpPr>
          <p:cNvPr id="39" name="TextBox 38"/>
          <p:cNvSpPr txBox="1"/>
          <p:nvPr/>
        </p:nvSpPr>
        <p:spPr>
          <a:xfrm>
            <a:off x="772886" y="4866685"/>
            <a:ext cx="5832566" cy="1253805"/>
          </a:xfrm>
          <a:prstGeom prst="rect">
            <a:avLst/>
          </a:prstGeom>
          <a:noFill/>
        </p:spPr>
        <p:txBody>
          <a:bodyPr wrap="square" rtlCol="0">
            <a:spAutoFit/>
          </a:bodyPr>
          <a:lstStyle/>
          <a:p>
            <a:pPr>
              <a:lnSpc>
                <a:spcPct val="130000"/>
              </a:lnSpc>
            </a:pPr>
            <a:r>
              <a:rPr lang="en-US" sz="2000" b="1">
                <a:solidFill>
                  <a:schemeClr val="tx1">
                    <a:alpha val="60000"/>
                  </a:schemeClr>
                </a:solidFill>
                <a:latin typeface="Gill Sans MT" panose="020B0502020104020203" pitchFamily="34" charset="0"/>
                <a:ea typeface="Source Sans Pro" charset="0"/>
                <a:cs typeface="Arial" panose="020B0604020202020204" pitchFamily="34" charset="0"/>
              </a:rPr>
              <a:t>Nelson (2006):</a:t>
            </a:r>
          </a:p>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The </a:t>
            </a:r>
            <a:r>
              <a:rPr lang="en-US" sz="2000" b="1" u="sng">
                <a:solidFill>
                  <a:schemeClr val="tx1">
                    <a:alpha val="60000"/>
                  </a:schemeClr>
                </a:solidFill>
                <a:latin typeface="Gill Sans MT" panose="020B0502020104020203" pitchFamily="34" charset="0"/>
                <a:ea typeface="Source Sans Pro" charset="0"/>
                <a:cs typeface="Arial" panose="020B0604020202020204" pitchFamily="34" charset="0"/>
              </a:rPr>
              <a:t>act</a:t>
            </a: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 of behaving negatively towards someone based on their group membership</a:t>
            </a:r>
            <a:endParaRPr lang="en-US" sz="2000" u="sng">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27" name="Rectangle 26"/>
          <p:cNvSpPr/>
          <p:nvPr/>
        </p:nvSpPr>
        <p:spPr>
          <a:xfrm>
            <a:off x="4910866" y="6250193"/>
            <a:ext cx="2517289"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p:cNvSpPr/>
          <p:nvPr/>
        </p:nvSpPr>
        <p:spPr>
          <a:xfrm>
            <a:off x="180663" y="6250193"/>
            <a:ext cx="1868669"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90711224"/>
      </p:ext>
    </p:extLst>
  </p:cSld>
  <p:clrMapOvr>
    <a:masterClrMapping/>
  </p:clrMapOvr>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14:presetBounceEnd="60000">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14:bounceEnd="60000">
                                          <p:cBhvr additive="base">
                                            <p:cTn id="7" dur="1000" fill="hold"/>
                                            <p:tgtEl>
                                              <p:spTgt spid="16"/>
                                            </p:tgtEl>
                                            <p:attrNameLst>
                                              <p:attrName>ppt_x</p:attrName>
                                            </p:attrNameLst>
                                          </p:cBhvr>
                                          <p:tavLst>
                                            <p:tav tm="0">
                                              <p:val>
                                                <p:strVal val="1+#ppt_w/2"/>
                                              </p:val>
                                            </p:tav>
                                            <p:tav tm="100000">
                                              <p:val>
                                                <p:strVal val="#ppt_x"/>
                                              </p:val>
                                            </p:tav>
                                          </p:tavLst>
                                        </p:anim>
                                        <p:anim calcmode="lin" valueType="num" p14:bounceEnd="60000">
                                          <p:cBhvr additive="base">
                                            <p:cTn id="8" dur="1000" fill="hold"/>
                                            <p:tgtEl>
                                              <p:spTgt spid="16"/>
                                            </p:tgtEl>
                                            <p:attrNameLst>
                                              <p:attrName>ppt_y</p:attrName>
                                            </p:attrNameLst>
                                          </p:cBhvr>
                                          <p:tavLst>
                                            <p:tav tm="0">
                                              <p:val>
                                                <p:strVal val="#ppt_y"/>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14:presetBounceEnd="60000">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14:bounceEnd="60000">
                                          <p:cBhvr additive="base">
                                            <p:cTn id="17" dur="1000" fill="hold"/>
                                            <p:tgtEl>
                                              <p:spTgt spid="17"/>
                                            </p:tgtEl>
                                            <p:attrNameLst>
                                              <p:attrName>ppt_x</p:attrName>
                                            </p:attrNameLst>
                                          </p:cBhvr>
                                          <p:tavLst>
                                            <p:tav tm="0">
                                              <p:val>
                                                <p:strVal val="1+#ppt_w/2"/>
                                              </p:val>
                                            </p:tav>
                                            <p:tav tm="100000">
                                              <p:val>
                                                <p:strVal val="#ppt_x"/>
                                              </p:val>
                                            </p:tav>
                                          </p:tavLst>
                                        </p:anim>
                                        <p:anim calcmode="lin" valueType="num" p14:bounceEnd="60000">
                                          <p:cBhvr additive="base">
                                            <p:cTn id="18" dur="1000" fill="hold"/>
                                            <p:tgtEl>
                                              <p:spTgt spid="17"/>
                                            </p:tgtEl>
                                            <p:attrNameLst>
                                              <p:attrName>ppt_y</p:attrName>
                                            </p:attrNameLst>
                                          </p:cBhvr>
                                          <p:tavLst>
                                            <p:tav tm="0">
                                              <p:val>
                                                <p:strVal val="#ppt_y"/>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8"/>
                                            </p:tgtEl>
                                            <p:attrNameLst>
                                              <p:attrName>style.visibility</p:attrName>
                                            </p:attrNameLst>
                                          </p:cBhvr>
                                          <p:to>
                                            <p:strVal val="visible"/>
                                          </p:to>
                                        </p:set>
                                        <p:anim calcmode="lin" valueType="num">
                                          <p:cBhvr additive="base">
                                            <p:cTn id="21" dur="500" fill="hold"/>
                                            <p:tgtEl>
                                              <p:spTgt spid="38"/>
                                            </p:tgtEl>
                                            <p:attrNameLst>
                                              <p:attrName>ppt_x</p:attrName>
                                            </p:attrNameLst>
                                          </p:cBhvr>
                                          <p:tavLst>
                                            <p:tav tm="0">
                                              <p:val>
                                                <p:strVal val="#ppt_x"/>
                                              </p:val>
                                            </p:tav>
                                            <p:tav tm="100000">
                                              <p:val>
                                                <p:strVal val="#ppt_x"/>
                                              </p:val>
                                            </p:tav>
                                          </p:tavLst>
                                        </p:anim>
                                        <p:anim calcmode="lin" valueType="num">
                                          <p:cBhvr additive="base">
                                            <p:cTn id="22"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nodeType="clickEffect" p14:presetBounceEnd="60000">
                                      <p:stCondLst>
                                        <p:cond delay="0"/>
                                      </p:stCondLst>
                                      <p:childTnLst>
                                        <p:set>
                                          <p:cBhvr>
                                            <p:cTn id="26" dur="1" fill="hold">
                                              <p:stCondLst>
                                                <p:cond delay="0"/>
                                              </p:stCondLst>
                                            </p:cTn>
                                            <p:tgtEl>
                                              <p:spTgt spid="31"/>
                                            </p:tgtEl>
                                            <p:attrNameLst>
                                              <p:attrName>style.visibility</p:attrName>
                                            </p:attrNameLst>
                                          </p:cBhvr>
                                          <p:to>
                                            <p:strVal val="visible"/>
                                          </p:to>
                                        </p:set>
                                        <p:anim calcmode="lin" valueType="num" p14:bounceEnd="60000">
                                          <p:cBhvr additive="base">
                                            <p:cTn id="27" dur="1000" fill="hold"/>
                                            <p:tgtEl>
                                              <p:spTgt spid="31"/>
                                            </p:tgtEl>
                                            <p:attrNameLst>
                                              <p:attrName>ppt_x</p:attrName>
                                            </p:attrNameLst>
                                          </p:cBhvr>
                                          <p:tavLst>
                                            <p:tav tm="0">
                                              <p:val>
                                                <p:strVal val="1+#ppt_w/2"/>
                                              </p:val>
                                            </p:tav>
                                            <p:tav tm="100000">
                                              <p:val>
                                                <p:strVal val="#ppt_x"/>
                                              </p:val>
                                            </p:tav>
                                          </p:tavLst>
                                        </p:anim>
                                        <p:anim calcmode="lin" valueType="num" p14:bounceEnd="60000">
                                          <p:cBhvr additive="base">
                                            <p:cTn id="28" dur="1000" fill="hold"/>
                                            <p:tgtEl>
                                              <p:spTgt spid="31"/>
                                            </p:tgtEl>
                                            <p:attrNameLst>
                                              <p:attrName>ppt_y</p:attrName>
                                            </p:attrNameLst>
                                          </p:cBhvr>
                                          <p:tavLst>
                                            <p:tav tm="0">
                                              <p:val>
                                                <p:strVal val="#ppt_y"/>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9"/>
                                            </p:tgtEl>
                                            <p:attrNameLst>
                                              <p:attrName>style.visibility</p:attrName>
                                            </p:attrNameLst>
                                          </p:cBhvr>
                                          <p:to>
                                            <p:strVal val="visible"/>
                                          </p:to>
                                        </p:set>
                                        <p:anim calcmode="lin" valueType="num">
                                          <p:cBhvr additive="base">
                                            <p:cTn id="31" dur="500" fill="hold"/>
                                            <p:tgtEl>
                                              <p:spTgt spid="39"/>
                                            </p:tgtEl>
                                            <p:attrNameLst>
                                              <p:attrName>ppt_x</p:attrName>
                                            </p:attrNameLst>
                                          </p:cBhvr>
                                          <p:tavLst>
                                            <p:tav tm="0">
                                              <p:val>
                                                <p:strVal val="#ppt_x"/>
                                              </p:val>
                                            </p:tav>
                                            <p:tav tm="100000">
                                              <p:val>
                                                <p:strVal val="#ppt_x"/>
                                              </p:val>
                                            </p:tav>
                                          </p:tavLst>
                                        </p:anim>
                                        <p:anim calcmode="lin" valueType="num">
                                          <p:cBhvr additive="base">
                                            <p:cTn id="32"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8" grpId="0"/>
          <p:bldP spid="39"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1000" fill="hold"/>
                                            <p:tgtEl>
                                              <p:spTgt spid="16"/>
                                            </p:tgtEl>
                                            <p:attrNameLst>
                                              <p:attrName>ppt_x</p:attrName>
                                            </p:attrNameLst>
                                          </p:cBhvr>
                                          <p:tavLst>
                                            <p:tav tm="0">
                                              <p:val>
                                                <p:strVal val="1+#ppt_w/2"/>
                                              </p:val>
                                            </p:tav>
                                            <p:tav tm="100000">
                                              <p:val>
                                                <p:strVal val="#ppt_x"/>
                                              </p:val>
                                            </p:tav>
                                          </p:tavLst>
                                        </p:anim>
                                        <p:anim calcmode="lin" valueType="num">
                                          <p:cBhvr additive="base">
                                            <p:cTn id="8" dur="1000" fill="hold"/>
                                            <p:tgtEl>
                                              <p:spTgt spid="16"/>
                                            </p:tgtEl>
                                            <p:attrNameLst>
                                              <p:attrName>ppt_y</p:attrName>
                                            </p:attrNameLst>
                                          </p:cBhvr>
                                          <p:tavLst>
                                            <p:tav tm="0">
                                              <p:val>
                                                <p:strVal val="#ppt_y"/>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additive="base">
                                            <p:cTn id="17" dur="1000" fill="hold"/>
                                            <p:tgtEl>
                                              <p:spTgt spid="17"/>
                                            </p:tgtEl>
                                            <p:attrNameLst>
                                              <p:attrName>ppt_x</p:attrName>
                                            </p:attrNameLst>
                                          </p:cBhvr>
                                          <p:tavLst>
                                            <p:tav tm="0">
                                              <p:val>
                                                <p:strVal val="1+#ppt_w/2"/>
                                              </p:val>
                                            </p:tav>
                                            <p:tav tm="100000">
                                              <p:val>
                                                <p:strVal val="#ppt_x"/>
                                              </p:val>
                                            </p:tav>
                                          </p:tavLst>
                                        </p:anim>
                                        <p:anim calcmode="lin" valueType="num">
                                          <p:cBhvr additive="base">
                                            <p:cTn id="18" dur="1000" fill="hold"/>
                                            <p:tgtEl>
                                              <p:spTgt spid="17"/>
                                            </p:tgtEl>
                                            <p:attrNameLst>
                                              <p:attrName>ppt_y</p:attrName>
                                            </p:attrNameLst>
                                          </p:cBhvr>
                                          <p:tavLst>
                                            <p:tav tm="0">
                                              <p:val>
                                                <p:strVal val="#ppt_y"/>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8"/>
                                            </p:tgtEl>
                                            <p:attrNameLst>
                                              <p:attrName>style.visibility</p:attrName>
                                            </p:attrNameLst>
                                          </p:cBhvr>
                                          <p:to>
                                            <p:strVal val="visible"/>
                                          </p:to>
                                        </p:set>
                                        <p:anim calcmode="lin" valueType="num">
                                          <p:cBhvr additive="base">
                                            <p:cTn id="21" dur="500" fill="hold"/>
                                            <p:tgtEl>
                                              <p:spTgt spid="38"/>
                                            </p:tgtEl>
                                            <p:attrNameLst>
                                              <p:attrName>ppt_x</p:attrName>
                                            </p:attrNameLst>
                                          </p:cBhvr>
                                          <p:tavLst>
                                            <p:tav tm="0">
                                              <p:val>
                                                <p:strVal val="#ppt_x"/>
                                              </p:val>
                                            </p:tav>
                                            <p:tav tm="100000">
                                              <p:val>
                                                <p:strVal val="#ppt_x"/>
                                              </p:val>
                                            </p:tav>
                                          </p:tavLst>
                                        </p:anim>
                                        <p:anim calcmode="lin" valueType="num">
                                          <p:cBhvr additive="base">
                                            <p:cTn id="22"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anim calcmode="lin" valueType="num">
                                          <p:cBhvr additive="base">
                                            <p:cTn id="27" dur="1000" fill="hold"/>
                                            <p:tgtEl>
                                              <p:spTgt spid="31"/>
                                            </p:tgtEl>
                                            <p:attrNameLst>
                                              <p:attrName>ppt_x</p:attrName>
                                            </p:attrNameLst>
                                          </p:cBhvr>
                                          <p:tavLst>
                                            <p:tav tm="0">
                                              <p:val>
                                                <p:strVal val="1+#ppt_w/2"/>
                                              </p:val>
                                            </p:tav>
                                            <p:tav tm="100000">
                                              <p:val>
                                                <p:strVal val="#ppt_x"/>
                                              </p:val>
                                            </p:tav>
                                          </p:tavLst>
                                        </p:anim>
                                        <p:anim calcmode="lin" valueType="num">
                                          <p:cBhvr additive="base">
                                            <p:cTn id="28" dur="1000" fill="hold"/>
                                            <p:tgtEl>
                                              <p:spTgt spid="31"/>
                                            </p:tgtEl>
                                            <p:attrNameLst>
                                              <p:attrName>ppt_y</p:attrName>
                                            </p:attrNameLst>
                                          </p:cBhvr>
                                          <p:tavLst>
                                            <p:tav tm="0">
                                              <p:val>
                                                <p:strVal val="#ppt_y"/>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9"/>
                                            </p:tgtEl>
                                            <p:attrNameLst>
                                              <p:attrName>style.visibility</p:attrName>
                                            </p:attrNameLst>
                                          </p:cBhvr>
                                          <p:to>
                                            <p:strVal val="visible"/>
                                          </p:to>
                                        </p:set>
                                        <p:anim calcmode="lin" valueType="num">
                                          <p:cBhvr additive="base">
                                            <p:cTn id="31" dur="500" fill="hold"/>
                                            <p:tgtEl>
                                              <p:spTgt spid="39"/>
                                            </p:tgtEl>
                                            <p:attrNameLst>
                                              <p:attrName>ppt_x</p:attrName>
                                            </p:attrNameLst>
                                          </p:cBhvr>
                                          <p:tavLst>
                                            <p:tav tm="0">
                                              <p:val>
                                                <p:strVal val="#ppt_x"/>
                                              </p:val>
                                            </p:tav>
                                            <p:tav tm="100000">
                                              <p:val>
                                                <p:strVal val="#ppt_x"/>
                                              </p:val>
                                            </p:tav>
                                          </p:tavLst>
                                        </p:anim>
                                        <p:anim calcmode="lin" valueType="num">
                                          <p:cBhvr additive="base">
                                            <p:cTn id="32"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8" grpId="0"/>
          <p:bldP spid="39" grpId="0"/>
        </p:bldLst>
      </p:timing>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p:cNvGrpSpPr/>
          <p:nvPr/>
        </p:nvGrpSpPr>
        <p:grpSpPr>
          <a:xfrm>
            <a:off x="8656104" y="3384972"/>
            <a:ext cx="2116652" cy="1272830"/>
            <a:chOff x="9008802" y="3628794"/>
            <a:chExt cx="2116652" cy="1272830"/>
          </a:xfrm>
        </p:grpSpPr>
        <p:sp>
          <p:nvSpPr>
            <p:cNvPr id="5" name="Subtitle 2"/>
            <p:cNvSpPr txBox="1">
              <a:spLocks/>
            </p:cNvSpPr>
            <p:nvPr/>
          </p:nvSpPr>
          <p:spPr>
            <a:xfrm>
              <a:off x="9008802" y="4022375"/>
              <a:ext cx="2116652" cy="879249"/>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r>
                <a:rPr lang="en-US" sz="1800">
                  <a:solidFill>
                    <a:schemeClr val="tx1"/>
                  </a:solidFill>
                  <a:latin typeface="Gill Sans MT" panose="020B0502020104020203" pitchFamily="34" charset="0"/>
                  <a:ea typeface="Lato Light" charset="0"/>
                  <a:cs typeface="Arial" panose="020B0604020202020204" pitchFamily="34" charset="0"/>
                </a:rPr>
                <a:t>Paying lower wages for women than men</a:t>
              </a:r>
            </a:p>
          </p:txBody>
        </p:sp>
        <p:sp>
          <p:nvSpPr>
            <p:cNvPr id="6" name="TextBox 5"/>
            <p:cNvSpPr txBox="1"/>
            <p:nvPr/>
          </p:nvSpPr>
          <p:spPr>
            <a:xfrm>
              <a:off x="9695312" y="3628794"/>
              <a:ext cx="724878" cy="400110"/>
            </a:xfrm>
            <a:prstGeom prst="rect">
              <a:avLst/>
            </a:prstGeom>
            <a:noFill/>
          </p:spPr>
          <p:txBody>
            <a:bodyPr wrap="none" rtlCol="0" anchor="ctr" anchorCtr="0">
              <a:spAutoFit/>
            </a:bodyPr>
            <a:lstStyle/>
            <a:p>
              <a:pPr algn="ctr"/>
              <a:r>
                <a:rPr lang="en-US" sz="2000" b="1">
                  <a:latin typeface="Arial" panose="020B0604020202020204" pitchFamily="34" charset="0"/>
                  <a:ea typeface="Lato Heavy" charset="0"/>
                  <a:cs typeface="Arial" panose="020B0604020202020204" pitchFamily="34" charset="0"/>
                </a:rPr>
                <a:t>E.g.,</a:t>
              </a:r>
            </a:p>
          </p:txBody>
        </p:sp>
      </p:grpSp>
      <p:sp>
        <p:nvSpPr>
          <p:cNvPr id="8" name="Subtitle 2"/>
          <p:cNvSpPr txBox="1">
            <a:spLocks/>
          </p:cNvSpPr>
          <p:nvPr/>
        </p:nvSpPr>
        <p:spPr>
          <a:xfrm>
            <a:off x="0" y="2109562"/>
            <a:ext cx="12192000"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r>
              <a:rPr lang="en-US" sz="2000">
                <a:solidFill>
                  <a:schemeClr val="tx1"/>
                </a:solidFill>
                <a:latin typeface="Gill Sans MT" panose="020B0502020104020203" pitchFamily="34" charset="0"/>
                <a:ea typeface="Lato Light" charset="0"/>
                <a:cs typeface="Lato Light" charset="0"/>
              </a:rPr>
              <a:t>Practices of, or within, an </a:t>
            </a:r>
            <a:r>
              <a:rPr lang="en-US" sz="2000" err="1">
                <a:solidFill>
                  <a:schemeClr val="tx1"/>
                </a:solidFill>
                <a:latin typeface="Gill Sans MT" panose="020B0502020104020203" pitchFamily="34" charset="0"/>
                <a:ea typeface="Lato Light" charset="0"/>
                <a:cs typeface="Lato Light" charset="0"/>
              </a:rPr>
              <a:t>organisation</a:t>
            </a:r>
            <a:r>
              <a:rPr lang="en-US" sz="2000">
                <a:solidFill>
                  <a:schemeClr val="tx1"/>
                </a:solidFill>
                <a:latin typeface="Gill Sans MT" panose="020B0502020104020203" pitchFamily="34" charset="0"/>
                <a:ea typeface="Lato Light" charset="0"/>
                <a:cs typeface="Lato Light" charset="0"/>
              </a:rPr>
              <a:t> which may be discriminatory</a:t>
            </a:r>
          </a:p>
        </p:txBody>
      </p:sp>
      <p:grpSp>
        <p:nvGrpSpPr>
          <p:cNvPr id="22" name="Group 21"/>
          <p:cNvGrpSpPr/>
          <p:nvPr/>
        </p:nvGrpSpPr>
        <p:grpSpPr>
          <a:xfrm>
            <a:off x="747932" y="3821332"/>
            <a:ext cx="2116652" cy="759869"/>
            <a:chOff x="6395463" y="3628794"/>
            <a:chExt cx="2116652" cy="759869"/>
          </a:xfrm>
        </p:grpSpPr>
        <p:sp>
          <p:nvSpPr>
            <p:cNvPr id="11" name="Subtitle 2"/>
            <p:cNvSpPr txBox="1">
              <a:spLocks/>
            </p:cNvSpPr>
            <p:nvPr/>
          </p:nvSpPr>
          <p:spPr>
            <a:xfrm>
              <a:off x="6395463" y="4022375"/>
              <a:ext cx="2116652"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r>
                <a:rPr lang="en-US" sz="1800">
                  <a:solidFill>
                    <a:schemeClr val="tx1"/>
                  </a:solidFill>
                  <a:latin typeface="Gill Sans MT" panose="020B0502020104020203" pitchFamily="34" charset="0"/>
                  <a:ea typeface="Lato Light" charset="0"/>
                  <a:cs typeface="Arial" panose="020B0604020202020204" pitchFamily="34" charset="0"/>
                </a:rPr>
                <a:t>Hiring policies</a:t>
              </a:r>
            </a:p>
          </p:txBody>
        </p:sp>
        <p:sp>
          <p:nvSpPr>
            <p:cNvPr id="12" name="TextBox 11"/>
            <p:cNvSpPr txBox="1"/>
            <p:nvPr/>
          </p:nvSpPr>
          <p:spPr>
            <a:xfrm>
              <a:off x="7131663" y="3628794"/>
              <a:ext cx="625492" cy="400110"/>
            </a:xfrm>
            <a:prstGeom prst="rect">
              <a:avLst/>
            </a:prstGeom>
            <a:noFill/>
          </p:spPr>
          <p:txBody>
            <a:bodyPr wrap="none" rtlCol="0" anchor="ctr" anchorCtr="0">
              <a:spAutoFit/>
            </a:bodyPr>
            <a:lstStyle/>
            <a:p>
              <a:pPr algn="ctr"/>
              <a:r>
                <a:rPr lang="en-US" sz="2000" b="1" err="1">
                  <a:latin typeface="Gill Sans MT" panose="020B0502020104020203" pitchFamily="34" charset="0"/>
                  <a:ea typeface="Lato Heavy" charset="0"/>
                  <a:cs typeface="Arial" panose="020B0604020202020204" pitchFamily="34" charset="0"/>
                </a:rPr>
                <a:t>E.g</a:t>
              </a:r>
              <a:r>
                <a:rPr lang="en-US" sz="2000" b="1">
                  <a:latin typeface="Gill Sans MT" panose="020B0502020104020203" pitchFamily="34" charset="0"/>
                  <a:ea typeface="Lato Heavy" charset="0"/>
                  <a:cs typeface="Arial" panose="020B0604020202020204" pitchFamily="34" charset="0"/>
                </a:rPr>
                <a:t>,</a:t>
              </a:r>
            </a:p>
          </p:txBody>
        </p:sp>
      </p:grpSp>
      <p:grpSp>
        <p:nvGrpSpPr>
          <p:cNvPr id="14" name="Group 13"/>
          <p:cNvGrpSpPr/>
          <p:nvPr/>
        </p:nvGrpSpPr>
        <p:grpSpPr>
          <a:xfrm>
            <a:off x="3054156" y="498634"/>
            <a:ext cx="6132848" cy="1200329"/>
            <a:chOff x="3569958" y="505896"/>
            <a:chExt cx="6132848" cy="1200329"/>
          </a:xfrm>
        </p:grpSpPr>
        <p:sp>
          <p:nvSpPr>
            <p:cNvPr id="15" name="TextBox 14"/>
            <p:cNvSpPr txBox="1"/>
            <p:nvPr/>
          </p:nvSpPr>
          <p:spPr>
            <a:xfrm>
              <a:off x="3569958" y="505896"/>
              <a:ext cx="6132848" cy="1200329"/>
            </a:xfrm>
            <a:prstGeom prst="rect">
              <a:avLst/>
            </a:prstGeom>
            <a:noFill/>
          </p:spPr>
          <p:txBody>
            <a:bodyPr wrap="square" rtlCol="0">
              <a:spAutoFit/>
            </a:bodyPr>
            <a:lstStyle/>
            <a:p>
              <a:pPr algn="ctr"/>
              <a:r>
                <a:rPr lang="en-US" sz="3600" b="1">
                  <a:solidFill>
                    <a:schemeClr val="accent2"/>
                  </a:solidFill>
                  <a:latin typeface="Gill Sans MT" panose="020B0502020104020203" pitchFamily="34" charset="0"/>
                </a:rPr>
                <a:t>Organisational Discrimination</a:t>
              </a:r>
            </a:p>
          </p:txBody>
        </p:sp>
        <p:grpSp>
          <p:nvGrpSpPr>
            <p:cNvPr id="16" name="Group 15"/>
            <p:cNvGrpSpPr/>
            <p:nvPr/>
          </p:nvGrpSpPr>
          <p:grpSpPr>
            <a:xfrm>
              <a:off x="5140461" y="811072"/>
              <a:ext cx="2991842" cy="307777"/>
              <a:chOff x="4592305" y="319593"/>
              <a:chExt cx="2991842" cy="307777"/>
            </a:xfrm>
          </p:grpSpPr>
          <p:sp>
            <p:nvSpPr>
              <p:cNvPr id="17" name="TextBox 16"/>
              <p:cNvSpPr txBox="1"/>
              <p:nvPr userDrawn="1"/>
            </p:nvSpPr>
            <p:spPr>
              <a:xfrm>
                <a:off x="5995861" y="360666"/>
                <a:ext cx="184730" cy="253916"/>
              </a:xfrm>
              <a:prstGeom prst="rect">
                <a:avLst/>
              </a:prstGeom>
              <a:noFill/>
            </p:spPr>
            <p:txBody>
              <a:bodyPr wrap="none" rtlCol="0">
                <a:spAutoFit/>
              </a:bodyPr>
              <a:lstStyle/>
              <a:p>
                <a:pPr algn="ctr"/>
                <a:endParaRPr lang="en-US" sz="1050" spc="400">
                  <a:solidFill>
                    <a:schemeClr val="tx1"/>
                  </a:solidFill>
                  <a:latin typeface="+mj-lt"/>
                </a:endParaRPr>
              </a:p>
            </p:txBody>
          </p:sp>
          <p:sp>
            <p:nvSpPr>
              <p:cNvPr id="18" name="TextBox 17"/>
              <p:cNvSpPr txBox="1"/>
              <p:nvPr userDrawn="1"/>
            </p:nvSpPr>
            <p:spPr>
              <a:xfrm>
                <a:off x="4592305" y="319593"/>
                <a:ext cx="184731" cy="307777"/>
              </a:xfrm>
              <a:prstGeom prst="rect">
                <a:avLst/>
              </a:prstGeom>
              <a:noFill/>
            </p:spPr>
            <p:txBody>
              <a:bodyPr wrap="none" rtlCol="0">
                <a:spAutoFit/>
              </a:bodyPr>
              <a:lstStyle/>
              <a:p>
                <a:pPr algn="ctr"/>
                <a:endParaRPr lang="en-US" sz="1400" spc="400">
                  <a:solidFill>
                    <a:schemeClr val="tx1"/>
                  </a:solidFill>
                  <a:latin typeface="+mj-lt"/>
                </a:endParaRPr>
              </a:p>
            </p:txBody>
          </p:sp>
          <p:sp>
            <p:nvSpPr>
              <p:cNvPr id="19" name="TextBox 18"/>
              <p:cNvSpPr txBox="1"/>
              <p:nvPr userDrawn="1"/>
            </p:nvSpPr>
            <p:spPr>
              <a:xfrm>
                <a:off x="7399416" y="319593"/>
                <a:ext cx="184731" cy="307777"/>
              </a:xfrm>
              <a:prstGeom prst="rect">
                <a:avLst/>
              </a:prstGeom>
              <a:noFill/>
            </p:spPr>
            <p:txBody>
              <a:bodyPr wrap="none" rtlCol="0">
                <a:spAutoFit/>
              </a:bodyPr>
              <a:lstStyle/>
              <a:p>
                <a:pPr algn="ctr"/>
                <a:endParaRPr lang="en-US" sz="1400" spc="400">
                  <a:solidFill>
                    <a:schemeClr val="tx1"/>
                  </a:solidFill>
                  <a:latin typeface="+mj-lt"/>
                </a:endParaRPr>
              </a:p>
            </p:txBody>
          </p:sp>
        </p:grpSp>
      </p:grpSp>
      <p:sp>
        <p:nvSpPr>
          <p:cNvPr id="24" name="Subtitle 2"/>
          <p:cNvSpPr txBox="1">
            <a:spLocks/>
          </p:cNvSpPr>
          <p:nvPr/>
        </p:nvSpPr>
        <p:spPr>
          <a:xfrm>
            <a:off x="3414904" y="3019980"/>
            <a:ext cx="2926925" cy="622769"/>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r>
              <a:rPr lang="en-US" sz="1800">
                <a:solidFill>
                  <a:schemeClr val="tx1"/>
                </a:solidFill>
                <a:latin typeface="Gill Sans MT" panose="020B0502020104020203" pitchFamily="34" charset="0"/>
                <a:ea typeface="Lato Light" charset="0"/>
                <a:cs typeface="Arial" panose="020B0604020202020204" pitchFamily="34" charset="0"/>
              </a:rPr>
              <a:t>Not employing someone because of race</a:t>
            </a:r>
          </a:p>
        </p:txBody>
      </p:sp>
      <p:sp>
        <p:nvSpPr>
          <p:cNvPr id="25" name="Subtitle 2"/>
          <p:cNvSpPr txBox="1">
            <a:spLocks/>
          </p:cNvSpPr>
          <p:nvPr/>
        </p:nvSpPr>
        <p:spPr>
          <a:xfrm>
            <a:off x="3414905" y="4398057"/>
            <a:ext cx="2926924" cy="879249"/>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r>
              <a:rPr lang="en-US" sz="1800">
                <a:solidFill>
                  <a:schemeClr val="tx1"/>
                </a:solidFill>
                <a:latin typeface="Gill Sans MT" panose="020B0502020104020203" pitchFamily="34" charset="0"/>
                <a:ea typeface="Lato Light" charset="0"/>
                <a:cs typeface="Arial" panose="020B0604020202020204" pitchFamily="34" charset="0"/>
              </a:rPr>
              <a:t>Employing someone </a:t>
            </a:r>
            <a:r>
              <a:rPr lang="en-US" sz="1800" b="1">
                <a:solidFill>
                  <a:schemeClr val="tx1"/>
                </a:solidFill>
                <a:latin typeface="Gill Sans MT" panose="020B0502020104020203" pitchFamily="34" charset="0"/>
                <a:ea typeface="Lato Light" charset="0"/>
                <a:cs typeface="Arial" panose="020B0604020202020204" pitchFamily="34" charset="0"/>
              </a:rPr>
              <a:t>because</a:t>
            </a:r>
            <a:r>
              <a:rPr lang="en-US" sz="1800">
                <a:solidFill>
                  <a:schemeClr val="tx1"/>
                </a:solidFill>
                <a:latin typeface="Gill Sans MT" panose="020B0502020104020203" pitchFamily="34" charset="0"/>
                <a:ea typeface="Lato Light" charset="0"/>
                <a:cs typeface="Arial" panose="020B0604020202020204" pitchFamily="34" charset="0"/>
              </a:rPr>
              <a:t> they are of a minority race</a:t>
            </a:r>
          </a:p>
        </p:txBody>
      </p:sp>
      <p:sp>
        <p:nvSpPr>
          <p:cNvPr id="27" name="TextBox 26"/>
          <p:cNvSpPr txBox="1"/>
          <p:nvPr/>
        </p:nvSpPr>
        <p:spPr>
          <a:xfrm>
            <a:off x="4109725" y="3859624"/>
            <a:ext cx="1537280" cy="400110"/>
          </a:xfrm>
          <a:prstGeom prst="rect">
            <a:avLst/>
          </a:prstGeom>
          <a:noFill/>
        </p:spPr>
        <p:txBody>
          <a:bodyPr wrap="none" rtlCol="0" anchor="ctr" anchorCtr="0">
            <a:spAutoFit/>
          </a:bodyPr>
          <a:lstStyle/>
          <a:p>
            <a:pPr algn="ctr"/>
            <a:r>
              <a:rPr lang="en-GB" sz="2000" b="1">
                <a:solidFill>
                  <a:schemeClr val="accent2"/>
                </a:solidFill>
                <a:latin typeface="Gill Sans MT" panose="020B0502020104020203" pitchFamily="34" charset="0"/>
              </a:rPr>
              <a:t>BUT ALSO</a:t>
            </a:r>
            <a:endParaRPr lang="en-US" sz="2000" b="1">
              <a:solidFill>
                <a:schemeClr val="accent2"/>
              </a:solidFill>
              <a:latin typeface="Gill Sans MT" panose="020B0502020104020203" pitchFamily="34" charset="0"/>
            </a:endParaRPr>
          </a:p>
        </p:txBody>
      </p:sp>
      <p:sp>
        <p:nvSpPr>
          <p:cNvPr id="20" name="Rectangle 19"/>
          <p:cNvSpPr/>
          <p:nvPr/>
        </p:nvSpPr>
        <p:spPr>
          <a:xfrm>
            <a:off x="4809390" y="6250193"/>
            <a:ext cx="261876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00" y="6250192"/>
            <a:ext cx="1443651"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4180944"/>
      </p:ext>
    </p:extLst>
  </p:cSld>
  <p:clrMapOvr>
    <a:masterClrMapping/>
  </p:clrMapOvr>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14:presetBounceEnd="60000">
                                      <p:stCondLst>
                                        <p:cond delay="500"/>
                                      </p:stCondLst>
                                      <p:childTnLst>
                                        <p:set>
                                          <p:cBhvr>
                                            <p:cTn id="6" dur="1" fill="hold">
                                              <p:stCondLst>
                                                <p:cond delay="0"/>
                                              </p:stCondLst>
                                            </p:cTn>
                                            <p:tgtEl>
                                              <p:spTgt spid="22"/>
                                            </p:tgtEl>
                                            <p:attrNameLst>
                                              <p:attrName>style.visibility</p:attrName>
                                            </p:attrNameLst>
                                          </p:cBhvr>
                                          <p:to>
                                            <p:strVal val="visible"/>
                                          </p:to>
                                        </p:set>
                                        <p:anim calcmode="lin" valueType="num" p14:bounceEnd="60000">
                                          <p:cBhvr additive="base">
                                            <p:cTn id="7" dur="1000" fill="hold"/>
                                            <p:tgtEl>
                                              <p:spTgt spid="22"/>
                                            </p:tgtEl>
                                            <p:attrNameLst>
                                              <p:attrName>ppt_x</p:attrName>
                                            </p:attrNameLst>
                                          </p:cBhvr>
                                          <p:tavLst>
                                            <p:tav tm="0">
                                              <p:val>
                                                <p:strVal val="#ppt_x"/>
                                              </p:val>
                                            </p:tav>
                                            <p:tav tm="100000">
                                              <p:val>
                                                <p:strVal val="#ppt_x"/>
                                              </p:val>
                                            </p:tav>
                                          </p:tavLst>
                                        </p:anim>
                                        <p:anim calcmode="lin" valueType="num" p14:bounceEnd="60000">
                                          <p:cBhvr additive="base">
                                            <p:cTn id="8" dur="1000" fill="hold"/>
                                            <p:tgtEl>
                                              <p:spTgt spid="2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14:presetBounceEnd="60000">
                                      <p:stCondLst>
                                        <p:cond delay="750"/>
                                      </p:stCondLst>
                                      <p:childTnLst>
                                        <p:set>
                                          <p:cBhvr>
                                            <p:cTn id="10" dur="1" fill="hold">
                                              <p:stCondLst>
                                                <p:cond delay="0"/>
                                              </p:stCondLst>
                                            </p:cTn>
                                            <p:tgtEl>
                                              <p:spTgt spid="23"/>
                                            </p:tgtEl>
                                            <p:attrNameLst>
                                              <p:attrName>style.visibility</p:attrName>
                                            </p:attrNameLst>
                                          </p:cBhvr>
                                          <p:to>
                                            <p:strVal val="visible"/>
                                          </p:to>
                                        </p:set>
                                        <p:anim calcmode="lin" valueType="num" p14:bounceEnd="60000">
                                          <p:cBhvr additive="base">
                                            <p:cTn id="11" dur="1000" fill="hold"/>
                                            <p:tgtEl>
                                              <p:spTgt spid="23"/>
                                            </p:tgtEl>
                                            <p:attrNameLst>
                                              <p:attrName>ppt_x</p:attrName>
                                            </p:attrNameLst>
                                          </p:cBhvr>
                                          <p:tavLst>
                                            <p:tav tm="0">
                                              <p:val>
                                                <p:strVal val="#ppt_x"/>
                                              </p:val>
                                            </p:tav>
                                            <p:tav tm="100000">
                                              <p:val>
                                                <p:strVal val="#ppt_x"/>
                                              </p:val>
                                            </p:tav>
                                          </p:tavLst>
                                        </p:anim>
                                        <p:anim calcmode="lin" valueType="num" p14:bounceEnd="60000">
                                          <p:cBhvr additive="base">
                                            <p:cTn id="12" dur="10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1000"/>
                                            <p:tgtEl>
                                              <p:spTgt spid="24"/>
                                            </p:tgtEl>
                                          </p:cBhvr>
                                        </p:animEffect>
                                        <p:anim calcmode="lin" valueType="num">
                                          <p:cBhvr>
                                            <p:cTn id="18" dur="1000" fill="hold"/>
                                            <p:tgtEl>
                                              <p:spTgt spid="24"/>
                                            </p:tgtEl>
                                            <p:attrNameLst>
                                              <p:attrName>ppt_x</p:attrName>
                                            </p:attrNameLst>
                                          </p:cBhvr>
                                          <p:tavLst>
                                            <p:tav tm="0">
                                              <p:val>
                                                <p:strVal val="#ppt_x"/>
                                              </p:val>
                                            </p:tav>
                                            <p:tav tm="100000">
                                              <p:val>
                                                <p:strVal val="#ppt_x"/>
                                              </p:val>
                                            </p:tav>
                                          </p:tavLst>
                                        </p:anim>
                                        <p:anim calcmode="lin" valueType="num">
                                          <p:cBhvr>
                                            <p:cTn id="19" dur="1000" fill="hold"/>
                                            <p:tgtEl>
                                              <p:spTgt spid="24"/>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42" presetClass="entr" presetSubtype="0" fill="hold" grpId="0" nodeType="after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fade">
                                          <p:cBhvr>
                                            <p:cTn id="23" dur="1000"/>
                                            <p:tgtEl>
                                              <p:spTgt spid="27"/>
                                            </p:tgtEl>
                                          </p:cBhvr>
                                        </p:animEffect>
                                        <p:anim calcmode="lin" valueType="num">
                                          <p:cBhvr>
                                            <p:cTn id="24" dur="1000" fill="hold"/>
                                            <p:tgtEl>
                                              <p:spTgt spid="27"/>
                                            </p:tgtEl>
                                            <p:attrNameLst>
                                              <p:attrName>ppt_x</p:attrName>
                                            </p:attrNameLst>
                                          </p:cBhvr>
                                          <p:tavLst>
                                            <p:tav tm="0">
                                              <p:val>
                                                <p:strVal val="#ppt_x"/>
                                              </p:val>
                                            </p:tav>
                                            <p:tav tm="100000">
                                              <p:val>
                                                <p:strVal val="#ppt_x"/>
                                              </p:val>
                                            </p:tav>
                                          </p:tavLst>
                                        </p:anim>
                                        <p:anim calcmode="lin" valueType="num">
                                          <p:cBhvr>
                                            <p:cTn id="25" dur="1000" fill="hold"/>
                                            <p:tgtEl>
                                              <p:spTgt spid="27"/>
                                            </p:tgtEl>
                                            <p:attrNameLst>
                                              <p:attrName>ppt_y</p:attrName>
                                            </p:attrNameLst>
                                          </p:cBhvr>
                                          <p:tavLst>
                                            <p:tav tm="0">
                                              <p:val>
                                                <p:strVal val="#ppt_y+.1"/>
                                              </p:val>
                                            </p:tav>
                                            <p:tav tm="100000">
                                              <p:val>
                                                <p:strVal val="#ppt_y"/>
                                              </p:val>
                                            </p:tav>
                                          </p:tavLst>
                                        </p:anim>
                                      </p:childTnLst>
                                    </p:cTn>
                                  </p:par>
                                </p:childTnLst>
                              </p:cTn>
                            </p:par>
                            <p:par>
                              <p:cTn id="26" fill="hold">
                                <p:stCondLst>
                                  <p:cond delay="2000"/>
                                </p:stCondLst>
                                <p:childTnLst>
                                  <p:par>
                                    <p:cTn id="27" presetID="42" presetClass="entr" presetSubtype="0" fill="hold" grpId="0" nodeType="after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fade">
                                          <p:cBhvr>
                                            <p:cTn id="29" dur="1000"/>
                                            <p:tgtEl>
                                              <p:spTgt spid="25"/>
                                            </p:tgtEl>
                                          </p:cBhvr>
                                        </p:animEffect>
                                        <p:anim calcmode="lin" valueType="num">
                                          <p:cBhvr>
                                            <p:cTn id="30" dur="1000" fill="hold"/>
                                            <p:tgtEl>
                                              <p:spTgt spid="25"/>
                                            </p:tgtEl>
                                            <p:attrNameLst>
                                              <p:attrName>ppt_x</p:attrName>
                                            </p:attrNameLst>
                                          </p:cBhvr>
                                          <p:tavLst>
                                            <p:tav tm="0">
                                              <p:val>
                                                <p:strVal val="#ppt_x"/>
                                              </p:val>
                                            </p:tav>
                                            <p:tav tm="100000">
                                              <p:val>
                                                <p:strVal val="#ppt_x"/>
                                              </p:val>
                                            </p:tav>
                                          </p:tavLst>
                                        </p:anim>
                                        <p:anim calcmode="lin" valueType="num">
                                          <p:cBhvr>
                                            <p:cTn id="31"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7"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50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1000" fill="hold"/>
                                            <p:tgtEl>
                                              <p:spTgt spid="22"/>
                                            </p:tgtEl>
                                            <p:attrNameLst>
                                              <p:attrName>ppt_x</p:attrName>
                                            </p:attrNameLst>
                                          </p:cBhvr>
                                          <p:tavLst>
                                            <p:tav tm="0">
                                              <p:val>
                                                <p:strVal val="#ppt_x"/>
                                              </p:val>
                                            </p:tav>
                                            <p:tav tm="100000">
                                              <p:val>
                                                <p:strVal val="#ppt_x"/>
                                              </p:val>
                                            </p:tav>
                                          </p:tavLst>
                                        </p:anim>
                                        <p:anim calcmode="lin" valueType="num">
                                          <p:cBhvr additive="base">
                                            <p:cTn id="8" dur="1000" fill="hold"/>
                                            <p:tgtEl>
                                              <p:spTgt spid="2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750"/>
                                      </p:stCondLst>
                                      <p:childTnLst>
                                        <p:set>
                                          <p:cBhvr>
                                            <p:cTn id="10" dur="1" fill="hold">
                                              <p:stCondLst>
                                                <p:cond delay="0"/>
                                              </p:stCondLst>
                                            </p:cTn>
                                            <p:tgtEl>
                                              <p:spTgt spid="23"/>
                                            </p:tgtEl>
                                            <p:attrNameLst>
                                              <p:attrName>style.visibility</p:attrName>
                                            </p:attrNameLst>
                                          </p:cBhvr>
                                          <p:to>
                                            <p:strVal val="visible"/>
                                          </p:to>
                                        </p:set>
                                        <p:anim calcmode="lin" valueType="num">
                                          <p:cBhvr additive="base">
                                            <p:cTn id="11" dur="1000" fill="hold"/>
                                            <p:tgtEl>
                                              <p:spTgt spid="23"/>
                                            </p:tgtEl>
                                            <p:attrNameLst>
                                              <p:attrName>ppt_x</p:attrName>
                                            </p:attrNameLst>
                                          </p:cBhvr>
                                          <p:tavLst>
                                            <p:tav tm="0">
                                              <p:val>
                                                <p:strVal val="#ppt_x"/>
                                              </p:val>
                                            </p:tav>
                                            <p:tav tm="100000">
                                              <p:val>
                                                <p:strVal val="#ppt_x"/>
                                              </p:val>
                                            </p:tav>
                                          </p:tavLst>
                                        </p:anim>
                                        <p:anim calcmode="lin" valueType="num">
                                          <p:cBhvr additive="base">
                                            <p:cTn id="12" dur="10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1000"/>
                                            <p:tgtEl>
                                              <p:spTgt spid="24"/>
                                            </p:tgtEl>
                                          </p:cBhvr>
                                        </p:animEffect>
                                        <p:anim calcmode="lin" valueType="num">
                                          <p:cBhvr>
                                            <p:cTn id="18" dur="1000" fill="hold"/>
                                            <p:tgtEl>
                                              <p:spTgt spid="24"/>
                                            </p:tgtEl>
                                            <p:attrNameLst>
                                              <p:attrName>ppt_x</p:attrName>
                                            </p:attrNameLst>
                                          </p:cBhvr>
                                          <p:tavLst>
                                            <p:tav tm="0">
                                              <p:val>
                                                <p:strVal val="#ppt_x"/>
                                              </p:val>
                                            </p:tav>
                                            <p:tav tm="100000">
                                              <p:val>
                                                <p:strVal val="#ppt_x"/>
                                              </p:val>
                                            </p:tav>
                                          </p:tavLst>
                                        </p:anim>
                                        <p:anim calcmode="lin" valueType="num">
                                          <p:cBhvr>
                                            <p:cTn id="19" dur="1000" fill="hold"/>
                                            <p:tgtEl>
                                              <p:spTgt spid="24"/>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42" presetClass="entr" presetSubtype="0" fill="hold" grpId="0" nodeType="after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fade">
                                          <p:cBhvr>
                                            <p:cTn id="23" dur="1000"/>
                                            <p:tgtEl>
                                              <p:spTgt spid="27"/>
                                            </p:tgtEl>
                                          </p:cBhvr>
                                        </p:animEffect>
                                        <p:anim calcmode="lin" valueType="num">
                                          <p:cBhvr>
                                            <p:cTn id="24" dur="1000" fill="hold"/>
                                            <p:tgtEl>
                                              <p:spTgt spid="27"/>
                                            </p:tgtEl>
                                            <p:attrNameLst>
                                              <p:attrName>ppt_x</p:attrName>
                                            </p:attrNameLst>
                                          </p:cBhvr>
                                          <p:tavLst>
                                            <p:tav tm="0">
                                              <p:val>
                                                <p:strVal val="#ppt_x"/>
                                              </p:val>
                                            </p:tav>
                                            <p:tav tm="100000">
                                              <p:val>
                                                <p:strVal val="#ppt_x"/>
                                              </p:val>
                                            </p:tav>
                                          </p:tavLst>
                                        </p:anim>
                                        <p:anim calcmode="lin" valueType="num">
                                          <p:cBhvr>
                                            <p:cTn id="25" dur="1000" fill="hold"/>
                                            <p:tgtEl>
                                              <p:spTgt spid="27"/>
                                            </p:tgtEl>
                                            <p:attrNameLst>
                                              <p:attrName>ppt_y</p:attrName>
                                            </p:attrNameLst>
                                          </p:cBhvr>
                                          <p:tavLst>
                                            <p:tav tm="0">
                                              <p:val>
                                                <p:strVal val="#ppt_y+.1"/>
                                              </p:val>
                                            </p:tav>
                                            <p:tav tm="100000">
                                              <p:val>
                                                <p:strVal val="#ppt_y"/>
                                              </p:val>
                                            </p:tav>
                                          </p:tavLst>
                                        </p:anim>
                                      </p:childTnLst>
                                    </p:cTn>
                                  </p:par>
                                </p:childTnLst>
                              </p:cTn>
                            </p:par>
                            <p:par>
                              <p:cTn id="26" fill="hold">
                                <p:stCondLst>
                                  <p:cond delay="2000"/>
                                </p:stCondLst>
                                <p:childTnLst>
                                  <p:par>
                                    <p:cTn id="27" presetID="42" presetClass="entr" presetSubtype="0" fill="hold" grpId="0" nodeType="after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fade">
                                          <p:cBhvr>
                                            <p:cTn id="29" dur="1000"/>
                                            <p:tgtEl>
                                              <p:spTgt spid="25"/>
                                            </p:tgtEl>
                                          </p:cBhvr>
                                        </p:animEffect>
                                        <p:anim calcmode="lin" valueType="num">
                                          <p:cBhvr>
                                            <p:cTn id="30" dur="1000" fill="hold"/>
                                            <p:tgtEl>
                                              <p:spTgt spid="25"/>
                                            </p:tgtEl>
                                            <p:attrNameLst>
                                              <p:attrName>ppt_x</p:attrName>
                                            </p:attrNameLst>
                                          </p:cBhvr>
                                          <p:tavLst>
                                            <p:tav tm="0">
                                              <p:val>
                                                <p:strVal val="#ppt_x"/>
                                              </p:val>
                                            </p:tav>
                                            <p:tav tm="100000">
                                              <p:val>
                                                <p:strVal val="#ppt_x"/>
                                              </p:val>
                                            </p:tav>
                                          </p:tavLst>
                                        </p:anim>
                                        <p:anim calcmode="lin" valueType="num">
                                          <p:cBhvr>
                                            <p:cTn id="31"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7" grpId="0"/>
        </p:bldLst>
      </p:timing>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4E5BE3D-A5F9-AFEF-7040-EAC6F73D9C64}"/>
              </a:ext>
            </a:extLst>
          </p:cNvPr>
          <p:cNvSpPr>
            <a:spLocks noGrp="1"/>
          </p:cNvSpPr>
          <p:nvPr>
            <p:ph type="pic" sz="quarter" idx="10"/>
          </p:nvPr>
        </p:nvSpPr>
        <p:spPr/>
        <p:txBody>
          <a:bodyPr/>
          <a:lstStyle/>
          <a:p>
            <a:endParaRPr lang="en-GB"/>
          </a:p>
        </p:txBody>
      </p:sp>
    </p:spTree>
    <p:extLst>
      <p:ext uri="{BB962C8B-B14F-4D97-AF65-F5344CB8AC3E}">
        <p14:creationId xmlns:p14="http://schemas.microsoft.com/office/powerpoint/2010/main" val="791328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p:txBody>
          <a:bodyPr/>
          <a:lstStyle/>
          <a:p>
            <a:endParaRPr lang="en-GB"/>
          </a:p>
        </p:txBody>
      </p:sp>
      <p:grpSp>
        <p:nvGrpSpPr>
          <p:cNvPr id="52" name="Group 51"/>
          <p:cNvGrpSpPr/>
          <p:nvPr/>
        </p:nvGrpSpPr>
        <p:grpSpPr>
          <a:xfrm rot="2700000">
            <a:off x="66695" y="50657"/>
            <a:ext cx="2743200" cy="2743200"/>
            <a:chOff x="2358572" y="1016001"/>
            <a:chExt cx="856342" cy="856342"/>
          </a:xfrm>
          <a:effectLst>
            <a:glow rad="152400">
              <a:schemeClr val="tx1">
                <a:alpha val="10000"/>
              </a:schemeClr>
            </a:glow>
          </a:effectLst>
        </p:grpSpPr>
        <p:cxnSp>
          <p:nvCxnSpPr>
            <p:cNvPr id="53" name="Straight Connector 52"/>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4" name="Rectangle 3"/>
          <p:cNvSpPr/>
          <p:nvPr/>
        </p:nvSpPr>
        <p:spPr>
          <a:xfrm>
            <a:off x="6096" y="0"/>
            <a:ext cx="12191999" cy="6857999"/>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p:cNvGrpSpPr/>
          <p:nvPr/>
        </p:nvGrpSpPr>
        <p:grpSpPr>
          <a:xfrm>
            <a:off x="3029575" y="1355353"/>
            <a:ext cx="6132848" cy="2904785"/>
            <a:chOff x="3569958" y="811072"/>
            <a:chExt cx="6132848" cy="2904785"/>
          </a:xfrm>
        </p:grpSpPr>
        <p:sp>
          <p:nvSpPr>
            <p:cNvPr id="33" name="TextBox 32"/>
            <p:cNvSpPr txBox="1"/>
            <p:nvPr/>
          </p:nvSpPr>
          <p:spPr>
            <a:xfrm>
              <a:off x="3569958" y="1961531"/>
              <a:ext cx="6132848" cy="1754326"/>
            </a:xfrm>
            <a:prstGeom prst="rect">
              <a:avLst/>
            </a:prstGeom>
            <a:noFill/>
          </p:spPr>
          <p:txBody>
            <a:bodyPr wrap="square" rtlCol="0">
              <a:spAutoFit/>
            </a:bodyPr>
            <a:lstStyle/>
            <a:p>
              <a:pPr algn="ctr"/>
              <a:r>
                <a:rPr lang="en-US" sz="3600" b="1">
                  <a:solidFill>
                    <a:schemeClr val="bg1"/>
                  </a:solidFill>
                  <a:latin typeface="Gill Sans MT" panose="020B0502020104020203" pitchFamily="34" charset="0"/>
                  <a:cs typeface="Arial" panose="020B0604020202020204" pitchFamily="34" charset="0"/>
                </a:rPr>
                <a:t>Prejudice or pre-judgement DOES NOT equal discrimination</a:t>
              </a:r>
            </a:p>
          </p:txBody>
        </p:sp>
        <p:grpSp>
          <p:nvGrpSpPr>
            <p:cNvPr id="34" name="Group 33"/>
            <p:cNvGrpSpPr/>
            <p:nvPr/>
          </p:nvGrpSpPr>
          <p:grpSpPr>
            <a:xfrm>
              <a:off x="5140461" y="811072"/>
              <a:ext cx="2991841" cy="307777"/>
              <a:chOff x="4592305" y="319593"/>
              <a:chExt cx="2991841" cy="307777"/>
            </a:xfrm>
          </p:grpSpPr>
          <p:sp>
            <p:nvSpPr>
              <p:cNvPr id="36" name="TextBox 35"/>
              <p:cNvSpPr txBox="1"/>
              <p:nvPr userDrawn="1"/>
            </p:nvSpPr>
            <p:spPr>
              <a:xfrm>
                <a:off x="4592305" y="319593"/>
                <a:ext cx="184731" cy="307777"/>
              </a:xfrm>
              <a:prstGeom prst="rect">
                <a:avLst/>
              </a:prstGeom>
              <a:noFill/>
            </p:spPr>
            <p:txBody>
              <a:bodyPr wrap="none" rtlCol="0">
                <a:spAutoFit/>
              </a:bodyPr>
              <a:lstStyle/>
              <a:p>
                <a:pPr algn="ctr"/>
                <a:endParaRPr lang="en-US" sz="1400" spc="400">
                  <a:solidFill>
                    <a:schemeClr val="bg1"/>
                  </a:solidFill>
                  <a:latin typeface="Gill Sans MT" panose="020B0502020104020203" pitchFamily="34" charset="0"/>
                  <a:cs typeface="Arial" panose="020B0604020202020204" pitchFamily="34" charset="0"/>
                </a:endParaRPr>
              </a:p>
            </p:txBody>
          </p:sp>
          <p:sp>
            <p:nvSpPr>
              <p:cNvPr id="37" name="TextBox 36"/>
              <p:cNvSpPr txBox="1"/>
              <p:nvPr userDrawn="1"/>
            </p:nvSpPr>
            <p:spPr>
              <a:xfrm>
                <a:off x="7399416" y="319593"/>
                <a:ext cx="184730" cy="307777"/>
              </a:xfrm>
              <a:prstGeom prst="rect">
                <a:avLst/>
              </a:prstGeom>
              <a:noFill/>
            </p:spPr>
            <p:txBody>
              <a:bodyPr wrap="none" rtlCol="0">
                <a:spAutoFit/>
              </a:bodyPr>
              <a:lstStyle/>
              <a:p>
                <a:pPr algn="ctr"/>
                <a:endParaRPr lang="en-US" sz="1400" spc="400">
                  <a:solidFill>
                    <a:schemeClr val="bg1"/>
                  </a:solidFill>
                  <a:latin typeface="Gill Sans MT" panose="020B0502020104020203" pitchFamily="34" charset="0"/>
                  <a:cs typeface="Arial" panose="020B0604020202020204" pitchFamily="34" charset="0"/>
                </a:endParaRPr>
              </a:p>
            </p:txBody>
          </p:sp>
        </p:grpSp>
      </p:grpSp>
      <p:sp>
        <p:nvSpPr>
          <p:cNvPr id="38" name="Rectangle 37"/>
          <p:cNvSpPr/>
          <p:nvPr/>
        </p:nvSpPr>
        <p:spPr>
          <a:xfrm>
            <a:off x="907142" y="693056"/>
            <a:ext cx="10377714" cy="5471886"/>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p:cNvGrpSpPr/>
          <p:nvPr/>
        </p:nvGrpSpPr>
        <p:grpSpPr>
          <a:xfrm rot="2700000">
            <a:off x="589481" y="1127609"/>
            <a:ext cx="1280160" cy="1280160"/>
            <a:chOff x="2358572" y="1016001"/>
            <a:chExt cx="856342" cy="856342"/>
          </a:xfrm>
          <a:effectLst>
            <a:glow rad="152400">
              <a:schemeClr val="tx1">
                <a:alpha val="10000"/>
              </a:schemeClr>
            </a:glow>
          </a:effectLst>
        </p:grpSpPr>
        <p:cxnSp>
          <p:nvCxnSpPr>
            <p:cNvPr id="65" name="Straight Connector 64"/>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67" name="Group 66"/>
          <p:cNvGrpSpPr/>
          <p:nvPr/>
        </p:nvGrpSpPr>
        <p:grpSpPr>
          <a:xfrm rot="2700000">
            <a:off x="1358611" y="898153"/>
            <a:ext cx="914400" cy="914400"/>
            <a:chOff x="2358572" y="1016001"/>
            <a:chExt cx="856342" cy="856342"/>
          </a:xfrm>
          <a:effectLst/>
        </p:grpSpPr>
        <p:cxnSp>
          <p:nvCxnSpPr>
            <p:cNvPr id="68" name="Straight Connector 67"/>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0" name="Group 69"/>
          <p:cNvGrpSpPr/>
          <p:nvPr/>
        </p:nvGrpSpPr>
        <p:grpSpPr>
          <a:xfrm rot="2700000">
            <a:off x="1295493" y="1115794"/>
            <a:ext cx="457200" cy="457200"/>
            <a:chOff x="2358572" y="1016001"/>
            <a:chExt cx="856342" cy="856342"/>
          </a:xfrm>
          <a:effectLst>
            <a:outerShdw blurRad="50800" dist="38100" dir="2700000" algn="tl" rotWithShape="0">
              <a:prstClr val="black">
                <a:alpha val="40000"/>
              </a:prstClr>
            </a:outerShdw>
          </a:effectLst>
        </p:grpSpPr>
        <p:cxnSp>
          <p:nvCxnSpPr>
            <p:cNvPr id="71" name="Straight Connector 70"/>
            <p:cNvCxnSpPr/>
            <p:nvPr/>
          </p:nvCxnSpPr>
          <p:spPr>
            <a:xfrm flipH="1">
              <a:off x="2786743" y="1016001"/>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5400000" flipH="1">
              <a:off x="2786743" y="986972"/>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399522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806" b="3806"/>
          <a:stretch>
            <a:fillRect/>
          </a:stretch>
        </p:blipFill>
        <p:spPr/>
      </p:pic>
      <p:sp>
        <p:nvSpPr>
          <p:cNvPr id="6" name="TextBox 5"/>
          <p:cNvSpPr txBox="1"/>
          <p:nvPr/>
        </p:nvSpPr>
        <p:spPr>
          <a:xfrm>
            <a:off x="7023723" y="2934068"/>
            <a:ext cx="5044278" cy="646331"/>
          </a:xfrm>
          <a:prstGeom prst="rect">
            <a:avLst/>
          </a:prstGeom>
          <a:noFill/>
        </p:spPr>
        <p:txBody>
          <a:bodyPr wrap="square" rtlCol="0">
            <a:spAutoFit/>
          </a:bodyPr>
          <a:lstStyle/>
          <a:p>
            <a:r>
              <a:rPr lang="en-US" sz="3600" b="1">
                <a:solidFill>
                  <a:schemeClr val="accent2"/>
                </a:solidFill>
                <a:latin typeface="Gill Sans MT" panose="020B0502020104020203" pitchFamily="34" charset="0"/>
              </a:rPr>
              <a:t>GENDER BIAS</a:t>
            </a:r>
          </a:p>
        </p:txBody>
      </p:sp>
      <p:sp>
        <p:nvSpPr>
          <p:cNvPr id="4" name="Rectangle 3"/>
          <p:cNvSpPr/>
          <p:nvPr/>
        </p:nvSpPr>
        <p:spPr>
          <a:xfrm>
            <a:off x="4757124" y="6250193"/>
            <a:ext cx="2671031"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40154" y="6250192"/>
            <a:ext cx="1546698"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6563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orkplace gender gaps">
            <a:extLst>
              <a:ext uri="{FF2B5EF4-FFF2-40B4-BE49-F238E27FC236}">
                <a16:creationId xmlns:a16="http://schemas.microsoft.com/office/drawing/2014/main" id="{6BD413E6-EC95-4584-83B7-1184648621B9}"/>
              </a:ext>
            </a:extLst>
          </p:cNvPr>
          <p:cNvPicPr>
            <a:picLocks noGrp="1" noChangeAspect="1" noChangeArrowheads="1"/>
          </p:cNvPicPr>
          <p:nvPr>
            <p:ph type="pic" sz="quarter" idx="10"/>
          </p:nvPr>
        </p:nvPicPr>
        <p:blipFill>
          <a:blip r:embed="rId3" cstate="print">
            <a:extLst>
              <a:ext uri="{28A0092B-C50C-407E-A947-70E740481C1C}">
                <a14:useLocalDpi xmlns:a14="http://schemas.microsoft.com/office/drawing/2010/main" val="0"/>
              </a:ext>
            </a:extLst>
          </a:blip>
          <a:srcRect l="3467" r="3467"/>
          <a:stretch>
            <a:fillRect/>
          </a:stretch>
        </p:blipFill>
        <p:spPr bwMode="auto">
          <a:xfrm>
            <a:off x="1134499" y="643467"/>
            <a:ext cx="9923002"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87955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F8931DA-ABA6-02FC-1D7D-966AB9B28233}"/>
              </a:ext>
            </a:extLst>
          </p:cNvPr>
          <p:cNvSpPr/>
          <p:nvPr/>
        </p:nvSpPr>
        <p:spPr>
          <a:xfrm>
            <a:off x="540154" y="6250192"/>
            <a:ext cx="1546698"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EFCE23B4-F2E4-D1C0-D849-30D40C0122CB}"/>
              </a:ext>
            </a:extLst>
          </p:cNvPr>
          <p:cNvSpPr/>
          <p:nvPr/>
        </p:nvSpPr>
        <p:spPr>
          <a:xfrm>
            <a:off x="4757124" y="6250193"/>
            <a:ext cx="2671031"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AAD9A47-69B3-5E45-8670-2C57EC69592A}"/>
              </a:ext>
            </a:extLst>
          </p:cNvPr>
          <p:cNvSpPr txBox="1"/>
          <p:nvPr/>
        </p:nvSpPr>
        <p:spPr>
          <a:xfrm>
            <a:off x="4690188" y="833904"/>
            <a:ext cx="7265435" cy="4854791"/>
          </a:xfrm>
          <a:prstGeom prst="rect">
            <a:avLst/>
          </a:prstGeom>
          <a:noFill/>
        </p:spPr>
        <p:txBody>
          <a:bodyPr wrap="square" rtlCol="0">
            <a:spAutoFit/>
          </a:bodyPr>
          <a:lstStyle/>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Research suggests that the scarcity of women in upper levels of organisations is a consequence of gender bias in evaluations</a:t>
            </a:r>
          </a:p>
          <a:p>
            <a:pPr marL="285750" indent="-28575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Based on two types of gender bias (Heilman,); </a:t>
            </a:r>
          </a:p>
          <a:p>
            <a:pPr algn="ctr">
              <a:lnSpc>
                <a:spcPct val="130000"/>
              </a:lnSpc>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DESCRIPTIVE and PRESCRIPTIVE</a:t>
            </a:r>
          </a:p>
          <a:p>
            <a:pPr algn="ctr">
              <a:lnSpc>
                <a:spcPct val="130000"/>
              </a:lnSpc>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algn="ctr">
              <a:lnSpc>
                <a:spcPct val="130000"/>
              </a:lnSpc>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algn="ctr">
              <a:lnSpc>
                <a:spcPct val="130000"/>
              </a:lnSpc>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algn="ctr">
              <a:lnSpc>
                <a:spcPct val="130000"/>
              </a:lnSpc>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a:lnSpc>
                <a:spcPct val="130000"/>
              </a:lnSpc>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Heilman (2002): gender stereotypes influence evaluation of performance, denial of credit and penalization for competence </a:t>
            </a:r>
          </a:p>
          <a:p>
            <a:pPr>
              <a:lnSpc>
                <a:spcPct val="130000"/>
              </a:lnSpc>
            </a:pPr>
            <a:r>
              <a:rPr lang="en-US" sz="2000">
                <a:solidFill>
                  <a:schemeClr val="tx1">
                    <a:alpha val="60000"/>
                  </a:schemeClr>
                </a:solidFill>
                <a:latin typeface="Gill Sans MT" panose="020B0502020104020203" pitchFamily="34" charset="0"/>
                <a:ea typeface="Source Sans Pro" charset="0"/>
                <a:cs typeface="Source Sans Pro" charset="0"/>
              </a:rPr>
              <a:t> </a:t>
            </a:r>
          </a:p>
        </p:txBody>
      </p:sp>
      <p:sp>
        <p:nvSpPr>
          <p:cNvPr id="6" name="TextBox 5">
            <a:extLst>
              <a:ext uri="{FF2B5EF4-FFF2-40B4-BE49-F238E27FC236}">
                <a16:creationId xmlns:a16="http://schemas.microsoft.com/office/drawing/2014/main" id="{AC672350-CD46-6AAB-E92D-2E708D7DACEA}"/>
              </a:ext>
            </a:extLst>
          </p:cNvPr>
          <p:cNvSpPr txBox="1"/>
          <p:nvPr/>
        </p:nvSpPr>
        <p:spPr>
          <a:xfrm>
            <a:off x="5361372" y="3202207"/>
            <a:ext cx="2729825" cy="453586"/>
          </a:xfrm>
          <a:prstGeom prst="rect">
            <a:avLst/>
          </a:prstGeom>
          <a:noFill/>
          <a:ln w="28575">
            <a:solidFill>
              <a:schemeClr val="accent1">
                <a:lumMod val="75000"/>
              </a:schemeClr>
            </a:solidFill>
          </a:ln>
        </p:spPr>
        <p:txBody>
          <a:bodyPr wrap="square" rtlCol="0">
            <a:spAutoFit/>
          </a:bodyPr>
          <a:lstStyle/>
          <a:p>
            <a:pPr>
              <a:lnSpc>
                <a:spcPct val="130000"/>
              </a:lnSpc>
            </a:pPr>
            <a:r>
              <a:rPr lang="en-US" sz="2000">
                <a:solidFill>
                  <a:schemeClr val="tx1">
                    <a:alpha val="60000"/>
                  </a:schemeClr>
                </a:solidFill>
                <a:latin typeface="Gill Sans MT" panose="020B0502020104020203" pitchFamily="34" charset="0"/>
                <a:ea typeface="Source Sans Pro" charset="0"/>
                <a:cs typeface="Source Sans Pro" charset="0"/>
              </a:rPr>
              <a:t>What women are </a:t>
            </a:r>
            <a:r>
              <a:rPr lang="en-US" sz="2000" b="1" i="1">
                <a:solidFill>
                  <a:schemeClr val="tx1">
                    <a:alpha val="60000"/>
                  </a:schemeClr>
                </a:solidFill>
                <a:latin typeface="Gill Sans MT" panose="020B0502020104020203" pitchFamily="34" charset="0"/>
                <a:ea typeface="Source Sans Pro" charset="0"/>
                <a:cs typeface="Source Sans Pro" charset="0"/>
              </a:rPr>
              <a:t>like</a:t>
            </a:r>
            <a:endParaRPr lang="en-US" sz="2000">
              <a:solidFill>
                <a:schemeClr val="tx1">
                  <a:alpha val="60000"/>
                </a:schemeClr>
              </a:solidFill>
              <a:latin typeface="Gill Sans MT" panose="020B0502020104020203" pitchFamily="34" charset="0"/>
              <a:ea typeface="Source Sans Pro" charset="0"/>
              <a:cs typeface="Source Sans Pro" charset="0"/>
            </a:endParaRPr>
          </a:p>
        </p:txBody>
      </p:sp>
      <p:sp>
        <p:nvSpPr>
          <p:cNvPr id="7" name="TextBox 6">
            <a:extLst>
              <a:ext uri="{FF2B5EF4-FFF2-40B4-BE49-F238E27FC236}">
                <a16:creationId xmlns:a16="http://schemas.microsoft.com/office/drawing/2014/main" id="{CE4A0C6D-BA33-B98B-6B48-C2FAF2907662}"/>
              </a:ext>
            </a:extLst>
          </p:cNvPr>
          <p:cNvSpPr txBox="1"/>
          <p:nvPr/>
        </p:nvSpPr>
        <p:spPr>
          <a:xfrm>
            <a:off x="8762380" y="3061244"/>
            <a:ext cx="2729825" cy="853695"/>
          </a:xfrm>
          <a:prstGeom prst="rect">
            <a:avLst/>
          </a:prstGeom>
          <a:noFill/>
          <a:ln w="28575">
            <a:solidFill>
              <a:schemeClr val="accent1">
                <a:lumMod val="75000"/>
              </a:schemeClr>
            </a:solidFill>
          </a:ln>
        </p:spPr>
        <p:txBody>
          <a:bodyPr wrap="square" rtlCol="0">
            <a:spAutoFit/>
          </a:bodyPr>
          <a:lstStyle/>
          <a:p>
            <a:pPr>
              <a:lnSpc>
                <a:spcPct val="130000"/>
              </a:lnSpc>
            </a:pPr>
            <a:r>
              <a:rPr lang="en-US" sz="2000">
                <a:solidFill>
                  <a:schemeClr val="tx1">
                    <a:alpha val="60000"/>
                  </a:schemeClr>
                </a:solidFill>
                <a:latin typeface="Gill Sans MT" panose="020B0502020104020203" pitchFamily="34" charset="0"/>
                <a:ea typeface="Source Sans Pro" charset="0"/>
                <a:cs typeface="Source Sans Pro" charset="0"/>
              </a:rPr>
              <a:t>How women are expected to </a:t>
            </a:r>
            <a:r>
              <a:rPr lang="en-US" sz="2000" b="1" i="1">
                <a:solidFill>
                  <a:schemeClr val="tx1">
                    <a:alpha val="60000"/>
                  </a:schemeClr>
                </a:solidFill>
                <a:latin typeface="Gill Sans MT" panose="020B0502020104020203" pitchFamily="34" charset="0"/>
                <a:ea typeface="Source Sans Pro" charset="0"/>
                <a:cs typeface="Source Sans Pro" charset="0"/>
              </a:rPr>
              <a:t>behave</a:t>
            </a:r>
            <a:endParaRPr lang="en-US" sz="2000">
              <a:solidFill>
                <a:schemeClr val="tx1">
                  <a:alpha val="60000"/>
                </a:schemeClr>
              </a:solidFill>
              <a:latin typeface="Gill Sans MT" panose="020B0502020104020203" pitchFamily="34" charset="0"/>
              <a:ea typeface="Source Sans Pro" charset="0"/>
              <a:cs typeface="Source Sans Pro" charset="0"/>
            </a:endParaRPr>
          </a:p>
        </p:txBody>
      </p:sp>
      <p:pic>
        <p:nvPicPr>
          <p:cNvPr id="8" name="Picture Placeholder 7">
            <a:extLst>
              <a:ext uri="{FF2B5EF4-FFF2-40B4-BE49-F238E27FC236}">
                <a16:creationId xmlns:a16="http://schemas.microsoft.com/office/drawing/2014/main" id="{835F11B2-D7B7-EB17-4557-7FB4984EA05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2548" r="12548"/>
          <a:stretch>
            <a:fillRect/>
          </a:stretch>
        </p:blipFill>
        <p:spPr>
          <a:xfrm>
            <a:off x="1349375" y="1622425"/>
            <a:ext cx="2879725" cy="2879725"/>
          </a:xfrm>
          <a:prstGeom prst="rect">
            <a:avLst/>
          </a:prstGeom>
        </p:spPr>
      </p:pic>
      <p:cxnSp>
        <p:nvCxnSpPr>
          <p:cNvPr id="10" name="Straight Arrow Connector 9">
            <a:extLst>
              <a:ext uri="{FF2B5EF4-FFF2-40B4-BE49-F238E27FC236}">
                <a16:creationId xmlns:a16="http://schemas.microsoft.com/office/drawing/2014/main" id="{26CCFDA8-E093-FA7C-0DA0-FEB787959B58}"/>
              </a:ext>
            </a:extLst>
          </p:cNvPr>
          <p:cNvCxnSpPr/>
          <p:nvPr/>
        </p:nvCxnSpPr>
        <p:spPr>
          <a:xfrm flipH="1">
            <a:off x="6870819" y="2777383"/>
            <a:ext cx="256374" cy="4248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95EA6BE-7ACE-997A-5ABE-ADD4FAB640EC}"/>
              </a:ext>
            </a:extLst>
          </p:cNvPr>
          <p:cNvCxnSpPr>
            <a:cxnSpLocks/>
          </p:cNvCxnSpPr>
          <p:nvPr/>
        </p:nvCxnSpPr>
        <p:spPr>
          <a:xfrm>
            <a:off x="9287590" y="2835397"/>
            <a:ext cx="253817" cy="2124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0324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p:cNvCxnSpPr/>
          <p:nvPr/>
        </p:nvCxnSpPr>
        <p:spPr>
          <a:xfrm flipH="1">
            <a:off x="6904383" y="1889760"/>
            <a:ext cx="1179443"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8580403" y="3986516"/>
            <a:ext cx="1179443"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p:cNvGrpSpPr/>
          <p:nvPr/>
        </p:nvGrpSpPr>
        <p:grpSpPr>
          <a:xfrm rot="2700000">
            <a:off x="7200226" y="2598159"/>
            <a:ext cx="640080" cy="640080"/>
            <a:chOff x="2358572" y="1016001"/>
            <a:chExt cx="856342" cy="856342"/>
          </a:xfrm>
          <a:effectLst/>
        </p:grpSpPr>
        <p:cxnSp>
          <p:nvCxnSpPr>
            <p:cNvPr id="15" name="Straight Connector 14"/>
            <p:cNvCxnSpPr/>
            <p:nvPr/>
          </p:nvCxnSpPr>
          <p:spPr>
            <a:xfrm flipH="1">
              <a:off x="2786743" y="1016001"/>
              <a:ext cx="0" cy="856342"/>
            </a:xfrm>
            <a:prstGeom prst="line">
              <a:avLst/>
            </a:prstGeom>
            <a:ln w="1270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5400000" flipH="1">
              <a:off x="2786743" y="986972"/>
              <a:ext cx="0" cy="856342"/>
            </a:xfrm>
            <a:prstGeom prst="line">
              <a:avLst/>
            </a:prstGeom>
            <a:ln w="1270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7" name="Group 16"/>
          <p:cNvGrpSpPr/>
          <p:nvPr/>
        </p:nvGrpSpPr>
        <p:grpSpPr>
          <a:xfrm rot="2700000">
            <a:off x="8850084" y="2613502"/>
            <a:ext cx="640080" cy="640080"/>
            <a:chOff x="2358572" y="1016001"/>
            <a:chExt cx="856342" cy="856342"/>
          </a:xfrm>
          <a:effectLst/>
        </p:grpSpPr>
        <p:cxnSp>
          <p:nvCxnSpPr>
            <p:cNvPr id="18" name="Straight Connector 17"/>
            <p:cNvCxnSpPr/>
            <p:nvPr/>
          </p:nvCxnSpPr>
          <p:spPr>
            <a:xfrm flipH="1">
              <a:off x="2786743" y="1016001"/>
              <a:ext cx="0" cy="856342"/>
            </a:xfrm>
            <a:prstGeom prst="line">
              <a:avLst/>
            </a:prstGeom>
            <a:ln w="1270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flipH="1">
              <a:off x="2786743" y="986972"/>
              <a:ext cx="0" cy="856342"/>
            </a:xfrm>
            <a:prstGeom prst="line">
              <a:avLst/>
            </a:prstGeom>
            <a:ln w="1270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20" name="Straight Connector 19"/>
          <p:cNvCxnSpPr>
            <a:cxnSpLocks/>
          </p:cNvCxnSpPr>
          <p:nvPr/>
        </p:nvCxnSpPr>
        <p:spPr>
          <a:xfrm rot="5400000" flipH="1">
            <a:off x="7043694" y="1504781"/>
            <a:ext cx="1179443"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cxnSpLocks/>
          </p:cNvCxnSpPr>
          <p:nvPr/>
        </p:nvCxnSpPr>
        <p:spPr>
          <a:xfrm rot="5400000" flipH="1">
            <a:off x="8595745" y="4301907"/>
            <a:ext cx="1179443"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Box 23"/>
          <p:cNvSpPr txBox="1"/>
          <p:nvPr userDrawn="1"/>
        </p:nvSpPr>
        <p:spPr>
          <a:xfrm>
            <a:off x="687928" y="437886"/>
            <a:ext cx="5044278" cy="646331"/>
          </a:xfrm>
          <a:prstGeom prst="rect">
            <a:avLst/>
          </a:prstGeom>
          <a:noFill/>
        </p:spPr>
        <p:txBody>
          <a:bodyPr wrap="square" rtlCol="0">
            <a:spAutoFit/>
          </a:bodyPr>
          <a:lstStyle/>
          <a:p>
            <a:r>
              <a:rPr lang="en-US" sz="3600" b="1">
                <a:solidFill>
                  <a:schemeClr val="accent2"/>
                </a:solidFill>
                <a:latin typeface="Gill Sans MT" panose="020B0502020104020203" pitchFamily="34" charset="0"/>
              </a:rPr>
              <a:t>GENDER BIAS</a:t>
            </a:r>
          </a:p>
        </p:txBody>
      </p:sp>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3769" y="268582"/>
            <a:ext cx="2857500" cy="1600200"/>
          </a:xfrm>
          <a:prstGeom prst="rect">
            <a:avLst/>
          </a:prstGeom>
        </p:spPr>
      </p:pic>
      <p:pic>
        <p:nvPicPr>
          <p:cNvPr id="30" name="Picture 2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1632" y="4046081"/>
            <a:ext cx="2466975" cy="1847850"/>
          </a:xfrm>
          <a:prstGeom prst="rect">
            <a:avLst/>
          </a:prstGeom>
        </p:spPr>
      </p:pic>
      <p:sp>
        <p:nvSpPr>
          <p:cNvPr id="33" name="TextBox 32"/>
          <p:cNvSpPr txBox="1"/>
          <p:nvPr/>
        </p:nvSpPr>
        <p:spPr>
          <a:xfrm>
            <a:off x="687928" y="1627118"/>
            <a:ext cx="3622836" cy="414985"/>
          </a:xfrm>
          <a:prstGeom prst="rect">
            <a:avLst/>
          </a:prstGeom>
          <a:noFill/>
        </p:spPr>
        <p:txBody>
          <a:bodyPr wrap="square" rtlCol="0">
            <a:spAutoFit/>
          </a:bodyPr>
          <a:lstStyle/>
          <a:p>
            <a:pPr>
              <a:lnSpc>
                <a:spcPct val="130000"/>
              </a:lnSpc>
            </a:pPr>
            <a:r>
              <a:rPr lang="en-US" err="1">
                <a:solidFill>
                  <a:schemeClr val="tx1">
                    <a:alpha val="60000"/>
                  </a:schemeClr>
                </a:solidFill>
                <a:latin typeface="Gill Sans MT" panose="020B0502020104020203" pitchFamily="34" charset="0"/>
                <a:ea typeface="Source Sans Pro" charset="0"/>
                <a:cs typeface="Arial" panose="020B0604020202020204" pitchFamily="34" charset="0"/>
              </a:rPr>
              <a:t>Broverman</a:t>
            </a:r>
            <a:r>
              <a:rPr lang="en-US">
                <a:solidFill>
                  <a:schemeClr val="tx1">
                    <a:alpha val="60000"/>
                  </a:schemeClr>
                </a:solidFill>
                <a:latin typeface="Gill Sans MT" panose="020B0502020104020203" pitchFamily="34" charset="0"/>
                <a:ea typeface="Source Sans Pro" charset="0"/>
                <a:cs typeface="Arial" panose="020B0604020202020204" pitchFamily="34" charset="0"/>
              </a:rPr>
              <a:t> et al (1972)</a:t>
            </a:r>
          </a:p>
        </p:txBody>
      </p:sp>
      <p:graphicFrame>
        <p:nvGraphicFramePr>
          <p:cNvPr id="34" name="Table 33"/>
          <p:cNvGraphicFramePr>
            <a:graphicFrameLocks noGrp="1"/>
          </p:cNvGraphicFramePr>
          <p:nvPr>
            <p:extLst>
              <p:ext uri="{D42A27DB-BD31-4B8C-83A1-F6EECF244321}">
                <p14:modId xmlns:p14="http://schemas.microsoft.com/office/powerpoint/2010/main" val="1816069038"/>
              </p:ext>
            </p:extLst>
          </p:nvPr>
        </p:nvGraphicFramePr>
        <p:xfrm>
          <a:off x="600652" y="2304262"/>
          <a:ext cx="5695644" cy="3992880"/>
        </p:xfrm>
        <a:graphic>
          <a:graphicData uri="http://schemas.openxmlformats.org/drawingml/2006/table">
            <a:tbl>
              <a:tblPr firstRow="1" bandRow="1">
                <a:tableStyleId>{21E4AEA4-8DFA-4A89-87EB-49C32662AFE0}</a:tableStyleId>
              </a:tblPr>
              <a:tblGrid>
                <a:gridCol w="2847822">
                  <a:extLst>
                    <a:ext uri="{9D8B030D-6E8A-4147-A177-3AD203B41FA5}">
                      <a16:colId xmlns:a16="http://schemas.microsoft.com/office/drawing/2014/main" val="2365075196"/>
                    </a:ext>
                  </a:extLst>
                </a:gridCol>
                <a:gridCol w="2847822">
                  <a:extLst>
                    <a:ext uri="{9D8B030D-6E8A-4147-A177-3AD203B41FA5}">
                      <a16:colId xmlns:a16="http://schemas.microsoft.com/office/drawing/2014/main" val="1483103348"/>
                    </a:ext>
                  </a:extLst>
                </a:gridCol>
              </a:tblGrid>
              <a:tr h="330348">
                <a:tc>
                  <a:txBody>
                    <a:bodyPr/>
                    <a:lstStyle/>
                    <a:p>
                      <a:pPr algn="ctr"/>
                      <a:r>
                        <a:rPr lang="en-GB" sz="2800">
                          <a:latin typeface="Gill Sans MT" panose="020B0502020104020203" pitchFamily="34" charset="0"/>
                        </a:rPr>
                        <a:t>Women</a:t>
                      </a:r>
                    </a:p>
                  </a:txBody>
                  <a:tcPr anchor="ctr"/>
                </a:tc>
                <a:tc>
                  <a:txBody>
                    <a:bodyPr/>
                    <a:lstStyle/>
                    <a:p>
                      <a:pPr algn="ctr"/>
                      <a:r>
                        <a:rPr lang="en-GB" sz="2800">
                          <a:latin typeface="Gill Sans MT" panose="020B0502020104020203" pitchFamily="34" charset="0"/>
                        </a:rPr>
                        <a:t>Men</a:t>
                      </a:r>
                    </a:p>
                  </a:txBody>
                  <a:tcPr anchor="ctr"/>
                </a:tc>
                <a:extLst>
                  <a:ext uri="{0D108BD9-81ED-4DB2-BD59-A6C34878D82A}">
                    <a16:rowId xmlns:a16="http://schemas.microsoft.com/office/drawing/2014/main" val="1267557552"/>
                  </a:ext>
                </a:extLst>
              </a:tr>
              <a:tr h="330348">
                <a:tc>
                  <a:txBody>
                    <a:bodyPr/>
                    <a:lstStyle/>
                    <a:p>
                      <a:pPr algn="ctr"/>
                      <a:r>
                        <a:rPr lang="en-GB" sz="2000">
                          <a:latin typeface="Gill Sans MT" panose="020B0502020104020203" pitchFamily="34" charset="0"/>
                          <a:cs typeface="Arial" panose="020B0604020202020204" pitchFamily="34" charset="0"/>
                        </a:rPr>
                        <a:t>Gentle / passive</a:t>
                      </a:r>
                    </a:p>
                  </a:txBody>
                  <a:tcPr/>
                </a:tc>
                <a:tc>
                  <a:txBody>
                    <a:bodyPr/>
                    <a:lstStyle/>
                    <a:p>
                      <a:pPr algn="ctr"/>
                      <a:r>
                        <a:rPr lang="en-GB" sz="2000">
                          <a:latin typeface="Gill Sans MT" panose="020B0502020104020203" pitchFamily="34" charset="0"/>
                          <a:cs typeface="Arial" panose="020B0604020202020204" pitchFamily="34" charset="0"/>
                        </a:rPr>
                        <a:t>Aggressive</a:t>
                      </a:r>
                    </a:p>
                  </a:txBody>
                  <a:tcPr/>
                </a:tc>
                <a:extLst>
                  <a:ext uri="{0D108BD9-81ED-4DB2-BD59-A6C34878D82A}">
                    <a16:rowId xmlns:a16="http://schemas.microsoft.com/office/drawing/2014/main" val="3420887678"/>
                  </a:ext>
                </a:extLst>
              </a:tr>
              <a:tr h="330348">
                <a:tc>
                  <a:txBody>
                    <a:bodyPr/>
                    <a:lstStyle/>
                    <a:p>
                      <a:pPr algn="ctr"/>
                      <a:r>
                        <a:rPr lang="en-GB" sz="2000">
                          <a:latin typeface="Gill Sans MT" panose="020B0502020104020203" pitchFamily="34" charset="0"/>
                          <a:cs typeface="Arial" panose="020B0604020202020204" pitchFamily="34" charset="0"/>
                        </a:rPr>
                        <a:t>Polite</a:t>
                      </a:r>
                    </a:p>
                  </a:txBody>
                  <a:tcPr/>
                </a:tc>
                <a:tc>
                  <a:txBody>
                    <a:bodyPr/>
                    <a:lstStyle/>
                    <a:p>
                      <a:pPr algn="ctr"/>
                      <a:r>
                        <a:rPr lang="en-GB" sz="2000">
                          <a:latin typeface="Gill Sans MT" panose="020B0502020104020203" pitchFamily="34" charset="0"/>
                          <a:cs typeface="Arial" panose="020B0604020202020204" pitchFamily="34" charset="0"/>
                        </a:rPr>
                        <a:t>Independent</a:t>
                      </a:r>
                    </a:p>
                  </a:txBody>
                  <a:tcPr/>
                </a:tc>
                <a:extLst>
                  <a:ext uri="{0D108BD9-81ED-4DB2-BD59-A6C34878D82A}">
                    <a16:rowId xmlns:a16="http://schemas.microsoft.com/office/drawing/2014/main" val="870923098"/>
                  </a:ext>
                </a:extLst>
              </a:tr>
              <a:tr h="330348">
                <a:tc>
                  <a:txBody>
                    <a:bodyPr/>
                    <a:lstStyle/>
                    <a:p>
                      <a:pPr algn="ctr"/>
                      <a:r>
                        <a:rPr lang="en-GB" sz="2000">
                          <a:latin typeface="Gill Sans MT" panose="020B0502020104020203" pitchFamily="34" charset="0"/>
                          <a:cs typeface="Arial" panose="020B0604020202020204" pitchFamily="34" charset="0"/>
                        </a:rPr>
                        <a:t>Emotional</a:t>
                      </a:r>
                    </a:p>
                  </a:txBody>
                  <a:tcPr/>
                </a:tc>
                <a:tc>
                  <a:txBody>
                    <a:bodyPr/>
                    <a:lstStyle/>
                    <a:p>
                      <a:pPr algn="ctr"/>
                      <a:r>
                        <a:rPr lang="en-GB" sz="2000">
                          <a:latin typeface="Gill Sans MT" panose="020B0502020104020203" pitchFamily="34" charset="0"/>
                          <a:cs typeface="Arial" panose="020B0604020202020204" pitchFamily="34" charset="0"/>
                        </a:rPr>
                        <a:t>Non-emotional</a:t>
                      </a:r>
                    </a:p>
                  </a:txBody>
                  <a:tcPr/>
                </a:tc>
                <a:extLst>
                  <a:ext uri="{0D108BD9-81ED-4DB2-BD59-A6C34878D82A}">
                    <a16:rowId xmlns:a16="http://schemas.microsoft.com/office/drawing/2014/main" val="3560359633"/>
                  </a:ext>
                </a:extLst>
              </a:tr>
              <a:tr h="330348">
                <a:tc>
                  <a:txBody>
                    <a:bodyPr/>
                    <a:lstStyle/>
                    <a:p>
                      <a:pPr algn="ctr"/>
                      <a:r>
                        <a:rPr lang="en-GB" sz="2000">
                          <a:latin typeface="Gill Sans MT" panose="020B0502020104020203" pitchFamily="34" charset="0"/>
                          <a:cs typeface="Arial" panose="020B0604020202020204" pitchFamily="34" charset="0"/>
                        </a:rPr>
                        <a:t>Nurturing</a:t>
                      </a:r>
                    </a:p>
                  </a:txBody>
                  <a:tcPr/>
                </a:tc>
                <a:tc>
                  <a:txBody>
                    <a:bodyPr/>
                    <a:lstStyle/>
                    <a:p>
                      <a:pPr algn="ctr"/>
                      <a:r>
                        <a:rPr lang="en-GB" sz="2000">
                          <a:latin typeface="Gill Sans MT" panose="020B0502020104020203" pitchFamily="34" charset="0"/>
                          <a:cs typeface="Arial" panose="020B0604020202020204" pitchFamily="34" charset="0"/>
                        </a:rPr>
                        <a:t>Confident</a:t>
                      </a:r>
                    </a:p>
                  </a:txBody>
                  <a:tcPr/>
                </a:tc>
                <a:extLst>
                  <a:ext uri="{0D108BD9-81ED-4DB2-BD59-A6C34878D82A}">
                    <a16:rowId xmlns:a16="http://schemas.microsoft.com/office/drawing/2014/main" val="2417485425"/>
                  </a:ext>
                </a:extLst>
              </a:tr>
              <a:tr h="330348">
                <a:tc>
                  <a:txBody>
                    <a:bodyPr/>
                    <a:lstStyle/>
                    <a:p>
                      <a:pPr algn="ctr"/>
                      <a:r>
                        <a:rPr lang="en-GB" sz="2000">
                          <a:latin typeface="Gill Sans MT" panose="020B0502020104020203" pitchFamily="34" charset="0"/>
                          <a:cs typeface="Arial" panose="020B0604020202020204" pitchFamily="34" charset="0"/>
                        </a:rPr>
                        <a:t>Compassionate</a:t>
                      </a:r>
                    </a:p>
                  </a:txBody>
                  <a:tcPr/>
                </a:tc>
                <a:tc>
                  <a:txBody>
                    <a:bodyPr/>
                    <a:lstStyle/>
                    <a:p>
                      <a:pPr algn="ctr"/>
                      <a:r>
                        <a:rPr lang="en-GB" sz="2000">
                          <a:latin typeface="Gill Sans MT" panose="020B0502020104020203" pitchFamily="34" charset="0"/>
                          <a:cs typeface="Arial" panose="020B0604020202020204" pitchFamily="34" charset="0"/>
                        </a:rPr>
                        <a:t>Rough</a:t>
                      </a:r>
                    </a:p>
                  </a:txBody>
                  <a:tcPr/>
                </a:tc>
                <a:extLst>
                  <a:ext uri="{0D108BD9-81ED-4DB2-BD59-A6C34878D82A}">
                    <a16:rowId xmlns:a16="http://schemas.microsoft.com/office/drawing/2014/main" val="2333213219"/>
                  </a:ext>
                </a:extLst>
              </a:tr>
              <a:tr h="330348">
                <a:tc>
                  <a:txBody>
                    <a:bodyPr/>
                    <a:lstStyle/>
                    <a:p>
                      <a:pPr algn="ctr"/>
                      <a:r>
                        <a:rPr lang="en-GB" sz="2000">
                          <a:latin typeface="Gill Sans MT" panose="020B0502020104020203" pitchFamily="34" charset="0"/>
                          <a:cs typeface="Arial" panose="020B0604020202020204" pitchFamily="34" charset="0"/>
                        </a:rPr>
                        <a:t>Indecisive</a:t>
                      </a:r>
                    </a:p>
                  </a:txBody>
                  <a:tcPr/>
                </a:tc>
                <a:tc>
                  <a:txBody>
                    <a:bodyPr/>
                    <a:lstStyle/>
                    <a:p>
                      <a:pPr algn="ctr"/>
                      <a:r>
                        <a:rPr lang="en-GB" sz="2000">
                          <a:latin typeface="Gill Sans MT" panose="020B0502020104020203" pitchFamily="34" charset="0"/>
                          <a:cs typeface="Arial" panose="020B0604020202020204" pitchFamily="34" charset="0"/>
                        </a:rPr>
                        <a:t>Decisive</a:t>
                      </a:r>
                    </a:p>
                  </a:txBody>
                  <a:tcPr/>
                </a:tc>
                <a:extLst>
                  <a:ext uri="{0D108BD9-81ED-4DB2-BD59-A6C34878D82A}">
                    <a16:rowId xmlns:a16="http://schemas.microsoft.com/office/drawing/2014/main" val="1717263854"/>
                  </a:ext>
                </a:extLst>
              </a:tr>
              <a:tr h="330348">
                <a:tc>
                  <a:txBody>
                    <a:bodyPr/>
                    <a:lstStyle/>
                    <a:p>
                      <a:pPr algn="ctr"/>
                      <a:r>
                        <a:rPr lang="en-GB" sz="2000">
                          <a:latin typeface="Gill Sans MT" panose="020B0502020104020203" pitchFamily="34" charset="0"/>
                          <a:cs typeface="Arial" panose="020B0604020202020204" pitchFamily="34" charset="0"/>
                        </a:rPr>
                        <a:t>Quiet</a:t>
                      </a:r>
                    </a:p>
                  </a:txBody>
                  <a:tcPr/>
                </a:tc>
                <a:tc>
                  <a:txBody>
                    <a:bodyPr/>
                    <a:lstStyle/>
                    <a:p>
                      <a:pPr algn="ctr"/>
                      <a:r>
                        <a:rPr lang="en-GB" sz="2000">
                          <a:latin typeface="Gill Sans MT" panose="020B0502020104020203" pitchFamily="34" charset="0"/>
                          <a:cs typeface="Arial" panose="020B0604020202020204" pitchFamily="34" charset="0"/>
                        </a:rPr>
                        <a:t>Loud</a:t>
                      </a:r>
                    </a:p>
                  </a:txBody>
                  <a:tcPr/>
                </a:tc>
                <a:extLst>
                  <a:ext uri="{0D108BD9-81ED-4DB2-BD59-A6C34878D82A}">
                    <a16:rowId xmlns:a16="http://schemas.microsoft.com/office/drawing/2014/main" val="3841245799"/>
                  </a:ext>
                </a:extLst>
              </a:tr>
              <a:tr h="330348">
                <a:tc>
                  <a:txBody>
                    <a:bodyPr/>
                    <a:lstStyle/>
                    <a:p>
                      <a:pPr algn="ctr"/>
                      <a:r>
                        <a:rPr lang="en-GB" sz="2000">
                          <a:latin typeface="Gill Sans MT" panose="020B0502020104020203" pitchFamily="34" charset="0"/>
                          <a:cs typeface="Arial" panose="020B0604020202020204" pitchFamily="34" charset="0"/>
                        </a:rPr>
                        <a:t>Concerned</a:t>
                      </a:r>
                      <a:r>
                        <a:rPr lang="en-GB" sz="2000" baseline="0">
                          <a:latin typeface="Gill Sans MT" panose="020B0502020104020203" pitchFamily="34" charset="0"/>
                          <a:cs typeface="Arial" panose="020B0604020202020204" pitchFamily="34" charset="0"/>
                        </a:rPr>
                        <a:t> with appearance</a:t>
                      </a:r>
                      <a:endParaRPr lang="en-GB" sz="2000">
                        <a:latin typeface="Gill Sans MT" panose="020B0502020104020203" pitchFamily="34" charset="0"/>
                        <a:cs typeface="Arial" panose="020B0604020202020204" pitchFamily="34" charset="0"/>
                      </a:endParaRPr>
                    </a:p>
                  </a:txBody>
                  <a:tcPr/>
                </a:tc>
                <a:tc>
                  <a:txBody>
                    <a:bodyPr/>
                    <a:lstStyle/>
                    <a:p>
                      <a:pPr algn="ctr"/>
                      <a:r>
                        <a:rPr lang="en-GB" sz="2000">
                          <a:latin typeface="Gill Sans MT" panose="020B0502020104020203" pitchFamily="34" charset="0"/>
                          <a:cs typeface="Arial" panose="020B0604020202020204" pitchFamily="34" charset="0"/>
                        </a:rPr>
                        <a:t>Sloppy </a:t>
                      </a:r>
                    </a:p>
                  </a:txBody>
                  <a:tcPr/>
                </a:tc>
                <a:extLst>
                  <a:ext uri="{0D108BD9-81ED-4DB2-BD59-A6C34878D82A}">
                    <a16:rowId xmlns:a16="http://schemas.microsoft.com/office/drawing/2014/main" val="4242932849"/>
                  </a:ext>
                </a:extLst>
              </a:tr>
            </a:tbl>
          </a:graphicData>
        </a:graphic>
      </p:graphicFrame>
      <p:sp>
        <p:nvSpPr>
          <p:cNvPr id="22" name="Rectangle 21"/>
          <p:cNvSpPr/>
          <p:nvPr/>
        </p:nvSpPr>
        <p:spPr>
          <a:xfrm>
            <a:off x="4846882" y="6250193"/>
            <a:ext cx="2581274"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556984" y="6166052"/>
            <a:ext cx="1563526"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65508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fill="hold"/>
                                        <p:tgtEl>
                                          <p:spTgt spid="34"/>
                                        </p:tgtEl>
                                        <p:attrNameLst>
                                          <p:attrName>ppt_x</p:attrName>
                                        </p:attrNameLst>
                                      </p:cBhvr>
                                      <p:tavLst>
                                        <p:tav tm="0">
                                          <p:val>
                                            <p:strVal val="#ppt_x"/>
                                          </p:val>
                                        </p:tav>
                                        <p:tav tm="100000">
                                          <p:val>
                                            <p:strVal val="#ppt_x"/>
                                          </p:val>
                                        </p:tav>
                                      </p:tavLst>
                                    </p:anim>
                                    <p:anim calcmode="lin" valueType="num">
                                      <p:cBhvr additive="base">
                                        <p:cTn id="8" dur="500" fill="hold"/>
                                        <p:tgtEl>
                                          <p:spTgt spid="3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ppt_x"/>
                                          </p:val>
                                        </p:tav>
                                        <p:tav tm="100000">
                                          <p:val>
                                            <p:strVal val="#ppt_x"/>
                                          </p:val>
                                        </p:tav>
                                      </p:tavLst>
                                    </p:anim>
                                    <p:anim calcmode="lin" valueType="num">
                                      <p:cBhvr additive="base">
                                        <p:cTn id="12"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rot="2700000">
            <a:off x="7003409" y="1166864"/>
            <a:ext cx="457200" cy="457200"/>
            <a:chOff x="2358572" y="1016001"/>
            <a:chExt cx="856342" cy="856342"/>
          </a:xfrm>
          <a:effectLst/>
        </p:grpSpPr>
        <p:cxnSp>
          <p:nvCxnSpPr>
            <p:cNvPr id="5" name="Straight Connector 4"/>
            <p:cNvCxnSpPr/>
            <p:nvPr/>
          </p:nvCxnSpPr>
          <p:spPr>
            <a:xfrm flipH="1">
              <a:off x="2786743" y="1016001"/>
              <a:ext cx="0" cy="856342"/>
            </a:xfrm>
            <a:prstGeom prst="line">
              <a:avLst/>
            </a:prstGeom>
            <a:ln w="127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5400000" flipH="1">
              <a:off x="2786743" y="986972"/>
              <a:ext cx="0" cy="856342"/>
            </a:xfrm>
            <a:prstGeom prst="line">
              <a:avLst/>
            </a:prstGeom>
            <a:ln w="127000">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p:cNvGrpSpPr/>
          <p:nvPr/>
        </p:nvGrpSpPr>
        <p:grpSpPr>
          <a:xfrm rot="2700000">
            <a:off x="9777023" y="4741667"/>
            <a:ext cx="1280160" cy="1280160"/>
            <a:chOff x="2358572" y="1016001"/>
            <a:chExt cx="856342" cy="856342"/>
          </a:xfrm>
          <a:effectLst/>
        </p:grpSpPr>
        <p:cxnSp>
          <p:nvCxnSpPr>
            <p:cNvPr id="8" name="Straight Connector 7"/>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1" name="TextBox 10"/>
          <p:cNvSpPr txBox="1"/>
          <p:nvPr/>
        </p:nvSpPr>
        <p:spPr>
          <a:xfrm>
            <a:off x="1587138" y="2225824"/>
            <a:ext cx="5183804" cy="3654462"/>
          </a:xfrm>
          <a:prstGeom prst="rect">
            <a:avLst/>
          </a:prstGeom>
          <a:noFill/>
        </p:spPr>
        <p:txBody>
          <a:bodyPr wrap="square" rtlCol="0">
            <a:spAutoFit/>
          </a:bodyPr>
          <a:lstStyle/>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Gender stereotypes still play a significant role in gender bias in the workplace</a:t>
            </a:r>
          </a:p>
          <a:p>
            <a:pPr marL="285750" indent="-28575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Realistic Conflict Theory?</a:t>
            </a:r>
          </a:p>
          <a:p>
            <a:pPr marL="742950" lvl="1" indent="-285750">
              <a:lnSpc>
                <a:spcPct val="130000"/>
              </a:lnSpc>
              <a:buFont typeface="Courier New" panose="02070309020205020404" pitchFamily="49" charset="0"/>
              <a:buChar char="o"/>
            </a:pPr>
            <a:r>
              <a:rPr lang="en-US" sz="2000" err="1">
                <a:solidFill>
                  <a:schemeClr val="tx1">
                    <a:alpha val="60000"/>
                  </a:schemeClr>
                </a:solidFill>
                <a:latin typeface="Gill Sans MT" panose="020B0502020104020203" pitchFamily="34" charset="0"/>
                <a:ea typeface="Source Sans Pro" charset="0"/>
                <a:cs typeface="Arial" panose="020B0604020202020204" pitchFamily="34" charset="0"/>
              </a:rPr>
              <a:t>LeVine</a:t>
            </a: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 and Campbell (1972): Prejudice arises as an inevitable consequence of competition among groups for resources or power</a:t>
            </a:r>
          </a:p>
          <a:p>
            <a:pPr>
              <a:lnSpc>
                <a:spcPct val="130000"/>
              </a:lnSpc>
            </a:pPr>
            <a:r>
              <a:rPr lang="en-US" sz="2000">
                <a:solidFill>
                  <a:schemeClr val="tx1">
                    <a:alpha val="60000"/>
                  </a:schemeClr>
                </a:solidFill>
                <a:latin typeface="Gill Sans MT" panose="020B0502020104020203" pitchFamily="34" charset="0"/>
                <a:ea typeface="Source Sans Pro" charset="0"/>
                <a:cs typeface="Source Sans Pro" charset="0"/>
              </a:rPr>
              <a:t> </a:t>
            </a:r>
          </a:p>
        </p:txBody>
      </p:sp>
      <p:grpSp>
        <p:nvGrpSpPr>
          <p:cNvPr id="12" name="Group 11"/>
          <p:cNvGrpSpPr/>
          <p:nvPr/>
        </p:nvGrpSpPr>
        <p:grpSpPr>
          <a:xfrm>
            <a:off x="2856548" y="1049611"/>
            <a:ext cx="3330011" cy="523220"/>
            <a:chOff x="4423222" y="319593"/>
            <a:chExt cx="3330011" cy="523220"/>
          </a:xfrm>
        </p:grpSpPr>
        <p:sp>
          <p:nvSpPr>
            <p:cNvPr id="13" name="TextBox 12"/>
            <p:cNvSpPr txBox="1"/>
            <p:nvPr userDrawn="1"/>
          </p:nvSpPr>
          <p:spPr>
            <a:xfrm>
              <a:off x="4983598" y="435840"/>
              <a:ext cx="2209258" cy="369332"/>
            </a:xfrm>
            <a:prstGeom prst="rect">
              <a:avLst/>
            </a:prstGeom>
            <a:noFill/>
          </p:spPr>
          <p:txBody>
            <a:bodyPr wrap="none" rtlCol="0">
              <a:spAutoFit/>
            </a:bodyPr>
            <a:lstStyle/>
            <a:p>
              <a:pPr algn="ctr"/>
              <a:r>
                <a:rPr lang="en-US" b="1" spc="400">
                  <a:solidFill>
                    <a:schemeClr val="tx1"/>
                  </a:solidFill>
                  <a:latin typeface="Gill Sans MT" panose="020B0502020104020203" pitchFamily="34" charset="0"/>
                </a:rPr>
                <a:t>Gender Bias?</a:t>
              </a:r>
            </a:p>
          </p:txBody>
        </p:sp>
        <p:sp>
          <p:nvSpPr>
            <p:cNvPr id="14" name="TextBox 13"/>
            <p:cNvSpPr txBox="1"/>
            <p:nvPr userDrawn="1"/>
          </p:nvSpPr>
          <p:spPr>
            <a:xfrm>
              <a:off x="4423222" y="319593"/>
              <a:ext cx="522900" cy="523220"/>
            </a:xfrm>
            <a:prstGeom prst="rect">
              <a:avLst/>
            </a:prstGeom>
            <a:noFill/>
          </p:spPr>
          <p:txBody>
            <a:bodyPr wrap="none" rtlCol="0">
              <a:spAutoFit/>
            </a:bodyPr>
            <a:lstStyle/>
            <a:p>
              <a:pPr algn="ctr"/>
              <a:r>
                <a:rPr lang="en-US" sz="2800" spc="400">
                  <a:solidFill>
                    <a:schemeClr val="tx1"/>
                  </a:solidFill>
                  <a:latin typeface="Gill Sans MT" panose="020B0502020104020203" pitchFamily="34" charset="0"/>
                </a:rPr>
                <a:t>-[</a:t>
              </a:r>
            </a:p>
          </p:txBody>
        </p:sp>
        <p:sp>
          <p:nvSpPr>
            <p:cNvPr id="15" name="TextBox 14"/>
            <p:cNvSpPr txBox="1"/>
            <p:nvPr userDrawn="1"/>
          </p:nvSpPr>
          <p:spPr>
            <a:xfrm>
              <a:off x="7230333" y="319593"/>
              <a:ext cx="522900" cy="523220"/>
            </a:xfrm>
            <a:prstGeom prst="rect">
              <a:avLst/>
            </a:prstGeom>
            <a:noFill/>
          </p:spPr>
          <p:txBody>
            <a:bodyPr wrap="none" rtlCol="0">
              <a:spAutoFit/>
            </a:bodyPr>
            <a:lstStyle/>
            <a:p>
              <a:pPr algn="ctr"/>
              <a:r>
                <a:rPr lang="en-US" sz="2800" spc="400">
                  <a:solidFill>
                    <a:schemeClr val="tx1"/>
                  </a:solidFill>
                  <a:latin typeface="Gill Sans MT" panose="020B0502020104020203" pitchFamily="34" charset="0"/>
                </a:rPr>
                <a:t>]-</a:t>
              </a:r>
            </a:p>
          </p:txBody>
        </p:sp>
      </p:grpSp>
      <p:grpSp>
        <p:nvGrpSpPr>
          <p:cNvPr id="16" name="Group 15"/>
          <p:cNvGrpSpPr/>
          <p:nvPr/>
        </p:nvGrpSpPr>
        <p:grpSpPr>
          <a:xfrm rot="2700000">
            <a:off x="-605451" y="620971"/>
            <a:ext cx="1554480" cy="1554480"/>
            <a:chOff x="2358572" y="1016001"/>
            <a:chExt cx="856342" cy="856342"/>
          </a:xfrm>
          <a:effectLst/>
        </p:grpSpPr>
        <p:cxnSp>
          <p:nvCxnSpPr>
            <p:cNvPr id="17" name="Straight Connector 16"/>
            <p:cNvCxnSpPr/>
            <p:nvPr/>
          </p:nvCxnSpPr>
          <p:spPr>
            <a:xfrm flipH="1">
              <a:off x="2786743" y="1016001"/>
              <a:ext cx="0" cy="856342"/>
            </a:xfrm>
            <a:prstGeom prst="line">
              <a:avLst/>
            </a:prstGeom>
            <a:ln w="190500">
              <a:solidFill>
                <a:schemeClr val="tx1">
                  <a:lumMod val="10000"/>
                  <a:lumOff val="9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flipH="1">
              <a:off x="2786743" y="986972"/>
              <a:ext cx="0" cy="856342"/>
            </a:xfrm>
            <a:prstGeom prst="line">
              <a:avLst/>
            </a:prstGeom>
            <a:ln w="190500">
              <a:solidFill>
                <a:schemeClr val="tx1">
                  <a:lumMod val="10000"/>
                  <a:lumOff val="90000"/>
                </a:schemeClr>
              </a:solidFill>
            </a:ln>
          </p:spPr>
          <p:style>
            <a:lnRef idx="1">
              <a:schemeClr val="accent1"/>
            </a:lnRef>
            <a:fillRef idx="0">
              <a:schemeClr val="accent1"/>
            </a:fillRef>
            <a:effectRef idx="0">
              <a:schemeClr val="accent1"/>
            </a:effectRef>
            <a:fontRef idx="minor">
              <a:schemeClr val="tx1"/>
            </a:fontRef>
          </p:style>
        </p:cxnSp>
      </p:grpSp>
      <p:grpSp>
        <p:nvGrpSpPr>
          <p:cNvPr id="19" name="Group 18"/>
          <p:cNvGrpSpPr/>
          <p:nvPr/>
        </p:nvGrpSpPr>
        <p:grpSpPr>
          <a:xfrm rot="2700000">
            <a:off x="-1202006" y="867523"/>
            <a:ext cx="2743200" cy="2743200"/>
            <a:chOff x="2358572" y="1016001"/>
            <a:chExt cx="856342" cy="856342"/>
          </a:xfrm>
          <a:effectLst/>
        </p:grpSpPr>
        <p:cxnSp>
          <p:nvCxnSpPr>
            <p:cNvPr id="20" name="Straight Connector 19"/>
            <p:cNvCxnSpPr/>
            <p:nvPr/>
          </p:nvCxnSpPr>
          <p:spPr>
            <a:xfrm flipH="1">
              <a:off x="2786743" y="1016001"/>
              <a:ext cx="0" cy="856342"/>
            </a:xfrm>
            <a:prstGeom prst="line">
              <a:avLst/>
            </a:prstGeom>
            <a:ln w="3810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flipH="1">
              <a:off x="2786743" y="986972"/>
              <a:ext cx="0" cy="856342"/>
            </a:xfrm>
            <a:prstGeom prst="line">
              <a:avLst/>
            </a:prstGeom>
            <a:ln w="3810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 name="Group 21"/>
          <p:cNvGrpSpPr/>
          <p:nvPr/>
        </p:nvGrpSpPr>
        <p:grpSpPr>
          <a:xfrm rot="2700000">
            <a:off x="547642" y="2502101"/>
            <a:ext cx="640080" cy="640080"/>
            <a:chOff x="2358572" y="1016001"/>
            <a:chExt cx="856342" cy="856342"/>
          </a:xfrm>
          <a:effectLst/>
        </p:grpSpPr>
        <p:cxnSp>
          <p:nvCxnSpPr>
            <p:cNvPr id="23" name="Straight Connector 22"/>
            <p:cNvCxnSpPr/>
            <p:nvPr/>
          </p:nvCxnSpPr>
          <p:spPr>
            <a:xfrm flipH="1">
              <a:off x="2786743" y="1016001"/>
              <a:ext cx="0" cy="856342"/>
            </a:xfrm>
            <a:prstGeom prst="line">
              <a:avLst/>
            </a:prstGeom>
            <a:ln w="127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flipH="1">
              <a:off x="2786743" y="986972"/>
              <a:ext cx="0" cy="856342"/>
            </a:xfrm>
            <a:prstGeom prst="line">
              <a:avLst/>
            </a:prstGeom>
            <a:ln w="12700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p:nvGrpSpPr>
        <p:grpSpPr>
          <a:xfrm rot="2700000">
            <a:off x="1598128" y="776618"/>
            <a:ext cx="914400" cy="914400"/>
            <a:chOff x="2358572" y="1016001"/>
            <a:chExt cx="856342" cy="856342"/>
          </a:xfrm>
          <a:effectLst/>
        </p:grpSpPr>
        <p:cxnSp>
          <p:nvCxnSpPr>
            <p:cNvPr id="26" name="Straight Connector 25"/>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pic>
        <p:nvPicPr>
          <p:cNvPr id="1024" name="Picture Placeholder 1023"/>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375" r="4375"/>
          <a:stretch>
            <a:fillRect/>
          </a:stretch>
        </p:blipFill>
        <p:spPr/>
      </p:pic>
      <p:sp>
        <p:nvSpPr>
          <p:cNvPr id="28" name="Rectangle 27"/>
          <p:cNvSpPr/>
          <p:nvPr/>
        </p:nvSpPr>
        <p:spPr>
          <a:xfrm>
            <a:off x="4661758" y="6250193"/>
            <a:ext cx="2766398"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545764" y="6171656"/>
            <a:ext cx="1580356"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82091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500"/>
                                        <p:tgtEl>
                                          <p:spTgt spid="19"/>
                                        </p:tgtEl>
                                      </p:cBhvr>
                                    </p:animEffect>
                                  </p:childTnLst>
                                </p:cTn>
                              </p:par>
                              <p:par>
                                <p:cTn id="11" presetID="10" presetClass="entr" presetSubtype="0"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childTnLst>
                                </p:cTn>
                              </p:par>
                              <p:par>
                                <p:cTn id="14" presetID="10" presetClass="entr" presetSubtype="0" fill="hold"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par>
                                <p:cTn id="17" presetID="10"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par>
                                <p:cTn id="20" presetID="10" presetClass="entr" presetSubtype="0" fill="hold"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rot="2700000">
            <a:off x="7003409" y="1166864"/>
            <a:ext cx="457200" cy="457200"/>
            <a:chOff x="2358572" y="1016001"/>
            <a:chExt cx="856342" cy="856342"/>
          </a:xfrm>
          <a:effectLst/>
        </p:grpSpPr>
        <p:cxnSp>
          <p:nvCxnSpPr>
            <p:cNvPr id="5" name="Straight Connector 4"/>
            <p:cNvCxnSpPr/>
            <p:nvPr/>
          </p:nvCxnSpPr>
          <p:spPr>
            <a:xfrm flipH="1">
              <a:off x="2786743" y="1016001"/>
              <a:ext cx="0" cy="856342"/>
            </a:xfrm>
            <a:prstGeom prst="line">
              <a:avLst/>
            </a:prstGeom>
            <a:ln w="127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5400000" flipH="1">
              <a:off x="2786743" y="986972"/>
              <a:ext cx="0" cy="856342"/>
            </a:xfrm>
            <a:prstGeom prst="line">
              <a:avLst/>
            </a:prstGeom>
            <a:ln w="127000">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p:cNvGrpSpPr/>
          <p:nvPr/>
        </p:nvGrpSpPr>
        <p:grpSpPr>
          <a:xfrm rot="2700000">
            <a:off x="9777023" y="4741667"/>
            <a:ext cx="1280160" cy="1280160"/>
            <a:chOff x="2358572" y="1016001"/>
            <a:chExt cx="856342" cy="856342"/>
          </a:xfrm>
          <a:effectLst/>
        </p:grpSpPr>
        <p:cxnSp>
          <p:nvCxnSpPr>
            <p:cNvPr id="8" name="Straight Connector 7"/>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1" name="TextBox 10"/>
          <p:cNvSpPr txBox="1"/>
          <p:nvPr/>
        </p:nvSpPr>
        <p:spPr>
          <a:xfrm>
            <a:off x="1587138" y="2225824"/>
            <a:ext cx="5183804" cy="3254352"/>
          </a:xfrm>
          <a:prstGeom prst="rect">
            <a:avLst/>
          </a:prstGeom>
          <a:noFill/>
        </p:spPr>
        <p:txBody>
          <a:bodyPr wrap="square" rtlCol="0">
            <a:spAutoFit/>
          </a:bodyPr>
          <a:lstStyle/>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Limited resources in organisations = vacancies, progression opportunities, promotion, training and development</a:t>
            </a:r>
          </a:p>
          <a:p>
            <a:pPr marL="285750" indent="-28575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285750" indent="-28575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This competition can inhibit organisations efforts to establish successful organisational diversity</a:t>
            </a:r>
          </a:p>
          <a:p>
            <a:pPr>
              <a:lnSpc>
                <a:spcPct val="130000"/>
              </a:lnSpc>
            </a:pPr>
            <a:r>
              <a:rPr lang="en-US" sz="2000">
                <a:solidFill>
                  <a:schemeClr val="tx1">
                    <a:alpha val="60000"/>
                  </a:schemeClr>
                </a:solidFill>
                <a:latin typeface="Gill Sans MT" panose="020B0502020104020203" pitchFamily="34" charset="0"/>
                <a:ea typeface="Source Sans Pro" charset="0"/>
                <a:cs typeface="Source Sans Pro" charset="0"/>
              </a:rPr>
              <a:t> </a:t>
            </a:r>
          </a:p>
        </p:txBody>
      </p:sp>
      <p:grpSp>
        <p:nvGrpSpPr>
          <p:cNvPr id="12" name="Group 11"/>
          <p:cNvGrpSpPr/>
          <p:nvPr/>
        </p:nvGrpSpPr>
        <p:grpSpPr>
          <a:xfrm>
            <a:off x="2856548" y="1049611"/>
            <a:ext cx="3330011" cy="523220"/>
            <a:chOff x="4423222" y="319593"/>
            <a:chExt cx="3330011" cy="523220"/>
          </a:xfrm>
        </p:grpSpPr>
        <p:sp>
          <p:nvSpPr>
            <p:cNvPr id="13" name="TextBox 12"/>
            <p:cNvSpPr txBox="1"/>
            <p:nvPr userDrawn="1"/>
          </p:nvSpPr>
          <p:spPr>
            <a:xfrm>
              <a:off x="4983598" y="435840"/>
              <a:ext cx="2209258" cy="369332"/>
            </a:xfrm>
            <a:prstGeom prst="rect">
              <a:avLst/>
            </a:prstGeom>
            <a:noFill/>
          </p:spPr>
          <p:txBody>
            <a:bodyPr wrap="none" rtlCol="0">
              <a:spAutoFit/>
            </a:bodyPr>
            <a:lstStyle/>
            <a:p>
              <a:pPr algn="ctr"/>
              <a:r>
                <a:rPr lang="en-US" b="1" spc="400">
                  <a:solidFill>
                    <a:schemeClr val="tx1"/>
                  </a:solidFill>
                  <a:latin typeface="Gill Sans MT" panose="020B0502020104020203" pitchFamily="34" charset="0"/>
                </a:rPr>
                <a:t>Gender Bias?</a:t>
              </a:r>
            </a:p>
          </p:txBody>
        </p:sp>
        <p:sp>
          <p:nvSpPr>
            <p:cNvPr id="14" name="TextBox 13"/>
            <p:cNvSpPr txBox="1"/>
            <p:nvPr userDrawn="1"/>
          </p:nvSpPr>
          <p:spPr>
            <a:xfrm>
              <a:off x="4423222" y="319593"/>
              <a:ext cx="522900" cy="523220"/>
            </a:xfrm>
            <a:prstGeom prst="rect">
              <a:avLst/>
            </a:prstGeom>
            <a:noFill/>
          </p:spPr>
          <p:txBody>
            <a:bodyPr wrap="none" rtlCol="0">
              <a:spAutoFit/>
            </a:bodyPr>
            <a:lstStyle/>
            <a:p>
              <a:pPr algn="ctr"/>
              <a:r>
                <a:rPr lang="en-US" sz="2800" spc="400">
                  <a:solidFill>
                    <a:schemeClr val="tx1"/>
                  </a:solidFill>
                  <a:latin typeface="Gill Sans MT" panose="020B0502020104020203" pitchFamily="34" charset="0"/>
                </a:rPr>
                <a:t>-[</a:t>
              </a:r>
            </a:p>
          </p:txBody>
        </p:sp>
        <p:sp>
          <p:nvSpPr>
            <p:cNvPr id="15" name="TextBox 14"/>
            <p:cNvSpPr txBox="1"/>
            <p:nvPr userDrawn="1"/>
          </p:nvSpPr>
          <p:spPr>
            <a:xfrm>
              <a:off x="7230333" y="319593"/>
              <a:ext cx="522900" cy="523220"/>
            </a:xfrm>
            <a:prstGeom prst="rect">
              <a:avLst/>
            </a:prstGeom>
            <a:noFill/>
          </p:spPr>
          <p:txBody>
            <a:bodyPr wrap="none" rtlCol="0">
              <a:spAutoFit/>
            </a:bodyPr>
            <a:lstStyle/>
            <a:p>
              <a:pPr algn="ctr"/>
              <a:r>
                <a:rPr lang="en-US" sz="2800" spc="400">
                  <a:solidFill>
                    <a:schemeClr val="tx1"/>
                  </a:solidFill>
                  <a:latin typeface="Gill Sans MT" panose="020B0502020104020203" pitchFamily="34" charset="0"/>
                </a:rPr>
                <a:t>]-</a:t>
              </a:r>
            </a:p>
          </p:txBody>
        </p:sp>
      </p:grpSp>
      <p:grpSp>
        <p:nvGrpSpPr>
          <p:cNvPr id="16" name="Group 15"/>
          <p:cNvGrpSpPr/>
          <p:nvPr/>
        </p:nvGrpSpPr>
        <p:grpSpPr>
          <a:xfrm rot="2700000">
            <a:off x="-605451" y="620971"/>
            <a:ext cx="1554480" cy="1554480"/>
            <a:chOff x="2358572" y="1016001"/>
            <a:chExt cx="856342" cy="856342"/>
          </a:xfrm>
          <a:effectLst/>
        </p:grpSpPr>
        <p:cxnSp>
          <p:nvCxnSpPr>
            <p:cNvPr id="17" name="Straight Connector 16"/>
            <p:cNvCxnSpPr/>
            <p:nvPr/>
          </p:nvCxnSpPr>
          <p:spPr>
            <a:xfrm flipH="1">
              <a:off x="2786743" y="1016001"/>
              <a:ext cx="0" cy="856342"/>
            </a:xfrm>
            <a:prstGeom prst="line">
              <a:avLst/>
            </a:prstGeom>
            <a:ln w="190500">
              <a:solidFill>
                <a:schemeClr val="tx1">
                  <a:lumMod val="10000"/>
                  <a:lumOff val="9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flipH="1">
              <a:off x="2786743" y="986972"/>
              <a:ext cx="0" cy="856342"/>
            </a:xfrm>
            <a:prstGeom prst="line">
              <a:avLst/>
            </a:prstGeom>
            <a:ln w="190500">
              <a:solidFill>
                <a:schemeClr val="tx1">
                  <a:lumMod val="10000"/>
                  <a:lumOff val="90000"/>
                </a:schemeClr>
              </a:solidFill>
            </a:ln>
          </p:spPr>
          <p:style>
            <a:lnRef idx="1">
              <a:schemeClr val="accent1"/>
            </a:lnRef>
            <a:fillRef idx="0">
              <a:schemeClr val="accent1"/>
            </a:fillRef>
            <a:effectRef idx="0">
              <a:schemeClr val="accent1"/>
            </a:effectRef>
            <a:fontRef idx="minor">
              <a:schemeClr val="tx1"/>
            </a:fontRef>
          </p:style>
        </p:cxnSp>
      </p:grpSp>
      <p:grpSp>
        <p:nvGrpSpPr>
          <p:cNvPr id="19" name="Group 18"/>
          <p:cNvGrpSpPr/>
          <p:nvPr/>
        </p:nvGrpSpPr>
        <p:grpSpPr>
          <a:xfrm rot="2700000">
            <a:off x="-1202006" y="867523"/>
            <a:ext cx="2743200" cy="2743200"/>
            <a:chOff x="2358572" y="1016001"/>
            <a:chExt cx="856342" cy="856342"/>
          </a:xfrm>
          <a:effectLst/>
        </p:grpSpPr>
        <p:cxnSp>
          <p:nvCxnSpPr>
            <p:cNvPr id="20" name="Straight Connector 19"/>
            <p:cNvCxnSpPr/>
            <p:nvPr/>
          </p:nvCxnSpPr>
          <p:spPr>
            <a:xfrm flipH="1">
              <a:off x="2786743" y="1016001"/>
              <a:ext cx="0" cy="856342"/>
            </a:xfrm>
            <a:prstGeom prst="line">
              <a:avLst/>
            </a:prstGeom>
            <a:ln w="3810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flipH="1">
              <a:off x="2786743" y="986972"/>
              <a:ext cx="0" cy="856342"/>
            </a:xfrm>
            <a:prstGeom prst="line">
              <a:avLst/>
            </a:prstGeom>
            <a:ln w="3810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 name="Group 21"/>
          <p:cNvGrpSpPr/>
          <p:nvPr/>
        </p:nvGrpSpPr>
        <p:grpSpPr>
          <a:xfrm rot="2700000">
            <a:off x="547642" y="2502101"/>
            <a:ext cx="640080" cy="640080"/>
            <a:chOff x="2358572" y="1016001"/>
            <a:chExt cx="856342" cy="856342"/>
          </a:xfrm>
          <a:effectLst/>
        </p:grpSpPr>
        <p:cxnSp>
          <p:nvCxnSpPr>
            <p:cNvPr id="23" name="Straight Connector 22"/>
            <p:cNvCxnSpPr/>
            <p:nvPr/>
          </p:nvCxnSpPr>
          <p:spPr>
            <a:xfrm flipH="1">
              <a:off x="2786743" y="1016001"/>
              <a:ext cx="0" cy="856342"/>
            </a:xfrm>
            <a:prstGeom prst="line">
              <a:avLst/>
            </a:prstGeom>
            <a:ln w="127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flipH="1">
              <a:off x="2786743" y="986972"/>
              <a:ext cx="0" cy="856342"/>
            </a:xfrm>
            <a:prstGeom prst="line">
              <a:avLst/>
            </a:prstGeom>
            <a:ln w="12700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p:nvGrpSpPr>
        <p:grpSpPr>
          <a:xfrm rot="2700000">
            <a:off x="1598128" y="776618"/>
            <a:ext cx="914400" cy="914400"/>
            <a:chOff x="2358572" y="1016001"/>
            <a:chExt cx="856342" cy="856342"/>
          </a:xfrm>
          <a:effectLst/>
        </p:grpSpPr>
        <p:cxnSp>
          <p:nvCxnSpPr>
            <p:cNvPr id="26" name="Straight Connector 25"/>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pic>
        <p:nvPicPr>
          <p:cNvPr id="1024" name="Picture Placeholder 1023"/>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375" r="4375"/>
          <a:stretch>
            <a:fillRect/>
          </a:stretch>
        </p:blipFill>
        <p:spPr/>
      </p:pic>
      <p:sp>
        <p:nvSpPr>
          <p:cNvPr id="28" name="Rectangle 27"/>
          <p:cNvSpPr/>
          <p:nvPr/>
        </p:nvSpPr>
        <p:spPr>
          <a:xfrm>
            <a:off x="4818832" y="6250193"/>
            <a:ext cx="2609323"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601861" y="6126777"/>
            <a:ext cx="1591577"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850640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961596" y="1703123"/>
            <a:ext cx="10607040" cy="4284575"/>
            <a:chOff x="1633095" y="2814016"/>
            <a:chExt cx="8308985" cy="2691765"/>
          </a:xfrm>
        </p:grpSpPr>
        <p:sp>
          <p:nvSpPr>
            <p:cNvPr id="4" name="Title 1"/>
            <p:cNvSpPr txBox="1">
              <a:spLocks/>
            </p:cNvSpPr>
            <p:nvPr/>
          </p:nvSpPr>
          <p:spPr>
            <a:xfrm>
              <a:off x="1633095" y="2814016"/>
              <a:ext cx="8265648" cy="376053"/>
            </a:xfrm>
            <a:prstGeom prst="rect">
              <a:avLst/>
            </a:prstGeom>
          </p:spPr>
          <p:txBody>
            <a:bodyPr/>
            <a:lstStyle>
              <a:lvl1pPr algn="ctr" defTabSz="914400" rtl="0" eaLnBrk="1" latinLnBrk="0" hangingPunct="1">
                <a:lnSpc>
                  <a:spcPct val="90000"/>
                </a:lnSpc>
                <a:spcBef>
                  <a:spcPct val="0"/>
                </a:spcBef>
                <a:buNone/>
                <a:defRPr sz="4000" b="1" i="0" kern="1200">
                  <a:solidFill>
                    <a:schemeClr val="tx1"/>
                  </a:solidFill>
                  <a:latin typeface="Source Sans Pro Black" charset="0"/>
                  <a:ea typeface="Source Sans Pro Black" charset="0"/>
                  <a:cs typeface="Source Sans Pro Black" charset="0"/>
                </a:defRPr>
              </a:lvl1pPr>
            </a:lstStyle>
            <a:p>
              <a:pPr algn="l"/>
              <a:endParaRPr lang="en-US" sz="2800" spc="200">
                <a:latin typeface="Gill Sans MT" panose="020B0502020104020203" pitchFamily="34" charset="0"/>
              </a:endParaRPr>
            </a:p>
          </p:txBody>
        </p:sp>
        <p:sp>
          <p:nvSpPr>
            <p:cNvPr id="5" name="Rectangle 4"/>
            <p:cNvSpPr/>
            <p:nvPr/>
          </p:nvSpPr>
          <p:spPr>
            <a:xfrm>
              <a:off x="1676432" y="2895431"/>
              <a:ext cx="8265648" cy="2610350"/>
            </a:xfrm>
            <a:prstGeom prst="rect">
              <a:avLst/>
            </a:prstGeom>
          </p:spPr>
          <p:txBody>
            <a:bodyPr wrap="square">
              <a:spAutoFit/>
            </a:bodyPr>
            <a:lstStyle/>
            <a:p>
              <a:pPr marL="285750" indent="-285750">
                <a:buFont typeface="Courier New" panose="02070309020205020404" pitchFamily="49" charset="0"/>
                <a:buChar char="o"/>
              </a:pPr>
              <a:r>
                <a:rPr lang="en-US" sz="2400">
                  <a:solidFill>
                    <a:schemeClr val="tx1">
                      <a:alpha val="60000"/>
                    </a:schemeClr>
                  </a:solidFill>
                  <a:latin typeface="Gill Sans MT" panose="020B0502020104020203" pitchFamily="34" charset="0"/>
                  <a:ea typeface="Lato Light" charset="0"/>
                  <a:cs typeface="Arial" panose="020B0604020202020204" pitchFamily="34" charset="0"/>
                </a:rPr>
                <a:t>Gender bias / discrimination has become less overt</a:t>
              </a:r>
            </a:p>
            <a:p>
              <a:pPr marL="285750" indent="-285750">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Lato Light" charset="0"/>
                <a:cs typeface="Arial" panose="020B0604020202020204" pitchFamily="34" charset="0"/>
              </a:endParaRPr>
            </a:p>
            <a:p>
              <a:pPr marL="285750" indent="-285750">
                <a:buFont typeface="Courier New" panose="02070309020205020404" pitchFamily="49" charset="0"/>
                <a:buChar char="o"/>
              </a:pPr>
              <a:r>
                <a:rPr lang="en-US" sz="2400">
                  <a:solidFill>
                    <a:schemeClr val="tx1">
                      <a:alpha val="60000"/>
                    </a:schemeClr>
                  </a:solidFill>
                  <a:latin typeface="Gill Sans MT" panose="020B0502020104020203" pitchFamily="34" charset="0"/>
                  <a:ea typeface="Lato Light" charset="0"/>
                  <a:cs typeface="Arial" panose="020B0604020202020204" pitchFamily="34" charset="0"/>
                </a:rPr>
                <a:t>But research shows that there is still much covert bias related to gender</a:t>
              </a:r>
            </a:p>
            <a:p>
              <a:pPr marL="285750" indent="-285750">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Lato Light" charset="0"/>
                <a:cs typeface="Arial" panose="020B0604020202020204" pitchFamily="34" charset="0"/>
              </a:endParaRPr>
            </a:p>
            <a:p>
              <a:pPr marL="285750" indent="-285750">
                <a:buFont typeface="Courier New" panose="02070309020205020404" pitchFamily="49" charset="0"/>
                <a:buChar char="o"/>
              </a:pPr>
              <a:r>
                <a:rPr lang="en-US" sz="2400">
                  <a:solidFill>
                    <a:schemeClr val="tx1">
                      <a:alpha val="60000"/>
                    </a:schemeClr>
                  </a:solidFill>
                  <a:latin typeface="Gill Sans MT" panose="020B0502020104020203" pitchFamily="34" charset="0"/>
                  <a:ea typeface="Lato Light" charset="0"/>
                  <a:cs typeface="Arial" panose="020B0604020202020204" pitchFamily="34" charset="0"/>
                </a:rPr>
                <a:t>Implications:</a:t>
              </a:r>
            </a:p>
            <a:p>
              <a:pPr marL="285750" indent="-285750">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Lato Light" charset="0"/>
                <a:cs typeface="Arial" panose="020B0604020202020204" pitchFamily="34" charset="0"/>
              </a:endParaRPr>
            </a:p>
            <a:p>
              <a:pPr marL="742950" lvl="1" indent="-285750">
                <a:buFont typeface="Courier New" panose="02070309020205020404" pitchFamily="49" charset="0"/>
                <a:buChar char="o"/>
              </a:pPr>
              <a:r>
                <a:rPr lang="en-US" sz="2400">
                  <a:solidFill>
                    <a:schemeClr val="tx1">
                      <a:alpha val="60000"/>
                    </a:schemeClr>
                  </a:solidFill>
                  <a:latin typeface="Gill Sans MT" panose="020B0502020104020203" pitchFamily="34" charset="0"/>
                  <a:ea typeface="Lato Light" charset="0"/>
                  <a:cs typeface="Arial" panose="020B0604020202020204" pitchFamily="34" charset="0"/>
                </a:rPr>
                <a:t>Huge setback for diversity and inclusivity</a:t>
              </a:r>
            </a:p>
            <a:p>
              <a:pPr marL="742950" lvl="1" indent="-285750">
                <a:buFont typeface="Courier New" panose="02070309020205020404" pitchFamily="49" charset="0"/>
                <a:buChar char="o"/>
              </a:pPr>
              <a:r>
                <a:rPr lang="en-US" sz="2400">
                  <a:solidFill>
                    <a:schemeClr val="tx1">
                      <a:alpha val="60000"/>
                    </a:schemeClr>
                  </a:solidFill>
                  <a:latin typeface="Gill Sans MT" panose="020B0502020104020203" pitchFamily="34" charset="0"/>
                  <a:ea typeface="Lato Light" charset="0"/>
                  <a:cs typeface="Arial" panose="020B0604020202020204" pitchFamily="34" charset="0"/>
                </a:rPr>
                <a:t>Increased likelihood for unintentional discrimination and can result in poor decision making</a:t>
              </a:r>
            </a:p>
            <a:p>
              <a:pPr marL="285750" indent="-285750">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Lato Light" charset="0"/>
                <a:cs typeface="Lato Light" charset="0"/>
              </a:endParaRPr>
            </a:p>
          </p:txBody>
        </p:sp>
      </p:grpSp>
      <p:sp>
        <p:nvSpPr>
          <p:cNvPr id="7" name="TextBox 6"/>
          <p:cNvSpPr txBox="1"/>
          <p:nvPr/>
        </p:nvSpPr>
        <p:spPr>
          <a:xfrm>
            <a:off x="3046730" y="784617"/>
            <a:ext cx="6132848" cy="646331"/>
          </a:xfrm>
          <a:prstGeom prst="rect">
            <a:avLst/>
          </a:prstGeom>
          <a:noFill/>
        </p:spPr>
        <p:txBody>
          <a:bodyPr wrap="square" rtlCol="0">
            <a:spAutoFit/>
          </a:bodyPr>
          <a:lstStyle/>
          <a:p>
            <a:pPr algn="ctr"/>
            <a:r>
              <a:rPr lang="en-US" sz="3600" b="1">
                <a:latin typeface="Gill Sans MT" panose="020B0502020104020203" pitchFamily="34" charset="0"/>
              </a:rPr>
              <a:t>Gender Bias</a:t>
            </a:r>
            <a:endParaRPr lang="en-US" sz="3600" b="1">
              <a:solidFill>
                <a:schemeClr val="accent2"/>
              </a:solidFill>
              <a:latin typeface="Gill Sans MT" panose="020B0502020104020203" pitchFamily="34" charset="0"/>
            </a:endParaRPr>
          </a:p>
        </p:txBody>
      </p:sp>
      <p:sp>
        <p:nvSpPr>
          <p:cNvPr id="2" name="Rectangle 1"/>
          <p:cNvSpPr/>
          <p:nvPr/>
        </p:nvSpPr>
        <p:spPr>
          <a:xfrm>
            <a:off x="8049032" y="5108336"/>
            <a:ext cx="3855503" cy="1077218"/>
          </a:xfrm>
          <a:prstGeom prst="rect">
            <a:avLst/>
          </a:prstGeom>
          <a:ln w="28575">
            <a:solidFill>
              <a:schemeClr val="accent2"/>
            </a:solidFill>
          </a:ln>
        </p:spPr>
        <p:txBody>
          <a:bodyPr wrap="square">
            <a:spAutoFit/>
          </a:bodyPr>
          <a:lstStyle/>
          <a:p>
            <a:r>
              <a:rPr lang="en-US" sz="1600">
                <a:solidFill>
                  <a:schemeClr val="tx1">
                    <a:alpha val="60000"/>
                  </a:schemeClr>
                </a:solidFill>
                <a:latin typeface="Gill Sans MT" panose="020B0502020104020203" pitchFamily="34" charset="0"/>
                <a:ea typeface="Lato Light" charset="0"/>
                <a:cs typeface="Arial" panose="020B0604020202020204" pitchFamily="34" charset="0"/>
              </a:rPr>
              <a:t>Moss-</a:t>
            </a:r>
            <a:r>
              <a:rPr lang="en-US" sz="1600" err="1">
                <a:solidFill>
                  <a:schemeClr val="tx1">
                    <a:alpha val="60000"/>
                  </a:schemeClr>
                </a:solidFill>
                <a:latin typeface="Gill Sans MT" panose="020B0502020104020203" pitchFamily="34" charset="0"/>
                <a:ea typeface="Lato Light" charset="0"/>
                <a:cs typeface="Arial" panose="020B0604020202020204" pitchFamily="34" charset="0"/>
              </a:rPr>
              <a:t>Racusin</a:t>
            </a:r>
            <a:r>
              <a:rPr lang="en-US" sz="1600">
                <a:solidFill>
                  <a:schemeClr val="tx1">
                    <a:alpha val="60000"/>
                  </a:schemeClr>
                </a:solidFill>
                <a:latin typeface="Gill Sans MT" panose="020B0502020104020203" pitchFamily="34" charset="0"/>
                <a:ea typeface="Lato Light" charset="0"/>
                <a:cs typeface="Arial" panose="020B0604020202020204" pitchFamily="34" charset="0"/>
              </a:rPr>
              <a:t>, Dovidio, </a:t>
            </a:r>
            <a:r>
              <a:rPr lang="en-US" sz="1600" err="1">
                <a:solidFill>
                  <a:schemeClr val="tx1">
                    <a:alpha val="60000"/>
                  </a:schemeClr>
                </a:solidFill>
                <a:latin typeface="Gill Sans MT" panose="020B0502020104020203" pitchFamily="34" charset="0"/>
                <a:ea typeface="Lato Light" charset="0"/>
                <a:cs typeface="Arial" panose="020B0604020202020204" pitchFamily="34" charset="0"/>
              </a:rPr>
              <a:t>Brescoll</a:t>
            </a:r>
            <a:r>
              <a:rPr lang="en-US" sz="1600">
                <a:solidFill>
                  <a:schemeClr val="tx1">
                    <a:alpha val="60000"/>
                  </a:schemeClr>
                </a:solidFill>
                <a:latin typeface="Gill Sans MT" panose="020B0502020104020203" pitchFamily="34" charset="0"/>
                <a:ea typeface="Lato Light" charset="0"/>
                <a:cs typeface="Arial" panose="020B0604020202020204" pitchFamily="34" charset="0"/>
              </a:rPr>
              <a:t>, Graham, and </a:t>
            </a:r>
            <a:r>
              <a:rPr lang="en-US" sz="1600" err="1">
                <a:solidFill>
                  <a:schemeClr val="tx1">
                    <a:alpha val="60000"/>
                  </a:schemeClr>
                </a:solidFill>
                <a:latin typeface="Gill Sans MT" panose="020B0502020104020203" pitchFamily="34" charset="0"/>
                <a:ea typeface="Lato Light" charset="0"/>
                <a:cs typeface="Arial" panose="020B0604020202020204" pitchFamily="34" charset="0"/>
              </a:rPr>
              <a:t>Handelsman</a:t>
            </a:r>
            <a:r>
              <a:rPr lang="en-US" sz="1600">
                <a:solidFill>
                  <a:schemeClr val="tx1">
                    <a:alpha val="60000"/>
                  </a:schemeClr>
                </a:solidFill>
                <a:latin typeface="Gill Sans MT" panose="020B0502020104020203" pitchFamily="34" charset="0"/>
                <a:ea typeface="Lato Light" charset="0"/>
                <a:cs typeface="Arial" panose="020B0604020202020204" pitchFamily="34" charset="0"/>
              </a:rPr>
              <a:t> (2012)</a:t>
            </a:r>
          </a:p>
          <a:p>
            <a:r>
              <a:rPr lang="en-US" sz="1600">
                <a:solidFill>
                  <a:schemeClr val="tx1">
                    <a:alpha val="60000"/>
                  </a:schemeClr>
                </a:solidFill>
                <a:latin typeface="Gill Sans MT" panose="020B0502020104020203" pitchFamily="34" charset="0"/>
                <a:ea typeface="Lato Light" charset="0"/>
                <a:cs typeface="Arial" panose="020B0604020202020204" pitchFamily="34" charset="0"/>
              </a:rPr>
              <a:t>Grogan (2018)</a:t>
            </a:r>
          </a:p>
          <a:p>
            <a:r>
              <a:rPr lang="en-US" sz="1600" err="1">
                <a:solidFill>
                  <a:schemeClr val="tx1">
                    <a:alpha val="60000"/>
                  </a:schemeClr>
                </a:solidFill>
                <a:latin typeface="Gill Sans MT" panose="020B0502020104020203" pitchFamily="34" charset="0"/>
                <a:ea typeface="Lato Light" charset="0"/>
                <a:cs typeface="Arial" panose="020B0604020202020204" pitchFamily="34" charset="0"/>
              </a:rPr>
              <a:t>MacNell</a:t>
            </a:r>
            <a:r>
              <a:rPr lang="en-US" sz="1600">
                <a:solidFill>
                  <a:schemeClr val="tx1">
                    <a:alpha val="60000"/>
                  </a:schemeClr>
                </a:solidFill>
                <a:latin typeface="Gill Sans MT" panose="020B0502020104020203" pitchFamily="34" charset="0"/>
                <a:ea typeface="Lato Light" charset="0"/>
                <a:cs typeface="Arial" panose="020B0604020202020204" pitchFamily="34" charset="0"/>
              </a:rPr>
              <a:t>, Driscoll and Hunt (2015)</a:t>
            </a:r>
          </a:p>
        </p:txBody>
      </p:sp>
      <p:sp>
        <p:nvSpPr>
          <p:cNvPr id="8" name="Rectangle 7"/>
          <p:cNvSpPr/>
          <p:nvPr/>
        </p:nvSpPr>
        <p:spPr>
          <a:xfrm>
            <a:off x="4644928" y="6250193"/>
            <a:ext cx="2783227"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607472" y="6250192"/>
            <a:ext cx="1557917"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7682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4005038" cy="822960"/>
            <a:chOff x="7223860" y="1309772"/>
            <a:chExt cx="4005038"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2943251"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Murray (1999)</a:t>
              </a:r>
            </a:p>
          </p:txBody>
        </p:sp>
      </p:grpSp>
      <p:sp>
        <p:nvSpPr>
          <p:cNvPr id="39" name="TextBox 38"/>
          <p:cNvSpPr txBox="1"/>
          <p:nvPr/>
        </p:nvSpPr>
        <p:spPr>
          <a:xfrm>
            <a:off x="1689420" y="1744859"/>
            <a:ext cx="9495724" cy="3406638"/>
          </a:xfrm>
          <a:prstGeom prst="rect">
            <a:avLst/>
          </a:prstGeom>
          <a:noFill/>
        </p:spPr>
        <p:txBody>
          <a:bodyPr wrap="square" rtlCol="0">
            <a:spAutoFit/>
          </a:bodyPr>
          <a:lstStyle/>
          <a:p>
            <a:pPr marL="285750" indent="-28575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Males in particular jobs are viewed with suspicion if the roles associated do not fit with gender stereotypes</a:t>
            </a:r>
          </a:p>
          <a:p>
            <a:pPr marL="285750" indent="-28575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285750" indent="-28575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e.g., male care workers 	</a:t>
            </a:r>
          </a:p>
          <a:p>
            <a:pPr marL="742950" lvl="1" indent="-28575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Overt hostility</a:t>
            </a:r>
          </a:p>
          <a:p>
            <a:pPr marL="742950" lvl="1" indent="-28575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Effeminate</a:t>
            </a:r>
          </a:p>
          <a:p>
            <a:pPr marL="742950" lvl="1" indent="-28575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Perverted </a:t>
            </a:r>
          </a:p>
        </p:txBody>
      </p:sp>
      <p:sp>
        <p:nvSpPr>
          <p:cNvPr id="17" name="Rectangle 16"/>
          <p:cNvSpPr/>
          <p:nvPr/>
        </p:nvSpPr>
        <p:spPr>
          <a:xfrm>
            <a:off x="4824442" y="6250193"/>
            <a:ext cx="2603713"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88689" y="6250192"/>
            <a:ext cx="163084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05657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4759093" cy="822960"/>
            <a:chOff x="7223860" y="1309772"/>
            <a:chExt cx="4759093"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3697306"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Cuddy et al. (2004)</a:t>
              </a:r>
            </a:p>
          </p:txBody>
        </p:sp>
      </p:grpSp>
      <p:sp>
        <p:nvSpPr>
          <p:cNvPr id="39" name="TextBox 38"/>
          <p:cNvSpPr txBox="1"/>
          <p:nvPr/>
        </p:nvSpPr>
        <p:spPr>
          <a:xfrm>
            <a:off x="1689420" y="1458838"/>
            <a:ext cx="9227038" cy="4847033"/>
          </a:xfrm>
          <a:prstGeom prst="rect">
            <a:avLst/>
          </a:prstGeom>
          <a:noFill/>
        </p:spPr>
        <p:txBody>
          <a:bodyPr wrap="square" rtlCol="0">
            <a:spAutoFit/>
          </a:bodyPr>
          <a:lstStyle/>
          <a:p>
            <a:pPr>
              <a:lnSpc>
                <a:spcPct val="130000"/>
              </a:lnSpc>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When working women become mothers:</a:t>
            </a:r>
          </a:p>
          <a:p>
            <a:pPr>
              <a:lnSpc>
                <a:spcPct val="130000"/>
              </a:lnSpc>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285750" indent="-28575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Perceived as losing competence,</a:t>
            </a:r>
          </a:p>
          <a:p>
            <a:pPr marL="285750" indent="-28575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Increase in warmth</a:t>
            </a:r>
          </a:p>
          <a:p>
            <a:pPr marL="285750" indent="-28575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a:lnSpc>
                <a:spcPct val="130000"/>
              </a:lnSpc>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When males become fathers:</a:t>
            </a:r>
          </a:p>
          <a:p>
            <a:pPr marL="285750" indent="-28575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285750" indent="-28575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Also perceived as increasing in warmth</a:t>
            </a:r>
          </a:p>
          <a:p>
            <a:pPr marL="285750" indent="-28575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But do </a:t>
            </a:r>
            <a:r>
              <a:rPr lang="en-US" sz="2400" b="1">
                <a:solidFill>
                  <a:schemeClr val="tx1">
                    <a:alpha val="60000"/>
                  </a:schemeClr>
                </a:solidFill>
                <a:latin typeface="Gill Sans MT" panose="020B0502020104020203" pitchFamily="34" charset="0"/>
                <a:ea typeface="Source Sans Pro" charset="0"/>
                <a:cs typeface="Arial" panose="020B0604020202020204" pitchFamily="34" charset="0"/>
              </a:rPr>
              <a:t>not</a:t>
            </a: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 lose perceived competence</a:t>
            </a:r>
          </a:p>
          <a:p>
            <a:pPr>
              <a:lnSpc>
                <a:spcPct val="130000"/>
              </a:lnSpc>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17" name="Rectangle 16"/>
          <p:cNvSpPr/>
          <p:nvPr/>
        </p:nvSpPr>
        <p:spPr>
          <a:xfrm>
            <a:off x="4824442" y="6250193"/>
            <a:ext cx="2603713"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19746" y="6194095"/>
            <a:ext cx="177832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6314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Moss-</a:t>
              </a:r>
              <a:r>
                <a:rPr lang="en-US" sz="2400" b="1" err="1">
                  <a:solidFill>
                    <a:schemeClr val="accent2"/>
                  </a:solidFill>
                  <a:latin typeface="Gill Sans MT" panose="020B0502020104020203" pitchFamily="34" charset="0"/>
                </a:rPr>
                <a:t>Racusin</a:t>
              </a:r>
              <a:r>
                <a:rPr lang="en-US" sz="2400" b="1">
                  <a:solidFill>
                    <a:schemeClr val="accent2"/>
                  </a:solidFill>
                  <a:latin typeface="Gill Sans MT" panose="020B0502020104020203" pitchFamily="34" charset="0"/>
                </a:rPr>
                <a:t> et al. (2012)</a:t>
              </a:r>
            </a:p>
          </p:txBody>
        </p:sp>
      </p:grpSp>
      <p:sp>
        <p:nvSpPr>
          <p:cNvPr id="39" name="TextBox 38"/>
          <p:cNvSpPr txBox="1"/>
          <p:nvPr/>
        </p:nvSpPr>
        <p:spPr>
          <a:xfrm>
            <a:off x="1689420" y="1458838"/>
            <a:ext cx="9227038" cy="4847033"/>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Gender bias still present?</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Women are starkly underrepresented across fields of science</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Proportion of females with science related degree is increasing, but still gap in the amount of these that pursue higher professional / PhD level routes.</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Bias related to repeated exposure to pervasive cultural stereotypes – are women still viewed as less competent than men?</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421222"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1691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41201" cy="822960"/>
            <a:chOff x="7223860" y="1309772"/>
            <a:chExt cx="6241201"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5179414"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Moss-</a:t>
              </a:r>
              <a:r>
                <a:rPr lang="en-US" sz="2400" b="1" err="1">
                  <a:solidFill>
                    <a:schemeClr val="accent2"/>
                  </a:solidFill>
                  <a:latin typeface="Gill Sans MT" panose="020B0502020104020203" pitchFamily="34" charset="0"/>
                </a:rPr>
                <a:t>Racusin</a:t>
              </a:r>
              <a:r>
                <a:rPr lang="en-US" sz="2400" b="1">
                  <a:solidFill>
                    <a:schemeClr val="accent2"/>
                  </a:solidFill>
                  <a:latin typeface="Gill Sans MT" panose="020B0502020104020203" pitchFamily="34" charset="0"/>
                </a:rPr>
                <a:t> et al. (2012)</a:t>
              </a:r>
            </a:p>
          </p:txBody>
        </p:sp>
      </p:grpSp>
      <p:sp>
        <p:nvSpPr>
          <p:cNvPr id="39" name="TextBox 38"/>
          <p:cNvSpPr txBox="1"/>
          <p:nvPr/>
        </p:nvSpPr>
        <p:spPr>
          <a:xfrm>
            <a:off x="1689420" y="1458838"/>
            <a:ext cx="9227038" cy="2092881"/>
          </a:xfrm>
          <a:prstGeom prst="rect">
            <a:avLst/>
          </a:prstGeom>
          <a:noFill/>
        </p:spPr>
        <p:txBody>
          <a:bodyPr wrap="square" rtlCol="0">
            <a:spAutoFit/>
          </a:bodyPr>
          <a:lstStyle/>
          <a:p>
            <a:pPr>
              <a:lnSpc>
                <a:spcPct val="130000"/>
              </a:lnSpc>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Explored whether faculty members would hire a male or female candidate</a:t>
            </a:r>
          </a:p>
          <a:p>
            <a:pPr marL="457200" indent="-4572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Applications were identical</a:t>
            </a:r>
          </a:p>
          <a:p>
            <a:pPr marL="457200" indent="-4572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457200" indent="-4572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a:lnSpc>
                <a:spcPct val="130000"/>
              </a:lnSpc>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3188690208"/>
              </p:ext>
            </p:extLst>
          </p:nvPr>
        </p:nvGraphicFramePr>
        <p:xfrm>
          <a:off x="1087265" y="2505278"/>
          <a:ext cx="9612516" cy="3371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00209" y="616137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02164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Grogan (2018)</a:t>
              </a:r>
            </a:p>
          </p:txBody>
        </p:sp>
      </p:grpSp>
      <p:sp>
        <p:nvSpPr>
          <p:cNvPr id="39" name="TextBox 38"/>
          <p:cNvSpPr txBox="1"/>
          <p:nvPr/>
        </p:nvSpPr>
        <p:spPr>
          <a:xfrm>
            <a:off x="1712138" y="1856404"/>
            <a:ext cx="9227038" cy="3406638"/>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There are still structural barriers to women in STEM fields</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This results in lack of diversity but also, arguably, reduced profitability and performance?</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Women submit fewer grants – but are equally as likely to be successful</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118741" y="6276064"/>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444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err="1">
                  <a:solidFill>
                    <a:schemeClr val="accent2"/>
                  </a:solidFill>
                  <a:latin typeface="Gill Sans MT" panose="020B0502020104020203" pitchFamily="34" charset="0"/>
                </a:rPr>
                <a:t>Schmader</a:t>
              </a:r>
              <a:r>
                <a:rPr lang="en-US" sz="2400" b="1">
                  <a:solidFill>
                    <a:schemeClr val="accent2"/>
                  </a:solidFill>
                  <a:latin typeface="Gill Sans MT" panose="020B0502020104020203" pitchFamily="34" charset="0"/>
                </a:rPr>
                <a:t>, Whitehead and </a:t>
              </a:r>
              <a:r>
                <a:rPr lang="en-US" sz="2400" b="1" err="1">
                  <a:solidFill>
                    <a:schemeClr val="accent2"/>
                  </a:solidFill>
                  <a:latin typeface="Gill Sans MT" panose="020B0502020104020203" pitchFamily="34" charset="0"/>
                </a:rPr>
                <a:t>Wysocki</a:t>
              </a:r>
              <a:r>
                <a:rPr lang="en-US" sz="2400" b="1">
                  <a:solidFill>
                    <a:schemeClr val="accent2"/>
                  </a:solidFill>
                  <a:latin typeface="Gill Sans MT" panose="020B0502020104020203" pitchFamily="34" charset="0"/>
                </a:rPr>
                <a:t> (2007)</a:t>
              </a:r>
            </a:p>
          </p:txBody>
        </p:sp>
      </p:grpSp>
      <p:sp>
        <p:nvSpPr>
          <p:cNvPr id="39" name="TextBox 38"/>
          <p:cNvSpPr txBox="1"/>
          <p:nvPr/>
        </p:nvSpPr>
        <p:spPr>
          <a:xfrm>
            <a:off x="1689420" y="1458838"/>
            <a:ext cx="9227038" cy="3886770"/>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Explored letters of recommendation (LOR) written for males and females</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Females less likely to receive an ‘excellent’ LOR irrespective of gender of the letter writer</a:t>
            </a: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Less inclusion of excellent adjectives; ‘outstanding’, ‘extraordinary’</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188874"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3503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err="1">
                  <a:solidFill>
                    <a:schemeClr val="accent2"/>
                  </a:solidFill>
                  <a:latin typeface="Gill Sans MT" panose="020B0502020104020203" pitchFamily="34" charset="0"/>
                </a:rPr>
                <a:t>MacNell</a:t>
              </a:r>
              <a:r>
                <a:rPr lang="en-US" sz="2400" b="1">
                  <a:solidFill>
                    <a:schemeClr val="accent2"/>
                  </a:solidFill>
                  <a:latin typeface="Gill Sans MT" panose="020B0502020104020203" pitchFamily="34" charset="0"/>
                </a:rPr>
                <a:t>, Driscoll and Hunt (2015)</a:t>
              </a:r>
            </a:p>
          </p:txBody>
        </p:sp>
      </p:grpSp>
      <p:sp>
        <p:nvSpPr>
          <p:cNvPr id="39" name="TextBox 38"/>
          <p:cNvSpPr txBox="1"/>
          <p:nvPr/>
        </p:nvSpPr>
        <p:spPr>
          <a:xfrm>
            <a:off x="391886" y="1458838"/>
            <a:ext cx="11705456" cy="4454681"/>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000" i="1">
                <a:solidFill>
                  <a:schemeClr val="tx1">
                    <a:alpha val="60000"/>
                  </a:schemeClr>
                </a:solidFill>
                <a:latin typeface="Gill Sans MT" panose="020B0502020104020203" pitchFamily="34" charset="0"/>
                <a:ea typeface="Source Sans Pro" charset="0"/>
                <a:cs typeface="Arial" panose="020B0604020202020204" pitchFamily="34" charset="0"/>
              </a:rPr>
              <a:t>What’s in a name?</a:t>
            </a: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Males rated significantly higher in competence and professionalism</a:t>
            </a: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Implications?</a:t>
            </a:r>
          </a:p>
          <a:p>
            <a:pPr marL="800100" lvl="1"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Student ratings often have a great impact on progression/ promotion opportunities for teachers</a:t>
            </a:r>
          </a:p>
          <a:p>
            <a:pPr marL="800100" lvl="1"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Concluded that males and females are still held accountable to typical gender appropriate behaviours</a:t>
            </a:r>
          </a:p>
          <a:p>
            <a:pPr marL="800100" lvl="1"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Males viewed as professional and objective</a:t>
            </a:r>
          </a:p>
          <a:p>
            <a:pPr marL="800100" lvl="1"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Females as warm and accessible</a:t>
            </a: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0" y="6250192"/>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39651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err="1">
                  <a:solidFill>
                    <a:schemeClr val="accent2"/>
                  </a:solidFill>
                  <a:latin typeface="Gill Sans MT" panose="020B0502020104020203" pitchFamily="34" charset="0"/>
                </a:rPr>
                <a:t>MacNell</a:t>
              </a:r>
              <a:r>
                <a:rPr lang="en-US" sz="2400" b="1">
                  <a:solidFill>
                    <a:schemeClr val="accent2"/>
                  </a:solidFill>
                  <a:latin typeface="Gill Sans MT" panose="020B0502020104020203" pitchFamily="34" charset="0"/>
                </a:rPr>
                <a:t>, Driscoll and Hunt (2015)</a:t>
              </a:r>
            </a:p>
          </p:txBody>
        </p:sp>
      </p:grpSp>
      <p:sp>
        <p:nvSpPr>
          <p:cNvPr id="39" name="TextBox 38"/>
          <p:cNvSpPr txBox="1"/>
          <p:nvPr/>
        </p:nvSpPr>
        <p:spPr>
          <a:xfrm>
            <a:off x="391886" y="1458838"/>
            <a:ext cx="11705456" cy="4774769"/>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i="1">
                <a:solidFill>
                  <a:schemeClr val="tx1">
                    <a:alpha val="60000"/>
                  </a:schemeClr>
                </a:solidFill>
                <a:latin typeface="Gill Sans MT" panose="020B0502020104020203" pitchFamily="34" charset="0"/>
                <a:ea typeface="Source Sans Pro" charset="0"/>
                <a:cs typeface="Arial" panose="020B0604020202020204" pitchFamily="34" charset="0"/>
              </a:rPr>
              <a:t>Massive implications of this study…</a:t>
            </a:r>
          </a:p>
          <a:p>
            <a:pPr marL="342900" indent="-342900">
              <a:lnSpc>
                <a:spcPct val="130000"/>
              </a:lnSpc>
              <a:buFont typeface="Courier New" panose="02070309020205020404" pitchFamily="49" charset="0"/>
              <a:buChar char="o"/>
            </a:pPr>
            <a:endParaRPr lang="en-US" sz="2400" i="1">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The bias shown here was nothing to do with the instructor and was, in fact, everything to do with the bias of the students</a:t>
            </a: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Female instructors were rated significantly more harshly</a:t>
            </a: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Females must work even harder to achieve </a:t>
            </a:r>
            <a:r>
              <a:rPr lang="en-US" sz="2400" b="1">
                <a:solidFill>
                  <a:schemeClr val="tx1">
                    <a:alpha val="60000"/>
                  </a:schemeClr>
                </a:solidFill>
                <a:latin typeface="Gill Sans MT" panose="020B0502020104020203" pitchFamily="34" charset="0"/>
                <a:ea typeface="Source Sans Pro" charset="0"/>
                <a:cs typeface="Arial" panose="020B0604020202020204" pitchFamily="34" charset="0"/>
              </a:rPr>
              <a:t>comparable</a:t>
            </a: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 ratings.</a:t>
            </a:r>
          </a:p>
          <a:p>
            <a:pPr marL="800100" lvl="1"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If females are continually receiving lower evaluations for being female, then this inequality should be taken into account during review for promotion. </a:t>
            </a: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0" y="6250192"/>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98927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p:txBody>
          <a:bodyPr/>
          <a:lstStyle/>
          <a:p>
            <a:endParaRPr lang="en-GB"/>
          </a:p>
        </p:txBody>
      </p:sp>
      <p:grpSp>
        <p:nvGrpSpPr>
          <p:cNvPr id="52" name="Group 51"/>
          <p:cNvGrpSpPr/>
          <p:nvPr/>
        </p:nvGrpSpPr>
        <p:grpSpPr>
          <a:xfrm rot="2700000">
            <a:off x="66695" y="50657"/>
            <a:ext cx="2743200" cy="2743200"/>
            <a:chOff x="2358572" y="1016001"/>
            <a:chExt cx="856342" cy="856342"/>
          </a:xfrm>
          <a:effectLst>
            <a:glow rad="152400">
              <a:schemeClr val="tx1">
                <a:alpha val="10000"/>
              </a:schemeClr>
            </a:glow>
          </a:effectLst>
        </p:grpSpPr>
        <p:cxnSp>
          <p:nvCxnSpPr>
            <p:cNvPr id="53" name="Straight Connector 52"/>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4" name="Rectangle 3"/>
          <p:cNvSpPr/>
          <p:nvPr/>
        </p:nvSpPr>
        <p:spPr>
          <a:xfrm>
            <a:off x="6096" y="0"/>
            <a:ext cx="12191999" cy="6857999"/>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p:cNvGrpSpPr/>
          <p:nvPr/>
        </p:nvGrpSpPr>
        <p:grpSpPr>
          <a:xfrm>
            <a:off x="3025606" y="1355353"/>
            <a:ext cx="6132848" cy="3964764"/>
            <a:chOff x="3565989" y="811072"/>
            <a:chExt cx="6132848" cy="3964764"/>
          </a:xfrm>
        </p:grpSpPr>
        <p:sp>
          <p:nvSpPr>
            <p:cNvPr id="33" name="TextBox 32"/>
            <p:cNvSpPr txBox="1"/>
            <p:nvPr/>
          </p:nvSpPr>
          <p:spPr>
            <a:xfrm>
              <a:off x="3565989" y="1359516"/>
              <a:ext cx="6132848" cy="3416320"/>
            </a:xfrm>
            <a:prstGeom prst="rect">
              <a:avLst/>
            </a:prstGeom>
            <a:noFill/>
          </p:spPr>
          <p:txBody>
            <a:bodyPr wrap="square" rtlCol="0">
              <a:spAutoFit/>
            </a:bodyPr>
            <a:lstStyle/>
            <a:p>
              <a:pPr algn="ctr"/>
              <a:r>
                <a:rPr lang="en-US" sz="3600" b="1">
                  <a:solidFill>
                    <a:schemeClr val="bg1"/>
                  </a:solidFill>
                  <a:latin typeface="Gill Sans MT" panose="020B0502020104020203" pitchFamily="34" charset="0"/>
                  <a:cs typeface="Arial" panose="020B0604020202020204" pitchFamily="34" charset="0"/>
                </a:rPr>
                <a:t>Why is gender diversity important? </a:t>
              </a:r>
            </a:p>
            <a:p>
              <a:pPr algn="ctr"/>
              <a:endParaRPr lang="en-US" sz="3600" b="1">
                <a:solidFill>
                  <a:schemeClr val="bg1"/>
                </a:solidFill>
                <a:latin typeface="Gill Sans MT" panose="020B0502020104020203" pitchFamily="34" charset="0"/>
                <a:cs typeface="Arial" panose="020B0604020202020204" pitchFamily="34" charset="0"/>
              </a:endParaRPr>
            </a:p>
            <a:p>
              <a:pPr algn="ctr"/>
              <a:r>
                <a:rPr lang="en-US" sz="3600" b="1">
                  <a:solidFill>
                    <a:schemeClr val="bg1"/>
                  </a:solidFill>
                  <a:latin typeface="Gill Sans MT" panose="020B0502020104020203" pitchFamily="34" charset="0"/>
                  <a:cs typeface="Arial" panose="020B0604020202020204" pitchFamily="34" charset="0"/>
                </a:rPr>
                <a:t> Is it important across all work sectors and occupations?</a:t>
              </a:r>
            </a:p>
          </p:txBody>
        </p:sp>
        <p:grpSp>
          <p:nvGrpSpPr>
            <p:cNvPr id="34" name="Group 33"/>
            <p:cNvGrpSpPr/>
            <p:nvPr/>
          </p:nvGrpSpPr>
          <p:grpSpPr>
            <a:xfrm>
              <a:off x="5140461" y="811072"/>
              <a:ext cx="2991841" cy="307777"/>
              <a:chOff x="4592305" y="319593"/>
              <a:chExt cx="2991841" cy="307777"/>
            </a:xfrm>
          </p:grpSpPr>
          <p:sp>
            <p:nvSpPr>
              <p:cNvPr id="36" name="TextBox 35"/>
              <p:cNvSpPr txBox="1"/>
              <p:nvPr userDrawn="1"/>
            </p:nvSpPr>
            <p:spPr>
              <a:xfrm>
                <a:off x="4592305" y="319593"/>
                <a:ext cx="184731" cy="307777"/>
              </a:xfrm>
              <a:prstGeom prst="rect">
                <a:avLst/>
              </a:prstGeom>
              <a:noFill/>
            </p:spPr>
            <p:txBody>
              <a:bodyPr wrap="none" rtlCol="0">
                <a:spAutoFit/>
              </a:bodyPr>
              <a:lstStyle/>
              <a:p>
                <a:pPr algn="ctr"/>
                <a:endParaRPr lang="en-US" sz="1400" spc="400">
                  <a:solidFill>
                    <a:schemeClr val="bg1"/>
                  </a:solidFill>
                  <a:latin typeface="Gill Sans MT" panose="020B0502020104020203" pitchFamily="34" charset="0"/>
                  <a:cs typeface="Arial" panose="020B0604020202020204" pitchFamily="34" charset="0"/>
                </a:endParaRPr>
              </a:p>
            </p:txBody>
          </p:sp>
          <p:sp>
            <p:nvSpPr>
              <p:cNvPr id="37" name="TextBox 36"/>
              <p:cNvSpPr txBox="1"/>
              <p:nvPr userDrawn="1"/>
            </p:nvSpPr>
            <p:spPr>
              <a:xfrm>
                <a:off x="7399416" y="319593"/>
                <a:ext cx="184730" cy="307777"/>
              </a:xfrm>
              <a:prstGeom prst="rect">
                <a:avLst/>
              </a:prstGeom>
              <a:noFill/>
            </p:spPr>
            <p:txBody>
              <a:bodyPr wrap="none" rtlCol="0">
                <a:spAutoFit/>
              </a:bodyPr>
              <a:lstStyle/>
              <a:p>
                <a:pPr algn="ctr"/>
                <a:endParaRPr lang="en-US" sz="1400" spc="400">
                  <a:solidFill>
                    <a:schemeClr val="bg1"/>
                  </a:solidFill>
                  <a:latin typeface="Gill Sans MT" panose="020B0502020104020203" pitchFamily="34" charset="0"/>
                  <a:cs typeface="Arial" panose="020B0604020202020204" pitchFamily="34" charset="0"/>
                </a:endParaRPr>
              </a:p>
            </p:txBody>
          </p:sp>
        </p:grpSp>
      </p:grpSp>
      <p:sp>
        <p:nvSpPr>
          <p:cNvPr id="38" name="Rectangle 37"/>
          <p:cNvSpPr/>
          <p:nvPr/>
        </p:nvSpPr>
        <p:spPr>
          <a:xfrm>
            <a:off x="907142" y="693056"/>
            <a:ext cx="10377714" cy="5471886"/>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p:cNvGrpSpPr/>
          <p:nvPr/>
        </p:nvGrpSpPr>
        <p:grpSpPr>
          <a:xfrm rot="2700000">
            <a:off x="589481" y="1127609"/>
            <a:ext cx="1280160" cy="1280160"/>
            <a:chOff x="2358572" y="1016001"/>
            <a:chExt cx="856342" cy="856342"/>
          </a:xfrm>
          <a:effectLst>
            <a:glow rad="152400">
              <a:schemeClr val="tx1">
                <a:alpha val="10000"/>
              </a:schemeClr>
            </a:glow>
          </a:effectLst>
        </p:grpSpPr>
        <p:cxnSp>
          <p:nvCxnSpPr>
            <p:cNvPr id="65" name="Straight Connector 64"/>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67" name="Group 66"/>
          <p:cNvGrpSpPr/>
          <p:nvPr/>
        </p:nvGrpSpPr>
        <p:grpSpPr>
          <a:xfrm rot="2700000">
            <a:off x="1358611" y="898153"/>
            <a:ext cx="914400" cy="914400"/>
            <a:chOff x="2358572" y="1016001"/>
            <a:chExt cx="856342" cy="856342"/>
          </a:xfrm>
          <a:effectLst/>
        </p:grpSpPr>
        <p:cxnSp>
          <p:nvCxnSpPr>
            <p:cNvPr id="68" name="Straight Connector 67"/>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0" name="Group 69"/>
          <p:cNvGrpSpPr/>
          <p:nvPr/>
        </p:nvGrpSpPr>
        <p:grpSpPr>
          <a:xfrm rot="2700000">
            <a:off x="1295493" y="1115794"/>
            <a:ext cx="457200" cy="457200"/>
            <a:chOff x="2358572" y="1016001"/>
            <a:chExt cx="856342" cy="856342"/>
          </a:xfrm>
          <a:effectLst>
            <a:outerShdw blurRad="50800" dist="38100" dir="2700000" algn="tl" rotWithShape="0">
              <a:prstClr val="black">
                <a:alpha val="40000"/>
              </a:prstClr>
            </a:outerShdw>
          </a:effectLst>
        </p:grpSpPr>
        <p:cxnSp>
          <p:nvCxnSpPr>
            <p:cNvPr id="71" name="Straight Connector 70"/>
            <p:cNvCxnSpPr/>
            <p:nvPr/>
          </p:nvCxnSpPr>
          <p:spPr>
            <a:xfrm flipH="1">
              <a:off x="2786743" y="1016001"/>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5400000" flipH="1">
              <a:off x="2786743" y="986972"/>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268290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Hunt, Prince, Dixon-</a:t>
              </a:r>
              <a:r>
                <a:rPr lang="en-US" sz="2400" b="1" err="1">
                  <a:solidFill>
                    <a:schemeClr val="accent2"/>
                  </a:solidFill>
                  <a:latin typeface="Gill Sans MT" panose="020B0502020104020203" pitchFamily="34" charset="0"/>
                </a:rPr>
                <a:t>Fyle</a:t>
              </a:r>
              <a:r>
                <a:rPr lang="en-US" sz="2400" b="1">
                  <a:solidFill>
                    <a:schemeClr val="accent2"/>
                  </a:solidFill>
                  <a:latin typeface="Gill Sans MT" panose="020B0502020104020203" pitchFamily="34" charset="0"/>
                </a:rPr>
                <a:t> and Yee (2018)</a:t>
              </a:r>
            </a:p>
          </p:txBody>
        </p:sp>
      </p:grpSp>
      <p:sp>
        <p:nvSpPr>
          <p:cNvPr id="39" name="TextBox 38"/>
          <p:cNvSpPr txBox="1"/>
          <p:nvPr/>
        </p:nvSpPr>
        <p:spPr>
          <a:xfrm>
            <a:off x="1689420" y="1580180"/>
            <a:ext cx="9227038" cy="4450770"/>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Gender bias, even at recruitment stage, hampers attempt at achieving diversity</a:t>
            </a:r>
          </a:p>
          <a:p>
            <a:pPr marL="342900"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A diverse workplace is a more effective and higher performing workplace</a:t>
            </a:r>
          </a:p>
          <a:p>
            <a:pPr marL="342900"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Gender diversity in management increases profitability</a:t>
            </a:r>
          </a:p>
          <a:p>
            <a:pPr marL="800100" lvl="1"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Companies in the top 25</a:t>
            </a:r>
            <a:r>
              <a:rPr lang="en-US" sz="2200" baseline="30000">
                <a:solidFill>
                  <a:schemeClr val="tx1">
                    <a:alpha val="60000"/>
                  </a:schemeClr>
                </a:solidFill>
                <a:latin typeface="Gill Sans MT" panose="020B0502020104020203" pitchFamily="34" charset="0"/>
                <a:ea typeface="Source Sans Pro" charset="0"/>
                <a:cs typeface="Arial" panose="020B0604020202020204" pitchFamily="34" charset="0"/>
              </a:rPr>
              <a:t>th</a:t>
            </a: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 percentile for gender diversity on executive teams were 21% more likely (+6% from 2015) to experience above-average profits</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421222" y="6082834"/>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46938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Hunt, Prince, Dixon-</a:t>
              </a:r>
              <a:r>
                <a:rPr lang="en-US" sz="2400" b="1" err="1">
                  <a:solidFill>
                    <a:schemeClr val="accent2"/>
                  </a:solidFill>
                  <a:latin typeface="Gill Sans MT" panose="020B0502020104020203" pitchFamily="34" charset="0"/>
                </a:rPr>
                <a:t>Fyle</a:t>
              </a:r>
              <a:r>
                <a:rPr lang="en-US" sz="2400" b="1">
                  <a:solidFill>
                    <a:schemeClr val="accent2"/>
                  </a:solidFill>
                  <a:latin typeface="Gill Sans MT" panose="020B0502020104020203" pitchFamily="34" charset="0"/>
                </a:rPr>
                <a:t> and Yee (2018)</a:t>
              </a:r>
            </a:p>
          </p:txBody>
        </p:sp>
      </p:grpSp>
      <p:sp>
        <p:nvSpPr>
          <p:cNvPr id="39" name="TextBox 38"/>
          <p:cNvSpPr txBox="1"/>
          <p:nvPr/>
        </p:nvSpPr>
        <p:spPr>
          <a:xfrm>
            <a:off x="1689420" y="1822864"/>
            <a:ext cx="9227038" cy="2446375"/>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The highest performing companies (profitability and diversity) had more women in higher level roles than in staff roles</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Increasing gender diversity is predicted to be beneficial in a competitive, globalised economy</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33060" y="6250192"/>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5592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945" r="24945"/>
          <a:stretch>
            <a:fillRect/>
          </a:stretch>
        </p:blipFill>
        <p:spPr/>
      </p:pic>
      <p:sp>
        <p:nvSpPr>
          <p:cNvPr id="4" name="TextBox 3"/>
          <p:cNvSpPr txBox="1"/>
          <p:nvPr/>
        </p:nvSpPr>
        <p:spPr>
          <a:xfrm>
            <a:off x="6434877" y="1923325"/>
            <a:ext cx="5503115" cy="1754326"/>
          </a:xfrm>
          <a:prstGeom prst="rect">
            <a:avLst/>
          </a:prstGeom>
          <a:noFill/>
        </p:spPr>
        <p:txBody>
          <a:bodyPr wrap="square" rtlCol="0">
            <a:spAutoFit/>
          </a:bodyPr>
          <a:lstStyle/>
          <a:p>
            <a:r>
              <a:rPr lang="en-US" sz="3600" b="1">
                <a:solidFill>
                  <a:schemeClr val="accent2"/>
                </a:solidFill>
                <a:latin typeface="Gill Sans MT" panose="020B0502020104020203" pitchFamily="34" charset="0"/>
              </a:rPr>
              <a:t>Types of interview bias</a:t>
            </a:r>
          </a:p>
          <a:p>
            <a:endParaRPr lang="en-US" sz="3600" b="1">
              <a:solidFill>
                <a:schemeClr val="accent2"/>
              </a:solidFill>
              <a:latin typeface="Gill Sans MT" panose="020B0502020104020203" pitchFamily="34" charset="0"/>
            </a:endParaRPr>
          </a:p>
          <a:p>
            <a:r>
              <a:rPr lang="en-US" sz="3600" b="1">
                <a:solidFill>
                  <a:schemeClr val="accent2"/>
                </a:solidFill>
                <a:latin typeface="Gill Sans MT" panose="020B0502020104020203" pitchFamily="34" charset="0"/>
              </a:rPr>
              <a:t>(Implicit / Unconscious)</a:t>
            </a:r>
          </a:p>
        </p:txBody>
      </p:sp>
      <p:sp>
        <p:nvSpPr>
          <p:cNvPr id="5" name="Rectangle 4"/>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74839" y="6280387"/>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4306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rot="2700000">
            <a:off x="7003409" y="1166864"/>
            <a:ext cx="457200" cy="457200"/>
            <a:chOff x="2358572" y="1016001"/>
            <a:chExt cx="856342" cy="856342"/>
          </a:xfrm>
          <a:effectLst/>
        </p:grpSpPr>
        <p:cxnSp>
          <p:nvCxnSpPr>
            <p:cNvPr id="5" name="Straight Connector 4"/>
            <p:cNvCxnSpPr/>
            <p:nvPr/>
          </p:nvCxnSpPr>
          <p:spPr>
            <a:xfrm flipH="1">
              <a:off x="2786743" y="1016001"/>
              <a:ext cx="0" cy="856342"/>
            </a:xfrm>
            <a:prstGeom prst="line">
              <a:avLst/>
            </a:prstGeom>
            <a:ln w="127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5400000" flipH="1">
              <a:off x="2786743" y="986972"/>
              <a:ext cx="0" cy="856342"/>
            </a:xfrm>
            <a:prstGeom prst="line">
              <a:avLst/>
            </a:prstGeom>
            <a:ln w="127000">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p:cNvGrpSpPr/>
          <p:nvPr/>
        </p:nvGrpSpPr>
        <p:grpSpPr>
          <a:xfrm rot="2700000">
            <a:off x="9777023" y="4741667"/>
            <a:ext cx="1280160" cy="1280160"/>
            <a:chOff x="2358572" y="1016001"/>
            <a:chExt cx="856342" cy="856342"/>
          </a:xfrm>
          <a:effectLst/>
        </p:grpSpPr>
        <p:cxnSp>
          <p:nvCxnSpPr>
            <p:cNvPr id="8" name="Straight Connector 7"/>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1" name="TextBox 10"/>
          <p:cNvSpPr txBox="1"/>
          <p:nvPr/>
        </p:nvSpPr>
        <p:spPr>
          <a:xfrm>
            <a:off x="1291606" y="2225824"/>
            <a:ext cx="5479336" cy="4024307"/>
          </a:xfrm>
          <a:prstGeom prst="rect">
            <a:avLst/>
          </a:prstGeom>
          <a:noFill/>
        </p:spPr>
        <p:txBody>
          <a:bodyPr wrap="square" rtlCol="0">
            <a:spAutoFit/>
          </a:bodyPr>
          <a:lstStyle/>
          <a:p>
            <a:pPr marL="285750" indent="-285750">
              <a:lnSpc>
                <a:spcPct val="130000"/>
              </a:lnSpc>
              <a:buFont typeface="Courier New" panose="02070309020205020404" pitchFamily="49" charset="0"/>
              <a:buChar char="o"/>
            </a:pPr>
            <a:r>
              <a:rPr lang="en-US">
                <a:solidFill>
                  <a:schemeClr val="tx1">
                    <a:alpha val="60000"/>
                  </a:schemeClr>
                </a:solidFill>
                <a:latin typeface="Arial" panose="020B0604020202020204" pitchFamily="34" charset="0"/>
                <a:ea typeface="Source Sans Pro" charset="0"/>
                <a:cs typeface="Arial" panose="020B0604020202020204" pitchFamily="34" charset="0"/>
              </a:rPr>
              <a:t>The interview is an important source of information ad remains, by far, the most frequently used employment selection and decision-making device in organisations</a:t>
            </a:r>
          </a:p>
          <a:p>
            <a:pPr marL="742950" lvl="1" indent="-285750">
              <a:lnSpc>
                <a:spcPct val="130000"/>
              </a:lnSpc>
              <a:buFont typeface="Courier New" panose="02070309020205020404" pitchFamily="49" charset="0"/>
              <a:buChar char="o"/>
            </a:pPr>
            <a:r>
              <a:rPr lang="en-US">
                <a:solidFill>
                  <a:schemeClr val="tx1">
                    <a:alpha val="60000"/>
                  </a:schemeClr>
                </a:solidFill>
                <a:latin typeface="Arial" panose="020B0604020202020204" pitchFamily="34" charset="0"/>
                <a:ea typeface="Source Sans Pro" charset="0"/>
                <a:cs typeface="Arial" panose="020B0604020202020204" pitchFamily="34" charset="0"/>
              </a:rPr>
              <a:t>E.g., </a:t>
            </a:r>
            <a:r>
              <a:rPr lang="en-US" err="1">
                <a:solidFill>
                  <a:schemeClr val="tx1">
                    <a:alpha val="60000"/>
                  </a:schemeClr>
                </a:solidFill>
                <a:latin typeface="Arial" panose="020B0604020202020204" pitchFamily="34" charset="0"/>
                <a:ea typeface="Source Sans Pro" charset="0"/>
                <a:cs typeface="Arial" panose="020B0604020202020204" pitchFamily="34" charset="0"/>
              </a:rPr>
              <a:t>Posthuma</a:t>
            </a:r>
            <a:r>
              <a:rPr lang="en-US">
                <a:solidFill>
                  <a:schemeClr val="tx1">
                    <a:alpha val="60000"/>
                  </a:schemeClr>
                </a:solidFill>
                <a:latin typeface="Arial" panose="020B0604020202020204" pitchFamily="34" charset="0"/>
                <a:ea typeface="Source Sans Pro" charset="0"/>
                <a:cs typeface="Arial" panose="020B0604020202020204" pitchFamily="34" charset="0"/>
              </a:rPr>
              <a:t> et al. (2002)</a:t>
            </a:r>
          </a:p>
          <a:p>
            <a:pPr marL="742950" lvl="1" indent="-285750">
              <a:lnSpc>
                <a:spcPct val="130000"/>
              </a:lnSpc>
              <a:buFont typeface="Courier New" panose="02070309020205020404" pitchFamily="49" charset="0"/>
              <a:buChar char="o"/>
            </a:pPr>
            <a:endParaRPr lang="en-US">
              <a:solidFill>
                <a:schemeClr val="tx1">
                  <a:alpha val="60000"/>
                </a:schemeClr>
              </a:solidFill>
              <a:latin typeface="Arial" panose="020B0604020202020204" pitchFamily="34" charset="0"/>
              <a:ea typeface="Source Sans Pro" charset="0"/>
              <a:cs typeface="Arial" panose="020B0604020202020204" pitchFamily="34" charset="0"/>
            </a:endParaRPr>
          </a:p>
          <a:p>
            <a:pPr marL="285750" indent="-285750">
              <a:lnSpc>
                <a:spcPct val="130000"/>
              </a:lnSpc>
              <a:buFont typeface="Courier New" panose="02070309020205020404" pitchFamily="49" charset="0"/>
              <a:buChar char="o"/>
            </a:pPr>
            <a:r>
              <a:rPr lang="en-US">
                <a:solidFill>
                  <a:schemeClr val="tx1">
                    <a:alpha val="60000"/>
                  </a:schemeClr>
                </a:solidFill>
                <a:latin typeface="Arial" panose="020B0604020202020204" pitchFamily="34" charset="0"/>
                <a:ea typeface="Source Sans Pro" charset="0"/>
                <a:cs typeface="Arial" panose="020B0604020202020204" pitchFamily="34" charset="0"/>
              </a:rPr>
              <a:t>The effects of various interviewer and applicant characteristics have been explored in depth</a:t>
            </a:r>
          </a:p>
          <a:p>
            <a:pPr marL="742950" lvl="1" indent="-285750">
              <a:lnSpc>
                <a:spcPct val="130000"/>
              </a:lnSpc>
              <a:buFont typeface="Courier New" panose="02070309020205020404" pitchFamily="49" charset="0"/>
              <a:buChar char="o"/>
            </a:pPr>
            <a:r>
              <a:rPr lang="en-US">
                <a:solidFill>
                  <a:schemeClr val="tx1">
                    <a:alpha val="60000"/>
                  </a:schemeClr>
                </a:solidFill>
                <a:latin typeface="Arial" panose="020B0604020202020204" pitchFamily="34" charset="0"/>
                <a:ea typeface="Source Sans Pro" charset="0"/>
                <a:cs typeface="Arial" panose="020B0604020202020204" pitchFamily="34" charset="0"/>
              </a:rPr>
              <a:t>Focus on non-subtle demographics in the most part</a:t>
            </a:r>
          </a:p>
          <a:p>
            <a:pPr>
              <a:lnSpc>
                <a:spcPct val="130000"/>
              </a:lnSpc>
            </a:pPr>
            <a:r>
              <a:rPr lang="en-US">
                <a:solidFill>
                  <a:schemeClr val="tx1">
                    <a:alpha val="60000"/>
                  </a:schemeClr>
                </a:solidFill>
                <a:ea typeface="Source Sans Pro" charset="0"/>
                <a:cs typeface="Source Sans Pro" charset="0"/>
              </a:rPr>
              <a:t> </a:t>
            </a:r>
          </a:p>
        </p:txBody>
      </p:sp>
      <p:grpSp>
        <p:nvGrpSpPr>
          <p:cNvPr id="12" name="Group 11"/>
          <p:cNvGrpSpPr/>
          <p:nvPr/>
        </p:nvGrpSpPr>
        <p:grpSpPr>
          <a:xfrm>
            <a:off x="2817275" y="1049611"/>
            <a:ext cx="3408558" cy="707886"/>
            <a:chOff x="4383949" y="319593"/>
            <a:chExt cx="3408558" cy="707886"/>
          </a:xfrm>
        </p:grpSpPr>
        <p:sp>
          <p:nvSpPr>
            <p:cNvPr id="13" name="TextBox 12"/>
            <p:cNvSpPr txBox="1"/>
            <p:nvPr userDrawn="1"/>
          </p:nvSpPr>
          <p:spPr>
            <a:xfrm>
              <a:off x="4957440" y="435840"/>
              <a:ext cx="2261581" cy="523220"/>
            </a:xfrm>
            <a:prstGeom prst="rect">
              <a:avLst/>
            </a:prstGeom>
            <a:noFill/>
          </p:spPr>
          <p:txBody>
            <a:bodyPr wrap="none" rtlCol="0">
              <a:spAutoFit/>
            </a:bodyPr>
            <a:lstStyle/>
            <a:p>
              <a:pPr algn="ctr"/>
              <a:r>
                <a:rPr lang="en-US" sz="2800" b="1" spc="400">
                  <a:solidFill>
                    <a:schemeClr val="tx1"/>
                  </a:solidFill>
                  <a:latin typeface="+mj-lt"/>
                </a:rPr>
                <a:t>Interviews</a:t>
              </a:r>
            </a:p>
          </p:txBody>
        </p:sp>
        <p:sp>
          <p:nvSpPr>
            <p:cNvPr id="14" name="TextBox 13"/>
            <p:cNvSpPr txBox="1"/>
            <p:nvPr userDrawn="1"/>
          </p:nvSpPr>
          <p:spPr>
            <a:xfrm>
              <a:off x="4383949" y="319593"/>
              <a:ext cx="601447" cy="707886"/>
            </a:xfrm>
            <a:prstGeom prst="rect">
              <a:avLst/>
            </a:prstGeom>
            <a:noFill/>
          </p:spPr>
          <p:txBody>
            <a:bodyPr wrap="none" rtlCol="0">
              <a:spAutoFit/>
            </a:bodyPr>
            <a:lstStyle/>
            <a:p>
              <a:pPr algn="ctr"/>
              <a:r>
                <a:rPr lang="en-US" sz="4000" spc="400">
                  <a:solidFill>
                    <a:schemeClr val="tx1"/>
                  </a:solidFill>
                  <a:latin typeface="+mj-lt"/>
                </a:rPr>
                <a:t>-[</a:t>
              </a:r>
            </a:p>
          </p:txBody>
        </p:sp>
        <p:sp>
          <p:nvSpPr>
            <p:cNvPr id="15" name="TextBox 14"/>
            <p:cNvSpPr txBox="1"/>
            <p:nvPr userDrawn="1"/>
          </p:nvSpPr>
          <p:spPr>
            <a:xfrm>
              <a:off x="7191060" y="319593"/>
              <a:ext cx="601447" cy="707886"/>
            </a:xfrm>
            <a:prstGeom prst="rect">
              <a:avLst/>
            </a:prstGeom>
            <a:noFill/>
          </p:spPr>
          <p:txBody>
            <a:bodyPr wrap="none" rtlCol="0">
              <a:spAutoFit/>
            </a:bodyPr>
            <a:lstStyle/>
            <a:p>
              <a:pPr algn="ctr"/>
              <a:r>
                <a:rPr lang="en-US" sz="4000" spc="400">
                  <a:solidFill>
                    <a:schemeClr val="tx1"/>
                  </a:solidFill>
                  <a:latin typeface="+mj-lt"/>
                </a:rPr>
                <a:t>]-</a:t>
              </a:r>
            </a:p>
          </p:txBody>
        </p:sp>
      </p:grpSp>
      <p:grpSp>
        <p:nvGrpSpPr>
          <p:cNvPr id="16" name="Group 15"/>
          <p:cNvGrpSpPr/>
          <p:nvPr/>
        </p:nvGrpSpPr>
        <p:grpSpPr>
          <a:xfrm rot="2700000">
            <a:off x="-605451" y="620971"/>
            <a:ext cx="1554480" cy="1554480"/>
            <a:chOff x="2358572" y="1016001"/>
            <a:chExt cx="856342" cy="856342"/>
          </a:xfrm>
          <a:effectLst/>
        </p:grpSpPr>
        <p:cxnSp>
          <p:nvCxnSpPr>
            <p:cNvPr id="17" name="Straight Connector 16"/>
            <p:cNvCxnSpPr/>
            <p:nvPr/>
          </p:nvCxnSpPr>
          <p:spPr>
            <a:xfrm flipH="1">
              <a:off x="2786743" y="1016001"/>
              <a:ext cx="0" cy="856342"/>
            </a:xfrm>
            <a:prstGeom prst="line">
              <a:avLst/>
            </a:prstGeom>
            <a:ln w="190500">
              <a:solidFill>
                <a:schemeClr val="tx1">
                  <a:lumMod val="10000"/>
                  <a:lumOff val="9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flipH="1">
              <a:off x="2786743" y="986972"/>
              <a:ext cx="0" cy="856342"/>
            </a:xfrm>
            <a:prstGeom prst="line">
              <a:avLst/>
            </a:prstGeom>
            <a:ln w="190500">
              <a:solidFill>
                <a:schemeClr val="tx1">
                  <a:lumMod val="10000"/>
                  <a:lumOff val="90000"/>
                </a:schemeClr>
              </a:solidFill>
            </a:ln>
          </p:spPr>
          <p:style>
            <a:lnRef idx="1">
              <a:schemeClr val="accent1"/>
            </a:lnRef>
            <a:fillRef idx="0">
              <a:schemeClr val="accent1"/>
            </a:fillRef>
            <a:effectRef idx="0">
              <a:schemeClr val="accent1"/>
            </a:effectRef>
            <a:fontRef idx="minor">
              <a:schemeClr val="tx1"/>
            </a:fontRef>
          </p:style>
        </p:cxnSp>
      </p:grpSp>
      <p:grpSp>
        <p:nvGrpSpPr>
          <p:cNvPr id="19" name="Group 18"/>
          <p:cNvGrpSpPr/>
          <p:nvPr/>
        </p:nvGrpSpPr>
        <p:grpSpPr>
          <a:xfrm rot="2700000">
            <a:off x="-1202006" y="867523"/>
            <a:ext cx="2743200" cy="2743200"/>
            <a:chOff x="2358572" y="1016001"/>
            <a:chExt cx="856342" cy="856342"/>
          </a:xfrm>
          <a:effectLst/>
        </p:grpSpPr>
        <p:cxnSp>
          <p:nvCxnSpPr>
            <p:cNvPr id="20" name="Straight Connector 19"/>
            <p:cNvCxnSpPr/>
            <p:nvPr/>
          </p:nvCxnSpPr>
          <p:spPr>
            <a:xfrm flipH="1">
              <a:off x="2786743" y="1016001"/>
              <a:ext cx="0" cy="856342"/>
            </a:xfrm>
            <a:prstGeom prst="line">
              <a:avLst/>
            </a:prstGeom>
            <a:ln w="3810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flipH="1">
              <a:off x="2786743" y="986972"/>
              <a:ext cx="0" cy="856342"/>
            </a:xfrm>
            <a:prstGeom prst="line">
              <a:avLst/>
            </a:prstGeom>
            <a:ln w="3810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 name="Group 21"/>
          <p:cNvGrpSpPr/>
          <p:nvPr/>
        </p:nvGrpSpPr>
        <p:grpSpPr>
          <a:xfrm rot="2700000">
            <a:off x="547642" y="2502101"/>
            <a:ext cx="640080" cy="640080"/>
            <a:chOff x="2358572" y="1016001"/>
            <a:chExt cx="856342" cy="856342"/>
          </a:xfrm>
          <a:effectLst/>
        </p:grpSpPr>
        <p:cxnSp>
          <p:nvCxnSpPr>
            <p:cNvPr id="23" name="Straight Connector 22"/>
            <p:cNvCxnSpPr/>
            <p:nvPr/>
          </p:nvCxnSpPr>
          <p:spPr>
            <a:xfrm flipH="1">
              <a:off x="2786743" y="1016001"/>
              <a:ext cx="0" cy="856342"/>
            </a:xfrm>
            <a:prstGeom prst="line">
              <a:avLst/>
            </a:prstGeom>
            <a:ln w="127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flipH="1">
              <a:off x="2786743" y="986972"/>
              <a:ext cx="0" cy="856342"/>
            </a:xfrm>
            <a:prstGeom prst="line">
              <a:avLst/>
            </a:prstGeom>
            <a:ln w="12700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p:nvGrpSpPr>
        <p:grpSpPr>
          <a:xfrm rot="2700000">
            <a:off x="1598128" y="776618"/>
            <a:ext cx="914400" cy="914400"/>
            <a:chOff x="2358572" y="1016001"/>
            <a:chExt cx="856342" cy="856342"/>
          </a:xfrm>
          <a:effectLst/>
        </p:grpSpPr>
        <p:cxnSp>
          <p:nvCxnSpPr>
            <p:cNvPr id="26" name="Straight Connector 25"/>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pic>
        <p:nvPicPr>
          <p:cNvPr id="3" name="Picture Placeholder 2"/>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1836" r="21836"/>
          <a:stretch>
            <a:fillRect/>
          </a:stretch>
        </p:blipFill>
        <p:spPr/>
      </p:pic>
      <p:sp>
        <p:nvSpPr>
          <p:cNvPr id="28" name="Rectangle 27"/>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581603" y="6381519"/>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377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500"/>
                                        <p:tgtEl>
                                          <p:spTgt spid="19"/>
                                        </p:tgtEl>
                                      </p:cBhvr>
                                    </p:animEffect>
                                  </p:childTnLst>
                                </p:cTn>
                              </p:par>
                              <p:par>
                                <p:cTn id="11" presetID="10" presetClass="entr" presetSubtype="0"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childTnLst>
                                </p:cTn>
                              </p:par>
                              <p:par>
                                <p:cTn id="14" presetID="10" presetClass="entr" presetSubtype="0" fill="hold"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par>
                                <p:cTn id="17" presetID="10"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par>
                                <p:cTn id="20" presetID="10" presetClass="entr" presetSubtype="0" fill="hold"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p:cNvGrpSpPr/>
          <p:nvPr/>
        </p:nvGrpSpPr>
        <p:grpSpPr>
          <a:xfrm>
            <a:off x="1184892" y="2127482"/>
            <a:ext cx="2116652" cy="759869"/>
            <a:chOff x="9008802" y="3628794"/>
            <a:chExt cx="2116652" cy="759869"/>
          </a:xfrm>
        </p:grpSpPr>
        <p:sp>
          <p:nvSpPr>
            <p:cNvPr id="5" name="Subtitle 2"/>
            <p:cNvSpPr txBox="1">
              <a:spLocks/>
            </p:cNvSpPr>
            <p:nvPr/>
          </p:nvSpPr>
          <p:spPr>
            <a:xfrm>
              <a:off x="9008802" y="4022375"/>
              <a:ext cx="2116652"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endParaRPr lang="en-US" sz="1800">
                <a:solidFill>
                  <a:schemeClr val="tx1"/>
                </a:solidFill>
                <a:latin typeface="Arial" panose="020B0604020202020204" pitchFamily="34" charset="0"/>
                <a:ea typeface="Lato Light" charset="0"/>
                <a:cs typeface="Arial" panose="020B0604020202020204" pitchFamily="34" charset="0"/>
              </a:endParaRPr>
            </a:p>
          </p:txBody>
        </p:sp>
        <p:sp>
          <p:nvSpPr>
            <p:cNvPr id="6" name="TextBox 5"/>
            <p:cNvSpPr txBox="1"/>
            <p:nvPr/>
          </p:nvSpPr>
          <p:spPr>
            <a:xfrm>
              <a:off x="9310592" y="3628794"/>
              <a:ext cx="1494320" cy="400110"/>
            </a:xfrm>
            <a:prstGeom prst="rect">
              <a:avLst/>
            </a:prstGeom>
            <a:noFill/>
          </p:spPr>
          <p:txBody>
            <a:bodyPr wrap="none" rtlCol="0" anchor="ctr" anchorCtr="0">
              <a:spAutoFit/>
            </a:bodyPr>
            <a:lstStyle/>
            <a:p>
              <a:pPr algn="ctr"/>
              <a:r>
                <a:rPr lang="en-US" sz="2000" b="1">
                  <a:latin typeface="Arial" panose="020B0604020202020204" pitchFamily="34" charset="0"/>
                  <a:ea typeface="Lato Heavy" charset="0"/>
                  <a:cs typeface="Arial" panose="020B0604020202020204" pitchFamily="34" charset="0"/>
                </a:rPr>
                <a:t>Halo effect</a:t>
              </a:r>
            </a:p>
          </p:txBody>
        </p:sp>
      </p:grpSp>
      <p:grpSp>
        <p:nvGrpSpPr>
          <p:cNvPr id="14" name="Group 13"/>
          <p:cNvGrpSpPr/>
          <p:nvPr/>
        </p:nvGrpSpPr>
        <p:grpSpPr>
          <a:xfrm>
            <a:off x="3054156" y="498634"/>
            <a:ext cx="6132848" cy="646331"/>
            <a:chOff x="3569958" y="505896"/>
            <a:chExt cx="6132848" cy="646331"/>
          </a:xfrm>
        </p:grpSpPr>
        <p:sp>
          <p:nvSpPr>
            <p:cNvPr id="15" name="TextBox 14"/>
            <p:cNvSpPr txBox="1"/>
            <p:nvPr/>
          </p:nvSpPr>
          <p:spPr>
            <a:xfrm>
              <a:off x="3569958" y="505896"/>
              <a:ext cx="6132848" cy="646331"/>
            </a:xfrm>
            <a:prstGeom prst="rect">
              <a:avLst/>
            </a:prstGeom>
            <a:noFill/>
          </p:spPr>
          <p:txBody>
            <a:bodyPr wrap="square" rtlCol="0">
              <a:spAutoFit/>
            </a:bodyPr>
            <a:lstStyle/>
            <a:p>
              <a:pPr algn="ctr"/>
              <a:r>
                <a:rPr lang="en-US" sz="3600" b="1">
                  <a:solidFill>
                    <a:schemeClr val="accent2"/>
                  </a:solidFill>
                  <a:latin typeface="Gill Sans MT" panose="020B0502020104020203" pitchFamily="34" charset="0"/>
                </a:rPr>
                <a:t>Types of interview bias</a:t>
              </a:r>
            </a:p>
          </p:txBody>
        </p:sp>
        <p:grpSp>
          <p:nvGrpSpPr>
            <p:cNvPr id="16" name="Group 15"/>
            <p:cNvGrpSpPr/>
            <p:nvPr/>
          </p:nvGrpSpPr>
          <p:grpSpPr>
            <a:xfrm>
              <a:off x="5140461" y="811072"/>
              <a:ext cx="2991842" cy="307777"/>
              <a:chOff x="4592305" y="319593"/>
              <a:chExt cx="2991842" cy="307777"/>
            </a:xfrm>
          </p:grpSpPr>
          <p:sp>
            <p:nvSpPr>
              <p:cNvPr id="17" name="TextBox 16"/>
              <p:cNvSpPr txBox="1"/>
              <p:nvPr userDrawn="1"/>
            </p:nvSpPr>
            <p:spPr>
              <a:xfrm>
                <a:off x="5995861" y="360666"/>
                <a:ext cx="184730" cy="253916"/>
              </a:xfrm>
              <a:prstGeom prst="rect">
                <a:avLst/>
              </a:prstGeom>
              <a:noFill/>
            </p:spPr>
            <p:txBody>
              <a:bodyPr wrap="none" rtlCol="0">
                <a:spAutoFit/>
              </a:bodyPr>
              <a:lstStyle/>
              <a:p>
                <a:pPr algn="ctr"/>
                <a:endParaRPr lang="en-US" sz="1050" spc="400">
                  <a:solidFill>
                    <a:schemeClr val="tx1"/>
                  </a:solidFill>
                  <a:latin typeface="Gill Sans MT" panose="020B0502020104020203" pitchFamily="34" charset="0"/>
                </a:endParaRPr>
              </a:p>
            </p:txBody>
          </p:sp>
          <p:sp>
            <p:nvSpPr>
              <p:cNvPr id="18" name="TextBox 17"/>
              <p:cNvSpPr txBox="1"/>
              <p:nvPr userDrawn="1"/>
            </p:nvSpPr>
            <p:spPr>
              <a:xfrm>
                <a:off x="4592305" y="319593"/>
                <a:ext cx="184731" cy="307777"/>
              </a:xfrm>
              <a:prstGeom prst="rect">
                <a:avLst/>
              </a:prstGeom>
              <a:noFill/>
            </p:spPr>
            <p:txBody>
              <a:bodyPr wrap="none" rtlCol="0">
                <a:spAutoFit/>
              </a:bodyPr>
              <a:lstStyle/>
              <a:p>
                <a:pPr algn="ctr"/>
                <a:endParaRPr lang="en-US" sz="1400" spc="400">
                  <a:solidFill>
                    <a:schemeClr val="tx1"/>
                  </a:solidFill>
                  <a:latin typeface="Gill Sans MT" panose="020B0502020104020203" pitchFamily="34" charset="0"/>
                </a:endParaRPr>
              </a:p>
            </p:txBody>
          </p:sp>
          <p:sp>
            <p:nvSpPr>
              <p:cNvPr id="19" name="TextBox 18"/>
              <p:cNvSpPr txBox="1"/>
              <p:nvPr userDrawn="1"/>
            </p:nvSpPr>
            <p:spPr>
              <a:xfrm>
                <a:off x="7399416" y="319593"/>
                <a:ext cx="184731" cy="307777"/>
              </a:xfrm>
              <a:prstGeom prst="rect">
                <a:avLst/>
              </a:prstGeom>
              <a:noFill/>
            </p:spPr>
            <p:txBody>
              <a:bodyPr wrap="none" rtlCol="0">
                <a:spAutoFit/>
              </a:bodyPr>
              <a:lstStyle/>
              <a:p>
                <a:pPr algn="ctr"/>
                <a:endParaRPr lang="en-US" sz="1400" spc="400">
                  <a:solidFill>
                    <a:schemeClr val="tx1"/>
                  </a:solidFill>
                  <a:latin typeface="Gill Sans MT" panose="020B0502020104020203" pitchFamily="34" charset="0"/>
                </a:endParaRPr>
              </a:p>
            </p:txBody>
          </p:sp>
        </p:grpSp>
      </p:grpSp>
      <p:grpSp>
        <p:nvGrpSpPr>
          <p:cNvPr id="20" name="Group 19"/>
          <p:cNvGrpSpPr/>
          <p:nvPr/>
        </p:nvGrpSpPr>
        <p:grpSpPr>
          <a:xfrm>
            <a:off x="4192058" y="2127482"/>
            <a:ext cx="2116652" cy="759869"/>
            <a:chOff x="9008802" y="3628794"/>
            <a:chExt cx="2116652" cy="759869"/>
          </a:xfrm>
        </p:grpSpPr>
        <p:sp>
          <p:nvSpPr>
            <p:cNvPr id="21" name="Subtitle 2"/>
            <p:cNvSpPr txBox="1">
              <a:spLocks/>
            </p:cNvSpPr>
            <p:nvPr/>
          </p:nvSpPr>
          <p:spPr>
            <a:xfrm>
              <a:off x="9008802" y="4022375"/>
              <a:ext cx="2116652"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endParaRPr lang="en-US" sz="1800">
                <a:solidFill>
                  <a:schemeClr val="tx1"/>
                </a:solidFill>
                <a:latin typeface="Arial" panose="020B0604020202020204" pitchFamily="34" charset="0"/>
                <a:ea typeface="Lato Light" charset="0"/>
                <a:cs typeface="Arial" panose="020B0604020202020204" pitchFamily="34" charset="0"/>
              </a:endParaRPr>
            </a:p>
          </p:txBody>
        </p:sp>
        <p:sp>
          <p:nvSpPr>
            <p:cNvPr id="26" name="TextBox 25"/>
            <p:cNvSpPr txBox="1"/>
            <p:nvPr/>
          </p:nvSpPr>
          <p:spPr>
            <a:xfrm>
              <a:off x="9217618" y="3628794"/>
              <a:ext cx="1680268" cy="400110"/>
            </a:xfrm>
            <a:prstGeom prst="rect">
              <a:avLst/>
            </a:prstGeom>
            <a:noFill/>
          </p:spPr>
          <p:txBody>
            <a:bodyPr wrap="none" rtlCol="0" anchor="ctr" anchorCtr="0">
              <a:spAutoFit/>
            </a:bodyPr>
            <a:lstStyle/>
            <a:p>
              <a:pPr algn="ctr"/>
              <a:r>
                <a:rPr lang="en-US" sz="2000" b="1">
                  <a:latin typeface="Arial" panose="020B0604020202020204" pitchFamily="34" charset="0"/>
                  <a:ea typeface="Lato Heavy" charset="0"/>
                  <a:cs typeface="Arial" panose="020B0604020202020204" pitchFamily="34" charset="0"/>
                </a:rPr>
                <a:t>Horns effect</a:t>
              </a:r>
            </a:p>
          </p:txBody>
        </p:sp>
      </p:grpSp>
      <p:grpSp>
        <p:nvGrpSpPr>
          <p:cNvPr id="28" name="Group 27"/>
          <p:cNvGrpSpPr/>
          <p:nvPr/>
        </p:nvGrpSpPr>
        <p:grpSpPr>
          <a:xfrm>
            <a:off x="7331451" y="2127482"/>
            <a:ext cx="2116652" cy="759869"/>
            <a:chOff x="9008802" y="3628794"/>
            <a:chExt cx="2116652" cy="759869"/>
          </a:xfrm>
        </p:grpSpPr>
        <p:sp>
          <p:nvSpPr>
            <p:cNvPr id="29" name="Subtitle 2"/>
            <p:cNvSpPr txBox="1">
              <a:spLocks/>
            </p:cNvSpPr>
            <p:nvPr/>
          </p:nvSpPr>
          <p:spPr>
            <a:xfrm>
              <a:off x="9008802" y="4022375"/>
              <a:ext cx="2116652"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endParaRPr lang="en-US" sz="1800">
                <a:solidFill>
                  <a:schemeClr val="tx1"/>
                </a:solidFill>
                <a:latin typeface="Arial" panose="020B0604020202020204" pitchFamily="34" charset="0"/>
                <a:ea typeface="Lato Light" charset="0"/>
                <a:cs typeface="Arial" panose="020B0604020202020204" pitchFamily="34" charset="0"/>
              </a:endParaRPr>
            </a:p>
          </p:txBody>
        </p:sp>
        <p:sp>
          <p:nvSpPr>
            <p:cNvPr id="30" name="TextBox 29"/>
            <p:cNvSpPr txBox="1"/>
            <p:nvPr/>
          </p:nvSpPr>
          <p:spPr>
            <a:xfrm>
              <a:off x="9032472" y="3628794"/>
              <a:ext cx="2050562" cy="400110"/>
            </a:xfrm>
            <a:prstGeom prst="rect">
              <a:avLst/>
            </a:prstGeom>
            <a:noFill/>
          </p:spPr>
          <p:txBody>
            <a:bodyPr wrap="none" rtlCol="0" anchor="ctr" anchorCtr="0">
              <a:spAutoFit/>
            </a:bodyPr>
            <a:lstStyle/>
            <a:p>
              <a:pPr algn="ctr"/>
              <a:r>
                <a:rPr lang="en-US" sz="2000" b="1">
                  <a:latin typeface="Arial" panose="020B0604020202020204" pitchFamily="34" charset="0"/>
                  <a:ea typeface="Lato Heavy" charset="0"/>
                  <a:cs typeface="Arial" panose="020B0604020202020204" pitchFamily="34" charset="0"/>
                </a:rPr>
                <a:t>Leniency effect</a:t>
              </a:r>
            </a:p>
          </p:txBody>
        </p:sp>
      </p:grpSp>
      <p:grpSp>
        <p:nvGrpSpPr>
          <p:cNvPr id="31" name="Group 30"/>
          <p:cNvGrpSpPr/>
          <p:nvPr/>
        </p:nvGrpSpPr>
        <p:grpSpPr>
          <a:xfrm>
            <a:off x="2195356" y="3263629"/>
            <a:ext cx="2116652" cy="759869"/>
            <a:chOff x="9008802" y="3628794"/>
            <a:chExt cx="2116652" cy="759869"/>
          </a:xfrm>
        </p:grpSpPr>
        <p:sp>
          <p:nvSpPr>
            <p:cNvPr id="32" name="Subtitle 2"/>
            <p:cNvSpPr txBox="1">
              <a:spLocks/>
            </p:cNvSpPr>
            <p:nvPr/>
          </p:nvSpPr>
          <p:spPr>
            <a:xfrm>
              <a:off x="9008802" y="4022375"/>
              <a:ext cx="2116652"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endParaRPr lang="en-US" sz="1800">
                <a:solidFill>
                  <a:schemeClr val="tx1"/>
                </a:solidFill>
                <a:latin typeface="Arial" panose="020B0604020202020204" pitchFamily="34" charset="0"/>
                <a:ea typeface="Lato Light" charset="0"/>
                <a:cs typeface="Arial" panose="020B0604020202020204" pitchFamily="34" charset="0"/>
              </a:endParaRPr>
            </a:p>
          </p:txBody>
        </p:sp>
        <p:sp>
          <p:nvSpPr>
            <p:cNvPr id="33" name="TextBox 32"/>
            <p:cNvSpPr txBox="1"/>
            <p:nvPr/>
          </p:nvSpPr>
          <p:spPr>
            <a:xfrm>
              <a:off x="9061327" y="3628794"/>
              <a:ext cx="1992854" cy="400110"/>
            </a:xfrm>
            <a:prstGeom prst="rect">
              <a:avLst/>
            </a:prstGeom>
            <a:noFill/>
          </p:spPr>
          <p:txBody>
            <a:bodyPr wrap="none" rtlCol="0" anchor="ctr" anchorCtr="0">
              <a:spAutoFit/>
            </a:bodyPr>
            <a:lstStyle/>
            <a:p>
              <a:pPr algn="ctr"/>
              <a:r>
                <a:rPr lang="en-US" sz="2000" b="1">
                  <a:latin typeface="Arial" panose="020B0604020202020204" pitchFamily="34" charset="0"/>
                  <a:ea typeface="Lato Heavy" charset="0"/>
                  <a:cs typeface="Arial" panose="020B0604020202020204" pitchFamily="34" charset="0"/>
                </a:rPr>
                <a:t>Contrast effect</a:t>
              </a:r>
            </a:p>
          </p:txBody>
        </p:sp>
      </p:grpSp>
      <p:grpSp>
        <p:nvGrpSpPr>
          <p:cNvPr id="34" name="Group 33"/>
          <p:cNvGrpSpPr/>
          <p:nvPr/>
        </p:nvGrpSpPr>
        <p:grpSpPr>
          <a:xfrm>
            <a:off x="5595382" y="3263629"/>
            <a:ext cx="2363147" cy="759869"/>
            <a:chOff x="8876182" y="3628794"/>
            <a:chExt cx="2363147" cy="759869"/>
          </a:xfrm>
        </p:grpSpPr>
        <p:sp>
          <p:nvSpPr>
            <p:cNvPr id="35" name="Subtitle 2"/>
            <p:cNvSpPr txBox="1">
              <a:spLocks/>
            </p:cNvSpPr>
            <p:nvPr/>
          </p:nvSpPr>
          <p:spPr>
            <a:xfrm>
              <a:off x="9008802" y="4022375"/>
              <a:ext cx="2116652"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endParaRPr lang="en-US" sz="1800">
                <a:solidFill>
                  <a:schemeClr val="tx1"/>
                </a:solidFill>
                <a:latin typeface="Arial" panose="020B0604020202020204" pitchFamily="34" charset="0"/>
                <a:ea typeface="Lato Light" charset="0"/>
                <a:cs typeface="Arial" panose="020B0604020202020204" pitchFamily="34" charset="0"/>
              </a:endParaRPr>
            </a:p>
          </p:txBody>
        </p:sp>
        <p:sp>
          <p:nvSpPr>
            <p:cNvPr id="36" name="TextBox 35"/>
            <p:cNvSpPr txBox="1"/>
            <p:nvPr/>
          </p:nvSpPr>
          <p:spPr>
            <a:xfrm>
              <a:off x="8876182" y="3628794"/>
              <a:ext cx="2363147" cy="400110"/>
            </a:xfrm>
            <a:prstGeom prst="rect">
              <a:avLst/>
            </a:prstGeom>
            <a:noFill/>
          </p:spPr>
          <p:txBody>
            <a:bodyPr wrap="none" rtlCol="0" anchor="ctr" anchorCtr="0">
              <a:spAutoFit/>
            </a:bodyPr>
            <a:lstStyle/>
            <a:p>
              <a:pPr algn="ctr"/>
              <a:r>
                <a:rPr lang="en-US" sz="2000" b="1">
                  <a:latin typeface="Arial" panose="020B0604020202020204" pitchFamily="34" charset="0"/>
                  <a:ea typeface="Lato Heavy" charset="0"/>
                  <a:cs typeface="Arial" panose="020B0604020202020204" pitchFamily="34" charset="0"/>
                </a:rPr>
                <a:t>Confirmation bias</a:t>
              </a:r>
            </a:p>
          </p:txBody>
        </p:sp>
      </p:grpSp>
      <p:grpSp>
        <p:nvGrpSpPr>
          <p:cNvPr id="37" name="Group 36"/>
          <p:cNvGrpSpPr/>
          <p:nvPr/>
        </p:nvGrpSpPr>
        <p:grpSpPr>
          <a:xfrm>
            <a:off x="8386395" y="4222088"/>
            <a:ext cx="2135521" cy="759869"/>
            <a:chOff x="8989993" y="3628794"/>
            <a:chExt cx="2135521" cy="759869"/>
          </a:xfrm>
        </p:grpSpPr>
        <p:sp>
          <p:nvSpPr>
            <p:cNvPr id="38" name="Subtitle 2"/>
            <p:cNvSpPr txBox="1">
              <a:spLocks/>
            </p:cNvSpPr>
            <p:nvPr/>
          </p:nvSpPr>
          <p:spPr>
            <a:xfrm>
              <a:off x="9008802" y="4022375"/>
              <a:ext cx="2116652"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endParaRPr lang="en-US" sz="1800">
                <a:solidFill>
                  <a:schemeClr val="tx1"/>
                </a:solidFill>
                <a:latin typeface="Arial" panose="020B0604020202020204" pitchFamily="34" charset="0"/>
                <a:ea typeface="Lato Light" charset="0"/>
                <a:cs typeface="Arial" panose="020B0604020202020204" pitchFamily="34" charset="0"/>
              </a:endParaRPr>
            </a:p>
          </p:txBody>
        </p:sp>
        <p:sp>
          <p:nvSpPr>
            <p:cNvPr id="39" name="TextBox 38"/>
            <p:cNvSpPr txBox="1"/>
            <p:nvPr/>
          </p:nvSpPr>
          <p:spPr>
            <a:xfrm>
              <a:off x="8989993" y="3628794"/>
              <a:ext cx="2135521" cy="400110"/>
            </a:xfrm>
            <a:prstGeom prst="rect">
              <a:avLst/>
            </a:prstGeom>
            <a:noFill/>
          </p:spPr>
          <p:txBody>
            <a:bodyPr wrap="none" rtlCol="0" anchor="ctr" anchorCtr="0">
              <a:spAutoFit/>
            </a:bodyPr>
            <a:lstStyle/>
            <a:p>
              <a:pPr algn="ctr"/>
              <a:r>
                <a:rPr lang="en-US" sz="2000" b="1">
                  <a:latin typeface="Arial" panose="020B0604020202020204" pitchFamily="34" charset="0"/>
                  <a:ea typeface="Lato Heavy" charset="0"/>
                  <a:cs typeface="Arial" panose="020B0604020202020204" pitchFamily="34" charset="0"/>
                </a:rPr>
                <a:t>Conformity bias</a:t>
              </a:r>
            </a:p>
          </p:txBody>
        </p:sp>
      </p:grpSp>
      <p:grpSp>
        <p:nvGrpSpPr>
          <p:cNvPr id="40" name="Group 39"/>
          <p:cNvGrpSpPr/>
          <p:nvPr/>
        </p:nvGrpSpPr>
        <p:grpSpPr>
          <a:xfrm>
            <a:off x="4717024" y="4742126"/>
            <a:ext cx="2116652" cy="759869"/>
            <a:chOff x="9008802" y="3628794"/>
            <a:chExt cx="2116652" cy="759869"/>
          </a:xfrm>
        </p:grpSpPr>
        <p:sp>
          <p:nvSpPr>
            <p:cNvPr id="41" name="Subtitle 2"/>
            <p:cNvSpPr txBox="1">
              <a:spLocks/>
            </p:cNvSpPr>
            <p:nvPr/>
          </p:nvSpPr>
          <p:spPr>
            <a:xfrm>
              <a:off x="9008802" y="4022375"/>
              <a:ext cx="2116652"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endParaRPr lang="en-US" sz="1800">
                <a:solidFill>
                  <a:schemeClr val="tx1"/>
                </a:solidFill>
                <a:latin typeface="Arial" panose="020B0604020202020204" pitchFamily="34" charset="0"/>
                <a:ea typeface="Lato Light" charset="0"/>
                <a:cs typeface="Arial" panose="020B0604020202020204" pitchFamily="34" charset="0"/>
              </a:endParaRPr>
            </a:p>
          </p:txBody>
        </p:sp>
        <p:sp>
          <p:nvSpPr>
            <p:cNvPr id="42" name="TextBox 41"/>
            <p:cNvSpPr txBox="1"/>
            <p:nvPr/>
          </p:nvSpPr>
          <p:spPr>
            <a:xfrm>
              <a:off x="9232849" y="3628794"/>
              <a:ext cx="1649811" cy="400110"/>
            </a:xfrm>
            <a:prstGeom prst="rect">
              <a:avLst/>
            </a:prstGeom>
            <a:noFill/>
          </p:spPr>
          <p:txBody>
            <a:bodyPr wrap="none" rtlCol="0" anchor="ctr" anchorCtr="0">
              <a:spAutoFit/>
            </a:bodyPr>
            <a:lstStyle/>
            <a:p>
              <a:pPr algn="ctr"/>
              <a:r>
                <a:rPr lang="en-US" sz="2000" b="1">
                  <a:latin typeface="Arial" panose="020B0604020202020204" pitchFamily="34" charset="0"/>
                  <a:ea typeface="Lato Heavy" charset="0"/>
                  <a:cs typeface="Arial" panose="020B0604020202020204" pitchFamily="34" charset="0"/>
                </a:rPr>
                <a:t>Affinity bias</a:t>
              </a:r>
            </a:p>
          </p:txBody>
        </p:sp>
      </p:grpSp>
      <p:grpSp>
        <p:nvGrpSpPr>
          <p:cNvPr id="43" name="Group 42"/>
          <p:cNvGrpSpPr/>
          <p:nvPr/>
        </p:nvGrpSpPr>
        <p:grpSpPr>
          <a:xfrm>
            <a:off x="1175516" y="4742126"/>
            <a:ext cx="2116652" cy="759869"/>
            <a:chOff x="9008802" y="3628794"/>
            <a:chExt cx="2116652" cy="759869"/>
          </a:xfrm>
        </p:grpSpPr>
        <p:sp>
          <p:nvSpPr>
            <p:cNvPr id="44" name="Subtitle 2"/>
            <p:cNvSpPr txBox="1">
              <a:spLocks/>
            </p:cNvSpPr>
            <p:nvPr/>
          </p:nvSpPr>
          <p:spPr>
            <a:xfrm>
              <a:off x="9008802" y="4022375"/>
              <a:ext cx="2116652" cy="36628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ts val="2020"/>
                </a:lnSpc>
              </a:pPr>
              <a:endParaRPr lang="en-US" sz="1800">
                <a:solidFill>
                  <a:schemeClr val="tx1"/>
                </a:solidFill>
                <a:latin typeface="Arial" panose="020B0604020202020204" pitchFamily="34" charset="0"/>
                <a:ea typeface="Lato Light" charset="0"/>
                <a:cs typeface="Arial" panose="020B0604020202020204" pitchFamily="34" charset="0"/>
              </a:endParaRPr>
            </a:p>
          </p:txBody>
        </p:sp>
        <p:sp>
          <p:nvSpPr>
            <p:cNvPr id="45" name="TextBox 44"/>
            <p:cNvSpPr txBox="1"/>
            <p:nvPr/>
          </p:nvSpPr>
          <p:spPr>
            <a:xfrm>
              <a:off x="9245674" y="3628794"/>
              <a:ext cx="1624163" cy="400110"/>
            </a:xfrm>
            <a:prstGeom prst="rect">
              <a:avLst/>
            </a:prstGeom>
            <a:noFill/>
          </p:spPr>
          <p:txBody>
            <a:bodyPr wrap="none" rtlCol="0" anchor="ctr" anchorCtr="0">
              <a:spAutoFit/>
            </a:bodyPr>
            <a:lstStyle/>
            <a:p>
              <a:pPr algn="ctr"/>
              <a:r>
                <a:rPr lang="en-US" sz="2000" b="1">
                  <a:latin typeface="Arial" panose="020B0604020202020204" pitchFamily="34" charset="0"/>
                  <a:ea typeface="Lato Heavy" charset="0"/>
                  <a:cs typeface="Arial" panose="020B0604020202020204" pitchFamily="34" charset="0"/>
                </a:rPr>
                <a:t>Beauty bias</a:t>
              </a:r>
            </a:p>
          </p:txBody>
        </p:sp>
      </p:grpSp>
      <p:sp>
        <p:nvSpPr>
          <p:cNvPr id="2" name="Oval 1"/>
          <p:cNvSpPr/>
          <p:nvPr/>
        </p:nvSpPr>
        <p:spPr>
          <a:xfrm>
            <a:off x="963377" y="4573691"/>
            <a:ext cx="2522184" cy="816532"/>
          </a:xfrm>
          <a:prstGeom prst="ellipse">
            <a:avLst/>
          </a:prstGeom>
          <a:noFill/>
          <a:ln w="28575">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p:cNvSpPr/>
          <p:nvPr/>
        </p:nvSpPr>
        <p:spPr>
          <a:xfrm>
            <a:off x="982126" y="1937650"/>
            <a:ext cx="2522184" cy="816532"/>
          </a:xfrm>
          <a:prstGeom prst="ellipse">
            <a:avLst/>
          </a:prstGeom>
          <a:noFill/>
          <a:ln w="28575">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p:cNvSpPr/>
          <p:nvPr/>
        </p:nvSpPr>
        <p:spPr>
          <a:xfrm>
            <a:off x="8202438" y="4023498"/>
            <a:ext cx="2522184" cy="816532"/>
          </a:xfrm>
          <a:prstGeom prst="ellipse">
            <a:avLst/>
          </a:prstGeom>
          <a:noFill/>
          <a:ln w="28575">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612405" y="6329666"/>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1361157"/>
      </p:ext>
    </p:extLst>
  </p:cSld>
  <p:clrMapOvr>
    <a:masterClrMapping/>
  </p:clrMapOvr>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14:presetBounceEnd="60000">
                                      <p:stCondLst>
                                        <p:cond delay="750"/>
                                      </p:stCondLst>
                                      <p:childTnLst>
                                        <p:set>
                                          <p:cBhvr>
                                            <p:cTn id="6" dur="1" fill="hold">
                                              <p:stCondLst>
                                                <p:cond delay="0"/>
                                              </p:stCondLst>
                                            </p:cTn>
                                            <p:tgtEl>
                                              <p:spTgt spid="23"/>
                                            </p:tgtEl>
                                            <p:attrNameLst>
                                              <p:attrName>style.visibility</p:attrName>
                                            </p:attrNameLst>
                                          </p:cBhvr>
                                          <p:to>
                                            <p:strVal val="visible"/>
                                          </p:to>
                                        </p:set>
                                        <p:anim calcmode="lin" valueType="num" p14:bounceEnd="60000">
                                          <p:cBhvr additive="base">
                                            <p:cTn id="7" dur="1000" fill="hold"/>
                                            <p:tgtEl>
                                              <p:spTgt spid="23"/>
                                            </p:tgtEl>
                                            <p:attrNameLst>
                                              <p:attrName>ppt_x</p:attrName>
                                            </p:attrNameLst>
                                          </p:cBhvr>
                                          <p:tavLst>
                                            <p:tav tm="0">
                                              <p:val>
                                                <p:strVal val="#ppt_x"/>
                                              </p:val>
                                            </p:tav>
                                            <p:tav tm="100000">
                                              <p:val>
                                                <p:strVal val="#ppt_x"/>
                                              </p:val>
                                            </p:tav>
                                          </p:tavLst>
                                        </p:anim>
                                        <p:anim calcmode="lin" valueType="num" p14:bounceEnd="60000">
                                          <p:cBhvr additive="base">
                                            <p:cTn id="8" dur="1000" fill="hold"/>
                                            <p:tgtEl>
                                              <p:spTgt spid="23"/>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14:presetBounceEnd="60000">
                                      <p:stCondLst>
                                        <p:cond delay="750"/>
                                      </p:stCondLst>
                                      <p:childTnLst>
                                        <p:set>
                                          <p:cBhvr>
                                            <p:cTn id="10" dur="1" fill="hold">
                                              <p:stCondLst>
                                                <p:cond delay="0"/>
                                              </p:stCondLst>
                                            </p:cTn>
                                            <p:tgtEl>
                                              <p:spTgt spid="20"/>
                                            </p:tgtEl>
                                            <p:attrNameLst>
                                              <p:attrName>style.visibility</p:attrName>
                                            </p:attrNameLst>
                                          </p:cBhvr>
                                          <p:to>
                                            <p:strVal val="visible"/>
                                          </p:to>
                                        </p:set>
                                        <p:anim calcmode="lin" valueType="num" p14:bounceEnd="60000">
                                          <p:cBhvr additive="base">
                                            <p:cTn id="11" dur="1000" fill="hold"/>
                                            <p:tgtEl>
                                              <p:spTgt spid="20"/>
                                            </p:tgtEl>
                                            <p:attrNameLst>
                                              <p:attrName>ppt_x</p:attrName>
                                            </p:attrNameLst>
                                          </p:cBhvr>
                                          <p:tavLst>
                                            <p:tav tm="0">
                                              <p:val>
                                                <p:strVal val="#ppt_x"/>
                                              </p:val>
                                            </p:tav>
                                            <p:tav tm="100000">
                                              <p:val>
                                                <p:strVal val="#ppt_x"/>
                                              </p:val>
                                            </p:tav>
                                          </p:tavLst>
                                        </p:anim>
                                        <p:anim calcmode="lin" valueType="num" p14:bounceEnd="60000">
                                          <p:cBhvr additive="base">
                                            <p:cTn id="12" dur="1000" fill="hold"/>
                                            <p:tgtEl>
                                              <p:spTgt spid="2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14:presetBounceEnd="60000">
                                      <p:stCondLst>
                                        <p:cond delay="750"/>
                                      </p:stCondLst>
                                      <p:childTnLst>
                                        <p:set>
                                          <p:cBhvr>
                                            <p:cTn id="14" dur="1" fill="hold">
                                              <p:stCondLst>
                                                <p:cond delay="0"/>
                                              </p:stCondLst>
                                            </p:cTn>
                                            <p:tgtEl>
                                              <p:spTgt spid="28"/>
                                            </p:tgtEl>
                                            <p:attrNameLst>
                                              <p:attrName>style.visibility</p:attrName>
                                            </p:attrNameLst>
                                          </p:cBhvr>
                                          <p:to>
                                            <p:strVal val="visible"/>
                                          </p:to>
                                        </p:set>
                                        <p:anim calcmode="lin" valueType="num" p14:bounceEnd="60000">
                                          <p:cBhvr additive="base">
                                            <p:cTn id="15" dur="1000" fill="hold"/>
                                            <p:tgtEl>
                                              <p:spTgt spid="28"/>
                                            </p:tgtEl>
                                            <p:attrNameLst>
                                              <p:attrName>ppt_x</p:attrName>
                                            </p:attrNameLst>
                                          </p:cBhvr>
                                          <p:tavLst>
                                            <p:tav tm="0">
                                              <p:val>
                                                <p:strVal val="#ppt_x"/>
                                              </p:val>
                                            </p:tav>
                                            <p:tav tm="100000">
                                              <p:val>
                                                <p:strVal val="#ppt_x"/>
                                              </p:val>
                                            </p:tav>
                                          </p:tavLst>
                                        </p:anim>
                                        <p:anim calcmode="lin" valueType="num" p14:bounceEnd="60000">
                                          <p:cBhvr additive="base">
                                            <p:cTn id="16" dur="1000" fill="hold"/>
                                            <p:tgtEl>
                                              <p:spTgt spid="2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14:presetBounceEnd="60000">
                                      <p:stCondLst>
                                        <p:cond delay="750"/>
                                      </p:stCondLst>
                                      <p:childTnLst>
                                        <p:set>
                                          <p:cBhvr>
                                            <p:cTn id="18" dur="1" fill="hold">
                                              <p:stCondLst>
                                                <p:cond delay="0"/>
                                              </p:stCondLst>
                                            </p:cTn>
                                            <p:tgtEl>
                                              <p:spTgt spid="31"/>
                                            </p:tgtEl>
                                            <p:attrNameLst>
                                              <p:attrName>style.visibility</p:attrName>
                                            </p:attrNameLst>
                                          </p:cBhvr>
                                          <p:to>
                                            <p:strVal val="visible"/>
                                          </p:to>
                                        </p:set>
                                        <p:anim calcmode="lin" valueType="num" p14:bounceEnd="60000">
                                          <p:cBhvr additive="base">
                                            <p:cTn id="19" dur="1000" fill="hold"/>
                                            <p:tgtEl>
                                              <p:spTgt spid="31"/>
                                            </p:tgtEl>
                                            <p:attrNameLst>
                                              <p:attrName>ppt_x</p:attrName>
                                            </p:attrNameLst>
                                          </p:cBhvr>
                                          <p:tavLst>
                                            <p:tav tm="0">
                                              <p:val>
                                                <p:strVal val="#ppt_x"/>
                                              </p:val>
                                            </p:tav>
                                            <p:tav tm="100000">
                                              <p:val>
                                                <p:strVal val="#ppt_x"/>
                                              </p:val>
                                            </p:tav>
                                          </p:tavLst>
                                        </p:anim>
                                        <p:anim calcmode="lin" valueType="num" p14:bounceEnd="60000">
                                          <p:cBhvr additive="base">
                                            <p:cTn id="20" dur="1000" fill="hold"/>
                                            <p:tgtEl>
                                              <p:spTgt spid="31"/>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14:presetBounceEnd="60000">
                                      <p:stCondLst>
                                        <p:cond delay="750"/>
                                      </p:stCondLst>
                                      <p:childTnLst>
                                        <p:set>
                                          <p:cBhvr>
                                            <p:cTn id="22" dur="1" fill="hold">
                                              <p:stCondLst>
                                                <p:cond delay="0"/>
                                              </p:stCondLst>
                                            </p:cTn>
                                            <p:tgtEl>
                                              <p:spTgt spid="34"/>
                                            </p:tgtEl>
                                            <p:attrNameLst>
                                              <p:attrName>style.visibility</p:attrName>
                                            </p:attrNameLst>
                                          </p:cBhvr>
                                          <p:to>
                                            <p:strVal val="visible"/>
                                          </p:to>
                                        </p:set>
                                        <p:anim calcmode="lin" valueType="num" p14:bounceEnd="60000">
                                          <p:cBhvr additive="base">
                                            <p:cTn id="23" dur="1000" fill="hold"/>
                                            <p:tgtEl>
                                              <p:spTgt spid="34"/>
                                            </p:tgtEl>
                                            <p:attrNameLst>
                                              <p:attrName>ppt_x</p:attrName>
                                            </p:attrNameLst>
                                          </p:cBhvr>
                                          <p:tavLst>
                                            <p:tav tm="0">
                                              <p:val>
                                                <p:strVal val="#ppt_x"/>
                                              </p:val>
                                            </p:tav>
                                            <p:tav tm="100000">
                                              <p:val>
                                                <p:strVal val="#ppt_x"/>
                                              </p:val>
                                            </p:tav>
                                          </p:tavLst>
                                        </p:anim>
                                        <p:anim calcmode="lin" valueType="num" p14:bounceEnd="60000">
                                          <p:cBhvr additive="base">
                                            <p:cTn id="24" dur="1000" fill="hold"/>
                                            <p:tgtEl>
                                              <p:spTgt spid="34"/>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14:presetBounceEnd="60000">
                                      <p:stCondLst>
                                        <p:cond delay="750"/>
                                      </p:stCondLst>
                                      <p:childTnLst>
                                        <p:set>
                                          <p:cBhvr>
                                            <p:cTn id="26" dur="1" fill="hold">
                                              <p:stCondLst>
                                                <p:cond delay="0"/>
                                              </p:stCondLst>
                                            </p:cTn>
                                            <p:tgtEl>
                                              <p:spTgt spid="37"/>
                                            </p:tgtEl>
                                            <p:attrNameLst>
                                              <p:attrName>style.visibility</p:attrName>
                                            </p:attrNameLst>
                                          </p:cBhvr>
                                          <p:to>
                                            <p:strVal val="visible"/>
                                          </p:to>
                                        </p:set>
                                        <p:anim calcmode="lin" valueType="num" p14:bounceEnd="60000">
                                          <p:cBhvr additive="base">
                                            <p:cTn id="27" dur="1000" fill="hold"/>
                                            <p:tgtEl>
                                              <p:spTgt spid="37"/>
                                            </p:tgtEl>
                                            <p:attrNameLst>
                                              <p:attrName>ppt_x</p:attrName>
                                            </p:attrNameLst>
                                          </p:cBhvr>
                                          <p:tavLst>
                                            <p:tav tm="0">
                                              <p:val>
                                                <p:strVal val="#ppt_x"/>
                                              </p:val>
                                            </p:tav>
                                            <p:tav tm="100000">
                                              <p:val>
                                                <p:strVal val="#ppt_x"/>
                                              </p:val>
                                            </p:tav>
                                          </p:tavLst>
                                        </p:anim>
                                        <p:anim calcmode="lin" valueType="num" p14:bounceEnd="60000">
                                          <p:cBhvr additive="base">
                                            <p:cTn id="28" dur="1000" fill="hold"/>
                                            <p:tgtEl>
                                              <p:spTgt spid="37"/>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14:presetBounceEnd="60000">
                                      <p:stCondLst>
                                        <p:cond delay="750"/>
                                      </p:stCondLst>
                                      <p:childTnLst>
                                        <p:set>
                                          <p:cBhvr>
                                            <p:cTn id="30" dur="1" fill="hold">
                                              <p:stCondLst>
                                                <p:cond delay="0"/>
                                              </p:stCondLst>
                                            </p:cTn>
                                            <p:tgtEl>
                                              <p:spTgt spid="40"/>
                                            </p:tgtEl>
                                            <p:attrNameLst>
                                              <p:attrName>style.visibility</p:attrName>
                                            </p:attrNameLst>
                                          </p:cBhvr>
                                          <p:to>
                                            <p:strVal val="visible"/>
                                          </p:to>
                                        </p:set>
                                        <p:anim calcmode="lin" valueType="num" p14:bounceEnd="60000">
                                          <p:cBhvr additive="base">
                                            <p:cTn id="31" dur="1000" fill="hold"/>
                                            <p:tgtEl>
                                              <p:spTgt spid="40"/>
                                            </p:tgtEl>
                                            <p:attrNameLst>
                                              <p:attrName>ppt_x</p:attrName>
                                            </p:attrNameLst>
                                          </p:cBhvr>
                                          <p:tavLst>
                                            <p:tav tm="0">
                                              <p:val>
                                                <p:strVal val="#ppt_x"/>
                                              </p:val>
                                            </p:tav>
                                            <p:tav tm="100000">
                                              <p:val>
                                                <p:strVal val="#ppt_x"/>
                                              </p:val>
                                            </p:tav>
                                          </p:tavLst>
                                        </p:anim>
                                        <p:anim calcmode="lin" valueType="num" p14:bounceEnd="60000">
                                          <p:cBhvr additive="base">
                                            <p:cTn id="32" dur="1000" fill="hold"/>
                                            <p:tgtEl>
                                              <p:spTgt spid="40"/>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14:presetBounceEnd="60000">
                                      <p:stCondLst>
                                        <p:cond delay="750"/>
                                      </p:stCondLst>
                                      <p:childTnLst>
                                        <p:set>
                                          <p:cBhvr>
                                            <p:cTn id="34" dur="1" fill="hold">
                                              <p:stCondLst>
                                                <p:cond delay="0"/>
                                              </p:stCondLst>
                                            </p:cTn>
                                            <p:tgtEl>
                                              <p:spTgt spid="43"/>
                                            </p:tgtEl>
                                            <p:attrNameLst>
                                              <p:attrName>style.visibility</p:attrName>
                                            </p:attrNameLst>
                                          </p:cBhvr>
                                          <p:to>
                                            <p:strVal val="visible"/>
                                          </p:to>
                                        </p:set>
                                        <p:anim calcmode="lin" valueType="num" p14:bounceEnd="60000">
                                          <p:cBhvr additive="base">
                                            <p:cTn id="35" dur="1000" fill="hold"/>
                                            <p:tgtEl>
                                              <p:spTgt spid="43"/>
                                            </p:tgtEl>
                                            <p:attrNameLst>
                                              <p:attrName>ppt_x</p:attrName>
                                            </p:attrNameLst>
                                          </p:cBhvr>
                                          <p:tavLst>
                                            <p:tav tm="0">
                                              <p:val>
                                                <p:strVal val="#ppt_x"/>
                                              </p:val>
                                            </p:tav>
                                            <p:tav tm="100000">
                                              <p:val>
                                                <p:strVal val="#ppt_x"/>
                                              </p:val>
                                            </p:tav>
                                          </p:tavLst>
                                        </p:anim>
                                        <p:anim calcmode="lin" valueType="num" p14:bounceEnd="60000">
                                          <p:cBhvr additive="base">
                                            <p:cTn id="36" dur="1000" fill="hold"/>
                                            <p:tgtEl>
                                              <p:spTgt spid="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1000" fill="hold"/>
                                            <p:tgtEl>
                                              <p:spTgt spid="23"/>
                                            </p:tgtEl>
                                            <p:attrNameLst>
                                              <p:attrName>ppt_x</p:attrName>
                                            </p:attrNameLst>
                                          </p:cBhvr>
                                          <p:tavLst>
                                            <p:tav tm="0">
                                              <p:val>
                                                <p:strVal val="#ppt_x"/>
                                              </p:val>
                                            </p:tav>
                                            <p:tav tm="100000">
                                              <p:val>
                                                <p:strVal val="#ppt_x"/>
                                              </p:val>
                                            </p:tav>
                                          </p:tavLst>
                                        </p:anim>
                                        <p:anim calcmode="lin" valueType="num">
                                          <p:cBhvr additive="base">
                                            <p:cTn id="8" dur="1000" fill="hold"/>
                                            <p:tgtEl>
                                              <p:spTgt spid="23"/>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75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1000" fill="hold"/>
                                            <p:tgtEl>
                                              <p:spTgt spid="20"/>
                                            </p:tgtEl>
                                            <p:attrNameLst>
                                              <p:attrName>ppt_x</p:attrName>
                                            </p:attrNameLst>
                                          </p:cBhvr>
                                          <p:tavLst>
                                            <p:tav tm="0">
                                              <p:val>
                                                <p:strVal val="#ppt_x"/>
                                              </p:val>
                                            </p:tav>
                                            <p:tav tm="100000">
                                              <p:val>
                                                <p:strVal val="#ppt_x"/>
                                              </p:val>
                                            </p:tav>
                                          </p:tavLst>
                                        </p:anim>
                                        <p:anim calcmode="lin" valueType="num">
                                          <p:cBhvr additive="base">
                                            <p:cTn id="12" dur="1000" fill="hold"/>
                                            <p:tgtEl>
                                              <p:spTgt spid="2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750"/>
                                      </p:stCondLst>
                                      <p:childTnLst>
                                        <p:set>
                                          <p:cBhvr>
                                            <p:cTn id="14" dur="1" fill="hold">
                                              <p:stCondLst>
                                                <p:cond delay="0"/>
                                              </p:stCondLst>
                                            </p:cTn>
                                            <p:tgtEl>
                                              <p:spTgt spid="28"/>
                                            </p:tgtEl>
                                            <p:attrNameLst>
                                              <p:attrName>style.visibility</p:attrName>
                                            </p:attrNameLst>
                                          </p:cBhvr>
                                          <p:to>
                                            <p:strVal val="visible"/>
                                          </p:to>
                                        </p:set>
                                        <p:anim calcmode="lin" valueType="num">
                                          <p:cBhvr additive="base">
                                            <p:cTn id="15" dur="1000" fill="hold"/>
                                            <p:tgtEl>
                                              <p:spTgt spid="28"/>
                                            </p:tgtEl>
                                            <p:attrNameLst>
                                              <p:attrName>ppt_x</p:attrName>
                                            </p:attrNameLst>
                                          </p:cBhvr>
                                          <p:tavLst>
                                            <p:tav tm="0">
                                              <p:val>
                                                <p:strVal val="#ppt_x"/>
                                              </p:val>
                                            </p:tav>
                                            <p:tav tm="100000">
                                              <p:val>
                                                <p:strVal val="#ppt_x"/>
                                              </p:val>
                                            </p:tav>
                                          </p:tavLst>
                                        </p:anim>
                                        <p:anim calcmode="lin" valueType="num">
                                          <p:cBhvr additive="base">
                                            <p:cTn id="16" dur="1000" fill="hold"/>
                                            <p:tgtEl>
                                              <p:spTgt spid="2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750"/>
                                      </p:stCondLst>
                                      <p:childTnLst>
                                        <p:set>
                                          <p:cBhvr>
                                            <p:cTn id="18" dur="1" fill="hold">
                                              <p:stCondLst>
                                                <p:cond delay="0"/>
                                              </p:stCondLst>
                                            </p:cTn>
                                            <p:tgtEl>
                                              <p:spTgt spid="31"/>
                                            </p:tgtEl>
                                            <p:attrNameLst>
                                              <p:attrName>style.visibility</p:attrName>
                                            </p:attrNameLst>
                                          </p:cBhvr>
                                          <p:to>
                                            <p:strVal val="visible"/>
                                          </p:to>
                                        </p:set>
                                        <p:anim calcmode="lin" valueType="num">
                                          <p:cBhvr additive="base">
                                            <p:cTn id="19" dur="1000" fill="hold"/>
                                            <p:tgtEl>
                                              <p:spTgt spid="31"/>
                                            </p:tgtEl>
                                            <p:attrNameLst>
                                              <p:attrName>ppt_x</p:attrName>
                                            </p:attrNameLst>
                                          </p:cBhvr>
                                          <p:tavLst>
                                            <p:tav tm="0">
                                              <p:val>
                                                <p:strVal val="#ppt_x"/>
                                              </p:val>
                                            </p:tav>
                                            <p:tav tm="100000">
                                              <p:val>
                                                <p:strVal val="#ppt_x"/>
                                              </p:val>
                                            </p:tav>
                                          </p:tavLst>
                                        </p:anim>
                                        <p:anim calcmode="lin" valueType="num">
                                          <p:cBhvr additive="base">
                                            <p:cTn id="20" dur="1000" fill="hold"/>
                                            <p:tgtEl>
                                              <p:spTgt spid="31"/>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750"/>
                                      </p:stCondLst>
                                      <p:childTnLst>
                                        <p:set>
                                          <p:cBhvr>
                                            <p:cTn id="22" dur="1" fill="hold">
                                              <p:stCondLst>
                                                <p:cond delay="0"/>
                                              </p:stCondLst>
                                            </p:cTn>
                                            <p:tgtEl>
                                              <p:spTgt spid="34"/>
                                            </p:tgtEl>
                                            <p:attrNameLst>
                                              <p:attrName>style.visibility</p:attrName>
                                            </p:attrNameLst>
                                          </p:cBhvr>
                                          <p:to>
                                            <p:strVal val="visible"/>
                                          </p:to>
                                        </p:set>
                                        <p:anim calcmode="lin" valueType="num">
                                          <p:cBhvr additive="base">
                                            <p:cTn id="23" dur="1000" fill="hold"/>
                                            <p:tgtEl>
                                              <p:spTgt spid="34"/>
                                            </p:tgtEl>
                                            <p:attrNameLst>
                                              <p:attrName>ppt_x</p:attrName>
                                            </p:attrNameLst>
                                          </p:cBhvr>
                                          <p:tavLst>
                                            <p:tav tm="0">
                                              <p:val>
                                                <p:strVal val="#ppt_x"/>
                                              </p:val>
                                            </p:tav>
                                            <p:tav tm="100000">
                                              <p:val>
                                                <p:strVal val="#ppt_x"/>
                                              </p:val>
                                            </p:tav>
                                          </p:tavLst>
                                        </p:anim>
                                        <p:anim calcmode="lin" valueType="num">
                                          <p:cBhvr additive="base">
                                            <p:cTn id="24" dur="1000" fill="hold"/>
                                            <p:tgtEl>
                                              <p:spTgt spid="34"/>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750"/>
                                      </p:stCondLst>
                                      <p:childTnLst>
                                        <p:set>
                                          <p:cBhvr>
                                            <p:cTn id="26" dur="1" fill="hold">
                                              <p:stCondLst>
                                                <p:cond delay="0"/>
                                              </p:stCondLst>
                                            </p:cTn>
                                            <p:tgtEl>
                                              <p:spTgt spid="37"/>
                                            </p:tgtEl>
                                            <p:attrNameLst>
                                              <p:attrName>style.visibility</p:attrName>
                                            </p:attrNameLst>
                                          </p:cBhvr>
                                          <p:to>
                                            <p:strVal val="visible"/>
                                          </p:to>
                                        </p:set>
                                        <p:anim calcmode="lin" valueType="num">
                                          <p:cBhvr additive="base">
                                            <p:cTn id="27" dur="1000" fill="hold"/>
                                            <p:tgtEl>
                                              <p:spTgt spid="37"/>
                                            </p:tgtEl>
                                            <p:attrNameLst>
                                              <p:attrName>ppt_x</p:attrName>
                                            </p:attrNameLst>
                                          </p:cBhvr>
                                          <p:tavLst>
                                            <p:tav tm="0">
                                              <p:val>
                                                <p:strVal val="#ppt_x"/>
                                              </p:val>
                                            </p:tav>
                                            <p:tav tm="100000">
                                              <p:val>
                                                <p:strVal val="#ppt_x"/>
                                              </p:val>
                                            </p:tav>
                                          </p:tavLst>
                                        </p:anim>
                                        <p:anim calcmode="lin" valueType="num">
                                          <p:cBhvr additive="base">
                                            <p:cTn id="28" dur="1000" fill="hold"/>
                                            <p:tgtEl>
                                              <p:spTgt spid="37"/>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750"/>
                                      </p:stCondLst>
                                      <p:childTnLst>
                                        <p:set>
                                          <p:cBhvr>
                                            <p:cTn id="30" dur="1" fill="hold">
                                              <p:stCondLst>
                                                <p:cond delay="0"/>
                                              </p:stCondLst>
                                            </p:cTn>
                                            <p:tgtEl>
                                              <p:spTgt spid="40"/>
                                            </p:tgtEl>
                                            <p:attrNameLst>
                                              <p:attrName>style.visibility</p:attrName>
                                            </p:attrNameLst>
                                          </p:cBhvr>
                                          <p:to>
                                            <p:strVal val="visible"/>
                                          </p:to>
                                        </p:set>
                                        <p:anim calcmode="lin" valueType="num">
                                          <p:cBhvr additive="base">
                                            <p:cTn id="31" dur="1000" fill="hold"/>
                                            <p:tgtEl>
                                              <p:spTgt spid="40"/>
                                            </p:tgtEl>
                                            <p:attrNameLst>
                                              <p:attrName>ppt_x</p:attrName>
                                            </p:attrNameLst>
                                          </p:cBhvr>
                                          <p:tavLst>
                                            <p:tav tm="0">
                                              <p:val>
                                                <p:strVal val="#ppt_x"/>
                                              </p:val>
                                            </p:tav>
                                            <p:tav tm="100000">
                                              <p:val>
                                                <p:strVal val="#ppt_x"/>
                                              </p:val>
                                            </p:tav>
                                          </p:tavLst>
                                        </p:anim>
                                        <p:anim calcmode="lin" valueType="num">
                                          <p:cBhvr additive="base">
                                            <p:cTn id="32" dur="1000" fill="hold"/>
                                            <p:tgtEl>
                                              <p:spTgt spid="40"/>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750"/>
                                      </p:stCondLst>
                                      <p:childTnLst>
                                        <p:set>
                                          <p:cBhvr>
                                            <p:cTn id="34" dur="1" fill="hold">
                                              <p:stCondLst>
                                                <p:cond delay="0"/>
                                              </p:stCondLst>
                                            </p:cTn>
                                            <p:tgtEl>
                                              <p:spTgt spid="43"/>
                                            </p:tgtEl>
                                            <p:attrNameLst>
                                              <p:attrName>style.visibility</p:attrName>
                                            </p:attrNameLst>
                                          </p:cBhvr>
                                          <p:to>
                                            <p:strVal val="visible"/>
                                          </p:to>
                                        </p:set>
                                        <p:anim calcmode="lin" valueType="num">
                                          <p:cBhvr additive="base">
                                            <p:cTn id="35" dur="1000" fill="hold"/>
                                            <p:tgtEl>
                                              <p:spTgt spid="43"/>
                                            </p:tgtEl>
                                            <p:attrNameLst>
                                              <p:attrName>ppt_x</p:attrName>
                                            </p:attrNameLst>
                                          </p:cBhvr>
                                          <p:tavLst>
                                            <p:tav tm="0">
                                              <p:val>
                                                <p:strVal val="#ppt_x"/>
                                              </p:val>
                                            </p:tav>
                                            <p:tav tm="100000">
                                              <p:val>
                                                <p:strVal val="#ppt_x"/>
                                              </p:val>
                                            </p:tav>
                                          </p:tavLst>
                                        </p:anim>
                                        <p:anim calcmode="lin" valueType="num">
                                          <p:cBhvr additive="base">
                                            <p:cTn id="36" dur="1000" fill="hold"/>
                                            <p:tgtEl>
                                              <p:spTgt spid="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Halo Effect </a:t>
              </a:r>
            </a:p>
            <a:p>
              <a:r>
                <a:rPr lang="en-US" sz="2400" b="1">
                  <a:solidFill>
                    <a:schemeClr val="accent2"/>
                  </a:solidFill>
                  <a:latin typeface="Gill Sans MT" panose="020B0502020104020203" pitchFamily="34" charset="0"/>
                </a:rPr>
                <a:t>(Thorndike, 1920)</a:t>
              </a:r>
            </a:p>
          </p:txBody>
        </p:sp>
      </p:grpSp>
      <p:sp>
        <p:nvSpPr>
          <p:cNvPr id="39" name="TextBox 38"/>
          <p:cNvSpPr txBox="1"/>
          <p:nvPr/>
        </p:nvSpPr>
        <p:spPr>
          <a:xfrm>
            <a:off x="1693753" y="1822864"/>
            <a:ext cx="9949227" cy="4010650"/>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Cognitive bias</a:t>
            </a:r>
          </a:p>
          <a:p>
            <a:pPr marL="342900"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Largely effected by our first impressions</a:t>
            </a:r>
          </a:p>
          <a:p>
            <a:pPr marL="342900"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Results in the inability to differentiate between characteristics being evaluated but this is automatic / below conscious information processing</a:t>
            </a:r>
          </a:p>
          <a:p>
            <a:pPr marL="342900"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E.g., if a candidate is nice, friendly and outgoing they may be perceived as being clever, smart or good at the job</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54354" y="61164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88573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Halo Effect </a:t>
              </a:r>
            </a:p>
            <a:p>
              <a:r>
                <a:rPr lang="en-US" sz="2400" b="1">
                  <a:solidFill>
                    <a:schemeClr val="accent2"/>
                  </a:solidFill>
                  <a:latin typeface="Gill Sans MT" panose="020B0502020104020203" pitchFamily="34" charset="0"/>
                </a:rPr>
                <a:t>(Thorndike, 1920)</a:t>
              </a:r>
            </a:p>
          </p:txBody>
        </p:sp>
      </p:grpSp>
      <p:sp>
        <p:nvSpPr>
          <p:cNvPr id="39" name="TextBox 38"/>
          <p:cNvSpPr txBox="1"/>
          <p:nvPr/>
        </p:nvSpPr>
        <p:spPr>
          <a:xfrm>
            <a:off x="1693754" y="1822864"/>
            <a:ext cx="9227038" cy="3130409"/>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200" err="1">
                <a:solidFill>
                  <a:schemeClr val="tx1">
                    <a:alpha val="60000"/>
                  </a:schemeClr>
                </a:solidFill>
                <a:latin typeface="Gill Sans MT" panose="020B0502020104020203" pitchFamily="34" charset="0"/>
                <a:ea typeface="Source Sans Pro" charset="0"/>
                <a:cs typeface="Arial" panose="020B0604020202020204" pitchFamily="34" charset="0"/>
              </a:rPr>
              <a:t>Fleenor</a:t>
            </a: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 et al. (2010) – we attribute positive characteristics to those who are similar to us in their appearance / demographic grouping</a:t>
            </a:r>
          </a:p>
          <a:p>
            <a:pPr marL="342900"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Can be important when considering relationships with line manager:</a:t>
            </a:r>
          </a:p>
          <a:p>
            <a:pPr marL="800100" lvl="1"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Potential that less high-quality relationships can result in fewer opportunities offered for role assignment, progression, training, </a:t>
            </a:r>
            <a:r>
              <a:rPr lang="en-US" sz="2200" err="1">
                <a:solidFill>
                  <a:schemeClr val="tx1">
                    <a:alpha val="60000"/>
                  </a:schemeClr>
                </a:solidFill>
                <a:latin typeface="Gill Sans MT" panose="020B0502020104020203" pitchFamily="34" charset="0"/>
                <a:ea typeface="Source Sans Pro" charset="0"/>
                <a:cs typeface="Arial" panose="020B0604020202020204" pitchFamily="34" charset="0"/>
              </a:rPr>
              <a:t>etc</a:t>
            </a: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79724" y="6250192"/>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26173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Halo Effect </a:t>
              </a:r>
            </a:p>
            <a:p>
              <a:r>
                <a:rPr lang="en-US" sz="2400" b="1">
                  <a:solidFill>
                    <a:schemeClr val="accent2"/>
                  </a:solidFill>
                  <a:latin typeface="Gill Sans MT" panose="020B0502020104020203" pitchFamily="34" charset="0"/>
                </a:rPr>
                <a:t>(Thorndike, 1920)</a:t>
              </a:r>
            </a:p>
          </p:txBody>
        </p:sp>
      </p:grpSp>
      <p:sp>
        <p:nvSpPr>
          <p:cNvPr id="39" name="TextBox 38"/>
          <p:cNvSpPr txBox="1"/>
          <p:nvPr/>
        </p:nvSpPr>
        <p:spPr>
          <a:xfrm>
            <a:off x="1693754" y="1822864"/>
            <a:ext cx="9227038" cy="4890891"/>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Lewis and </a:t>
            </a:r>
            <a:r>
              <a:rPr lang="en-US" sz="2200" err="1">
                <a:solidFill>
                  <a:schemeClr val="tx1">
                    <a:alpha val="60000"/>
                  </a:schemeClr>
                </a:solidFill>
                <a:latin typeface="Gill Sans MT" panose="020B0502020104020203" pitchFamily="34" charset="0"/>
                <a:ea typeface="Source Sans Pro" charset="0"/>
                <a:cs typeface="Arial" panose="020B0604020202020204" pitchFamily="34" charset="0"/>
              </a:rPr>
              <a:t>Zibarras</a:t>
            </a: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 (2013) – performance feedback</a:t>
            </a:r>
          </a:p>
          <a:p>
            <a:pPr marL="342900"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Managers who see an employee as similar to them are more likely to notice when things are done well</a:t>
            </a:r>
          </a:p>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Also attribution of success is placed on competence</a:t>
            </a:r>
          </a:p>
          <a:p>
            <a:pPr marL="800100" lvl="1"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As opposed to luck/chance</a:t>
            </a:r>
          </a:p>
          <a:p>
            <a:pPr marL="800100" lvl="1"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Report that employees who perceive being dissimilar to line manager work harder</a:t>
            </a:r>
          </a:p>
          <a:p>
            <a:pPr marL="800100" lvl="1"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Cognitive dissonance</a:t>
            </a:r>
          </a:p>
          <a:p>
            <a:pPr lvl="2">
              <a:lnSpc>
                <a:spcPct val="130000"/>
              </a:lnSpc>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73086"/>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942029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Horns Effect </a:t>
              </a:r>
            </a:p>
          </p:txBody>
        </p:sp>
      </p:grpSp>
      <p:sp>
        <p:nvSpPr>
          <p:cNvPr id="39" name="TextBox 38"/>
          <p:cNvSpPr txBox="1"/>
          <p:nvPr/>
        </p:nvSpPr>
        <p:spPr>
          <a:xfrm>
            <a:off x="1693754" y="1822864"/>
            <a:ext cx="9227038" cy="2926507"/>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Opposite to halo effect – negative unconscious bias</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First impressions create a negative perception</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E.g., if a candidate is loud or very shy, they may be perceived as being unintelligent, or not good at the job</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129961" y="6166980"/>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345215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Leniency Effect </a:t>
              </a:r>
            </a:p>
          </p:txBody>
        </p:sp>
      </p:grpSp>
      <p:sp>
        <p:nvSpPr>
          <p:cNvPr id="39" name="TextBox 38"/>
          <p:cNvSpPr txBox="1"/>
          <p:nvPr/>
        </p:nvSpPr>
        <p:spPr>
          <a:xfrm>
            <a:off x="1693754" y="1822864"/>
            <a:ext cx="9227038" cy="3406638"/>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Thorndike (1949); Glickman (1955)</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Occurs when applicants are rated highly due to interviewer's own context</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E.g., female mother interviewer can relate to female mother applicant</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33060" y="6301616"/>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579036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Contrast Effect </a:t>
              </a:r>
            </a:p>
          </p:txBody>
        </p:sp>
      </p:grpSp>
      <p:sp>
        <p:nvSpPr>
          <p:cNvPr id="39" name="TextBox 38"/>
          <p:cNvSpPr txBox="1"/>
          <p:nvPr/>
        </p:nvSpPr>
        <p:spPr>
          <a:xfrm>
            <a:off x="1693754" y="1822864"/>
            <a:ext cx="9227038" cy="4010650"/>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Where previous interviewees have an impact on the evaluations of the next applicant</a:t>
            </a:r>
          </a:p>
          <a:p>
            <a:pPr marL="342900"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E.g., if a candidate seems better than the person interviewed before them, they may be rated more highly than normal simply because the previous candidate was bad, and not based upon the 2</a:t>
            </a:r>
            <a:r>
              <a:rPr lang="en-US" sz="2200" baseline="30000">
                <a:solidFill>
                  <a:schemeClr val="tx1">
                    <a:alpha val="60000"/>
                  </a:schemeClr>
                </a:solidFill>
                <a:latin typeface="Gill Sans MT" panose="020B0502020104020203" pitchFamily="34" charset="0"/>
                <a:ea typeface="Source Sans Pro" charset="0"/>
                <a:cs typeface="Arial" panose="020B0604020202020204" pitchFamily="34" charset="0"/>
              </a:rPr>
              <a:t>nd</a:t>
            </a: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 candidates own merit/suitability</a:t>
            </a:r>
          </a:p>
          <a:p>
            <a:pPr marL="800100" lvl="1" indent="-342900">
              <a:lnSpc>
                <a:spcPct val="130000"/>
              </a:lnSpc>
              <a:buFont typeface="Courier New" panose="02070309020205020404" pitchFamily="49" charset="0"/>
              <a:buChar char="o"/>
            </a:pPr>
            <a:endParaRPr lang="en-US" sz="22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Likelihood of comparing candidates in a non-objective manner</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33060" y="6250192"/>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560478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Confirmation bias</a:t>
              </a:r>
            </a:p>
          </p:txBody>
        </p:sp>
      </p:grpSp>
      <p:sp>
        <p:nvSpPr>
          <p:cNvPr id="39" name="TextBox 38"/>
          <p:cNvSpPr txBox="1"/>
          <p:nvPr/>
        </p:nvSpPr>
        <p:spPr>
          <a:xfrm>
            <a:off x="1693754" y="1822864"/>
            <a:ext cx="9227038" cy="3693319"/>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The tendency to search for information that confirms your pre-judgements</a:t>
            </a:r>
          </a:p>
          <a:p>
            <a:pPr marL="342900"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Could be information provided in initial recruitment or previous selection procedures</a:t>
            </a:r>
          </a:p>
          <a:p>
            <a:pPr marL="800100" lvl="1" indent="-342900">
              <a:lnSpc>
                <a:spcPct val="130000"/>
              </a:lnSpc>
              <a:buFont typeface="Courier New" panose="02070309020205020404" pitchFamily="49" charset="0"/>
              <a:buChar char="o"/>
            </a:pP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CV; application form; </a:t>
            </a:r>
            <a:r>
              <a:rPr lang="en-US" sz="2000" err="1">
                <a:solidFill>
                  <a:schemeClr val="tx1">
                    <a:alpha val="60000"/>
                  </a:schemeClr>
                </a:solidFill>
                <a:latin typeface="Gill Sans MT" panose="020B0502020104020203" pitchFamily="34" charset="0"/>
                <a:ea typeface="Source Sans Pro" charset="0"/>
                <a:cs typeface="Arial" panose="020B0604020202020204" pitchFamily="34" charset="0"/>
              </a:rPr>
              <a:t>etc</a:t>
            </a: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endParaRPr lang="en-US" sz="20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000" err="1">
                <a:solidFill>
                  <a:schemeClr val="tx1">
                    <a:alpha val="60000"/>
                  </a:schemeClr>
                </a:solidFill>
                <a:latin typeface="Gill Sans MT" panose="020B0502020104020203" pitchFamily="34" charset="0"/>
                <a:ea typeface="Source Sans Pro" charset="0"/>
                <a:cs typeface="Arial" panose="020B0604020202020204" pitchFamily="34" charset="0"/>
              </a:rPr>
              <a:t>Ceci</a:t>
            </a: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 and </a:t>
            </a:r>
            <a:r>
              <a:rPr lang="en-US" sz="2000" err="1">
                <a:solidFill>
                  <a:schemeClr val="tx1">
                    <a:alpha val="60000"/>
                  </a:schemeClr>
                </a:solidFill>
                <a:latin typeface="Gill Sans MT" panose="020B0502020104020203" pitchFamily="34" charset="0"/>
                <a:ea typeface="Source Sans Pro" charset="0"/>
                <a:cs typeface="Arial" panose="020B0604020202020204" pitchFamily="34" charset="0"/>
              </a:rPr>
              <a:t>Bruck</a:t>
            </a:r>
            <a:r>
              <a:rPr lang="en-US" sz="2000">
                <a:solidFill>
                  <a:schemeClr val="tx1">
                    <a:alpha val="60000"/>
                  </a:schemeClr>
                </a:solidFill>
                <a:latin typeface="Gill Sans MT" panose="020B0502020104020203" pitchFamily="34" charset="0"/>
                <a:ea typeface="Source Sans Pro" charset="0"/>
                <a:cs typeface="Arial" panose="020B0604020202020204" pitchFamily="34" charset="0"/>
              </a:rPr>
              <a:t> (1995): confirmation bias is observed when an interviewer asks a question that include/presume details that have not been mentioned by the interviewee</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425556"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81109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Affinity bias</a:t>
              </a:r>
            </a:p>
          </p:txBody>
        </p:sp>
      </p:grpSp>
      <p:sp>
        <p:nvSpPr>
          <p:cNvPr id="39" name="TextBox 38"/>
          <p:cNvSpPr txBox="1"/>
          <p:nvPr/>
        </p:nvSpPr>
        <p:spPr>
          <a:xfrm>
            <a:off x="1693754" y="1822864"/>
            <a:ext cx="9227038" cy="4366901"/>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Similar to the halo effect</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We favour people who are similar to us</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Form of attribution of good personality traits to people we can relate to</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Often an issue / comes into play in organisations that have a general ethos of findings people who are a good ‘culture fit’</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488990" y="6250192"/>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199399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Conformity bias</a:t>
              </a:r>
            </a:p>
          </p:txBody>
        </p:sp>
      </p:grpSp>
      <p:sp>
        <p:nvSpPr>
          <p:cNvPr id="39" name="TextBox 38"/>
          <p:cNvSpPr txBox="1"/>
          <p:nvPr/>
        </p:nvSpPr>
        <p:spPr>
          <a:xfrm>
            <a:off x="1693754" y="1822864"/>
            <a:ext cx="9227038" cy="3886770"/>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The tendency of people to behave like those around them rather than using own personal judgement</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Asch (1956): bias caused by peer pressure </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E.g., if an individual on an interview panel feels the group are leaning towards/away from a certain candidate, they will tend to go along with what the group thinks</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89483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Beauty bias</a:t>
              </a:r>
            </a:p>
          </p:txBody>
        </p:sp>
      </p:grpSp>
      <p:sp>
        <p:nvSpPr>
          <p:cNvPr id="39" name="TextBox 38"/>
          <p:cNvSpPr txBox="1"/>
          <p:nvPr/>
        </p:nvSpPr>
        <p:spPr>
          <a:xfrm>
            <a:off x="1693754" y="1822864"/>
            <a:ext cx="9227038" cy="4366901"/>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“what is beautiful is good” stereotype (Dion, </a:t>
            </a:r>
            <a:r>
              <a:rPr lang="en-US" sz="2400" err="1">
                <a:solidFill>
                  <a:schemeClr val="tx1">
                    <a:alpha val="60000"/>
                  </a:schemeClr>
                </a:solidFill>
                <a:latin typeface="Gill Sans MT" panose="020B0502020104020203" pitchFamily="34" charset="0"/>
                <a:ea typeface="Source Sans Pro" charset="0"/>
                <a:cs typeface="Arial" panose="020B0604020202020204" pitchFamily="34" charset="0"/>
              </a:rPr>
              <a:t>Berscheid</a:t>
            </a: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 &amp; </a:t>
            </a:r>
            <a:r>
              <a:rPr lang="en-US" sz="2400" err="1">
                <a:solidFill>
                  <a:schemeClr val="tx1">
                    <a:alpha val="60000"/>
                  </a:schemeClr>
                </a:solidFill>
                <a:latin typeface="Gill Sans MT" panose="020B0502020104020203" pitchFamily="34" charset="0"/>
                <a:ea typeface="Source Sans Pro" charset="0"/>
                <a:cs typeface="Arial" panose="020B0604020202020204" pitchFamily="34" charset="0"/>
              </a:rPr>
              <a:t>Walster</a:t>
            </a: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 1972)</a:t>
            </a: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Premise that attractiveness is related to being more qualified and competent</a:t>
            </a:r>
          </a:p>
          <a:p>
            <a:pPr marL="800100" lvl="1"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800100" lvl="1"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“beauty is beastly” effect (</a:t>
            </a:r>
            <a:r>
              <a:rPr lang="en-US" sz="2400" err="1">
                <a:solidFill>
                  <a:schemeClr val="tx1">
                    <a:alpha val="60000"/>
                  </a:schemeClr>
                </a:solidFill>
                <a:latin typeface="Gill Sans MT" panose="020B0502020104020203" pitchFamily="34" charset="0"/>
                <a:ea typeface="Source Sans Pro" charset="0"/>
                <a:cs typeface="Arial" panose="020B0604020202020204" pitchFamily="34" charset="0"/>
              </a:rPr>
              <a:t>Heilman</a:t>
            </a: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 &amp; </a:t>
            </a:r>
            <a:r>
              <a:rPr lang="en-US" sz="2400" err="1">
                <a:solidFill>
                  <a:schemeClr val="tx1">
                    <a:alpha val="60000"/>
                  </a:schemeClr>
                </a:solidFill>
                <a:latin typeface="Gill Sans MT" panose="020B0502020104020203" pitchFamily="34" charset="0"/>
                <a:ea typeface="Source Sans Pro" charset="0"/>
                <a:cs typeface="Arial" panose="020B0604020202020204" pitchFamily="34" charset="0"/>
              </a:rPr>
              <a:t>Saruwatari</a:t>
            </a: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 1979)</a:t>
            </a: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The exploration of the idea that attractiveness of women hinders career opportunities</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521262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Beauty Bias</a:t>
              </a:r>
            </a:p>
          </p:txBody>
        </p:sp>
      </p:gr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01AEB039-6B23-4AA7-665F-FA7046EEABD2}"/>
              </a:ext>
            </a:extLst>
          </p:cNvPr>
          <p:cNvSpPr/>
          <p:nvPr/>
        </p:nvSpPr>
        <p:spPr>
          <a:xfrm>
            <a:off x="6615953" y="565072"/>
            <a:ext cx="3774789" cy="69426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accent2">
                    <a:lumMod val="50000"/>
                  </a:schemeClr>
                </a:solidFill>
                <a:latin typeface="Gill Sans MT" panose="020B0502020104020203" pitchFamily="34" charset="0"/>
              </a:rPr>
              <a:t>What is Beautiful is Good</a:t>
            </a:r>
          </a:p>
        </p:txBody>
      </p:sp>
      <p:sp>
        <p:nvSpPr>
          <p:cNvPr id="3" name="TextBox 2">
            <a:extLst>
              <a:ext uri="{FF2B5EF4-FFF2-40B4-BE49-F238E27FC236}">
                <a16:creationId xmlns:a16="http://schemas.microsoft.com/office/drawing/2014/main" id="{C0055C2B-008D-6581-0EC9-8DD413C17AEB}"/>
              </a:ext>
            </a:extLst>
          </p:cNvPr>
          <p:cNvSpPr txBox="1"/>
          <p:nvPr/>
        </p:nvSpPr>
        <p:spPr>
          <a:xfrm>
            <a:off x="6382056" y="1259333"/>
            <a:ext cx="4242582" cy="369332"/>
          </a:xfrm>
          <a:prstGeom prst="rect">
            <a:avLst/>
          </a:prstGeom>
          <a:noFill/>
        </p:spPr>
        <p:txBody>
          <a:bodyPr wrap="square" rtlCol="0">
            <a:spAutoFit/>
          </a:bodyPr>
          <a:lstStyle/>
          <a:p>
            <a:pPr algn="ctr"/>
            <a:r>
              <a:rPr lang="en-GB">
                <a:latin typeface="Gill Sans MT" panose="020B0502020104020203" pitchFamily="34" charset="0"/>
              </a:rPr>
              <a:t>Dion, </a:t>
            </a:r>
            <a:r>
              <a:rPr lang="en-GB" err="1">
                <a:latin typeface="Gill Sans MT" panose="020B0502020104020203" pitchFamily="34" charset="0"/>
              </a:rPr>
              <a:t>Berscheid</a:t>
            </a:r>
            <a:r>
              <a:rPr lang="en-GB">
                <a:latin typeface="Gill Sans MT" panose="020B0502020104020203" pitchFamily="34" charset="0"/>
              </a:rPr>
              <a:t> and </a:t>
            </a:r>
            <a:r>
              <a:rPr lang="en-GB" err="1">
                <a:latin typeface="Gill Sans MT" panose="020B0502020104020203" pitchFamily="34" charset="0"/>
              </a:rPr>
              <a:t>Walster</a:t>
            </a:r>
            <a:r>
              <a:rPr lang="en-GB">
                <a:latin typeface="Gill Sans MT" panose="020B0502020104020203" pitchFamily="34" charset="0"/>
              </a:rPr>
              <a:t> (1972)</a:t>
            </a:r>
          </a:p>
        </p:txBody>
      </p:sp>
      <p:sp>
        <p:nvSpPr>
          <p:cNvPr id="5" name="TextBox 4">
            <a:extLst>
              <a:ext uri="{FF2B5EF4-FFF2-40B4-BE49-F238E27FC236}">
                <a16:creationId xmlns:a16="http://schemas.microsoft.com/office/drawing/2014/main" id="{C039A01A-1858-53ED-5F9E-A9E12B628691}"/>
              </a:ext>
            </a:extLst>
          </p:cNvPr>
          <p:cNvSpPr txBox="1"/>
          <p:nvPr/>
        </p:nvSpPr>
        <p:spPr>
          <a:xfrm>
            <a:off x="939516" y="2169459"/>
            <a:ext cx="10338084" cy="3046988"/>
          </a:xfrm>
          <a:prstGeom prst="rect">
            <a:avLst/>
          </a:prstGeom>
          <a:noFill/>
        </p:spPr>
        <p:txBody>
          <a:bodyPr wrap="square" rtlCol="0">
            <a:spAutoFit/>
          </a:bodyPr>
          <a:lstStyle/>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Attractiveness is related to being more qualified and competent</a:t>
            </a:r>
          </a:p>
          <a:p>
            <a:pPr marL="342900"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Beauty associated with goodness or intelligence</a:t>
            </a:r>
          </a:p>
          <a:p>
            <a:pPr marL="342900"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Statistics demonstrate that people in high visibility jobs (e.g., news anchors) tend to be more attractive than average (McElroy &amp; </a:t>
            </a:r>
            <a:r>
              <a:rPr lang="en-GB" sz="2400" err="1">
                <a:solidFill>
                  <a:schemeClr val="tx1">
                    <a:lumMod val="50000"/>
                    <a:lumOff val="50000"/>
                  </a:schemeClr>
                </a:solidFill>
                <a:latin typeface="Gill Sans MT" panose="020B0502020104020203" pitchFamily="34" charset="0"/>
              </a:rPr>
              <a:t>DeCarol</a:t>
            </a:r>
            <a:r>
              <a:rPr lang="en-GB" sz="2400">
                <a:solidFill>
                  <a:schemeClr val="tx1">
                    <a:lumMod val="50000"/>
                    <a:lumOff val="50000"/>
                  </a:schemeClr>
                </a:solidFill>
                <a:latin typeface="Gill Sans MT" panose="020B0502020104020203" pitchFamily="34" charset="0"/>
              </a:rPr>
              <a:t>, 1999)</a:t>
            </a:r>
          </a:p>
          <a:p>
            <a:pPr marL="342900"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But – attractive people get hired more </a:t>
            </a:r>
            <a:r>
              <a:rPr lang="en-GB" sz="2400" b="1">
                <a:solidFill>
                  <a:schemeClr val="tx1">
                    <a:lumMod val="50000"/>
                    <a:lumOff val="50000"/>
                  </a:schemeClr>
                </a:solidFill>
                <a:latin typeface="Gill Sans MT" panose="020B0502020104020203" pitchFamily="34" charset="0"/>
              </a:rPr>
              <a:t>in general</a:t>
            </a:r>
            <a:r>
              <a:rPr lang="en-GB" sz="2400">
                <a:solidFill>
                  <a:schemeClr val="tx1">
                    <a:lumMod val="50000"/>
                    <a:lumOff val="50000"/>
                  </a:schemeClr>
                </a:solidFill>
                <a:latin typeface="Gill Sans MT" panose="020B0502020104020203" pitchFamily="34" charset="0"/>
              </a:rPr>
              <a:t> </a:t>
            </a:r>
          </a:p>
        </p:txBody>
      </p:sp>
    </p:spTree>
    <p:extLst>
      <p:ext uri="{BB962C8B-B14F-4D97-AF65-F5344CB8AC3E}">
        <p14:creationId xmlns:p14="http://schemas.microsoft.com/office/powerpoint/2010/main" val="166441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Beauty Bias</a:t>
              </a:r>
            </a:p>
          </p:txBody>
        </p:sp>
      </p:gr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01AEB039-6B23-4AA7-665F-FA7046EEABD2}"/>
              </a:ext>
            </a:extLst>
          </p:cNvPr>
          <p:cNvSpPr/>
          <p:nvPr/>
        </p:nvSpPr>
        <p:spPr>
          <a:xfrm>
            <a:off x="6615953" y="565072"/>
            <a:ext cx="3774789" cy="69426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accent2">
                    <a:lumMod val="50000"/>
                  </a:schemeClr>
                </a:solidFill>
                <a:latin typeface="Gill Sans MT" panose="020B0502020104020203" pitchFamily="34" charset="0"/>
              </a:rPr>
              <a:t>What is Beautiful is Good</a:t>
            </a:r>
          </a:p>
        </p:txBody>
      </p:sp>
      <p:sp>
        <p:nvSpPr>
          <p:cNvPr id="3" name="TextBox 2">
            <a:extLst>
              <a:ext uri="{FF2B5EF4-FFF2-40B4-BE49-F238E27FC236}">
                <a16:creationId xmlns:a16="http://schemas.microsoft.com/office/drawing/2014/main" id="{C0055C2B-008D-6581-0EC9-8DD413C17AEB}"/>
              </a:ext>
            </a:extLst>
          </p:cNvPr>
          <p:cNvSpPr txBox="1"/>
          <p:nvPr/>
        </p:nvSpPr>
        <p:spPr>
          <a:xfrm>
            <a:off x="6382056" y="1259333"/>
            <a:ext cx="4242582" cy="369332"/>
          </a:xfrm>
          <a:prstGeom prst="rect">
            <a:avLst/>
          </a:prstGeom>
          <a:noFill/>
        </p:spPr>
        <p:txBody>
          <a:bodyPr wrap="square" rtlCol="0">
            <a:spAutoFit/>
          </a:bodyPr>
          <a:lstStyle/>
          <a:p>
            <a:pPr algn="ctr"/>
            <a:r>
              <a:rPr lang="en-GB">
                <a:latin typeface="Gill Sans MT" panose="020B0502020104020203" pitchFamily="34" charset="0"/>
              </a:rPr>
              <a:t>Dion, </a:t>
            </a:r>
            <a:r>
              <a:rPr lang="en-GB" err="1">
                <a:latin typeface="Gill Sans MT" panose="020B0502020104020203" pitchFamily="34" charset="0"/>
              </a:rPr>
              <a:t>Berscheid</a:t>
            </a:r>
            <a:r>
              <a:rPr lang="en-GB">
                <a:latin typeface="Gill Sans MT" panose="020B0502020104020203" pitchFamily="34" charset="0"/>
              </a:rPr>
              <a:t> and </a:t>
            </a:r>
            <a:r>
              <a:rPr lang="en-GB" err="1">
                <a:latin typeface="Gill Sans MT" panose="020B0502020104020203" pitchFamily="34" charset="0"/>
              </a:rPr>
              <a:t>Walster</a:t>
            </a:r>
            <a:r>
              <a:rPr lang="en-GB">
                <a:latin typeface="Gill Sans MT" panose="020B0502020104020203" pitchFamily="34" charset="0"/>
              </a:rPr>
              <a:t> (1972)</a:t>
            </a:r>
          </a:p>
        </p:txBody>
      </p:sp>
      <p:sp>
        <p:nvSpPr>
          <p:cNvPr id="5" name="TextBox 4">
            <a:extLst>
              <a:ext uri="{FF2B5EF4-FFF2-40B4-BE49-F238E27FC236}">
                <a16:creationId xmlns:a16="http://schemas.microsoft.com/office/drawing/2014/main" id="{C039A01A-1858-53ED-5F9E-A9E12B628691}"/>
              </a:ext>
            </a:extLst>
          </p:cNvPr>
          <p:cNvSpPr txBox="1"/>
          <p:nvPr/>
        </p:nvSpPr>
        <p:spPr>
          <a:xfrm>
            <a:off x="939516" y="2169459"/>
            <a:ext cx="6985284" cy="4524315"/>
          </a:xfrm>
          <a:prstGeom prst="rect">
            <a:avLst/>
          </a:prstGeom>
          <a:noFill/>
        </p:spPr>
        <p:txBody>
          <a:bodyPr wrap="square" rtlCol="0">
            <a:spAutoFit/>
          </a:bodyPr>
          <a:lstStyle/>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In performance evaluations, the same pattern emerges</a:t>
            </a:r>
          </a:p>
          <a:p>
            <a:pPr marL="800100" lvl="1"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Attractive employees get higher marks / more recognition for the same work</a:t>
            </a:r>
          </a:p>
          <a:p>
            <a:pPr marL="800100" lvl="1"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Tu, Gilbert and Bono (2021): </a:t>
            </a:r>
          </a:p>
          <a:p>
            <a:pPr marL="800100" lvl="1"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Agree that a ‘beauty premium’ exists across professions, but state that the reason is because of </a:t>
            </a:r>
            <a:r>
              <a:rPr lang="en-GB" sz="2400" b="1" i="1">
                <a:solidFill>
                  <a:schemeClr val="tx1">
                    <a:lumMod val="50000"/>
                    <a:lumOff val="50000"/>
                  </a:schemeClr>
                </a:solidFill>
                <a:latin typeface="Gill Sans MT" panose="020B0502020104020203" pitchFamily="34" charset="0"/>
              </a:rPr>
              <a:t>the development of distinct traits </a:t>
            </a:r>
            <a:r>
              <a:rPr lang="en-GB" sz="2400">
                <a:solidFill>
                  <a:schemeClr val="tx1">
                    <a:lumMod val="50000"/>
                    <a:lumOff val="50000"/>
                  </a:schemeClr>
                </a:solidFill>
                <a:latin typeface="Gill Sans MT" panose="020B0502020104020203" pitchFamily="34" charset="0"/>
              </a:rPr>
              <a:t>rather than </a:t>
            </a:r>
            <a:r>
              <a:rPr lang="en-GB" sz="2400" u="sng">
                <a:solidFill>
                  <a:schemeClr val="tx1">
                    <a:lumMod val="50000"/>
                    <a:lumOff val="50000"/>
                  </a:schemeClr>
                </a:solidFill>
                <a:latin typeface="Gill Sans MT" panose="020B0502020104020203" pitchFamily="34" charset="0"/>
              </a:rPr>
              <a:t>just</a:t>
            </a:r>
            <a:r>
              <a:rPr lang="en-GB" sz="2400">
                <a:solidFill>
                  <a:schemeClr val="tx1">
                    <a:lumMod val="50000"/>
                    <a:lumOff val="50000"/>
                  </a:schemeClr>
                </a:solidFill>
                <a:latin typeface="Gill Sans MT" panose="020B0502020104020203" pitchFamily="34" charset="0"/>
              </a:rPr>
              <a:t> their level of attractiveness</a:t>
            </a:r>
          </a:p>
          <a:p>
            <a:pPr marL="1257300" lvl="2"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E.g., sense of power, non-verbal communication skills</a:t>
            </a:r>
          </a:p>
        </p:txBody>
      </p:sp>
      <p:pic>
        <p:nvPicPr>
          <p:cNvPr id="6" name="Graphic 5" descr="Female Profile outline">
            <a:extLst>
              <a:ext uri="{FF2B5EF4-FFF2-40B4-BE49-F238E27FC236}">
                <a16:creationId xmlns:a16="http://schemas.microsoft.com/office/drawing/2014/main" id="{FB02F4AB-0956-DC1A-9427-373104B3AC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61941" y="4684267"/>
            <a:ext cx="914400" cy="914400"/>
          </a:xfrm>
          <a:prstGeom prst="rect">
            <a:avLst/>
          </a:prstGeom>
        </p:spPr>
      </p:pic>
      <p:pic>
        <p:nvPicPr>
          <p:cNvPr id="8" name="Graphic 7" descr="Male profile outline">
            <a:extLst>
              <a:ext uri="{FF2B5EF4-FFF2-40B4-BE49-F238E27FC236}">
                <a16:creationId xmlns:a16="http://schemas.microsoft.com/office/drawing/2014/main" id="{84D4C902-92D5-01C2-481A-5C1539C0CBC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253089" y="4684267"/>
            <a:ext cx="914400" cy="914400"/>
          </a:xfrm>
          <a:prstGeom prst="rect">
            <a:avLst/>
          </a:prstGeom>
        </p:spPr>
      </p:pic>
      <p:pic>
        <p:nvPicPr>
          <p:cNvPr id="21" name="Graphic 20" descr="Handshake outline">
            <a:extLst>
              <a:ext uri="{FF2B5EF4-FFF2-40B4-BE49-F238E27FC236}">
                <a16:creationId xmlns:a16="http://schemas.microsoft.com/office/drawing/2014/main" id="{BFE71730-CC3C-48E6-FF03-8F59058416C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94282" y="1878877"/>
            <a:ext cx="1071561" cy="1071561"/>
          </a:xfrm>
          <a:prstGeom prst="rect">
            <a:avLst/>
          </a:prstGeom>
        </p:spPr>
      </p:pic>
      <p:pic>
        <p:nvPicPr>
          <p:cNvPr id="1026" name="Picture 2" descr="Free Superman Pose Cliparts, Download Free Superman Pose Cliparts png  images, Free ClipArts on Clipart Library">
            <a:extLst>
              <a:ext uri="{FF2B5EF4-FFF2-40B4-BE49-F238E27FC236}">
                <a16:creationId xmlns:a16="http://schemas.microsoft.com/office/drawing/2014/main" id="{4073BF98-071D-9430-EFDB-BD9F17E0BCE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716703" y="3287329"/>
            <a:ext cx="1071562" cy="1071562"/>
          </a:xfrm>
          <a:prstGeom prst="rect">
            <a:avLst/>
          </a:prstGeom>
          <a:noFill/>
          <a:extLst>
            <a:ext uri="{909E8E84-426E-40DD-AFC4-6F175D3DCCD1}">
              <a14:hiddenFill xmlns:a14="http://schemas.microsoft.com/office/drawing/2010/main">
                <a:solidFill>
                  <a:srgbClr val="FFFFFF"/>
                </a:solidFill>
              </a14:hiddenFill>
            </a:ext>
          </a:extLst>
        </p:spPr>
      </p:pic>
      <p:sp>
        <p:nvSpPr>
          <p:cNvPr id="22" name="Arrow: Up 21">
            <a:extLst>
              <a:ext uri="{FF2B5EF4-FFF2-40B4-BE49-F238E27FC236}">
                <a16:creationId xmlns:a16="http://schemas.microsoft.com/office/drawing/2014/main" id="{26E22734-9790-D477-EF6A-1F32BB69AA52}"/>
              </a:ext>
            </a:extLst>
          </p:cNvPr>
          <p:cNvSpPr/>
          <p:nvPr/>
        </p:nvSpPr>
        <p:spPr>
          <a:xfrm>
            <a:off x="9299331" y="2950438"/>
            <a:ext cx="261462" cy="143823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Up 23">
            <a:extLst>
              <a:ext uri="{FF2B5EF4-FFF2-40B4-BE49-F238E27FC236}">
                <a16:creationId xmlns:a16="http://schemas.microsoft.com/office/drawing/2014/main" id="{A7F8DAB6-EA82-4A83-A5D4-A1E96F18D16E}"/>
              </a:ext>
            </a:extLst>
          </p:cNvPr>
          <p:cNvSpPr/>
          <p:nvPr/>
        </p:nvSpPr>
        <p:spPr>
          <a:xfrm rot="2752211">
            <a:off x="10617687" y="4223281"/>
            <a:ext cx="198031" cy="107156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Up 24">
            <a:extLst>
              <a:ext uri="{FF2B5EF4-FFF2-40B4-BE49-F238E27FC236}">
                <a16:creationId xmlns:a16="http://schemas.microsoft.com/office/drawing/2014/main" id="{EE513C2B-23DA-E393-1FF2-44E20251FB43}"/>
              </a:ext>
            </a:extLst>
          </p:cNvPr>
          <p:cNvSpPr/>
          <p:nvPr/>
        </p:nvSpPr>
        <p:spPr>
          <a:xfrm rot="18889671">
            <a:off x="10479068" y="2303609"/>
            <a:ext cx="198031" cy="107156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ication Sign 22">
            <a:extLst>
              <a:ext uri="{FF2B5EF4-FFF2-40B4-BE49-F238E27FC236}">
                <a16:creationId xmlns:a16="http://schemas.microsoft.com/office/drawing/2014/main" id="{67E80041-8923-3F38-E8BB-75BC4D6D79AF}"/>
              </a:ext>
            </a:extLst>
          </p:cNvPr>
          <p:cNvSpPr/>
          <p:nvPr/>
        </p:nvSpPr>
        <p:spPr>
          <a:xfrm>
            <a:off x="8999491" y="3402315"/>
            <a:ext cx="865028" cy="748553"/>
          </a:xfrm>
          <a:prstGeom prst="mathMultiply">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82529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500"/>
                                        <p:tgtEl>
                                          <p:spTgt spid="22"/>
                                        </p:tgtEl>
                                      </p:cBhvr>
                                    </p:animEffect>
                                  </p:childTnLst>
                                </p:cTn>
                              </p:par>
                              <p:par>
                                <p:cTn id="8" presetID="22" presetClass="entr" presetSubtype="4"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down)">
                                      <p:cBhvr>
                                        <p:cTn id="10" dur="500"/>
                                        <p:tgtEl>
                                          <p:spTgt spid="6"/>
                                        </p:tgtEl>
                                      </p:cBhvr>
                                    </p:animEffect>
                                  </p:childTnLst>
                                </p:cTn>
                              </p:par>
                              <p:par>
                                <p:cTn id="11" presetID="22" presetClass="entr" presetSubtype="4"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par>
                                <p:cTn id="14" presetID="22" presetClass="entr" presetSubtype="4" fill="hold" nodeType="with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wipe(down)">
                                      <p:cBhvr>
                                        <p:cTn id="16" dur="500"/>
                                        <p:tgtEl>
                                          <p:spTgt spid="21"/>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barn(inVertical)">
                                      <p:cBhvr>
                                        <p:cTn id="21" dur="500"/>
                                        <p:tgtEl>
                                          <p:spTgt spid="23"/>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wipe(down)">
                                      <p:cBhvr>
                                        <p:cTn id="26" dur="500"/>
                                        <p:tgtEl>
                                          <p:spTgt spid="24"/>
                                        </p:tgtEl>
                                      </p:cBhvr>
                                    </p:animEffect>
                                  </p:childTnLst>
                                </p:cTn>
                              </p:par>
                              <p:par>
                                <p:cTn id="27" presetID="22" presetClass="entr" presetSubtype="4" fill="hold" nodeType="withEffect">
                                  <p:stCondLst>
                                    <p:cond delay="0"/>
                                  </p:stCondLst>
                                  <p:childTnLst>
                                    <p:set>
                                      <p:cBhvr>
                                        <p:cTn id="28" dur="1" fill="hold">
                                          <p:stCondLst>
                                            <p:cond delay="0"/>
                                          </p:stCondLst>
                                        </p:cTn>
                                        <p:tgtEl>
                                          <p:spTgt spid="1026"/>
                                        </p:tgtEl>
                                        <p:attrNameLst>
                                          <p:attrName>style.visibility</p:attrName>
                                        </p:attrNameLst>
                                      </p:cBhvr>
                                      <p:to>
                                        <p:strVal val="visible"/>
                                      </p:to>
                                    </p:set>
                                    <p:animEffect transition="in" filter="wipe(down)">
                                      <p:cBhvr>
                                        <p:cTn id="29" dur="500"/>
                                        <p:tgtEl>
                                          <p:spTgt spid="1026"/>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wipe(down)">
                                      <p:cBhvr>
                                        <p:cTn id="3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4" grpId="0" animBg="1"/>
      <p:bldP spid="25" grpId="0" animBg="1"/>
      <p:bldP spid="2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Beauty Bias</a:t>
              </a:r>
            </a:p>
          </p:txBody>
        </p:sp>
      </p:gr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01AEB039-6B23-4AA7-665F-FA7046EEABD2}"/>
              </a:ext>
            </a:extLst>
          </p:cNvPr>
          <p:cNvSpPr/>
          <p:nvPr/>
        </p:nvSpPr>
        <p:spPr>
          <a:xfrm>
            <a:off x="6615953" y="565072"/>
            <a:ext cx="3774789" cy="69426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accent2">
                    <a:lumMod val="50000"/>
                  </a:schemeClr>
                </a:solidFill>
                <a:latin typeface="Gill Sans MT" panose="020B0502020104020203" pitchFamily="34" charset="0"/>
              </a:rPr>
              <a:t>What is Beautiful is Good</a:t>
            </a:r>
          </a:p>
        </p:txBody>
      </p:sp>
      <p:sp>
        <p:nvSpPr>
          <p:cNvPr id="3" name="TextBox 2">
            <a:extLst>
              <a:ext uri="{FF2B5EF4-FFF2-40B4-BE49-F238E27FC236}">
                <a16:creationId xmlns:a16="http://schemas.microsoft.com/office/drawing/2014/main" id="{C0055C2B-008D-6581-0EC9-8DD413C17AEB}"/>
              </a:ext>
            </a:extLst>
          </p:cNvPr>
          <p:cNvSpPr txBox="1"/>
          <p:nvPr/>
        </p:nvSpPr>
        <p:spPr>
          <a:xfrm>
            <a:off x="6382056" y="1259333"/>
            <a:ext cx="4242582" cy="369332"/>
          </a:xfrm>
          <a:prstGeom prst="rect">
            <a:avLst/>
          </a:prstGeom>
          <a:noFill/>
        </p:spPr>
        <p:txBody>
          <a:bodyPr wrap="square" rtlCol="0">
            <a:spAutoFit/>
          </a:bodyPr>
          <a:lstStyle/>
          <a:p>
            <a:pPr algn="ctr"/>
            <a:r>
              <a:rPr lang="en-GB">
                <a:latin typeface="Gill Sans MT" panose="020B0502020104020203" pitchFamily="34" charset="0"/>
              </a:rPr>
              <a:t>Dion, </a:t>
            </a:r>
            <a:r>
              <a:rPr lang="en-GB" err="1">
                <a:latin typeface="Gill Sans MT" panose="020B0502020104020203" pitchFamily="34" charset="0"/>
              </a:rPr>
              <a:t>Berscheid</a:t>
            </a:r>
            <a:r>
              <a:rPr lang="en-GB">
                <a:latin typeface="Gill Sans MT" panose="020B0502020104020203" pitchFamily="34" charset="0"/>
              </a:rPr>
              <a:t> and </a:t>
            </a:r>
            <a:r>
              <a:rPr lang="en-GB" err="1">
                <a:latin typeface="Gill Sans MT" panose="020B0502020104020203" pitchFamily="34" charset="0"/>
              </a:rPr>
              <a:t>Walster</a:t>
            </a:r>
            <a:r>
              <a:rPr lang="en-GB">
                <a:latin typeface="Gill Sans MT" panose="020B0502020104020203" pitchFamily="34" charset="0"/>
              </a:rPr>
              <a:t> (1972)</a:t>
            </a:r>
          </a:p>
        </p:txBody>
      </p:sp>
      <p:sp>
        <p:nvSpPr>
          <p:cNvPr id="5" name="TextBox 4">
            <a:extLst>
              <a:ext uri="{FF2B5EF4-FFF2-40B4-BE49-F238E27FC236}">
                <a16:creationId xmlns:a16="http://schemas.microsoft.com/office/drawing/2014/main" id="{C039A01A-1858-53ED-5F9E-A9E12B628691}"/>
              </a:ext>
            </a:extLst>
          </p:cNvPr>
          <p:cNvSpPr txBox="1"/>
          <p:nvPr/>
        </p:nvSpPr>
        <p:spPr>
          <a:xfrm>
            <a:off x="368176" y="1756939"/>
            <a:ext cx="11411447" cy="4524315"/>
          </a:xfrm>
          <a:prstGeom prst="rect">
            <a:avLst/>
          </a:prstGeom>
          <a:noFill/>
        </p:spPr>
        <p:txBody>
          <a:bodyPr wrap="square" rtlCol="0">
            <a:spAutoFit/>
          </a:bodyPr>
          <a:lstStyle/>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Tu, Gilbert and Bono (2021) Study 2:</a:t>
            </a:r>
          </a:p>
          <a:p>
            <a:pPr marL="800100" lvl="1"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‘non-attractive’ candidates can </a:t>
            </a:r>
            <a:r>
              <a:rPr lang="en-GB" sz="2400" i="1">
                <a:solidFill>
                  <a:schemeClr val="tx1">
                    <a:lumMod val="50000"/>
                    <a:lumOff val="50000"/>
                  </a:schemeClr>
                </a:solidFill>
                <a:latin typeface="Gill Sans MT" panose="020B0502020104020203" pitchFamily="34" charset="0"/>
              </a:rPr>
              <a:t>level the playing field</a:t>
            </a:r>
            <a:r>
              <a:rPr lang="en-GB" sz="2400">
                <a:solidFill>
                  <a:schemeClr val="tx1">
                    <a:lumMod val="50000"/>
                    <a:lumOff val="50000"/>
                  </a:schemeClr>
                </a:solidFill>
                <a:latin typeface="Gill Sans MT" panose="020B0502020104020203" pitchFamily="34" charset="0"/>
              </a:rPr>
              <a:t> by adopting a power pose prior to interview</a:t>
            </a:r>
          </a:p>
          <a:p>
            <a:pPr marL="800100" lvl="1"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800100" lvl="1"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Results demonstrate that some effects most commonly attribute to beauty bias can be explained by performance-relevant behaviours</a:t>
            </a:r>
          </a:p>
          <a:p>
            <a:pPr marL="800100" lvl="1"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800100" lvl="1"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800100" lvl="1"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800100" lvl="1"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1257300" lvl="2"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Less attractive candidates can exude a similar level of NV presence after adopting the power pose </a:t>
            </a:r>
          </a:p>
        </p:txBody>
      </p:sp>
      <p:pic>
        <p:nvPicPr>
          <p:cNvPr id="26" name="Picture 2" descr="Free Superman Pose Cliparts, Download Free Superman Pose Cliparts png  images, Free ClipArts on Clipart Library">
            <a:extLst>
              <a:ext uri="{FF2B5EF4-FFF2-40B4-BE49-F238E27FC236}">
                <a16:creationId xmlns:a16="http://schemas.microsoft.com/office/drawing/2014/main" id="{2EC8B7B9-77E6-01E4-A3EB-807BEB9E957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00377" y="4277879"/>
            <a:ext cx="914400" cy="914400"/>
          </a:xfrm>
          <a:prstGeom prst="rect">
            <a:avLst/>
          </a:prstGeom>
          <a:noFill/>
          <a:extLst>
            <a:ext uri="{909E8E84-426E-40DD-AFC4-6F175D3DCCD1}">
              <a14:hiddenFill xmlns:a14="http://schemas.microsoft.com/office/drawing/2010/main">
                <a:solidFill>
                  <a:srgbClr val="FFFFFF"/>
                </a:solidFill>
              </a14:hiddenFill>
            </a:ext>
          </a:extLst>
        </p:spPr>
      </p:pic>
      <p:pic>
        <p:nvPicPr>
          <p:cNvPr id="19" name="Graphic 18" descr="Man with solid fill">
            <a:extLst>
              <a:ext uri="{FF2B5EF4-FFF2-40B4-BE49-F238E27FC236}">
                <a16:creationId xmlns:a16="http://schemas.microsoft.com/office/drawing/2014/main" id="{407F29F4-FCC6-9091-9188-93A29EB2F15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845696" y="4318067"/>
            <a:ext cx="782121" cy="782121"/>
          </a:xfrm>
          <a:prstGeom prst="rect">
            <a:avLst/>
          </a:prstGeom>
        </p:spPr>
      </p:pic>
      <p:sp>
        <p:nvSpPr>
          <p:cNvPr id="20" name="TextBox 19">
            <a:extLst>
              <a:ext uri="{FF2B5EF4-FFF2-40B4-BE49-F238E27FC236}">
                <a16:creationId xmlns:a16="http://schemas.microsoft.com/office/drawing/2014/main" id="{65FCB8E6-ADED-4000-AAF9-CEC87B1840E6}"/>
              </a:ext>
            </a:extLst>
          </p:cNvPr>
          <p:cNvSpPr txBox="1"/>
          <p:nvPr/>
        </p:nvSpPr>
        <p:spPr>
          <a:xfrm>
            <a:off x="7463670" y="4529604"/>
            <a:ext cx="1354318" cy="369332"/>
          </a:xfrm>
          <a:prstGeom prst="rect">
            <a:avLst/>
          </a:prstGeom>
          <a:noFill/>
        </p:spPr>
        <p:txBody>
          <a:bodyPr wrap="square" rtlCol="0">
            <a:spAutoFit/>
          </a:bodyPr>
          <a:lstStyle/>
          <a:p>
            <a:r>
              <a:rPr lang="en-GB">
                <a:latin typeface="Gill Sans MT" panose="020B0502020104020203" pitchFamily="34" charset="0"/>
              </a:rPr>
              <a:t>Attractive</a:t>
            </a:r>
          </a:p>
        </p:txBody>
      </p:sp>
      <p:sp>
        <p:nvSpPr>
          <p:cNvPr id="28" name="TextBox 27">
            <a:extLst>
              <a:ext uri="{FF2B5EF4-FFF2-40B4-BE49-F238E27FC236}">
                <a16:creationId xmlns:a16="http://schemas.microsoft.com/office/drawing/2014/main" id="{98B64727-9F67-0EB5-5A0E-77BF56E5F4F2}"/>
              </a:ext>
            </a:extLst>
          </p:cNvPr>
          <p:cNvSpPr txBox="1"/>
          <p:nvPr/>
        </p:nvSpPr>
        <p:spPr>
          <a:xfrm>
            <a:off x="2486869" y="4391104"/>
            <a:ext cx="1354318" cy="646331"/>
          </a:xfrm>
          <a:prstGeom prst="rect">
            <a:avLst/>
          </a:prstGeom>
          <a:noFill/>
        </p:spPr>
        <p:txBody>
          <a:bodyPr wrap="square" rtlCol="0">
            <a:spAutoFit/>
          </a:bodyPr>
          <a:lstStyle/>
          <a:p>
            <a:pPr algn="ctr"/>
            <a:r>
              <a:rPr lang="en-GB">
                <a:latin typeface="Gill Sans MT" panose="020B0502020104020203" pitchFamily="34" charset="0"/>
              </a:rPr>
              <a:t>Less Attractive</a:t>
            </a:r>
          </a:p>
        </p:txBody>
      </p:sp>
      <p:sp>
        <p:nvSpPr>
          <p:cNvPr id="27" name="Plus Sign 26">
            <a:extLst>
              <a:ext uri="{FF2B5EF4-FFF2-40B4-BE49-F238E27FC236}">
                <a16:creationId xmlns:a16="http://schemas.microsoft.com/office/drawing/2014/main" id="{96D0D7F0-E6F2-37BF-6E4A-E386618ED1C8}"/>
              </a:ext>
            </a:extLst>
          </p:cNvPr>
          <p:cNvSpPr/>
          <p:nvPr/>
        </p:nvSpPr>
        <p:spPr>
          <a:xfrm>
            <a:off x="3631343" y="4519320"/>
            <a:ext cx="419688" cy="379616"/>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Plus Sign 29">
            <a:extLst>
              <a:ext uri="{FF2B5EF4-FFF2-40B4-BE49-F238E27FC236}">
                <a16:creationId xmlns:a16="http://schemas.microsoft.com/office/drawing/2014/main" id="{54F25FE7-90F8-B38F-9555-FE9E7F762931}"/>
              </a:ext>
            </a:extLst>
          </p:cNvPr>
          <p:cNvSpPr/>
          <p:nvPr/>
        </p:nvSpPr>
        <p:spPr>
          <a:xfrm>
            <a:off x="8529125" y="4495459"/>
            <a:ext cx="419688" cy="379616"/>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Equals 28">
            <a:extLst>
              <a:ext uri="{FF2B5EF4-FFF2-40B4-BE49-F238E27FC236}">
                <a16:creationId xmlns:a16="http://schemas.microsoft.com/office/drawing/2014/main" id="{2FCB3EBE-406B-E465-E7AE-DD9F5A4F266C}"/>
              </a:ext>
            </a:extLst>
          </p:cNvPr>
          <p:cNvSpPr/>
          <p:nvPr/>
        </p:nvSpPr>
        <p:spPr>
          <a:xfrm>
            <a:off x="5791200" y="4476194"/>
            <a:ext cx="1045904" cy="507012"/>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2877866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884F3E8-DBE6-6E17-AFF5-93DF30D4A3C2}"/>
              </a:ext>
            </a:extLst>
          </p:cNvPr>
          <p:cNvSpPr>
            <a:spLocks noGrp="1"/>
          </p:cNvSpPr>
          <p:nvPr>
            <p:ph type="pic" sz="quarter" idx="10"/>
          </p:nvPr>
        </p:nvSpPr>
        <p:spPr/>
      </p:sp>
    </p:spTree>
    <p:extLst>
      <p:ext uri="{BB962C8B-B14F-4D97-AF65-F5344CB8AC3E}">
        <p14:creationId xmlns:p14="http://schemas.microsoft.com/office/powerpoint/2010/main" val="40913298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Beauty Bias</a:t>
              </a:r>
            </a:p>
          </p:txBody>
        </p:sp>
      </p:gr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45E326B6-481C-3BCB-6B23-8F5FBD63E201}"/>
              </a:ext>
            </a:extLst>
          </p:cNvPr>
          <p:cNvSpPr txBox="1"/>
          <p:nvPr/>
        </p:nvSpPr>
        <p:spPr>
          <a:xfrm>
            <a:off x="6382056" y="1259333"/>
            <a:ext cx="4242582" cy="369332"/>
          </a:xfrm>
          <a:prstGeom prst="rect">
            <a:avLst/>
          </a:prstGeom>
          <a:noFill/>
        </p:spPr>
        <p:txBody>
          <a:bodyPr wrap="square" rtlCol="0">
            <a:spAutoFit/>
          </a:bodyPr>
          <a:lstStyle/>
          <a:p>
            <a:pPr algn="ctr"/>
            <a:r>
              <a:rPr lang="en-GB">
                <a:latin typeface="Gill Sans MT" panose="020B0502020104020203" pitchFamily="34" charset="0"/>
              </a:rPr>
              <a:t>Heilman and </a:t>
            </a:r>
            <a:r>
              <a:rPr lang="en-GB" err="1">
                <a:latin typeface="Gill Sans MT" panose="020B0502020104020203" pitchFamily="34" charset="0"/>
              </a:rPr>
              <a:t>Saruwatari</a:t>
            </a:r>
            <a:r>
              <a:rPr lang="en-GB">
                <a:latin typeface="Gill Sans MT" panose="020B0502020104020203" pitchFamily="34" charset="0"/>
              </a:rPr>
              <a:t> (1979)</a:t>
            </a:r>
          </a:p>
        </p:txBody>
      </p:sp>
      <p:sp>
        <p:nvSpPr>
          <p:cNvPr id="21" name="Rectangle: Rounded Corners 20">
            <a:extLst>
              <a:ext uri="{FF2B5EF4-FFF2-40B4-BE49-F238E27FC236}">
                <a16:creationId xmlns:a16="http://schemas.microsoft.com/office/drawing/2014/main" id="{F5545EA7-E7D2-1D14-A4EE-8B2A798B4347}"/>
              </a:ext>
            </a:extLst>
          </p:cNvPr>
          <p:cNvSpPr/>
          <p:nvPr/>
        </p:nvSpPr>
        <p:spPr>
          <a:xfrm>
            <a:off x="6615953" y="565072"/>
            <a:ext cx="3774789" cy="69426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accent2">
                    <a:lumMod val="50000"/>
                  </a:schemeClr>
                </a:solidFill>
                <a:latin typeface="Gill Sans MT" panose="020B0502020104020203" pitchFamily="34" charset="0"/>
              </a:rPr>
              <a:t>Beauty is Beastly</a:t>
            </a:r>
          </a:p>
        </p:txBody>
      </p:sp>
      <p:sp>
        <p:nvSpPr>
          <p:cNvPr id="22" name="TextBox 21">
            <a:extLst>
              <a:ext uri="{FF2B5EF4-FFF2-40B4-BE49-F238E27FC236}">
                <a16:creationId xmlns:a16="http://schemas.microsoft.com/office/drawing/2014/main" id="{E2E407DD-BF56-8C7B-A610-8521B00FEBE9}"/>
              </a:ext>
            </a:extLst>
          </p:cNvPr>
          <p:cNvSpPr txBox="1"/>
          <p:nvPr/>
        </p:nvSpPr>
        <p:spPr>
          <a:xfrm>
            <a:off x="939516" y="2169459"/>
            <a:ext cx="10338084" cy="3785652"/>
          </a:xfrm>
          <a:prstGeom prst="rect">
            <a:avLst/>
          </a:prstGeom>
          <a:noFill/>
        </p:spPr>
        <p:txBody>
          <a:bodyPr wrap="square" rtlCol="0">
            <a:spAutoFit/>
          </a:bodyPr>
          <a:lstStyle/>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Beauty can sometimes backfire; attractive people who fail are more likely to be deemed personally at fault, whereas unattractive people are likely to have the failure attributed to bad luck (Shahani &amp; </a:t>
            </a:r>
            <a:r>
              <a:rPr lang="en-GB" sz="2400" err="1">
                <a:solidFill>
                  <a:schemeClr val="tx1">
                    <a:lumMod val="50000"/>
                    <a:lumOff val="50000"/>
                  </a:schemeClr>
                </a:solidFill>
                <a:latin typeface="Gill Sans MT" panose="020B0502020104020203" pitchFamily="34" charset="0"/>
              </a:rPr>
              <a:t>Plumitallo</a:t>
            </a:r>
            <a:r>
              <a:rPr lang="en-GB" sz="2400">
                <a:solidFill>
                  <a:schemeClr val="tx1">
                    <a:lumMod val="50000"/>
                    <a:lumOff val="50000"/>
                  </a:schemeClr>
                </a:solidFill>
                <a:latin typeface="Gill Sans MT" panose="020B0502020104020203" pitchFamily="34" charset="0"/>
              </a:rPr>
              <a:t>, 1993)</a:t>
            </a:r>
          </a:p>
          <a:p>
            <a:pPr marL="342900"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Beauty is Beastly effect explored, specifically, in relation to gender bias</a:t>
            </a:r>
          </a:p>
          <a:p>
            <a:pPr marL="342900"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800100" lvl="1"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The attractiveness of women hinders career opportunities rather than helps them</a:t>
            </a:r>
          </a:p>
          <a:p>
            <a:pPr marL="800100" lvl="1"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a:p>
            <a:pPr marL="342900"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p:txBody>
      </p:sp>
    </p:spTree>
    <p:extLst>
      <p:ext uri="{BB962C8B-B14F-4D97-AF65-F5344CB8AC3E}">
        <p14:creationId xmlns:p14="http://schemas.microsoft.com/office/powerpoint/2010/main" val="252687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1000"/>
                                        <p:tgtEl>
                                          <p:spTgt spid="20"/>
                                        </p:tgtEl>
                                      </p:cBhvr>
                                    </p:animEffect>
                                    <p:anim calcmode="lin" valueType="num">
                                      <p:cBhvr>
                                        <p:cTn id="13" dur="1000" fill="hold"/>
                                        <p:tgtEl>
                                          <p:spTgt spid="20"/>
                                        </p:tgtEl>
                                        <p:attrNameLst>
                                          <p:attrName>ppt_x</p:attrName>
                                        </p:attrNameLst>
                                      </p:cBhvr>
                                      <p:tavLst>
                                        <p:tav tm="0">
                                          <p:val>
                                            <p:strVal val="#ppt_x"/>
                                          </p:val>
                                        </p:tav>
                                        <p:tav tm="100000">
                                          <p:val>
                                            <p:strVal val="#ppt_x"/>
                                          </p:val>
                                        </p:tav>
                                      </p:tavLst>
                                    </p:anim>
                                    <p:anim calcmode="lin" valueType="num">
                                      <p:cBhvr>
                                        <p:cTn id="1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1000"/>
                                        <p:tgtEl>
                                          <p:spTgt spid="22"/>
                                        </p:tgtEl>
                                      </p:cBhvr>
                                    </p:animEffect>
                                    <p:anim calcmode="lin" valueType="num">
                                      <p:cBhvr>
                                        <p:cTn id="20" dur="1000" fill="hold"/>
                                        <p:tgtEl>
                                          <p:spTgt spid="22"/>
                                        </p:tgtEl>
                                        <p:attrNameLst>
                                          <p:attrName>ppt_x</p:attrName>
                                        </p:attrNameLst>
                                      </p:cBhvr>
                                      <p:tavLst>
                                        <p:tav tm="0">
                                          <p:val>
                                            <p:strVal val="#ppt_x"/>
                                          </p:val>
                                        </p:tav>
                                        <p:tav tm="100000">
                                          <p:val>
                                            <p:strVal val="#ppt_x"/>
                                          </p:val>
                                        </p:tav>
                                      </p:tavLst>
                                    </p:anim>
                                    <p:anim calcmode="lin" valueType="num">
                                      <p:cBhvr>
                                        <p:cTn id="21"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animBg="1"/>
      <p:bldP spid="2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Beauty Bias</a:t>
              </a:r>
            </a:p>
          </p:txBody>
        </p:sp>
      </p:gr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45E326B6-481C-3BCB-6B23-8F5FBD63E201}"/>
              </a:ext>
            </a:extLst>
          </p:cNvPr>
          <p:cNvSpPr txBox="1"/>
          <p:nvPr/>
        </p:nvSpPr>
        <p:spPr>
          <a:xfrm>
            <a:off x="6382056" y="1259333"/>
            <a:ext cx="4242582" cy="369332"/>
          </a:xfrm>
          <a:prstGeom prst="rect">
            <a:avLst/>
          </a:prstGeom>
          <a:noFill/>
        </p:spPr>
        <p:txBody>
          <a:bodyPr wrap="square" rtlCol="0">
            <a:spAutoFit/>
          </a:bodyPr>
          <a:lstStyle/>
          <a:p>
            <a:pPr algn="ctr"/>
            <a:r>
              <a:rPr lang="en-GB">
                <a:latin typeface="Gill Sans MT" panose="020B0502020104020203" pitchFamily="34" charset="0"/>
              </a:rPr>
              <a:t>Heilman and </a:t>
            </a:r>
            <a:r>
              <a:rPr lang="en-GB" err="1">
                <a:latin typeface="Gill Sans MT" panose="020B0502020104020203" pitchFamily="34" charset="0"/>
              </a:rPr>
              <a:t>Saruwatari</a:t>
            </a:r>
            <a:r>
              <a:rPr lang="en-GB">
                <a:latin typeface="Gill Sans MT" panose="020B0502020104020203" pitchFamily="34" charset="0"/>
              </a:rPr>
              <a:t> (1979)</a:t>
            </a:r>
          </a:p>
        </p:txBody>
      </p:sp>
      <p:sp>
        <p:nvSpPr>
          <p:cNvPr id="21" name="Rectangle: Rounded Corners 20">
            <a:extLst>
              <a:ext uri="{FF2B5EF4-FFF2-40B4-BE49-F238E27FC236}">
                <a16:creationId xmlns:a16="http://schemas.microsoft.com/office/drawing/2014/main" id="{F5545EA7-E7D2-1D14-A4EE-8B2A798B4347}"/>
              </a:ext>
            </a:extLst>
          </p:cNvPr>
          <p:cNvSpPr/>
          <p:nvPr/>
        </p:nvSpPr>
        <p:spPr>
          <a:xfrm>
            <a:off x="6615953" y="565072"/>
            <a:ext cx="3774789" cy="69426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accent2">
                    <a:lumMod val="50000"/>
                  </a:schemeClr>
                </a:solidFill>
                <a:latin typeface="Gill Sans MT" panose="020B0502020104020203" pitchFamily="34" charset="0"/>
              </a:rPr>
              <a:t>Beauty is Beastly</a:t>
            </a:r>
          </a:p>
        </p:txBody>
      </p:sp>
      <p:sp>
        <p:nvSpPr>
          <p:cNvPr id="22" name="TextBox 21">
            <a:extLst>
              <a:ext uri="{FF2B5EF4-FFF2-40B4-BE49-F238E27FC236}">
                <a16:creationId xmlns:a16="http://schemas.microsoft.com/office/drawing/2014/main" id="{E2E407DD-BF56-8C7B-A610-8521B00FEBE9}"/>
              </a:ext>
            </a:extLst>
          </p:cNvPr>
          <p:cNvSpPr txBox="1"/>
          <p:nvPr/>
        </p:nvSpPr>
        <p:spPr>
          <a:xfrm>
            <a:off x="939516" y="2169459"/>
            <a:ext cx="10338084" cy="830997"/>
          </a:xfrm>
          <a:prstGeom prst="rect">
            <a:avLst/>
          </a:prstGeom>
          <a:noFill/>
        </p:spPr>
        <p:txBody>
          <a:bodyPr wrap="square" rtlCol="0">
            <a:spAutoFit/>
          </a:bodyPr>
          <a:lstStyle/>
          <a:p>
            <a:pPr marL="342900" indent="-342900">
              <a:buFont typeface="Courier New" panose="02070309020205020404" pitchFamily="49" charset="0"/>
              <a:buChar char="o"/>
            </a:pPr>
            <a:r>
              <a:rPr lang="en-GB" sz="2400">
                <a:solidFill>
                  <a:schemeClr val="tx1">
                    <a:lumMod val="50000"/>
                    <a:lumOff val="50000"/>
                  </a:schemeClr>
                </a:solidFill>
                <a:latin typeface="Gill Sans MT" panose="020B0502020104020203" pitchFamily="34" charset="0"/>
              </a:rPr>
              <a:t>Previously more pronounced when considering ‘feminine’ and ‘masculine’ jobs</a:t>
            </a:r>
          </a:p>
          <a:p>
            <a:pPr marL="342900" indent="-342900">
              <a:buFont typeface="Courier New" panose="02070309020205020404" pitchFamily="49" charset="0"/>
              <a:buChar char="o"/>
            </a:pPr>
            <a:endParaRPr lang="en-GB" sz="2400">
              <a:solidFill>
                <a:schemeClr val="tx1">
                  <a:lumMod val="50000"/>
                  <a:lumOff val="50000"/>
                </a:schemeClr>
              </a:solidFill>
              <a:latin typeface="Gill Sans MT" panose="020B0502020104020203" pitchFamily="34" charset="0"/>
            </a:endParaRPr>
          </a:p>
        </p:txBody>
      </p:sp>
      <p:pic>
        <p:nvPicPr>
          <p:cNvPr id="3" name="Graphic 2" descr="Female Profile outline">
            <a:extLst>
              <a:ext uri="{FF2B5EF4-FFF2-40B4-BE49-F238E27FC236}">
                <a16:creationId xmlns:a16="http://schemas.microsoft.com/office/drawing/2014/main" id="{452AEC86-AF2B-4D5E-7E94-C1B11EE2DCC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15952" y="3153041"/>
            <a:ext cx="914400" cy="914400"/>
          </a:xfrm>
          <a:prstGeom prst="rect">
            <a:avLst/>
          </a:prstGeom>
        </p:spPr>
      </p:pic>
      <p:pic>
        <p:nvPicPr>
          <p:cNvPr id="5" name="Graphic 4" descr="Male profile outline">
            <a:extLst>
              <a:ext uri="{FF2B5EF4-FFF2-40B4-BE49-F238E27FC236}">
                <a16:creationId xmlns:a16="http://schemas.microsoft.com/office/drawing/2014/main" id="{265A1639-946E-D7AE-F42A-FDBB442035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420632" y="3041173"/>
            <a:ext cx="914400" cy="914400"/>
          </a:xfrm>
          <a:prstGeom prst="rect">
            <a:avLst/>
          </a:prstGeom>
        </p:spPr>
      </p:pic>
      <p:pic>
        <p:nvPicPr>
          <p:cNvPr id="7" name="Graphic 6" descr="Electrician male outline">
            <a:extLst>
              <a:ext uri="{FF2B5EF4-FFF2-40B4-BE49-F238E27FC236}">
                <a16:creationId xmlns:a16="http://schemas.microsoft.com/office/drawing/2014/main" id="{E8029481-B2B3-55CE-19D7-531FDF93F5D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476097" y="4905452"/>
            <a:ext cx="914400" cy="914400"/>
          </a:xfrm>
          <a:prstGeom prst="rect">
            <a:avLst/>
          </a:prstGeom>
        </p:spPr>
      </p:pic>
      <p:pic>
        <p:nvPicPr>
          <p:cNvPr id="9" name="Graphic 8" descr="Doctor female outline">
            <a:extLst>
              <a:ext uri="{FF2B5EF4-FFF2-40B4-BE49-F238E27FC236}">
                <a16:creationId xmlns:a16="http://schemas.microsoft.com/office/drawing/2014/main" id="{C108ADA7-EB0F-4DAD-5433-9FEDEFE65A2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437980" y="3060851"/>
            <a:ext cx="914400" cy="914400"/>
          </a:xfrm>
          <a:prstGeom prst="rect">
            <a:avLst/>
          </a:prstGeom>
        </p:spPr>
      </p:pic>
      <p:pic>
        <p:nvPicPr>
          <p:cNvPr id="23" name="Graphic 22" descr="Charm outline">
            <a:extLst>
              <a:ext uri="{FF2B5EF4-FFF2-40B4-BE49-F238E27FC236}">
                <a16:creationId xmlns:a16="http://schemas.microsoft.com/office/drawing/2014/main" id="{03557E20-5E10-D1DC-BC6E-BDE9D06785CB}"/>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893086" y="2812396"/>
            <a:ext cx="830997" cy="830997"/>
          </a:xfrm>
          <a:prstGeom prst="rect">
            <a:avLst/>
          </a:prstGeom>
        </p:spPr>
      </p:pic>
      <p:sp>
        <p:nvSpPr>
          <p:cNvPr id="24" name="TextBox 23">
            <a:extLst>
              <a:ext uri="{FF2B5EF4-FFF2-40B4-BE49-F238E27FC236}">
                <a16:creationId xmlns:a16="http://schemas.microsoft.com/office/drawing/2014/main" id="{845AFEBF-F59A-1F75-5428-794444CC318D}"/>
              </a:ext>
            </a:extLst>
          </p:cNvPr>
          <p:cNvSpPr txBox="1"/>
          <p:nvPr/>
        </p:nvSpPr>
        <p:spPr>
          <a:xfrm>
            <a:off x="1221460" y="4115324"/>
            <a:ext cx="1942568" cy="646331"/>
          </a:xfrm>
          <a:prstGeom prst="rect">
            <a:avLst/>
          </a:prstGeom>
          <a:noFill/>
        </p:spPr>
        <p:txBody>
          <a:bodyPr wrap="square" rtlCol="0">
            <a:spAutoFit/>
          </a:bodyPr>
          <a:lstStyle/>
          <a:p>
            <a:pPr algn="ctr"/>
            <a:r>
              <a:rPr lang="en-GB"/>
              <a:t>Attractive </a:t>
            </a:r>
            <a:br>
              <a:rPr lang="en-GB"/>
            </a:br>
            <a:r>
              <a:rPr lang="en-GB"/>
              <a:t>Female</a:t>
            </a:r>
          </a:p>
        </p:txBody>
      </p:sp>
      <p:sp>
        <p:nvSpPr>
          <p:cNvPr id="25" name="TextBox 24">
            <a:extLst>
              <a:ext uri="{FF2B5EF4-FFF2-40B4-BE49-F238E27FC236}">
                <a16:creationId xmlns:a16="http://schemas.microsoft.com/office/drawing/2014/main" id="{0BE2EF6D-867A-D24D-66E9-B070FC15DC8B}"/>
              </a:ext>
            </a:extLst>
          </p:cNvPr>
          <p:cNvSpPr txBox="1"/>
          <p:nvPr/>
        </p:nvSpPr>
        <p:spPr>
          <a:xfrm>
            <a:off x="2949192" y="4115325"/>
            <a:ext cx="1942568" cy="646331"/>
          </a:xfrm>
          <a:prstGeom prst="rect">
            <a:avLst/>
          </a:prstGeom>
          <a:noFill/>
        </p:spPr>
        <p:txBody>
          <a:bodyPr wrap="square" rtlCol="0">
            <a:spAutoFit/>
          </a:bodyPr>
          <a:lstStyle/>
          <a:p>
            <a:pPr algn="ctr"/>
            <a:r>
              <a:rPr lang="en-GB"/>
              <a:t>Feminine</a:t>
            </a:r>
          </a:p>
          <a:p>
            <a:pPr algn="ctr"/>
            <a:r>
              <a:rPr lang="en-GB"/>
              <a:t>Role</a:t>
            </a:r>
          </a:p>
        </p:txBody>
      </p:sp>
      <p:pic>
        <p:nvPicPr>
          <p:cNvPr id="26" name="Graphic 25" descr="Female Profile outline">
            <a:extLst>
              <a:ext uri="{FF2B5EF4-FFF2-40B4-BE49-F238E27FC236}">
                <a16:creationId xmlns:a16="http://schemas.microsoft.com/office/drawing/2014/main" id="{4D7F20C1-DD54-7E7F-4533-0713C86AF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15952" y="5141467"/>
            <a:ext cx="914400" cy="914400"/>
          </a:xfrm>
          <a:prstGeom prst="rect">
            <a:avLst/>
          </a:prstGeom>
        </p:spPr>
      </p:pic>
      <p:pic>
        <p:nvPicPr>
          <p:cNvPr id="27" name="Graphic 26" descr="Charm outline">
            <a:extLst>
              <a:ext uri="{FF2B5EF4-FFF2-40B4-BE49-F238E27FC236}">
                <a16:creationId xmlns:a16="http://schemas.microsoft.com/office/drawing/2014/main" id="{13A6E20A-8E27-547D-F3B2-E0F11B741112}"/>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893085" y="4779160"/>
            <a:ext cx="830997" cy="830997"/>
          </a:xfrm>
          <a:prstGeom prst="rect">
            <a:avLst/>
          </a:prstGeom>
        </p:spPr>
      </p:pic>
      <p:sp>
        <p:nvSpPr>
          <p:cNvPr id="28" name="TextBox 27">
            <a:extLst>
              <a:ext uri="{FF2B5EF4-FFF2-40B4-BE49-F238E27FC236}">
                <a16:creationId xmlns:a16="http://schemas.microsoft.com/office/drawing/2014/main" id="{120715CE-4D5F-FC9A-3138-A4AE3FAED782}"/>
              </a:ext>
            </a:extLst>
          </p:cNvPr>
          <p:cNvSpPr txBox="1"/>
          <p:nvPr/>
        </p:nvSpPr>
        <p:spPr>
          <a:xfrm>
            <a:off x="1221460" y="6063884"/>
            <a:ext cx="1942568" cy="646331"/>
          </a:xfrm>
          <a:prstGeom prst="rect">
            <a:avLst/>
          </a:prstGeom>
          <a:noFill/>
        </p:spPr>
        <p:txBody>
          <a:bodyPr wrap="square" rtlCol="0">
            <a:spAutoFit/>
          </a:bodyPr>
          <a:lstStyle/>
          <a:p>
            <a:pPr algn="ctr"/>
            <a:r>
              <a:rPr lang="en-GB"/>
              <a:t>Attractive </a:t>
            </a:r>
            <a:br>
              <a:rPr lang="en-GB"/>
            </a:br>
            <a:r>
              <a:rPr lang="en-GB"/>
              <a:t>Female</a:t>
            </a:r>
          </a:p>
        </p:txBody>
      </p:sp>
      <p:sp>
        <p:nvSpPr>
          <p:cNvPr id="29" name="TextBox 28">
            <a:extLst>
              <a:ext uri="{FF2B5EF4-FFF2-40B4-BE49-F238E27FC236}">
                <a16:creationId xmlns:a16="http://schemas.microsoft.com/office/drawing/2014/main" id="{B13DA1FE-04FF-F3E3-8E49-D04BC0586267}"/>
              </a:ext>
            </a:extLst>
          </p:cNvPr>
          <p:cNvSpPr txBox="1"/>
          <p:nvPr/>
        </p:nvSpPr>
        <p:spPr>
          <a:xfrm>
            <a:off x="2962013" y="6055867"/>
            <a:ext cx="1942568" cy="646331"/>
          </a:xfrm>
          <a:prstGeom prst="rect">
            <a:avLst/>
          </a:prstGeom>
          <a:noFill/>
        </p:spPr>
        <p:txBody>
          <a:bodyPr wrap="square" rtlCol="0">
            <a:spAutoFit/>
          </a:bodyPr>
          <a:lstStyle/>
          <a:p>
            <a:pPr algn="ctr"/>
            <a:r>
              <a:rPr lang="en-GB"/>
              <a:t>Masculine</a:t>
            </a:r>
          </a:p>
          <a:p>
            <a:pPr algn="ctr"/>
            <a:r>
              <a:rPr lang="en-GB"/>
              <a:t>Role</a:t>
            </a:r>
          </a:p>
        </p:txBody>
      </p:sp>
      <p:pic>
        <p:nvPicPr>
          <p:cNvPr id="33" name="Graphic 32" descr="Close with solid fill">
            <a:extLst>
              <a:ext uri="{FF2B5EF4-FFF2-40B4-BE49-F238E27FC236}">
                <a16:creationId xmlns:a16="http://schemas.microsoft.com/office/drawing/2014/main" id="{3736AF5B-99DB-BB3D-37AE-7398FD31E150}"/>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2548826" y="5001051"/>
            <a:ext cx="914400" cy="914400"/>
          </a:xfrm>
          <a:prstGeom prst="rect">
            <a:avLst/>
          </a:prstGeom>
        </p:spPr>
      </p:pic>
      <p:pic>
        <p:nvPicPr>
          <p:cNvPr id="35" name="Graphic 34" descr="Checkmark with solid fill">
            <a:extLst>
              <a:ext uri="{FF2B5EF4-FFF2-40B4-BE49-F238E27FC236}">
                <a16:creationId xmlns:a16="http://schemas.microsoft.com/office/drawing/2014/main" id="{BCE40EDA-E400-F88B-CE71-2C2A432CE744}"/>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2486669" y="3200924"/>
            <a:ext cx="914400" cy="914400"/>
          </a:xfrm>
          <a:prstGeom prst="rect">
            <a:avLst/>
          </a:prstGeom>
        </p:spPr>
      </p:pic>
      <p:pic>
        <p:nvPicPr>
          <p:cNvPr id="36" name="Graphic 35" descr="Checkmark with solid fill">
            <a:extLst>
              <a:ext uri="{FF2B5EF4-FFF2-40B4-BE49-F238E27FC236}">
                <a16:creationId xmlns:a16="http://schemas.microsoft.com/office/drawing/2014/main" id="{053E440A-0082-130B-C17F-26C1185A17DA}"/>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2642890" y="5758590"/>
            <a:ext cx="914400" cy="914400"/>
          </a:xfrm>
          <a:prstGeom prst="rect">
            <a:avLst/>
          </a:prstGeom>
        </p:spPr>
      </p:pic>
      <p:sp>
        <p:nvSpPr>
          <p:cNvPr id="37" name="TextBox 36">
            <a:extLst>
              <a:ext uri="{FF2B5EF4-FFF2-40B4-BE49-F238E27FC236}">
                <a16:creationId xmlns:a16="http://schemas.microsoft.com/office/drawing/2014/main" id="{8507BFB1-9310-7518-3AF2-9D9C4CAECC3E}"/>
              </a:ext>
            </a:extLst>
          </p:cNvPr>
          <p:cNvSpPr txBox="1"/>
          <p:nvPr/>
        </p:nvSpPr>
        <p:spPr>
          <a:xfrm>
            <a:off x="7906548" y="3881830"/>
            <a:ext cx="1942568" cy="646331"/>
          </a:xfrm>
          <a:prstGeom prst="rect">
            <a:avLst/>
          </a:prstGeom>
          <a:noFill/>
        </p:spPr>
        <p:txBody>
          <a:bodyPr wrap="square" rtlCol="0">
            <a:spAutoFit/>
          </a:bodyPr>
          <a:lstStyle/>
          <a:p>
            <a:pPr algn="ctr"/>
            <a:r>
              <a:rPr lang="en-GB"/>
              <a:t>Attractive </a:t>
            </a:r>
            <a:br>
              <a:rPr lang="en-GB"/>
            </a:br>
            <a:r>
              <a:rPr lang="en-GB"/>
              <a:t>Male</a:t>
            </a:r>
          </a:p>
        </p:txBody>
      </p:sp>
      <p:pic>
        <p:nvPicPr>
          <p:cNvPr id="38" name="Graphic 37" descr="Charm outline">
            <a:extLst>
              <a:ext uri="{FF2B5EF4-FFF2-40B4-BE49-F238E27FC236}">
                <a16:creationId xmlns:a16="http://schemas.microsoft.com/office/drawing/2014/main" id="{B1F8E553-058F-4EB0-3525-7908F3DAC358}"/>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036327" y="2742630"/>
            <a:ext cx="830997" cy="830997"/>
          </a:xfrm>
          <a:prstGeom prst="rect">
            <a:avLst/>
          </a:prstGeom>
        </p:spPr>
      </p:pic>
      <p:pic>
        <p:nvPicPr>
          <p:cNvPr id="39" name="Graphic 38" descr="Electrician male outline">
            <a:extLst>
              <a:ext uri="{FF2B5EF4-FFF2-40B4-BE49-F238E27FC236}">
                <a16:creationId xmlns:a16="http://schemas.microsoft.com/office/drawing/2014/main" id="{E3B37380-77AA-B06B-432C-4F1BE4BA71E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167438" y="4975129"/>
            <a:ext cx="914400" cy="914400"/>
          </a:xfrm>
          <a:prstGeom prst="rect">
            <a:avLst/>
          </a:prstGeom>
        </p:spPr>
      </p:pic>
      <p:pic>
        <p:nvPicPr>
          <p:cNvPr id="40" name="Graphic 39" descr="Doctor female outline">
            <a:extLst>
              <a:ext uri="{FF2B5EF4-FFF2-40B4-BE49-F238E27FC236}">
                <a16:creationId xmlns:a16="http://schemas.microsoft.com/office/drawing/2014/main" id="{DD7AEAF8-D6DA-F501-1158-A165D3CE30E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092893" y="5011720"/>
            <a:ext cx="914400" cy="914400"/>
          </a:xfrm>
          <a:prstGeom prst="rect">
            <a:avLst/>
          </a:prstGeom>
        </p:spPr>
      </p:pic>
      <p:pic>
        <p:nvPicPr>
          <p:cNvPr id="41" name="Graphic 40" descr="Checkmark with solid fill">
            <a:extLst>
              <a:ext uri="{FF2B5EF4-FFF2-40B4-BE49-F238E27FC236}">
                <a16:creationId xmlns:a16="http://schemas.microsoft.com/office/drawing/2014/main" id="{9D0BACED-F239-BA3C-3B50-A189143996F7}"/>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7083972" y="4137869"/>
            <a:ext cx="914400" cy="914400"/>
          </a:xfrm>
          <a:prstGeom prst="rect">
            <a:avLst/>
          </a:prstGeom>
        </p:spPr>
      </p:pic>
      <p:pic>
        <p:nvPicPr>
          <p:cNvPr id="42" name="Graphic 41" descr="Checkmark with solid fill">
            <a:extLst>
              <a:ext uri="{FF2B5EF4-FFF2-40B4-BE49-F238E27FC236}">
                <a16:creationId xmlns:a16="http://schemas.microsoft.com/office/drawing/2014/main" id="{89B958C2-61AB-EAB6-CC4A-48618E96C7AC}"/>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0105529" y="4193310"/>
            <a:ext cx="914400" cy="914400"/>
          </a:xfrm>
          <a:prstGeom prst="rect">
            <a:avLst/>
          </a:prstGeom>
        </p:spPr>
      </p:pic>
    </p:spTree>
    <p:extLst>
      <p:ext uri="{BB962C8B-B14F-4D97-AF65-F5344CB8AC3E}">
        <p14:creationId xmlns:p14="http://schemas.microsoft.com/office/powerpoint/2010/main" val="754929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wipe(down)">
                                      <p:cBhvr>
                                        <p:cTn id="19" dur="500"/>
                                        <p:tgtEl>
                                          <p:spTgt spid="35"/>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26"/>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27"/>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29"/>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28"/>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33"/>
                                        </p:tgtEl>
                                        <p:attrNameLst>
                                          <p:attrName>style.visibility</p:attrName>
                                        </p:attrNameLst>
                                      </p:cBhvr>
                                      <p:to>
                                        <p:strVal val="visible"/>
                                      </p:to>
                                    </p:set>
                                    <p:animEffect transition="in" filter="wipe(down)">
                                      <p:cBhvr>
                                        <p:cTn id="36" dur="500"/>
                                        <p:tgtEl>
                                          <p:spTgt spid="33"/>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xit" presetSubtype="4" fill="hold" nodeType="clickEffect">
                                  <p:stCondLst>
                                    <p:cond delay="0"/>
                                  </p:stCondLst>
                                  <p:childTnLst>
                                    <p:animEffect transition="out" filter="wipe(down)">
                                      <p:cBhvr>
                                        <p:cTn id="40" dur="500"/>
                                        <p:tgtEl>
                                          <p:spTgt spid="33"/>
                                        </p:tgtEl>
                                      </p:cBhvr>
                                    </p:animEffect>
                                    <p:set>
                                      <p:cBhvr>
                                        <p:cTn id="41" dur="1" fill="hold">
                                          <p:stCondLst>
                                            <p:cond delay="499"/>
                                          </p:stCondLst>
                                        </p:cTn>
                                        <p:tgtEl>
                                          <p:spTgt spid="33"/>
                                        </p:tgtEl>
                                        <p:attrNameLst>
                                          <p:attrName>style.visibility</p:attrName>
                                        </p:attrNameLst>
                                      </p:cBhvr>
                                      <p:to>
                                        <p:strVal val="hidden"/>
                                      </p:to>
                                    </p:set>
                                  </p:childTnLst>
                                </p:cTn>
                              </p:par>
                              <p:par>
                                <p:cTn id="42" presetID="22" presetClass="entr" presetSubtype="4" fill="hold" nodeType="withEffect">
                                  <p:stCondLst>
                                    <p:cond delay="0"/>
                                  </p:stCondLst>
                                  <p:childTnLst>
                                    <p:set>
                                      <p:cBhvr>
                                        <p:cTn id="43" dur="1" fill="hold">
                                          <p:stCondLst>
                                            <p:cond delay="0"/>
                                          </p:stCondLst>
                                        </p:cTn>
                                        <p:tgtEl>
                                          <p:spTgt spid="36"/>
                                        </p:tgtEl>
                                        <p:attrNameLst>
                                          <p:attrName>style.visibility</p:attrName>
                                        </p:attrNameLst>
                                      </p:cBhvr>
                                      <p:to>
                                        <p:strVal val="visible"/>
                                      </p:to>
                                    </p:set>
                                    <p:animEffect transition="in" filter="wipe(down)">
                                      <p:cBhvr>
                                        <p:cTn id="44" dur="500"/>
                                        <p:tgtEl>
                                          <p:spTgt spid="36"/>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37"/>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5"/>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8"/>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0"/>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39"/>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22" presetClass="entr" presetSubtype="4" fill="hold" nodeType="clickEffect">
                                  <p:stCondLst>
                                    <p:cond delay="0"/>
                                  </p:stCondLst>
                                  <p:childTnLst>
                                    <p:set>
                                      <p:cBhvr>
                                        <p:cTn id="60" dur="1" fill="hold">
                                          <p:stCondLst>
                                            <p:cond delay="0"/>
                                          </p:stCondLst>
                                        </p:cTn>
                                        <p:tgtEl>
                                          <p:spTgt spid="41"/>
                                        </p:tgtEl>
                                        <p:attrNameLst>
                                          <p:attrName>style.visibility</p:attrName>
                                        </p:attrNameLst>
                                      </p:cBhvr>
                                      <p:to>
                                        <p:strVal val="visible"/>
                                      </p:to>
                                    </p:set>
                                    <p:animEffect transition="in" filter="wipe(down)">
                                      <p:cBhvr>
                                        <p:cTn id="61" dur="500"/>
                                        <p:tgtEl>
                                          <p:spTgt spid="41"/>
                                        </p:tgtEl>
                                      </p:cBhvr>
                                    </p:animEffect>
                                  </p:childTnLst>
                                </p:cTn>
                              </p:par>
                              <p:par>
                                <p:cTn id="62" presetID="22" presetClass="entr" presetSubtype="4" fill="hold" nodeType="withEffect">
                                  <p:stCondLst>
                                    <p:cond delay="0"/>
                                  </p:stCondLst>
                                  <p:childTnLst>
                                    <p:set>
                                      <p:cBhvr>
                                        <p:cTn id="63" dur="1" fill="hold">
                                          <p:stCondLst>
                                            <p:cond delay="0"/>
                                          </p:stCondLst>
                                        </p:cTn>
                                        <p:tgtEl>
                                          <p:spTgt spid="42"/>
                                        </p:tgtEl>
                                        <p:attrNameLst>
                                          <p:attrName>style.visibility</p:attrName>
                                        </p:attrNameLst>
                                      </p:cBhvr>
                                      <p:to>
                                        <p:strVal val="visible"/>
                                      </p:to>
                                    </p:set>
                                    <p:animEffect transition="in" filter="wipe(down)">
                                      <p:cBhvr>
                                        <p:cTn id="64"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8" grpId="0"/>
      <p:bldP spid="29" grpId="0"/>
      <p:bldP spid="3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p:txBody>
          <a:bodyPr/>
          <a:lstStyle/>
          <a:p>
            <a:endParaRPr lang="en-GB"/>
          </a:p>
        </p:txBody>
      </p:sp>
      <p:grpSp>
        <p:nvGrpSpPr>
          <p:cNvPr id="52" name="Group 51"/>
          <p:cNvGrpSpPr/>
          <p:nvPr/>
        </p:nvGrpSpPr>
        <p:grpSpPr>
          <a:xfrm rot="2700000">
            <a:off x="66695" y="50657"/>
            <a:ext cx="2743200" cy="2743200"/>
            <a:chOff x="2358572" y="1016001"/>
            <a:chExt cx="856342" cy="856342"/>
          </a:xfrm>
          <a:effectLst>
            <a:glow rad="152400">
              <a:schemeClr val="tx1">
                <a:alpha val="10000"/>
              </a:schemeClr>
            </a:glow>
          </a:effectLst>
        </p:grpSpPr>
        <p:cxnSp>
          <p:nvCxnSpPr>
            <p:cNvPr id="53" name="Straight Connector 52"/>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4" name="Rectangle 3"/>
          <p:cNvSpPr/>
          <p:nvPr/>
        </p:nvSpPr>
        <p:spPr>
          <a:xfrm>
            <a:off x="6096" y="0"/>
            <a:ext cx="12191999" cy="6857999"/>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p:cNvGrpSpPr/>
          <p:nvPr/>
        </p:nvGrpSpPr>
        <p:grpSpPr>
          <a:xfrm>
            <a:off x="2995776" y="1355353"/>
            <a:ext cx="6132848" cy="2379033"/>
            <a:chOff x="3536159" y="811072"/>
            <a:chExt cx="6132848" cy="2379033"/>
          </a:xfrm>
        </p:grpSpPr>
        <p:sp>
          <p:nvSpPr>
            <p:cNvPr id="33" name="TextBox 32"/>
            <p:cNvSpPr txBox="1"/>
            <p:nvPr/>
          </p:nvSpPr>
          <p:spPr>
            <a:xfrm>
              <a:off x="3536159" y="2359108"/>
              <a:ext cx="6132848" cy="830997"/>
            </a:xfrm>
            <a:prstGeom prst="rect">
              <a:avLst/>
            </a:prstGeom>
            <a:noFill/>
          </p:spPr>
          <p:txBody>
            <a:bodyPr wrap="square" rtlCol="0">
              <a:spAutoFit/>
            </a:bodyPr>
            <a:lstStyle/>
            <a:p>
              <a:pPr algn="ctr"/>
              <a:r>
                <a:rPr lang="en-US" sz="4800" b="1">
                  <a:solidFill>
                    <a:schemeClr val="bg1"/>
                  </a:solidFill>
                  <a:latin typeface="Gill Sans MT" panose="020B0502020104020203" pitchFamily="34" charset="0"/>
                  <a:cs typeface="Arial" panose="020B0604020202020204" pitchFamily="34" charset="0"/>
                </a:rPr>
                <a:t>Gender x Beauty?</a:t>
              </a:r>
            </a:p>
          </p:txBody>
        </p:sp>
        <p:grpSp>
          <p:nvGrpSpPr>
            <p:cNvPr id="34" name="Group 33"/>
            <p:cNvGrpSpPr/>
            <p:nvPr/>
          </p:nvGrpSpPr>
          <p:grpSpPr>
            <a:xfrm>
              <a:off x="5140461" y="811072"/>
              <a:ext cx="2991841" cy="307777"/>
              <a:chOff x="4592305" y="319593"/>
              <a:chExt cx="2991841" cy="307777"/>
            </a:xfrm>
          </p:grpSpPr>
          <p:sp>
            <p:nvSpPr>
              <p:cNvPr id="36" name="TextBox 35"/>
              <p:cNvSpPr txBox="1"/>
              <p:nvPr userDrawn="1"/>
            </p:nvSpPr>
            <p:spPr>
              <a:xfrm>
                <a:off x="4592305" y="319593"/>
                <a:ext cx="184731" cy="307777"/>
              </a:xfrm>
              <a:prstGeom prst="rect">
                <a:avLst/>
              </a:prstGeom>
              <a:noFill/>
            </p:spPr>
            <p:txBody>
              <a:bodyPr wrap="none" rtlCol="0">
                <a:spAutoFit/>
              </a:bodyPr>
              <a:lstStyle/>
              <a:p>
                <a:pPr algn="ctr"/>
                <a:endParaRPr lang="en-US" sz="1400" spc="400">
                  <a:solidFill>
                    <a:schemeClr val="bg1"/>
                  </a:solidFill>
                  <a:latin typeface="Gill Sans MT" panose="020B0502020104020203" pitchFamily="34" charset="0"/>
                  <a:cs typeface="Arial" panose="020B0604020202020204" pitchFamily="34" charset="0"/>
                </a:endParaRPr>
              </a:p>
            </p:txBody>
          </p:sp>
          <p:sp>
            <p:nvSpPr>
              <p:cNvPr id="37" name="TextBox 36"/>
              <p:cNvSpPr txBox="1"/>
              <p:nvPr userDrawn="1"/>
            </p:nvSpPr>
            <p:spPr>
              <a:xfrm>
                <a:off x="7399416" y="319593"/>
                <a:ext cx="184730" cy="307777"/>
              </a:xfrm>
              <a:prstGeom prst="rect">
                <a:avLst/>
              </a:prstGeom>
              <a:noFill/>
            </p:spPr>
            <p:txBody>
              <a:bodyPr wrap="none" rtlCol="0">
                <a:spAutoFit/>
              </a:bodyPr>
              <a:lstStyle/>
              <a:p>
                <a:pPr algn="ctr"/>
                <a:endParaRPr lang="en-US" sz="1400" spc="400">
                  <a:solidFill>
                    <a:schemeClr val="bg1"/>
                  </a:solidFill>
                  <a:latin typeface="Gill Sans MT" panose="020B0502020104020203" pitchFamily="34" charset="0"/>
                  <a:cs typeface="Arial" panose="020B0604020202020204" pitchFamily="34" charset="0"/>
                </a:endParaRPr>
              </a:p>
            </p:txBody>
          </p:sp>
        </p:grpSp>
      </p:grpSp>
      <p:sp>
        <p:nvSpPr>
          <p:cNvPr id="38" name="Rectangle 37"/>
          <p:cNvSpPr/>
          <p:nvPr/>
        </p:nvSpPr>
        <p:spPr>
          <a:xfrm>
            <a:off x="907142" y="693056"/>
            <a:ext cx="10377714" cy="5471886"/>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p:cNvGrpSpPr/>
          <p:nvPr/>
        </p:nvGrpSpPr>
        <p:grpSpPr>
          <a:xfrm rot="2700000">
            <a:off x="589481" y="1127609"/>
            <a:ext cx="1280160" cy="1280160"/>
            <a:chOff x="2358572" y="1016001"/>
            <a:chExt cx="856342" cy="856342"/>
          </a:xfrm>
          <a:effectLst>
            <a:glow rad="152400">
              <a:schemeClr val="tx1">
                <a:alpha val="10000"/>
              </a:schemeClr>
            </a:glow>
          </a:effectLst>
        </p:grpSpPr>
        <p:cxnSp>
          <p:nvCxnSpPr>
            <p:cNvPr id="65" name="Straight Connector 64"/>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67" name="Group 66"/>
          <p:cNvGrpSpPr/>
          <p:nvPr/>
        </p:nvGrpSpPr>
        <p:grpSpPr>
          <a:xfrm rot="2700000">
            <a:off x="1358611" y="898153"/>
            <a:ext cx="914400" cy="914400"/>
            <a:chOff x="2358572" y="1016001"/>
            <a:chExt cx="856342" cy="856342"/>
          </a:xfrm>
          <a:effectLst/>
        </p:grpSpPr>
        <p:cxnSp>
          <p:nvCxnSpPr>
            <p:cNvPr id="68" name="Straight Connector 67"/>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0" name="Group 69"/>
          <p:cNvGrpSpPr/>
          <p:nvPr/>
        </p:nvGrpSpPr>
        <p:grpSpPr>
          <a:xfrm rot="2700000">
            <a:off x="1295493" y="1115794"/>
            <a:ext cx="457200" cy="457200"/>
            <a:chOff x="2358572" y="1016001"/>
            <a:chExt cx="856342" cy="856342"/>
          </a:xfrm>
          <a:effectLst>
            <a:outerShdw blurRad="50800" dist="38100" dir="2700000" algn="tl" rotWithShape="0">
              <a:prstClr val="black">
                <a:alpha val="40000"/>
              </a:prstClr>
            </a:outerShdw>
          </a:effectLst>
        </p:grpSpPr>
        <p:cxnSp>
          <p:nvCxnSpPr>
            <p:cNvPr id="71" name="Straight Connector 70"/>
            <p:cNvCxnSpPr/>
            <p:nvPr/>
          </p:nvCxnSpPr>
          <p:spPr>
            <a:xfrm flipH="1">
              <a:off x="2786743" y="1016001"/>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5400000" flipH="1">
              <a:off x="2786743" y="986972"/>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44392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Braun, </a:t>
              </a:r>
              <a:r>
                <a:rPr lang="en-US" sz="2400" b="1" err="1">
                  <a:solidFill>
                    <a:schemeClr val="accent2"/>
                  </a:solidFill>
                  <a:latin typeface="Gill Sans MT" panose="020B0502020104020203" pitchFamily="34" charset="0"/>
                </a:rPr>
                <a:t>Peus</a:t>
              </a:r>
              <a:r>
                <a:rPr lang="en-US" sz="2400" b="1">
                  <a:solidFill>
                    <a:schemeClr val="accent2"/>
                  </a:solidFill>
                  <a:latin typeface="Gill Sans MT" panose="020B0502020104020203" pitchFamily="34" charset="0"/>
                </a:rPr>
                <a:t> and Frey (2012)</a:t>
              </a:r>
            </a:p>
            <a:p>
              <a:r>
                <a:rPr lang="en-US" sz="2400" b="1">
                  <a:solidFill>
                    <a:schemeClr val="accent2"/>
                  </a:solidFill>
                  <a:latin typeface="Gill Sans MT" panose="020B0502020104020203" pitchFamily="34" charset="0"/>
                </a:rPr>
                <a:t>Is beauty beastly?</a:t>
              </a:r>
            </a:p>
          </p:txBody>
        </p:sp>
      </p:grpSp>
      <p:sp>
        <p:nvSpPr>
          <p:cNvPr id="39" name="TextBox 38"/>
          <p:cNvSpPr txBox="1"/>
          <p:nvPr/>
        </p:nvSpPr>
        <p:spPr>
          <a:xfrm>
            <a:off x="1693754" y="1822864"/>
            <a:ext cx="9227038" cy="2926507"/>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Explored </a:t>
            </a: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how gender and attractiveness interact in leadership positions</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In a nutshell…</a:t>
            </a: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Attractiveness </a:t>
            </a:r>
            <a:r>
              <a:rPr lang="en-US" sz="2400" b="1">
                <a:solidFill>
                  <a:schemeClr val="tx1">
                    <a:alpha val="60000"/>
                  </a:schemeClr>
                </a:solidFill>
                <a:latin typeface="Gill Sans MT" panose="020B0502020104020203" pitchFamily="34" charset="0"/>
                <a:ea typeface="Source Sans Pro" charset="0"/>
                <a:cs typeface="Arial" panose="020B0604020202020204" pitchFamily="34" charset="0"/>
              </a:rPr>
              <a:t>negatively</a:t>
            </a: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 impacts the selection of female leaders</a:t>
            </a:r>
          </a:p>
          <a:p>
            <a:pPr marL="800100" lvl="1"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Followers' ratings of loyalty and trust not as </a:t>
            </a: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clear cut</a:t>
            </a: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260613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Braun, </a:t>
              </a:r>
              <a:r>
                <a:rPr lang="en-US" sz="2400" b="1" err="1">
                  <a:solidFill>
                    <a:schemeClr val="accent2"/>
                  </a:solidFill>
                  <a:latin typeface="Gill Sans MT" panose="020B0502020104020203" pitchFamily="34" charset="0"/>
                </a:rPr>
                <a:t>Peus</a:t>
              </a:r>
              <a:r>
                <a:rPr lang="en-US" sz="2400" b="1">
                  <a:solidFill>
                    <a:schemeClr val="accent2"/>
                  </a:solidFill>
                  <a:latin typeface="Gill Sans MT" panose="020B0502020104020203" pitchFamily="34" charset="0"/>
                </a:rPr>
                <a:t> and Frey (2012)</a:t>
              </a:r>
            </a:p>
            <a:p>
              <a:r>
                <a:rPr lang="en-US" sz="2400" b="1">
                  <a:solidFill>
                    <a:schemeClr val="accent2"/>
                  </a:solidFill>
                  <a:latin typeface="Gill Sans MT" panose="020B0502020104020203" pitchFamily="34" charset="0"/>
                </a:rPr>
                <a:t>Is beauty beastly?</a:t>
              </a:r>
            </a:p>
          </p:txBody>
        </p:sp>
      </p:grpSp>
      <p:sp>
        <p:nvSpPr>
          <p:cNvPr id="39" name="TextBox 38"/>
          <p:cNvSpPr txBox="1"/>
          <p:nvPr/>
        </p:nvSpPr>
        <p:spPr>
          <a:xfrm>
            <a:off x="1693754" y="1998929"/>
            <a:ext cx="9227038" cy="3398879"/>
          </a:xfrm>
          <a:prstGeom prst="rect">
            <a:avLst/>
          </a:prstGeom>
          <a:noFill/>
        </p:spPr>
        <p:txBody>
          <a:bodyPr wrap="square" rtlCol="0">
            <a:spAutoFit/>
          </a:bodyPr>
          <a:lstStyle/>
          <a:p>
            <a:pPr>
              <a:lnSpc>
                <a:spcPct val="130000"/>
              </a:lnSpc>
            </a:pPr>
            <a:r>
              <a:rPr lang="en-GB" sz="2800">
                <a:solidFill>
                  <a:schemeClr val="tx1">
                    <a:alpha val="60000"/>
                  </a:schemeClr>
                </a:solidFill>
                <a:latin typeface="Gill Sans MT" panose="020B0502020104020203" pitchFamily="34" charset="0"/>
                <a:ea typeface="Source Sans Pro" charset="0"/>
                <a:cs typeface="Arial" panose="020B0604020202020204" pitchFamily="34" charset="0"/>
              </a:rPr>
              <a:t>Study hypothesis:</a:t>
            </a:r>
          </a:p>
          <a:p>
            <a:pPr marL="342900" indent="-342900">
              <a:lnSpc>
                <a:spcPct val="130000"/>
              </a:lnSpc>
              <a:buFont typeface="Courier New" panose="02070309020205020404" pitchFamily="49" charset="0"/>
              <a:buChar char="o"/>
            </a:pPr>
            <a:endParaRPr lang="en-GB" sz="28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GB" sz="2800">
                <a:solidFill>
                  <a:schemeClr val="tx1">
                    <a:alpha val="60000"/>
                  </a:schemeClr>
                </a:solidFill>
                <a:latin typeface="Gill Sans MT" panose="020B0502020104020203" pitchFamily="34" charset="0"/>
                <a:ea typeface="Source Sans Pro" charset="0"/>
                <a:cs typeface="Arial" panose="020B0604020202020204" pitchFamily="34" charset="0"/>
              </a:rPr>
              <a:t>When displaying a TF leadership style, attractive female leaders elicit lower levels of followers’ trust/loyalty than unattractive female leaders. This devaluation effect does not occur in TA leadership.</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114342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Braun, </a:t>
              </a:r>
              <a:r>
                <a:rPr lang="en-US" sz="2400" b="1" err="1">
                  <a:solidFill>
                    <a:schemeClr val="accent2"/>
                  </a:solidFill>
                  <a:latin typeface="Gill Sans MT" panose="020B0502020104020203" pitchFamily="34" charset="0"/>
                </a:rPr>
                <a:t>Peus</a:t>
              </a:r>
              <a:r>
                <a:rPr lang="en-US" sz="2400" b="1">
                  <a:solidFill>
                    <a:schemeClr val="accent2"/>
                  </a:solidFill>
                  <a:latin typeface="Gill Sans MT" panose="020B0502020104020203" pitchFamily="34" charset="0"/>
                </a:rPr>
                <a:t> and Frey (2012)</a:t>
              </a:r>
            </a:p>
            <a:p>
              <a:r>
                <a:rPr lang="en-US" sz="2400" b="1">
                  <a:solidFill>
                    <a:schemeClr val="accent2"/>
                  </a:solidFill>
                  <a:latin typeface="Gill Sans MT" panose="020B0502020104020203" pitchFamily="34" charset="0"/>
                </a:rPr>
                <a:t>Is beauty beastly?</a:t>
              </a:r>
            </a:p>
          </p:txBody>
        </p:sp>
      </p:grpSp>
      <p:sp>
        <p:nvSpPr>
          <p:cNvPr id="39" name="TextBox 38"/>
          <p:cNvSpPr txBox="1"/>
          <p:nvPr/>
        </p:nvSpPr>
        <p:spPr>
          <a:xfrm>
            <a:off x="1693754" y="1998929"/>
            <a:ext cx="9227038" cy="3726726"/>
          </a:xfrm>
          <a:prstGeom prst="rect">
            <a:avLst/>
          </a:prstGeom>
          <a:noFill/>
        </p:spPr>
        <p:txBody>
          <a:bodyPr wrap="square" rtlCol="0">
            <a:spAutoFit/>
          </a:bodyPr>
          <a:lstStyle/>
          <a:p>
            <a:pPr>
              <a:lnSpc>
                <a:spcPct val="130000"/>
              </a:lnSpc>
            </a:pPr>
            <a:r>
              <a:rPr lang="en-GB" sz="2800">
                <a:solidFill>
                  <a:schemeClr val="tx1">
                    <a:alpha val="60000"/>
                  </a:schemeClr>
                </a:solidFill>
                <a:latin typeface="Gill Sans MT" panose="020B0502020104020203" pitchFamily="34" charset="0"/>
                <a:ea typeface="Source Sans Pro" charset="0"/>
                <a:cs typeface="Arial" panose="020B0604020202020204" pitchFamily="34" charset="0"/>
              </a:rPr>
              <a:t>Study methods:</a:t>
            </a:r>
          </a:p>
          <a:p>
            <a:pPr marL="914400" lvl="1" indent="-4572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Experimental study using 253 undergraduate students</a:t>
            </a:r>
          </a:p>
          <a:p>
            <a:pPr marL="914400" lvl="1" indent="-457200">
              <a:lnSpc>
                <a:spcPct val="130000"/>
              </a:lnSpc>
              <a:buFont typeface="Arial" panose="020B0604020202020204" pitchFamily="34" charset="0"/>
              <a:buChar char="•"/>
            </a:pPr>
            <a:endParaRPr lang="en-GB" sz="28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457200" indent="-457200">
              <a:lnSpc>
                <a:spcPct val="130000"/>
              </a:lnSpc>
              <a:buFont typeface="Arial" panose="020B0604020202020204" pitchFamily="34" charset="0"/>
              <a:buChar char="•"/>
            </a:pPr>
            <a:r>
              <a:rPr lang="en-GB" sz="2800">
                <a:solidFill>
                  <a:schemeClr val="tx1">
                    <a:alpha val="60000"/>
                  </a:schemeClr>
                </a:solidFill>
                <a:latin typeface="Gill Sans MT" panose="020B0502020104020203" pitchFamily="34" charset="0"/>
                <a:ea typeface="Source Sans Pro" charset="0"/>
                <a:cs typeface="Arial" panose="020B0604020202020204" pitchFamily="34" charset="0"/>
              </a:rPr>
              <a:t>2x2x2 between-subjects</a:t>
            </a:r>
          </a:p>
          <a:p>
            <a:pPr marL="914400" lvl="1" indent="-4572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Leader gender (male / female)</a:t>
            </a:r>
          </a:p>
          <a:p>
            <a:pPr marL="914400" lvl="1" indent="-4572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Leader attractiveness (attractive / unattractive)</a:t>
            </a:r>
          </a:p>
          <a:p>
            <a:pPr marL="914400" lvl="1" indent="-4572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Leadership style (TF / TA)</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16438E0A-FBFA-4F88-A9B7-F03B32C0C4B4}"/>
              </a:ext>
            </a:extLst>
          </p:cNvPr>
          <p:cNvSpPr/>
          <p:nvPr/>
        </p:nvSpPr>
        <p:spPr>
          <a:xfrm>
            <a:off x="9601200" y="3687097"/>
            <a:ext cx="2271252" cy="203855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Outcome measures: Trust and loyalty</a:t>
            </a:r>
          </a:p>
        </p:txBody>
      </p:sp>
    </p:spTree>
    <p:extLst>
      <p:ext uri="{BB962C8B-B14F-4D97-AF65-F5344CB8AC3E}">
        <p14:creationId xmlns:p14="http://schemas.microsoft.com/office/powerpoint/2010/main" val="4420460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Braun, </a:t>
              </a:r>
              <a:r>
                <a:rPr lang="en-US" sz="2400" b="1" err="1">
                  <a:solidFill>
                    <a:schemeClr val="accent2"/>
                  </a:solidFill>
                  <a:latin typeface="Gill Sans MT" panose="020B0502020104020203" pitchFamily="34" charset="0"/>
                </a:rPr>
                <a:t>Peus</a:t>
              </a:r>
              <a:r>
                <a:rPr lang="en-US" sz="2400" b="1">
                  <a:solidFill>
                    <a:schemeClr val="accent2"/>
                  </a:solidFill>
                  <a:latin typeface="Gill Sans MT" panose="020B0502020104020203" pitchFamily="34" charset="0"/>
                </a:rPr>
                <a:t> and Frey (2012)</a:t>
              </a:r>
            </a:p>
            <a:p>
              <a:r>
                <a:rPr lang="en-US" sz="2400" b="1">
                  <a:solidFill>
                    <a:schemeClr val="accent2"/>
                  </a:solidFill>
                  <a:latin typeface="Gill Sans MT" panose="020B0502020104020203" pitchFamily="34" charset="0"/>
                </a:rPr>
                <a:t>Is beauty beastly?</a:t>
              </a:r>
            </a:p>
          </p:txBody>
        </p:sp>
      </p:grpSp>
      <p:sp>
        <p:nvSpPr>
          <p:cNvPr id="39" name="TextBox 38"/>
          <p:cNvSpPr txBox="1"/>
          <p:nvPr/>
        </p:nvSpPr>
        <p:spPr>
          <a:xfrm>
            <a:off x="1676716" y="1700061"/>
            <a:ext cx="9227038" cy="4694747"/>
          </a:xfrm>
          <a:prstGeom prst="rect">
            <a:avLst/>
          </a:prstGeom>
          <a:noFill/>
        </p:spPr>
        <p:txBody>
          <a:bodyPr wrap="square" rtlCol="0">
            <a:spAutoFit/>
          </a:bodyPr>
          <a:lstStyle/>
          <a:p>
            <a:pPr>
              <a:lnSpc>
                <a:spcPct val="130000"/>
              </a:lnSpc>
            </a:pPr>
            <a:r>
              <a:rPr lang="en-GB" sz="2800">
                <a:solidFill>
                  <a:schemeClr val="tx1">
                    <a:alpha val="60000"/>
                  </a:schemeClr>
                </a:solidFill>
                <a:latin typeface="Gill Sans MT" panose="020B0502020104020203" pitchFamily="34" charset="0"/>
                <a:ea typeface="Source Sans Pro" charset="0"/>
                <a:cs typeface="Arial" panose="020B0604020202020204" pitchFamily="34" charset="0"/>
              </a:rPr>
              <a:t>Study findings:</a:t>
            </a:r>
          </a:p>
          <a:p>
            <a:pPr marL="342900" indent="-3429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Females rated significantly lower overall when exhibiting a TF leadership style</a:t>
            </a:r>
          </a:p>
          <a:p>
            <a:pPr marL="457200" indent="-4572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TF leaders;</a:t>
            </a:r>
          </a:p>
          <a:p>
            <a:pPr marL="914400" lvl="1" indent="-457200">
              <a:lnSpc>
                <a:spcPct val="130000"/>
              </a:lnSpc>
              <a:buFont typeface="Arial" panose="020B0604020202020204" pitchFamily="34" charset="0"/>
              <a:buChar char="•"/>
            </a:pPr>
            <a:r>
              <a:rPr lang="en-GB" sz="2000">
                <a:solidFill>
                  <a:schemeClr val="tx1">
                    <a:alpha val="60000"/>
                  </a:schemeClr>
                </a:solidFill>
                <a:latin typeface="Gill Sans MT" panose="020B0502020104020203" pitchFamily="34" charset="0"/>
                <a:ea typeface="Source Sans Pro" charset="0"/>
                <a:cs typeface="Arial" panose="020B0604020202020204" pitchFamily="34" charset="0"/>
              </a:rPr>
              <a:t>Attractive female leaders rated significantly LOWER on trust and loyalty compared to unattractive female leaders</a:t>
            </a:r>
          </a:p>
          <a:p>
            <a:pPr marL="914400" lvl="1" indent="-457200">
              <a:lnSpc>
                <a:spcPct val="130000"/>
              </a:lnSpc>
              <a:buFont typeface="Arial" panose="020B0604020202020204" pitchFamily="34" charset="0"/>
              <a:buChar char="•"/>
            </a:pPr>
            <a:r>
              <a:rPr lang="en-GB" sz="2000">
                <a:solidFill>
                  <a:schemeClr val="tx1">
                    <a:alpha val="60000"/>
                  </a:schemeClr>
                </a:solidFill>
                <a:latin typeface="Gill Sans MT" panose="020B0502020104020203" pitchFamily="34" charset="0"/>
                <a:ea typeface="Source Sans Pro" charset="0"/>
                <a:cs typeface="Arial" panose="020B0604020202020204" pitchFamily="34" charset="0"/>
              </a:rPr>
              <a:t>Attractive male leaders rated significantly HIGHER on trust and loyalty than unattractive male leaders</a:t>
            </a:r>
          </a:p>
          <a:p>
            <a:pPr marL="457200" indent="-4572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TA leaders:</a:t>
            </a:r>
          </a:p>
          <a:p>
            <a:pPr marL="914400" lvl="1" indent="-457200">
              <a:lnSpc>
                <a:spcPct val="130000"/>
              </a:lnSpc>
              <a:buFont typeface="Arial" panose="020B0604020202020204" pitchFamily="34" charset="0"/>
              <a:buChar char="•"/>
            </a:pPr>
            <a:r>
              <a:rPr lang="en-GB" sz="2000">
                <a:solidFill>
                  <a:schemeClr val="tx1">
                    <a:alpha val="60000"/>
                  </a:schemeClr>
                </a:solidFill>
                <a:latin typeface="Gill Sans MT" panose="020B0502020104020203" pitchFamily="34" charset="0"/>
                <a:ea typeface="Source Sans Pro" charset="0"/>
                <a:cs typeface="Arial" panose="020B0604020202020204" pitchFamily="34" charset="0"/>
              </a:rPr>
              <a:t>No difference in trust or loyalty ratings for attractiveness for males or females</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ular Callout 4">
            <a:extLst>
              <a:ext uri="{FF2B5EF4-FFF2-40B4-BE49-F238E27FC236}">
                <a16:creationId xmlns:a16="http://schemas.microsoft.com/office/drawing/2014/main" id="{CC418A7F-80D5-4751-9B3C-D480DAC7F81F}"/>
              </a:ext>
            </a:extLst>
          </p:cNvPr>
          <p:cNvSpPr/>
          <p:nvPr/>
        </p:nvSpPr>
        <p:spPr bwMode="auto">
          <a:xfrm>
            <a:off x="9432163" y="1144370"/>
            <a:ext cx="2592288" cy="1008112"/>
          </a:xfrm>
          <a:prstGeom prst="wedgeRectCallout">
            <a:avLst>
              <a:gd name="adj1" fmla="val -39900"/>
              <a:gd name="adj2" fmla="val 181396"/>
            </a:avLst>
          </a:prstGeom>
          <a:noFill/>
          <a:ln w="254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a:latin typeface="Arial" charset="0"/>
              </a:rPr>
              <a:t>Significant three-way interaction</a:t>
            </a:r>
          </a:p>
        </p:txBody>
      </p:sp>
      <p:sp>
        <p:nvSpPr>
          <p:cNvPr id="20" name="Rectangular Callout 5">
            <a:extLst>
              <a:ext uri="{FF2B5EF4-FFF2-40B4-BE49-F238E27FC236}">
                <a16:creationId xmlns:a16="http://schemas.microsoft.com/office/drawing/2014/main" id="{2D7C1534-EAED-4A17-AFFA-BD69C7D613AB}"/>
              </a:ext>
            </a:extLst>
          </p:cNvPr>
          <p:cNvSpPr/>
          <p:nvPr/>
        </p:nvSpPr>
        <p:spPr bwMode="auto">
          <a:xfrm>
            <a:off x="9360549" y="5030260"/>
            <a:ext cx="2592288" cy="700099"/>
          </a:xfrm>
          <a:prstGeom prst="wedgeRectCallout">
            <a:avLst>
              <a:gd name="adj1" fmla="val -70494"/>
              <a:gd name="adj2" fmla="val -65610"/>
            </a:avLst>
          </a:prstGeom>
          <a:noFill/>
          <a:ln w="254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a:latin typeface="Arial" charset="0"/>
              </a:rPr>
              <a:t>Significant three-way interaction</a:t>
            </a:r>
          </a:p>
        </p:txBody>
      </p:sp>
      <p:sp>
        <p:nvSpPr>
          <p:cNvPr id="21" name="Rectangular Callout 4">
            <a:extLst>
              <a:ext uri="{FF2B5EF4-FFF2-40B4-BE49-F238E27FC236}">
                <a16:creationId xmlns:a16="http://schemas.microsoft.com/office/drawing/2014/main" id="{BDB903F6-2017-C1A9-8B9E-1770DC6E35F6}"/>
              </a:ext>
            </a:extLst>
          </p:cNvPr>
          <p:cNvSpPr/>
          <p:nvPr/>
        </p:nvSpPr>
        <p:spPr bwMode="auto">
          <a:xfrm>
            <a:off x="6167708" y="733597"/>
            <a:ext cx="2592288" cy="1008112"/>
          </a:xfrm>
          <a:prstGeom prst="wedgeRectCallout">
            <a:avLst>
              <a:gd name="adj1" fmla="val -41283"/>
              <a:gd name="adj2" fmla="val 103141"/>
            </a:avLst>
          </a:prstGeom>
          <a:noFill/>
          <a:ln w="254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a:latin typeface="Arial" charset="0"/>
              </a:rPr>
              <a:t>Significant two-way interaction</a:t>
            </a:r>
          </a:p>
        </p:txBody>
      </p:sp>
    </p:spTree>
    <p:extLst>
      <p:ext uri="{BB962C8B-B14F-4D97-AF65-F5344CB8AC3E}">
        <p14:creationId xmlns:p14="http://schemas.microsoft.com/office/powerpoint/2010/main" val="11963497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1002876"/>
            <a:chOff x="7223860" y="1309772"/>
            <a:chExt cx="5677827" cy="1002876"/>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830997"/>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Braun, </a:t>
              </a:r>
              <a:r>
                <a:rPr lang="en-US" sz="2400" b="1" err="1">
                  <a:solidFill>
                    <a:schemeClr val="accent2"/>
                  </a:solidFill>
                  <a:latin typeface="Gill Sans MT" panose="020B0502020104020203" pitchFamily="34" charset="0"/>
                </a:rPr>
                <a:t>Peus</a:t>
              </a:r>
              <a:r>
                <a:rPr lang="en-US" sz="2400" b="1">
                  <a:solidFill>
                    <a:schemeClr val="accent2"/>
                  </a:solidFill>
                  <a:latin typeface="Gill Sans MT" panose="020B0502020104020203" pitchFamily="34" charset="0"/>
                </a:rPr>
                <a:t> and Frey (2012)</a:t>
              </a:r>
            </a:p>
            <a:p>
              <a:r>
                <a:rPr lang="en-US" sz="2400" b="1">
                  <a:solidFill>
                    <a:schemeClr val="accent2"/>
                  </a:solidFill>
                  <a:latin typeface="Gill Sans MT" panose="020B0502020104020203" pitchFamily="34" charset="0"/>
                </a:rPr>
                <a:t>Is beauty beastly?</a:t>
              </a:r>
            </a:p>
          </p:txBody>
        </p:sp>
      </p:grpSp>
      <p:sp>
        <p:nvSpPr>
          <p:cNvPr id="39" name="TextBox 38"/>
          <p:cNvSpPr txBox="1"/>
          <p:nvPr/>
        </p:nvSpPr>
        <p:spPr>
          <a:xfrm>
            <a:off x="1693754" y="1998929"/>
            <a:ext cx="9227038" cy="4046813"/>
          </a:xfrm>
          <a:prstGeom prst="rect">
            <a:avLst/>
          </a:prstGeom>
          <a:noFill/>
        </p:spPr>
        <p:txBody>
          <a:bodyPr wrap="square" rtlCol="0">
            <a:spAutoFit/>
          </a:bodyPr>
          <a:lstStyle/>
          <a:p>
            <a:pPr>
              <a:lnSpc>
                <a:spcPct val="130000"/>
              </a:lnSpc>
            </a:pPr>
            <a:r>
              <a:rPr lang="en-GB" sz="2800">
                <a:solidFill>
                  <a:schemeClr val="tx1">
                    <a:alpha val="60000"/>
                  </a:schemeClr>
                </a:solidFill>
                <a:latin typeface="Gill Sans MT" panose="020B0502020104020203" pitchFamily="34" charset="0"/>
                <a:ea typeface="Source Sans Pro" charset="0"/>
                <a:cs typeface="Arial" panose="020B0604020202020204" pitchFamily="34" charset="0"/>
              </a:rPr>
              <a:t>Study conclusions:</a:t>
            </a:r>
          </a:p>
          <a:p>
            <a:pPr>
              <a:lnSpc>
                <a:spcPct val="130000"/>
              </a:lnSpc>
            </a:pPr>
            <a:endParaRPr lang="en-GB" sz="28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457200" indent="-4572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Attractiveness may be a disadvantage for female leaders who show a TF leadership style</a:t>
            </a:r>
          </a:p>
          <a:p>
            <a:pPr marL="457200" indent="-457200">
              <a:lnSpc>
                <a:spcPct val="130000"/>
              </a:lnSpc>
              <a:buFont typeface="Arial" panose="020B0604020202020204" pitchFamily="34" charset="0"/>
              <a:buChar char="•"/>
            </a:pPr>
            <a:endParaRPr lang="en-GB"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457200" indent="-4572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There is likely an interaction between gender and attractiveness for leadership positions; attractive females are ‘not trusted’ whilst attractive males are the most trusted leaders</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29166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548350" y="2477323"/>
            <a:ext cx="5044278" cy="1754326"/>
          </a:xfrm>
          <a:prstGeom prst="rect">
            <a:avLst/>
          </a:prstGeom>
          <a:noFill/>
        </p:spPr>
        <p:txBody>
          <a:bodyPr wrap="square" rtlCol="0">
            <a:spAutoFit/>
          </a:bodyPr>
          <a:lstStyle/>
          <a:p>
            <a:pPr algn="ctr"/>
            <a:r>
              <a:rPr lang="en-US" sz="3600" b="1">
                <a:solidFill>
                  <a:schemeClr val="accent2"/>
                </a:solidFill>
                <a:latin typeface="Gill Sans MT" panose="020B0502020104020203" pitchFamily="34" charset="0"/>
              </a:rPr>
              <a:t>Inclusivity, Diversity and Equality in the Workplace</a:t>
            </a:r>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7150" r="27150"/>
          <a:stretch>
            <a:fillRect/>
          </a:stretch>
        </p:blipFill>
        <p:spPr/>
      </p:pic>
      <p:sp>
        <p:nvSpPr>
          <p:cNvPr id="6" name="Rectangle 5"/>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88989"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799606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Inclusion, Diversity and Equality</a:t>
              </a:r>
            </a:p>
          </p:txBody>
        </p:sp>
      </p:grpSp>
      <p:sp>
        <p:nvSpPr>
          <p:cNvPr id="39" name="TextBox 38"/>
          <p:cNvSpPr txBox="1"/>
          <p:nvPr/>
        </p:nvSpPr>
        <p:spPr>
          <a:xfrm>
            <a:off x="627633" y="1634449"/>
            <a:ext cx="11053090" cy="4847033"/>
          </a:xfrm>
          <a:prstGeom prst="rect">
            <a:avLst/>
          </a:prstGeom>
          <a:noFill/>
        </p:spPr>
        <p:txBody>
          <a:bodyPr wrap="square" rtlCol="0">
            <a:spAutoFit/>
          </a:bodyPr>
          <a:lstStyle/>
          <a:p>
            <a:pPr>
              <a:lnSpc>
                <a:spcPct val="130000"/>
              </a:lnSpc>
            </a:pPr>
            <a:r>
              <a:rPr lang="en-GB" sz="2400" b="1">
                <a:solidFill>
                  <a:schemeClr val="bg2">
                    <a:alpha val="60000"/>
                  </a:schemeClr>
                </a:solidFill>
                <a:highlight>
                  <a:srgbClr val="008080"/>
                </a:highlight>
                <a:latin typeface="Gill Sans MT" panose="020B0502020104020203" pitchFamily="34" charset="0"/>
                <a:ea typeface="Source Sans Pro" charset="0"/>
                <a:cs typeface="Arial" panose="020B0604020202020204" pitchFamily="34" charset="0"/>
              </a:rPr>
              <a:t>INCLUSION / INCLUSIVITY:</a:t>
            </a:r>
          </a:p>
          <a:p>
            <a:pPr marL="342900" indent="-3429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Where people’s differences are valued and used to enable everyone to thrive at work</a:t>
            </a:r>
          </a:p>
          <a:p>
            <a:pPr marL="342900" indent="-3429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An inclusive workplace would be one where no one feels that they have to conform to belong.</a:t>
            </a:r>
          </a:p>
          <a:p>
            <a:pPr>
              <a:lnSpc>
                <a:spcPct val="130000"/>
              </a:lnSpc>
            </a:pPr>
            <a:endParaRPr lang="en-GB"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a:lnSpc>
                <a:spcPct val="130000"/>
              </a:lnSpc>
            </a:pPr>
            <a:r>
              <a:rPr lang="en-GB" sz="2400" b="1">
                <a:solidFill>
                  <a:schemeClr val="bg2">
                    <a:alpha val="60000"/>
                  </a:schemeClr>
                </a:solidFill>
                <a:highlight>
                  <a:srgbClr val="008080"/>
                </a:highlight>
                <a:latin typeface="Gill Sans MT" panose="020B0502020104020203" pitchFamily="34" charset="0"/>
                <a:ea typeface="Source Sans Pro" charset="0"/>
                <a:cs typeface="Arial" panose="020B0604020202020204" pitchFamily="34" charset="0"/>
              </a:rPr>
              <a:t>DIVERSITY:</a:t>
            </a:r>
          </a:p>
          <a:p>
            <a:pPr marL="342900" indent="-342900">
              <a:lnSpc>
                <a:spcPct val="130000"/>
              </a:lnSpc>
              <a:buFont typeface="Arial" panose="020B0604020202020204" pitchFamily="34" charset="0"/>
              <a:buChar char="•"/>
            </a:pPr>
            <a:r>
              <a:rPr lang="en-GB" sz="2400">
                <a:solidFill>
                  <a:schemeClr val="tx1">
                    <a:alpha val="60000"/>
                  </a:schemeClr>
                </a:solidFill>
                <a:latin typeface="Gill Sans MT" panose="020B0502020104020203" pitchFamily="34" charset="0"/>
                <a:ea typeface="Source Sans Pro" charset="0"/>
                <a:cs typeface="Arial" panose="020B0604020202020204" pitchFamily="34" charset="0"/>
              </a:rPr>
              <a:t>Diversity is about recognising difference and acknowledging the benefit of having a range of perspectives in decision-making</a:t>
            </a:r>
          </a:p>
          <a:p>
            <a:pPr>
              <a:lnSpc>
                <a:spcPct val="130000"/>
              </a:lnSpc>
            </a:pPr>
            <a:endParaRPr lang="en-GB" sz="24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86211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F38D6B3-69D1-289C-17F8-25A0017FA075}"/>
              </a:ext>
            </a:extLst>
          </p:cNvPr>
          <p:cNvSpPr>
            <a:spLocks noGrp="1"/>
          </p:cNvSpPr>
          <p:nvPr>
            <p:ph type="pic" sz="quarter" idx="10"/>
          </p:nvPr>
        </p:nvSpPr>
        <p:spPr/>
      </p:sp>
    </p:spTree>
    <p:extLst>
      <p:ext uri="{BB962C8B-B14F-4D97-AF65-F5344CB8AC3E}">
        <p14:creationId xmlns:p14="http://schemas.microsoft.com/office/powerpoint/2010/main" val="36488320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6275870" cy="822960"/>
            <a:chOff x="7223860" y="1309772"/>
            <a:chExt cx="567782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7" y="1481651"/>
              <a:ext cx="4616040"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Inclusion, Diversity and Equality</a:t>
              </a:r>
            </a:p>
          </p:txBody>
        </p:sp>
      </p:grpSp>
      <p:sp>
        <p:nvSpPr>
          <p:cNvPr id="39" name="TextBox 38"/>
          <p:cNvSpPr txBox="1"/>
          <p:nvPr/>
        </p:nvSpPr>
        <p:spPr>
          <a:xfrm>
            <a:off x="627633" y="1634449"/>
            <a:ext cx="5102245" cy="2446375"/>
          </a:xfrm>
          <a:prstGeom prst="rect">
            <a:avLst/>
          </a:prstGeom>
          <a:noFill/>
        </p:spPr>
        <p:txBody>
          <a:bodyPr wrap="square" rtlCol="0">
            <a:spAutoFit/>
          </a:bodyPr>
          <a:lstStyle/>
          <a:p>
            <a:pPr>
              <a:lnSpc>
                <a:spcPct val="130000"/>
              </a:lnSpc>
            </a:pPr>
            <a:r>
              <a:rPr lang="en-GB" sz="2400" b="1">
                <a:solidFill>
                  <a:schemeClr val="bg2">
                    <a:alpha val="60000"/>
                  </a:schemeClr>
                </a:solidFill>
                <a:highlight>
                  <a:srgbClr val="008080"/>
                </a:highlight>
                <a:latin typeface="Gill Sans MT" panose="020B0502020104020203" pitchFamily="34" charset="0"/>
                <a:ea typeface="Source Sans Pro" charset="0"/>
                <a:cs typeface="Arial" panose="020B0604020202020204" pitchFamily="34" charset="0"/>
              </a:rPr>
              <a:t>EQUALITY:</a:t>
            </a:r>
          </a:p>
          <a:p>
            <a:pPr marL="342900" indent="-342900">
              <a:lnSpc>
                <a:spcPct val="130000"/>
              </a:lnSpc>
              <a:buFont typeface="Arial" panose="020B0604020202020204" pitchFamily="34" charset="0"/>
              <a:buChar char="•"/>
            </a:pPr>
            <a:r>
              <a:rPr lang="en-GB" sz="2400">
                <a:solidFill>
                  <a:schemeClr val="tx1">
                    <a:lumMod val="75000"/>
                    <a:lumOff val="25000"/>
                  </a:schemeClr>
                </a:solidFill>
                <a:latin typeface="Gill Sans MT" panose="020B0502020104020203" pitchFamily="34" charset="0"/>
                <a:ea typeface="Source Sans Pro" charset="0"/>
                <a:cs typeface="Arial" panose="020B0604020202020204" pitchFamily="34" charset="0"/>
              </a:rPr>
              <a:t>A lack of discrimination</a:t>
            </a:r>
          </a:p>
          <a:p>
            <a:pPr marL="342900" indent="-342900">
              <a:lnSpc>
                <a:spcPct val="130000"/>
              </a:lnSpc>
              <a:buFont typeface="Arial" panose="020B0604020202020204" pitchFamily="34" charset="0"/>
              <a:buChar char="•"/>
            </a:pPr>
            <a:r>
              <a:rPr lang="en-GB" sz="2400">
                <a:solidFill>
                  <a:schemeClr val="tx1">
                    <a:lumMod val="75000"/>
                    <a:lumOff val="25000"/>
                  </a:schemeClr>
                </a:solidFill>
                <a:latin typeface="Gill Sans MT" panose="020B0502020104020203" pitchFamily="34" charset="0"/>
                <a:ea typeface="Source Sans Pro" charset="0"/>
                <a:cs typeface="Arial" panose="020B0604020202020204" pitchFamily="34" charset="0"/>
              </a:rPr>
              <a:t>Fair treatment of people regardless of any protected characteristics</a:t>
            </a:r>
          </a:p>
          <a:p>
            <a:pPr>
              <a:lnSpc>
                <a:spcPct val="130000"/>
              </a:lnSpc>
            </a:pPr>
            <a:endParaRPr lang="en-GB" sz="2400">
              <a:solidFill>
                <a:schemeClr val="tx1">
                  <a:alpha val="60000"/>
                </a:schemeClr>
              </a:solidFill>
              <a:latin typeface="Gill Sans MT" panose="020B0502020104020203" pitchFamily="34" charset="0"/>
              <a:ea typeface="Source Sans Pro" charset="0"/>
              <a:cs typeface="Arial" panose="020B0604020202020204" pitchFamily="34" charset="0"/>
            </a:endParaRP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2563472C-8378-4448-8D3D-F8CD39C0743B}"/>
              </a:ext>
            </a:extLst>
          </p:cNvPr>
          <p:cNvSpPr txBox="1"/>
          <p:nvPr/>
        </p:nvSpPr>
        <p:spPr>
          <a:xfrm>
            <a:off x="6995637" y="1906967"/>
            <a:ext cx="4824792" cy="3570529"/>
          </a:xfrm>
          <a:prstGeom prst="rect">
            <a:avLst/>
          </a:prstGeom>
          <a:noFill/>
          <a:ln w="28575">
            <a:solidFill>
              <a:schemeClr val="accent2">
                <a:lumMod val="60000"/>
                <a:lumOff val="40000"/>
              </a:schemeClr>
            </a:solidFill>
          </a:ln>
        </p:spPr>
        <p:txBody>
          <a:bodyPr wrap="square" rtlCol="0">
            <a:spAutoFit/>
          </a:bodyPr>
          <a:lstStyle/>
          <a:p>
            <a:pPr marL="800100" lvl="1"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Protected characteristics</a:t>
            </a:r>
          </a:p>
          <a:p>
            <a:pPr marL="1257300" lvl="2"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Age</a:t>
            </a:r>
          </a:p>
          <a:p>
            <a:pPr marL="1257300" lvl="2"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Sex</a:t>
            </a:r>
          </a:p>
          <a:p>
            <a:pPr marL="1257300" lvl="2"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Race</a:t>
            </a:r>
          </a:p>
          <a:p>
            <a:pPr marL="1257300" lvl="2"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Religion</a:t>
            </a:r>
          </a:p>
          <a:p>
            <a:pPr marL="1257300" lvl="2"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Pregnancy and maternity</a:t>
            </a:r>
          </a:p>
          <a:p>
            <a:pPr marL="1257300" lvl="2"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Disability</a:t>
            </a:r>
          </a:p>
          <a:p>
            <a:pPr marL="1257300" lvl="2" indent="-342900">
              <a:lnSpc>
                <a:spcPct val="130000"/>
              </a:lnSpc>
              <a:buFont typeface="Courier New" panose="02070309020205020404" pitchFamily="49" charset="0"/>
              <a:buChar char="o"/>
            </a:pPr>
            <a:r>
              <a:rPr lang="en-US" sz="2200">
                <a:solidFill>
                  <a:schemeClr val="tx1">
                    <a:alpha val="60000"/>
                  </a:schemeClr>
                </a:solidFill>
                <a:latin typeface="Gill Sans MT" panose="020B0502020104020203" pitchFamily="34" charset="0"/>
                <a:ea typeface="Source Sans Pro" charset="0"/>
                <a:cs typeface="Arial" panose="020B0604020202020204" pitchFamily="34" charset="0"/>
              </a:rPr>
              <a:t>Sexual orientation</a:t>
            </a:r>
          </a:p>
        </p:txBody>
      </p:sp>
      <p:sp>
        <p:nvSpPr>
          <p:cNvPr id="20" name="TextBox 19">
            <a:extLst>
              <a:ext uri="{FF2B5EF4-FFF2-40B4-BE49-F238E27FC236}">
                <a16:creationId xmlns:a16="http://schemas.microsoft.com/office/drawing/2014/main" id="{7800BD34-A0FA-49DE-ACA3-3D2E62BCC362}"/>
              </a:ext>
            </a:extLst>
          </p:cNvPr>
          <p:cNvSpPr txBox="1"/>
          <p:nvPr/>
        </p:nvSpPr>
        <p:spPr>
          <a:xfrm>
            <a:off x="762406" y="3875383"/>
            <a:ext cx="6098458" cy="2677656"/>
          </a:xfrm>
          <a:prstGeom prst="rect">
            <a:avLst/>
          </a:prstGeom>
          <a:noFill/>
        </p:spPr>
        <p:txBody>
          <a:bodyPr wrap="square">
            <a:spAutoFit/>
          </a:bodyPr>
          <a:lstStyle/>
          <a:p>
            <a:r>
              <a:rPr lang="en-US" sz="2400" b="1">
                <a:solidFill>
                  <a:schemeClr val="accent2"/>
                </a:solidFill>
                <a:latin typeface="Gill Sans MT" panose="020B0502020104020203" pitchFamily="34" charset="0"/>
              </a:rPr>
              <a:t>The Equality Act (2010)</a:t>
            </a:r>
          </a:p>
          <a:p>
            <a:endParaRPr lang="en-US" sz="2400" b="1">
              <a:solidFill>
                <a:schemeClr val="accent2"/>
              </a:solidFill>
              <a:latin typeface="Gill Sans MT" panose="020B0502020104020203" pitchFamily="34" charset="0"/>
            </a:endParaRPr>
          </a:p>
          <a:p>
            <a:pPr marL="342900" indent="-342900">
              <a:buFont typeface="Arial" panose="020B0604020202020204" pitchFamily="34" charset="0"/>
              <a:buChar char="•"/>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Explicitly states that it is against the law to treat any person unfairly or less favourably than someone else because of a personal characteristic</a:t>
            </a:r>
          </a:p>
          <a:p>
            <a:endParaRPr lang="en-US" sz="2400" b="1">
              <a:solidFill>
                <a:schemeClr val="accent2"/>
              </a:solidFill>
              <a:latin typeface="Gill Sans MT" panose="020B0502020104020203" pitchFamily="34" charset="0"/>
            </a:endParaRPr>
          </a:p>
        </p:txBody>
      </p:sp>
    </p:spTree>
    <p:extLst>
      <p:ext uri="{BB962C8B-B14F-4D97-AF65-F5344CB8AC3E}">
        <p14:creationId xmlns:p14="http://schemas.microsoft.com/office/powerpoint/2010/main" val="154501699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p:txBody>
          <a:bodyPr/>
          <a:lstStyle/>
          <a:p>
            <a:endParaRPr lang="en-GB"/>
          </a:p>
        </p:txBody>
      </p:sp>
      <p:grpSp>
        <p:nvGrpSpPr>
          <p:cNvPr id="52" name="Group 51"/>
          <p:cNvGrpSpPr/>
          <p:nvPr/>
        </p:nvGrpSpPr>
        <p:grpSpPr>
          <a:xfrm rot="2700000">
            <a:off x="66695" y="50657"/>
            <a:ext cx="2743200" cy="2743200"/>
            <a:chOff x="2358572" y="1016001"/>
            <a:chExt cx="856342" cy="856342"/>
          </a:xfrm>
          <a:effectLst>
            <a:glow rad="152400">
              <a:schemeClr val="tx1">
                <a:alpha val="10000"/>
              </a:schemeClr>
            </a:glow>
          </a:effectLst>
        </p:grpSpPr>
        <p:cxnSp>
          <p:nvCxnSpPr>
            <p:cNvPr id="53" name="Straight Connector 52"/>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4" name="Rectangle 3"/>
          <p:cNvSpPr/>
          <p:nvPr/>
        </p:nvSpPr>
        <p:spPr>
          <a:xfrm>
            <a:off x="6096" y="0"/>
            <a:ext cx="12191999" cy="6857999"/>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p:cNvGrpSpPr/>
          <p:nvPr/>
        </p:nvGrpSpPr>
        <p:grpSpPr>
          <a:xfrm>
            <a:off x="3116300" y="1355353"/>
            <a:ext cx="6132848" cy="4087024"/>
            <a:chOff x="3656683" y="811072"/>
            <a:chExt cx="6132848" cy="4087024"/>
          </a:xfrm>
        </p:grpSpPr>
        <p:sp>
          <p:nvSpPr>
            <p:cNvPr id="33" name="TextBox 32"/>
            <p:cNvSpPr txBox="1"/>
            <p:nvPr/>
          </p:nvSpPr>
          <p:spPr>
            <a:xfrm>
              <a:off x="3656683" y="1112444"/>
              <a:ext cx="6132848" cy="3785652"/>
            </a:xfrm>
            <a:prstGeom prst="rect">
              <a:avLst/>
            </a:prstGeom>
            <a:noFill/>
          </p:spPr>
          <p:txBody>
            <a:bodyPr wrap="square" rtlCol="0">
              <a:spAutoFit/>
            </a:bodyPr>
            <a:lstStyle/>
            <a:p>
              <a:pPr algn="ctr"/>
              <a:r>
                <a:rPr lang="en-US" sz="4800" b="1">
                  <a:solidFill>
                    <a:schemeClr val="bg1"/>
                  </a:solidFill>
                  <a:latin typeface="Gill Sans MT" panose="020B0502020104020203" pitchFamily="34" charset="0"/>
                  <a:cs typeface="Arial" panose="020B0604020202020204" pitchFamily="34" charset="0"/>
                </a:rPr>
                <a:t>Inclusion, diversity and equality…</a:t>
              </a:r>
            </a:p>
            <a:p>
              <a:pPr algn="ctr"/>
              <a:endParaRPr lang="en-US" sz="4800" b="1">
                <a:solidFill>
                  <a:schemeClr val="bg1"/>
                </a:solidFill>
                <a:latin typeface="Gill Sans MT" panose="020B0502020104020203" pitchFamily="34" charset="0"/>
                <a:cs typeface="Arial" panose="020B0604020202020204" pitchFamily="34" charset="0"/>
              </a:endParaRPr>
            </a:p>
            <a:p>
              <a:pPr algn="ctr"/>
              <a:r>
                <a:rPr lang="en-US" sz="4800" b="1">
                  <a:solidFill>
                    <a:schemeClr val="bg1"/>
                  </a:solidFill>
                  <a:latin typeface="Gill Sans MT" panose="020B0502020104020203" pitchFamily="34" charset="0"/>
                  <a:cs typeface="Arial" panose="020B0604020202020204" pitchFamily="34" charset="0"/>
                </a:rPr>
                <a:t>But what about equity and justice?!</a:t>
              </a:r>
            </a:p>
          </p:txBody>
        </p:sp>
        <p:grpSp>
          <p:nvGrpSpPr>
            <p:cNvPr id="34" name="Group 33"/>
            <p:cNvGrpSpPr/>
            <p:nvPr/>
          </p:nvGrpSpPr>
          <p:grpSpPr>
            <a:xfrm>
              <a:off x="5140461" y="811072"/>
              <a:ext cx="2991841" cy="307777"/>
              <a:chOff x="4592305" y="319593"/>
              <a:chExt cx="2991841" cy="307777"/>
            </a:xfrm>
          </p:grpSpPr>
          <p:sp>
            <p:nvSpPr>
              <p:cNvPr id="36" name="TextBox 35"/>
              <p:cNvSpPr txBox="1"/>
              <p:nvPr userDrawn="1"/>
            </p:nvSpPr>
            <p:spPr>
              <a:xfrm>
                <a:off x="4592305" y="319593"/>
                <a:ext cx="184731" cy="307777"/>
              </a:xfrm>
              <a:prstGeom prst="rect">
                <a:avLst/>
              </a:prstGeom>
              <a:noFill/>
            </p:spPr>
            <p:txBody>
              <a:bodyPr wrap="none" rtlCol="0">
                <a:spAutoFit/>
              </a:bodyPr>
              <a:lstStyle/>
              <a:p>
                <a:pPr algn="ctr"/>
                <a:endParaRPr lang="en-US" sz="1400" spc="400">
                  <a:solidFill>
                    <a:schemeClr val="bg1"/>
                  </a:solidFill>
                  <a:latin typeface="Gill Sans MT" panose="020B0502020104020203" pitchFamily="34" charset="0"/>
                  <a:cs typeface="Arial" panose="020B0604020202020204" pitchFamily="34" charset="0"/>
                </a:endParaRPr>
              </a:p>
            </p:txBody>
          </p:sp>
          <p:sp>
            <p:nvSpPr>
              <p:cNvPr id="37" name="TextBox 36"/>
              <p:cNvSpPr txBox="1"/>
              <p:nvPr userDrawn="1"/>
            </p:nvSpPr>
            <p:spPr>
              <a:xfrm>
                <a:off x="7399416" y="319593"/>
                <a:ext cx="184730" cy="307777"/>
              </a:xfrm>
              <a:prstGeom prst="rect">
                <a:avLst/>
              </a:prstGeom>
              <a:noFill/>
            </p:spPr>
            <p:txBody>
              <a:bodyPr wrap="none" rtlCol="0">
                <a:spAutoFit/>
              </a:bodyPr>
              <a:lstStyle/>
              <a:p>
                <a:pPr algn="ctr"/>
                <a:endParaRPr lang="en-US" sz="1400" spc="400">
                  <a:solidFill>
                    <a:schemeClr val="bg1"/>
                  </a:solidFill>
                  <a:latin typeface="Gill Sans MT" panose="020B0502020104020203" pitchFamily="34" charset="0"/>
                  <a:cs typeface="Arial" panose="020B0604020202020204" pitchFamily="34" charset="0"/>
                </a:endParaRPr>
              </a:p>
            </p:txBody>
          </p:sp>
        </p:grpSp>
      </p:grpSp>
      <p:sp>
        <p:nvSpPr>
          <p:cNvPr id="38" name="Rectangle 37"/>
          <p:cNvSpPr/>
          <p:nvPr/>
        </p:nvSpPr>
        <p:spPr>
          <a:xfrm>
            <a:off x="907142" y="693056"/>
            <a:ext cx="10377714" cy="5471886"/>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p:cNvGrpSpPr/>
          <p:nvPr/>
        </p:nvGrpSpPr>
        <p:grpSpPr>
          <a:xfrm rot="2700000">
            <a:off x="589481" y="1127609"/>
            <a:ext cx="1280160" cy="1280160"/>
            <a:chOff x="2358572" y="1016001"/>
            <a:chExt cx="856342" cy="856342"/>
          </a:xfrm>
          <a:effectLst>
            <a:glow rad="152400">
              <a:schemeClr val="tx1">
                <a:alpha val="10000"/>
              </a:schemeClr>
            </a:glow>
          </a:effectLst>
        </p:grpSpPr>
        <p:cxnSp>
          <p:nvCxnSpPr>
            <p:cNvPr id="65" name="Straight Connector 64"/>
            <p:cNvCxnSpPr/>
            <p:nvPr/>
          </p:nvCxnSpPr>
          <p:spPr>
            <a:xfrm flipH="1">
              <a:off x="2786743" y="1016001"/>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5400000" flipH="1">
              <a:off x="2786743" y="986972"/>
              <a:ext cx="0" cy="856342"/>
            </a:xfrm>
            <a:prstGeom prst="line">
              <a:avLst/>
            </a:prstGeom>
            <a:ln w="25400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67" name="Group 66"/>
          <p:cNvGrpSpPr/>
          <p:nvPr/>
        </p:nvGrpSpPr>
        <p:grpSpPr>
          <a:xfrm rot="2700000">
            <a:off x="1358611" y="898153"/>
            <a:ext cx="914400" cy="914400"/>
            <a:chOff x="2358572" y="1016001"/>
            <a:chExt cx="856342" cy="856342"/>
          </a:xfrm>
          <a:effectLst/>
        </p:grpSpPr>
        <p:cxnSp>
          <p:nvCxnSpPr>
            <p:cNvPr id="68" name="Straight Connector 67"/>
            <p:cNvCxnSpPr/>
            <p:nvPr/>
          </p:nvCxnSpPr>
          <p:spPr>
            <a:xfrm flipH="1">
              <a:off x="2786743" y="1016001"/>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5400000" flipH="1">
              <a:off x="2786743" y="986972"/>
              <a:ext cx="0" cy="856342"/>
            </a:xfrm>
            <a:prstGeom prst="line">
              <a:avLst/>
            </a:prstGeom>
            <a:ln w="254000">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0" name="Group 69"/>
          <p:cNvGrpSpPr/>
          <p:nvPr/>
        </p:nvGrpSpPr>
        <p:grpSpPr>
          <a:xfrm rot="2700000">
            <a:off x="1295493" y="1115794"/>
            <a:ext cx="457200" cy="457200"/>
            <a:chOff x="2358572" y="1016001"/>
            <a:chExt cx="856342" cy="856342"/>
          </a:xfrm>
          <a:effectLst>
            <a:outerShdw blurRad="50800" dist="38100" dir="2700000" algn="tl" rotWithShape="0">
              <a:prstClr val="black">
                <a:alpha val="40000"/>
              </a:prstClr>
            </a:outerShdw>
          </a:effectLst>
        </p:grpSpPr>
        <p:cxnSp>
          <p:nvCxnSpPr>
            <p:cNvPr id="71" name="Straight Connector 70"/>
            <p:cNvCxnSpPr/>
            <p:nvPr/>
          </p:nvCxnSpPr>
          <p:spPr>
            <a:xfrm flipH="1">
              <a:off x="2786743" y="1016001"/>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5400000" flipH="1">
              <a:off x="2786743" y="986972"/>
              <a:ext cx="0" cy="856342"/>
            </a:xfrm>
            <a:prstGeom prst="line">
              <a:avLst/>
            </a:prstGeom>
            <a:ln w="11112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893447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ctivism, Social Justice and The Firefly Gathering - Firefly Gathering">
            <a:extLst>
              <a:ext uri="{FF2B5EF4-FFF2-40B4-BE49-F238E27FC236}">
                <a16:creationId xmlns:a16="http://schemas.microsoft.com/office/drawing/2014/main" id="{5BD4BEEE-7476-4EEE-B2F8-F80DF65E3B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29" r="65404" b="36559"/>
          <a:stretch/>
        </p:blipFill>
        <p:spPr bwMode="auto">
          <a:xfrm>
            <a:off x="1150375" y="1135626"/>
            <a:ext cx="3775587" cy="43507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E53507E-4288-47AC-BFA8-D49D552B3B5D}"/>
              </a:ext>
            </a:extLst>
          </p:cNvPr>
          <p:cNvSpPr txBox="1"/>
          <p:nvPr/>
        </p:nvSpPr>
        <p:spPr>
          <a:xfrm>
            <a:off x="6096000" y="2156229"/>
            <a:ext cx="5235677" cy="2308324"/>
          </a:xfrm>
          <a:prstGeom prst="rect">
            <a:avLst/>
          </a:prstGeom>
          <a:noFill/>
        </p:spPr>
        <p:txBody>
          <a:bodyPr wrap="square" rtlCol="0">
            <a:spAutoFit/>
          </a:bodyPr>
          <a:lstStyle/>
          <a:p>
            <a:r>
              <a:rPr lang="en-GB" sz="2400"/>
              <a:t>Everyone receives the same supports</a:t>
            </a:r>
          </a:p>
          <a:p>
            <a:endParaRPr lang="en-GB" sz="2400"/>
          </a:p>
          <a:p>
            <a:r>
              <a:rPr lang="en-GB" sz="2400"/>
              <a:t>The assumption of equality is that all individuals benefit from this</a:t>
            </a:r>
          </a:p>
          <a:p>
            <a:endParaRPr lang="en-GB" sz="2400"/>
          </a:p>
          <a:p>
            <a:r>
              <a:rPr lang="en-GB" sz="2400"/>
              <a:t>This is </a:t>
            </a:r>
            <a:r>
              <a:rPr lang="en-GB" sz="2400" b="1"/>
              <a:t>equal treatment</a:t>
            </a:r>
            <a:endParaRPr lang="en-GB" sz="2400"/>
          </a:p>
        </p:txBody>
      </p:sp>
      <p:sp>
        <p:nvSpPr>
          <p:cNvPr id="11" name="Rectangle 10">
            <a:extLst>
              <a:ext uri="{FF2B5EF4-FFF2-40B4-BE49-F238E27FC236}">
                <a16:creationId xmlns:a16="http://schemas.microsoft.com/office/drawing/2014/main" id="{4EDC3A57-2047-4771-9444-A5E35804067C}"/>
              </a:ext>
            </a:extLst>
          </p:cNvPr>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70618BB4-1C2B-46B7-8813-6B718324714C}"/>
              </a:ext>
            </a:extLst>
          </p:cNvPr>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49466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53507E-4288-47AC-BFA8-D49D552B3B5D}"/>
              </a:ext>
            </a:extLst>
          </p:cNvPr>
          <p:cNvSpPr txBox="1"/>
          <p:nvPr/>
        </p:nvSpPr>
        <p:spPr>
          <a:xfrm>
            <a:off x="6096000" y="2156229"/>
            <a:ext cx="5235677" cy="1938992"/>
          </a:xfrm>
          <a:prstGeom prst="rect">
            <a:avLst/>
          </a:prstGeom>
          <a:noFill/>
        </p:spPr>
        <p:txBody>
          <a:bodyPr wrap="square" rtlCol="0">
            <a:spAutoFit/>
          </a:bodyPr>
          <a:lstStyle/>
          <a:p>
            <a:r>
              <a:rPr lang="en-GB" sz="2400"/>
              <a:t>Everyone receives the support that they </a:t>
            </a:r>
            <a:r>
              <a:rPr lang="en-GB" sz="2400" b="1"/>
              <a:t>need</a:t>
            </a:r>
          </a:p>
          <a:p>
            <a:endParaRPr lang="en-GB" sz="2400" b="1"/>
          </a:p>
          <a:p>
            <a:r>
              <a:rPr lang="en-GB" sz="2400"/>
              <a:t>All people have been given what they need, thus producing equity</a:t>
            </a:r>
          </a:p>
        </p:txBody>
      </p:sp>
      <p:sp>
        <p:nvSpPr>
          <p:cNvPr id="11" name="Rectangle 10">
            <a:extLst>
              <a:ext uri="{FF2B5EF4-FFF2-40B4-BE49-F238E27FC236}">
                <a16:creationId xmlns:a16="http://schemas.microsoft.com/office/drawing/2014/main" id="{4EDC3A57-2047-4771-9444-A5E35804067C}"/>
              </a:ext>
            </a:extLst>
          </p:cNvPr>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70618BB4-1C2B-46B7-8813-6B718324714C}"/>
              </a:ext>
            </a:extLst>
          </p:cNvPr>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6" descr="Activism, Social Justice and The Firefly Gathering - Firefly Gathering">
            <a:extLst>
              <a:ext uri="{FF2B5EF4-FFF2-40B4-BE49-F238E27FC236}">
                <a16:creationId xmlns:a16="http://schemas.microsoft.com/office/drawing/2014/main" id="{FA7C0BB6-C897-4977-9C86-B771D639320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928" r="35928" b="36559"/>
          <a:stretch/>
        </p:blipFill>
        <p:spPr bwMode="auto">
          <a:xfrm>
            <a:off x="1448299" y="1135004"/>
            <a:ext cx="3431458" cy="4350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84603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7CA2765-8238-4590-A996-1B65BB2D9C94}"/>
              </a:ext>
            </a:extLst>
          </p:cNvPr>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4D3545FE-F0AC-425F-9223-0DDF6918E9EA}"/>
              </a:ext>
            </a:extLst>
          </p:cNvPr>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Arrow: Clockwise curve outline">
            <a:extLst>
              <a:ext uri="{FF2B5EF4-FFF2-40B4-BE49-F238E27FC236}">
                <a16:creationId xmlns:a16="http://schemas.microsoft.com/office/drawing/2014/main" id="{C7338096-D6CF-432B-A9BB-B0912697A3F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4362001">
            <a:off x="2592248" y="-2258927"/>
            <a:ext cx="5876441" cy="10732505"/>
          </a:xfrm>
          <a:prstGeom prst="rect">
            <a:avLst/>
          </a:prstGeom>
        </p:spPr>
      </p:pic>
      <p:sp>
        <p:nvSpPr>
          <p:cNvPr id="14" name="Oval 13">
            <a:extLst>
              <a:ext uri="{FF2B5EF4-FFF2-40B4-BE49-F238E27FC236}">
                <a16:creationId xmlns:a16="http://schemas.microsoft.com/office/drawing/2014/main" id="{99D68B4C-1787-4EDC-877E-2A7E5C40F70C}"/>
              </a:ext>
            </a:extLst>
          </p:cNvPr>
          <p:cNvSpPr/>
          <p:nvPr/>
        </p:nvSpPr>
        <p:spPr>
          <a:xfrm>
            <a:off x="3019981" y="4492879"/>
            <a:ext cx="288093" cy="309715"/>
          </a:xfrm>
          <a:prstGeom prst="ellipse">
            <a:avLst/>
          </a:prstGeom>
          <a:solidFill>
            <a:schemeClr val="accent6">
              <a:lumMod val="5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46920D4F-BBF2-44ED-8F29-C3E5EC63771D}"/>
              </a:ext>
            </a:extLst>
          </p:cNvPr>
          <p:cNvSpPr/>
          <p:nvPr/>
        </p:nvSpPr>
        <p:spPr>
          <a:xfrm>
            <a:off x="4219516" y="3429000"/>
            <a:ext cx="411477" cy="381464"/>
          </a:xfrm>
          <a:prstGeom prst="ellipse">
            <a:avLst/>
          </a:prstGeom>
          <a:solidFill>
            <a:schemeClr val="accent6">
              <a:lumMod val="5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B71F42E7-41FE-4477-9F69-9E8537D9EA9C}"/>
              </a:ext>
            </a:extLst>
          </p:cNvPr>
          <p:cNvSpPr/>
          <p:nvPr/>
        </p:nvSpPr>
        <p:spPr>
          <a:xfrm>
            <a:off x="5625577" y="2504766"/>
            <a:ext cx="490088" cy="462578"/>
          </a:xfrm>
          <a:prstGeom prst="ellipse">
            <a:avLst/>
          </a:prstGeom>
          <a:solidFill>
            <a:schemeClr val="accent6">
              <a:lumMod val="5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084550D8-B757-457F-B989-BF08A755608D}"/>
              </a:ext>
            </a:extLst>
          </p:cNvPr>
          <p:cNvSpPr/>
          <p:nvPr/>
        </p:nvSpPr>
        <p:spPr>
          <a:xfrm>
            <a:off x="7183111" y="1875759"/>
            <a:ext cx="618786" cy="629007"/>
          </a:xfrm>
          <a:prstGeom prst="ellipse">
            <a:avLst/>
          </a:prstGeom>
          <a:solidFill>
            <a:schemeClr val="accent6">
              <a:lumMod val="5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161D3E5F-4BE2-42DF-A4AC-52314D2EBCB8}"/>
              </a:ext>
            </a:extLst>
          </p:cNvPr>
          <p:cNvSpPr txBox="1"/>
          <p:nvPr/>
        </p:nvSpPr>
        <p:spPr>
          <a:xfrm>
            <a:off x="1527285" y="4186071"/>
            <a:ext cx="2233554" cy="461665"/>
          </a:xfrm>
          <a:prstGeom prst="rect">
            <a:avLst/>
          </a:prstGeom>
          <a:noFill/>
        </p:spPr>
        <p:txBody>
          <a:bodyPr wrap="square" rtlCol="0">
            <a:spAutoFit/>
          </a:bodyPr>
          <a:lstStyle/>
          <a:p>
            <a:r>
              <a:rPr lang="en-GB" sz="2400" b="1"/>
              <a:t>Diversity</a:t>
            </a:r>
          </a:p>
        </p:txBody>
      </p:sp>
      <p:sp>
        <p:nvSpPr>
          <p:cNvPr id="19" name="TextBox 18">
            <a:extLst>
              <a:ext uri="{FF2B5EF4-FFF2-40B4-BE49-F238E27FC236}">
                <a16:creationId xmlns:a16="http://schemas.microsoft.com/office/drawing/2014/main" id="{3F2F5C29-6EA5-4DDD-B50C-7DDFC663DA31}"/>
              </a:ext>
            </a:extLst>
          </p:cNvPr>
          <p:cNvSpPr txBox="1"/>
          <p:nvPr/>
        </p:nvSpPr>
        <p:spPr>
          <a:xfrm>
            <a:off x="4638119" y="3949858"/>
            <a:ext cx="2233554" cy="461665"/>
          </a:xfrm>
          <a:prstGeom prst="rect">
            <a:avLst/>
          </a:prstGeom>
          <a:noFill/>
        </p:spPr>
        <p:txBody>
          <a:bodyPr wrap="square" rtlCol="0">
            <a:spAutoFit/>
          </a:bodyPr>
          <a:lstStyle/>
          <a:p>
            <a:r>
              <a:rPr lang="en-GB" sz="2400" b="1"/>
              <a:t>Inclusion</a:t>
            </a:r>
          </a:p>
        </p:txBody>
      </p:sp>
      <p:sp>
        <p:nvSpPr>
          <p:cNvPr id="20" name="TextBox 19">
            <a:extLst>
              <a:ext uri="{FF2B5EF4-FFF2-40B4-BE49-F238E27FC236}">
                <a16:creationId xmlns:a16="http://schemas.microsoft.com/office/drawing/2014/main" id="{B6ABBC42-B836-4F47-B292-2A406FC6C81A}"/>
              </a:ext>
            </a:extLst>
          </p:cNvPr>
          <p:cNvSpPr txBox="1"/>
          <p:nvPr/>
        </p:nvSpPr>
        <p:spPr>
          <a:xfrm>
            <a:off x="4413691" y="1728597"/>
            <a:ext cx="2233554" cy="461665"/>
          </a:xfrm>
          <a:prstGeom prst="rect">
            <a:avLst/>
          </a:prstGeom>
          <a:noFill/>
        </p:spPr>
        <p:txBody>
          <a:bodyPr wrap="square" rtlCol="0">
            <a:spAutoFit/>
          </a:bodyPr>
          <a:lstStyle/>
          <a:p>
            <a:r>
              <a:rPr lang="en-GB" sz="2400" b="1"/>
              <a:t>Equality</a:t>
            </a:r>
          </a:p>
        </p:txBody>
      </p:sp>
      <p:sp>
        <p:nvSpPr>
          <p:cNvPr id="21" name="TextBox 20">
            <a:extLst>
              <a:ext uri="{FF2B5EF4-FFF2-40B4-BE49-F238E27FC236}">
                <a16:creationId xmlns:a16="http://schemas.microsoft.com/office/drawing/2014/main" id="{540135AB-4888-4D86-935D-4005BB6BFEEA}"/>
              </a:ext>
            </a:extLst>
          </p:cNvPr>
          <p:cNvSpPr txBox="1"/>
          <p:nvPr/>
        </p:nvSpPr>
        <p:spPr>
          <a:xfrm>
            <a:off x="7714691" y="1510084"/>
            <a:ext cx="1169974" cy="461665"/>
          </a:xfrm>
          <a:prstGeom prst="rect">
            <a:avLst/>
          </a:prstGeom>
          <a:noFill/>
          <a:ln w="38100">
            <a:solidFill>
              <a:schemeClr val="accent6">
                <a:lumMod val="50000"/>
              </a:schemeClr>
            </a:solidFill>
          </a:ln>
        </p:spPr>
        <p:txBody>
          <a:bodyPr wrap="square" rtlCol="0">
            <a:spAutoFit/>
          </a:bodyPr>
          <a:lstStyle/>
          <a:p>
            <a:r>
              <a:rPr lang="en-GB" sz="2400" b="1"/>
              <a:t>Equity</a:t>
            </a:r>
          </a:p>
        </p:txBody>
      </p:sp>
    </p:spTree>
    <p:extLst>
      <p:ext uri="{BB962C8B-B14F-4D97-AF65-F5344CB8AC3E}">
        <p14:creationId xmlns:p14="http://schemas.microsoft.com/office/powerpoint/2010/main" val="1955684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1000"/>
                                        <p:tgtEl>
                                          <p:spTgt spid="19"/>
                                        </p:tgtEl>
                                      </p:cBhvr>
                                    </p:animEffect>
                                    <p:anim calcmode="lin" valueType="num">
                                      <p:cBhvr>
                                        <p:cTn id="13" dur="1000" fill="hold"/>
                                        <p:tgtEl>
                                          <p:spTgt spid="19"/>
                                        </p:tgtEl>
                                        <p:attrNameLst>
                                          <p:attrName>ppt_x</p:attrName>
                                        </p:attrNameLst>
                                      </p:cBhvr>
                                      <p:tavLst>
                                        <p:tav tm="0">
                                          <p:val>
                                            <p:strVal val="#ppt_x"/>
                                          </p:val>
                                        </p:tav>
                                        <p:tav tm="100000">
                                          <p:val>
                                            <p:strVal val="#ppt_x"/>
                                          </p:val>
                                        </p:tav>
                                      </p:tavLst>
                                    </p:anim>
                                    <p:anim calcmode="lin" valueType="num">
                                      <p:cBhvr>
                                        <p:cTn id="14"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1000"/>
                                        <p:tgtEl>
                                          <p:spTgt spid="20"/>
                                        </p:tgtEl>
                                      </p:cBhvr>
                                    </p:animEffect>
                                    <p:anim calcmode="lin" valueType="num">
                                      <p:cBhvr>
                                        <p:cTn id="20" dur="1000" fill="hold"/>
                                        <p:tgtEl>
                                          <p:spTgt spid="20"/>
                                        </p:tgtEl>
                                        <p:attrNameLst>
                                          <p:attrName>ppt_x</p:attrName>
                                        </p:attrNameLst>
                                      </p:cBhvr>
                                      <p:tavLst>
                                        <p:tav tm="0">
                                          <p:val>
                                            <p:strVal val="#ppt_x"/>
                                          </p:val>
                                        </p:tav>
                                        <p:tav tm="100000">
                                          <p:val>
                                            <p:strVal val="#ppt_x"/>
                                          </p:val>
                                        </p:tav>
                                      </p:tavLst>
                                    </p:anim>
                                    <p:anim calcmode="lin" valueType="num">
                                      <p:cBhvr>
                                        <p:cTn id="21" dur="1000" fill="hold"/>
                                        <p:tgtEl>
                                          <p:spTgt spid="20"/>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fade">
                                      <p:cBhvr>
                                        <p:cTn id="24" dur="1000"/>
                                        <p:tgtEl>
                                          <p:spTgt spid="16"/>
                                        </p:tgtEl>
                                      </p:cBhvr>
                                    </p:animEffect>
                                    <p:anim calcmode="lin" valueType="num">
                                      <p:cBhvr>
                                        <p:cTn id="25" dur="1000" fill="hold"/>
                                        <p:tgtEl>
                                          <p:spTgt spid="16"/>
                                        </p:tgtEl>
                                        <p:attrNameLst>
                                          <p:attrName>ppt_x</p:attrName>
                                        </p:attrNameLst>
                                      </p:cBhvr>
                                      <p:tavLst>
                                        <p:tav tm="0">
                                          <p:val>
                                            <p:strVal val="#ppt_x"/>
                                          </p:val>
                                        </p:tav>
                                        <p:tav tm="100000">
                                          <p:val>
                                            <p:strVal val="#ppt_x"/>
                                          </p:val>
                                        </p:tav>
                                      </p:tavLst>
                                    </p:anim>
                                    <p:anim calcmode="lin" valueType="num">
                                      <p:cBhvr>
                                        <p:cTn id="2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1000"/>
                                        <p:tgtEl>
                                          <p:spTgt spid="17"/>
                                        </p:tgtEl>
                                      </p:cBhvr>
                                    </p:animEffect>
                                    <p:anim calcmode="lin" valueType="num">
                                      <p:cBhvr>
                                        <p:cTn id="32" dur="1000" fill="hold"/>
                                        <p:tgtEl>
                                          <p:spTgt spid="17"/>
                                        </p:tgtEl>
                                        <p:attrNameLst>
                                          <p:attrName>ppt_x</p:attrName>
                                        </p:attrNameLst>
                                      </p:cBhvr>
                                      <p:tavLst>
                                        <p:tav tm="0">
                                          <p:val>
                                            <p:strVal val="#ppt_x"/>
                                          </p:val>
                                        </p:tav>
                                        <p:tav tm="100000">
                                          <p:val>
                                            <p:strVal val="#ppt_x"/>
                                          </p:val>
                                        </p:tav>
                                      </p:tavLst>
                                    </p:anim>
                                    <p:anim calcmode="lin" valueType="num">
                                      <p:cBhvr>
                                        <p:cTn id="33" dur="1000" fill="hold"/>
                                        <p:tgtEl>
                                          <p:spTgt spid="17"/>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fade">
                                      <p:cBhvr>
                                        <p:cTn id="36" dur="1000"/>
                                        <p:tgtEl>
                                          <p:spTgt spid="21"/>
                                        </p:tgtEl>
                                      </p:cBhvr>
                                    </p:animEffect>
                                    <p:anim calcmode="lin" valueType="num">
                                      <p:cBhvr>
                                        <p:cTn id="37" dur="1000" fill="hold"/>
                                        <p:tgtEl>
                                          <p:spTgt spid="21"/>
                                        </p:tgtEl>
                                        <p:attrNameLst>
                                          <p:attrName>ppt_x</p:attrName>
                                        </p:attrNameLst>
                                      </p:cBhvr>
                                      <p:tavLst>
                                        <p:tav tm="0">
                                          <p:val>
                                            <p:strVal val="#ppt_x"/>
                                          </p:val>
                                        </p:tav>
                                        <p:tav tm="100000">
                                          <p:val>
                                            <p:strVal val="#ppt_x"/>
                                          </p:val>
                                        </p:tav>
                                      </p:tavLst>
                                    </p:anim>
                                    <p:anim calcmode="lin" valueType="num">
                                      <p:cBhvr>
                                        <p:cTn id="38"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9" grpId="0"/>
      <p:bldP spid="20" grpId="0"/>
      <p:bldP spid="21"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53507E-4288-47AC-BFA8-D49D552B3B5D}"/>
              </a:ext>
            </a:extLst>
          </p:cNvPr>
          <p:cNvSpPr txBox="1"/>
          <p:nvPr/>
        </p:nvSpPr>
        <p:spPr>
          <a:xfrm>
            <a:off x="6096000" y="2156229"/>
            <a:ext cx="5235677" cy="1938992"/>
          </a:xfrm>
          <a:prstGeom prst="rect">
            <a:avLst/>
          </a:prstGeom>
          <a:noFill/>
        </p:spPr>
        <p:txBody>
          <a:bodyPr wrap="square" rtlCol="0">
            <a:spAutoFit/>
          </a:bodyPr>
          <a:lstStyle/>
          <a:p>
            <a:r>
              <a:rPr lang="en-GB" sz="2400"/>
              <a:t>The cause of inequity (any barriers) is addressed and no person needs additional support or accommodation</a:t>
            </a:r>
          </a:p>
          <a:p>
            <a:endParaRPr lang="en-GB" sz="2400"/>
          </a:p>
          <a:p>
            <a:r>
              <a:rPr lang="en-GB" sz="2400"/>
              <a:t>This is </a:t>
            </a:r>
            <a:r>
              <a:rPr lang="en-GB" sz="2400" b="1"/>
              <a:t>justice</a:t>
            </a:r>
            <a:r>
              <a:rPr lang="en-GB" sz="2400"/>
              <a:t> </a:t>
            </a:r>
          </a:p>
        </p:txBody>
      </p:sp>
      <p:sp>
        <p:nvSpPr>
          <p:cNvPr id="11" name="Rectangle 10">
            <a:extLst>
              <a:ext uri="{FF2B5EF4-FFF2-40B4-BE49-F238E27FC236}">
                <a16:creationId xmlns:a16="http://schemas.microsoft.com/office/drawing/2014/main" id="{4EDC3A57-2047-4771-9444-A5E35804067C}"/>
              </a:ext>
            </a:extLst>
          </p:cNvPr>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70618BB4-1C2B-46B7-8813-6B718324714C}"/>
              </a:ext>
            </a:extLst>
          </p:cNvPr>
          <p:cNvSpPr/>
          <p:nvPr/>
        </p:nvSpPr>
        <p:spPr>
          <a:xfrm>
            <a:off x="627633" y="6155761"/>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8" descr="Activism, Social Justice and The Firefly Gathering - Firefly Gathering">
            <a:extLst>
              <a:ext uri="{FF2B5EF4-FFF2-40B4-BE49-F238E27FC236}">
                <a16:creationId xmlns:a16="http://schemas.microsoft.com/office/drawing/2014/main" id="{8115721D-C317-4942-8E1D-002A20925CD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967" r="4960" b="36559"/>
          <a:stretch/>
        </p:blipFill>
        <p:spPr bwMode="auto">
          <a:xfrm>
            <a:off x="1391764" y="1319670"/>
            <a:ext cx="3544528" cy="4350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34766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27633" y="500725"/>
            <a:ext cx="7405623" cy="822960"/>
            <a:chOff x="7223860" y="1309772"/>
            <a:chExt cx="6620687" cy="822960"/>
          </a:xfrm>
        </p:grpSpPr>
        <p:grpSp>
          <p:nvGrpSpPr>
            <p:cNvPr id="15" name="Group 14"/>
            <p:cNvGrpSpPr/>
            <p:nvPr/>
          </p:nvGrpSpPr>
          <p:grpSpPr>
            <a:xfrm>
              <a:off x="7223860" y="1309772"/>
              <a:ext cx="822960" cy="822960"/>
              <a:chOff x="6651430" y="1309772"/>
              <a:chExt cx="822960" cy="822960"/>
            </a:xfrm>
          </p:grpSpPr>
          <p:sp>
            <p:nvSpPr>
              <p:cNvPr id="10" name="Oval 9"/>
              <p:cNvSpPr/>
              <p:nvPr/>
            </p:nvSpPr>
            <p:spPr>
              <a:xfrm>
                <a:off x="6651430" y="1309772"/>
                <a:ext cx="822960" cy="82296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Gill Sans MT" panose="020B0502020104020203" pitchFamily="34" charset="0"/>
                </a:endParaRPr>
              </a:p>
            </p:txBody>
          </p:sp>
          <p:grpSp>
            <p:nvGrpSpPr>
              <p:cNvPr id="11" name="Group 10"/>
              <p:cNvGrpSpPr/>
              <p:nvPr/>
            </p:nvGrpSpPr>
            <p:grpSpPr>
              <a:xfrm rot="2700000">
                <a:off x="6880029" y="1538371"/>
                <a:ext cx="365760" cy="365760"/>
                <a:chOff x="2358572" y="1016001"/>
                <a:chExt cx="856342" cy="856342"/>
              </a:xfrm>
              <a:effectLst/>
            </p:grpSpPr>
            <p:cxnSp>
              <p:nvCxnSpPr>
                <p:cNvPr id="12" name="Straight Connector 11"/>
                <p:cNvCxnSpPr/>
                <p:nvPr/>
              </p:nvCxnSpPr>
              <p:spPr>
                <a:xfrm flipH="1">
                  <a:off x="2786743" y="1016001"/>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a:off x="2786743" y="986972"/>
                  <a:ext cx="0" cy="856342"/>
                </a:xfrm>
                <a:prstGeom prst="line">
                  <a:avLst/>
                </a:prstGeom>
                <a:ln w="952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4" name="TextBox 13"/>
            <p:cNvSpPr txBox="1"/>
            <p:nvPr/>
          </p:nvSpPr>
          <p:spPr>
            <a:xfrm>
              <a:off x="8285646" y="1481651"/>
              <a:ext cx="5558901" cy="461665"/>
            </a:xfrm>
            <a:prstGeom prst="rect">
              <a:avLst/>
            </a:prstGeom>
            <a:noFill/>
          </p:spPr>
          <p:txBody>
            <a:bodyPr wrap="square" rtlCol="0">
              <a:spAutoFit/>
            </a:bodyPr>
            <a:lstStyle/>
            <a:p>
              <a:r>
                <a:rPr lang="en-US" sz="2400" b="1">
                  <a:solidFill>
                    <a:schemeClr val="accent2"/>
                  </a:solidFill>
                  <a:latin typeface="Gill Sans MT" panose="020B0502020104020203" pitchFamily="34" charset="0"/>
                </a:rPr>
                <a:t>Summary</a:t>
              </a:r>
            </a:p>
          </p:txBody>
        </p:sp>
      </p:grpSp>
      <p:sp>
        <p:nvSpPr>
          <p:cNvPr id="39" name="TextBox 38"/>
          <p:cNvSpPr txBox="1"/>
          <p:nvPr/>
        </p:nvSpPr>
        <p:spPr>
          <a:xfrm>
            <a:off x="1693754" y="1822864"/>
            <a:ext cx="9227038" cy="3886770"/>
          </a:xfrm>
          <a:prstGeom prst="rect">
            <a:avLst/>
          </a:prstGeom>
          <a:noFill/>
        </p:spPr>
        <p:txBody>
          <a:bodyPr wrap="square" rtlCol="0">
            <a:spAutoFit/>
          </a:bodyPr>
          <a:lstStyle/>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There are a number of benefits of organisations increasing diversity and inclusivity in the workplace</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Gender bias is still present – research continues to explore impacts of perceived gender on evaluations of competence</a:t>
            </a:r>
          </a:p>
          <a:p>
            <a:pPr marL="342900" indent="-342900">
              <a:lnSpc>
                <a:spcPct val="130000"/>
              </a:lnSpc>
              <a:buFont typeface="Courier New" panose="02070309020205020404" pitchFamily="49" charset="0"/>
              <a:buChar char="o"/>
            </a:pPr>
            <a:endParaRPr lang="en-US" sz="2400">
              <a:solidFill>
                <a:schemeClr val="tx1">
                  <a:alpha val="60000"/>
                </a:schemeClr>
              </a:solidFill>
              <a:latin typeface="Gill Sans MT" panose="020B0502020104020203" pitchFamily="34" charset="0"/>
              <a:ea typeface="Source Sans Pro" charset="0"/>
              <a:cs typeface="Arial" panose="020B0604020202020204" pitchFamily="34" charset="0"/>
            </a:endParaRPr>
          </a:p>
          <a:p>
            <a:pPr marL="342900" indent="-342900">
              <a:lnSpc>
                <a:spcPct val="130000"/>
              </a:lnSpc>
              <a:buFont typeface="Courier New" panose="02070309020205020404" pitchFamily="49" charset="0"/>
              <a:buChar char="o"/>
            </a:pPr>
            <a:r>
              <a:rPr lang="en-US" sz="2400">
                <a:solidFill>
                  <a:schemeClr val="tx1">
                    <a:alpha val="60000"/>
                  </a:schemeClr>
                </a:solidFill>
                <a:latin typeface="Gill Sans MT" panose="020B0502020104020203" pitchFamily="34" charset="0"/>
                <a:ea typeface="Source Sans Pro" charset="0"/>
                <a:cs typeface="Arial" panose="020B0604020202020204" pitchFamily="34" charset="0"/>
              </a:rPr>
              <a:t>Equity can be achieved through employing a diverse range of workers, ensuring inclusivity and equality for all. </a:t>
            </a:r>
          </a:p>
        </p:txBody>
      </p:sp>
      <p:sp>
        <p:nvSpPr>
          <p:cNvPr id="17" name="Rectangle 16"/>
          <p:cNvSpPr/>
          <p:nvPr/>
        </p:nvSpPr>
        <p:spPr>
          <a:xfrm>
            <a:off x="4891760" y="6250193"/>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8747" y="6250192"/>
            <a:ext cx="2536395" cy="4625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367900"/>
      </p:ext>
    </p:extLst>
  </p:cSld>
  <p:clrMapOvr>
    <a:masterClrMapping/>
  </p:clrMapOvr>
</p:sld>
</file>

<file path=ppt/theme/theme1.xml><?xml version="1.0" encoding="utf-8"?>
<a:theme xmlns:a="http://schemas.openxmlformats.org/drawingml/2006/main" name="Office Theme">
  <a:themeElements>
    <a:clrScheme name="Doodles Light">
      <a:dk1>
        <a:srgbClr val="2B2B2B"/>
      </a:dk1>
      <a:lt1>
        <a:srgbClr val="F6F8F8"/>
      </a:lt1>
      <a:dk2>
        <a:srgbClr val="2B2B2B"/>
      </a:dk2>
      <a:lt2>
        <a:srgbClr val="FFFFFF"/>
      </a:lt2>
      <a:accent1>
        <a:srgbClr val="14B487"/>
      </a:accent1>
      <a:accent2>
        <a:srgbClr val="3CBEB4"/>
      </a:accent2>
      <a:accent3>
        <a:srgbClr val="96C83C"/>
      </a:accent3>
      <a:accent4>
        <a:srgbClr val="FFAF28"/>
      </a:accent4>
      <a:accent5>
        <a:srgbClr val="FA5552"/>
      </a:accent5>
      <a:accent6>
        <a:srgbClr val="9696D2"/>
      </a:accent6>
      <a:hlink>
        <a:srgbClr val="5B9BD5"/>
      </a:hlink>
      <a:folHlink>
        <a:srgbClr val="70AD47"/>
      </a:folHlink>
    </a:clrScheme>
    <a:fontScheme name="Titilium">
      <a:majorFont>
        <a:latin typeface="Titillium Bd"/>
        <a:ea typeface=""/>
        <a:cs typeface=""/>
      </a:majorFont>
      <a:minorFont>
        <a:latin typeface="Titill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4" ma:contentTypeDescription="Create a new document." ma:contentTypeScope="" ma:versionID="2438779e6892efe8ed97ce6bd04d6d3b">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deeb7141cbf6c92f861e1172100b618c"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6DD27EE-FA9F-4F94-9CEE-FD27EA1F6BD3}">
  <ds:schemaRefs>
    <ds:schemaRef ds:uri="696490a5-0429-499a-a254-a60426c02ef0"/>
    <ds:schemaRef ds:uri="d2d6d51c-be45-489c-bfaa-c0c3d4c0c98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132687D-0BBB-42BA-B79A-01EC4358F5A8}">
  <ds:schemaRefs>
    <ds:schemaRef ds:uri="http://schemas.microsoft.com/sharepoint/v3/contenttype/forms"/>
  </ds:schemaRefs>
</ds:datastoreItem>
</file>

<file path=customXml/itemProps3.xml><?xml version="1.0" encoding="utf-8"?>
<ds:datastoreItem xmlns:ds="http://schemas.openxmlformats.org/officeDocument/2006/customXml" ds:itemID="{89214326-7716-4547-85D3-E6130F126DE7}">
  <ds:schemaRefs>
    <ds:schemaRef ds:uri="696490a5-0429-499a-a254-a60426c02ef0"/>
    <ds:schemaRef ds:uri="d2d6d51c-be45-489c-bfaa-c0c3d4c0c98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61</Slides>
  <Notes>38</Notes>
  <HiddenSlides>0</HiddenSlide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Asus</dc:creator>
  <cp:keywords/>
  <dc:description/>
  <cp:revision>1</cp:revision>
  <dcterms:created xsi:type="dcterms:W3CDTF">2016-11-12T04:56:49Z</dcterms:created>
  <dcterms:modified xsi:type="dcterms:W3CDTF">2024-11-25T10:50:59Z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