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76" r:id="rId2"/>
  </p:sldMasterIdLst>
  <p:notesMasterIdLst>
    <p:notesMasterId r:id="rId36"/>
  </p:notesMasterIdLst>
  <p:sldIdLst>
    <p:sldId id="366" r:id="rId3"/>
    <p:sldId id="367" r:id="rId4"/>
    <p:sldId id="368" r:id="rId5"/>
    <p:sldId id="36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78" r:id="rId15"/>
    <p:sldId id="379" r:id="rId16"/>
    <p:sldId id="380" r:id="rId17"/>
    <p:sldId id="381" r:id="rId18"/>
    <p:sldId id="382" r:id="rId19"/>
    <p:sldId id="383" r:id="rId20"/>
    <p:sldId id="384" r:id="rId21"/>
    <p:sldId id="385" r:id="rId22"/>
    <p:sldId id="386" r:id="rId23"/>
    <p:sldId id="387" r:id="rId24"/>
    <p:sldId id="388" r:id="rId25"/>
    <p:sldId id="389" r:id="rId26"/>
    <p:sldId id="390" r:id="rId27"/>
    <p:sldId id="391" r:id="rId28"/>
    <p:sldId id="392" r:id="rId29"/>
    <p:sldId id="393" r:id="rId30"/>
    <p:sldId id="394" r:id="rId31"/>
    <p:sldId id="395" r:id="rId32"/>
    <p:sldId id="396" r:id="rId33"/>
    <p:sldId id="397" r:id="rId34"/>
    <p:sldId id="39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8358" autoAdjust="0"/>
  </p:normalViewPr>
  <p:slideViewPr>
    <p:cSldViewPr snapToGrid="0">
      <p:cViewPr varScale="1">
        <p:scale>
          <a:sx n="76" d="100"/>
          <a:sy n="76" d="100"/>
        </p:scale>
        <p:origin x="18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4B895BEB-043E-4856-B107-CA45B21A6825}"/>
    <pc:docChg chg="modSld">
      <pc:chgData name="Alison Rees-Edwards" userId="6ddc9a34-5fd4-438d-87b4-9c8b83b97512" providerId="ADAL" clId="{4B895BEB-043E-4856-B107-CA45B21A6825}" dt="2025-02-13T15:40:42.420" v="16" actId="6549"/>
      <pc:docMkLst>
        <pc:docMk/>
      </pc:docMkLst>
      <pc:sldChg chg="modNotesTx">
        <pc:chgData name="Alison Rees-Edwards" userId="6ddc9a34-5fd4-438d-87b4-9c8b83b97512" providerId="ADAL" clId="{4B895BEB-043E-4856-B107-CA45B21A6825}" dt="2025-02-13T15:39:57.142" v="0" actId="6549"/>
        <pc:sldMkLst>
          <pc:docMk/>
          <pc:sldMk cId="502487245" sldId="372"/>
        </pc:sldMkLst>
      </pc:sldChg>
      <pc:sldChg chg="modNotesTx">
        <pc:chgData name="Alison Rees-Edwards" userId="6ddc9a34-5fd4-438d-87b4-9c8b83b97512" providerId="ADAL" clId="{4B895BEB-043E-4856-B107-CA45B21A6825}" dt="2025-02-13T15:39:59.532" v="1" actId="6549"/>
        <pc:sldMkLst>
          <pc:docMk/>
          <pc:sldMk cId="1746461870" sldId="373"/>
        </pc:sldMkLst>
      </pc:sldChg>
      <pc:sldChg chg="modNotesTx">
        <pc:chgData name="Alison Rees-Edwards" userId="6ddc9a34-5fd4-438d-87b4-9c8b83b97512" providerId="ADAL" clId="{4B895BEB-043E-4856-B107-CA45B21A6825}" dt="2025-02-13T15:40:02.086" v="2" actId="6549"/>
        <pc:sldMkLst>
          <pc:docMk/>
          <pc:sldMk cId="770700628" sldId="374"/>
        </pc:sldMkLst>
      </pc:sldChg>
      <pc:sldChg chg="modNotesTx">
        <pc:chgData name="Alison Rees-Edwards" userId="6ddc9a34-5fd4-438d-87b4-9c8b83b97512" providerId="ADAL" clId="{4B895BEB-043E-4856-B107-CA45B21A6825}" dt="2025-02-13T15:40:04.031" v="3" actId="6549"/>
        <pc:sldMkLst>
          <pc:docMk/>
          <pc:sldMk cId="2095820802" sldId="375"/>
        </pc:sldMkLst>
      </pc:sldChg>
      <pc:sldChg chg="modNotesTx">
        <pc:chgData name="Alison Rees-Edwards" userId="6ddc9a34-5fd4-438d-87b4-9c8b83b97512" providerId="ADAL" clId="{4B895BEB-043E-4856-B107-CA45B21A6825}" dt="2025-02-13T15:40:07.738" v="5" actId="6549"/>
        <pc:sldMkLst>
          <pc:docMk/>
          <pc:sldMk cId="2045189669" sldId="376"/>
        </pc:sldMkLst>
      </pc:sldChg>
      <pc:sldChg chg="modNotesTx">
        <pc:chgData name="Alison Rees-Edwards" userId="6ddc9a34-5fd4-438d-87b4-9c8b83b97512" providerId="ADAL" clId="{4B895BEB-043E-4856-B107-CA45B21A6825}" dt="2025-02-13T15:40:10.841" v="7" actId="6549"/>
        <pc:sldMkLst>
          <pc:docMk/>
          <pc:sldMk cId="669641199" sldId="377"/>
        </pc:sldMkLst>
      </pc:sldChg>
      <pc:sldChg chg="modNotesTx">
        <pc:chgData name="Alison Rees-Edwards" userId="6ddc9a34-5fd4-438d-87b4-9c8b83b97512" providerId="ADAL" clId="{4B895BEB-043E-4856-B107-CA45B21A6825}" dt="2025-02-13T15:40:19.433" v="8" actId="6549"/>
        <pc:sldMkLst>
          <pc:docMk/>
          <pc:sldMk cId="516372438" sldId="384"/>
        </pc:sldMkLst>
      </pc:sldChg>
      <pc:sldChg chg="modNotesTx">
        <pc:chgData name="Alison Rees-Edwards" userId="6ddc9a34-5fd4-438d-87b4-9c8b83b97512" providerId="ADAL" clId="{4B895BEB-043E-4856-B107-CA45B21A6825}" dt="2025-02-13T15:40:22.948" v="9" actId="6549"/>
        <pc:sldMkLst>
          <pc:docMk/>
          <pc:sldMk cId="4246746222" sldId="385"/>
        </pc:sldMkLst>
      </pc:sldChg>
      <pc:sldChg chg="modNotesTx">
        <pc:chgData name="Alison Rees-Edwards" userId="6ddc9a34-5fd4-438d-87b4-9c8b83b97512" providerId="ADAL" clId="{4B895BEB-043E-4856-B107-CA45B21A6825}" dt="2025-02-13T15:40:25.260" v="10" actId="6549"/>
        <pc:sldMkLst>
          <pc:docMk/>
          <pc:sldMk cId="594346680" sldId="386"/>
        </pc:sldMkLst>
      </pc:sldChg>
      <pc:sldChg chg="modNotesTx">
        <pc:chgData name="Alison Rees-Edwards" userId="6ddc9a34-5fd4-438d-87b4-9c8b83b97512" providerId="ADAL" clId="{4B895BEB-043E-4856-B107-CA45B21A6825}" dt="2025-02-13T15:40:27.573" v="11" actId="6549"/>
        <pc:sldMkLst>
          <pc:docMk/>
          <pc:sldMk cId="3365178282" sldId="387"/>
        </pc:sldMkLst>
      </pc:sldChg>
      <pc:sldChg chg="modNotesTx">
        <pc:chgData name="Alison Rees-Edwards" userId="6ddc9a34-5fd4-438d-87b4-9c8b83b97512" providerId="ADAL" clId="{4B895BEB-043E-4856-B107-CA45B21A6825}" dt="2025-02-13T15:40:29.210" v="12" actId="6549"/>
        <pc:sldMkLst>
          <pc:docMk/>
          <pc:sldMk cId="4171762710" sldId="388"/>
        </pc:sldMkLst>
      </pc:sldChg>
      <pc:sldChg chg="modNotesTx">
        <pc:chgData name="Alison Rees-Edwards" userId="6ddc9a34-5fd4-438d-87b4-9c8b83b97512" providerId="ADAL" clId="{4B895BEB-043E-4856-B107-CA45B21A6825}" dt="2025-02-13T15:40:31.362" v="13" actId="6549"/>
        <pc:sldMkLst>
          <pc:docMk/>
          <pc:sldMk cId="3237802765" sldId="389"/>
        </pc:sldMkLst>
      </pc:sldChg>
      <pc:sldChg chg="modNotesTx">
        <pc:chgData name="Alison Rees-Edwards" userId="6ddc9a34-5fd4-438d-87b4-9c8b83b97512" providerId="ADAL" clId="{4B895BEB-043E-4856-B107-CA45B21A6825}" dt="2025-02-13T15:40:34.578" v="14" actId="6549"/>
        <pc:sldMkLst>
          <pc:docMk/>
          <pc:sldMk cId="1025166681" sldId="391"/>
        </pc:sldMkLst>
      </pc:sldChg>
      <pc:sldChg chg="modNotesTx">
        <pc:chgData name="Alison Rees-Edwards" userId="6ddc9a34-5fd4-438d-87b4-9c8b83b97512" providerId="ADAL" clId="{4B895BEB-043E-4856-B107-CA45B21A6825}" dt="2025-02-13T15:40:40.116" v="15" actId="6549"/>
        <pc:sldMkLst>
          <pc:docMk/>
          <pc:sldMk cId="2617323255" sldId="394"/>
        </pc:sldMkLst>
      </pc:sldChg>
      <pc:sldChg chg="modNotesTx">
        <pc:chgData name="Alison Rees-Edwards" userId="6ddc9a34-5fd4-438d-87b4-9c8b83b97512" providerId="ADAL" clId="{4B895BEB-043E-4856-B107-CA45B21A6825}" dt="2025-02-13T15:40:42.420" v="16" actId="6549"/>
        <pc:sldMkLst>
          <pc:docMk/>
          <pc:sldMk cId="3999461360" sldId="3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71DF8E9-CB3A-4860-9FA9-EA1545BC1E54}" type="datetimeFigureOut">
              <a:rPr lang="en-GB" smtClean="0"/>
              <a:pPr/>
              <a:t>13/02/2025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46497B-3F4E-4A6C-A2D5-47A60AB35E0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9277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7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584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EDF39E-F282-4898-B02B-8AF1F3B24FFF}" type="slidenum">
              <a:rPr>
                <a:latin typeface="Arial" panose="020B0604020202020204" pitchFamily="34" charset="0"/>
              </a:rPr>
              <a:t>8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396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17C649-28B5-4701-87FC-F6F7851BA98C}" type="slidenum">
              <a:rPr>
                <a:latin typeface="Arial" panose="020B0604020202020204" pitchFamily="34" charset="0"/>
              </a:rPr>
              <a:t>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594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F53CC3C-A4B8-4A60-86A7-C7D35CBEC671}" type="slidenum">
              <a:rPr>
                <a:latin typeface="Arial" panose="020B0604020202020204" pitchFamily="34" charset="0"/>
              </a:rPr>
              <a:t>10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6326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r>
              <a:rPr lang="en-GB" dirty="0"/>
              <a:t> </a:t>
            </a:r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11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408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920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328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9858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33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4859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3158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5767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402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873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2220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2903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rPr>
                <a:latin typeface="Arial" panose="020B0604020202020204" pitchFamily="34" charset="0"/>
              </a:rPr>
              <a:t>23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03834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102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055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7117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470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B862C48-6192-4300-98DA-C4C1D39E5A5E}" type="slidenum">
              <a:rPr>
                <a:latin typeface="Arial" panose="020B0604020202020204" pitchFamily="34" charset="0"/>
              </a:rPr>
              <a:t>29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87808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3268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60210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45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615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14500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063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2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6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38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6392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017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51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7755CD24-C473-2E4F-9AE6-964E15D7F65F}" type="datetimeFigureOut">
              <a:rPr lang="en-US" smtClean="0"/>
              <a:pPr/>
              <a:t>2/13/2025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67302E44-E074-904B-9870-14DEF89A79B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22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Q8l2SsPEXi0" TargetMode="External"/><Relationship Id="rId6" Type="http://schemas.openxmlformats.org/officeDocument/2006/relationships/image" Target="../media/image17.jpeg"/><Relationship Id="rId5" Type="http://schemas.openxmlformats.org/officeDocument/2006/relationships/hyperlink" Target="https://www.youtube.com/watch?v=Q8l2SsPEXi0" TargetMode="External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QUzi8OiLMU0" TargetMode="External"/><Relationship Id="rId4" Type="http://schemas.openxmlformats.org/officeDocument/2006/relationships/image" Target="../media/image20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8824510" TargetMode="External"/><Relationship Id="rId2" Type="http://schemas.openxmlformats.org/officeDocument/2006/relationships/hyperlink" Target="https://www.bbc.co.uk/news/uk-wales-politics-3692456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youtube.com/watch?v=QUzi8OiLMU0" TargetMode="External"/><Relationship Id="rId4" Type="http://schemas.openxmlformats.org/officeDocument/2006/relationships/hyperlink" Target="https://www.booktrust.org.uk/what-we-do/programmes-and-campaigns/bookstart/practitioners/additional-offers/dual-language-books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8l2SsPEXi0" TargetMode="External"/><Relationship Id="rId7" Type="http://schemas.openxmlformats.org/officeDocument/2006/relationships/hyperlink" Target="https://www.welshlanguagecommissioner.wales/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hwb.gov.wales/curriculum-for-wales/languages-literacy-and-communication/" TargetMode="External"/><Relationship Id="rId5" Type="http://schemas.openxmlformats.org/officeDocument/2006/relationships/hyperlink" Target="http://www.wasacre.org.uk/publications/wag/E-framework3-7yr_Wales.pdf" TargetMode="External"/><Relationship Id="rId4" Type="http://schemas.openxmlformats.org/officeDocument/2006/relationships/hyperlink" Target="https://www.valeofglamorgan.gov.uk/Documents/Living/Planning/Policy/LDP/Examination-Documents-2015/Iaith-Pawbe-A-National-Action-Plan-for-a-Bilingual-Wales-200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456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ECEY4010C </a:t>
            </a:r>
            <a:br>
              <a:rPr lang="en-GB" sz="3600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amlieithog</a:t>
            </a:r>
            <a:r>
              <a:rPr lang="en-GB" sz="3600" dirty="0"/>
              <a:t> yn y </a:t>
            </a:r>
            <a:r>
              <a:rPr lang="en-GB" sz="3600" dirty="0" err="1"/>
              <a:t>blynyddoedd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Fframweithiau</a:t>
            </a:r>
            <a:r>
              <a:rPr lang="en-GB" sz="3600" dirty="0"/>
              <a:t> a </a:t>
            </a:r>
            <a:r>
              <a:rPr lang="en-GB" sz="3600" dirty="0" err="1"/>
              <a:t>Rhaglenni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15891" y="1385456"/>
            <a:ext cx="4509654" cy="3738995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ECEY4010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Multilingual practice in the early years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Frameworks and Programmes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Polisïau;</a:t>
            </a:r>
          </a:p>
          <a:p>
            <a:r>
              <a:rPr lang="cy-GB" dirty="0">
                <a:cs typeface="Arial" panose="020B0604020202020204" pitchFamily="34" charset="0"/>
              </a:rPr>
              <a:t>Comisiynydd yr Iaith Gymraeg;</a:t>
            </a:r>
          </a:p>
          <a:p>
            <a:r>
              <a:rPr lang="cy-GB" dirty="0">
                <a:cs typeface="Arial" panose="020B0604020202020204" pitchFamily="34" charset="0"/>
              </a:rPr>
              <a:t>Fframweithiau/Mentrau;</a:t>
            </a:r>
          </a:p>
          <a:p>
            <a:r>
              <a:rPr lang="cy-GB" dirty="0">
                <a:cs typeface="Arial" panose="020B0604020202020204" pitchFamily="34" charset="0"/>
              </a:rPr>
              <a:t>Aseiniad.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Policies;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Language Commissioner;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Frameworks/Initiatives;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Assignment.</a:t>
            </a:r>
          </a:p>
        </p:txBody>
      </p:sp>
    </p:spTree>
    <p:extLst>
      <p:ext uri="{BB962C8B-B14F-4D97-AF65-F5344CB8AC3E}">
        <p14:creationId xmlns:p14="http://schemas.microsoft.com/office/powerpoint/2010/main" val="3402463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10557014" cy="854074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1866274"/>
            <a:ext cx="5133109" cy="3722965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Trefn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Cynllunio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Ymchwilio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Sgiliau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trafod</a:t>
            </a:r>
            <a:r>
              <a:rPr lang="en-US" dirty="0"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cs typeface="Arial" panose="020B0604020202020204" pitchFamily="34" charset="0"/>
              </a:rPr>
              <a:t>Rhannu</a:t>
            </a:r>
            <a:r>
              <a:rPr lang="en-US" dirty="0">
                <a:cs typeface="Arial" panose="020B0604020202020204" pitchFamily="34" charset="0"/>
              </a:rPr>
              <a:t> </a:t>
            </a:r>
            <a:r>
              <a:rPr lang="en-US" dirty="0" err="1">
                <a:cs typeface="Arial" panose="020B0604020202020204" pitchFamily="34" charset="0"/>
              </a:rPr>
              <a:t>syniadau</a:t>
            </a:r>
            <a:r>
              <a:rPr lang="en-US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866274"/>
            <a:ext cx="4458739" cy="431069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284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cs typeface="Arial" panose="020B0604020202020204" pitchFamily="34" charset="0"/>
              </a:rPr>
              <a:t>Clipiau fideo.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Video clips.</a:t>
            </a:r>
          </a:p>
        </p:txBody>
      </p:sp>
    </p:spTree>
    <p:extLst>
      <p:ext uri="{BB962C8B-B14F-4D97-AF65-F5344CB8AC3E}">
        <p14:creationId xmlns:p14="http://schemas.microsoft.com/office/powerpoint/2010/main" val="676172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belled…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2285999"/>
            <a:ext cx="5637415" cy="3890963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Diwylliant Cymreig/Diwylliannau eraill;</a:t>
            </a:r>
          </a:p>
          <a:p>
            <a:r>
              <a:rPr lang="cy-GB" dirty="0">
                <a:cs typeface="Arial" panose="020B0604020202020204" pitchFamily="34" charset="0"/>
              </a:rPr>
              <a:t>Ymadroddion Cymreig;</a:t>
            </a:r>
          </a:p>
          <a:p>
            <a:r>
              <a:rPr lang="cy-GB" dirty="0">
                <a:cs typeface="Arial" panose="020B0604020202020204" pitchFamily="34" charset="0"/>
              </a:rPr>
              <a:t>Syniadau ar gyfer gweithgaredd;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2286000"/>
            <a:ext cx="5637415" cy="38909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culture/Other cultures;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phrases;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Ideas for activity; </a:t>
            </a:r>
          </a:p>
        </p:txBody>
      </p:sp>
    </p:spTree>
    <p:extLst>
      <p:ext uri="{BB962C8B-B14F-4D97-AF65-F5344CB8AC3E}">
        <p14:creationId xmlns:p14="http://schemas.microsoft.com/office/powerpoint/2010/main" val="13232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Pynciau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belled…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2385" y="1451956"/>
            <a:ext cx="5637415" cy="47250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600" dirty="0">
              <a:cs typeface="Arial" panose="020B0604020202020204" pitchFamily="34" charset="0"/>
            </a:endParaRPr>
          </a:p>
          <a:p>
            <a:r>
              <a:rPr lang="cy-GB" dirty="0">
                <a:cs typeface="Arial" panose="020B0604020202020204" pitchFamily="34" charset="0"/>
              </a:rPr>
              <a:t>Dwyieithrwydd/Amlieithrwydd;</a:t>
            </a:r>
          </a:p>
          <a:p>
            <a:r>
              <a:rPr lang="cy-GB" dirty="0">
                <a:cs typeface="Arial" panose="020B0604020202020204" pitchFamily="34" charset="0"/>
              </a:rPr>
              <a:t>Seicoleg dwyieithrwydd;</a:t>
            </a:r>
          </a:p>
          <a:p>
            <a:r>
              <a:rPr lang="cy-GB" dirty="0">
                <a:cs typeface="Arial" panose="020B0604020202020204" pitchFamily="34" charset="0"/>
              </a:rPr>
              <a:t>Meddwl dargyfeiriol;</a:t>
            </a:r>
          </a:p>
          <a:p>
            <a:r>
              <a:rPr lang="cy-GB" dirty="0">
                <a:cs typeface="Arial" panose="020B0604020202020204" pitchFamily="34" charset="0"/>
              </a:rPr>
              <a:t>Plant CIY/SIY.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83508"/>
            <a:ext cx="5637415" cy="429345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Bilingualism/Multilingualism;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Psychology of bilingualism;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Divergent thinking;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WAL/EAL children.</a:t>
            </a:r>
          </a:p>
        </p:txBody>
      </p:sp>
    </p:spTree>
    <p:extLst>
      <p:ext uri="{BB962C8B-B14F-4D97-AF65-F5344CB8AC3E}">
        <p14:creationId xmlns:p14="http://schemas.microsoft.com/office/powerpoint/2010/main" val="3090558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John Saunders Lewis (1893-1985)</a:t>
            </a:r>
            <a:endParaRPr lang="en-GB" sz="4000" dirty="0">
              <a:solidFill>
                <a:srgbClr val="44546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399011" y="1668522"/>
            <a:ext cx="6914441" cy="4508441"/>
          </a:xfrm>
        </p:spPr>
        <p:txBody>
          <a:bodyPr>
            <a:normAutofit/>
          </a:bodyPr>
          <a:lstStyle/>
          <a:p>
            <a:pPr lvl="0"/>
            <a:r>
              <a:rPr lang="en-GB" sz="2600" dirty="0" err="1">
                <a:cs typeface="Arial" panose="020B0604020202020204" pitchFamily="34" charset="0"/>
              </a:rPr>
              <a:t>Bardd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dramodydd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darlithydd</a:t>
            </a:r>
            <a:r>
              <a:rPr lang="en-GB" sz="2600" dirty="0">
                <a:cs typeface="Arial" panose="020B0604020202020204" pitchFamily="34" charset="0"/>
              </a:rPr>
              <a:t>, </a:t>
            </a:r>
            <a:r>
              <a:rPr lang="en-GB" sz="2600" dirty="0" err="1">
                <a:cs typeface="Arial" panose="020B0604020202020204" pitchFamily="34" charset="0"/>
              </a:rPr>
              <a:t>gwleidydd</a:t>
            </a:r>
            <a:r>
              <a:rPr lang="en-GB" sz="2600" dirty="0"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1920au – </a:t>
            </a:r>
            <a:r>
              <a:rPr lang="en-GB" sz="2600" dirty="0" err="1">
                <a:cs typeface="Arial" panose="020B0604020202020204" pitchFamily="34" charset="0"/>
              </a:rPr>
              <a:t>helpu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sefydlu</a:t>
            </a:r>
            <a:r>
              <a:rPr lang="en-GB" sz="2600" dirty="0">
                <a:cs typeface="Arial" panose="020B0604020202020204" pitchFamily="34" charset="0"/>
              </a:rPr>
              <a:t> Plaid Cymru;</a:t>
            </a:r>
          </a:p>
          <a:p>
            <a:pPr lvl="0"/>
            <a:r>
              <a:rPr lang="en-GB" sz="2600" dirty="0" err="1">
                <a:cs typeface="Arial" panose="020B0604020202020204" pitchFamily="34" charset="0"/>
              </a:rPr>
              <a:t>Llywydd</a:t>
            </a:r>
            <a:r>
              <a:rPr lang="en-GB" sz="2600" dirty="0">
                <a:cs typeface="Arial" panose="020B0604020202020204" pitchFamily="34" charset="0"/>
              </a:rPr>
              <a:t> Plaid Cymru 1926-1939;</a:t>
            </a:r>
          </a:p>
          <a:p>
            <a:pPr lvl="0"/>
            <a:r>
              <a:rPr lang="en-GB" sz="2600" dirty="0">
                <a:cs typeface="Arial" panose="020B0604020202020204" pitchFamily="34" charset="0"/>
              </a:rPr>
              <a:t>1962 - </a:t>
            </a:r>
            <a:r>
              <a:rPr lang="en-GB" sz="2600" dirty="0" err="1">
                <a:cs typeface="Arial" panose="020B0604020202020204" pitchFamily="34" charset="0"/>
              </a:rPr>
              <a:t>anerchiad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chwyldradol</a:t>
            </a:r>
            <a:r>
              <a:rPr lang="en-GB" sz="2600" dirty="0">
                <a:cs typeface="Arial" panose="020B0604020202020204" pitchFamily="34" charset="0"/>
              </a:rPr>
              <a:t> radio:</a:t>
            </a:r>
          </a:p>
          <a:p>
            <a:pPr marL="0" lvl="0" indent="0">
              <a:buNone/>
            </a:pPr>
            <a:r>
              <a:rPr lang="en-GB" sz="2600" dirty="0">
                <a:cs typeface="Arial" panose="020B0604020202020204" pitchFamily="34" charset="0"/>
              </a:rPr>
              <a:t>‘</a:t>
            </a:r>
            <a:r>
              <a:rPr lang="en-GB" sz="2600" i="1" dirty="0" err="1">
                <a:cs typeface="Arial" panose="020B0604020202020204" pitchFamily="34" charset="0"/>
              </a:rPr>
              <a:t>Tynged</a:t>
            </a:r>
            <a:r>
              <a:rPr lang="en-GB" sz="2600" i="1" dirty="0">
                <a:cs typeface="Arial" panose="020B0604020202020204" pitchFamily="34" charset="0"/>
              </a:rPr>
              <a:t> yr Iaith</a:t>
            </a:r>
            <a:r>
              <a:rPr lang="en-GB" sz="2600" dirty="0">
                <a:cs typeface="Arial" panose="020B0604020202020204" pitchFamily="34" charset="0"/>
              </a:rPr>
              <a:t>’;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Rhagwelodd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difodiant</a:t>
            </a:r>
            <a:r>
              <a:rPr lang="en-GB" sz="2600" dirty="0">
                <a:cs typeface="Arial" panose="020B0604020202020204" pitchFamily="34" charset="0"/>
              </a:rPr>
              <a:t> yr </a:t>
            </a:r>
            <a:r>
              <a:rPr lang="en-GB" sz="2600" dirty="0" err="1">
                <a:cs typeface="Arial" panose="020B0604020202020204" pitchFamily="34" charset="0"/>
              </a:rPr>
              <a:t>iaith</a:t>
            </a:r>
            <a:r>
              <a:rPr lang="en-GB" sz="2600" dirty="0">
                <a:cs typeface="Arial" panose="020B0604020202020204" pitchFamily="34" charset="0"/>
              </a:rPr>
              <a:t> Gymraeg;</a:t>
            </a:r>
          </a:p>
          <a:p>
            <a:r>
              <a:rPr lang="en-GB" sz="2600" dirty="0" err="1">
                <a:cs typeface="Arial" panose="020B0604020202020204" pitchFamily="34" charset="0"/>
              </a:rPr>
              <a:t>Sefydliwyd</a:t>
            </a:r>
            <a:r>
              <a:rPr lang="en-GB" sz="2600" dirty="0">
                <a:cs typeface="Arial" panose="020B0604020202020204" pitchFamily="34" charset="0"/>
              </a:rPr>
              <a:t> </a:t>
            </a:r>
            <a:r>
              <a:rPr lang="en-GB" sz="2600" dirty="0" err="1">
                <a:cs typeface="Arial" panose="020B0604020202020204" pitchFamily="34" charset="0"/>
              </a:rPr>
              <a:t>Cymdeithas</a:t>
            </a:r>
            <a:r>
              <a:rPr lang="en-GB" sz="2600" dirty="0">
                <a:cs typeface="Arial" panose="020B0604020202020204" pitchFamily="34" charset="0"/>
              </a:rPr>
              <a:t> yr Iaith Gymraeg;</a:t>
            </a:r>
          </a:p>
          <a:p>
            <a:pPr marL="0" indent="0">
              <a:buNone/>
            </a:pPr>
            <a:r>
              <a:rPr lang="en-GB" sz="2600" dirty="0"/>
              <a:t>“</a:t>
            </a:r>
            <a:r>
              <a:rPr lang="en-GB" sz="2600" i="1" dirty="0" err="1"/>
              <a:t>trwy</a:t>
            </a:r>
            <a:r>
              <a:rPr lang="en-GB" sz="2600" i="1" dirty="0"/>
              <a:t> </a:t>
            </a:r>
            <a:r>
              <a:rPr lang="en-GB" sz="2600" i="1" dirty="0" err="1"/>
              <a:t>chwyldro</a:t>
            </a:r>
            <a:r>
              <a:rPr lang="en-GB" sz="2600" i="1" dirty="0"/>
              <a:t> </a:t>
            </a:r>
            <a:r>
              <a:rPr lang="en-GB" sz="2600" i="1" dirty="0" err="1"/>
              <a:t>yn</a:t>
            </a:r>
            <a:r>
              <a:rPr lang="en-GB" sz="2600" i="1" dirty="0"/>
              <a:t> </a:t>
            </a:r>
            <a:r>
              <a:rPr lang="en-GB" sz="2600" i="1" dirty="0" err="1"/>
              <a:t>unig</a:t>
            </a:r>
            <a:r>
              <a:rPr lang="en-GB" sz="2600" i="1" dirty="0"/>
              <a:t> y </a:t>
            </a:r>
            <a:r>
              <a:rPr lang="en-GB" sz="2600" i="1" dirty="0" err="1"/>
              <a:t>mae</a:t>
            </a:r>
            <a:r>
              <a:rPr lang="en-GB" sz="2600" i="1" dirty="0"/>
              <a:t> </a:t>
            </a:r>
            <a:r>
              <a:rPr lang="en-GB" sz="2600" i="1" dirty="0" err="1"/>
              <a:t>llwyddo</a:t>
            </a:r>
            <a:r>
              <a:rPr lang="en-GB" sz="2600" dirty="0"/>
              <a:t>”</a:t>
            </a:r>
          </a:p>
          <a:p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59974" y="1668522"/>
            <a:ext cx="4040348" cy="3342806"/>
          </a:xfrm>
        </p:spPr>
      </p:pic>
    </p:spTree>
    <p:extLst>
      <p:ext uri="{BB962C8B-B14F-4D97-AF65-F5344CB8AC3E}">
        <p14:creationId xmlns:p14="http://schemas.microsoft.com/office/powerpoint/2010/main" val="502487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42959"/>
            <a:ext cx="10515600" cy="1325563"/>
          </a:xfrm>
        </p:spPr>
        <p:txBody>
          <a:bodyPr>
            <a:normAutofit/>
          </a:bodyPr>
          <a:lstStyle/>
          <a:p>
            <a:pPr lvl="0" algn="ctr"/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Saunders Lewis (1893-1985)</a:t>
            </a:r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44774" y="1768839"/>
            <a:ext cx="4691921" cy="3515194"/>
          </a:xfrm>
        </p:spPr>
      </p:pic>
      <p:sp>
        <p:nvSpPr>
          <p:cNvPr id="7" name="TextBox 6"/>
          <p:cNvSpPr txBox="1"/>
          <p:nvPr/>
        </p:nvSpPr>
        <p:spPr>
          <a:xfrm>
            <a:off x="5209082" y="1506511"/>
            <a:ext cx="68879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Poet, dramatist, lecturer, politician;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1920s – helped establish Plaid Cymru;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President of Plaid Cymru 1926-1939;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1962 – made a revolutionary radio speech: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Fate of the Language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Predicted the extinction of the Welsh language;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Society established;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“</a:t>
            </a:r>
            <a:r>
              <a:rPr lang="en-GB" sz="2600" i="1" dirty="0">
                <a:solidFill>
                  <a:srgbClr val="0070C0"/>
                </a:solidFill>
                <a:latin typeface="Arial" panose="020B0604020202020204" pitchFamily="34" charset="0"/>
              </a:rPr>
              <a:t>only through revolutionary means will there be success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646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Torri’r gyfraith a Phrotestio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Breaking the Law and Protesting </a:t>
            </a:r>
          </a:p>
        </p:txBody>
      </p:sp>
      <p:pic>
        <p:nvPicPr>
          <p:cNvPr id="3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3821" y="1985367"/>
            <a:ext cx="3088239" cy="3263502"/>
          </a:xfrm>
        </p:spPr>
      </p:pic>
      <p:pic>
        <p:nvPicPr>
          <p:cNvPr id="4" name="Content Placeholder 5"/>
          <p:cNvPicPr>
            <a:picLocks noGrp="1" noChangeAspect="1"/>
          </p:cNvPicPr>
          <p:nvPr>
            <p:ph idx="2"/>
          </p:nvPr>
        </p:nvPicPr>
        <p:blipFill>
          <a:blip r:embed="rId4"/>
          <a:stretch>
            <a:fillRect/>
          </a:stretch>
        </p:blipFill>
        <p:spPr>
          <a:xfrm>
            <a:off x="3971928" y="2718422"/>
            <a:ext cx="1200150" cy="1200150"/>
          </a:xfrm>
        </p:spPr>
      </p:pic>
      <p:pic>
        <p:nvPicPr>
          <p:cNvPr id="5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946" y="1875524"/>
            <a:ext cx="3047996" cy="228599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6416" y="4346356"/>
            <a:ext cx="3879056" cy="21431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2895600" y="5543548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  <p:pic>
        <p:nvPicPr>
          <p:cNvPr id="10" name="Picture 9" descr="A red square with white text&#10;&#10;Description automatically generated">
            <a:extLst>
              <a:ext uri="{FF2B5EF4-FFF2-40B4-BE49-F238E27FC236}">
                <a16:creationId xmlns:a16="http://schemas.microsoft.com/office/drawing/2014/main" id="{9836FF9E-14F6-7880-3F22-343C9218B8D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0503" y="254555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700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87927" y="365127"/>
            <a:ext cx="11585769" cy="1325563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Ymladd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cyfartal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statws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Fighting for equal rights, status and supporting education </a:t>
            </a:r>
          </a:p>
        </p:txBody>
      </p:sp>
      <p:pic>
        <p:nvPicPr>
          <p:cNvPr id="3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86131" y="1664864"/>
            <a:ext cx="4062771" cy="3698079"/>
          </a:xfrm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387928" y="1690690"/>
            <a:ext cx="6982072" cy="364642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2781297" y="5600703"/>
            <a:ext cx="183127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6858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000000"/>
                </a:solidFill>
                <a:latin typeface="Arial" panose="020B0604020202020204" pitchFamily="34" charset="0"/>
              </a:rPr>
              <a:t>(Source: BBC, 2014a)</a:t>
            </a:r>
          </a:p>
        </p:txBody>
      </p:sp>
    </p:spTree>
    <p:extLst>
      <p:ext uri="{BB962C8B-B14F-4D97-AF65-F5344CB8AC3E}">
        <p14:creationId xmlns:p14="http://schemas.microsoft.com/office/powerpoint/2010/main" val="2095820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gefnogi’r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Legislation to support Welsh language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10095" y="1825625"/>
            <a:ext cx="5609705" cy="4351338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Deddf Llysoedd Cymraeg 1942;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1967;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Deddf Iaith Gymraeg  1993;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Mesur y Gymraeg (Cymru) 2011;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Safonau’r Iaith Gymraeg.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18168" y="1825625"/>
            <a:ext cx="5235632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Courts Act 1942;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1967; 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Act 1993;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Measures (Wales) 2011;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solidFill>
                  <a:srgbClr val="0070C0"/>
                </a:solidFill>
                <a:ea typeface="ＭＳ Ｐゴシック"/>
                <a:cs typeface="Arial" panose="020B0604020202020204" pitchFamily="34" charset="0"/>
              </a:rPr>
              <a:t>Welsh Language Standards. 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189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123568" y="365128"/>
            <a:ext cx="11896635" cy="776488"/>
          </a:xfrm>
        </p:spPr>
        <p:txBody>
          <a:bodyPr>
            <a:no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Newididau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datganoli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to Legislation and Policy since devolution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sz="half" idx="1"/>
          </p:nvPr>
        </p:nvSpPr>
        <p:spPr>
          <a:xfrm>
            <a:off x="315884" y="1701383"/>
            <a:ext cx="5703916" cy="4475579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Cwricwlwm Cymreig;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Pawb, Cynllun Gweithredu Cenedlaethol ar gyfer Cymru Dwyieithog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2003);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Fframwaith ar gyfer Dysgu Plant 3 – 7 oed yng Nghymru (</a:t>
            </a:r>
            <a:r>
              <a:rPr lang="cy-GB" dirty="0" err="1">
                <a:cs typeface="Arial" panose="020B0604020202020204" pitchFamily="34" charset="0"/>
              </a:rPr>
              <a:t>LlCC</a:t>
            </a:r>
            <a:r>
              <a:rPr lang="cy-GB" dirty="0">
                <a:cs typeface="Arial" panose="020B0604020202020204" pitchFamily="34" charset="0"/>
              </a:rPr>
              <a:t>, 2008);</a:t>
            </a:r>
          </a:p>
          <a:p>
            <a:pPr lvl="0">
              <a:lnSpc>
                <a:spcPct val="80000"/>
              </a:lnSpc>
            </a:pPr>
            <a:r>
              <a:rPr lang="cy-GB" dirty="0">
                <a:cs typeface="Arial" panose="020B0604020202020204" pitchFamily="34" charset="0"/>
              </a:rPr>
              <a:t>Iaith Byw, Iaith Fyw: Strategaeth y Gymraeg 2012-2017.</a:t>
            </a:r>
          </a:p>
          <a:p>
            <a:pPr lvl="0">
              <a:lnSpc>
                <a:spcPct val="80000"/>
              </a:lnSpc>
            </a:pPr>
            <a:endParaRPr lang="en-US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GB" sz="1800" dirty="0"/>
          </a:p>
          <a:p>
            <a:pPr lvl="0">
              <a:lnSpc>
                <a:spcPct val="80000"/>
              </a:lnSpc>
              <a:buNone/>
            </a:pPr>
            <a:endParaRPr lang="en-US" sz="1800" dirty="0"/>
          </a:p>
          <a:p>
            <a:pPr lvl="0">
              <a:lnSpc>
                <a:spcPct val="80000"/>
              </a:lnSpc>
            </a:pPr>
            <a:endParaRPr lang="en-GB" sz="15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96452"/>
            <a:ext cx="5848004" cy="406174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Curriculum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Iaith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Pawb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, A National Action Plan for a Bilingual Wales  2003 (WAG, 2003);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Framework for Children’s Learning for 3 to 7-year-olds in Wales (WAG, 2008);</a:t>
            </a:r>
          </a:p>
          <a:p>
            <a:pPr lvl="0">
              <a:lnSpc>
                <a:spcPct val="80000"/>
              </a:lnSpc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 living language, A language for living: Welsh Language Strategy 2012–17.</a:t>
            </a:r>
          </a:p>
          <a:p>
            <a:pPr lvl="0">
              <a:lnSpc>
                <a:spcPct val="80000"/>
              </a:lnSpc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641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551" y="365128"/>
            <a:ext cx="11043249" cy="102085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Cymreig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0551" y="1825624"/>
            <a:ext cx="5674744" cy="40382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600" dirty="0">
                <a:cs typeface="Arial" panose="020B0604020202020204" pitchFamily="34" charset="0"/>
              </a:rPr>
              <a:t>Mae’r Anghenion Cyffredinol yn adnabod 5 agwedd o’r Cwricwlwm Cymreig- </a:t>
            </a:r>
          </a:p>
          <a:p>
            <a:r>
              <a:rPr lang="cy-GB" sz="2600" dirty="0">
                <a:cs typeface="Arial" panose="020B0604020202020204" pitchFamily="34" charset="0"/>
              </a:rPr>
              <a:t>Diwylliannol;</a:t>
            </a:r>
          </a:p>
          <a:p>
            <a:r>
              <a:rPr lang="cy-GB" sz="2600" dirty="0">
                <a:cs typeface="Arial" panose="020B0604020202020204" pitchFamily="34" charset="0"/>
              </a:rPr>
              <a:t>Economeg;</a:t>
            </a:r>
          </a:p>
          <a:p>
            <a:r>
              <a:rPr lang="cy-GB" sz="2600" dirty="0">
                <a:cs typeface="Arial" panose="020B0604020202020204" pitchFamily="34" charset="0"/>
              </a:rPr>
              <a:t>Amgylcheddol;</a:t>
            </a:r>
          </a:p>
          <a:p>
            <a:r>
              <a:rPr lang="cy-GB" sz="2600" dirty="0">
                <a:cs typeface="Arial" panose="020B0604020202020204" pitchFamily="34" charset="0"/>
              </a:rPr>
              <a:t>Hanesyddol;</a:t>
            </a:r>
          </a:p>
          <a:p>
            <a:r>
              <a:rPr lang="cy-GB" sz="2600" dirty="0">
                <a:cs typeface="Arial" panose="020B0604020202020204" pitchFamily="34" charset="0"/>
              </a:rPr>
              <a:t>Ieithyddol.</a:t>
            </a:r>
          </a:p>
          <a:p>
            <a:pPr marL="0" indent="0" algn="r">
              <a:buNone/>
            </a:pPr>
            <a:r>
              <a:rPr lang="cy-GB" sz="2000" dirty="0">
                <a:cs typeface="Arial" panose="020B0604020202020204" pitchFamily="34" charset="0"/>
              </a:rPr>
              <a:t>(Cwricwlwm Cymreig,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79551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The Common Requirements statement identifies five aspects of the 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 – 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Cultural;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Economic;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Environmental;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Historical;</a:t>
            </a:r>
          </a:p>
          <a:p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Linguistic.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0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674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11834" y="1309816"/>
            <a:ext cx="5507966" cy="4279426"/>
          </a:xfrm>
        </p:spPr>
        <p:txBody>
          <a:bodyPr>
            <a:normAutofit fontScale="700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Dathlu diwylliannau amrywiol, ieithoedd a thraddodiadau Cymru wrth barchu gwerthoedd diwylliannau eraill;</a:t>
            </a:r>
          </a:p>
          <a:p>
            <a:r>
              <a:rPr lang="cy-GB" sz="3400" dirty="0">
                <a:cs typeface="Arial" panose="020B0604020202020204" pitchFamily="34" charset="0"/>
              </a:rPr>
              <a:t>Ennill gwybodaeth am gymuned eich hunan ynghyd a’i gwerthoedd a thraddodiadau;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celfyddydau creadigol a mynegiadol yng Nghymru ac yn ehangach;</a:t>
            </a:r>
          </a:p>
          <a:p>
            <a:r>
              <a:rPr lang="cy-GB" sz="3400" dirty="0">
                <a:cs typeface="Arial" panose="020B0604020202020204" pitchFamily="34" charset="0"/>
              </a:rPr>
              <a:t>Traddodiad Celtaidd; llenyddiaeth, cerddoriaeth, celf, crefft, dawns a chwaraeon traddodiadol a chyfredol;</a:t>
            </a:r>
          </a:p>
          <a:p>
            <a:pPr marL="0" indent="0" algn="r">
              <a:buNone/>
            </a:pPr>
            <a:r>
              <a:rPr lang="cy-GB" sz="26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1309816"/>
            <a:ext cx="5648478" cy="4279426"/>
          </a:xfrm>
        </p:spPr>
        <p:txBody>
          <a:bodyPr>
            <a:normAutofit fontScale="700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Celebrating the distinctive cultures, languages and traditions of Wales while respecting the values of other cultures;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of one’s own community and its values and traditions;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creative and expressive arts in Wales and in the broader;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Celtic tradition; traditional and contemporary literature, music, art, craft, dance and sport;</a:t>
            </a:r>
          </a:p>
          <a:p>
            <a:pPr marL="0" indent="0" algn="r">
              <a:buNone/>
            </a:pP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6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6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76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4" y="333554"/>
            <a:ext cx="9775166" cy="638045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71849" y="1396315"/>
            <a:ext cx="5747951" cy="4192928"/>
          </a:xfrm>
        </p:spPr>
        <p:txBody>
          <a:bodyPr>
            <a:normAutofit fontScale="77500" lnSpcReduction="20000"/>
          </a:bodyPr>
          <a:lstStyle/>
          <a:p>
            <a:r>
              <a:rPr lang="cy-GB" sz="3400" dirty="0">
                <a:cs typeface="Arial" panose="020B0604020202020204" pitchFamily="34" charset="0"/>
              </a:rPr>
              <a:t>Ennill gwybodaeth am gredoau ac arfer crefyddol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Dylanwadau Cristnogol ac eraill, gofynnol a presennol, ar bob agwedd o fywyd Cymreig.</a:t>
            </a:r>
          </a:p>
          <a:p>
            <a:r>
              <a:rPr lang="cy-GB" sz="3400" dirty="0" err="1">
                <a:cs typeface="Arial" panose="020B0604020202020204" pitchFamily="34" charset="0"/>
              </a:rPr>
              <a:t>Enill</a:t>
            </a:r>
            <a:r>
              <a:rPr lang="cy-GB" sz="3400" dirty="0">
                <a:cs typeface="Arial" panose="020B0604020202020204" pitchFamily="34" charset="0"/>
              </a:rPr>
              <a:t> gwybodaeth am fywyd gwleidyddol, cynt a </a:t>
            </a:r>
            <a:r>
              <a:rPr lang="cy-GB" sz="3400" dirty="0" err="1">
                <a:cs typeface="Arial" panose="020B0604020202020204" pitchFamily="34" charset="0"/>
              </a:rPr>
              <a:t>phresenol</a:t>
            </a:r>
            <a:r>
              <a:rPr lang="cy-GB" sz="3400" dirty="0">
                <a:cs typeface="Arial" panose="020B0604020202020204" pitchFamily="34" charset="0"/>
              </a:rPr>
              <a:t>, yng Nghymru.</a:t>
            </a:r>
          </a:p>
          <a:p>
            <a:r>
              <a:rPr lang="cy-GB" sz="3400" dirty="0">
                <a:cs typeface="Arial" panose="020B0604020202020204" pitchFamily="34" charset="0"/>
              </a:rPr>
              <a:t>Archwilio’r cysylltiadau rhwng Cymry, y DU, Ewrop a’r byd ehangach.</a:t>
            </a:r>
          </a:p>
          <a:p>
            <a:pPr marL="0" indent="0" algn="r">
              <a:buNone/>
            </a:pPr>
            <a:r>
              <a:rPr lang="cy-GB" sz="23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67245" y="1396315"/>
            <a:ext cx="5648478" cy="4192928"/>
          </a:xfrm>
        </p:spPr>
        <p:txBody>
          <a:bodyPr>
            <a:normAutofit fontScale="77500" lnSpcReduction="20000"/>
          </a:bodyPr>
          <a:lstStyle/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religious beliefs and practices of Wales,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Christian and other, past and present, and their influence on all aspects of Welsh life.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Gaining knowledge about the past and present political life of Wales.</a:t>
            </a:r>
          </a:p>
          <a:p>
            <a:r>
              <a:rPr lang="en-GB" sz="3500" dirty="0">
                <a:solidFill>
                  <a:srgbClr val="0070C0"/>
                </a:solidFill>
                <a:cs typeface="Arial" panose="020B0604020202020204" pitchFamily="34" charset="0"/>
              </a:rPr>
              <a:t>Exploring the links between Wales, the UK, Europe and the wider world.</a:t>
            </a:r>
          </a:p>
          <a:p>
            <a:pPr marL="0" indent="0" algn="r">
              <a:buNone/>
            </a:pP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23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23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106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11213640" cy="1386590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729944"/>
            <a:ext cx="5715000" cy="3859297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Defnyddio’r iaith Gymraeg, gyda mynediad i bawb;</a:t>
            </a:r>
          </a:p>
          <a:p>
            <a:r>
              <a:rPr lang="cy-GB" dirty="0">
                <a:cs typeface="Arial" panose="020B0604020202020204" pitchFamily="34" charset="0"/>
              </a:rPr>
              <a:t>Adnabod fod gwahanol lefelau o ruglder yn y Gymraeg;</a:t>
            </a:r>
          </a:p>
          <a:p>
            <a:r>
              <a:rPr lang="cy-GB" dirty="0">
                <a:cs typeface="Arial" panose="020B0604020202020204" pitchFamily="34" charset="0"/>
              </a:rPr>
              <a:t>Dysgu drwy cyfrwng y Gymraeg, a defnyddio Cymraeg achlysurol ym mywyd yr ysgol;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1729946"/>
            <a:ext cx="5807015" cy="38592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the Welsh language with access for all;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Recognising that there are many different levels of fluency in Welsh;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Teaching through the medium of Welsh, and using incidental Welsh in the life of the school;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792740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420130"/>
            <a:ext cx="9796732" cy="741608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Ieithyddol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Linguistic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643448"/>
            <a:ext cx="5715000" cy="3945793"/>
          </a:xfrm>
        </p:spPr>
        <p:txBody>
          <a:bodyPr>
            <a:normAutofit fontScale="92500"/>
          </a:bodyPr>
          <a:lstStyle/>
          <a:p>
            <a:r>
              <a:rPr lang="cy-GB" dirty="0">
                <a:cs typeface="Arial" panose="020B0604020202020204" pitchFamily="34" charset="0"/>
              </a:rPr>
              <a:t>Astudio acennau a thafodieithoedd Cymru;</a:t>
            </a:r>
          </a:p>
          <a:p>
            <a:r>
              <a:rPr lang="cy-GB" dirty="0">
                <a:cs typeface="Arial" panose="020B0604020202020204" pitchFamily="34" charset="0"/>
              </a:rPr>
              <a:t>Dod yn ymwybodol o’r Gymraeg fel </a:t>
            </a:r>
            <a:r>
              <a:rPr lang="cy-GB" dirty="0" err="1">
                <a:cs typeface="Arial" panose="020B0604020202020204" pitchFamily="34" charset="0"/>
              </a:rPr>
              <a:t>iaiath</a:t>
            </a:r>
            <a:r>
              <a:rPr lang="cy-GB" dirty="0">
                <a:cs typeface="Arial" panose="020B0604020202020204" pitchFamily="34" charset="0"/>
              </a:rPr>
              <a:t> a’i chysylltiadau a Saesneg a ieithoedd tramor modern;</a:t>
            </a:r>
          </a:p>
          <a:p>
            <a:r>
              <a:rPr lang="cy-GB" dirty="0">
                <a:cs typeface="Arial" panose="020B0604020202020204" pitchFamily="34" charset="0"/>
              </a:rPr>
              <a:t>Defnyddio’r Gymraeg i greu ethos ysgol sy’n adlewyrchu safiad yr ysgol fel ysgol yng Nghymru.</a:t>
            </a:r>
          </a:p>
          <a:p>
            <a:pPr marL="0" indent="0" algn="r">
              <a:buNone/>
            </a:pPr>
            <a:r>
              <a:rPr lang="cy-GB" sz="1800" dirty="0">
                <a:cs typeface="Arial" panose="020B0604020202020204" pitchFamily="34" charset="0"/>
              </a:rPr>
              <a:t>(Cwricwlwm Cymreig,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43448"/>
            <a:ext cx="5807015" cy="3945793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Studying the accents and dialects of Wales;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Becoming aware of Welsh as a language and its links with English and modern foreign languages;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Using Welsh to create a school ethos that reflects the school’s position as a school in Wales.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(Curriculum </a:t>
            </a:r>
            <a:r>
              <a:rPr lang="en-GB" sz="1800" dirty="0" err="1">
                <a:solidFill>
                  <a:srgbClr val="0070C0"/>
                </a:solidFill>
                <a:cs typeface="Arial" panose="020B0604020202020204" pitchFamily="34" charset="0"/>
              </a:rPr>
              <a:t>Cymreig</a:t>
            </a:r>
            <a:r>
              <a:rPr lang="en-GB" sz="1800" dirty="0">
                <a:solidFill>
                  <a:srgbClr val="0070C0"/>
                </a:solidFill>
                <a:cs typeface="Arial" panose="020B0604020202020204" pitchFamily="34" charset="0"/>
              </a:rPr>
              <a:t>, 2003)</a:t>
            </a:r>
          </a:p>
        </p:txBody>
      </p:sp>
    </p:spTree>
    <p:extLst>
      <p:ext uri="{BB962C8B-B14F-4D97-AF65-F5344CB8AC3E}">
        <p14:creationId xmlns:p14="http://schemas.microsoft.com/office/powerpoint/2010/main" val="2179227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Sylfaen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Development in the 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1540" y="1213450"/>
            <a:ext cx="5778260" cy="49635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Golyga ardal ddysgu Datblygu’r Gymraeg:</a:t>
            </a:r>
          </a:p>
          <a:p>
            <a:r>
              <a:rPr lang="cy-GB" sz="2400" dirty="0">
                <a:cs typeface="Arial" panose="020B0604020202020204" pitchFamily="34" charset="0"/>
              </a:rPr>
              <a:t>dysgu’r iaith yn raddol ac yn naturiol drwy brofiadau uniongyrchol;</a:t>
            </a:r>
          </a:p>
          <a:p>
            <a:r>
              <a:rPr lang="cy-GB" sz="2400" dirty="0">
                <a:cs typeface="Arial" panose="020B0604020202020204" pitchFamily="34" charset="0"/>
              </a:rPr>
              <a:t>cefnogaeth a pharch;</a:t>
            </a:r>
          </a:p>
          <a:p>
            <a:r>
              <a:rPr lang="cy-GB" sz="2400" dirty="0">
                <a:cs typeface="Arial" panose="020B0604020202020204" pitchFamily="34" charset="0"/>
              </a:rPr>
              <a:t>sensitifrwydd;</a:t>
            </a:r>
          </a:p>
          <a:p>
            <a:r>
              <a:rPr lang="cy-GB" sz="2400" dirty="0">
                <a:cs typeface="Arial" panose="020B0604020202020204" pitchFamily="34" charset="0"/>
              </a:rPr>
              <a:t>canmoliaeth am ymdrech;</a:t>
            </a:r>
          </a:p>
          <a:p>
            <a:r>
              <a:rPr lang="cy-GB" sz="2400" dirty="0">
                <a:cs typeface="Arial" panose="020B0604020202020204" pitchFamily="34" charset="0"/>
              </a:rPr>
              <a:t>amgylchedd cyfoethog a bywiog;</a:t>
            </a:r>
          </a:p>
          <a:p>
            <a:r>
              <a:rPr lang="cy-GB" sz="2400" dirty="0">
                <a:cs typeface="Arial" panose="020B0604020202020204" pitchFamily="34" charset="0"/>
              </a:rPr>
              <a:t>hwyl a brwdfrydedd.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173192"/>
            <a:ext cx="5738004" cy="5003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The Welsh Language Development Area of Learning in the Foundation Phase means: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learning the language gradually and naturally through first-hand experiences;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support and respect;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sensitivity;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praise for effort; 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a rich and lively environment;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786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23" y="365127"/>
            <a:ext cx="10910977" cy="681545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436" y="1543986"/>
            <a:ext cx="5922364" cy="4632977"/>
          </a:xfrm>
        </p:spPr>
        <p:txBody>
          <a:bodyPr>
            <a:normAutofit/>
          </a:bodyPr>
          <a:lstStyle/>
          <a:p>
            <a:r>
              <a:rPr lang="cy-GB" dirty="0">
                <a:cs typeface="Arial" panose="020B0604020202020204" pitchFamily="34" charset="0"/>
              </a:rPr>
              <a:t>Un continwwm ar gyfer addysgu a dysgu Cymraeg;</a:t>
            </a:r>
          </a:p>
          <a:p>
            <a:r>
              <a:rPr lang="cy-GB" dirty="0">
                <a:cs typeface="Arial" panose="020B0604020202020204" pitchFamily="34" charset="0"/>
              </a:rPr>
              <a:t>Canolbwyntio fwy ar ddeall a defnyddio'r Gymraeg ar gyfer cyfathrebu;</a:t>
            </a:r>
          </a:p>
          <a:p>
            <a:r>
              <a:rPr lang="cy-GB" dirty="0">
                <a:cs typeface="Arial" panose="020B0604020202020204" pitchFamily="34" charset="0"/>
              </a:rPr>
              <a:t>Llai o ganolbwyntio ar sgiliau ysgrifennu a darllen Cymraeg;</a:t>
            </a:r>
          </a:p>
          <a:p>
            <a:r>
              <a:rPr lang="cy-GB" b="1" dirty="0">
                <a:cs typeface="Arial" panose="020B0604020202020204" pitchFamily="34" charset="0"/>
              </a:rPr>
              <a:t>Angen buddsoddiad pellach mewn hyfforddiant athrawon.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18938"/>
            <a:ext cx="5738004" cy="4558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A single continuum for teaching and learning Welsh;</a:t>
            </a:r>
          </a:p>
          <a:p>
            <a:r>
              <a:rPr lang="en-GB" dirty="0">
                <a:solidFill>
                  <a:srgbClr val="0070C0"/>
                </a:solidFill>
              </a:rPr>
              <a:t>More focus on understanding and using Welsh for communicating;</a:t>
            </a:r>
          </a:p>
          <a:p>
            <a:r>
              <a:rPr lang="en-GB" dirty="0">
                <a:solidFill>
                  <a:srgbClr val="0070C0"/>
                </a:solidFill>
              </a:rPr>
              <a:t>Less focus on Welsh writing and reading skills;</a:t>
            </a:r>
          </a:p>
          <a:p>
            <a:r>
              <a:rPr lang="en-GB" b="1" dirty="0">
                <a:solidFill>
                  <a:srgbClr val="0070C0"/>
                </a:solidFill>
              </a:rPr>
              <a:t>Further investment in teacher training is required.</a:t>
            </a:r>
          </a:p>
        </p:txBody>
      </p:sp>
    </p:spTree>
    <p:extLst>
      <p:ext uri="{BB962C8B-B14F-4D97-AF65-F5344CB8AC3E}">
        <p14:creationId xmlns:p14="http://schemas.microsoft.com/office/powerpoint/2010/main" val="516372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 y Gymraeg (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) 2011</a:t>
            </a:r>
            <a:b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 (Wales) Measure 2011</a:t>
            </a:r>
            <a:br>
              <a:rPr lang="en-US" sz="2700" b="1" dirty="0"/>
            </a:br>
            <a:endParaRPr lang="en-GB" sz="2700" b="1" dirty="0"/>
          </a:p>
        </p:txBody>
      </p:sp>
      <p:sp>
        <p:nvSpPr>
          <p:cNvPr id="3" name="Rectangle 3"/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cs typeface="Arial" panose="020B0604020202020204" pitchFamily="34" charset="0"/>
              </a:rPr>
              <a:t>1. C</a:t>
            </a:r>
            <a:r>
              <a:rPr lang="cy-GB" dirty="0" err="1">
                <a:cs typeface="Arial" panose="020B0604020202020204" pitchFamily="34" charset="0"/>
              </a:rPr>
              <a:t>adarnhau</a:t>
            </a:r>
            <a:r>
              <a:rPr lang="cy-GB" dirty="0">
                <a:cs typeface="Arial" panose="020B0604020202020204" pitchFamily="34" charset="0"/>
              </a:rPr>
              <a:t> statws swyddogol y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2. Sefydlu Comisiynydd Iaith Gymraeg;</a:t>
            </a:r>
          </a:p>
          <a:p>
            <a:pPr lvl="0">
              <a:buNone/>
            </a:pPr>
            <a:r>
              <a:rPr lang="cy-GB" dirty="0">
                <a:cs typeface="Arial" panose="020B0604020202020204" pitchFamily="34" charset="0"/>
              </a:rPr>
              <a:t>3. Creu hawliau i siaradwyr Cymraeg.</a:t>
            </a:r>
          </a:p>
          <a:p>
            <a:pPr lvl="0">
              <a:buNone/>
            </a:pPr>
            <a:endParaRPr lang="en-GB" sz="1800" dirty="0"/>
          </a:p>
          <a:p>
            <a:pPr lvl="0">
              <a:buNone/>
            </a:pPr>
            <a:endParaRPr lang="en-GB" sz="1800" dirty="0">
              <a:solidFill>
                <a:srgbClr val="1F497D"/>
              </a:solidFill>
            </a:endParaRPr>
          </a:p>
          <a:p>
            <a:pPr lvl="0">
              <a:buNone/>
            </a:pPr>
            <a:endParaRPr lang="en-GB" sz="1800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1. Confirming the official status of the language;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2. Establishing a Welsh Language Commissioner; </a:t>
            </a:r>
          </a:p>
          <a:p>
            <a:pPr lvl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3. Creating rights for Welsh speakers.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746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y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1549" y="1435331"/>
            <a:ext cx="5748251" cy="4741632"/>
          </a:xfrm>
        </p:spPr>
        <p:txBody>
          <a:bodyPr>
            <a:no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Swydd 7 mlynedd;</a:t>
            </a:r>
          </a:p>
          <a:p>
            <a:r>
              <a:rPr lang="cy-GB" sz="2400" dirty="0">
                <a:cs typeface="Arial" panose="020B0604020202020204" pitchFamily="34" charset="0"/>
              </a:rPr>
              <a:t>Strategaethau: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Dylanwadu ar bolisi er mwyn datblygu’r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Ehangu hawliau pobl i ddefnyddio’r Gymraeg;</a:t>
            </a:r>
          </a:p>
          <a:p>
            <a:pPr>
              <a:buFontTx/>
              <a:buChar char="-"/>
            </a:pPr>
            <a:r>
              <a:rPr lang="cy-GB" sz="2400" dirty="0">
                <a:cs typeface="Arial" panose="020B0604020202020204" pitchFamily="34" charset="0"/>
              </a:rPr>
              <a:t>Sicrhau bod cyrff cyhoeddus yn cydymffurfio â safonau’r Gymraeg;</a:t>
            </a:r>
          </a:p>
          <a:p>
            <a:pPr marL="0" indent="0">
              <a:buNone/>
            </a:pPr>
            <a:r>
              <a:rPr lang="cy-GB" sz="2400" dirty="0">
                <a:cs typeface="Arial" panose="020B0604020202020204" pitchFamily="34" charset="0"/>
              </a:rPr>
              <a:t>- Hwyluso defnydd ehangach o’r Gymraeg gyda busnesau ac elusennau.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35331"/>
            <a:ext cx="5781502" cy="474163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7-year post;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Strategies: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Influencing policy to develop the Welsh language;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Expanding people's rights to use Welsh;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Ensuring that public bodies comply with Welsh language standards;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- Facilitating wider use of Welsh with businesses and charities.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346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549" y="365128"/>
            <a:ext cx="11082251" cy="102032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Gymraeg - 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Efa Gruffudd Jones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Commissioner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435331"/>
            <a:ext cx="8199620" cy="424594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i="1" dirty="0">
                <a:cs typeface="Arial" panose="020B0604020202020204" pitchFamily="34" charset="0"/>
              </a:rPr>
              <a:t>“Fe fydd hi’n fraint cael bod yn Gomisiynydd y Gymraeg... Dw i am weld Cymru lle mae pobl yn gallu mwynhau defnyddio’r Gymraeg bob dydd. Dw i’n edrych ymlaen at wneud popeth yn fy ngallu i sicrhau bod y Gymraeg, ein trysor cenedlaethol, yn perthyn i bob un ohonon ni.”</a:t>
            </a:r>
          </a:p>
          <a:p>
            <a:endParaRPr lang="cy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i="1" dirty="0">
                <a:solidFill>
                  <a:srgbClr val="0070C0"/>
                </a:solidFill>
                <a:cs typeface="Arial" panose="020B0604020202020204" pitchFamily="34" charset="0"/>
              </a:rPr>
              <a:t>“</a:t>
            </a:r>
            <a:r>
              <a:rPr lang="en-GB" sz="2400" b="0" i="1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It will be a privilege to be the Welsh Language Commissioner.... I want to see a Wales where people can enjoy using Welsh every day. I look forward to doing all I can to ensure that the Welsh language, our national treasure, belongs to all.”</a:t>
            </a:r>
            <a:endParaRPr lang="cy-GB" sz="3600" i="1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  <p:pic>
        <p:nvPicPr>
          <p:cNvPr id="7" name="Content Placeholder 6" descr="A picture containing person, clothing, outdoor, green&#10;&#10;Description automatically generated">
            <a:extLst>
              <a:ext uri="{FF2B5EF4-FFF2-40B4-BE49-F238E27FC236}">
                <a16:creationId xmlns:a16="http://schemas.microsoft.com/office/drawing/2014/main" id="{F82134F1-C0C2-2D5A-2630-8C85E457F1B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3166" y="1565338"/>
            <a:ext cx="3797052" cy="3492139"/>
          </a:xfrm>
        </p:spPr>
      </p:pic>
    </p:spTree>
    <p:extLst>
      <p:ext uri="{BB962C8B-B14F-4D97-AF65-F5344CB8AC3E}">
        <p14:creationId xmlns:p14="http://schemas.microsoft.com/office/powerpoint/2010/main" val="33651782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Autofit/>
          </a:bodyPr>
          <a:lstStyle/>
          <a:p>
            <a:pPr lvl="0"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Gwasanaethau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Initiatives/Services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7377" y="1779371"/>
            <a:ext cx="5832423" cy="4397591"/>
          </a:xfrm>
        </p:spPr>
        <p:txBody>
          <a:bodyPr/>
          <a:lstStyle/>
          <a:p>
            <a:pPr lvl="0"/>
            <a:r>
              <a:rPr lang="cy-GB" dirty="0">
                <a:cs typeface="Arial" panose="020B0604020202020204" pitchFamily="34" charset="0"/>
              </a:rPr>
              <a:t>Mudiad Meithrin;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Cymraeg ar gyfer Oedolion;</a:t>
            </a:r>
          </a:p>
          <a:p>
            <a:pPr lvl="0"/>
            <a:r>
              <a:rPr lang="cy-GB" dirty="0" err="1">
                <a:cs typeface="Arial" panose="020B0604020202020204" pitchFamily="34" charset="0"/>
              </a:rPr>
              <a:t>Cyrisau</a:t>
            </a:r>
            <a:r>
              <a:rPr lang="cy-GB" dirty="0">
                <a:cs typeface="Arial" panose="020B0604020202020204" pitchFamily="34" charset="0"/>
              </a:rPr>
              <a:t> Sabothol;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Gwefannau cyfrwng Cymraeg;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Cyhoeddiadau Cymraeg/ dwyieithog;</a:t>
            </a:r>
          </a:p>
          <a:p>
            <a:pPr lvl="0"/>
            <a:r>
              <a:rPr lang="cy-GB" dirty="0">
                <a:cs typeface="Arial" panose="020B0604020202020204" pitchFamily="34" charset="0"/>
              </a:rPr>
              <a:t>Yr Urdd.</a:t>
            </a:r>
          </a:p>
          <a:p>
            <a:pPr lvl="0"/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779373"/>
            <a:ext cx="5181600" cy="4397590"/>
          </a:xfrm>
        </p:spPr>
        <p:txBody>
          <a:bodyPr/>
          <a:lstStyle/>
          <a:p>
            <a:pPr lvl="0"/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Mudiad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Arial" panose="020B0604020202020204" pitchFamily="34" charset="0"/>
              </a:rPr>
              <a:t>Meithrin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S4C/Radio Cymru;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for Adults;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Sabbatical courses;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 websites;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Welsh medium/bilingual publishing;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The Urdd.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7627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7366" y="1825625"/>
            <a:ext cx="5312434" cy="4351338"/>
          </a:xfrm>
        </p:spPr>
        <p:txBody>
          <a:bodyPr>
            <a:normAutofit/>
          </a:bodyPr>
          <a:lstStyle/>
          <a:p>
            <a:r>
              <a:rPr lang="cy-GB" sz="2400" dirty="0">
                <a:cs typeface="Arial" panose="020B0604020202020204" pitchFamily="34" charset="0"/>
              </a:rPr>
              <a:t>Cylch Ti a Fi;</a:t>
            </a:r>
          </a:p>
          <a:p>
            <a:r>
              <a:rPr lang="cy-GB" sz="2400" dirty="0">
                <a:cs typeface="Arial" panose="020B0604020202020204" pitchFamily="34" charset="0"/>
              </a:rPr>
              <a:t>Cylchoedd Meithrin;</a:t>
            </a:r>
          </a:p>
          <a:p>
            <a:r>
              <a:rPr lang="cy-GB" sz="2400" dirty="0">
                <a:cs typeface="Arial" panose="020B0604020202020204" pitchFamily="34" charset="0"/>
              </a:rPr>
              <a:t>Cymraeg i Blant;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Cwtsh;</a:t>
            </a:r>
          </a:p>
          <a:p>
            <a:r>
              <a:rPr lang="cy-GB" sz="2400" dirty="0">
                <a:cs typeface="Arial" panose="020B0604020202020204" pitchFamily="34" charset="0"/>
              </a:rPr>
              <a:t>Clwb Cylch;</a:t>
            </a:r>
          </a:p>
          <a:p>
            <a:r>
              <a:rPr lang="cy-GB" sz="2400" dirty="0">
                <a:cs typeface="Arial" panose="020B0604020202020204" pitchFamily="34" charset="0"/>
              </a:rPr>
              <a:t>Hyfforddiant;</a:t>
            </a:r>
          </a:p>
          <a:p>
            <a:r>
              <a:rPr lang="cy-GB" sz="2400" dirty="0">
                <a:cs typeface="Arial" panose="020B0604020202020204" pitchFamily="34" charset="0"/>
              </a:rPr>
              <a:t>Adnoddau;</a:t>
            </a:r>
          </a:p>
          <a:p>
            <a:r>
              <a:rPr lang="cy-GB" sz="2400" dirty="0">
                <a:cs typeface="Arial" panose="020B0604020202020204" pitchFamily="34" charset="0"/>
              </a:rPr>
              <a:t>Cyfryngau cymdeithasol.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90"/>
            <a:ext cx="5181600" cy="4486273"/>
          </a:xfrm>
        </p:spPr>
        <p:txBody>
          <a:bodyPr>
            <a:normAutofit/>
          </a:bodyPr>
          <a:lstStyle/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Ti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a Fi 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group;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Nursery groups;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Cymraeg for Kids;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Cwtsh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Clwb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  <a:r>
              <a:rPr lang="en-GB" sz="2400" i="1" dirty="0" err="1">
                <a:solidFill>
                  <a:srgbClr val="0070C0"/>
                </a:solidFill>
                <a:cs typeface="Arial" panose="020B0604020202020204" pitchFamily="34" charset="0"/>
              </a:rPr>
              <a:t>Cylch</a:t>
            </a:r>
            <a:r>
              <a:rPr lang="en-GB" sz="2400" i="1" dirty="0">
                <a:solidFill>
                  <a:srgbClr val="0070C0"/>
                </a:solidFill>
                <a:cs typeface="Arial" panose="020B0604020202020204" pitchFamily="34" charset="0"/>
              </a:rPr>
              <a:t>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Training;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Resources;</a:t>
            </a:r>
          </a:p>
          <a:p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Social media.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456" y="221660"/>
            <a:ext cx="3332313" cy="12674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37631" y="3433313"/>
            <a:ext cx="1200509" cy="8718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07592" y="4600755"/>
            <a:ext cx="2185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@</a:t>
            </a:r>
            <a:r>
              <a:rPr lang="en-GB" dirty="0" err="1">
                <a:latin typeface="Arial" panose="020B0604020202020204" pitchFamily="34" charset="0"/>
              </a:rPr>
              <a:t>Mudiad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Meithrin</a:t>
            </a:r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7049" y="3482433"/>
            <a:ext cx="1172832" cy="82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802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853" y="307362"/>
            <a:ext cx="2857500" cy="10858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Gwefan wedi’i ariannu gan Lywodraeth Cymru;</a:t>
            </a:r>
          </a:p>
          <a:p>
            <a:r>
              <a:rPr lang="cy-GB" dirty="0">
                <a:cs typeface="Arial" panose="020B0604020202020204" pitchFamily="34" charset="0"/>
              </a:rPr>
              <a:t>Cysylltiadau i ffynonellau defnyddiol: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rhaglenni teledu;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sefydliadau;</a:t>
            </a:r>
          </a:p>
          <a:p>
            <a:pPr>
              <a:buFontTx/>
              <a:buChar char="-"/>
            </a:pPr>
            <a:r>
              <a:rPr lang="cy-GB" dirty="0">
                <a:cs typeface="Arial" panose="020B0604020202020204" pitchFamily="34" charset="0"/>
              </a:rPr>
              <a:t>gwefannau;</a:t>
            </a:r>
          </a:p>
          <a:p>
            <a:pPr>
              <a:buFontTx/>
              <a:buChar char="-"/>
            </a:pPr>
            <a:r>
              <a:rPr lang="cy-GB" dirty="0" err="1">
                <a:cs typeface="Arial" panose="020B0604020202020204" pitchFamily="34" charset="0"/>
              </a:rPr>
              <a:t>apiau</a:t>
            </a:r>
            <a:r>
              <a:rPr lang="cy-GB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 funded by Welsh Government;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Links to useful sources: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television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organisations;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websites;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apps.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8987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4946" y="58863"/>
            <a:ext cx="1563034" cy="156303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626" y="2271192"/>
            <a:ext cx="3227294" cy="3905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</p:txBody>
      </p:sp>
      <p:pic>
        <p:nvPicPr>
          <p:cNvPr id="6" name="Q8l2SsPEXi0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003382" y="2074689"/>
            <a:ext cx="7883818" cy="3905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1666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365127"/>
            <a:ext cx="4399006" cy="1451315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Initiatives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4094" y="2088292"/>
            <a:ext cx="5535706" cy="4088671"/>
          </a:xfrm>
        </p:spPr>
        <p:txBody>
          <a:bodyPr/>
          <a:lstStyle/>
          <a:p>
            <a:r>
              <a:rPr lang="cy-GB" dirty="0">
                <a:cs typeface="Arial" panose="020B0604020202020204" pitchFamily="34" charset="0"/>
              </a:rPr>
              <a:t>22 mentr iaith yng Nghymru ar hyn o bryd;</a:t>
            </a:r>
          </a:p>
          <a:p>
            <a:r>
              <a:rPr lang="cy-GB" dirty="0" err="1">
                <a:cs typeface="Arial" panose="020B0604020202020204" pitchFamily="34" charset="0"/>
              </a:rPr>
              <a:t>Caniatau</a:t>
            </a:r>
            <a:r>
              <a:rPr lang="cy-GB" dirty="0">
                <a:cs typeface="Arial" panose="020B0604020202020204" pitchFamily="34" charset="0"/>
              </a:rPr>
              <a:t> pobl i gymdeithasu’n Gymraeg;</a:t>
            </a:r>
          </a:p>
          <a:p>
            <a:r>
              <a:rPr lang="cy-GB" dirty="0">
                <a:cs typeface="Arial" panose="020B0604020202020204" pitchFamily="34" charset="0"/>
              </a:rPr>
              <a:t>Trefnu gweithgareddau ar gyfer pobl rhugl a dysgwyr;</a:t>
            </a:r>
          </a:p>
          <a:p>
            <a:r>
              <a:rPr lang="cy-GB" dirty="0">
                <a:cs typeface="Arial" panose="020B0604020202020204" pitchFamily="34" charset="0"/>
              </a:rPr>
              <a:t>Os gennych chi fenter iaith yn eich ardal chi?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88292"/>
            <a:ext cx="5691948" cy="4088671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Wales currently has 22 Welsh language initiatives;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Enables people to socialise through the medium of Welsh;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Arrange activities for fluent Welsh speakers and Welsh learners;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Do you have one in your area?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451" y="209550"/>
            <a:ext cx="9525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5546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41477" y="1124262"/>
            <a:ext cx="3863669" cy="3962568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2158" y="468726"/>
            <a:ext cx="7802380" cy="5708237"/>
          </a:xfrm>
        </p:spPr>
        <p:txBody>
          <a:bodyPr>
            <a:norm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Cyflwyno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rhannu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gyda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rhieni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gofalwyr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Cefnogi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teuluoedd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lleoliadau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dwyieithog</a:t>
            </a:r>
            <a:r>
              <a:rPr lang="en-GB" dirty="0">
                <a:cs typeface="Arial" panose="020B0604020202020204" pitchFamily="34" charset="0"/>
              </a:rPr>
              <a:t>/</a:t>
            </a:r>
            <a:r>
              <a:rPr lang="en-GB" dirty="0" err="1">
                <a:cs typeface="Arial" panose="020B0604020202020204" pitchFamily="34" charset="0"/>
              </a:rPr>
              <a:t>amlieithog</a:t>
            </a:r>
            <a:r>
              <a:rPr lang="en-GB" dirty="0"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cs typeface="Arial" panose="020B0604020202020204" pitchFamily="34" charset="0"/>
              </a:rPr>
              <a:t>Llyfrau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dwy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gael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mewn</a:t>
            </a:r>
            <a:r>
              <a:rPr lang="en-GB" dirty="0">
                <a:cs typeface="Arial" panose="020B0604020202020204" pitchFamily="34" charset="0"/>
              </a:rPr>
              <a:t> 30+ </a:t>
            </a:r>
            <a:r>
              <a:rPr lang="en-GB" dirty="0" err="1">
                <a:cs typeface="Arial" panose="020B0604020202020204" pitchFamily="34" charset="0"/>
              </a:rPr>
              <a:t>iaith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Introduces book sharing with parents and carers;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Supports bilingual/multilingual families and settings;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Dual language books available in 30+ languages</a:t>
            </a: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3234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62000" y="169595"/>
            <a:ext cx="10515600" cy="1325563"/>
          </a:xfrm>
        </p:spPr>
        <p:txBody>
          <a:bodyPr>
            <a:normAutofit/>
          </a:bodyPr>
          <a:lstStyle/>
          <a:p>
            <a:pPr lvl="0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20769" y="1581509"/>
            <a:ext cx="6202335" cy="400840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>
                <a:cs typeface="Arial" panose="020B0604020202020204" pitchFamily="34" charset="0"/>
              </a:rPr>
              <a:t>1 </a:t>
            </a:r>
            <a:r>
              <a:rPr lang="en-GB" dirty="0" err="1">
                <a:cs typeface="Arial" panose="020B0604020202020204" pitchFamily="34" charset="0"/>
              </a:rPr>
              <a:t>miliwn</a:t>
            </a:r>
            <a:r>
              <a:rPr lang="en-GB" dirty="0">
                <a:cs typeface="Arial" panose="020B0604020202020204" pitchFamily="34" charset="0"/>
              </a:rPr>
              <a:t> o </a:t>
            </a:r>
            <a:r>
              <a:rPr lang="en-GB" dirty="0" err="1">
                <a:cs typeface="Arial" panose="020B0604020202020204" pitchFamily="34" charset="0"/>
              </a:rPr>
              <a:t>siaradwyr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erbyn</a:t>
            </a:r>
            <a:r>
              <a:rPr lang="en-GB" dirty="0">
                <a:cs typeface="Arial" panose="020B0604020202020204" pitchFamily="34" charset="0"/>
              </a:rPr>
              <a:t> 2050.</a:t>
            </a:r>
          </a:p>
          <a:p>
            <a:pPr marL="0" indent="0" algn="r">
              <a:buNone/>
            </a:pPr>
            <a:r>
              <a:rPr lang="en-GB" sz="2100" dirty="0">
                <a:cs typeface="Arial" panose="020B0604020202020204" pitchFamily="34" charset="0"/>
              </a:rPr>
              <a:t>(BBC, 2016)</a:t>
            </a:r>
          </a:p>
          <a:p>
            <a:r>
              <a:rPr lang="en-GB" dirty="0" err="1">
                <a:cs typeface="Arial" panose="020B0604020202020204" pitchFamily="34" charset="0"/>
              </a:rPr>
              <a:t>Targed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uchelgeisiol</a:t>
            </a:r>
            <a:r>
              <a:rPr lang="en-GB" dirty="0">
                <a:cs typeface="Arial" panose="020B0604020202020204" pitchFamily="34" charset="0"/>
              </a:rPr>
              <a:t>? Sut </a:t>
            </a:r>
            <a:r>
              <a:rPr lang="en-GB" dirty="0" err="1">
                <a:cs typeface="Arial" panose="020B0604020202020204" pitchFamily="34" charset="0"/>
              </a:rPr>
              <a:t>ellir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gyrraedd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hyn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pPr lvl="0"/>
            <a:r>
              <a:rPr lang="en-GB" dirty="0" err="1">
                <a:cs typeface="Arial" panose="020B0604020202020204" pitchFamily="34" charset="0"/>
              </a:rPr>
              <a:t>Heriau</a:t>
            </a:r>
            <a:r>
              <a:rPr lang="en-GB" dirty="0">
                <a:cs typeface="Arial" panose="020B0604020202020204" pitchFamily="34" charset="0"/>
              </a:rPr>
              <a:t> ?</a:t>
            </a:r>
          </a:p>
          <a:p>
            <a:pPr marL="0" lv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1 million Welsh speakers by 2050.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rgbClr val="0070C0"/>
                </a:solidFill>
                <a:cs typeface="Arial" panose="020B0604020202020204" pitchFamily="34" charset="0"/>
              </a:rPr>
              <a:t>(BBC , 2016)</a:t>
            </a:r>
            <a:endParaRPr lang="en-GB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Ambitious target? How can this be reached?</a:t>
            </a:r>
          </a:p>
          <a:p>
            <a:pPr lvl="0"/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Challenges?</a:t>
            </a:r>
          </a:p>
          <a:p>
            <a:pPr lvl="0"/>
            <a:endParaRPr lang="en-GB" dirty="0"/>
          </a:p>
        </p:txBody>
      </p:sp>
      <p:pic>
        <p:nvPicPr>
          <p:cNvPr id="5" name="QUzi8OiLMU0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75507" y="832376"/>
            <a:ext cx="5564092" cy="4807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3232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08" y="365128"/>
            <a:ext cx="4181412" cy="765404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Gweithgaredd</a:t>
            </a:r>
            <a:endParaRPr lang="en-GB" sz="2800" dirty="0">
              <a:latin typeface="Arial" panose="020B0604020202020204" pitchFamily="34" charset="0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dwyieithrwydd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amlieithrwydd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Benefits of bilingualism/multilingualism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318055" y="1514475"/>
            <a:ext cx="28546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ymennydd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6196" y="4329113"/>
            <a:ext cx="24142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Meddwl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dargyfeiriol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388330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priodol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Plant CIY/SIY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WAL/EAL children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06241" y="4697075"/>
            <a:ext cx="27542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Fframweithiau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Mentrau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Frameworks/Initiatives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4613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next….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581665"/>
            <a:ext cx="5726084" cy="4595298"/>
          </a:xfrm>
        </p:spPr>
        <p:txBody>
          <a:bodyPr>
            <a:normAutofit/>
          </a:bodyPr>
          <a:lstStyle/>
          <a:p>
            <a:r>
              <a:rPr lang="cy-GB" sz="2600" dirty="0">
                <a:cs typeface="Arial" panose="020B0604020202020204" pitchFamily="34" charset="0"/>
              </a:rPr>
              <a:t>Ymarfer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 clip a rhannwch gyda’ch darlithydd (os ydych yn pryderu am recordio, </a:t>
            </a:r>
            <a:r>
              <a:rPr lang="cy-GB" sz="2600" dirty="0" err="1">
                <a:cs typeface="Arial" panose="020B0604020202020204" pitchFamily="34" charset="0"/>
              </a:rPr>
              <a:t>lanlwytho</a:t>
            </a:r>
            <a:r>
              <a:rPr lang="cy-GB" sz="2600" dirty="0">
                <a:cs typeface="Arial" panose="020B0604020202020204" pitchFamily="34" charset="0"/>
              </a:rPr>
              <a:t>, rhannu);</a:t>
            </a:r>
          </a:p>
          <a:p>
            <a:r>
              <a:rPr lang="cy-GB" sz="2600" dirty="0">
                <a:cs typeface="Arial" panose="020B0604020202020204" pitchFamily="34" charset="0"/>
              </a:rPr>
              <a:t>Cysylltu gyda TGCh os oes problemau;</a:t>
            </a:r>
          </a:p>
          <a:p>
            <a:r>
              <a:rPr lang="cy-GB" sz="2600" dirty="0">
                <a:cs typeface="Arial" panose="020B0604020202020204" pitchFamily="34" charset="0"/>
              </a:rPr>
              <a:t>Mwynhewch!</a:t>
            </a:r>
          </a:p>
          <a:p>
            <a:r>
              <a:rPr lang="cy-GB" sz="2600" dirty="0">
                <a:cs typeface="Arial" panose="020B0604020202020204" pitchFamily="34" charset="0"/>
              </a:rPr>
              <a:t>Cwblhewch yr holiadur modwl (Moodle) wedi i chi dderbyn eich adborth os gwelwch yn dda.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81665"/>
            <a:ext cx="5703916" cy="459529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Practice uploading clip and share with your lecturer (if anxious about recording, uploading, sharing);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Contact IT if issues;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Enjoy! </a:t>
            </a:r>
          </a:p>
          <a:p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Please complete the module questionnaire (Moodle) once feedback has been returned.</a:t>
            </a:r>
          </a:p>
        </p:txBody>
      </p:sp>
    </p:spTree>
    <p:extLst>
      <p:ext uri="{BB962C8B-B14F-4D97-AF65-F5344CB8AC3E}">
        <p14:creationId xmlns:p14="http://schemas.microsoft.com/office/powerpoint/2010/main" val="33637226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(2016) </a:t>
            </a:r>
            <a:r>
              <a:rPr lang="en-GB" sz="2400" i="1" dirty="0">
                <a:cs typeface="Arial" panose="020B0604020202020204" pitchFamily="34" charset="0"/>
              </a:rPr>
              <a:t>Welsh language target of one million speakers by 2050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2"/>
              </a:rPr>
              <a:t>https://www.bbc.co.uk/news/uk-wales-politics-3692456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cs typeface="Arial" panose="020B0604020202020204" pitchFamily="34" charset="0"/>
              </a:rPr>
              <a:t>BBC (2019) </a:t>
            </a:r>
            <a:r>
              <a:rPr lang="en-GB" sz="2400" i="1" dirty="0">
                <a:cs typeface="Arial" panose="020B0604020202020204" pitchFamily="34" charset="0"/>
              </a:rPr>
              <a:t>Million Welsh speakers target by 2050 backed by UK minister</a:t>
            </a:r>
            <a:r>
              <a:rPr lang="en-GB" sz="2400" dirty="0">
                <a:cs typeface="Arial" panose="020B0604020202020204" pitchFamily="34" charset="0"/>
              </a:rPr>
              <a:t>. Available at: </a:t>
            </a:r>
            <a:r>
              <a:rPr lang="en-GB" sz="2400" dirty="0">
                <a:cs typeface="Arial" panose="020B0604020202020204" pitchFamily="34" charset="0"/>
                <a:hlinkClick r:id="rId3"/>
              </a:rPr>
              <a:t>https://www.bbc.co.uk/news/uk-wales-48824510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Booktrust</a:t>
            </a:r>
            <a:r>
              <a:rPr lang="en-GB" sz="2400" dirty="0">
                <a:cs typeface="Arial" panose="020B0604020202020204" pitchFamily="34" charset="0"/>
              </a:rPr>
              <a:t> (2019) </a:t>
            </a:r>
            <a:r>
              <a:rPr lang="en-GB" sz="2400" i="1" dirty="0">
                <a:cs typeface="Arial" panose="020B0604020202020204" pitchFamily="34" charset="0"/>
              </a:rPr>
              <a:t>Dual language. </a:t>
            </a:r>
            <a:r>
              <a:rPr lang="en-GB" sz="2400" dirty="0">
                <a:cs typeface="Arial" panose="020B0604020202020204" pitchFamily="34" charset="0"/>
                <a:hlinkClick r:id="rId4"/>
              </a:rPr>
              <a:t>https://www.booktrust.org.uk/what-we-do/programmes-and-campaigns/bookstart/practitioners/additional-offers/dual-language-books/</a:t>
            </a:r>
            <a:r>
              <a:rPr lang="en-GB" sz="24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 err="1">
                <a:cs typeface="Arial" panose="020B0604020202020204" pitchFamily="34" charset="0"/>
              </a:rPr>
              <a:t>Cymraeg</a:t>
            </a:r>
            <a:r>
              <a:rPr lang="en-GB" sz="2400" dirty="0">
                <a:cs typeface="Arial" panose="020B0604020202020204" pitchFamily="34" charset="0"/>
              </a:rPr>
              <a:t> (2017) </a:t>
            </a:r>
            <a:r>
              <a:rPr lang="en-GB" sz="2400" i="1" dirty="0">
                <a:cs typeface="Arial" panose="020B0604020202020204" pitchFamily="34" charset="0"/>
              </a:rPr>
              <a:t>Welsh Language Strategy - </a:t>
            </a:r>
            <a:r>
              <a:rPr lang="en-GB" sz="2400" i="1" dirty="0" err="1">
                <a:cs typeface="Arial" panose="020B0604020202020204" pitchFamily="34" charset="0"/>
              </a:rPr>
              <a:t>Cymraeg</a:t>
            </a:r>
            <a:r>
              <a:rPr lang="en-GB" sz="2400" i="1" dirty="0">
                <a:cs typeface="Arial" panose="020B0604020202020204" pitchFamily="34" charset="0"/>
              </a:rPr>
              <a:t> 2050 A million Welsh speakers. </a:t>
            </a:r>
            <a:r>
              <a:rPr lang="en-GB" sz="2400" dirty="0">
                <a:cs typeface="Arial" panose="020B0604020202020204" pitchFamily="34" charset="0"/>
              </a:rPr>
              <a:t>Available at: </a:t>
            </a:r>
            <a:r>
              <a:rPr lang="en-GB" sz="2400" dirty="0">
                <a:cs typeface="Arial" panose="020B0604020202020204" pitchFamily="34" charset="0"/>
                <a:hlinkClick r:id="rId5"/>
              </a:rPr>
              <a:t>https://www.youtube.com/watch?v=QUzi8OiLMU0</a:t>
            </a:r>
            <a:r>
              <a:rPr lang="en-GB" sz="24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1431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2053455" cy="4251801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S4C (2021) </a:t>
            </a:r>
            <a:r>
              <a:rPr lang="en-GB" sz="2000" i="1" dirty="0" err="1">
                <a:cs typeface="Arial" panose="020B0604020202020204" pitchFamily="34" charset="0"/>
              </a:rPr>
              <a:t>Amser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Symud</a:t>
            </a:r>
            <a:r>
              <a:rPr lang="en-GB" sz="2000" i="1" dirty="0">
                <a:cs typeface="Arial" panose="020B0604020202020204" pitchFamily="34" charset="0"/>
              </a:rPr>
              <a:t> </a:t>
            </a:r>
            <a:r>
              <a:rPr lang="en-GB" sz="2000" i="1" dirty="0" err="1">
                <a:cs typeface="Arial" panose="020B0604020202020204" pitchFamily="34" charset="0"/>
              </a:rPr>
              <a:t>Jamborî</a:t>
            </a:r>
            <a:r>
              <a:rPr lang="en-GB" sz="2000" i="1" dirty="0">
                <a:cs typeface="Arial" panose="020B0604020202020204" pitchFamily="34" charset="0"/>
              </a:rPr>
              <a:t>! | Welsh Children's Dance and Movement playlist. </a:t>
            </a:r>
            <a:r>
              <a:rPr lang="en-GB" sz="2000" dirty="0">
                <a:cs typeface="Arial" panose="020B0604020202020204" pitchFamily="34" charset="0"/>
              </a:rPr>
              <a:t>[video]. Available at: </a:t>
            </a:r>
            <a:r>
              <a:rPr lang="en-GB" sz="2000" dirty="0">
                <a:cs typeface="Arial" panose="020B0604020202020204" pitchFamily="34" charset="0"/>
                <a:hlinkClick r:id="rId3"/>
              </a:rPr>
              <a:t>https://www.youtube.com/watch?v=Q8l2SsPEXi0</a:t>
            </a:r>
            <a:r>
              <a:rPr lang="en-GB" sz="2000" dirty="0">
                <a:cs typeface="Arial" panose="020B0604020202020204" pitchFamily="34" charset="0"/>
              </a:rPr>
              <a:t> 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(2003) </a:t>
            </a:r>
            <a:r>
              <a:rPr lang="en-GB" sz="2000" i="1" dirty="0">
                <a:cs typeface="Arial" panose="020B0604020202020204" pitchFamily="34" charset="0"/>
              </a:rPr>
              <a:t>A National Action Plan for a Bilingual Wales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4"/>
              </a:rPr>
              <a:t>https://www.valeofglamorgan.gov.uk/Documents/Living/Planning/Policy/LDP/Examination-Documents-2015/Iaith-Pawbe-A-National-Action-Plan-for-a-Bilingual-Wales-2003.pdf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Assembly Government (2008) </a:t>
            </a:r>
            <a:r>
              <a:rPr lang="en-GB" sz="2000" i="1" dirty="0">
                <a:cs typeface="Arial" panose="020B0604020202020204" pitchFamily="34" charset="0"/>
              </a:rPr>
              <a:t>Framework for Children’s Learning for 3 to 7-year-olds in Wales.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5"/>
              </a:rPr>
              <a:t>http://www.wasacre.org.uk/publications/wag/E-framework3-7yr_Wales.pdf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Government (2020) </a:t>
            </a:r>
            <a:r>
              <a:rPr lang="en-GB" sz="2000" i="1" dirty="0">
                <a:cs typeface="Arial" panose="020B0604020202020204" pitchFamily="34" charset="0"/>
              </a:rPr>
              <a:t>Languages, Literacy and Communication. </a:t>
            </a:r>
            <a:r>
              <a:rPr lang="en-GB" sz="2000" dirty="0">
                <a:cs typeface="Arial" panose="020B0604020202020204" pitchFamily="34" charset="0"/>
              </a:rPr>
              <a:t>Available at: </a:t>
            </a:r>
            <a:r>
              <a:rPr lang="en-GB" sz="2000" dirty="0">
                <a:cs typeface="Arial" panose="020B0604020202020204" pitchFamily="34" charset="0"/>
                <a:hlinkClick r:id="rId6"/>
              </a:rPr>
              <a:t>https://hwb.gov.wales/curriculum-for-wales/languages-literacy-and-communication/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Welsh Language Commissioner (2021)</a:t>
            </a:r>
            <a:r>
              <a:rPr lang="en-GB" sz="2000" i="1" dirty="0">
                <a:cs typeface="Arial" panose="020B0604020202020204" pitchFamily="34" charset="0"/>
              </a:rPr>
              <a:t> Homepage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7"/>
              </a:rPr>
              <a:t>https://www.welshlanguagecommissioner.wales/</a:t>
            </a:r>
            <a:r>
              <a:rPr lang="en-GB" sz="2000" dirty="0">
                <a:cs typeface="Arial" panose="020B0604020202020204" pitchFamily="34" charset="0"/>
              </a:rPr>
              <a:t> [Accessed: March 13 2021].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735361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2370</Words>
  <Application>Microsoft Office PowerPoint</Application>
  <PresentationFormat>Widescreen</PresentationFormat>
  <Paragraphs>341</Paragraphs>
  <Slides>33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ＭＳ Ｐゴシック</vt:lpstr>
      <vt:lpstr>Arial</vt:lpstr>
      <vt:lpstr>Calibri Light</vt:lpstr>
      <vt:lpstr>Sub Title 1</vt:lpstr>
      <vt:lpstr>Accessible 2</vt:lpstr>
      <vt:lpstr>ECEY4010C  Arfer amlieithog yn y blynyddoedd cynnar   Fframweithiau a Rhaglenni   </vt:lpstr>
      <vt:lpstr>Cynnwys Contents</vt:lpstr>
      <vt:lpstr>Sgiliau Cyflogadwyedd/Trosglwyddadwy Employability/Transferable Skills</vt:lpstr>
      <vt:lpstr>Adnoddau Resources</vt:lpstr>
      <vt:lpstr>Pynciau mor belled… Topics so far….</vt:lpstr>
      <vt:lpstr>Pynciau mor belled… Topics so far….</vt:lpstr>
      <vt:lpstr>John Saunders Lewis (1893-1985)</vt:lpstr>
      <vt:lpstr>John Saunders Lewis (1893-1985)</vt:lpstr>
      <vt:lpstr>Torri’r gyfraith a Phrotestio Breaking the Law and Protesting </vt:lpstr>
      <vt:lpstr>Ymladd dros hawliau cyfartal a statws a chefnogi addysg Fighting for equal rights, status and supporting education </vt:lpstr>
      <vt:lpstr>Deddfwriaeth i gefnogi’r iaith Gymraeg Legislation to support Welsh language</vt:lpstr>
      <vt:lpstr>Newididau i Ddeddfwriaeth a Polisi ers datganoli  Changes to Legislation and Policy since devolution</vt:lpstr>
      <vt:lpstr>Cwricwlwm Cymreig Curriculum Cymreig</vt:lpstr>
      <vt:lpstr>Diwylliannol                                      Cultural</vt:lpstr>
      <vt:lpstr>Diwylliannol                                      Cultural</vt:lpstr>
      <vt:lpstr>Ieithyddol                                       Linguistic</vt:lpstr>
      <vt:lpstr>Ieithyddol                                       Linguistic</vt:lpstr>
      <vt:lpstr>Datblygiad Cymraeg yn y Cyfnod Sylfaen Welsh Language Development in the Foundation Phase</vt:lpstr>
      <vt:lpstr>Cwricwlwm i Gymru Curriculum for Wales</vt:lpstr>
      <vt:lpstr>Mesur y Gymraeg (Cymru) 2011 The Welsh Language (Wales) Measure 2011 </vt:lpstr>
      <vt:lpstr>Comisiynydd y Gymraeg Welsh Language Commissioner</vt:lpstr>
      <vt:lpstr>Comisiynydd y Gymraeg - Efa Gruffudd Jones Welsh Language Commissioner</vt:lpstr>
      <vt:lpstr>Mentrau/Gwasanaethau Initiatives/Services</vt:lpstr>
      <vt:lpstr>PowerPoint Presentation</vt:lpstr>
      <vt:lpstr>PowerPoint Presentation</vt:lpstr>
      <vt:lpstr>PowerPoint Presentation</vt:lpstr>
      <vt:lpstr>Mentrau Iaith Language Initiatives </vt:lpstr>
      <vt:lpstr>PowerPoint Presentation</vt:lpstr>
      <vt:lpstr>Dyfodol Future </vt:lpstr>
      <vt:lpstr>Eich aseiniad… Your assignment…</vt:lpstr>
      <vt:lpstr>Beth nesaf…. What next….</vt:lpstr>
      <vt:lpstr>Cyfeiriadau References</vt:lpstr>
      <vt:lpstr>Cyfeiriadau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35</cp:revision>
  <dcterms:created xsi:type="dcterms:W3CDTF">2021-02-24T15:05:36Z</dcterms:created>
  <dcterms:modified xsi:type="dcterms:W3CDTF">2025-02-13T15:40:43Z</dcterms:modified>
</cp:coreProperties>
</file>