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5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 title="Page Number Shape"/>
          <p:cNvSpPr/>
          <p:nvPr/>
        </p:nvSpPr>
        <p:spPr bwMode="auto">
          <a:xfrm>
            <a:off x="11784011" y="1189204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8913" y="1143293"/>
            <a:ext cx="7034362" cy="4268965"/>
          </a:xfrm>
        </p:spPr>
        <p:txBody>
          <a:bodyPr anchor="t">
            <a:normAutofit/>
          </a:bodyPr>
          <a:lstStyle>
            <a:lvl1pPr algn="l">
              <a:lnSpc>
                <a:spcPct val="85000"/>
              </a:lnSpc>
              <a:defRPr sz="77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88914" y="5537925"/>
            <a:ext cx="7034362" cy="706355"/>
          </a:xfrm>
        </p:spPr>
        <p:txBody>
          <a:bodyPr>
            <a:normAutofit/>
          </a:bodyPr>
          <a:lstStyle>
            <a:lvl1pPr marL="0" indent="0" algn="l">
              <a:lnSpc>
                <a:spcPct val="114000"/>
              </a:lnSpc>
              <a:spcBef>
                <a:spcPts val="0"/>
              </a:spcBef>
              <a:buNone/>
              <a:defRPr sz="2000" b="0" i="1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88913" y="6314440"/>
            <a:ext cx="1596622" cy="365125"/>
          </a:xfrm>
        </p:spPr>
        <p:txBody>
          <a:bodyPr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7811222D-1497-48C5-AB7E-D38FF1BE8D50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00591" y="6314440"/>
            <a:ext cx="5122683" cy="365125"/>
          </a:xfrm>
        </p:spPr>
        <p:txBody>
          <a:bodyPr/>
          <a:lstStyle>
            <a:lvl1pPr algn="l">
              <a:defRPr b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4011" y="1416216"/>
            <a:ext cx="407988" cy="365125"/>
          </a:xfrm>
        </p:spPr>
        <p:txBody>
          <a:bodyPr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fld id="{B029412C-A950-4FEA-8934-3DE23815A09E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 title="Verticle Rule Line"/>
          <p:cNvCxnSpPr/>
          <p:nvPr/>
        </p:nvCxnSpPr>
        <p:spPr>
          <a:xfrm>
            <a:off x="773855" y="1257300"/>
            <a:ext cx="0" cy="560070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62341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792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90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 title="Page Number Shape"/>
          <p:cNvSpPr/>
          <p:nvPr/>
        </p:nvSpPr>
        <p:spPr bwMode="auto">
          <a:xfrm>
            <a:off x="11784011" y="1393748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7673" y="2571722"/>
            <a:ext cx="8296654" cy="3286153"/>
          </a:xfrm>
        </p:spPr>
        <p:txBody>
          <a:bodyPr anchor="t">
            <a:normAutofit/>
          </a:bodyPr>
          <a:lstStyle>
            <a:lvl1pPr>
              <a:lnSpc>
                <a:spcPct val="85000"/>
              </a:lnSpc>
              <a:defRPr sz="7700" cap="all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7673" y="1393748"/>
            <a:ext cx="8401429" cy="819150"/>
          </a:xfrm>
        </p:spPr>
        <p:txBody>
          <a:bodyPr anchor="ctr">
            <a:normAutofit/>
          </a:bodyPr>
          <a:lstStyle>
            <a:lvl1pPr marL="0" indent="0" algn="r">
              <a:lnSpc>
                <a:spcPct val="113000"/>
              </a:lnSpc>
              <a:spcBef>
                <a:spcPts val="0"/>
              </a:spcBef>
              <a:buNone/>
              <a:defRPr sz="20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42955" y="6314439"/>
            <a:ext cx="1596622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811222D-1497-48C5-AB7E-D38FF1BE8D50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47673" y="6314440"/>
            <a:ext cx="6480226" cy="365125"/>
          </a:xfrm>
        </p:spPr>
        <p:txBody>
          <a:bodyPr/>
          <a:lstStyle>
            <a:lvl1pPr>
              <a:defRPr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4011" y="1620760"/>
            <a:ext cx="407988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029412C-A950-4FEA-8934-3DE23815A09E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 title="Horizontal Rule Line"/>
          <p:cNvCxnSpPr/>
          <p:nvPr/>
        </p:nvCxnSpPr>
        <p:spPr>
          <a:xfrm flipH="1">
            <a:off x="1" y="6178167"/>
            <a:ext cx="10244326" cy="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5236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45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81600" y="540628"/>
            <a:ext cx="6248400" cy="248894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81600" y="3712467"/>
            <a:ext cx="6248400" cy="24822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092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57784"/>
            <a:ext cx="3831336" cy="49560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1600" y="558065"/>
            <a:ext cx="6245352" cy="914400"/>
          </a:xfrm>
        </p:spPr>
        <p:txBody>
          <a:bodyPr anchor="b"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buNone/>
              <a:defRPr sz="24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81600" y="1526671"/>
            <a:ext cx="6245352" cy="175564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81600" y="3700826"/>
            <a:ext cx="6248400" cy="914400"/>
          </a:xfrm>
        </p:spPr>
        <p:txBody>
          <a:bodyPr anchor="b">
            <a:normAutofit/>
          </a:bodyPr>
          <a:lstStyle>
            <a:lvl1pPr marL="0" indent="0">
              <a:buNone/>
              <a:defRPr sz="24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4669432"/>
            <a:ext cx="6245352" cy="175564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083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8475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1270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55479"/>
            <a:ext cx="3838776" cy="1921022"/>
          </a:xfrm>
        </p:spPr>
        <p:txBody>
          <a:bodyPr anchor="t">
            <a:noAutofit/>
          </a:bodyPr>
          <a:lstStyle>
            <a:lvl1pPr>
              <a:lnSpc>
                <a:spcPct val="93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564147"/>
            <a:ext cx="6248400" cy="5622644"/>
          </a:xfrm>
        </p:spPr>
        <p:txBody>
          <a:bodyPr/>
          <a:lstStyle>
            <a:lvl1pPr>
              <a:lnSpc>
                <a:spcPct val="112000"/>
              </a:lnSpc>
              <a:defRPr sz="2000"/>
            </a:lvl1pPr>
            <a:lvl2pPr>
              <a:lnSpc>
                <a:spcPct val="112000"/>
              </a:lnSpc>
              <a:defRPr sz="1800"/>
            </a:lvl2pPr>
            <a:lvl3pPr>
              <a:lnSpc>
                <a:spcPct val="112000"/>
              </a:lnSpc>
              <a:defRPr sz="1600"/>
            </a:lvl3pPr>
            <a:lvl4pPr>
              <a:lnSpc>
                <a:spcPct val="112000"/>
              </a:lnSpc>
              <a:defRPr sz="1400"/>
            </a:lvl4pPr>
            <a:lvl5pPr>
              <a:lnSpc>
                <a:spcPct val="112000"/>
              </a:lnSpc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2621512"/>
            <a:ext cx="3838776" cy="3239537"/>
          </a:xfrm>
        </p:spPr>
        <p:txBody>
          <a:bodyPr/>
          <a:lstStyle>
            <a:lvl1pPr marL="0" indent="0" algn="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437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557261"/>
            <a:ext cx="3840480" cy="1919239"/>
          </a:xfrm>
        </p:spPr>
        <p:txBody>
          <a:bodyPr anchor="t">
            <a:noAutofit/>
          </a:bodyPr>
          <a:lstStyle>
            <a:lvl1pPr>
              <a:lnSpc>
                <a:spcPct val="93000"/>
              </a:lnSpc>
              <a:defRPr sz="40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57800" y="0"/>
            <a:ext cx="6172200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8952" y="2621512"/>
            <a:ext cx="3840480" cy="3236976"/>
          </a:xfrm>
        </p:spPr>
        <p:txBody>
          <a:bodyPr/>
          <a:lstStyle>
            <a:lvl1pPr marL="0" indent="0" algn="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492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81600" y="640080"/>
            <a:ext cx="6248398" cy="558414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1222D-1497-48C5-AB7E-D38FF1BE8D50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530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 title="Page Number Shape"/>
          <p:cNvSpPr/>
          <p:nvPr/>
        </p:nvSpPr>
        <p:spPr bwMode="auto">
          <a:xfrm>
            <a:off x="11784011" y="5380580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rgbClr val="262626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90765" y="642931"/>
            <a:ext cx="2446670" cy="467810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642932"/>
            <a:ext cx="7070678" cy="467810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36187" y="5927131"/>
            <a:ext cx="3814856" cy="365125"/>
          </a:xfrm>
        </p:spPr>
        <p:txBody>
          <a:bodyPr/>
          <a:lstStyle/>
          <a:p>
            <a:fld id="{7811222D-1497-48C5-AB7E-D38FF1BE8D50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36187" y="6315949"/>
            <a:ext cx="381485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4011" y="5607592"/>
            <a:ext cx="407988" cy="365125"/>
          </a:xfrm>
        </p:spPr>
        <p:txBody>
          <a:bodyPr/>
          <a:lstStyle/>
          <a:p>
            <a:fld id="{B029412C-A950-4FEA-8934-3DE23815A09E}" type="slidenum">
              <a:rPr lang="en-GB" smtClean="0"/>
              <a:t>‹#›</a:t>
            </a:fld>
            <a:endParaRPr lang="en-GB"/>
          </a:p>
        </p:txBody>
      </p:sp>
      <p:cxnSp>
        <p:nvCxnSpPr>
          <p:cNvPr id="13" name="Straight Connector 12" title="Horizontal Rule Line"/>
          <p:cNvCxnSpPr/>
          <p:nvPr/>
        </p:nvCxnSpPr>
        <p:spPr>
          <a:xfrm>
            <a:off x="0" y="6199730"/>
            <a:ext cx="10260011" cy="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47967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45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6" title="Page Number Shape"/>
          <p:cNvSpPr/>
          <p:nvPr/>
        </p:nvSpPr>
        <p:spPr bwMode="auto">
          <a:xfrm>
            <a:off x="11784011" y="5380580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49524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1600" y="569066"/>
            <a:ext cx="6248398" cy="56551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1" y="5930060"/>
            <a:ext cx="3814856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1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7811222D-1497-48C5-AB7E-D38FF1BE8D50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1" y="6314440"/>
            <a:ext cx="3814856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200" b="1" i="1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784011" y="5607592"/>
            <a:ext cx="4079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1" baseline="0">
                <a:solidFill>
                  <a:schemeClr val="bg2"/>
                </a:solidFill>
                <a:latin typeface="+mj-lt"/>
              </a:defRPr>
            </a:lvl1pPr>
          </a:lstStyle>
          <a:p>
            <a:fld id="{B029412C-A950-4FEA-8934-3DE23815A09E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 title="Horizontal Rule Line"/>
          <p:cNvCxnSpPr/>
          <p:nvPr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64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6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5000" b="0" i="1" kern="1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83464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20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685800" indent="-283464" algn="l" defTabSz="914400" rtl="0" eaLnBrk="1" latinLnBrk="0" hangingPunct="1">
        <a:lnSpc>
          <a:spcPct val="112000"/>
        </a:lnSpc>
        <a:spcBef>
          <a:spcPts val="900"/>
        </a:spcBef>
        <a:buFont typeface="Corbel" panose="020B0503020204020204" pitchFamily="34" charset="0"/>
        <a:buChar char="–"/>
        <a:defRPr sz="18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16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600200" indent="-283464" algn="l" defTabSz="914400" rtl="0" eaLnBrk="1" latinLnBrk="0" hangingPunct="1">
        <a:lnSpc>
          <a:spcPct val="112000"/>
        </a:lnSpc>
        <a:spcBef>
          <a:spcPts val="900"/>
        </a:spcBef>
        <a:buFont typeface="Corbel" panose="020B0503020204020204" pitchFamily="34" charset="0"/>
        <a:buChar char="–"/>
        <a:defRPr sz="14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2057400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1400" i="1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514600" indent="-283464" algn="l" defTabSz="914400" rtl="0" eaLnBrk="1" latinLnBrk="0" hangingPunct="1">
        <a:lnSpc>
          <a:spcPct val="112000"/>
        </a:lnSpc>
        <a:spcBef>
          <a:spcPts val="1300"/>
        </a:spcBef>
        <a:buFont typeface="Corbel" panose="020B0503020204020204" pitchFamily="34" charset="0"/>
        <a:buChar char="–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2971800" indent="-283464" algn="l" defTabSz="914400" rtl="0" eaLnBrk="1" latinLnBrk="0" hangingPunct="1">
        <a:lnSpc>
          <a:spcPct val="112000"/>
        </a:lnSpc>
        <a:spcBef>
          <a:spcPts val="1300"/>
        </a:spcBef>
        <a:buFont typeface="Arial" panose="020B0604020202020204" pitchFamily="34" charset="0"/>
        <a:buChar char="•"/>
        <a:defRPr sz="14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3429000" indent="-283464" algn="l" defTabSz="914400" rtl="0" eaLnBrk="1" latinLnBrk="0" hangingPunct="1">
        <a:lnSpc>
          <a:spcPct val="112000"/>
        </a:lnSpc>
        <a:spcBef>
          <a:spcPts val="1300"/>
        </a:spcBef>
        <a:buFont typeface="Corbel" panose="020B0503020204020204" pitchFamily="34" charset="0"/>
        <a:buChar char="–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3886200" indent="-283464" algn="l" defTabSz="914400" rtl="0" eaLnBrk="1" latinLnBrk="0" hangingPunct="1">
        <a:lnSpc>
          <a:spcPct val="112000"/>
        </a:lnSpc>
        <a:spcBef>
          <a:spcPts val="1300"/>
        </a:spcBef>
        <a:buFont typeface="Arial" panose="020B0604020202020204" pitchFamily="34" charset="0"/>
        <a:buChar char="•"/>
        <a:defRPr sz="1400" i="1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832">
          <p15:clr>
            <a:srgbClr val="F26B43"/>
          </p15:clr>
        </p15:guide>
        <p15:guide id="2" pos="480">
          <p15:clr>
            <a:srgbClr val="F26B43"/>
          </p15:clr>
        </p15:guide>
        <p15:guide id="3" orient="horz" pos="432">
          <p15:clr>
            <a:srgbClr val="F26B43"/>
          </p15:clr>
        </p15:guide>
        <p15:guide id="4" pos="7200">
          <p15:clr>
            <a:srgbClr val="F26B43"/>
          </p15:clr>
        </p15:guide>
        <p15:guide id="5" pos="32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139639-CB5A-4A89-8CCE-5AEC4F16B9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0787" y="1285875"/>
            <a:ext cx="10093437" cy="5078883"/>
          </a:xfrm>
        </p:spPr>
        <p:txBody>
          <a:bodyPr>
            <a:normAutofit/>
          </a:bodyPr>
          <a:lstStyle/>
          <a:p>
            <a:br>
              <a:rPr lang="en-GB" sz="1800" b="1" dirty="0"/>
            </a:br>
            <a:r>
              <a:rPr lang="en-GB" sz="2800" b="1" dirty="0"/>
              <a:t>Introduction to Research</a:t>
            </a:r>
            <a:br>
              <a:rPr lang="en-GB" sz="2800" b="1" dirty="0"/>
            </a:br>
            <a:br>
              <a:rPr lang="en-GB" sz="2800" b="1" dirty="0"/>
            </a:br>
            <a:r>
              <a:rPr lang="en-GB" sz="2800" b="1" dirty="0"/>
              <a:t>BMHP5005</a:t>
            </a:r>
            <a:br>
              <a:rPr lang="en-GB" sz="2800" b="1" dirty="0"/>
            </a:br>
            <a:br>
              <a:rPr lang="en-GB" sz="2800" b="1" dirty="0"/>
            </a:br>
            <a:r>
              <a:rPr lang="en-GB" sz="2800" b="1" dirty="0"/>
              <a:t>Student Name:  Kwosheda Begum</a:t>
            </a:r>
            <a:br>
              <a:rPr lang="en-GB" sz="2800" b="1" dirty="0"/>
            </a:br>
            <a:br>
              <a:rPr lang="en-GB" sz="2800" b="1" dirty="0"/>
            </a:br>
            <a:r>
              <a:rPr lang="en-GB" sz="2800" b="1" dirty="0"/>
              <a:t>Student ID: 1813362</a:t>
            </a:r>
            <a:br>
              <a:rPr lang="en-GB" sz="2800" b="1" dirty="0"/>
            </a:br>
            <a:r>
              <a:rPr lang="en-GB" sz="2800" b="1" dirty="0"/>
              <a:t>   </a:t>
            </a:r>
            <a:br>
              <a:rPr lang="en-GB" sz="2800" b="1" dirty="0"/>
            </a:br>
            <a:r>
              <a:rPr lang="en-GB" sz="2800" b="1" dirty="0"/>
              <a:t>Lecturer : </a:t>
            </a:r>
            <a:r>
              <a:rPr lang="en-GB" sz="2800" b="1" dirty="0" err="1"/>
              <a:t>Noura</a:t>
            </a:r>
            <a:r>
              <a:rPr lang="en-GB" sz="2800" b="1" dirty="0"/>
              <a:t> Mohamed</a:t>
            </a:r>
            <a:br>
              <a:rPr lang="en-GB" sz="1800" b="1" dirty="0"/>
            </a:br>
            <a:br>
              <a:rPr lang="en-GB" sz="1800" dirty="0"/>
            </a:b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1924176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B95FD-75B9-45E4-993D-A06DD4DE0C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3449" y="378702"/>
            <a:ext cx="8162925" cy="952699"/>
          </a:xfrm>
        </p:spPr>
        <p:txBody>
          <a:bodyPr>
            <a:normAutofit/>
          </a:bodyPr>
          <a:lstStyle/>
          <a:p>
            <a:r>
              <a:rPr lang="en-GB" sz="2800" b="1" dirty="0"/>
              <a:t>LITERATURE REVIEW FOCUS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55405F-B1B5-4DEF-B747-6D8A425C7D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2247" y="1247614"/>
            <a:ext cx="8162925" cy="477218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/>
            </a:pPr>
            <a:endParaRPr lang="en-US" sz="2000" dirty="0"/>
          </a:p>
          <a:p>
            <a:pPr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My research question is “Does childhood negligence lead to depression in adulthood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females”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 would like to know and understand the connections of childhood to depression and if there are any.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My aim is to find out if negligence has a link to women’s depression in adulthood.</a:t>
            </a: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objectives are the effectiveness of key workers health visitors, midwifes teachers etc.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Could they have helped?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51284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0E2F0E-0041-485B-A017-7B44BEB42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5729" y="210208"/>
            <a:ext cx="2603716" cy="662152"/>
          </a:xfrm>
        </p:spPr>
        <p:txBody>
          <a:bodyPr>
            <a:normAutofit/>
          </a:bodyPr>
          <a:lstStyle/>
          <a:p>
            <a:r>
              <a:rPr lang="en-GB" sz="3200" b="1" dirty="0"/>
              <a:t>METHODS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42EDA8-78A7-48B7-9C96-97679DE6DE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356369"/>
            <a:ext cx="8620125" cy="577543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200000"/>
              </a:lnSpc>
              <a:buFont typeface="Wingdings" panose="05000000000000000000" pitchFamily="2" charset="2"/>
              <a:buChar char="§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The methods used for this review are all secondary research.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§"/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The data sources used are PubMed, UWTSD E-Library, YouTube, Ted Talks, NHS, NCBI, NICE and other online websites.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§"/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The key words used for the research are women, young girls, negligence, depression, adulthood, psychological effects, mental health, low mood etc..</a:t>
            </a:r>
          </a:p>
        </p:txBody>
      </p:sp>
    </p:spTree>
    <p:extLst>
      <p:ext uri="{BB962C8B-B14F-4D97-AF65-F5344CB8AC3E}">
        <p14:creationId xmlns:p14="http://schemas.microsoft.com/office/powerpoint/2010/main" val="227494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6BA17-8B3A-47C7-BD8A-EAAF85D08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5449" y="196579"/>
            <a:ext cx="8162925" cy="973847"/>
          </a:xfrm>
        </p:spPr>
        <p:txBody>
          <a:bodyPr>
            <a:normAutofit/>
          </a:bodyPr>
          <a:lstStyle/>
          <a:p>
            <a:r>
              <a:rPr lang="en-GB" dirty="0"/>
              <a:t>Inclusion and Exclusion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86DC7F-512D-460A-A61B-55539C3F1B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03751"/>
            <a:ext cx="6753225" cy="56551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Inclusion: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age 18-40 years old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females only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United Kingdom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most recent findings </a:t>
            </a: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exclusion: 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No male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only UK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last 10 years of research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All under 40 years of age</a:t>
            </a:r>
          </a:p>
        </p:txBody>
      </p:sp>
    </p:spTree>
    <p:extLst>
      <p:ext uri="{BB962C8B-B14F-4D97-AF65-F5344CB8AC3E}">
        <p14:creationId xmlns:p14="http://schemas.microsoft.com/office/powerpoint/2010/main" val="573019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6B467-C08C-466F-BE6B-7F9ED5E6F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3005" y="77492"/>
            <a:ext cx="5850610" cy="891153"/>
          </a:xfrm>
        </p:spPr>
        <p:txBody>
          <a:bodyPr>
            <a:normAutofit/>
          </a:bodyPr>
          <a:lstStyle/>
          <a:p>
            <a:r>
              <a:rPr lang="en-GB" sz="2800" b="1" dirty="0"/>
              <a:t>FINDINGS &amp; KEY THEMES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0CCD17-28FE-496A-8B33-DCC80EBEBE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683" y="968645"/>
            <a:ext cx="11687503" cy="5649132"/>
          </a:xfrm>
        </p:spPr>
        <p:txBody>
          <a:bodyPr/>
          <a:lstStyle/>
          <a:p>
            <a:pPr marL="0" indent="0">
              <a:buNone/>
            </a:pPr>
            <a:r>
              <a:rPr lang="en-US" sz="2400" b="1" dirty="0"/>
              <a:t>Findings:</a:t>
            </a: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 Long term – takes time to heal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 Is more common now (NHS,2021).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Mood function- mostly low (who,2021) </a:t>
            </a:r>
          </a:p>
          <a:p>
            <a:endParaRPr lang="en-US" sz="2400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US" sz="2400" b="1" dirty="0">
                <a:solidFill>
                  <a:prstClr val="black"/>
                </a:solidFill>
                <a:latin typeface="Calibri" panose="020F0502020204030204"/>
              </a:rPr>
              <a:t>T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hemes: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 Inconsistency of care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kumimoji="0" lang="en-GB" altLang="en-US" sz="2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Paterniti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et al. 2017)</a:t>
            </a:r>
            <a:endParaRPr kumimoji="0" lang="en-GB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spcBef>
                <a:spcPts val="1000"/>
              </a:spcBef>
              <a:buNone/>
              <a:defRPr/>
            </a:pPr>
            <a:endParaRPr lang="en-US" sz="2400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Anxiety is linked with depression  </a:t>
            </a:r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1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Headlines">
  <a:themeElements>
    <a:clrScheme name="Headlines">
      <a:dk1>
        <a:sysClr val="windowText" lastClr="000000"/>
      </a:dk1>
      <a:lt1>
        <a:sysClr val="window" lastClr="FFFFFF"/>
      </a:lt1>
      <a:dk2>
        <a:srgbClr val="1D1A1D"/>
      </a:dk2>
      <a:lt2>
        <a:srgbClr val="F5F5F5"/>
      </a:lt2>
      <a:accent1>
        <a:srgbClr val="439EB7"/>
      </a:accent1>
      <a:accent2>
        <a:srgbClr val="E28B55"/>
      </a:accent2>
      <a:accent3>
        <a:srgbClr val="DCB64D"/>
      </a:accent3>
      <a:accent4>
        <a:srgbClr val="4CA198"/>
      </a:accent4>
      <a:accent5>
        <a:srgbClr val="835B82"/>
      </a:accent5>
      <a:accent6>
        <a:srgbClr val="645135"/>
      </a:accent6>
      <a:hlink>
        <a:srgbClr val="439EB7"/>
      </a:hlink>
      <a:folHlink>
        <a:srgbClr val="835B82"/>
      </a:folHlink>
    </a:clrScheme>
    <a:fontScheme name="Headlines">
      <a:majorFont>
        <a:latin typeface="Century Schoolbook" panose="020406040505050203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eadlines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100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88900" dist="25400" dir="10800000">
              <a:srgbClr val="000000">
                <a:alpha val="25000"/>
              </a:srgbClr>
            </a:innerShdw>
            <a:outerShdw blurRad="25400" dist="25400" dir="5400000" rotWithShape="0">
              <a:srgbClr val="FFFFFF">
                <a:alpha val="1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adlines" id="{3841520A-25F2-4EB8-BE4C-611DB5ABEED9}" vid="{ECD25A4C-D97E-4C12-84B1-63580BFFAEE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TM10001103[[fn=Headlines]]</Template>
  <TotalTime>104</TotalTime>
  <Words>256</Words>
  <Application>Microsoft Office PowerPoint</Application>
  <PresentationFormat>Widescreen</PresentationFormat>
  <Paragraphs>39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Century Schoolbook</vt:lpstr>
      <vt:lpstr>Corbel</vt:lpstr>
      <vt:lpstr>Wingdings</vt:lpstr>
      <vt:lpstr>Headlines</vt:lpstr>
      <vt:lpstr> Introduction to Research  BMHP5005  Student Name:  Kwosheda Begum  Student ID: 1813362     Lecturer : Noura Mohamed  </vt:lpstr>
      <vt:lpstr>LITERATURE REVIEW FOCUS</vt:lpstr>
      <vt:lpstr>METHODS</vt:lpstr>
      <vt:lpstr>Inclusion and Exclusion</vt:lpstr>
      <vt:lpstr>FINDINGS &amp; KEY THEMES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Barbara Chinyani</dc:creator>
  <cp:lastModifiedBy>kwosheda begum</cp:lastModifiedBy>
  <cp:revision>20</cp:revision>
  <dcterms:created xsi:type="dcterms:W3CDTF">2020-04-30T09:56:57Z</dcterms:created>
  <dcterms:modified xsi:type="dcterms:W3CDTF">2021-04-15T21:26:22Z</dcterms:modified>
</cp:coreProperties>
</file>