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56" r:id="rId2"/>
    <p:sldId id="260" r:id="rId3"/>
    <p:sldId id="261" r:id="rId4"/>
    <p:sldId id="286" r:id="rId5"/>
    <p:sldId id="262" r:id="rId6"/>
    <p:sldId id="266" r:id="rId7"/>
    <p:sldId id="284" r:id="rId8"/>
    <p:sldId id="259" r:id="rId9"/>
    <p:sldId id="267" r:id="rId10"/>
    <p:sldId id="270" r:id="rId11"/>
    <p:sldId id="269" r:id="rId12"/>
    <p:sldId id="258" r:id="rId13"/>
    <p:sldId id="274" r:id="rId14"/>
    <p:sldId id="275" r:id="rId15"/>
    <p:sldId id="271" r:id="rId16"/>
    <p:sldId id="276" r:id="rId17"/>
    <p:sldId id="277" r:id="rId18"/>
    <p:sldId id="278" r:id="rId19"/>
    <p:sldId id="279" r:id="rId20"/>
    <p:sldId id="280" r:id="rId21"/>
    <p:sldId id="281" r:id="rId22"/>
    <p:sldId id="282" r:id="rId23"/>
    <p:sldId id="272" r:id="rId24"/>
    <p:sldId id="263" r:id="rId25"/>
    <p:sldId id="273" r:id="rId26"/>
    <p:sldId id="287" r:id="rId27"/>
    <p:sldId id="288" r:id="rId28"/>
    <p:sldId id="283"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3" autoAdjust="0"/>
    <p:restoredTop sz="96410" autoAdjust="0"/>
  </p:normalViewPr>
  <p:slideViewPr>
    <p:cSldViewPr>
      <p:cViewPr>
        <p:scale>
          <a:sx n="62" d="100"/>
          <a:sy n="62" d="100"/>
        </p:scale>
        <p:origin x="-1272" y="-6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F6D6042-E279-4AFE-958C-7D29D14CFEF5}" type="datetimeFigureOut">
              <a:rPr lang="en-GB" smtClean="0"/>
              <a:t>24/11/2010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8FBA8B6-35AE-42BF-8E66-C861293F90B5}"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D8E904-C1D5-4BA6-AB6E-FC4CE779B145}" type="datetimeFigureOut">
              <a:rPr lang="en-GB" smtClean="0"/>
              <a:pPr/>
              <a:t>24/11/2010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646257-E41C-4603-9E39-B92C7833955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a:ln/>
        </p:spPr>
      </p:sp>
      <p:sp>
        <p:nvSpPr>
          <p:cNvPr id="21506" name="Notes Placeholder 2"/>
          <p:cNvSpPr>
            <a:spLocks noGrp="1"/>
          </p:cNvSpPr>
          <p:nvPr>
            <p:ph type="body" idx="1"/>
          </p:nvPr>
        </p:nvSpPr>
        <p:spPr>
          <a:noFill/>
          <a:ln/>
        </p:spPr>
        <p:txBody>
          <a:bodyPr/>
          <a:lstStyle/>
          <a:p>
            <a:pPr eaLnBrk="1" hangingPunct="1"/>
            <a:r>
              <a:rPr lang="en-GB" dirty="0" smtClean="0"/>
              <a:t>Brain structure – 3 parts etc…The limbic brain is activated by our emotional responses to existence. In evolutionary terms this is necessary for survival – it is an ancient part of the brain. Impossible to control this part of the brain; it responds even if you don’t want it to. The response motivates action and physiological changes in appearance or position. Because of this it is believed that it is difficult to lie or control our bodies completely and that our emotions will always be visible if fleetingly so.</a:t>
            </a:r>
          </a:p>
          <a:p>
            <a:pPr eaLnBrk="1" hangingPunct="1"/>
            <a:r>
              <a:rPr lang="en-GB" dirty="0" smtClean="0"/>
              <a:t>Some thinkers maintain that non-observable states are more important than the observable ones.</a:t>
            </a:r>
            <a:endParaRPr lang="en-US" dirty="0" smtClean="0"/>
          </a:p>
        </p:txBody>
      </p:sp>
      <p:sp>
        <p:nvSpPr>
          <p:cNvPr id="21507" name="Slide Number Placeholder 3"/>
          <p:cNvSpPr>
            <a:spLocks noGrp="1"/>
          </p:cNvSpPr>
          <p:nvPr>
            <p:ph type="sldNum" sz="quarter" idx="5"/>
          </p:nvPr>
        </p:nvSpPr>
        <p:spPr>
          <a:noFill/>
        </p:spPr>
        <p:txBody>
          <a:bodyPr/>
          <a:lstStyle/>
          <a:p>
            <a:fld id="{8FC7230E-03ED-437F-A520-FF33953E38C2}" type="slidenum">
              <a:rPr lang="en-GB" smtClean="0"/>
              <a:pPr/>
              <a:t>11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Ekman</a:t>
            </a:r>
            <a:r>
              <a:rPr lang="en-GB" dirty="0" smtClean="0"/>
              <a:t>, inspired by </a:t>
            </a:r>
            <a:r>
              <a:rPr lang="en-GB" dirty="0" err="1" smtClean="0"/>
              <a:t>Silvan</a:t>
            </a:r>
            <a:r>
              <a:rPr lang="en-GB" dirty="0" smtClean="0"/>
              <a:t> Tomkins, discovered that</a:t>
            </a:r>
            <a:r>
              <a:rPr lang="en-GB" baseline="0" dirty="0" smtClean="0"/>
              <a:t> emotions are similarly experienced by humanity. Tomkins’ work was with affects; he noted that there is a biological base to affects – causes create responses and this is primarily  biological not learnt. </a:t>
            </a:r>
            <a:r>
              <a:rPr lang="en-GB" baseline="0" dirty="0" err="1" smtClean="0"/>
              <a:t>Ekman</a:t>
            </a:r>
            <a:r>
              <a:rPr lang="en-GB" baseline="0" dirty="0" smtClean="0"/>
              <a:t> extended this idea to show that biology is emotional and that emotional responses are not only vital for survival but are also displayed in the same way in all humans.</a:t>
            </a:r>
            <a:endParaRPr lang="en-GB" dirty="0"/>
          </a:p>
        </p:txBody>
      </p:sp>
      <p:sp>
        <p:nvSpPr>
          <p:cNvPr id="4" name="Slide Number Placeholder 3"/>
          <p:cNvSpPr>
            <a:spLocks noGrp="1"/>
          </p:cNvSpPr>
          <p:nvPr>
            <p:ph type="sldNum" sz="quarter" idx="10"/>
          </p:nvPr>
        </p:nvSpPr>
        <p:spPr/>
        <p:txBody>
          <a:bodyPr/>
          <a:lstStyle/>
          <a:p>
            <a:fld id="{4C646257-E41C-4603-9E39-B92C78339556}" type="slidenum">
              <a:rPr lang="en-GB" smtClean="0"/>
              <a:pPr/>
              <a:t>12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Disgust manifesting could be precursor to violent action</a:t>
            </a:r>
            <a:endParaRPr lang="en-US" dirty="0"/>
          </a:p>
        </p:txBody>
      </p:sp>
      <p:sp>
        <p:nvSpPr>
          <p:cNvPr id="4" name="Slide Number Placeholder 3"/>
          <p:cNvSpPr>
            <a:spLocks noGrp="1"/>
          </p:cNvSpPr>
          <p:nvPr>
            <p:ph type="sldNum" sz="quarter" idx="10"/>
          </p:nvPr>
        </p:nvSpPr>
        <p:spPr/>
        <p:txBody>
          <a:bodyPr/>
          <a:lstStyle/>
          <a:p>
            <a:fld id="{80B480F0-E9F5-4838-9EC6-8F0AFE676D22}" type="slidenum">
              <a:rPr lang="en-US" smtClean="0"/>
              <a:pPr/>
              <a:t>21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C13801-6AFC-4D45-BB23-FF012C6E2A2A}"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93418B9-4B58-4C44-809D-6C81641595E3}" type="datetimeFigureOut">
              <a:rPr lang="en-GB" smtClean="0"/>
              <a:pPr/>
              <a:t>24/11/2010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E4C13801-6AFC-4D45-BB23-FF012C6E2A2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24/11/2010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93418B9-4B58-4C44-809D-6C81641595E3}" type="datetimeFigureOut">
              <a:rPr lang="en-GB" smtClean="0"/>
              <a:pPr/>
              <a:t>24/11/2010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4C13801-6AFC-4D45-BB23-FF012C6E2A2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firstpeople.us/FP-Html-Pictures/Pictures-page06.html#Native_Photographs_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img.photobucket.com/albums/v204/myth_adventuress/WRats/WR_Tommy-sneer.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video.google.com/videoplay?docid=-3323021761394989726" TargetMode="Externa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youtube.com/watch?v=hNoS2BU6bbQ"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Non verbal communication</a:t>
            </a:r>
            <a:endParaRPr lang="en-GB" dirty="0"/>
          </a:p>
        </p:txBody>
      </p:sp>
      <p:pic>
        <p:nvPicPr>
          <p:cNvPr id="1031" name="Picture 7" descr="C:\Users\luci\AppData\Local\Microsoft\Windows\Temporary Internet Files\Content.IE5\ZYY64IN6\MP900432843[1].jpg"/>
          <p:cNvPicPr>
            <a:picLocks noChangeAspect="1" noChangeArrowheads="1"/>
          </p:cNvPicPr>
          <p:nvPr/>
        </p:nvPicPr>
        <p:blipFill>
          <a:blip r:embed="rId2" cstate="print"/>
          <a:srcRect/>
          <a:stretch>
            <a:fillRect/>
          </a:stretch>
        </p:blipFill>
        <p:spPr bwMode="auto">
          <a:xfrm>
            <a:off x="4211960" y="404664"/>
            <a:ext cx="4564952" cy="2952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lstStyle/>
          <a:p>
            <a:r>
              <a:rPr lang="en-GB" dirty="0" smtClean="0"/>
              <a:t>Define our terms</a:t>
            </a:r>
          </a:p>
          <a:p>
            <a:pPr lvl="1"/>
            <a:r>
              <a:rPr lang="en-GB" dirty="0" smtClean="0"/>
              <a:t>Communication </a:t>
            </a:r>
          </a:p>
          <a:p>
            <a:pPr lvl="1"/>
            <a:r>
              <a:rPr lang="en-GB" dirty="0" smtClean="0"/>
              <a:t>Non-verbal communication</a:t>
            </a:r>
          </a:p>
          <a:p>
            <a:r>
              <a:rPr lang="en-GB" dirty="0" smtClean="0"/>
              <a:t>Emotions – </a:t>
            </a:r>
            <a:r>
              <a:rPr lang="en-GB" dirty="0" err="1" smtClean="0"/>
              <a:t>Ekman’s</a:t>
            </a:r>
            <a:r>
              <a:rPr lang="en-GB" dirty="0" smtClean="0"/>
              <a:t> </a:t>
            </a:r>
            <a:r>
              <a:rPr lang="en-GB" dirty="0" smtClean="0"/>
              <a:t>work</a:t>
            </a:r>
          </a:p>
          <a:p>
            <a:r>
              <a:rPr lang="en-GB" dirty="0" smtClean="0"/>
              <a:t>Cultural variations</a:t>
            </a:r>
          </a:p>
          <a:p>
            <a:r>
              <a:rPr lang="en-GB" dirty="0" smtClean="0"/>
              <a:t>Film: The Human Animal  </a:t>
            </a:r>
            <a:endParaRPr lang="en-GB" dirty="0" smtClean="0"/>
          </a:p>
          <a:p>
            <a:r>
              <a:rPr lang="en-GB" dirty="0" smtClean="0"/>
              <a:t>Why </a:t>
            </a:r>
            <a:r>
              <a:rPr lang="en-GB" dirty="0" smtClean="0"/>
              <a:t>is this important to anthropology</a:t>
            </a:r>
            <a:r>
              <a:rPr lang="en-GB" dirty="0" smtClean="0"/>
              <a:t>?</a:t>
            </a:r>
            <a:endParaRPr lang="en-GB" dirty="0" smtClean="0"/>
          </a:p>
        </p:txBody>
      </p:sp>
      <p:pic>
        <p:nvPicPr>
          <p:cNvPr id="2050" name="Picture 2" descr="C:\Users\luci\AppData\Local\Microsoft\Windows\Temporary Internet Files\Content.IE5\C5E04ZI0\MP900442485[1].jpg"/>
          <p:cNvPicPr>
            <a:picLocks noChangeAspect="1" noChangeArrowheads="1"/>
          </p:cNvPicPr>
          <p:nvPr/>
        </p:nvPicPr>
        <p:blipFill>
          <a:blip r:embed="rId2" cstate="print"/>
          <a:srcRect/>
          <a:stretch>
            <a:fillRect/>
          </a:stretch>
        </p:blipFill>
        <p:spPr bwMode="auto">
          <a:xfrm>
            <a:off x="5364088" y="476672"/>
            <a:ext cx="3294000" cy="21960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what is it?</a:t>
            </a:r>
            <a:endParaRPr lang="en-GB" dirty="0"/>
          </a:p>
        </p:txBody>
      </p:sp>
      <p:sp>
        <p:nvSpPr>
          <p:cNvPr id="3" name="Content Placeholder 2"/>
          <p:cNvSpPr>
            <a:spLocks noGrp="1"/>
          </p:cNvSpPr>
          <p:nvPr>
            <p:ph idx="1"/>
          </p:nvPr>
        </p:nvSpPr>
        <p:spPr/>
        <p:txBody>
          <a:bodyPr/>
          <a:lstStyle/>
          <a:p>
            <a:r>
              <a:rPr lang="en-GB" dirty="0" smtClean="0"/>
              <a:t>Sending messages between parties</a:t>
            </a:r>
          </a:p>
          <a:p>
            <a:r>
              <a:rPr lang="en-GB" dirty="0" smtClean="0"/>
              <a:t>Exchange of information</a:t>
            </a:r>
          </a:p>
          <a:p>
            <a:r>
              <a:rPr lang="en-GB" dirty="0" smtClean="0"/>
              <a:t>System/code that transfers information</a:t>
            </a:r>
          </a:p>
          <a:p>
            <a:r>
              <a:rPr lang="en-GB" dirty="0" smtClean="0"/>
              <a:t>It is a process</a:t>
            </a:r>
          </a:p>
          <a:p>
            <a:r>
              <a:rPr lang="en-GB" dirty="0" smtClean="0"/>
              <a:t>It is meaningful – full of meaning</a:t>
            </a:r>
          </a:p>
          <a:p>
            <a:r>
              <a:rPr lang="en-GB" dirty="0" smtClean="0"/>
              <a:t>More than speech or </a:t>
            </a:r>
            <a:r>
              <a:rPr lang="en-GB" dirty="0" err="1" smtClean="0"/>
              <a:t>verbals</a:t>
            </a:r>
            <a:endParaRPr lang="en-GB" dirty="0" smtClean="0"/>
          </a:p>
          <a:p>
            <a:r>
              <a:rPr lang="en-GB" dirty="0" smtClean="0"/>
              <a:t>‘Hidden’ and symbolic aspects – often non-verbal</a:t>
            </a:r>
            <a:endParaRPr lang="en-GB" dirty="0"/>
          </a:p>
        </p:txBody>
      </p:sp>
      <p:pic>
        <p:nvPicPr>
          <p:cNvPr id="3078" name="Picture 6" descr="C:\Users\luci\AppData\Local\Microsoft\Windows\Temporary Internet Files\Content.IE5\YXOSHNW9\MC900060005[1].wmf"/>
          <p:cNvPicPr>
            <a:picLocks noChangeAspect="1" noChangeArrowheads="1"/>
          </p:cNvPicPr>
          <p:nvPr/>
        </p:nvPicPr>
        <p:blipFill>
          <a:blip r:embed="rId2" cstate="print"/>
          <a:srcRect/>
          <a:stretch>
            <a:fillRect/>
          </a:stretch>
        </p:blipFill>
        <p:spPr bwMode="auto">
          <a:xfrm>
            <a:off x="7164288" y="980728"/>
            <a:ext cx="1668780" cy="180045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Verbal communication</a:t>
            </a:r>
            <a:endParaRPr lang="en-GB" dirty="0"/>
          </a:p>
        </p:txBody>
      </p:sp>
      <p:sp>
        <p:nvSpPr>
          <p:cNvPr id="3" name="Content Placeholder 2"/>
          <p:cNvSpPr>
            <a:spLocks noGrp="1"/>
          </p:cNvSpPr>
          <p:nvPr>
            <p:ph idx="1"/>
          </p:nvPr>
        </p:nvSpPr>
        <p:spPr/>
        <p:txBody>
          <a:bodyPr/>
          <a:lstStyle/>
          <a:p>
            <a:r>
              <a:rPr lang="en-GB" dirty="0" smtClean="0"/>
              <a:t>Language creates categories</a:t>
            </a:r>
          </a:p>
          <a:p>
            <a:r>
              <a:rPr lang="en-GB" dirty="0" smtClean="0"/>
              <a:t>Establishes differences</a:t>
            </a:r>
          </a:p>
          <a:p>
            <a:r>
              <a:rPr lang="en-GB" dirty="0" smtClean="0"/>
              <a:t>Affects perception</a:t>
            </a:r>
          </a:p>
          <a:p>
            <a:endParaRPr lang="en-GB" dirty="0" smtClean="0"/>
          </a:p>
          <a:p>
            <a:r>
              <a:rPr lang="en-GB" dirty="0" smtClean="0"/>
              <a:t>Sapir-Whorf </a:t>
            </a:r>
            <a:r>
              <a:rPr lang="en-GB" i="1" dirty="0" smtClean="0"/>
              <a:t>hypothesis</a:t>
            </a:r>
            <a:r>
              <a:rPr lang="en-GB" dirty="0" smtClean="0"/>
              <a:t>:</a:t>
            </a:r>
          </a:p>
          <a:p>
            <a:r>
              <a:rPr lang="en-GB" dirty="0" smtClean="0"/>
              <a:t>Language creates categories and establishes differences</a:t>
            </a:r>
          </a:p>
          <a:p>
            <a:r>
              <a:rPr lang="en-GB" dirty="0" smtClean="0"/>
              <a:t>Thus language determines culture</a:t>
            </a:r>
          </a:p>
          <a:p>
            <a:r>
              <a:rPr lang="en-GB" dirty="0" err="1" smtClean="0"/>
              <a:t>E.g</a:t>
            </a:r>
            <a:r>
              <a:rPr lang="en-GB" dirty="0" smtClean="0"/>
              <a:t>: Navajo/shape; </a:t>
            </a:r>
            <a:r>
              <a:rPr lang="en-GB" dirty="0" err="1" smtClean="0"/>
              <a:t>Nuer</a:t>
            </a:r>
            <a:r>
              <a:rPr lang="en-GB" dirty="0" smtClean="0"/>
              <a:t>/cattle</a:t>
            </a:r>
            <a:endParaRPr lang="en-GB" dirty="0"/>
          </a:p>
        </p:txBody>
      </p:sp>
      <p:pic>
        <p:nvPicPr>
          <p:cNvPr id="1032" name="Picture 8" descr="Navajo Indians - Shiprock, New Mexico.">
            <a:hlinkClick r:id="rId2"/>
          </p:cNvPr>
          <p:cNvPicPr>
            <a:picLocks noChangeAspect="1" noChangeArrowheads="1"/>
          </p:cNvPicPr>
          <p:nvPr/>
        </p:nvPicPr>
        <p:blipFill>
          <a:blip r:embed="rId3" cstate="print"/>
          <a:srcRect/>
          <a:stretch>
            <a:fillRect/>
          </a:stretch>
        </p:blipFill>
        <p:spPr bwMode="auto">
          <a:xfrm>
            <a:off x="5868144" y="1844824"/>
            <a:ext cx="3024000" cy="2268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verbal  communication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Transfer of information using </a:t>
            </a:r>
          </a:p>
          <a:p>
            <a:pPr lvl="1"/>
            <a:r>
              <a:rPr lang="en-GB" dirty="0" smtClean="0"/>
              <a:t>movement, </a:t>
            </a:r>
          </a:p>
          <a:p>
            <a:pPr lvl="1"/>
            <a:r>
              <a:rPr lang="en-GB" dirty="0" smtClean="0"/>
              <a:t>gestures,</a:t>
            </a:r>
          </a:p>
          <a:p>
            <a:pPr lvl="1"/>
            <a:r>
              <a:rPr lang="en-GB" dirty="0" smtClean="0"/>
              <a:t>space,</a:t>
            </a:r>
          </a:p>
          <a:p>
            <a:pPr lvl="1"/>
            <a:r>
              <a:rPr lang="en-GB" dirty="0" smtClean="0"/>
              <a:t>colour, </a:t>
            </a:r>
          </a:p>
          <a:p>
            <a:pPr lvl="1"/>
            <a:r>
              <a:rPr lang="en-GB" dirty="0" smtClean="0"/>
              <a:t>facial expressions,</a:t>
            </a:r>
          </a:p>
          <a:p>
            <a:pPr lvl="1"/>
            <a:r>
              <a:rPr lang="en-GB" dirty="0" smtClean="0"/>
              <a:t>gaze, </a:t>
            </a:r>
          </a:p>
          <a:p>
            <a:pPr lvl="1"/>
            <a:r>
              <a:rPr lang="en-GB" dirty="0" smtClean="0"/>
              <a:t>touch , </a:t>
            </a:r>
          </a:p>
          <a:p>
            <a:pPr lvl="1"/>
            <a:r>
              <a:rPr lang="en-GB" dirty="0" smtClean="0"/>
              <a:t>noise (</a:t>
            </a:r>
            <a:r>
              <a:rPr lang="en-GB" dirty="0" err="1" smtClean="0"/>
              <a:t>paralinguistics</a:t>
            </a:r>
            <a:r>
              <a:rPr lang="en-GB" dirty="0" smtClean="0"/>
              <a:t>), </a:t>
            </a:r>
          </a:p>
          <a:p>
            <a:pPr lvl="1"/>
            <a:r>
              <a:rPr lang="en-GB" dirty="0" smtClean="0"/>
              <a:t>smell</a:t>
            </a:r>
            <a:endParaRPr lang="en-GB" dirty="0"/>
          </a:p>
        </p:txBody>
      </p:sp>
      <p:pic>
        <p:nvPicPr>
          <p:cNvPr id="7" name="Picture 6" descr="chickenshrug"/>
          <p:cNvPicPr>
            <a:picLocks noChangeAspect="1" noChangeArrowheads="1"/>
          </p:cNvPicPr>
          <p:nvPr/>
        </p:nvPicPr>
        <p:blipFill>
          <a:blip r:embed="rId2" cstate="print"/>
          <a:srcRect/>
          <a:stretch>
            <a:fillRect/>
          </a:stretch>
        </p:blipFill>
        <p:spPr bwMode="auto">
          <a:xfrm>
            <a:off x="5073650" y="2349500"/>
            <a:ext cx="3386138" cy="34544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first language – we all ‘speak’ body</a:t>
            </a:r>
            <a:endParaRPr lang="en-GB" dirty="0"/>
          </a:p>
        </p:txBody>
      </p:sp>
      <p:sp>
        <p:nvSpPr>
          <p:cNvPr id="3" name="Content Placeholder 2"/>
          <p:cNvSpPr>
            <a:spLocks noGrp="1"/>
          </p:cNvSpPr>
          <p:nvPr>
            <p:ph idx="1"/>
          </p:nvPr>
        </p:nvSpPr>
        <p:spPr/>
        <p:txBody>
          <a:bodyPr/>
          <a:lstStyle/>
          <a:p>
            <a:r>
              <a:rPr lang="en-GB" dirty="0" smtClean="0"/>
              <a:t>Nothing exists in isolation</a:t>
            </a:r>
          </a:p>
          <a:p>
            <a:r>
              <a:rPr lang="en-GB" dirty="0" smtClean="0"/>
              <a:t>All life communicates</a:t>
            </a:r>
          </a:p>
          <a:p>
            <a:r>
              <a:rPr lang="en-GB" dirty="0" smtClean="0"/>
              <a:t>Survival requires it</a:t>
            </a:r>
            <a:endParaRPr lang="en-GB" dirty="0"/>
          </a:p>
        </p:txBody>
      </p:sp>
      <p:pic>
        <p:nvPicPr>
          <p:cNvPr id="4" name="Picture 6" descr="Two chimps, one of which has clearly had prior experience with a popped balloon"/>
          <p:cNvPicPr>
            <a:picLocks noChangeAspect="1" noChangeArrowheads="1"/>
          </p:cNvPicPr>
          <p:nvPr/>
        </p:nvPicPr>
        <p:blipFill>
          <a:blip r:embed="rId2" cstate="print"/>
          <a:srcRect/>
          <a:stretch>
            <a:fillRect/>
          </a:stretch>
        </p:blipFill>
        <p:spPr bwMode="auto">
          <a:xfrm>
            <a:off x="2411760" y="3933056"/>
            <a:ext cx="3649663" cy="2684462"/>
          </a:xfrm>
          <a:prstGeom prst="rect">
            <a:avLst/>
          </a:prstGeom>
          <a:noFill/>
          <a:ln w="9525">
            <a:noFill/>
            <a:miter lim="800000"/>
            <a:headEnd/>
            <a:tailEnd/>
          </a:ln>
        </p:spPr>
      </p:pic>
      <p:pic>
        <p:nvPicPr>
          <p:cNvPr id="5" name="Picture 8" descr="bees"/>
          <p:cNvPicPr>
            <a:picLocks noChangeAspect="1" noChangeArrowheads="1"/>
          </p:cNvPicPr>
          <p:nvPr/>
        </p:nvPicPr>
        <p:blipFill>
          <a:blip r:embed="rId3" cstate="print"/>
          <a:srcRect/>
          <a:stretch>
            <a:fillRect/>
          </a:stretch>
        </p:blipFill>
        <p:spPr bwMode="auto">
          <a:xfrm>
            <a:off x="323528" y="3861048"/>
            <a:ext cx="2085975" cy="2714625"/>
          </a:xfrm>
          <a:prstGeom prst="rect">
            <a:avLst/>
          </a:prstGeom>
          <a:noFill/>
          <a:ln w="9525">
            <a:noFill/>
            <a:miter lim="800000"/>
            <a:headEnd/>
            <a:tailEnd/>
          </a:ln>
        </p:spPr>
      </p:pic>
      <p:pic>
        <p:nvPicPr>
          <p:cNvPr id="6" name="Picture 4" descr="selena_mg_8793"/>
          <p:cNvPicPr>
            <a:picLocks noChangeAspect="1" noChangeArrowheads="1"/>
          </p:cNvPicPr>
          <p:nvPr/>
        </p:nvPicPr>
        <p:blipFill>
          <a:blip r:embed="rId4" cstate="print"/>
          <a:srcRect/>
          <a:stretch>
            <a:fillRect/>
          </a:stretch>
        </p:blipFill>
        <p:spPr bwMode="auto">
          <a:xfrm>
            <a:off x="6063555" y="3933056"/>
            <a:ext cx="2828925" cy="2643187"/>
          </a:xfrm>
          <a:prstGeom prst="rect">
            <a:avLst/>
          </a:prstGeom>
          <a:noFill/>
          <a:ln w="9525">
            <a:noFill/>
            <a:miter lim="800000"/>
            <a:headEnd/>
            <a:tailEnd/>
          </a:ln>
        </p:spPr>
      </p:pic>
      <p:pic>
        <p:nvPicPr>
          <p:cNvPr id="3076" name="Picture 4" descr="C:\Users\luci\AppData\Local\Microsoft\Windows\Temporary Internet Files\Content.IE5\MY9XFZ5T\MP900432739[1].jpg"/>
          <p:cNvPicPr>
            <a:picLocks noChangeAspect="1" noChangeArrowheads="1"/>
          </p:cNvPicPr>
          <p:nvPr/>
        </p:nvPicPr>
        <p:blipFill>
          <a:blip r:embed="rId5" cstate="print"/>
          <a:srcRect l="16250" t="16250" r="12876" b="11188"/>
          <a:stretch>
            <a:fillRect/>
          </a:stretch>
        </p:blipFill>
        <p:spPr bwMode="auto">
          <a:xfrm>
            <a:off x="5430624" y="1593064"/>
            <a:ext cx="3533864" cy="2412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p:cNvSpPr>
          <p:nvPr>
            <p:ph type="title"/>
          </p:nvPr>
        </p:nvSpPr>
        <p:spPr bwMode="auto">
          <a:xfrm>
            <a:off x="457200" y="152400"/>
            <a:ext cx="8229600" cy="1250950"/>
          </a:xfrm>
        </p:spPr>
        <p:txBody>
          <a:bodyPr wrap="square" tIns="45720" bIns="45720" numCol="1" anchorCtr="0" compatLnSpc="1">
            <a:prstTxWarp prst="textNoShape">
              <a:avLst/>
            </a:prstTxWarp>
            <a:normAutofit fontScale="90000"/>
          </a:bodyPr>
          <a:lstStyle/>
          <a:p>
            <a:pPr>
              <a:defRPr/>
            </a:pPr>
            <a:r>
              <a:rPr lang="en-GB" dirty="0" smtClean="0"/>
              <a:t>Pattern recognition</a:t>
            </a:r>
            <a:br>
              <a:rPr lang="en-GB" dirty="0" smtClean="0"/>
            </a:br>
            <a:r>
              <a:rPr lang="en-GB" dirty="0" smtClean="0"/>
              <a:t>Eyes: threat </a:t>
            </a:r>
          </a:p>
        </p:txBody>
      </p:sp>
      <p:sp>
        <p:nvSpPr>
          <p:cNvPr id="20482" name="Rectangle 3"/>
          <p:cNvSpPr>
            <a:spLocks noGrp="1"/>
          </p:cNvSpPr>
          <p:nvPr>
            <p:ph type="body" idx="1"/>
          </p:nvPr>
        </p:nvSpPr>
        <p:spPr/>
        <p:txBody>
          <a:bodyPr/>
          <a:lstStyle/>
          <a:p>
            <a:r>
              <a:rPr lang="en-GB" smtClean="0"/>
              <a:t>Direct gaze can signal threat</a:t>
            </a:r>
          </a:p>
          <a:p>
            <a:r>
              <a:rPr lang="en-GB" smtClean="0"/>
              <a:t>Other animals use ‘eyespots’ to repel predators</a:t>
            </a:r>
          </a:p>
        </p:txBody>
      </p:sp>
      <p:pic>
        <p:nvPicPr>
          <p:cNvPr id="20483" name="Picture 5" descr="2054~Wolf-Gaze-Posters"/>
          <p:cNvPicPr>
            <a:picLocks noChangeAspect="1" noChangeArrowheads="1"/>
          </p:cNvPicPr>
          <p:nvPr/>
        </p:nvPicPr>
        <p:blipFill>
          <a:blip r:embed="rId2" cstate="print"/>
          <a:srcRect/>
          <a:stretch>
            <a:fillRect/>
          </a:stretch>
        </p:blipFill>
        <p:spPr bwMode="auto">
          <a:xfrm>
            <a:off x="395288" y="3409950"/>
            <a:ext cx="2462212" cy="3114675"/>
          </a:xfrm>
          <a:prstGeom prst="rect">
            <a:avLst/>
          </a:prstGeom>
          <a:noFill/>
          <a:ln w="9525">
            <a:noFill/>
            <a:miter lim="800000"/>
            <a:headEnd/>
            <a:tailEnd/>
          </a:ln>
        </p:spPr>
      </p:pic>
      <p:pic>
        <p:nvPicPr>
          <p:cNvPr id="20484" name="Picture 7" descr="48879_Full"/>
          <p:cNvPicPr>
            <a:picLocks noChangeAspect="1" noChangeArrowheads="1"/>
          </p:cNvPicPr>
          <p:nvPr/>
        </p:nvPicPr>
        <p:blipFill>
          <a:blip r:embed="rId3" cstate="print"/>
          <a:srcRect/>
          <a:stretch>
            <a:fillRect/>
          </a:stretch>
        </p:blipFill>
        <p:spPr bwMode="auto">
          <a:xfrm>
            <a:off x="2927350" y="3284538"/>
            <a:ext cx="3516313" cy="3281362"/>
          </a:xfrm>
          <a:prstGeom prst="rect">
            <a:avLst/>
          </a:prstGeom>
          <a:noFill/>
          <a:ln w="9525">
            <a:noFill/>
            <a:miter lim="800000"/>
            <a:headEnd/>
            <a:tailEnd/>
          </a:ln>
        </p:spPr>
      </p:pic>
      <p:pic>
        <p:nvPicPr>
          <p:cNvPr id="20485" name="Picture 9" descr="50492701"/>
          <p:cNvPicPr>
            <a:picLocks noChangeAspect="1" noChangeArrowheads="1"/>
          </p:cNvPicPr>
          <p:nvPr/>
        </p:nvPicPr>
        <p:blipFill>
          <a:blip r:embed="rId4" cstate="print"/>
          <a:srcRect/>
          <a:stretch>
            <a:fillRect/>
          </a:stretch>
        </p:blipFill>
        <p:spPr bwMode="auto">
          <a:xfrm>
            <a:off x="5900738" y="3068638"/>
            <a:ext cx="3243262" cy="359727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Brief evolution of human communication strategies</a:t>
            </a:r>
            <a:endParaRPr lang="en-GB" dirty="0"/>
          </a:p>
        </p:txBody>
      </p:sp>
      <p:sp>
        <p:nvSpPr>
          <p:cNvPr id="3" name="Content Placeholder 2"/>
          <p:cNvSpPr>
            <a:spLocks noGrp="1"/>
          </p:cNvSpPr>
          <p:nvPr>
            <p:ph idx="1"/>
          </p:nvPr>
        </p:nvSpPr>
        <p:spPr/>
        <p:txBody>
          <a:bodyPr/>
          <a:lstStyle/>
          <a:p>
            <a:r>
              <a:rPr lang="en-GB" dirty="0" smtClean="0"/>
              <a:t>Arboreal past – moved down onto savannah</a:t>
            </a:r>
          </a:p>
          <a:p>
            <a:r>
              <a:rPr lang="en-GB" dirty="0" smtClean="0"/>
              <a:t>Scavenging evolved into hunting strategies</a:t>
            </a:r>
          </a:p>
          <a:p>
            <a:r>
              <a:rPr lang="en-GB" dirty="0" smtClean="0"/>
              <a:t>Bi-</a:t>
            </a:r>
            <a:r>
              <a:rPr lang="en-GB" dirty="0" err="1" smtClean="0"/>
              <a:t>pedalism</a:t>
            </a:r>
            <a:endParaRPr lang="en-GB" dirty="0" smtClean="0"/>
          </a:p>
          <a:p>
            <a:pPr lvl="1"/>
            <a:r>
              <a:rPr lang="en-GB" dirty="0" smtClean="0"/>
              <a:t>Extra height</a:t>
            </a:r>
          </a:p>
          <a:p>
            <a:pPr lvl="1"/>
            <a:r>
              <a:rPr lang="en-GB" dirty="0" smtClean="0"/>
              <a:t>Consequences of freeing up hands</a:t>
            </a:r>
          </a:p>
          <a:p>
            <a:r>
              <a:rPr lang="en-GB" dirty="0" smtClean="0"/>
              <a:t>Biological </a:t>
            </a:r>
            <a:r>
              <a:rPr lang="en-GB" dirty="0" smtClean="0"/>
              <a:t>consequences</a:t>
            </a:r>
          </a:p>
          <a:p>
            <a:pPr>
              <a:buNone/>
            </a:pPr>
            <a:r>
              <a:rPr lang="en-GB" dirty="0" smtClean="0"/>
              <a:t>	</a:t>
            </a:r>
            <a:r>
              <a:rPr lang="en-GB" dirty="0" smtClean="0"/>
              <a:t>	</a:t>
            </a:r>
            <a:r>
              <a:rPr lang="en-GB" dirty="0" smtClean="0">
                <a:sym typeface="Wingdings"/>
              </a:rPr>
              <a:t></a:t>
            </a:r>
            <a:endParaRPr lang="en-GB" dirty="0" smtClean="0"/>
          </a:p>
          <a:p>
            <a:r>
              <a:rPr lang="en-GB" dirty="0" smtClean="0"/>
              <a:t>Social consequences</a:t>
            </a:r>
            <a:endParaRPr lang="en-GB" dirty="0"/>
          </a:p>
        </p:txBody>
      </p:sp>
      <p:pic>
        <p:nvPicPr>
          <p:cNvPr id="2052" name="Picture 4" descr="C:\Users\luci\AppData\Local\Microsoft\Windows\Temporary Internet Files\Content.IE5\2O8T44R0\MP900403195[1].jpg"/>
          <p:cNvPicPr>
            <a:picLocks noChangeAspect="1" noChangeArrowheads="1"/>
          </p:cNvPicPr>
          <p:nvPr/>
        </p:nvPicPr>
        <p:blipFill>
          <a:blip r:embed="rId2" cstate="print"/>
          <a:srcRect b="13423"/>
          <a:stretch>
            <a:fillRect/>
          </a:stretch>
        </p:blipFill>
        <p:spPr bwMode="auto">
          <a:xfrm>
            <a:off x="5220072" y="4509120"/>
            <a:ext cx="3653678" cy="208823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a:t>
            </a:r>
            <a:r>
              <a:rPr lang="en-GB" dirty="0" smtClean="0"/>
              <a:t>signs/messages</a:t>
            </a:r>
            <a:endParaRPr lang="en-GB" dirty="0"/>
          </a:p>
        </p:txBody>
      </p:sp>
      <p:sp>
        <p:nvSpPr>
          <p:cNvPr id="3" name="Content Placeholder 2"/>
          <p:cNvSpPr>
            <a:spLocks noGrp="1"/>
          </p:cNvSpPr>
          <p:nvPr>
            <p:ph idx="1"/>
          </p:nvPr>
        </p:nvSpPr>
        <p:spPr/>
        <p:txBody>
          <a:bodyPr/>
          <a:lstStyle/>
          <a:p>
            <a:pPr>
              <a:lnSpc>
                <a:spcPct val="90000"/>
              </a:lnSpc>
            </a:pPr>
            <a:endParaRPr lang="en-GB" dirty="0" smtClean="0"/>
          </a:p>
          <a:p>
            <a:pPr>
              <a:lnSpc>
                <a:spcPct val="90000"/>
              </a:lnSpc>
            </a:pPr>
            <a:r>
              <a:rPr lang="en-GB" dirty="0" smtClean="0"/>
              <a:t>Biological:</a:t>
            </a:r>
          </a:p>
          <a:p>
            <a:pPr lvl="1">
              <a:lnSpc>
                <a:spcPct val="90000"/>
              </a:lnSpc>
            </a:pPr>
            <a:r>
              <a:rPr lang="en-GB" dirty="0" smtClean="0"/>
              <a:t>emotional response to environment</a:t>
            </a:r>
          </a:p>
          <a:p>
            <a:pPr lvl="1">
              <a:lnSpc>
                <a:spcPct val="90000"/>
              </a:lnSpc>
              <a:buNone/>
            </a:pPr>
            <a:endParaRPr lang="en-GB" dirty="0" smtClean="0"/>
          </a:p>
          <a:p>
            <a:pPr>
              <a:lnSpc>
                <a:spcPct val="90000"/>
              </a:lnSpc>
            </a:pPr>
            <a:r>
              <a:rPr lang="en-GB" dirty="0" smtClean="0"/>
              <a:t>Cultural:</a:t>
            </a:r>
          </a:p>
          <a:p>
            <a:pPr lvl="1">
              <a:lnSpc>
                <a:spcPct val="90000"/>
              </a:lnSpc>
            </a:pPr>
            <a:r>
              <a:rPr lang="en-GB" dirty="0" smtClean="0"/>
              <a:t>actions that have a direct verbal </a:t>
            </a:r>
          </a:p>
          <a:p>
            <a:pPr lvl="1">
              <a:lnSpc>
                <a:spcPct val="90000"/>
              </a:lnSpc>
              <a:buNone/>
            </a:pPr>
            <a:r>
              <a:rPr lang="en-GB" dirty="0" smtClean="0"/>
              <a:t>	translation (emblems)</a:t>
            </a:r>
          </a:p>
          <a:p>
            <a:pPr lvl="1">
              <a:lnSpc>
                <a:spcPct val="90000"/>
              </a:lnSpc>
            </a:pPr>
            <a:r>
              <a:rPr lang="en-GB" dirty="0" smtClean="0"/>
              <a:t>Actions t</a:t>
            </a:r>
            <a:r>
              <a:rPr lang="en-GB" dirty="0" smtClean="0"/>
              <a:t>hat </a:t>
            </a:r>
            <a:r>
              <a:rPr lang="en-GB" dirty="0" smtClean="0"/>
              <a:t>deepen speech </a:t>
            </a:r>
          </a:p>
          <a:p>
            <a:endParaRPr lang="en-GB" dirty="0"/>
          </a:p>
        </p:txBody>
      </p:sp>
      <p:pic>
        <p:nvPicPr>
          <p:cNvPr id="4108" name="Picture 12" descr="C:\Users\luci\AppData\Local\Microsoft\Windows\Temporary Internet Files\Content.IE5\2O8T44R0\MP900400446[1].jpg"/>
          <p:cNvPicPr>
            <a:picLocks noChangeAspect="1" noChangeArrowheads="1"/>
          </p:cNvPicPr>
          <p:nvPr/>
        </p:nvPicPr>
        <p:blipFill>
          <a:blip r:embed="rId2" cstate="print"/>
          <a:srcRect t="16944"/>
          <a:stretch>
            <a:fillRect/>
          </a:stretch>
        </p:blipFill>
        <p:spPr bwMode="auto">
          <a:xfrm>
            <a:off x="6588224" y="3645024"/>
            <a:ext cx="2081784" cy="2592288"/>
          </a:xfrm>
          <a:prstGeom prst="rect">
            <a:avLst/>
          </a:prstGeom>
          <a:noFill/>
        </p:spPr>
      </p:pic>
      <p:pic>
        <p:nvPicPr>
          <p:cNvPr id="35841" name="Picture 1" descr="C:\Documents and Settings\sa025\Local Settings\Temporary Internet Files\Content.IE5\FKY84KH5\MP900442597[1].jpg"/>
          <p:cNvPicPr>
            <a:picLocks noChangeAspect="1" noChangeArrowheads="1"/>
          </p:cNvPicPr>
          <p:nvPr/>
        </p:nvPicPr>
        <p:blipFill>
          <a:blip r:embed="rId3" cstate="print"/>
          <a:srcRect/>
          <a:stretch>
            <a:fillRect/>
          </a:stretch>
        </p:blipFill>
        <p:spPr bwMode="auto">
          <a:xfrm>
            <a:off x="6588224" y="1124744"/>
            <a:ext cx="2223695" cy="1656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signs - emotions</a:t>
            </a:r>
            <a:endParaRPr lang="en-GB" dirty="0"/>
          </a:p>
        </p:txBody>
      </p:sp>
      <p:sp>
        <p:nvSpPr>
          <p:cNvPr id="3" name="Content Placeholder 2"/>
          <p:cNvSpPr>
            <a:spLocks noGrp="1"/>
          </p:cNvSpPr>
          <p:nvPr>
            <p:ph idx="1"/>
          </p:nvPr>
        </p:nvSpPr>
        <p:spPr>
          <a:xfrm>
            <a:off x="457200" y="1484784"/>
            <a:ext cx="8229600" cy="4625609"/>
          </a:xfrm>
        </p:spPr>
        <p:txBody>
          <a:bodyPr>
            <a:normAutofit/>
          </a:bodyPr>
          <a:lstStyle/>
          <a:p>
            <a:r>
              <a:rPr lang="en-GB" dirty="0" smtClean="0"/>
              <a:t>Biological pathway: perception triggers an </a:t>
            </a:r>
            <a:r>
              <a:rPr lang="en-GB" i="1" dirty="0" smtClean="0"/>
              <a:t>involuntary</a:t>
            </a:r>
            <a:r>
              <a:rPr lang="en-GB" dirty="0" smtClean="0"/>
              <a:t> biochemical response.</a:t>
            </a:r>
          </a:p>
          <a:p>
            <a:r>
              <a:rPr lang="en-GB" dirty="0" smtClean="0"/>
              <a:t>This creates a physical sensation which we call a ‘feeling’.</a:t>
            </a:r>
          </a:p>
          <a:p>
            <a:r>
              <a:rPr lang="en-GB" dirty="0" smtClean="0"/>
              <a:t>Our feelings may be one of a number of what we call emotions. </a:t>
            </a:r>
          </a:p>
          <a:p>
            <a:r>
              <a:rPr lang="en-GB" dirty="0" smtClean="0"/>
              <a:t>These are universal to all humans; we all have the same set of emotions. </a:t>
            </a:r>
          </a:p>
        </p:txBody>
      </p:sp>
      <p:pic>
        <p:nvPicPr>
          <p:cNvPr id="34817" name="Picture 1" descr="C:\Documents and Settings\sa025\Local Settings\Temporary Internet Files\Content.IE5\G1OBUL63\MP900285142[1].jpg"/>
          <p:cNvPicPr>
            <a:picLocks noChangeAspect="1" noChangeArrowheads="1"/>
          </p:cNvPicPr>
          <p:nvPr/>
        </p:nvPicPr>
        <p:blipFill>
          <a:blip r:embed="rId2" cstate="print"/>
          <a:srcRect/>
          <a:stretch>
            <a:fillRect/>
          </a:stretch>
        </p:blipFill>
        <p:spPr bwMode="auto">
          <a:xfrm>
            <a:off x="6082614" y="5013176"/>
            <a:ext cx="2521834" cy="1656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How does this work physically?</a:t>
            </a:r>
            <a:br>
              <a:rPr lang="en-GB" dirty="0" smtClean="0">
                <a:solidFill>
                  <a:schemeClr val="accent1">
                    <a:satMod val="150000"/>
                  </a:schemeClr>
                </a:solidFill>
              </a:rPr>
            </a:br>
            <a:r>
              <a:rPr lang="en-GB" dirty="0" smtClean="0">
                <a:solidFill>
                  <a:schemeClr val="accent1">
                    <a:satMod val="150000"/>
                  </a:schemeClr>
                </a:solidFill>
              </a:rPr>
              <a:t>The limbic system</a:t>
            </a:r>
            <a:endParaRPr lang="en-US" dirty="0">
              <a:solidFill>
                <a:schemeClr val="accent1">
                  <a:satMod val="150000"/>
                </a:schemeClr>
              </a:solidFill>
            </a:endParaRPr>
          </a:p>
        </p:txBody>
      </p:sp>
      <p:sp>
        <p:nvSpPr>
          <p:cNvPr id="5" name="Content Placeholder 4"/>
          <p:cNvSpPr>
            <a:spLocks noGrp="1"/>
          </p:cNvSpPr>
          <p:nvPr>
            <p:ph idx="1"/>
          </p:nvPr>
        </p:nvSpPr>
        <p:spPr/>
        <p:txBody>
          <a:bodyPr/>
          <a:lstStyle/>
          <a:p>
            <a:r>
              <a:rPr lang="en-GB" dirty="0" err="1" smtClean="0"/>
              <a:t>Mclean’s</a:t>
            </a:r>
            <a:r>
              <a:rPr lang="en-GB" dirty="0" smtClean="0"/>
              <a:t> Triune brain, 1952</a:t>
            </a:r>
            <a:endParaRPr lang="en-GB" dirty="0"/>
          </a:p>
        </p:txBody>
      </p:sp>
      <p:pic>
        <p:nvPicPr>
          <p:cNvPr id="20482" name="Picture 4" descr="brain"/>
          <p:cNvPicPr>
            <a:picLocks noChangeAspect="1" noChangeArrowheads="1"/>
          </p:cNvPicPr>
          <p:nvPr/>
        </p:nvPicPr>
        <p:blipFill>
          <a:blip r:embed="rId3" cstate="print"/>
          <a:srcRect/>
          <a:stretch>
            <a:fillRect/>
          </a:stretch>
        </p:blipFill>
        <p:spPr bwMode="auto">
          <a:xfrm>
            <a:off x="2411760" y="2780928"/>
            <a:ext cx="4514850" cy="2619375"/>
          </a:xfrm>
          <a:prstGeom prst="rect">
            <a:avLst/>
          </a:prstGeom>
          <a:solidFill>
            <a:schemeClr val="tx1"/>
          </a:solid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psychologicalscience.org/daily-observer/wp-content/uploads/2009/05/aps-lie-me-2.jpg"/>
          <p:cNvPicPr>
            <a:picLocks noChangeAspect="1" noChangeArrowheads="1"/>
          </p:cNvPicPr>
          <p:nvPr/>
        </p:nvPicPr>
        <p:blipFill>
          <a:blip r:embed="rId3" cstate="print"/>
          <a:srcRect l="22448" t="6886" r="23265" b="13795"/>
          <a:stretch>
            <a:fillRect/>
          </a:stretch>
        </p:blipFill>
        <p:spPr bwMode="auto">
          <a:xfrm>
            <a:off x="7092280" y="4941168"/>
            <a:ext cx="1512168" cy="1656184"/>
          </a:xfrm>
          <a:prstGeom prst="rect">
            <a:avLst/>
          </a:prstGeom>
          <a:noFill/>
        </p:spPr>
      </p:pic>
      <p:sp>
        <p:nvSpPr>
          <p:cNvPr id="2" name="Title 1"/>
          <p:cNvSpPr>
            <a:spLocks noGrp="1"/>
          </p:cNvSpPr>
          <p:nvPr>
            <p:ph type="title"/>
          </p:nvPr>
        </p:nvSpPr>
        <p:spPr/>
        <p:txBody>
          <a:bodyPr/>
          <a:lstStyle/>
          <a:p>
            <a:r>
              <a:rPr lang="en-GB" dirty="0" smtClean="0"/>
              <a:t>Emotions as universal language </a:t>
            </a:r>
            <a:endParaRPr lang="en-GB" dirty="0"/>
          </a:p>
        </p:txBody>
      </p:sp>
      <p:sp>
        <p:nvSpPr>
          <p:cNvPr id="3" name="Content Placeholder 2"/>
          <p:cNvSpPr>
            <a:spLocks noGrp="1"/>
          </p:cNvSpPr>
          <p:nvPr>
            <p:ph idx="1"/>
          </p:nvPr>
        </p:nvSpPr>
        <p:spPr/>
        <p:txBody>
          <a:bodyPr/>
          <a:lstStyle/>
          <a:p>
            <a:r>
              <a:rPr lang="en-GB" dirty="0" smtClean="0"/>
              <a:t>Darwin. 1872. ‘</a:t>
            </a:r>
            <a:r>
              <a:rPr lang="en-GB" i="1" dirty="0" smtClean="0"/>
              <a:t>The </a:t>
            </a:r>
            <a:r>
              <a:rPr lang="en-GB" i="1" dirty="0" smtClean="0"/>
              <a:t>Expression</a:t>
            </a:r>
            <a:r>
              <a:rPr lang="en-GB" i="1" dirty="0" smtClean="0"/>
              <a:t> of Emotions in </a:t>
            </a:r>
            <a:r>
              <a:rPr lang="en-GB" i="1" dirty="0" smtClean="0"/>
              <a:t>Man and Animals</a:t>
            </a:r>
            <a:r>
              <a:rPr lang="en-GB" dirty="0" smtClean="0"/>
              <a:t>’ </a:t>
            </a:r>
          </a:p>
          <a:p>
            <a:r>
              <a:rPr lang="en-GB" dirty="0" smtClean="0"/>
              <a:t>A</a:t>
            </a:r>
            <a:r>
              <a:rPr lang="en-GB" dirty="0" smtClean="0"/>
              <a:t>nthropologists </a:t>
            </a:r>
            <a:r>
              <a:rPr lang="en-GB" dirty="0" smtClean="0"/>
              <a:t>assumed emotions were culturally influenced </a:t>
            </a:r>
            <a:r>
              <a:rPr lang="en-GB" dirty="0" smtClean="0"/>
              <a:t>(</a:t>
            </a:r>
            <a:r>
              <a:rPr lang="en-GB" dirty="0" smtClean="0"/>
              <a:t>e.g.: Mead)</a:t>
            </a:r>
          </a:p>
          <a:p>
            <a:r>
              <a:rPr lang="en-GB" dirty="0" smtClean="0"/>
              <a:t>Now </a:t>
            </a:r>
            <a:r>
              <a:rPr lang="en-GB" dirty="0" err="1" smtClean="0"/>
              <a:t>Ekman’s</a:t>
            </a:r>
            <a:r>
              <a:rPr lang="en-GB" dirty="0" smtClean="0"/>
              <a:t> work shows emotions are universally experienced and expressed</a:t>
            </a:r>
          </a:p>
          <a:p>
            <a:r>
              <a:rPr lang="en-GB" dirty="0" smtClean="0"/>
              <a:t>Cross </a:t>
            </a:r>
            <a:r>
              <a:rPr lang="en-GB" dirty="0" smtClean="0"/>
              <a:t>cultural work with</a:t>
            </a:r>
          </a:p>
          <a:p>
            <a:pPr>
              <a:buNone/>
            </a:pPr>
            <a:r>
              <a:rPr lang="en-GB" dirty="0" smtClean="0"/>
              <a:t> 	the Fore in N </a:t>
            </a:r>
            <a:r>
              <a:rPr lang="en-GB" dirty="0" smtClean="0"/>
              <a:t>Guinea, 1967</a:t>
            </a:r>
            <a:endParaRPr lang="en-GB" dirty="0" smtClean="0"/>
          </a:p>
          <a:p>
            <a:pPr>
              <a:buNone/>
            </a:pPr>
            <a:endParaRPr lang="en-GB" dirty="0"/>
          </a:p>
        </p:txBody>
      </p:sp>
      <p:pic>
        <p:nvPicPr>
          <p:cNvPr id="31746" name="Picture 2" descr="http://www.exploratorium.edu/pr/images/08-1Exhibition.jpg"/>
          <p:cNvPicPr>
            <a:picLocks noChangeAspect="1" noChangeArrowheads="1"/>
          </p:cNvPicPr>
          <p:nvPr/>
        </p:nvPicPr>
        <p:blipFill>
          <a:blip r:embed="rId4" cstate="print"/>
          <a:srcRect/>
          <a:stretch>
            <a:fillRect/>
          </a:stretch>
        </p:blipFill>
        <p:spPr bwMode="auto">
          <a:xfrm>
            <a:off x="5364088" y="4941168"/>
            <a:ext cx="2069999" cy="1656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Facial coding </a:t>
            </a:r>
            <a:endParaRPr lang="en-US" dirty="0"/>
          </a:p>
        </p:txBody>
      </p:sp>
      <p:sp>
        <p:nvSpPr>
          <p:cNvPr id="3" name="Content Placeholder 2"/>
          <p:cNvSpPr>
            <a:spLocks noGrp="1"/>
          </p:cNvSpPr>
          <p:nvPr>
            <p:ph idx="1"/>
          </p:nvPr>
        </p:nvSpPr>
        <p:spPr/>
        <p:txBody>
          <a:bodyPr/>
          <a:lstStyle/>
          <a:p>
            <a:r>
              <a:rPr lang="en-US" dirty="0" smtClean="0"/>
              <a:t>Dr Paul </a:t>
            </a:r>
            <a:r>
              <a:rPr lang="en-US" dirty="0" err="1" smtClean="0"/>
              <a:t>Ekman</a:t>
            </a:r>
            <a:r>
              <a:rPr lang="en-US" dirty="0" smtClean="0"/>
              <a:t> developed a Facial Action Coding System (FACS) in 1978 to determine which of the 43 different muscles in the face are used for different emotions</a:t>
            </a:r>
            <a:endParaRPr lang="en-GB" dirty="0" smtClean="0"/>
          </a:p>
          <a:p>
            <a:r>
              <a:rPr lang="en-GB" dirty="0" smtClean="0"/>
              <a:t>Universal code</a:t>
            </a:r>
            <a:endParaRPr lang="en-US" dirty="0"/>
          </a:p>
        </p:txBody>
      </p:sp>
      <p:pic>
        <p:nvPicPr>
          <p:cNvPr id="3074" name="Picture 2" descr="http://www.firstscience.com/SITE/IMAGES/editor/153/Duchenne.jpg"/>
          <p:cNvPicPr>
            <a:picLocks noChangeAspect="1" noChangeArrowheads="1"/>
          </p:cNvPicPr>
          <p:nvPr/>
        </p:nvPicPr>
        <p:blipFill>
          <a:blip r:embed="rId3" cstate="print"/>
          <a:srcRect/>
          <a:stretch>
            <a:fillRect/>
          </a:stretch>
        </p:blipFill>
        <p:spPr bwMode="auto">
          <a:xfrm>
            <a:off x="6377197" y="3512272"/>
            <a:ext cx="2481083" cy="3060000"/>
          </a:xfrm>
          <a:prstGeom prst="rect">
            <a:avLst/>
          </a:prstGeom>
          <a:noFill/>
        </p:spPr>
      </p:pic>
      <p:sp>
        <p:nvSpPr>
          <p:cNvPr id="5" name="Rectangle 4"/>
          <p:cNvSpPr/>
          <p:nvPr/>
        </p:nvSpPr>
        <p:spPr>
          <a:xfrm>
            <a:off x="1214414" y="5643578"/>
            <a:ext cx="4572000" cy="923330"/>
          </a:xfrm>
          <a:prstGeom prst="rect">
            <a:avLst/>
          </a:prstGeom>
        </p:spPr>
        <p:txBody>
          <a:bodyPr>
            <a:spAutoFit/>
          </a:bodyPr>
          <a:lstStyle/>
          <a:p>
            <a:r>
              <a:rPr lang="en-US" b="1" i="1" dirty="0" smtClean="0"/>
              <a:t>French neurologist Guillaume </a:t>
            </a:r>
            <a:r>
              <a:rPr lang="en-US" b="1" i="1" dirty="0" err="1" smtClean="0"/>
              <a:t>Duchenne</a:t>
            </a:r>
            <a:r>
              <a:rPr lang="en-US" b="1" i="1" dirty="0" smtClean="0"/>
              <a:t> used electrical stimulation to trigger facial expressions.</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a smile: 1855</a:t>
            </a:r>
            <a:endParaRPr lang="en-US" dirty="0"/>
          </a:p>
        </p:txBody>
      </p:sp>
      <p:pic>
        <p:nvPicPr>
          <p:cNvPr id="1026" name="Picture 2" descr="http://www.humanillnesses.com/images/hdc_0000_0001_0_img0042.jpg"/>
          <p:cNvPicPr>
            <a:picLocks noChangeAspect="1" noChangeArrowheads="1"/>
          </p:cNvPicPr>
          <p:nvPr/>
        </p:nvPicPr>
        <p:blipFill>
          <a:blip r:embed="rId3" cstate="print"/>
          <a:srcRect/>
          <a:stretch>
            <a:fillRect/>
          </a:stretch>
        </p:blipFill>
        <p:spPr bwMode="auto">
          <a:xfrm>
            <a:off x="3214678" y="2000240"/>
            <a:ext cx="3400425" cy="4105275"/>
          </a:xfrm>
          <a:prstGeom prst="rect">
            <a:avLst/>
          </a:prstGeom>
          <a:noFill/>
        </p:spPr>
      </p:pic>
      <p:sp>
        <p:nvSpPr>
          <p:cNvPr id="4" name="Rectangle 3"/>
          <p:cNvSpPr/>
          <p:nvPr/>
        </p:nvSpPr>
        <p:spPr>
          <a:xfrm>
            <a:off x="395536" y="3861048"/>
            <a:ext cx="2448272" cy="1477328"/>
          </a:xfrm>
          <a:prstGeom prst="rect">
            <a:avLst/>
          </a:prstGeom>
        </p:spPr>
        <p:txBody>
          <a:bodyPr wrap="square">
            <a:spAutoFit/>
          </a:bodyPr>
          <a:lstStyle/>
          <a:p>
            <a:r>
              <a:rPr lang="en-US" b="1" i="1" dirty="0" smtClean="0"/>
              <a:t>French neurologist Guillaume </a:t>
            </a:r>
            <a:r>
              <a:rPr lang="en-US" b="1" i="1" dirty="0" err="1" smtClean="0"/>
              <a:t>Duchenne</a:t>
            </a:r>
            <a:r>
              <a:rPr lang="en-US" b="1" i="1" dirty="0" smtClean="0"/>
              <a:t> used electrical stimulation to trigger facial expressions.</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 emotions</a:t>
            </a:r>
            <a:endParaRPr lang="en-GB" dirty="0"/>
          </a:p>
        </p:txBody>
      </p:sp>
      <p:sp>
        <p:nvSpPr>
          <p:cNvPr id="3" name="Content Placeholder 2"/>
          <p:cNvSpPr>
            <a:spLocks noGrp="1"/>
          </p:cNvSpPr>
          <p:nvPr>
            <p:ph idx="1"/>
          </p:nvPr>
        </p:nvSpPr>
        <p:spPr/>
        <p:txBody>
          <a:bodyPr/>
          <a:lstStyle/>
          <a:p>
            <a:r>
              <a:rPr lang="en-GB" dirty="0" smtClean="0"/>
              <a:t>Anger</a:t>
            </a:r>
          </a:p>
          <a:p>
            <a:r>
              <a:rPr lang="en-GB" dirty="0" smtClean="0"/>
              <a:t>Fear </a:t>
            </a:r>
          </a:p>
          <a:p>
            <a:r>
              <a:rPr lang="en-GB" dirty="0" smtClean="0"/>
              <a:t>Disgust </a:t>
            </a:r>
          </a:p>
          <a:p>
            <a:r>
              <a:rPr lang="en-GB" dirty="0" smtClean="0"/>
              <a:t>Shock </a:t>
            </a:r>
          </a:p>
          <a:p>
            <a:r>
              <a:rPr lang="en-GB" dirty="0" smtClean="0"/>
              <a:t>Happiness </a:t>
            </a:r>
          </a:p>
          <a:p>
            <a:r>
              <a:rPr lang="en-GB" dirty="0" smtClean="0"/>
              <a:t>Sadness </a:t>
            </a:r>
            <a:endParaRPr lang="en-GB" dirty="0"/>
          </a:p>
        </p:txBody>
      </p:sp>
      <p:pic>
        <p:nvPicPr>
          <p:cNvPr id="28674" name="Picture 2" descr="http://www.psywww.com/intropsych/ch09_motivation/09newfaces.jpg"/>
          <p:cNvPicPr>
            <a:picLocks noChangeAspect="1" noChangeArrowheads="1"/>
          </p:cNvPicPr>
          <p:nvPr/>
        </p:nvPicPr>
        <p:blipFill>
          <a:blip r:embed="rId2" cstate="print"/>
          <a:srcRect/>
          <a:stretch>
            <a:fillRect/>
          </a:stretch>
        </p:blipFill>
        <p:spPr bwMode="auto">
          <a:xfrm>
            <a:off x="3275856" y="1916832"/>
            <a:ext cx="5276850" cy="436245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Sadness/grief </a:t>
            </a:r>
            <a:endParaRPr lang="en-US" dirty="0"/>
          </a:p>
        </p:txBody>
      </p:sp>
      <p:sp>
        <p:nvSpPr>
          <p:cNvPr id="3" name="Content Placeholder 2"/>
          <p:cNvSpPr>
            <a:spLocks noGrp="1"/>
          </p:cNvSpPr>
          <p:nvPr>
            <p:ph idx="1"/>
          </p:nvPr>
        </p:nvSpPr>
        <p:spPr/>
        <p:txBody>
          <a:bodyPr/>
          <a:lstStyle/>
          <a:p>
            <a:r>
              <a:rPr lang="en-GB" dirty="0" smtClean="0"/>
              <a:t>Eyebrows triangulate </a:t>
            </a:r>
          </a:p>
          <a:p>
            <a:r>
              <a:rPr lang="en-GB" dirty="0" smtClean="0"/>
              <a:t>Grief muscle horseshoes</a:t>
            </a:r>
          </a:p>
          <a:p>
            <a:r>
              <a:rPr lang="en-GB" dirty="0" smtClean="0"/>
              <a:t>Chin might pucker</a:t>
            </a:r>
          </a:p>
          <a:p>
            <a:r>
              <a:rPr lang="en-GB" dirty="0" smtClean="0"/>
              <a:t>Cheeks up</a:t>
            </a:r>
          </a:p>
          <a:p>
            <a:endParaRPr lang="en-GB" dirty="0" smtClean="0"/>
          </a:p>
          <a:p>
            <a:endParaRPr lang="en-GB" dirty="0" smtClean="0"/>
          </a:p>
          <a:p>
            <a:endParaRPr lang="en-GB" dirty="0" smtClean="0"/>
          </a:p>
          <a:p>
            <a:endParaRPr lang="en-GB" dirty="0" smtClean="0"/>
          </a:p>
          <a:p>
            <a:r>
              <a:rPr lang="en-GB" dirty="0" smtClean="0"/>
              <a:t>Mouth pulled back in a horizontal line</a:t>
            </a:r>
            <a:endParaRPr lang="en-US" dirty="0"/>
          </a:p>
        </p:txBody>
      </p:sp>
      <p:pic>
        <p:nvPicPr>
          <p:cNvPr id="3074" name="Picture 2" descr="http://i.ehow.com/images/GlobalPhoto/Articles/2275871/41876502grieving416afp-main_Full.jpg"/>
          <p:cNvPicPr>
            <a:picLocks noChangeAspect="1" noChangeArrowheads="1"/>
          </p:cNvPicPr>
          <p:nvPr/>
        </p:nvPicPr>
        <p:blipFill>
          <a:blip r:embed="rId3" cstate="print"/>
          <a:srcRect/>
          <a:stretch>
            <a:fillRect/>
          </a:stretch>
        </p:blipFill>
        <p:spPr bwMode="auto">
          <a:xfrm>
            <a:off x="4643438" y="2857496"/>
            <a:ext cx="3962400" cy="2857500"/>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Anger </a:t>
            </a:r>
            <a:endParaRPr lang="en-US" dirty="0"/>
          </a:p>
        </p:txBody>
      </p:sp>
      <p:sp>
        <p:nvSpPr>
          <p:cNvPr id="3" name="Content Placeholder 2"/>
          <p:cNvSpPr>
            <a:spLocks noGrp="1"/>
          </p:cNvSpPr>
          <p:nvPr>
            <p:ph idx="1"/>
          </p:nvPr>
        </p:nvSpPr>
        <p:spPr/>
        <p:txBody>
          <a:bodyPr/>
          <a:lstStyle/>
          <a:p>
            <a:r>
              <a:rPr lang="en-GB" dirty="0" smtClean="0"/>
              <a:t>Eyebrows pull down and together at nose</a:t>
            </a:r>
          </a:p>
          <a:p>
            <a:r>
              <a:rPr lang="en-GB" dirty="0" smtClean="0"/>
              <a:t>Staring eyes</a:t>
            </a:r>
          </a:p>
          <a:p>
            <a:r>
              <a:rPr lang="en-GB" dirty="0" smtClean="0"/>
              <a:t>Tight lips/ narrowing lips</a:t>
            </a:r>
          </a:p>
          <a:p>
            <a:r>
              <a:rPr lang="en-GB" dirty="0" smtClean="0"/>
              <a:t>Upper eyelids raised</a:t>
            </a:r>
            <a:endParaRPr lang="en-US" dirty="0"/>
          </a:p>
        </p:txBody>
      </p:sp>
      <p:pic>
        <p:nvPicPr>
          <p:cNvPr id="1026" name="Picture 2" descr="http://www.bangor.ac.uk/news/images/news/692/2.jpg"/>
          <p:cNvPicPr>
            <a:picLocks noChangeAspect="1" noChangeArrowheads="1"/>
          </p:cNvPicPr>
          <p:nvPr/>
        </p:nvPicPr>
        <p:blipFill>
          <a:blip r:embed="rId3" cstate="print"/>
          <a:srcRect/>
          <a:stretch>
            <a:fillRect/>
          </a:stretch>
        </p:blipFill>
        <p:spPr bwMode="auto">
          <a:xfrm>
            <a:off x="6052528" y="2792272"/>
            <a:ext cx="2520000" cy="3780000"/>
          </a:xfrm>
          <a:prstGeom prst="rect">
            <a:avLst/>
          </a:prstGeom>
          <a:noFill/>
        </p:spPr>
      </p:pic>
      <p:pic>
        <p:nvPicPr>
          <p:cNvPr id="1028" name="Picture 4" descr="http://static.howstuffworks.com/gif/micro-anger.jpg"/>
          <p:cNvPicPr>
            <a:picLocks noChangeAspect="1" noChangeArrowheads="1"/>
          </p:cNvPicPr>
          <p:nvPr/>
        </p:nvPicPr>
        <p:blipFill>
          <a:blip r:embed="rId4" cstate="print"/>
          <a:srcRect/>
          <a:stretch>
            <a:fillRect/>
          </a:stretch>
        </p:blipFill>
        <p:spPr bwMode="auto">
          <a:xfrm>
            <a:off x="3667132" y="3786190"/>
            <a:ext cx="1905000" cy="28575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Happiness </a:t>
            </a:r>
            <a:endParaRPr lang="en-US" dirty="0"/>
          </a:p>
        </p:txBody>
      </p:sp>
      <p:sp>
        <p:nvSpPr>
          <p:cNvPr id="3" name="Content Placeholder 2"/>
          <p:cNvSpPr>
            <a:spLocks noGrp="1"/>
          </p:cNvSpPr>
          <p:nvPr>
            <p:ph idx="1"/>
          </p:nvPr>
        </p:nvSpPr>
        <p:spPr/>
        <p:txBody>
          <a:bodyPr/>
          <a:lstStyle/>
          <a:p>
            <a:r>
              <a:rPr lang="en-GB" dirty="0" smtClean="0"/>
              <a:t>Corners of the mouth drawn back and up</a:t>
            </a:r>
          </a:p>
          <a:p>
            <a:r>
              <a:rPr lang="en-GB" dirty="0" smtClean="0"/>
              <a:t>Raised cheeks</a:t>
            </a:r>
          </a:p>
          <a:p>
            <a:r>
              <a:rPr lang="en-GB" dirty="0" smtClean="0"/>
              <a:t>Crow’s feet present</a:t>
            </a:r>
          </a:p>
          <a:p>
            <a:r>
              <a:rPr lang="en-GB" dirty="0" smtClean="0"/>
              <a:t>Emotion in the eyes (sparkle)</a:t>
            </a:r>
          </a:p>
          <a:p>
            <a:r>
              <a:rPr lang="en-GB" dirty="0" smtClean="0"/>
              <a:t>Lower eyelids wrinkle </a:t>
            </a:r>
            <a:endParaRPr lang="en-US" dirty="0"/>
          </a:p>
        </p:txBody>
      </p:sp>
      <p:pic>
        <p:nvPicPr>
          <p:cNvPr id="12290" name="Picture 2" descr="http://www.vanderbilt.edu/exploration/resources/facerecog_sixfaces_800.jpg"/>
          <p:cNvPicPr>
            <a:picLocks noChangeAspect="1" noChangeArrowheads="1"/>
          </p:cNvPicPr>
          <p:nvPr/>
        </p:nvPicPr>
        <p:blipFill>
          <a:blip r:embed="rId3" cstate="print"/>
          <a:srcRect t="66250" r="624"/>
          <a:stretch>
            <a:fillRect/>
          </a:stretch>
        </p:blipFill>
        <p:spPr bwMode="auto">
          <a:xfrm>
            <a:off x="4929190" y="4071942"/>
            <a:ext cx="3786214" cy="2571744"/>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Surprise </a:t>
            </a:r>
            <a:endParaRPr lang="en-US" dirty="0"/>
          </a:p>
        </p:txBody>
      </p:sp>
      <p:sp>
        <p:nvSpPr>
          <p:cNvPr id="3" name="Content Placeholder 2"/>
          <p:cNvSpPr>
            <a:spLocks noGrp="1"/>
          </p:cNvSpPr>
          <p:nvPr>
            <p:ph idx="1"/>
          </p:nvPr>
        </p:nvSpPr>
        <p:spPr/>
        <p:txBody>
          <a:bodyPr/>
          <a:lstStyle/>
          <a:p>
            <a:r>
              <a:rPr lang="en-GB" dirty="0" smtClean="0"/>
              <a:t>Briefest emotion</a:t>
            </a:r>
          </a:p>
          <a:p>
            <a:r>
              <a:rPr lang="en-GB" dirty="0" smtClean="0"/>
              <a:t>Can show and then merge into fear, relief etc</a:t>
            </a:r>
          </a:p>
          <a:p>
            <a:r>
              <a:rPr lang="en-GB" dirty="0" smtClean="0"/>
              <a:t>Open mouth</a:t>
            </a:r>
          </a:p>
          <a:p>
            <a:r>
              <a:rPr lang="en-GB" dirty="0" smtClean="0"/>
              <a:t>Different to being startled – startle is a physical reflex </a:t>
            </a:r>
          </a:p>
          <a:p>
            <a:pPr>
              <a:buNone/>
            </a:pPr>
            <a:r>
              <a:rPr lang="en-GB" dirty="0" smtClean="0"/>
              <a:t>	(e.g. to sudden sound)</a:t>
            </a:r>
            <a:endParaRPr lang="en-US" dirty="0"/>
          </a:p>
        </p:txBody>
      </p:sp>
      <p:pic>
        <p:nvPicPr>
          <p:cNvPr id="4100" name="Picture 4" descr="http://www.dana.org/uploadedImages/Images/Content_Images/art_v6n3solso_4.jpg"/>
          <p:cNvPicPr>
            <a:picLocks noChangeAspect="1" noChangeArrowheads="1"/>
          </p:cNvPicPr>
          <p:nvPr/>
        </p:nvPicPr>
        <p:blipFill>
          <a:blip r:embed="rId3" cstate="print"/>
          <a:srcRect t="51193" r="67343" b="-259"/>
          <a:stretch>
            <a:fillRect/>
          </a:stretch>
        </p:blipFill>
        <p:spPr bwMode="auto">
          <a:xfrm>
            <a:off x="6000760" y="3857628"/>
            <a:ext cx="2154216" cy="2808000"/>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a:t>
            </a:r>
            <a:endParaRPr lang="en-US" dirty="0"/>
          </a:p>
        </p:txBody>
      </p:sp>
      <p:sp>
        <p:nvSpPr>
          <p:cNvPr id="3" name="Content Placeholder 2"/>
          <p:cNvSpPr>
            <a:spLocks noGrp="1"/>
          </p:cNvSpPr>
          <p:nvPr>
            <p:ph idx="1"/>
          </p:nvPr>
        </p:nvSpPr>
        <p:spPr/>
        <p:txBody>
          <a:bodyPr/>
          <a:lstStyle/>
          <a:p>
            <a:r>
              <a:rPr lang="en-GB" dirty="0" smtClean="0"/>
              <a:t>Raised upper eyelids</a:t>
            </a:r>
          </a:p>
          <a:p>
            <a:r>
              <a:rPr lang="en-GB" dirty="0" smtClean="0"/>
              <a:t>Tense lower eyelids</a:t>
            </a:r>
          </a:p>
          <a:p>
            <a:r>
              <a:rPr lang="en-GB" dirty="0" smtClean="0"/>
              <a:t>Jaw drops</a:t>
            </a:r>
          </a:p>
          <a:p>
            <a:r>
              <a:rPr lang="en-GB" dirty="0" smtClean="0"/>
              <a:t>Stretched tense mouth</a:t>
            </a:r>
          </a:p>
          <a:p>
            <a:r>
              <a:rPr lang="en-GB" dirty="0" smtClean="0"/>
              <a:t> (horizontal)</a:t>
            </a:r>
          </a:p>
          <a:p>
            <a:r>
              <a:rPr lang="en-GB" dirty="0" smtClean="0"/>
              <a:t>Stare ahead</a:t>
            </a:r>
          </a:p>
          <a:p>
            <a:r>
              <a:rPr lang="en-GB" dirty="0" smtClean="0"/>
              <a:t>Big eyes </a:t>
            </a:r>
            <a:endParaRPr lang="en-US" dirty="0"/>
          </a:p>
        </p:txBody>
      </p:sp>
      <p:pic>
        <p:nvPicPr>
          <p:cNvPr id="31746" name="Picture 2" descr="http://www.vanderbilt.edu/exploration/resources/facerecog_sixfaces_800.jpg"/>
          <p:cNvPicPr>
            <a:picLocks noChangeAspect="1" noChangeArrowheads="1"/>
          </p:cNvPicPr>
          <p:nvPr/>
        </p:nvPicPr>
        <p:blipFill>
          <a:blip r:embed="rId3" cstate="print"/>
          <a:srcRect r="624" b="67187"/>
          <a:stretch>
            <a:fillRect/>
          </a:stretch>
        </p:blipFill>
        <p:spPr bwMode="auto">
          <a:xfrm>
            <a:off x="4929190" y="3786190"/>
            <a:ext cx="3786214" cy="250033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Disgust</a:t>
            </a:r>
            <a:endParaRPr lang="en-US" dirty="0"/>
          </a:p>
        </p:txBody>
      </p:sp>
      <p:sp>
        <p:nvSpPr>
          <p:cNvPr id="3" name="Content Placeholder 2"/>
          <p:cNvSpPr>
            <a:spLocks noGrp="1"/>
          </p:cNvSpPr>
          <p:nvPr>
            <p:ph idx="1"/>
          </p:nvPr>
        </p:nvSpPr>
        <p:spPr/>
        <p:txBody>
          <a:bodyPr/>
          <a:lstStyle/>
          <a:p>
            <a:r>
              <a:rPr lang="en-GB" dirty="0" smtClean="0"/>
              <a:t>Wrinkled nose – ‘bad smell’</a:t>
            </a:r>
          </a:p>
          <a:p>
            <a:r>
              <a:rPr lang="en-GB" dirty="0" smtClean="0"/>
              <a:t>Snarling upper lip</a:t>
            </a:r>
          </a:p>
          <a:p>
            <a:r>
              <a:rPr lang="en-GB" dirty="0" smtClean="0"/>
              <a:t>U shaped shadow around nose and mouth</a:t>
            </a:r>
          </a:p>
          <a:p>
            <a:r>
              <a:rPr lang="en-GB" dirty="0" smtClean="0"/>
              <a:t>Raised chin</a:t>
            </a:r>
          </a:p>
          <a:p>
            <a:endParaRPr lang="en-GB" dirty="0" smtClean="0"/>
          </a:p>
          <a:p>
            <a:endParaRPr lang="en-GB" dirty="0" smtClean="0"/>
          </a:p>
          <a:p>
            <a:endParaRPr lang="en-GB" dirty="0" smtClean="0"/>
          </a:p>
        </p:txBody>
      </p:sp>
      <p:pic>
        <p:nvPicPr>
          <p:cNvPr id="30722" name="Picture 2" descr="http://www.phayul.com/images/news/articles/20030804225716tf.jpg"/>
          <p:cNvPicPr>
            <a:picLocks noChangeAspect="1" noChangeArrowheads="1"/>
          </p:cNvPicPr>
          <p:nvPr/>
        </p:nvPicPr>
        <p:blipFill>
          <a:blip r:embed="rId3" cstate="print"/>
          <a:srcRect t="50404"/>
          <a:stretch>
            <a:fillRect/>
          </a:stretch>
        </p:blipFill>
        <p:spPr bwMode="auto">
          <a:xfrm>
            <a:off x="5572128" y="3357562"/>
            <a:ext cx="2764516" cy="2772000"/>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Contempt </a:t>
            </a:r>
            <a:endParaRPr lang="en-US" dirty="0"/>
          </a:p>
        </p:txBody>
      </p:sp>
      <p:sp>
        <p:nvSpPr>
          <p:cNvPr id="3" name="Content Placeholder 2"/>
          <p:cNvSpPr>
            <a:spLocks noGrp="1"/>
          </p:cNvSpPr>
          <p:nvPr>
            <p:ph idx="1"/>
          </p:nvPr>
        </p:nvSpPr>
        <p:spPr/>
        <p:txBody>
          <a:bodyPr/>
          <a:lstStyle/>
          <a:p>
            <a:r>
              <a:rPr lang="en-GB" dirty="0" smtClean="0"/>
              <a:t>Mouth sneers</a:t>
            </a:r>
          </a:p>
          <a:p>
            <a:r>
              <a:rPr lang="en-GB" dirty="0" smtClean="0"/>
              <a:t>Upper lip rises</a:t>
            </a:r>
          </a:p>
          <a:p>
            <a:r>
              <a:rPr lang="en-GB" dirty="0" smtClean="0"/>
              <a:t>Eyes might close or turn away</a:t>
            </a:r>
          </a:p>
          <a:p>
            <a:r>
              <a:rPr lang="en-GB" dirty="0" smtClean="0"/>
              <a:t>Contempt accompanies</a:t>
            </a:r>
            <a:endParaRPr lang="en-US" dirty="0" smtClean="0"/>
          </a:p>
          <a:p>
            <a:pPr>
              <a:buNone/>
            </a:pPr>
            <a:r>
              <a:rPr lang="en-GB" dirty="0" smtClean="0"/>
              <a:t>	anger; it rejects the person</a:t>
            </a:r>
          </a:p>
          <a:p>
            <a:endParaRPr lang="en-US" dirty="0"/>
          </a:p>
        </p:txBody>
      </p:sp>
      <p:pic>
        <p:nvPicPr>
          <p:cNvPr id="8194" name="Picture 2" descr="http://www.fanzone50.com/WaterRats/WR_Tommy-sneer.jpg">
            <a:hlinkClick r:id="rId3"/>
          </p:cNvPr>
          <p:cNvPicPr>
            <a:picLocks noChangeAspect="1" noChangeArrowheads="1"/>
          </p:cNvPicPr>
          <p:nvPr/>
        </p:nvPicPr>
        <p:blipFill>
          <a:blip r:embed="rId4" cstate="print"/>
          <a:srcRect/>
          <a:stretch>
            <a:fillRect/>
          </a:stretch>
        </p:blipFill>
        <p:spPr bwMode="auto">
          <a:xfrm>
            <a:off x="3216171" y="4643446"/>
            <a:ext cx="2070209" cy="1692000"/>
          </a:xfrm>
          <a:prstGeom prst="rect">
            <a:avLst/>
          </a:prstGeom>
          <a:noFill/>
        </p:spPr>
      </p:pic>
      <p:pic>
        <p:nvPicPr>
          <p:cNvPr id="8198" name="Picture 6" descr="http://weblogs.newsday.com/news/local/longisland/politics/blog/Obama-close-up-arrogant-sneer.jpeg"/>
          <p:cNvPicPr>
            <a:picLocks noChangeAspect="1" noChangeArrowheads="1"/>
          </p:cNvPicPr>
          <p:nvPr/>
        </p:nvPicPr>
        <p:blipFill>
          <a:blip r:embed="rId5" cstate="print"/>
          <a:srcRect/>
          <a:stretch>
            <a:fillRect/>
          </a:stretch>
        </p:blipFill>
        <p:spPr bwMode="auto">
          <a:xfrm>
            <a:off x="6072198" y="3214686"/>
            <a:ext cx="2438400" cy="3286125"/>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a:t>
            </a:r>
            <a:endParaRPr lang="en-GB" dirty="0"/>
          </a:p>
        </p:txBody>
      </p:sp>
      <p:sp>
        <p:nvSpPr>
          <p:cNvPr id="3" name="Content Placeholder 2"/>
          <p:cNvSpPr>
            <a:spLocks noGrp="1"/>
          </p:cNvSpPr>
          <p:nvPr>
            <p:ph idx="1"/>
          </p:nvPr>
        </p:nvSpPr>
        <p:spPr/>
        <p:txBody>
          <a:bodyPr/>
          <a:lstStyle/>
          <a:p>
            <a:endParaRPr lang="en-GB"/>
          </a:p>
        </p:txBody>
      </p:sp>
      <p:pic>
        <p:nvPicPr>
          <p:cNvPr id="30722" name="Picture 2" descr="http://www.psywww.com/intropsych/ch09_motivation/09newfaces.jpg"/>
          <p:cNvPicPr>
            <a:picLocks noChangeAspect="1" noChangeArrowheads="1"/>
          </p:cNvPicPr>
          <p:nvPr/>
        </p:nvPicPr>
        <p:blipFill>
          <a:blip r:embed="rId2" cstate="print"/>
          <a:srcRect/>
          <a:stretch>
            <a:fillRect/>
          </a:stretch>
        </p:blipFill>
        <p:spPr bwMode="auto">
          <a:xfrm>
            <a:off x="3563888" y="1772816"/>
            <a:ext cx="5276850" cy="4362450"/>
          </a:xfrm>
          <a:prstGeom prst="rect">
            <a:avLst/>
          </a:prstGeom>
          <a:noFill/>
        </p:spPr>
      </p:pic>
      <p:pic>
        <p:nvPicPr>
          <p:cNvPr id="30724" name="Picture 4" descr="http://www.jaschahoffman.com/ekmanLight.jpg"/>
          <p:cNvPicPr>
            <a:picLocks noChangeAspect="1" noChangeArrowheads="1"/>
          </p:cNvPicPr>
          <p:nvPr/>
        </p:nvPicPr>
        <p:blipFill>
          <a:blip r:embed="rId3" cstate="print"/>
          <a:srcRect/>
          <a:stretch>
            <a:fillRect/>
          </a:stretch>
        </p:blipFill>
        <p:spPr bwMode="auto">
          <a:xfrm>
            <a:off x="467544" y="1772816"/>
            <a:ext cx="3076575" cy="436245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Awareness, empathy and survival</a:t>
            </a:r>
            <a:endParaRPr lang="en-GB" dirty="0"/>
          </a:p>
        </p:txBody>
      </p:sp>
      <p:sp>
        <p:nvSpPr>
          <p:cNvPr id="3" name="Content Placeholder 2"/>
          <p:cNvSpPr>
            <a:spLocks noGrp="1"/>
          </p:cNvSpPr>
          <p:nvPr>
            <p:ph idx="1"/>
          </p:nvPr>
        </p:nvSpPr>
        <p:spPr/>
        <p:txBody>
          <a:bodyPr/>
          <a:lstStyle/>
          <a:p>
            <a:r>
              <a:rPr lang="en-GB" dirty="0" smtClean="0"/>
              <a:t>Reading others</a:t>
            </a:r>
          </a:p>
          <a:p>
            <a:pPr lvl="1"/>
            <a:r>
              <a:rPr lang="en-GB" dirty="0" smtClean="0"/>
              <a:t>Gives warnings</a:t>
            </a:r>
          </a:p>
          <a:p>
            <a:pPr lvl="1"/>
            <a:r>
              <a:rPr lang="en-GB" dirty="0" smtClean="0"/>
              <a:t>Encourages understanding</a:t>
            </a:r>
          </a:p>
          <a:p>
            <a:pPr lvl="1"/>
            <a:r>
              <a:rPr lang="en-GB" dirty="0" smtClean="0"/>
              <a:t>Bonds groups</a:t>
            </a:r>
          </a:p>
          <a:p>
            <a:pPr lvl="1"/>
            <a:r>
              <a:rPr lang="en-GB" dirty="0" smtClean="0"/>
              <a:t>Educates about norms</a:t>
            </a:r>
          </a:p>
          <a:p>
            <a:pPr lvl="1"/>
            <a:r>
              <a:rPr lang="en-GB" dirty="0" smtClean="0"/>
              <a:t>Facilitates group identity</a:t>
            </a:r>
            <a:endParaRPr lang="en-GB" dirty="0"/>
          </a:p>
        </p:txBody>
      </p:sp>
      <p:pic>
        <p:nvPicPr>
          <p:cNvPr id="4" name="Picture 5" descr="C:\Users\luci\AppData\Local\Microsoft\Windows\Temporary Internet Files\Content.IE5\C5E04ZI0\MP900178843[1].jpg"/>
          <p:cNvPicPr>
            <a:picLocks noChangeAspect="1" noChangeArrowheads="1"/>
          </p:cNvPicPr>
          <p:nvPr/>
        </p:nvPicPr>
        <p:blipFill>
          <a:blip r:embed="rId2" cstate="print"/>
          <a:srcRect/>
          <a:stretch>
            <a:fillRect/>
          </a:stretch>
        </p:blipFill>
        <p:spPr bwMode="auto">
          <a:xfrm>
            <a:off x="6084168" y="2276872"/>
            <a:ext cx="2432304" cy="36576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differences</a:t>
            </a:r>
            <a:endParaRPr lang="en-GB" dirty="0"/>
          </a:p>
        </p:txBody>
      </p:sp>
      <p:sp>
        <p:nvSpPr>
          <p:cNvPr id="3" name="Content Placeholder 2"/>
          <p:cNvSpPr>
            <a:spLocks noGrp="1"/>
          </p:cNvSpPr>
          <p:nvPr>
            <p:ph idx="1"/>
          </p:nvPr>
        </p:nvSpPr>
        <p:spPr/>
        <p:txBody>
          <a:bodyPr/>
          <a:lstStyle/>
          <a:p>
            <a:r>
              <a:rPr lang="en-GB" dirty="0" smtClean="0"/>
              <a:t>Greetings</a:t>
            </a:r>
          </a:p>
          <a:p>
            <a:r>
              <a:rPr lang="en-GB" dirty="0" smtClean="0"/>
              <a:t>Gaze  </a:t>
            </a:r>
          </a:p>
          <a:p>
            <a:r>
              <a:rPr lang="en-GB" dirty="0" smtClean="0"/>
              <a:t>Use of space and height</a:t>
            </a:r>
          </a:p>
          <a:p>
            <a:r>
              <a:rPr lang="en-GB" dirty="0" smtClean="0"/>
              <a:t>To touch or not to touch</a:t>
            </a:r>
          </a:p>
          <a:p>
            <a:r>
              <a:rPr lang="en-GB" dirty="0" smtClean="0"/>
              <a:t>Gestures : add dimensions to speech</a:t>
            </a:r>
            <a:endParaRPr lang="en-GB" dirty="0"/>
          </a:p>
        </p:txBody>
      </p:sp>
      <p:pic>
        <p:nvPicPr>
          <p:cNvPr id="1029" name="Picture 5" descr="C:\Users\luci\AppData\Local\Microsoft\Windows\Temporary Internet Files\Content.IE5\ZYY64IN6\MC900116158[1].wmf"/>
          <p:cNvPicPr>
            <a:picLocks noChangeAspect="1" noChangeArrowheads="1"/>
          </p:cNvPicPr>
          <p:nvPr/>
        </p:nvPicPr>
        <p:blipFill>
          <a:blip r:embed="rId2" cstate="print"/>
          <a:srcRect/>
          <a:stretch>
            <a:fillRect/>
          </a:stretch>
        </p:blipFill>
        <p:spPr bwMode="auto">
          <a:xfrm flipH="1">
            <a:off x="6230888" y="2852936"/>
            <a:ext cx="2085528" cy="334800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can NV do that language can’t?</a:t>
            </a:r>
            <a:endParaRPr lang="en-GB" dirty="0"/>
          </a:p>
        </p:txBody>
      </p:sp>
      <p:sp>
        <p:nvSpPr>
          <p:cNvPr id="3" name="Content Placeholder 2"/>
          <p:cNvSpPr>
            <a:spLocks noGrp="1"/>
          </p:cNvSpPr>
          <p:nvPr>
            <p:ph idx="1"/>
          </p:nvPr>
        </p:nvSpPr>
        <p:spPr/>
        <p:txBody>
          <a:bodyPr/>
          <a:lstStyle/>
          <a:p>
            <a:r>
              <a:rPr lang="en-GB" dirty="0" smtClean="0"/>
              <a:t>Universal = commonality; possibly more powerful due to directness</a:t>
            </a:r>
          </a:p>
          <a:p>
            <a:r>
              <a:rPr lang="en-GB" dirty="0" smtClean="0"/>
              <a:t>Symbolism is the key to understanding music, myth and ritual (Langer 1942)</a:t>
            </a:r>
          </a:p>
          <a:p>
            <a:r>
              <a:rPr lang="en-GB" dirty="0" smtClean="0"/>
              <a:t>Added dimension created/ supports language (Beattie, 2004)</a:t>
            </a:r>
          </a:p>
          <a:p>
            <a:r>
              <a:rPr lang="en-GB" dirty="0" smtClean="0"/>
              <a:t>There are some things language can’t express</a:t>
            </a:r>
          </a:p>
          <a:p>
            <a:pPr>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hlinkClick r:id="rId2"/>
              </a:rPr>
              <a:t>Film: The Human Animal</a:t>
            </a:r>
            <a:endParaRPr lang="en-GB" dirty="0"/>
          </a:p>
        </p:txBody>
      </p:sp>
      <p:sp>
        <p:nvSpPr>
          <p:cNvPr id="5" name="Subtitle 4"/>
          <p:cNvSpPr>
            <a:spLocks noGrp="1"/>
          </p:cNvSpPr>
          <p:nvPr>
            <p:ph type="subTitle" idx="1"/>
          </p:nvPr>
        </p:nvSpPr>
        <p:spPr/>
        <p:txBody>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Relevance to anthropology</a:t>
            </a:r>
            <a:endParaRPr lang="en-GB" dirty="0"/>
          </a:p>
        </p:txBody>
      </p:sp>
      <p:sp>
        <p:nvSpPr>
          <p:cNvPr id="3" name="Content Placeholder 2"/>
          <p:cNvSpPr>
            <a:spLocks noGrp="1"/>
          </p:cNvSpPr>
          <p:nvPr>
            <p:ph idx="1"/>
          </p:nvPr>
        </p:nvSpPr>
        <p:spPr/>
        <p:txBody>
          <a:bodyPr/>
          <a:lstStyle/>
          <a:p>
            <a:r>
              <a:rPr lang="en-GB" dirty="0" smtClean="0"/>
              <a:t>Deeper and different understanding</a:t>
            </a:r>
          </a:p>
          <a:p>
            <a:r>
              <a:rPr lang="en-GB" dirty="0" smtClean="0"/>
              <a:t>Reading people can remove need for formal interviews </a:t>
            </a:r>
          </a:p>
          <a:p>
            <a:endParaRPr lang="en-GB" dirty="0" smtClean="0"/>
          </a:p>
          <a:p>
            <a:r>
              <a:rPr lang="en-GB" dirty="0" smtClean="0"/>
              <a:t>But remember</a:t>
            </a:r>
          </a:p>
          <a:p>
            <a:pPr lvl="1"/>
            <a:r>
              <a:rPr lang="en-GB" dirty="0" smtClean="0"/>
              <a:t>Be careful with interpretation</a:t>
            </a:r>
          </a:p>
          <a:p>
            <a:pPr lvl="1"/>
            <a:r>
              <a:rPr lang="en-GB" dirty="0" smtClean="0"/>
              <a:t>Be self-reflexive with conclusions</a:t>
            </a:r>
          </a:p>
          <a:p>
            <a:pPr lvl="1"/>
            <a:r>
              <a:rPr lang="en-GB" dirty="0" smtClean="0"/>
              <a:t>Be aware of context</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hlinkClick r:id="rId2"/>
              </a:rPr>
              <a:t>Communication skills</a:t>
            </a:r>
            <a:endParaRPr lang="en-GB" dirty="0"/>
          </a:p>
        </p:txBody>
      </p:sp>
      <p:sp>
        <p:nvSpPr>
          <p:cNvPr id="5" name="Subtitle 4"/>
          <p:cNvSpPr>
            <a:spLocks noGrp="1"/>
          </p:cNvSpPr>
          <p:nvPr>
            <p:ph type="subTitle"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19">
      <a:dk1>
        <a:srgbClr val="FFFFFF"/>
      </a:dk1>
      <a:lt1>
        <a:srgbClr val="000000"/>
      </a:lt1>
      <a:dk2>
        <a:srgbClr val="000000"/>
      </a:dk2>
      <a:lt2>
        <a:srgbClr val="FFC000"/>
      </a:lt2>
      <a:accent1>
        <a:srgbClr val="FFE599"/>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761</TotalTime>
  <Words>860</Words>
  <Application>Microsoft Office PowerPoint</Application>
  <PresentationFormat>On-screen Show (4:3)</PresentationFormat>
  <Paragraphs>179</Paragraphs>
  <Slides>29</Slides>
  <Notes>11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Module</vt:lpstr>
      <vt:lpstr>Non verbal communication</vt:lpstr>
      <vt:lpstr>Today’s class</vt:lpstr>
      <vt:lpstr>Communication, what is it?</vt:lpstr>
      <vt:lpstr>Verbal communication</vt:lpstr>
      <vt:lpstr>Non verbal  communication</vt:lpstr>
      <vt:lpstr>The first language – we all ‘speak’ body</vt:lpstr>
      <vt:lpstr>Pattern recognition Eyes: threat </vt:lpstr>
      <vt:lpstr>Brief evolution of human communication strategies</vt:lpstr>
      <vt:lpstr>Types of signs/messages</vt:lpstr>
      <vt:lpstr>Biological signs - emotions</vt:lpstr>
      <vt:lpstr>How does this work physically? The limbic system</vt:lpstr>
      <vt:lpstr>Emotions as universal language </vt:lpstr>
      <vt:lpstr>Facial coding </vt:lpstr>
      <vt:lpstr>Making a smile: 1855</vt:lpstr>
      <vt:lpstr>6 emotions</vt:lpstr>
      <vt:lpstr>Sadness/grief </vt:lpstr>
      <vt:lpstr>Anger </vt:lpstr>
      <vt:lpstr>Happiness </vt:lpstr>
      <vt:lpstr>Surprise </vt:lpstr>
      <vt:lpstr>Fear </vt:lpstr>
      <vt:lpstr>Disgust</vt:lpstr>
      <vt:lpstr>Contempt </vt:lpstr>
      <vt:lpstr>Comparison </vt:lpstr>
      <vt:lpstr>Awareness, empathy and survival</vt:lpstr>
      <vt:lpstr>Cultural differences</vt:lpstr>
      <vt:lpstr>What can NV do that language can’t?</vt:lpstr>
      <vt:lpstr>Film: The Human Animal</vt:lpstr>
      <vt:lpstr>Relevance to anthropology</vt:lpstr>
      <vt:lpstr>Communication skills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 verbal communication</dc:title>
  <dc:creator>sa025</dc:creator>
  <cp:lastModifiedBy>sa025</cp:lastModifiedBy>
  <cp:revision>28</cp:revision>
  <dcterms:created xsi:type="dcterms:W3CDTF">2010-10-05T10:48:25Z</dcterms:created>
  <dcterms:modified xsi:type="dcterms:W3CDTF">2010-11-24T13:01:51Z</dcterms:modified>
</cp:coreProperties>
</file>