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402" y="5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DD7BDFA-944B-4358-8C35-9ED52EF5E66F}" type="datetimeFigureOut">
              <a:rPr lang="en-US" smtClean="0"/>
              <a:t>10/22/2023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ED58C3-A1A8-43CA-B202-A326ED7C07BC}" type="slidenum">
              <a:rPr lang="en-US" smtClean="0"/>
              <a:t>‹#›</a:t>
            </a:fld>
            <a:endParaRPr lang="en-US"/>
          </a:p>
        </p:txBody>
      </p:sp>
    </p:spTree>
    <p:extLst>
      <p:ext uri="{BB962C8B-B14F-4D97-AF65-F5344CB8AC3E}">
        <p14:creationId xmlns:p14="http://schemas.microsoft.com/office/powerpoint/2010/main" val="244623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Fairmont Hotels &amp; </a:t>
            </a:r>
            <a:r>
              <a:rPr lang="en-US" sz="1200" kern="1200" dirty="0" err="1">
                <a:solidFill>
                  <a:schemeClr val="tx1"/>
                </a:solidFill>
                <a:effectLst/>
                <a:latin typeface="+mn-lt"/>
                <a:ea typeface="+mn-ea"/>
                <a:cs typeface="+mn-cs"/>
              </a:rPr>
              <a:t>Resorts's</a:t>
            </a:r>
            <a:r>
              <a:rPr lang="en-US" sz="1200" kern="1200" dirty="0">
                <a:solidFill>
                  <a:schemeClr val="tx1"/>
                </a:solidFill>
                <a:effectLst/>
                <a:latin typeface="+mn-lt"/>
                <a:ea typeface="+mn-ea"/>
                <a:cs typeface="+mn-cs"/>
              </a:rPr>
              <a:t> corporate offices, founded in 1907, are located in Toronto, Canada (</a:t>
            </a:r>
            <a:r>
              <a:rPr lang="en-US" sz="1200" kern="1200" dirty="0" err="1">
                <a:solidFill>
                  <a:schemeClr val="tx1"/>
                </a:solidFill>
                <a:effectLst/>
                <a:latin typeface="+mn-lt"/>
                <a:ea typeface="+mn-ea"/>
                <a:cs typeface="+mn-cs"/>
              </a:rPr>
              <a:t>Boluk</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Fairmont, known for its extraordinary services in some of the most famous locations in the world, has cemented its place as the leading luxury hotel brand in North America, with an increasing portfolio of more than 45 properties globally (Clegg, 2019). Fairmont has locations on all six continents, demonstrating its global influence. The Fairmont brand began a strategic campaign in 2013 to advance its reputation by involvement in trade shows and creative </a:t>
            </a:r>
            <a:r>
              <a:rPr lang="en-US" sz="1200" kern="1200" dirty="0" err="1">
                <a:solidFill>
                  <a:schemeClr val="tx1"/>
                </a:solidFill>
                <a:effectLst/>
                <a:latin typeface="+mn-lt"/>
                <a:ea typeface="+mn-ea"/>
                <a:cs typeface="+mn-cs"/>
              </a:rPr>
              <a:t>endeavours</a:t>
            </a:r>
            <a:r>
              <a:rPr lang="en-US" sz="1200" kern="1200" dirty="0">
                <a:solidFill>
                  <a:schemeClr val="tx1"/>
                </a:solidFill>
                <a:effectLst/>
                <a:latin typeface="+mn-lt"/>
                <a:ea typeface="+mn-ea"/>
                <a:cs typeface="+mn-cs"/>
              </a:rPr>
              <a:t>, primarily focused on luring professionals in the travel and hospitality sector. With this move, the brand demonstrated its dedication to keeping its competitive edge in the rapidly changing high-end luxury hotels and resorts market.</a:t>
            </a:r>
          </a:p>
          <a:p>
            <a:endParaRPr lang="en-US" dirty="0"/>
          </a:p>
        </p:txBody>
      </p:sp>
      <p:sp>
        <p:nvSpPr>
          <p:cNvPr id="4" name="Slide Number Placeholder 3"/>
          <p:cNvSpPr>
            <a:spLocks noGrp="1"/>
          </p:cNvSpPr>
          <p:nvPr>
            <p:ph type="sldNum" sz="quarter" idx="10"/>
          </p:nvPr>
        </p:nvSpPr>
        <p:spPr/>
        <p:txBody>
          <a:bodyPr/>
          <a:lstStyle/>
          <a:p>
            <a:fld id="{90ED58C3-A1A8-43CA-B202-A326ED7C07BC}" type="slidenum">
              <a:rPr lang="en-US" smtClean="0"/>
              <a:t>3</a:t>
            </a:fld>
            <a:endParaRPr lang="en-US"/>
          </a:p>
        </p:txBody>
      </p:sp>
    </p:spTree>
    <p:extLst>
      <p:ext uri="{BB962C8B-B14F-4D97-AF65-F5344CB8AC3E}">
        <p14:creationId xmlns:p14="http://schemas.microsoft.com/office/powerpoint/2010/main" val="3206624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Fairmont Hotels and Resorts' customers come from various backgrounds, with a notable difference between their resort and city hotel clients. Resorts typically appeal to those looking for leisure and relaxation, and they frequently draw people from wealthier households who want lavish experiences in scenic locations (Chapman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2022). This category generally comprises tourists, well-off people, and those 25 and older who prefer tranquil settings (</a:t>
            </a:r>
            <a:r>
              <a:rPr lang="en-US" sz="1200" kern="1200" dirty="0" err="1">
                <a:solidFill>
                  <a:schemeClr val="tx1"/>
                </a:solidFill>
                <a:effectLst/>
                <a:latin typeface="+mn-lt"/>
                <a:ea typeface="+mn-ea"/>
                <a:cs typeface="+mn-cs"/>
              </a:rPr>
              <a:t>Kaefer</a:t>
            </a:r>
            <a:r>
              <a:rPr lang="en-US" sz="1200" kern="1200" dirty="0">
                <a:solidFill>
                  <a:schemeClr val="tx1"/>
                </a:solidFill>
                <a:effectLst/>
                <a:latin typeface="+mn-lt"/>
                <a:ea typeface="+mn-ea"/>
                <a:cs typeface="+mn-cs"/>
              </a:rPr>
              <a:t>, 2022). Fairmont's strategy for resorts includes contract management through franchising and providing aggressive pricing to cater to a wide range of customers.</a:t>
            </a:r>
          </a:p>
          <a:p>
            <a:r>
              <a:rPr lang="en-US" sz="1200" kern="1200" dirty="0">
                <a:solidFill>
                  <a:schemeClr val="tx1"/>
                </a:solidFill>
                <a:effectLst/>
                <a:latin typeface="+mn-lt"/>
                <a:ea typeface="+mn-ea"/>
                <a:cs typeface="+mn-cs"/>
              </a:rPr>
              <a:t>On the other hand, hotels in the city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receive a more comprehensive range of guests, including business travellers and vacationers visiting metropolitan areas. Their target market is more comprehensive in terms of demographics because it includes a variety of visitors looking for both business and leisure activities (</a:t>
            </a:r>
            <a:r>
              <a:rPr lang="en-US" sz="1200" kern="1200" dirty="0" err="1">
                <a:solidFill>
                  <a:schemeClr val="tx1"/>
                </a:solidFill>
                <a:effectLst/>
                <a:latin typeface="+mn-lt"/>
                <a:ea typeface="+mn-ea"/>
                <a:cs typeface="+mn-cs"/>
              </a:rPr>
              <a:t>Wilks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Although their goals may differ slightly from those of resort visitors, Fairmont likewise strives to create a serene environment for hotel guests in cities.</a:t>
            </a:r>
          </a:p>
          <a:p>
            <a:r>
              <a:rPr lang="en-US" sz="1200" kern="1200" dirty="0">
                <a:solidFill>
                  <a:schemeClr val="tx1"/>
                </a:solidFill>
                <a:effectLst/>
                <a:latin typeface="+mn-lt"/>
                <a:ea typeface="+mn-ea"/>
                <a:cs typeface="+mn-cs"/>
              </a:rPr>
              <a:t>An examination of customer demographics indicates somewhat more female-leaning customers, with a sizable proportion of guests between the ages of 25 and 34, underscoring Fairmont's attraction to this demographic (</a:t>
            </a:r>
            <a:r>
              <a:rPr lang="en-US" sz="1200" kern="1200" dirty="0" err="1">
                <a:solidFill>
                  <a:schemeClr val="tx1"/>
                </a:solidFill>
                <a:effectLst/>
                <a:latin typeface="+mn-lt"/>
                <a:ea typeface="+mn-ea"/>
                <a:cs typeface="+mn-cs"/>
              </a:rPr>
              <a:t>SimilarWeb</a:t>
            </a:r>
            <a:r>
              <a:rPr lang="en-US" sz="1200" kern="1200" dirty="0">
                <a:solidFill>
                  <a:schemeClr val="tx1"/>
                </a:solidFill>
                <a:effectLst/>
                <a:latin typeface="+mn-lt"/>
                <a:ea typeface="+mn-ea"/>
                <a:cs typeface="+mn-cs"/>
              </a:rPr>
              <a:t>, 2023). Overall, Fairmont serves a wide range of clients, taking into account their preferences for both leisure and business-related travel experiences.</a:t>
            </a:r>
          </a:p>
          <a:p>
            <a:endParaRPr lang="en-US" dirty="0"/>
          </a:p>
        </p:txBody>
      </p:sp>
      <p:sp>
        <p:nvSpPr>
          <p:cNvPr id="4" name="Slide Number Placeholder 3"/>
          <p:cNvSpPr>
            <a:spLocks noGrp="1"/>
          </p:cNvSpPr>
          <p:nvPr>
            <p:ph type="sldNum" sz="quarter" idx="10"/>
          </p:nvPr>
        </p:nvSpPr>
        <p:spPr/>
        <p:txBody>
          <a:bodyPr/>
          <a:lstStyle/>
          <a:p>
            <a:fld id="{90ED58C3-A1A8-43CA-B202-A326ED7C07BC}" type="slidenum">
              <a:rPr lang="en-US" smtClean="0"/>
              <a:t>4</a:t>
            </a:fld>
            <a:endParaRPr lang="en-US"/>
          </a:p>
        </p:txBody>
      </p:sp>
    </p:spTree>
    <p:extLst>
      <p:ext uri="{BB962C8B-B14F-4D97-AF65-F5344CB8AC3E}">
        <p14:creationId xmlns:p14="http://schemas.microsoft.com/office/powerpoint/2010/main" val="2440117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wide range of guest services are offered by Fairmont Hotels &amp; Resorts to ensure a remarkable and unforgettable stay (</a:t>
            </a:r>
            <a:r>
              <a:rPr lang="en-US" sz="1200" kern="1200" dirty="0" err="1">
                <a:solidFill>
                  <a:schemeClr val="tx1"/>
                </a:solidFill>
                <a:effectLst/>
                <a:latin typeface="+mn-lt"/>
                <a:ea typeface="+mn-ea"/>
                <a:cs typeface="+mn-cs"/>
              </a:rPr>
              <a:t>Kimes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2018). Their constant commitment to quality is demonstrated by their email-based, round-the-clock customer service, which guarantees ongoing support and help. Fairmont locations, which have a long history of hosting illustrious events, are chosen for their opulence, </a:t>
            </a:r>
            <a:r>
              <a:rPr lang="en-US" sz="1200" kern="1200" dirty="0" err="1">
                <a:solidFill>
                  <a:schemeClr val="tx1"/>
                </a:solidFill>
                <a:effectLst/>
                <a:latin typeface="+mn-lt"/>
                <a:ea typeface="+mn-ea"/>
                <a:cs typeface="+mn-cs"/>
              </a:rPr>
              <a:t>splendour</a:t>
            </a:r>
            <a:r>
              <a:rPr lang="en-US" sz="1200" kern="1200" dirty="0">
                <a:solidFill>
                  <a:schemeClr val="tx1"/>
                </a:solidFill>
                <a:effectLst/>
                <a:latin typeface="+mn-lt"/>
                <a:ea typeface="+mn-ea"/>
                <a:cs typeface="+mn-cs"/>
              </a:rPr>
              <a:t>, and dedication to security. With a century of expertise in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events for local businesses and world leaders, they are experts in creating a fitting backdrop for important meetings (</a:t>
            </a:r>
            <a:r>
              <a:rPr lang="en-US" sz="1200" kern="1200" dirty="0" err="1">
                <a:solidFill>
                  <a:schemeClr val="tx1"/>
                </a:solidFill>
                <a:effectLst/>
                <a:latin typeface="+mn-lt"/>
                <a:ea typeface="+mn-ea"/>
                <a:cs typeface="+mn-cs"/>
              </a:rPr>
              <a:t>Madushanka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a:t>
            </a:r>
          </a:p>
          <a:p>
            <a:r>
              <a:rPr lang="en-US" sz="1200" kern="1200" dirty="0">
                <a:solidFill>
                  <a:schemeClr val="tx1"/>
                </a:solidFill>
                <a:effectLst/>
                <a:latin typeface="+mn-lt"/>
                <a:ea typeface="+mn-ea"/>
                <a:cs typeface="+mn-cs"/>
              </a:rPr>
              <a:t>The distinctive meeting spaces at Fairmont alter expectations by providing necessary technology, adaptable catering options, and chances for restorative excursions. The Signature Event and Eco-Meet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offer eco-friendly options for attendees who care about the environment while maintaining business goals (</a:t>
            </a:r>
            <a:r>
              <a:rPr lang="en-US" sz="1200" kern="1200" dirty="0" err="1">
                <a:solidFill>
                  <a:schemeClr val="tx1"/>
                </a:solidFill>
                <a:effectLst/>
                <a:latin typeface="+mn-lt"/>
                <a:ea typeface="+mn-ea"/>
                <a:cs typeface="+mn-cs"/>
              </a:rPr>
              <a:t>Natakusumah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Food lovers experience the world of exquisite dining at Fairmont, which offers alternatives from relaxed cafés to restaurants with Michelin stars. With an emphasis on sustainability and the enjoyment of regional products, the Sustainable Kitchen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presents dishes from top chefs worldwide that are ecologically friendly (Silverman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Fairmont Spa and Fairmont Fit provide unique experiences for leisure and relaxation. Each season's appropriate activities, including horseback riding, skiing, and hiking, are available to visitors.</a:t>
            </a:r>
          </a:p>
          <a:p>
            <a:endParaRPr lang="en-US" dirty="0"/>
          </a:p>
        </p:txBody>
      </p:sp>
      <p:sp>
        <p:nvSpPr>
          <p:cNvPr id="4" name="Slide Number Placeholder 3"/>
          <p:cNvSpPr>
            <a:spLocks noGrp="1"/>
          </p:cNvSpPr>
          <p:nvPr>
            <p:ph type="sldNum" sz="quarter" idx="10"/>
          </p:nvPr>
        </p:nvSpPr>
        <p:spPr/>
        <p:txBody>
          <a:bodyPr/>
          <a:lstStyle/>
          <a:p>
            <a:fld id="{90ED58C3-A1A8-43CA-B202-A326ED7C07BC}" type="slidenum">
              <a:rPr lang="en-US" smtClean="0"/>
              <a:t>5</a:t>
            </a:fld>
            <a:endParaRPr lang="en-US"/>
          </a:p>
        </p:txBody>
      </p:sp>
    </p:spTree>
    <p:extLst>
      <p:ext uri="{BB962C8B-B14F-4D97-AF65-F5344CB8AC3E}">
        <p14:creationId xmlns:p14="http://schemas.microsoft.com/office/powerpoint/2010/main" val="3799192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With treatments, services, and fitness alternatives tailored to each location's personality, Fairmont's extensive network of spas improves your entire experience. The well-equipped fitness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offers choices for fitness aficionados, like aerobic exercises, muscle-building workshops, and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training sessions. The Fairmont </a:t>
            </a:r>
            <a:r>
              <a:rPr lang="en-US" sz="1200" kern="1200" dirty="0" err="1">
                <a:solidFill>
                  <a:schemeClr val="tx1"/>
                </a:solidFill>
                <a:effectLst/>
                <a:latin typeface="+mn-lt"/>
                <a:ea typeface="+mn-ea"/>
                <a:cs typeface="+mn-cs"/>
              </a:rPr>
              <a:t>Tazi</a:t>
            </a:r>
            <a:r>
              <a:rPr lang="en-US" sz="1200" kern="1200" dirty="0">
                <a:solidFill>
                  <a:schemeClr val="tx1"/>
                </a:solidFill>
                <a:effectLst/>
                <a:latin typeface="+mn-lt"/>
                <a:ea typeface="+mn-ea"/>
                <a:cs typeface="+mn-cs"/>
              </a:rPr>
              <a:t> Palace's outdoor pool is the hotel's focal point and is made of black marble to improve every swimming experience. It is surrounded by lovely surroundings (</a:t>
            </a:r>
            <a:r>
              <a:rPr lang="en-US" sz="1200" kern="1200" dirty="0" err="1">
                <a:solidFill>
                  <a:schemeClr val="tx1"/>
                </a:solidFill>
                <a:effectLst/>
                <a:latin typeface="+mn-lt"/>
                <a:ea typeface="+mn-ea"/>
                <a:cs typeface="+mn-cs"/>
              </a:rPr>
              <a:t>Skeete</a:t>
            </a:r>
            <a:r>
              <a:rPr lang="en-US" sz="1200" kern="1200" dirty="0">
                <a:solidFill>
                  <a:schemeClr val="tx1"/>
                </a:solidFill>
                <a:effectLst/>
                <a:latin typeface="+mn-lt"/>
                <a:ea typeface="+mn-ea"/>
                <a:cs typeface="+mn-cs"/>
              </a:rPr>
              <a:t>, 2019).</a:t>
            </a:r>
          </a:p>
          <a:p>
            <a:endParaRPr lang="en-US" dirty="0"/>
          </a:p>
        </p:txBody>
      </p:sp>
      <p:sp>
        <p:nvSpPr>
          <p:cNvPr id="4" name="Slide Number Placeholder 3"/>
          <p:cNvSpPr>
            <a:spLocks noGrp="1"/>
          </p:cNvSpPr>
          <p:nvPr>
            <p:ph type="sldNum" sz="quarter" idx="10"/>
          </p:nvPr>
        </p:nvSpPr>
        <p:spPr/>
        <p:txBody>
          <a:bodyPr/>
          <a:lstStyle/>
          <a:p>
            <a:fld id="{90ED58C3-A1A8-43CA-B202-A326ED7C07BC}" type="slidenum">
              <a:rPr lang="en-US" smtClean="0"/>
              <a:t>6</a:t>
            </a:fld>
            <a:endParaRPr lang="en-US"/>
          </a:p>
        </p:txBody>
      </p:sp>
    </p:spTree>
    <p:extLst>
      <p:ext uri="{BB962C8B-B14F-4D97-AF65-F5344CB8AC3E}">
        <p14:creationId xmlns:p14="http://schemas.microsoft.com/office/powerpoint/2010/main" val="4103254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truly exceptional guest experience is something that Fairmont Hotels places a high value on through its Guest Services. Their main goal is to offer customers round-the-clock help and assistance through their 24/7 customer service, answering questions and meeting their requirements as soon as possible (Silverman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They also </a:t>
            </a:r>
            <a:r>
              <a:rPr lang="en-US" sz="1200" kern="1200" dirty="0" err="1">
                <a:solidFill>
                  <a:schemeClr val="tx1"/>
                </a:solidFill>
                <a:effectLst/>
                <a:latin typeface="+mn-lt"/>
                <a:ea typeface="+mn-ea"/>
                <a:cs typeface="+mn-cs"/>
              </a:rPr>
              <a:t>specialise</a:t>
            </a:r>
            <a:r>
              <a:rPr lang="en-US" sz="1200" kern="1200" dirty="0">
                <a:solidFill>
                  <a:schemeClr val="tx1"/>
                </a:solidFill>
                <a:effectLst/>
                <a:latin typeface="+mn-lt"/>
                <a:ea typeface="+mn-ea"/>
                <a:cs typeface="+mn-cs"/>
              </a:rPr>
              <a:t> in setting the ideal mood for important meetings by providing unique corporate meeting spaces outfitted with cutting-edge technology and various food options. Guest Services go above and above to enhance the culinary experience by encouraging exquisite dining by presenting ecologically friendly recipes and Michelin-starred restaurants (</a:t>
            </a:r>
            <a:r>
              <a:rPr lang="en-US" sz="1200" kern="1200" dirty="0" err="1">
                <a:solidFill>
                  <a:schemeClr val="tx1"/>
                </a:solidFill>
                <a:effectLst/>
                <a:latin typeface="+mn-lt"/>
                <a:ea typeface="+mn-ea"/>
                <a:cs typeface="+mn-cs"/>
              </a:rPr>
              <a:t>Natakusumah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They put a lot of attention on the wellbeing of their visitors by providing spa and fitness alternatives that include first-rate treatments and a range of activities to suit different interests. To enhance the entire experience for every visitor, they also diligently create unforgettable outdoor activities, such as farm-to-table interactions.</a:t>
            </a:r>
          </a:p>
          <a:p>
            <a:endParaRPr lang="en-US" dirty="0"/>
          </a:p>
        </p:txBody>
      </p:sp>
      <p:sp>
        <p:nvSpPr>
          <p:cNvPr id="4" name="Slide Number Placeholder 3"/>
          <p:cNvSpPr>
            <a:spLocks noGrp="1"/>
          </p:cNvSpPr>
          <p:nvPr>
            <p:ph type="sldNum" sz="quarter" idx="10"/>
          </p:nvPr>
        </p:nvSpPr>
        <p:spPr/>
        <p:txBody>
          <a:bodyPr/>
          <a:lstStyle/>
          <a:p>
            <a:fld id="{90ED58C3-A1A8-43CA-B202-A326ED7C07BC}" type="slidenum">
              <a:rPr lang="en-US" smtClean="0"/>
              <a:t>7</a:t>
            </a:fld>
            <a:endParaRPr lang="en-US"/>
          </a:p>
        </p:txBody>
      </p:sp>
    </p:spTree>
    <p:extLst>
      <p:ext uri="{BB962C8B-B14F-4D97-AF65-F5344CB8AC3E}">
        <p14:creationId xmlns:p14="http://schemas.microsoft.com/office/powerpoint/2010/main" val="2654429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value of hospitality and the requirement to continually meet or exceed guests' expectations is vital for Fairmont Hotels &amp; Resorts, especially as they grow their global operations and strengthen their international brand presence. Fairmont has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customer happiness's crucial role in their performance by working with a creative agency and implementing targeted advertising (</a:t>
            </a:r>
            <a:r>
              <a:rPr lang="en-US" sz="1200" kern="1200" dirty="0" err="1">
                <a:solidFill>
                  <a:schemeClr val="tx1"/>
                </a:solidFill>
                <a:effectLst/>
                <a:latin typeface="+mn-lt"/>
                <a:ea typeface="+mn-ea"/>
                <a:cs typeface="+mn-cs"/>
              </a:rPr>
              <a:t>Boluk</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a:t>
            </a:r>
          </a:p>
          <a:p>
            <a:r>
              <a:rPr lang="en-US" sz="1200" kern="1200" dirty="0">
                <a:solidFill>
                  <a:schemeClr val="tx1"/>
                </a:solidFill>
                <a:effectLst/>
                <a:latin typeface="+mn-lt"/>
                <a:ea typeface="+mn-ea"/>
                <a:cs typeface="+mn-cs"/>
              </a:rPr>
              <a:t>One instance is the "Easter in Arabian markets" marketing initiative, which aims to attract travel industry professionals and demonstrates Fairmont's commitment to tailoring experiences to fit certain cultural tastes (</a:t>
            </a:r>
            <a:r>
              <a:rPr lang="en-US" sz="1200" kern="1200" dirty="0" err="1">
                <a:solidFill>
                  <a:schemeClr val="tx1"/>
                </a:solidFill>
                <a:effectLst/>
                <a:latin typeface="+mn-lt"/>
                <a:ea typeface="+mn-ea"/>
                <a:cs typeface="+mn-cs"/>
              </a:rPr>
              <a:t>Wilks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The company's dedication to providing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service and using data to inform choices is demonstrated by developing a website specifically designed for this audience.</a:t>
            </a:r>
          </a:p>
          <a:p>
            <a:r>
              <a:rPr lang="en-US" sz="1200" kern="1200" dirty="0">
                <a:solidFill>
                  <a:schemeClr val="tx1"/>
                </a:solidFill>
                <a:effectLst/>
                <a:latin typeface="+mn-lt"/>
                <a:ea typeface="+mn-ea"/>
                <a:cs typeface="+mn-cs"/>
              </a:rPr>
              <a:t>The Fairmont's emphasis on modern technologies, first-rate services, and meeting client expectations underlines its dedication to creating unforgettable visitor experiences. Their partnerships with seasoned firms in the hospitality sector, particularly in the US and Canada, show their dedication to exceeding guests' expectations and furthering their status as a leading luxury hotel brand. Their global guest database allows them to tailor their services to diverse markets (Clegg, 2019). The fundamentals of hospitality and surpassing guests' expectations are crucial to Fairmont's continuous growth and success in a field that is becoming more and more competitive.</a:t>
            </a:r>
          </a:p>
          <a:p>
            <a:endParaRPr lang="en-US" dirty="0"/>
          </a:p>
        </p:txBody>
      </p:sp>
      <p:sp>
        <p:nvSpPr>
          <p:cNvPr id="4" name="Slide Number Placeholder 3"/>
          <p:cNvSpPr>
            <a:spLocks noGrp="1"/>
          </p:cNvSpPr>
          <p:nvPr>
            <p:ph type="sldNum" sz="quarter" idx="10"/>
          </p:nvPr>
        </p:nvSpPr>
        <p:spPr/>
        <p:txBody>
          <a:bodyPr/>
          <a:lstStyle/>
          <a:p>
            <a:fld id="{90ED58C3-A1A8-43CA-B202-A326ED7C07BC}" type="slidenum">
              <a:rPr lang="en-US" smtClean="0"/>
              <a:t>8</a:t>
            </a:fld>
            <a:endParaRPr lang="en-US"/>
          </a:p>
        </p:txBody>
      </p:sp>
    </p:spTree>
    <p:extLst>
      <p:ext uri="{BB962C8B-B14F-4D97-AF65-F5344CB8AC3E}">
        <p14:creationId xmlns:p14="http://schemas.microsoft.com/office/powerpoint/2010/main" val="1425704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Fairmont Hotels &amp; Resorts, renowned for their extensive reach and steadfast dedication to quality,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the fundamental importance of hospitality and the ongoing improvement of guest experiences. A testament to their unwavering commitment to providing excellent guest experiences is their focus on coordinating key meetings, creating unique culinary adventures, and providing first-rate spa and fitness facilities. By creating experiences that are tailored to varied cultural tastes, their smart campaigns and carefully targeted marketing activities further highlight their commitment to client happiness. Their focus on state-of-the-art technology, first-rate amenities, and meeting guest expectations solidly establishes them as a leading luxury hotel brand.</a:t>
            </a:r>
          </a:p>
          <a:p>
            <a:endParaRPr lang="en-US" dirty="0"/>
          </a:p>
        </p:txBody>
      </p:sp>
      <p:sp>
        <p:nvSpPr>
          <p:cNvPr id="4" name="Slide Number Placeholder 3"/>
          <p:cNvSpPr>
            <a:spLocks noGrp="1"/>
          </p:cNvSpPr>
          <p:nvPr>
            <p:ph type="sldNum" sz="quarter" idx="10"/>
          </p:nvPr>
        </p:nvSpPr>
        <p:spPr/>
        <p:txBody>
          <a:bodyPr/>
          <a:lstStyle/>
          <a:p>
            <a:fld id="{90ED58C3-A1A8-43CA-B202-A326ED7C07BC}" type="slidenum">
              <a:rPr lang="en-US" smtClean="0"/>
              <a:t>9</a:t>
            </a:fld>
            <a:endParaRPr lang="en-US"/>
          </a:p>
        </p:txBody>
      </p:sp>
    </p:spTree>
    <p:extLst>
      <p:ext uri="{BB962C8B-B14F-4D97-AF65-F5344CB8AC3E}">
        <p14:creationId xmlns:p14="http://schemas.microsoft.com/office/powerpoint/2010/main" val="1138803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364922D-A3F0-4CE9-A866-B4D0EE99A17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5406F6-FDD9-43B1-B989-277B37FB507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2033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64922D-A3F0-4CE9-A866-B4D0EE99A17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5406F6-FDD9-43B1-B989-277B37FB507F}" type="slidenum">
              <a:rPr lang="en-US" smtClean="0"/>
              <a:t>‹#›</a:t>
            </a:fld>
            <a:endParaRPr lang="en-US"/>
          </a:p>
        </p:txBody>
      </p:sp>
    </p:spTree>
    <p:extLst>
      <p:ext uri="{BB962C8B-B14F-4D97-AF65-F5344CB8AC3E}">
        <p14:creationId xmlns:p14="http://schemas.microsoft.com/office/powerpoint/2010/main" val="3958667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64922D-A3F0-4CE9-A866-B4D0EE99A17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5406F6-FDD9-43B1-B989-277B37FB507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4349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64922D-A3F0-4CE9-A866-B4D0EE99A17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5406F6-FDD9-43B1-B989-277B37FB507F}" type="slidenum">
              <a:rPr lang="en-US" smtClean="0"/>
              <a:t>‹#›</a:t>
            </a:fld>
            <a:endParaRPr lang="en-US"/>
          </a:p>
        </p:txBody>
      </p:sp>
    </p:spTree>
    <p:extLst>
      <p:ext uri="{BB962C8B-B14F-4D97-AF65-F5344CB8AC3E}">
        <p14:creationId xmlns:p14="http://schemas.microsoft.com/office/powerpoint/2010/main" val="285466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64922D-A3F0-4CE9-A866-B4D0EE99A17F}"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5406F6-FDD9-43B1-B989-277B37FB507F}" type="slidenum">
              <a:rPr lang="en-US" smtClean="0"/>
              <a:t>‹#›</a:t>
            </a:fld>
            <a:endParaRPr lang="en-US"/>
          </a:p>
        </p:txBody>
      </p:sp>
    </p:spTree>
    <p:extLst>
      <p:ext uri="{BB962C8B-B14F-4D97-AF65-F5344CB8AC3E}">
        <p14:creationId xmlns:p14="http://schemas.microsoft.com/office/powerpoint/2010/main" val="2601431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64922D-A3F0-4CE9-A866-B4D0EE99A17F}"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5406F6-FDD9-43B1-B989-277B37FB507F}" type="slidenum">
              <a:rPr lang="en-US" smtClean="0"/>
              <a:t>‹#›</a:t>
            </a:fld>
            <a:endParaRPr lang="en-US"/>
          </a:p>
        </p:txBody>
      </p:sp>
    </p:spTree>
    <p:extLst>
      <p:ext uri="{BB962C8B-B14F-4D97-AF65-F5344CB8AC3E}">
        <p14:creationId xmlns:p14="http://schemas.microsoft.com/office/powerpoint/2010/main" val="4048030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64922D-A3F0-4CE9-A866-B4D0EE99A17F}"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5406F6-FDD9-43B1-B989-277B37FB507F}" type="slidenum">
              <a:rPr lang="en-US" smtClean="0"/>
              <a:t>‹#›</a:t>
            </a:fld>
            <a:endParaRPr lang="en-US"/>
          </a:p>
        </p:txBody>
      </p:sp>
    </p:spTree>
    <p:extLst>
      <p:ext uri="{BB962C8B-B14F-4D97-AF65-F5344CB8AC3E}">
        <p14:creationId xmlns:p14="http://schemas.microsoft.com/office/powerpoint/2010/main" val="627421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64922D-A3F0-4CE9-A866-B4D0EE99A17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5406F6-FDD9-43B1-B989-277B37FB507F}" type="slidenum">
              <a:rPr lang="en-US" smtClean="0"/>
              <a:t>‹#›</a:t>
            </a:fld>
            <a:endParaRPr lang="en-US"/>
          </a:p>
        </p:txBody>
      </p:sp>
    </p:spTree>
    <p:extLst>
      <p:ext uri="{BB962C8B-B14F-4D97-AF65-F5344CB8AC3E}">
        <p14:creationId xmlns:p14="http://schemas.microsoft.com/office/powerpoint/2010/main" val="1427433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364922D-A3F0-4CE9-A866-B4D0EE99A17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5406F6-FDD9-43B1-B989-277B37FB507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647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64922D-A3F0-4CE9-A866-B4D0EE99A17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5406F6-FDD9-43B1-B989-277B37FB507F}" type="slidenum">
              <a:rPr lang="en-US" smtClean="0"/>
              <a:t>‹#›</a:t>
            </a:fld>
            <a:endParaRPr lang="en-US"/>
          </a:p>
        </p:txBody>
      </p:sp>
    </p:spTree>
    <p:extLst>
      <p:ext uri="{BB962C8B-B14F-4D97-AF65-F5344CB8AC3E}">
        <p14:creationId xmlns:p14="http://schemas.microsoft.com/office/powerpoint/2010/main" val="85320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64922D-A3F0-4CE9-A866-B4D0EE99A17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5406F6-FDD9-43B1-B989-277B37FB507F}"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2381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364922D-A3F0-4CE9-A866-B4D0EE99A17F}" type="datetimeFigureOut">
              <a:rPr lang="en-US" smtClean="0"/>
              <a:t>10/22/2023</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35406F6-FDD9-43B1-B989-277B37FB507F}"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987723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slideLayout" Target="../slideLayouts/slideLayout1.xml" /><Relationship Id="rId1" Type="http://schemas.openxmlformats.org/officeDocument/2006/relationships/themeOverride" Target="../theme/themeOverride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nvPr>
        </p:nvSpPr>
        <p:spPr>
          <a:xfrm>
            <a:off x="533400" y="838200"/>
            <a:ext cx="7851648" cy="2362200"/>
          </a:xfrm>
          <a:solidFill>
            <a:schemeClr val="tx1"/>
          </a:solidFill>
          <a:ln>
            <a:noFill/>
          </a:ln>
        </p:spPr>
        <p:txBody>
          <a:bodyPr>
            <a:noAutofit/>
          </a:bodyPr>
          <a:lstStyle/>
          <a:p>
            <a:pPr algn="ctr"/>
            <a:r>
              <a:rPr lang="en-US" sz="3600" b="1" dirty="0">
                <a:solidFill>
                  <a:schemeClr val="bg1"/>
                </a:solidFill>
                <a:latin typeface="Times New Roman" panose="02020603050405020304" pitchFamily="18" charset="0"/>
                <a:cs typeface="Times New Roman" panose="02020603050405020304" pitchFamily="18" charset="0"/>
              </a:rPr>
              <a:t>Title: The role and importance of Hospitality and Guest Services within the hotel industry</a:t>
            </a:r>
          </a:p>
        </p:txBody>
      </p:sp>
      <p:sp>
        <p:nvSpPr>
          <p:cNvPr id="3" name="Subtitle 2"/>
          <p:cNvSpPr>
            <a:spLocks noGrp="1"/>
          </p:cNvSpPr>
          <p:nvPr>
            <p:ph type="subTitle" idx="1"/>
          </p:nvPr>
        </p:nvSpPr>
        <p:spPr>
          <a:xfrm>
            <a:off x="4495800" y="3228536"/>
            <a:ext cx="3892296" cy="657664"/>
          </a:xfrm>
          <a:solidFill>
            <a:schemeClr val="tx1"/>
          </a:solidFill>
        </p:spPr>
        <p:txBody>
          <a:bodyPr/>
          <a:lstStyle/>
          <a:p>
            <a:r>
              <a:rPr lang="en-US" dirty="0">
                <a:solidFill>
                  <a:schemeClr val="bg1"/>
                </a:solidFill>
                <a:latin typeface="Arial" pitchFamily="34" charset="0"/>
                <a:cs typeface="Arial" pitchFamily="34" charset="0"/>
              </a:rPr>
              <a:t>Student:</a:t>
            </a:r>
            <a:r>
              <a:rPr lang="en-GB" dirty="0">
                <a:solidFill>
                  <a:schemeClr val="bg1"/>
                </a:solidFill>
                <a:latin typeface="Arial" pitchFamily="34" charset="0"/>
                <a:cs typeface="Arial" pitchFamily="34" charset="0"/>
              </a:rPr>
              <a:t>Catalina </a:t>
            </a:r>
            <a:r>
              <a:rPr lang="en-GB" dirty="0" err="1">
                <a:solidFill>
                  <a:schemeClr val="bg1"/>
                </a:solidFill>
                <a:latin typeface="Arial" pitchFamily="34" charset="0"/>
                <a:cs typeface="Arial" pitchFamily="34" charset="0"/>
              </a:rPr>
              <a:t>Coman</a:t>
            </a:r>
            <a:r>
              <a:rPr lang="en-GB" dirty="0">
                <a:solidFill>
                  <a:schemeClr val="bg1"/>
                </a:solidFill>
                <a:latin typeface="Arial" pitchFamily="34" charset="0"/>
                <a:cs typeface="Arial" pitchFamily="34" charset="0"/>
              </a:rPr>
              <a:t> </a:t>
            </a:r>
          </a:p>
          <a:p>
            <a:r>
              <a:rPr lang="en-GB" dirty="0">
                <a:solidFill>
                  <a:schemeClr val="bg1"/>
                </a:solidFill>
                <a:latin typeface="Arial" pitchFamily="34" charset="0"/>
                <a:cs typeface="Arial" pitchFamily="34" charset="0"/>
              </a:rPr>
              <a:t>Student id:2238715</a:t>
            </a:r>
            <a:endParaRPr lang="en-US"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3815751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Tables of Content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6698263"/>
              </p:ext>
            </p:extLst>
          </p:nvPr>
        </p:nvGraphicFramePr>
        <p:xfrm>
          <a:off x="768350" y="2286000"/>
          <a:ext cx="7289800" cy="2595880"/>
        </p:xfrm>
        <a:graphic>
          <a:graphicData uri="http://schemas.openxmlformats.org/drawingml/2006/table">
            <a:tbl>
              <a:tblPr firstRow="1" bandRow="1">
                <a:tableStyleId>{5C22544A-7EE6-4342-B048-85BDC9FD1C3A}</a:tableStyleId>
              </a:tblPr>
              <a:tblGrid>
                <a:gridCol w="7289800">
                  <a:extLst>
                    <a:ext uri="{9D8B030D-6E8A-4147-A177-3AD203B41FA5}">
                      <a16:colId xmlns:a16="http://schemas.microsoft.com/office/drawing/2014/main" val="20000"/>
                    </a:ext>
                  </a:extLst>
                </a:gridCol>
              </a:tblGrid>
              <a:tr h="370840">
                <a:tc>
                  <a:txBody>
                    <a:bodyPr/>
                    <a:lstStyle/>
                    <a:p>
                      <a:r>
                        <a:rPr lang="en-US" dirty="0"/>
                        <a:t>Introduction </a:t>
                      </a:r>
                    </a:p>
                  </a:txBody>
                  <a:tcPr marL="80998" marR="80998"/>
                </a:tc>
                <a:extLst>
                  <a:ext uri="{0D108BD9-81ED-4DB2-BD59-A6C34878D82A}">
                    <a16:rowId xmlns:a16="http://schemas.microsoft.com/office/drawing/2014/main" val="10000"/>
                  </a:ext>
                </a:extLst>
              </a:tr>
              <a:tr h="370840">
                <a:tc>
                  <a:txBody>
                    <a:bodyPr/>
                    <a:lstStyle/>
                    <a:p>
                      <a:r>
                        <a:rPr lang="en-US" dirty="0"/>
                        <a:t>Customer Base of Fairmont Hotels &amp; Resort </a:t>
                      </a:r>
                    </a:p>
                  </a:txBody>
                  <a:tcPr marL="80998" marR="80998"/>
                </a:tc>
                <a:extLst>
                  <a:ext uri="{0D108BD9-81ED-4DB2-BD59-A6C34878D82A}">
                    <a16:rowId xmlns:a16="http://schemas.microsoft.com/office/drawing/2014/main" val="10001"/>
                  </a:ext>
                </a:extLst>
              </a:tr>
              <a:tr h="370840">
                <a:tc>
                  <a:txBody>
                    <a:bodyPr/>
                    <a:lstStyle/>
                    <a:p>
                      <a:r>
                        <a:rPr lang="en-US" dirty="0"/>
                        <a:t>Guest Services at Fairmont Hotels &amp; Resorts </a:t>
                      </a:r>
                    </a:p>
                  </a:txBody>
                  <a:tcPr marL="80998" marR="80998"/>
                </a:tc>
                <a:extLst>
                  <a:ext uri="{0D108BD9-81ED-4DB2-BD59-A6C34878D82A}">
                    <a16:rowId xmlns:a16="http://schemas.microsoft.com/office/drawing/2014/main" val="10002"/>
                  </a:ext>
                </a:extLst>
              </a:tr>
              <a:tr h="370840">
                <a:tc>
                  <a:txBody>
                    <a:bodyPr/>
                    <a:lstStyle/>
                    <a:p>
                      <a:r>
                        <a:rPr lang="en-US" dirty="0"/>
                        <a:t>Role and Function of Guest Services at Fairmont Hotels &amp; Resorts</a:t>
                      </a:r>
                    </a:p>
                  </a:txBody>
                  <a:tcPr marL="80998" marR="80998"/>
                </a:tc>
                <a:extLst>
                  <a:ext uri="{0D108BD9-81ED-4DB2-BD59-A6C34878D82A}">
                    <a16:rowId xmlns:a16="http://schemas.microsoft.com/office/drawing/2014/main" val="10003"/>
                  </a:ext>
                </a:extLst>
              </a:tr>
              <a:tr h="370840">
                <a:tc>
                  <a:txBody>
                    <a:bodyPr/>
                    <a:lstStyle/>
                    <a:p>
                      <a:r>
                        <a:rPr lang="en-US" dirty="0"/>
                        <a:t>Importance of Hospitality and Meet/Exceed Guest Expectations</a:t>
                      </a:r>
                    </a:p>
                  </a:txBody>
                  <a:tcPr marL="80998" marR="80998"/>
                </a:tc>
                <a:extLst>
                  <a:ext uri="{0D108BD9-81ED-4DB2-BD59-A6C34878D82A}">
                    <a16:rowId xmlns:a16="http://schemas.microsoft.com/office/drawing/2014/main" val="10004"/>
                  </a:ext>
                </a:extLst>
              </a:tr>
              <a:tr h="370840">
                <a:tc>
                  <a:txBody>
                    <a:bodyPr/>
                    <a:lstStyle/>
                    <a:p>
                      <a:r>
                        <a:rPr lang="en-US" dirty="0"/>
                        <a:t>Conclusion</a:t>
                      </a:r>
                    </a:p>
                  </a:txBody>
                  <a:tcPr marL="80998" marR="80998"/>
                </a:tc>
                <a:extLst>
                  <a:ext uri="{0D108BD9-81ED-4DB2-BD59-A6C34878D82A}">
                    <a16:rowId xmlns:a16="http://schemas.microsoft.com/office/drawing/2014/main" val="10005"/>
                  </a:ext>
                </a:extLst>
              </a:tr>
              <a:tr h="370840">
                <a:tc>
                  <a:txBody>
                    <a:bodyPr/>
                    <a:lstStyle/>
                    <a:p>
                      <a:r>
                        <a:rPr lang="en-US" dirty="0"/>
                        <a:t>References</a:t>
                      </a:r>
                    </a:p>
                  </a:txBody>
                  <a:tcPr marL="80998" marR="80998"/>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799480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457200" y="1935480"/>
            <a:ext cx="4495800" cy="4389120"/>
          </a:xfrm>
        </p:spPr>
        <p:txBody>
          <a:bodyPr>
            <a:normAutofit fontScale="85000" lnSpcReduction="10000"/>
          </a:bodyPr>
          <a:lstStyle/>
          <a:p>
            <a:pPr algn="just">
              <a:lnSpc>
                <a:spcPct val="150000"/>
              </a:lnSpc>
              <a:buFont typeface="Wingdings" panose="05000000000000000000" pitchFamily="2" charset="2"/>
              <a:buChar char="q"/>
            </a:pPr>
            <a:r>
              <a:rPr lang="en-US" sz="2000" dirty="0"/>
              <a:t>Fairmont Hotels &amp; Resorts is headquartered in Toronto, Canada (</a:t>
            </a:r>
            <a:r>
              <a:rPr lang="en-US" sz="2000" dirty="0" err="1"/>
              <a:t>Boluk</a:t>
            </a:r>
            <a:r>
              <a:rPr lang="en-US" sz="2000" dirty="0"/>
              <a:t> et al., 2017).</a:t>
            </a:r>
          </a:p>
          <a:p>
            <a:pPr algn="just">
              <a:lnSpc>
                <a:spcPct val="150000"/>
              </a:lnSpc>
              <a:buFont typeface="Wingdings" panose="05000000000000000000" pitchFamily="2" charset="2"/>
              <a:buChar char="q"/>
            </a:pPr>
            <a:r>
              <a:rPr lang="en-US" sz="2000" dirty="0"/>
              <a:t>Founded in 1907, renowned for its exceptional services in iconic global locations (Clegg, 2019).</a:t>
            </a:r>
          </a:p>
          <a:p>
            <a:pPr algn="just">
              <a:lnSpc>
                <a:spcPct val="150000"/>
              </a:lnSpc>
              <a:buFont typeface="Wingdings" panose="05000000000000000000" pitchFamily="2" charset="2"/>
              <a:buChar char="q"/>
            </a:pPr>
            <a:r>
              <a:rPr lang="en-US" sz="2000" dirty="0"/>
              <a:t>Fairmont has established itself as the leading luxury hotel brand in North America and boasts a global portfolio of over 45 properties (Clegg, 2019).</a:t>
            </a:r>
          </a:p>
          <a:p>
            <a:pPr algn="just">
              <a:lnSpc>
                <a:spcPct val="150000"/>
              </a:lnSpc>
              <a:buFont typeface="Wingdings" panose="05000000000000000000" pitchFamily="2" charset="2"/>
              <a:buChar char="q"/>
            </a:pPr>
            <a:r>
              <a:rPr lang="en-US" sz="2000" dirty="0"/>
              <a:t>Fairmont's presence spans all six continents, showcasing its worldwide influence.</a:t>
            </a: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0975"/>
          <a:stretch/>
        </p:blipFill>
        <p:spPr bwMode="auto">
          <a:xfrm>
            <a:off x="4984481" y="1219200"/>
            <a:ext cx="4159519"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b="17893"/>
          <a:stretch/>
        </p:blipFill>
        <p:spPr bwMode="auto">
          <a:xfrm>
            <a:off x="4984481" y="-11502"/>
            <a:ext cx="4159519" cy="144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984481" y="6553200"/>
            <a:ext cx="3048000" cy="230832"/>
          </a:xfrm>
          <a:prstGeom prst="rect">
            <a:avLst/>
          </a:prstGeom>
          <a:noFill/>
        </p:spPr>
        <p:txBody>
          <a:bodyPr wrap="square" rtlCol="0">
            <a:spAutoFit/>
          </a:bodyPr>
          <a:lstStyle/>
          <a:p>
            <a:r>
              <a:rPr lang="en-US" sz="900" b="1" dirty="0"/>
              <a:t>Figure 1: Fairmont Hotel. Source: (Clegg, 2019).</a:t>
            </a:r>
          </a:p>
        </p:txBody>
      </p:sp>
    </p:spTree>
    <p:extLst>
      <p:ext uri="{BB962C8B-B14F-4D97-AF65-F5344CB8AC3E}">
        <p14:creationId xmlns:p14="http://schemas.microsoft.com/office/powerpoint/2010/main" val="1435861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Base</a:t>
            </a:r>
          </a:p>
        </p:txBody>
      </p:sp>
      <p:sp>
        <p:nvSpPr>
          <p:cNvPr id="3" name="Content Placeholder 2"/>
          <p:cNvSpPr>
            <a:spLocks noGrp="1"/>
          </p:cNvSpPr>
          <p:nvPr>
            <p:ph idx="1"/>
          </p:nvPr>
        </p:nvSpPr>
        <p:spPr>
          <a:xfrm>
            <a:off x="457200" y="1935480"/>
            <a:ext cx="4267200" cy="4389120"/>
          </a:xfrm>
        </p:spPr>
        <p:txBody>
          <a:bodyPr>
            <a:normAutofit fontScale="92500"/>
          </a:bodyPr>
          <a:lstStyle/>
          <a:p>
            <a:pPr algn="just">
              <a:lnSpc>
                <a:spcPct val="150000"/>
              </a:lnSpc>
              <a:buFont typeface="Wingdings" panose="05000000000000000000" pitchFamily="2" charset="2"/>
              <a:buChar char="q"/>
            </a:pPr>
            <a:r>
              <a:rPr lang="en-US" sz="2000" dirty="0"/>
              <a:t>Resort guests are typically tourists and individuals aged 25 and older looking for serene settings (</a:t>
            </a:r>
            <a:r>
              <a:rPr lang="en-US" sz="2000" dirty="0" err="1"/>
              <a:t>Kaefer</a:t>
            </a:r>
            <a:r>
              <a:rPr lang="en-US" sz="2000" dirty="0"/>
              <a:t>, 2022).</a:t>
            </a:r>
          </a:p>
          <a:p>
            <a:pPr algn="just">
              <a:lnSpc>
                <a:spcPct val="150000"/>
              </a:lnSpc>
              <a:buFont typeface="Wingdings" panose="05000000000000000000" pitchFamily="2" charset="2"/>
              <a:buChar char="q"/>
            </a:pPr>
            <a:r>
              <a:rPr lang="en-US" sz="2000" dirty="0"/>
              <a:t>City hotels have a broader customer base, including business travelers and urban tourists (</a:t>
            </a:r>
            <a:r>
              <a:rPr lang="en-US" sz="2000" dirty="0" err="1"/>
              <a:t>Wilks</a:t>
            </a:r>
            <a:r>
              <a:rPr lang="en-US" sz="2000" dirty="0"/>
              <a:t> et al., 2017).</a:t>
            </a:r>
          </a:p>
          <a:p>
            <a:pPr algn="just">
              <a:lnSpc>
                <a:spcPct val="150000"/>
              </a:lnSpc>
              <a:buFont typeface="Wingdings" panose="05000000000000000000" pitchFamily="2" charset="2"/>
              <a:buChar char="q"/>
            </a:pPr>
            <a:r>
              <a:rPr lang="en-US" sz="2000" dirty="0"/>
              <a:t>Fairmont serves a diverse clientele, with a significant proportion of guests in the 25-34 age group (</a:t>
            </a:r>
            <a:r>
              <a:rPr lang="en-US" sz="2000" dirty="0" err="1"/>
              <a:t>SimilarWeb</a:t>
            </a:r>
            <a:r>
              <a:rPr lang="en-US" sz="2000" dirty="0"/>
              <a:t>, 2023).</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r="6902"/>
          <a:stretch/>
        </p:blipFill>
        <p:spPr bwMode="auto">
          <a:xfrm>
            <a:off x="4952999" y="1828800"/>
            <a:ext cx="4175185" cy="440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947248" y="6212097"/>
            <a:ext cx="3815752" cy="230832"/>
          </a:xfrm>
          <a:prstGeom prst="rect">
            <a:avLst/>
          </a:prstGeom>
          <a:noFill/>
        </p:spPr>
        <p:txBody>
          <a:bodyPr wrap="square" rtlCol="0">
            <a:spAutoFit/>
          </a:bodyPr>
          <a:lstStyle/>
          <a:p>
            <a:r>
              <a:rPr lang="en-US" sz="900" b="1" dirty="0"/>
              <a:t>Figure 2: Age Distribution. Source: </a:t>
            </a:r>
            <a:r>
              <a:rPr lang="en-US" sz="900" b="1" dirty="0" err="1"/>
              <a:t>SimilarWeb</a:t>
            </a:r>
            <a:r>
              <a:rPr lang="en-US" sz="900" b="1" dirty="0"/>
              <a:t> (2023)</a:t>
            </a:r>
          </a:p>
        </p:txBody>
      </p:sp>
    </p:spTree>
    <p:extLst>
      <p:ext uri="{BB962C8B-B14F-4D97-AF65-F5344CB8AC3E}">
        <p14:creationId xmlns:p14="http://schemas.microsoft.com/office/powerpoint/2010/main" val="594674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1143000"/>
          </a:xfrm>
        </p:spPr>
        <p:txBody>
          <a:bodyPr>
            <a:noAutofit/>
          </a:bodyPr>
          <a:lstStyle/>
          <a:p>
            <a:r>
              <a:rPr lang="en-US" sz="4000" dirty="0"/>
              <a:t>Guest Services at Fairmont Hotels &amp; Resorts </a:t>
            </a:r>
          </a:p>
        </p:txBody>
      </p:sp>
      <p:sp>
        <p:nvSpPr>
          <p:cNvPr id="3" name="Content Placeholder 2"/>
          <p:cNvSpPr>
            <a:spLocks noGrp="1"/>
          </p:cNvSpPr>
          <p:nvPr>
            <p:ph idx="1"/>
          </p:nvPr>
        </p:nvSpPr>
        <p:spPr>
          <a:xfrm>
            <a:off x="457200" y="1935480"/>
            <a:ext cx="4038600" cy="4389120"/>
          </a:xfrm>
        </p:spPr>
        <p:txBody>
          <a:bodyPr>
            <a:normAutofit fontScale="77500" lnSpcReduction="20000"/>
          </a:bodyPr>
          <a:lstStyle/>
          <a:p>
            <a:pPr algn="just">
              <a:lnSpc>
                <a:spcPct val="150000"/>
              </a:lnSpc>
              <a:buFont typeface="Wingdings" panose="05000000000000000000" pitchFamily="2" charset="2"/>
              <a:buChar char="q"/>
            </a:pPr>
            <a:r>
              <a:rPr lang="en-US" sz="2000" dirty="0"/>
              <a:t>Fairmont's meeting spaces provide technology and catering options (</a:t>
            </a:r>
            <a:r>
              <a:rPr lang="en-US" sz="2000" dirty="0" err="1"/>
              <a:t>Natakusumah</a:t>
            </a:r>
            <a:r>
              <a:rPr lang="en-US" sz="2000" dirty="0"/>
              <a:t> et al., 2017).</a:t>
            </a:r>
          </a:p>
          <a:p>
            <a:pPr algn="just">
              <a:lnSpc>
                <a:spcPct val="150000"/>
              </a:lnSpc>
              <a:buFont typeface="Wingdings" panose="05000000000000000000" pitchFamily="2" charset="2"/>
              <a:buChar char="q"/>
            </a:pPr>
            <a:r>
              <a:rPr lang="en-US" sz="2000" dirty="0"/>
              <a:t>They have a century of expertise in organizing events for local businesses and world leaders, creating the perfect backdrop for important meetings (</a:t>
            </a:r>
            <a:r>
              <a:rPr lang="en-US" sz="2000" dirty="0" err="1"/>
              <a:t>Madushanka</a:t>
            </a:r>
            <a:r>
              <a:rPr lang="en-US" sz="2000" dirty="0"/>
              <a:t> et al., 2017).</a:t>
            </a:r>
          </a:p>
          <a:p>
            <a:pPr algn="just">
              <a:lnSpc>
                <a:spcPct val="150000"/>
              </a:lnSpc>
              <a:buFont typeface="Wingdings" panose="05000000000000000000" pitchFamily="2" charset="2"/>
              <a:buChar char="q"/>
            </a:pPr>
            <a:r>
              <a:rPr lang="en-US" sz="2000" dirty="0"/>
              <a:t>Eco-friendly options are available with programs like Signature Event and Eco-Meet. It has been selected as the leader in sustainability (</a:t>
            </a:r>
            <a:r>
              <a:rPr lang="en-US" sz="2000" dirty="0" err="1"/>
              <a:t>Natakusumah</a:t>
            </a:r>
            <a:r>
              <a:rPr lang="en-US" sz="2000" dirty="0"/>
              <a:t> et al., 2017).</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7532" y="1676400"/>
            <a:ext cx="4376468" cy="4754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767532" y="6431280"/>
            <a:ext cx="4376468" cy="369332"/>
          </a:xfrm>
          <a:prstGeom prst="rect">
            <a:avLst/>
          </a:prstGeom>
          <a:noFill/>
        </p:spPr>
        <p:txBody>
          <a:bodyPr wrap="square" rtlCol="0">
            <a:spAutoFit/>
          </a:bodyPr>
          <a:lstStyle/>
          <a:p>
            <a:r>
              <a:rPr lang="en-US" sz="900" b="1" dirty="0"/>
              <a:t>Figure 3: Fairmont Celebrates 30th Anniversary as a Global Leader in Sustainability. Source: (</a:t>
            </a:r>
            <a:r>
              <a:rPr lang="en-US" sz="900" b="1" dirty="0" err="1"/>
              <a:t>Natakusumah</a:t>
            </a:r>
            <a:r>
              <a:rPr lang="en-US" sz="900" b="1" dirty="0"/>
              <a:t> et al., 2017).</a:t>
            </a:r>
          </a:p>
        </p:txBody>
      </p:sp>
    </p:spTree>
    <p:extLst>
      <p:ext uri="{BB962C8B-B14F-4D97-AF65-F5344CB8AC3E}">
        <p14:creationId xmlns:p14="http://schemas.microsoft.com/office/powerpoint/2010/main" val="101214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t>Guest Services at Fairmont Hotels &amp; Resorts </a:t>
            </a:r>
          </a:p>
        </p:txBody>
      </p:sp>
      <p:sp>
        <p:nvSpPr>
          <p:cNvPr id="3" name="Content Placeholder 2"/>
          <p:cNvSpPr>
            <a:spLocks noGrp="1"/>
          </p:cNvSpPr>
          <p:nvPr>
            <p:ph idx="1"/>
          </p:nvPr>
        </p:nvSpPr>
        <p:spPr>
          <a:xfrm>
            <a:off x="457200" y="1935480"/>
            <a:ext cx="4724400" cy="4389120"/>
          </a:xfrm>
        </p:spPr>
        <p:txBody>
          <a:bodyPr>
            <a:normAutofit fontScale="85000" lnSpcReduction="10000"/>
          </a:bodyPr>
          <a:lstStyle/>
          <a:p>
            <a:pPr algn="just">
              <a:lnSpc>
                <a:spcPct val="150000"/>
              </a:lnSpc>
              <a:buFont typeface="Wingdings" panose="05000000000000000000" pitchFamily="2" charset="2"/>
              <a:buChar char="q"/>
            </a:pPr>
            <a:r>
              <a:rPr lang="en-US" sz="2000" dirty="0"/>
              <a:t>Fairmont Hotels &amp; Resorts dining options emphasize sustainability and regional products (Silverman et al., 2017).</a:t>
            </a:r>
          </a:p>
          <a:p>
            <a:pPr algn="just">
              <a:lnSpc>
                <a:spcPct val="150000"/>
              </a:lnSpc>
              <a:buFont typeface="Wingdings" panose="05000000000000000000" pitchFamily="2" charset="2"/>
              <a:buChar char="q"/>
            </a:pPr>
            <a:r>
              <a:rPr lang="en-US" sz="2000" dirty="0"/>
              <a:t>Fairmont Spa and Fairmont Fit offer unique leisure and relaxation experiences (</a:t>
            </a:r>
            <a:r>
              <a:rPr lang="en-US" sz="2000" dirty="0" err="1"/>
              <a:t>Kimes</a:t>
            </a:r>
            <a:r>
              <a:rPr lang="en-US" sz="2000" dirty="0"/>
              <a:t> et al., 2018).</a:t>
            </a:r>
          </a:p>
          <a:p>
            <a:pPr algn="just">
              <a:lnSpc>
                <a:spcPct val="150000"/>
              </a:lnSpc>
              <a:buFont typeface="Wingdings" panose="05000000000000000000" pitchFamily="2" charset="2"/>
              <a:buChar char="q"/>
            </a:pPr>
            <a:r>
              <a:rPr lang="en-US" sz="2000" dirty="0"/>
              <a:t>Fitness enthusiasts can enjoy various exercise options in well-equipped fitness centers.</a:t>
            </a:r>
          </a:p>
          <a:p>
            <a:pPr algn="just">
              <a:lnSpc>
                <a:spcPct val="150000"/>
              </a:lnSpc>
              <a:buFont typeface="Wingdings" panose="05000000000000000000" pitchFamily="2" charset="2"/>
              <a:buChar char="q"/>
            </a:pPr>
            <a:r>
              <a:rPr lang="en-US" sz="2000" dirty="0"/>
              <a:t>The outdoor pools, such as the one at Fairmont </a:t>
            </a:r>
            <a:r>
              <a:rPr lang="en-US" sz="2000" dirty="0" err="1"/>
              <a:t>Tazi</a:t>
            </a:r>
            <a:r>
              <a:rPr lang="en-US" sz="2000" dirty="0"/>
              <a:t> Palace, enhance the swimming experience (</a:t>
            </a:r>
            <a:r>
              <a:rPr lang="en-US" sz="2000" dirty="0" err="1"/>
              <a:t>Skeete</a:t>
            </a:r>
            <a:r>
              <a:rPr lang="en-US" sz="2000" dirty="0"/>
              <a:t>, 2019).</a:t>
            </a:r>
          </a:p>
        </p:txBody>
      </p:sp>
      <p:pic>
        <p:nvPicPr>
          <p:cNvPr id="5122"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3460" r="9043"/>
          <a:stretch/>
        </p:blipFill>
        <p:spPr bwMode="auto">
          <a:xfrm>
            <a:off x="5410200" y="1345720"/>
            <a:ext cx="3673415" cy="5222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384321" y="6580914"/>
            <a:ext cx="3759679" cy="215444"/>
          </a:xfrm>
          <a:prstGeom prst="rect">
            <a:avLst/>
          </a:prstGeom>
          <a:noFill/>
        </p:spPr>
        <p:txBody>
          <a:bodyPr wrap="square" rtlCol="0">
            <a:spAutoFit/>
          </a:bodyPr>
          <a:lstStyle/>
          <a:p>
            <a:r>
              <a:rPr lang="en-US" sz="800" b="1" dirty="0"/>
              <a:t>Figure 4: Spa mansions at Fairmont Hotels. Source: (</a:t>
            </a:r>
            <a:r>
              <a:rPr lang="en-US" sz="800" b="1" dirty="0" err="1"/>
              <a:t>Kimes</a:t>
            </a:r>
            <a:r>
              <a:rPr lang="en-US" sz="800" b="1" dirty="0"/>
              <a:t> et al., 2018). </a:t>
            </a:r>
          </a:p>
        </p:txBody>
      </p:sp>
    </p:spTree>
    <p:extLst>
      <p:ext uri="{BB962C8B-B14F-4D97-AF65-F5344CB8AC3E}">
        <p14:creationId xmlns:p14="http://schemas.microsoft.com/office/powerpoint/2010/main" val="4067278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Role and Function of Guest Services at Fairmont Hotels &amp; Resorts</a:t>
            </a:r>
          </a:p>
        </p:txBody>
      </p:sp>
      <p:sp>
        <p:nvSpPr>
          <p:cNvPr id="3" name="Content Placeholder 2"/>
          <p:cNvSpPr>
            <a:spLocks noGrp="1"/>
          </p:cNvSpPr>
          <p:nvPr>
            <p:ph idx="1"/>
          </p:nvPr>
        </p:nvSpPr>
        <p:spPr>
          <a:xfrm>
            <a:off x="736472" y="1752600"/>
            <a:ext cx="7290055" cy="2514600"/>
          </a:xfrm>
        </p:spPr>
        <p:txBody>
          <a:bodyPr>
            <a:normAutofit fontScale="85000" lnSpcReduction="20000"/>
          </a:bodyPr>
          <a:lstStyle/>
          <a:p>
            <a:pPr algn="just">
              <a:lnSpc>
                <a:spcPct val="150000"/>
              </a:lnSpc>
              <a:buFont typeface="Wingdings" panose="05000000000000000000" pitchFamily="2" charset="2"/>
              <a:buChar char="q"/>
            </a:pPr>
            <a:r>
              <a:rPr lang="en-US" sz="2000" dirty="0"/>
              <a:t>Elevating the culinary experience with ecologically friendly recipes and Michelin-starred restaurants (</a:t>
            </a:r>
            <a:r>
              <a:rPr lang="en-US" sz="2000" dirty="0" err="1"/>
              <a:t>Natakusumah</a:t>
            </a:r>
            <a:r>
              <a:rPr lang="en-US" sz="2000" dirty="0"/>
              <a:t> et al., 2017).</a:t>
            </a:r>
          </a:p>
          <a:p>
            <a:pPr algn="just">
              <a:lnSpc>
                <a:spcPct val="150000"/>
              </a:lnSpc>
              <a:buFont typeface="Wingdings" panose="05000000000000000000" pitchFamily="2" charset="2"/>
              <a:buChar char="q"/>
            </a:pPr>
            <a:r>
              <a:rPr lang="en-US" sz="2000" dirty="0"/>
              <a:t>Prioritizing guest well-being with top-notch spa and fitness options, including premium treatments and a variety of activities to cater to diverse interests.</a:t>
            </a:r>
          </a:p>
          <a:p>
            <a:pPr algn="just">
              <a:lnSpc>
                <a:spcPct val="150000"/>
              </a:lnSpc>
              <a:buFont typeface="Wingdings" panose="05000000000000000000" pitchFamily="2" charset="2"/>
              <a:buChar char="q"/>
            </a:pPr>
            <a:r>
              <a:rPr lang="en-US" sz="2000" dirty="0"/>
              <a:t>Enhancing the overall guest experience by curating unforgettable outdoor activities, such as farm-to-table interactions.</a:t>
            </a: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71600" y="4267200"/>
            <a:ext cx="6019800" cy="2331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133600" y="6596045"/>
            <a:ext cx="4953000" cy="230832"/>
          </a:xfrm>
          <a:prstGeom prst="rect">
            <a:avLst/>
          </a:prstGeom>
          <a:noFill/>
        </p:spPr>
        <p:txBody>
          <a:bodyPr wrap="square" rtlCol="0">
            <a:spAutoFit/>
          </a:bodyPr>
          <a:lstStyle/>
          <a:p>
            <a:r>
              <a:rPr lang="en-US" sz="900" b="1" dirty="0"/>
              <a:t>Figure 5: Michelin-starred Restaurant. Source: (</a:t>
            </a:r>
            <a:r>
              <a:rPr lang="en-US" sz="900" b="1" dirty="0" err="1"/>
              <a:t>Natakusumah</a:t>
            </a:r>
            <a:r>
              <a:rPr lang="en-US" sz="900" b="1" dirty="0"/>
              <a:t> et al., 2017).</a:t>
            </a:r>
          </a:p>
        </p:txBody>
      </p:sp>
    </p:spTree>
    <p:extLst>
      <p:ext uri="{BB962C8B-B14F-4D97-AF65-F5344CB8AC3E}">
        <p14:creationId xmlns:p14="http://schemas.microsoft.com/office/powerpoint/2010/main" val="2253919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Importance of Hospitality and Meet/Exceed Guest Expectations</a:t>
            </a:r>
          </a:p>
        </p:txBody>
      </p:sp>
      <p:sp>
        <p:nvSpPr>
          <p:cNvPr id="3" name="Content Placeholder 2"/>
          <p:cNvSpPr>
            <a:spLocks noGrp="1"/>
          </p:cNvSpPr>
          <p:nvPr>
            <p:ph idx="1"/>
          </p:nvPr>
        </p:nvSpPr>
        <p:spPr>
          <a:xfrm>
            <a:off x="457200" y="1935480"/>
            <a:ext cx="4267200" cy="4389120"/>
          </a:xfrm>
        </p:spPr>
        <p:txBody>
          <a:bodyPr>
            <a:normAutofit fontScale="77500" lnSpcReduction="20000"/>
          </a:bodyPr>
          <a:lstStyle/>
          <a:p>
            <a:pPr algn="just">
              <a:lnSpc>
                <a:spcPct val="150000"/>
              </a:lnSpc>
              <a:buFont typeface="Wingdings" panose="05000000000000000000" pitchFamily="2" charset="2"/>
              <a:buChar char="q"/>
            </a:pPr>
            <a:r>
              <a:rPr lang="en-US" sz="2000" dirty="0"/>
              <a:t>Fairmont recognizes the crucial role of customer happiness and works with a creative agency for targeted advertising (</a:t>
            </a:r>
            <a:r>
              <a:rPr lang="en-US" sz="2000" dirty="0" err="1"/>
              <a:t>Boluk</a:t>
            </a:r>
            <a:r>
              <a:rPr lang="en-US" sz="2000" dirty="0"/>
              <a:t> et al., 2017).</a:t>
            </a:r>
          </a:p>
          <a:p>
            <a:pPr algn="just">
              <a:lnSpc>
                <a:spcPct val="150000"/>
              </a:lnSpc>
              <a:buFont typeface="Wingdings" panose="05000000000000000000" pitchFamily="2" charset="2"/>
              <a:buChar char="q"/>
            </a:pPr>
            <a:r>
              <a:rPr lang="en-US" sz="2000" dirty="0"/>
              <a:t>Initiatives like "Easter in Arabian markets" demonstrate their commitment to tailoring experiences to specific cultural preferences (</a:t>
            </a:r>
            <a:r>
              <a:rPr lang="en-US" sz="2000" dirty="0" err="1"/>
              <a:t>Wilks</a:t>
            </a:r>
            <a:r>
              <a:rPr lang="en-US" sz="2000" dirty="0"/>
              <a:t> et al., 2017).</a:t>
            </a:r>
          </a:p>
          <a:p>
            <a:pPr algn="just">
              <a:lnSpc>
                <a:spcPct val="150000"/>
              </a:lnSpc>
              <a:buFont typeface="Wingdings" panose="05000000000000000000" pitchFamily="2" charset="2"/>
              <a:buChar char="q"/>
            </a:pPr>
            <a:r>
              <a:rPr lang="en-US" sz="2000" dirty="0"/>
              <a:t>Partnerships with seasoned firms in the hospitality sector, particularly in the US and Canada, showcase their dedication to exceeding guest expectations and maintaining their status as a top luxury hotel brand (Clegg, 2019).</a:t>
            </a:r>
          </a:p>
        </p:txBody>
      </p:sp>
      <p:pic>
        <p:nvPicPr>
          <p:cNvPr id="717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3450" r="13062" b="15347"/>
          <a:stretch/>
        </p:blipFill>
        <p:spPr bwMode="auto">
          <a:xfrm>
            <a:off x="4886864" y="1837756"/>
            <a:ext cx="4231257" cy="4334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886864" y="6185356"/>
            <a:ext cx="4267200" cy="215444"/>
          </a:xfrm>
          <a:prstGeom prst="rect">
            <a:avLst/>
          </a:prstGeom>
          <a:noFill/>
        </p:spPr>
        <p:txBody>
          <a:bodyPr wrap="square" rtlCol="0">
            <a:spAutoFit/>
          </a:bodyPr>
          <a:lstStyle/>
          <a:p>
            <a:r>
              <a:rPr lang="en-US" sz="800" b="1" dirty="0"/>
              <a:t>Figure 6: Fairmont’s Easer in Arabian Markets in UAE. Source: (</a:t>
            </a:r>
            <a:r>
              <a:rPr lang="en-US" sz="800" b="1" dirty="0" err="1"/>
              <a:t>Wilks</a:t>
            </a:r>
            <a:r>
              <a:rPr lang="en-US" sz="800" b="1" dirty="0"/>
              <a:t> </a:t>
            </a:r>
            <a:r>
              <a:rPr lang="en-US" sz="800" b="1" i="1" dirty="0"/>
              <a:t>et al., </a:t>
            </a:r>
            <a:r>
              <a:rPr lang="en-US" sz="800" b="1" dirty="0"/>
              <a:t>2017).</a:t>
            </a:r>
          </a:p>
        </p:txBody>
      </p:sp>
    </p:spTree>
    <p:extLst>
      <p:ext uri="{BB962C8B-B14F-4D97-AF65-F5344CB8AC3E}">
        <p14:creationId xmlns:p14="http://schemas.microsoft.com/office/powerpoint/2010/main" val="668518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normAutofit fontScale="85000" lnSpcReduction="10000"/>
          </a:bodyPr>
          <a:lstStyle/>
          <a:p>
            <a:pPr algn="just">
              <a:lnSpc>
                <a:spcPct val="150000"/>
              </a:lnSpc>
              <a:buFont typeface="Wingdings" panose="05000000000000000000" pitchFamily="2" charset="2"/>
              <a:buChar char="q"/>
            </a:pPr>
            <a:r>
              <a:rPr lang="en-US" sz="2000" dirty="0"/>
              <a:t>Fairmont Hotels &amp; Resorts prioritize delivering excellent guest experiences.</a:t>
            </a:r>
          </a:p>
          <a:p>
            <a:pPr algn="just">
              <a:lnSpc>
                <a:spcPct val="150000"/>
              </a:lnSpc>
              <a:buFont typeface="Wingdings" panose="05000000000000000000" pitchFamily="2" charset="2"/>
              <a:buChar char="q"/>
            </a:pPr>
            <a:r>
              <a:rPr lang="en-US" sz="2000" dirty="0"/>
              <a:t>They focus on coordinating key meetings and providing unique culinary adventures.</a:t>
            </a:r>
          </a:p>
          <a:p>
            <a:pPr algn="just">
              <a:lnSpc>
                <a:spcPct val="150000"/>
              </a:lnSpc>
              <a:buFont typeface="Wingdings" panose="05000000000000000000" pitchFamily="2" charset="2"/>
              <a:buChar char="q"/>
            </a:pPr>
            <a:r>
              <a:rPr lang="en-US" sz="2000" dirty="0"/>
              <a:t>First-rate spa and fitness facilities enhance the guest experience.</a:t>
            </a:r>
          </a:p>
          <a:p>
            <a:pPr algn="just">
              <a:lnSpc>
                <a:spcPct val="150000"/>
              </a:lnSpc>
              <a:buFont typeface="Wingdings" panose="05000000000000000000" pitchFamily="2" charset="2"/>
              <a:buChar char="q"/>
            </a:pPr>
            <a:r>
              <a:rPr lang="en-US" sz="2000" dirty="0"/>
              <a:t>Their smart campaigns and targeted marketing emphasize client happiness.</a:t>
            </a:r>
          </a:p>
          <a:p>
            <a:pPr algn="just">
              <a:lnSpc>
                <a:spcPct val="150000"/>
              </a:lnSpc>
              <a:buFont typeface="Wingdings" panose="05000000000000000000" pitchFamily="2" charset="2"/>
              <a:buChar char="q"/>
            </a:pPr>
            <a:r>
              <a:rPr lang="en-US" sz="2000" dirty="0"/>
              <a:t>State-of-the-art technology and amenities establish them as a top luxury hotel brand.</a:t>
            </a:r>
          </a:p>
        </p:txBody>
      </p:sp>
    </p:spTree>
    <p:extLst>
      <p:ext uri="{BB962C8B-B14F-4D97-AF65-F5344CB8AC3E}">
        <p14:creationId xmlns:p14="http://schemas.microsoft.com/office/powerpoint/2010/main" val="2434505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768096" y="1600200"/>
            <a:ext cx="7918704" cy="4709160"/>
          </a:xfrm>
        </p:spPr>
        <p:txBody>
          <a:bodyPr>
            <a:normAutofit fontScale="62500" lnSpcReduction="20000"/>
          </a:bodyPr>
          <a:lstStyle/>
          <a:p>
            <a:pPr>
              <a:buFont typeface="Wingdings" panose="05000000000000000000" pitchFamily="2" charset="2"/>
              <a:buChar char="q"/>
            </a:pPr>
            <a:r>
              <a:rPr lang="en-US" dirty="0" err="1"/>
              <a:t>Boluk</a:t>
            </a:r>
            <a:r>
              <a:rPr lang="en-US" dirty="0"/>
              <a:t>, K.A.R.L.A., 2017. Corporate sustainability as an opportunity for tourism partnerships: a case study on Fairmont Hotels &amp; Resorts. In Linking urban and rural tourism: strategies in sustainability (pp. 216-232). Wallingford UK: CABI.</a:t>
            </a:r>
          </a:p>
          <a:p>
            <a:pPr>
              <a:buFont typeface="Wingdings" panose="05000000000000000000" pitchFamily="2" charset="2"/>
              <a:buChar char="q"/>
            </a:pPr>
            <a:r>
              <a:rPr lang="en-US" dirty="0"/>
              <a:t>Chapman, A. and </a:t>
            </a:r>
            <a:r>
              <a:rPr lang="en-US" dirty="0" err="1"/>
              <a:t>Dilmperi</a:t>
            </a:r>
            <a:r>
              <a:rPr lang="en-US" dirty="0"/>
              <a:t>, A., 2022. Luxury brand value co-creation with online brand communities in the service encounter. Journal of Business Research, 144, pp.902-921.</a:t>
            </a:r>
          </a:p>
          <a:p>
            <a:pPr>
              <a:buFont typeface="Wingdings" panose="05000000000000000000" pitchFamily="2" charset="2"/>
              <a:buChar char="q"/>
            </a:pPr>
            <a:r>
              <a:rPr lang="en-US" dirty="0"/>
              <a:t>Clegg, A., 2019. Linking urban and rural tourism: Strategies in sustainability. Tourism Analysis, 24(3), p.435.</a:t>
            </a:r>
          </a:p>
          <a:p>
            <a:pPr>
              <a:buFont typeface="Wingdings" panose="05000000000000000000" pitchFamily="2" charset="2"/>
              <a:buChar char="q"/>
            </a:pPr>
            <a:r>
              <a:rPr lang="en-US" dirty="0" err="1"/>
              <a:t>Kaefer</a:t>
            </a:r>
            <a:r>
              <a:rPr lang="en-US" dirty="0"/>
              <a:t>, F., 2022. Jens </a:t>
            </a:r>
            <a:r>
              <a:rPr lang="en-US" dirty="0" err="1"/>
              <a:t>Thraenhart</a:t>
            </a:r>
            <a:r>
              <a:rPr lang="en-US" dirty="0"/>
              <a:t> on Sustainable Development of the Mekong Region. In Sustainability Leadership in Tourism: Interviews, Insights, and Knowledge from Practice (pp. 349-356). Cham: Springer International Publishing.</a:t>
            </a:r>
          </a:p>
          <a:p>
            <a:pPr>
              <a:buFont typeface="Wingdings" panose="05000000000000000000" pitchFamily="2" charset="2"/>
              <a:buChar char="q"/>
            </a:pPr>
            <a:r>
              <a:rPr lang="en-US" dirty="0" err="1"/>
              <a:t>Kimes</a:t>
            </a:r>
            <a:r>
              <a:rPr lang="en-US" dirty="0"/>
              <a:t>, S.E. and Ho, J., 2018. Revenue management in luxury hotels. Journal of Revenue and Pricing Management, 17, pp.291-295.</a:t>
            </a:r>
          </a:p>
          <a:p>
            <a:pPr>
              <a:buFont typeface="Wingdings" panose="05000000000000000000" pitchFamily="2" charset="2"/>
              <a:buChar char="q"/>
            </a:pPr>
            <a:r>
              <a:rPr lang="en-US" dirty="0" err="1"/>
              <a:t>Madushanka</a:t>
            </a:r>
            <a:r>
              <a:rPr lang="en-US" dirty="0"/>
              <a:t>, S.P., </a:t>
            </a:r>
            <a:r>
              <a:rPr lang="en-US" dirty="0" err="1"/>
              <a:t>Karunarathne</a:t>
            </a:r>
            <a:r>
              <a:rPr lang="en-US" dirty="0"/>
              <a:t>, M.S. and </a:t>
            </a:r>
            <a:r>
              <a:rPr lang="en-US" dirty="0" err="1"/>
              <a:t>Wijesekara</a:t>
            </a:r>
            <a:r>
              <a:rPr lang="en-US" dirty="0"/>
              <a:t>, K., 2017. Business to Business (B2B) Software Solution for Online Hotel Reservation: </a:t>
            </a:r>
            <a:r>
              <a:rPr lang="en-US" dirty="0" err="1"/>
              <a:t>Bonotel</a:t>
            </a:r>
            <a:r>
              <a:rPr lang="en-US" dirty="0"/>
              <a:t>, pp.34-34.</a:t>
            </a:r>
          </a:p>
          <a:p>
            <a:pPr>
              <a:buFont typeface="Wingdings" panose="05000000000000000000" pitchFamily="2" charset="2"/>
              <a:buChar char="q"/>
            </a:pPr>
            <a:r>
              <a:rPr lang="en-US" dirty="0" err="1"/>
              <a:t>Natakusumah</a:t>
            </a:r>
            <a:r>
              <a:rPr lang="en-US" dirty="0"/>
              <a:t>, Y.R.M., </a:t>
            </a:r>
            <a:r>
              <a:rPr lang="en-US" dirty="0" err="1"/>
              <a:t>Nursiana</a:t>
            </a:r>
            <a:r>
              <a:rPr lang="en-US" dirty="0"/>
              <a:t>, A. and </a:t>
            </a:r>
            <a:r>
              <a:rPr lang="en-US" dirty="0" err="1"/>
              <a:t>Suryono</a:t>
            </a:r>
            <a:r>
              <a:rPr lang="en-US" dirty="0"/>
              <a:t>, C., 2017. The Impact of Marketing Communication in Attracting Customer (Case Study at Fairmont Hotel Jakarta). TRJ Tourism Research Journal, 1(1), pp.68-80.</a:t>
            </a:r>
          </a:p>
          <a:p>
            <a:pPr>
              <a:buFont typeface="Wingdings" panose="05000000000000000000" pitchFamily="2" charset="2"/>
              <a:buChar char="q"/>
            </a:pPr>
            <a:r>
              <a:rPr lang="en-US" dirty="0"/>
              <a:t>Silverman, M. and Thomas, T., 2017. </a:t>
            </a:r>
            <a:r>
              <a:rPr lang="en-US" dirty="0" err="1"/>
              <a:t>Kimpton</a:t>
            </a:r>
            <a:r>
              <a:rPr lang="en-US" dirty="0"/>
              <a:t> Hotels: Balancing Strategy and Environmental Sustainability 1. In Case Studies in Sustainability Management and Strategy (pp. 68-88). </a:t>
            </a:r>
            <a:r>
              <a:rPr lang="en-US" dirty="0" err="1"/>
              <a:t>Routledge</a:t>
            </a:r>
            <a:r>
              <a:rPr lang="en-US" dirty="0"/>
              <a:t>.</a:t>
            </a:r>
          </a:p>
          <a:p>
            <a:pPr>
              <a:buFont typeface="Wingdings" panose="05000000000000000000" pitchFamily="2" charset="2"/>
              <a:buChar char="q"/>
            </a:pPr>
            <a:r>
              <a:rPr lang="en-US" dirty="0" err="1"/>
              <a:t>Skeete</a:t>
            </a:r>
            <a:r>
              <a:rPr lang="en-US" dirty="0"/>
              <a:t>, J., 2019. Examining Stakeholder Engagement Processes and The Shared Value Creation of Sustainability Partnership Program at Two Fairmont Hotels (Master's thesis, University of Waterloo), pp.17-18.</a:t>
            </a:r>
          </a:p>
          <a:p>
            <a:pPr>
              <a:buFont typeface="Wingdings" panose="05000000000000000000" pitchFamily="2" charset="2"/>
              <a:buChar char="q"/>
            </a:pPr>
            <a:r>
              <a:rPr lang="en-US" dirty="0" err="1"/>
              <a:t>Wilks</a:t>
            </a:r>
            <a:r>
              <a:rPr lang="en-US" dirty="0"/>
              <a:t>, J., 2017. Tourism and aquatic safety: No lifeguard on duty—Swim at your own risk. Tourism in marine environments, 12(3-4), pp.211-219.</a:t>
            </a:r>
          </a:p>
        </p:txBody>
      </p:sp>
    </p:spTree>
    <p:extLst>
      <p:ext uri="{BB962C8B-B14F-4D97-AF65-F5344CB8AC3E}">
        <p14:creationId xmlns:p14="http://schemas.microsoft.com/office/powerpoint/2010/main" val="38830582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themeOverride>
</file>

<file path=docProps/app.xml><?xml version="1.0" encoding="utf-8"?>
<Properties xmlns="http://schemas.openxmlformats.org/officeDocument/2006/extended-properties" xmlns:vt="http://schemas.openxmlformats.org/officeDocument/2006/docPropsVTypes">
  <Template/>
  <TotalTime>49</TotalTime>
  <Words>2155</Words>
  <Application>Microsoft Office PowerPoint</Application>
  <PresentationFormat>On-screen Show (4:3)</PresentationFormat>
  <Paragraphs>78</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Integral</vt:lpstr>
      <vt:lpstr>Title: The role and importance of Hospitality and Guest Services within the hotel industry</vt:lpstr>
      <vt:lpstr>Tables of Content </vt:lpstr>
      <vt:lpstr>Introduction</vt:lpstr>
      <vt:lpstr>Customer Base</vt:lpstr>
      <vt:lpstr>Guest Services at Fairmont Hotels &amp; Resorts </vt:lpstr>
      <vt:lpstr>Guest Services at Fairmont Hotels &amp; Resorts </vt:lpstr>
      <vt:lpstr>Role and Function of Guest Services at Fairmont Hotels &amp; Resorts</vt:lpstr>
      <vt:lpstr>Importance of Hospitality and Meet/Exceed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and importance of Hospitality and Guest Services within the hotel industry</dc:title>
  <dc:creator>YOGA</dc:creator>
  <cp:lastModifiedBy>Catalina Coman</cp:lastModifiedBy>
  <cp:revision>9</cp:revision>
  <dcterms:created xsi:type="dcterms:W3CDTF">2023-10-14T18:00:47Z</dcterms:created>
  <dcterms:modified xsi:type="dcterms:W3CDTF">2023-10-22T11:24:23Z</dcterms:modified>
</cp:coreProperties>
</file>