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39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40D6DD-4CFE-4DD5-90C6-B179F8CC54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555F9A-6E1A-4127-AFC6-BEA2390CC8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114B8B-74C3-4766-A9B5-CE85D23DFC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CAEF0-9F43-44DB-8C42-50CDC6F0DA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1FBD9B-1432-420A-B2E5-A6DA3C027D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F4F521-2AFD-4D57-AA7F-76784806353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0AA3E-AA0A-47F0-B62A-CB0B0DD58E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DA1D6C-7CFE-4ABA-97C5-E43A64CB250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E47E6A-954F-49EF-B3E6-37C50629C2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FA4974-914A-4139-95EA-F3E9461C96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78D917-E933-4C64-A94A-7B117F2CE9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5DC9805-D4FD-4E43-981E-1B81E2B221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850" y="1052513"/>
            <a:ext cx="8458200" cy="2619375"/>
          </a:xfrm>
        </p:spPr>
        <p:txBody>
          <a:bodyPr/>
          <a:lstStyle/>
          <a:p>
            <a:pPr eaLnBrk="1" hangingPunct="1"/>
            <a:r>
              <a:rPr lang="en-GB" sz="5400" b="1" smtClean="0">
                <a:solidFill>
                  <a:schemeClr val="bg1"/>
                </a:solidFill>
              </a:rPr>
              <a:t>CORPORATE</a:t>
            </a:r>
            <a:r>
              <a:rPr lang="en-GB" sz="5400" b="1" smtClean="0"/>
              <a:t> </a:t>
            </a:r>
            <a:r>
              <a:rPr lang="en-GB" sz="5400" b="1" smtClean="0">
                <a:solidFill>
                  <a:schemeClr val="bg1"/>
                </a:solidFill>
              </a:rPr>
              <a:t>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Conclusion</a:t>
            </a:r>
            <a:endParaRPr lang="en-GB" dirty="0" smtClean="0">
              <a:solidFill>
                <a:schemeClr val="bg1"/>
              </a:solidFill>
            </a:endParaRPr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339975" cy="159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learning objectives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smtClean="0">
                <a:solidFill>
                  <a:schemeClr val="bg1"/>
                </a:solidFill>
              </a:rPr>
              <a:t>To review the contributions to corporate governance made by different disciplines and theoretical approaches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To recall the dramatic changes in corporate governance that have taken place since the 1980s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To consider the limitations of some of the early empirical evidence on the relationship between governance and corporate value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agency theory - I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2400" smtClean="0">
                <a:solidFill>
                  <a:schemeClr val="bg1"/>
                </a:solidFill>
              </a:rPr>
              <a:t>	The “traditional” form deals with problems resulting from the separation of ownership and control – a  group of small, dispersed shareholders owns the company which is controlled by management. Managers can make themselves better off at the expense of shareholders. </a:t>
            </a:r>
          </a:p>
          <a:p>
            <a:pPr>
              <a:buFontTx/>
              <a:buNone/>
            </a:pPr>
            <a:r>
              <a:rPr lang="en-GB" sz="2400" smtClean="0">
                <a:solidFill>
                  <a:schemeClr val="bg1"/>
                </a:solidFill>
              </a:rPr>
              <a:t> </a:t>
            </a:r>
          </a:p>
          <a:p>
            <a:r>
              <a:rPr lang="en-GB" sz="2400" smtClean="0">
                <a:solidFill>
                  <a:schemeClr val="bg1"/>
                </a:solidFill>
              </a:rPr>
              <a:t>Shareholders are at the centre of corporate governance</a:t>
            </a:r>
          </a:p>
          <a:p>
            <a:r>
              <a:rPr lang="en-GB" sz="2400" smtClean="0">
                <a:solidFill>
                  <a:schemeClr val="bg1"/>
                </a:solidFill>
              </a:rPr>
              <a:t>Independent boards have a key monitoring function</a:t>
            </a:r>
          </a:p>
          <a:p>
            <a:r>
              <a:rPr lang="en-GB" sz="2400" smtClean="0">
                <a:solidFill>
                  <a:schemeClr val="bg1"/>
                </a:solidFill>
              </a:rPr>
              <a:t>Performance-based remuneration is used to align managerial motivation with shareholder motivation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agency theory - II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>
                <a:solidFill>
                  <a:schemeClr val="bg1"/>
                </a:solidFill>
              </a:rPr>
              <a:t>	</a:t>
            </a:r>
            <a:r>
              <a:rPr lang="en-GB" sz="2800" smtClean="0">
                <a:solidFill>
                  <a:schemeClr val="bg1"/>
                </a:solidFill>
              </a:rPr>
              <a:t>If instead ownership is concentrated in the hands of blockholders they may make decisions that disadvantage minority shareholders. </a:t>
            </a:r>
          </a:p>
          <a:p>
            <a:pPr>
              <a:buFontTx/>
              <a:buNone/>
            </a:pPr>
            <a:endParaRPr lang="en-GB" sz="2800" smtClean="0">
              <a:solidFill>
                <a:schemeClr val="bg1"/>
              </a:solidFill>
            </a:endParaRPr>
          </a:p>
          <a:p>
            <a:r>
              <a:rPr lang="en-GB" sz="2800" smtClean="0">
                <a:solidFill>
                  <a:schemeClr val="bg1"/>
                </a:solidFill>
              </a:rPr>
              <a:t>Shareholders are at the centre of corporate governance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Securities laws may be needed to protect minorities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Board composition may be regulated to offer representation to minorities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cap="small" dirty="0" smtClean="0">
                <a:solidFill>
                  <a:schemeClr val="bg1"/>
                </a:solidFill>
              </a:rPr>
              <a:t>transactions costs economics</a:t>
            </a:r>
            <a:endParaRPr lang="en-GB" sz="4000" cap="small" dirty="0">
              <a:solidFill>
                <a:schemeClr val="bg1"/>
              </a:solidFill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>
                <a:solidFill>
                  <a:schemeClr val="bg1"/>
                </a:solidFill>
              </a:rPr>
              <a:t>	</a:t>
            </a:r>
            <a:r>
              <a:rPr lang="en-GB" sz="2800" smtClean="0">
                <a:solidFill>
                  <a:schemeClr val="bg1"/>
                </a:solidFill>
              </a:rPr>
              <a:t>Profit maximisation involves taking account of transactions costs in markets as well as production costs within the company.  </a:t>
            </a:r>
          </a:p>
          <a:p>
            <a:pPr>
              <a:buFontTx/>
              <a:buNone/>
            </a:pPr>
            <a:endParaRPr lang="en-GB" sz="2800" smtClean="0">
              <a:solidFill>
                <a:schemeClr val="bg1"/>
              </a:solidFill>
            </a:endParaRPr>
          </a:p>
          <a:p>
            <a:r>
              <a:rPr lang="en-GB" sz="2800" smtClean="0">
                <a:solidFill>
                  <a:schemeClr val="bg1"/>
                </a:solidFill>
              </a:rPr>
              <a:t>Shareholders are at the centre of corporate governance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The dominant company in a supply chain can influence governance in other companies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stakeholder theory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/>
              <a:t>	</a:t>
            </a:r>
            <a:r>
              <a:rPr lang="en-GB" sz="2800" smtClean="0">
                <a:solidFill>
                  <a:schemeClr val="bg1"/>
                </a:solidFill>
              </a:rPr>
              <a:t>Managers have ethical duties towards all stakeholders.</a:t>
            </a:r>
          </a:p>
          <a:p>
            <a:pPr>
              <a:buFontTx/>
              <a:buNone/>
            </a:pPr>
            <a:endParaRPr lang="en-GB" sz="2800" smtClean="0">
              <a:solidFill>
                <a:schemeClr val="bg1"/>
              </a:solidFill>
            </a:endParaRPr>
          </a:p>
          <a:p>
            <a:r>
              <a:rPr lang="en-GB" sz="2800" smtClean="0">
                <a:solidFill>
                  <a:schemeClr val="bg1"/>
                </a:solidFill>
              </a:rPr>
              <a:t>Stakeholders are at the centre of corporate governance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Stakeholders should be given a governance role e.g. seats on the board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When it is impossible to act in the best interests of all stakeholders, managers must determine the trade-off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stewardship theory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>
                <a:solidFill>
                  <a:schemeClr val="bg1"/>
                </a:solidFill>
              </a:rPr>
              <a:t>	Managers are self-seeking but realise that protect their own interests when they create shareholders value.</a:t>
            </a:r>
          </a:p>
          <a:p>
            <a:pPr>
              <a:buFontTx/>
              <a:buNone/>
            </a:pPr>
            <a:endParaRPr lang="en-GB" smtClean="0">
              <a:solidFill>
                <a:schemeClr val="bg1"/>
              </a:solidFill>
            </a:endParaRPr>
          </a:p>
          <a:p>
            <a:r>
              <a:rPr lang="en-GB" smtClean="0">
                <a:solidFill>
                  <a:schemeClr val="bg1"/>
                </a:solidFill>
              </a:rPr>
              <a:t>Shareholders are at the centre of corporate governance</a:t>
            </a:r>
          </a:p>
          <a:p>
            <a:r>
              <a:rPr lang="en-GB" smtClean="0">
                <a:solidFill>
                  <a:schemeClr val="bg1"/>
                </a:solidFill>
              </a:rPr>
              <a:t>Managers can be trusted  so power can be concentrated and independent directors have a marginal role.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market developments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357188" y="142875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smtClean="0"/>
              <a:t>	</a:t>
            </a:r>
            <a:r>
              <a:rPr lang="en-GB" sz="2800" smtClean="0">
                <a:solidFill>
                  <a:schemeClr val="bg1"/>
                </a:solidFill>
              </a:rPr>
              <a:t>In the US: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Takeover defences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The rise of private equity</a:t>
            </a:r>
          </a:p>
          <a:p>
            <a:endParaRPr lang="en-GB" smtClean="0"/>
          </a:p>
          <a:p>
            <a:pPr>
              <a:buFontTx/>
              <a:buNone/>
            </a:pPr>
            <a:r>
              <a:rPr lang="en-GB" sz="2800" smtClean="0">
                <a:solidFill>
                  <a:schemeClr val="bg1"/>
                </a:solidFill>
              </a:rPr>
              <a:t>	In the UK: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Corporate scandals at Polly Peck, Mirror Group Newspapers and BCCI led to fears over the concentration of power. Corporate governance committees were formed and recommended codes to regulate board composition</a:t>
            </a:r>
          </a:p>
          <a:p>
            <a:endParaRPr lang="en-GB" smtClean="0"/>
          </a:p>
          <a:p>
            <a:pPr>
              <a:buFontTx/>
              <a:buNone/>
            </a:pPr>
            <a:endParaRPr lang="en-GB" smtClean="0"/>
          </a:p>
        </p:txBody>
      </p:sp>
      <p:sp>
        <p:nvSpPr>
          <p:cNvPr id="5" name="Right Brace 4"/>
          <p:cNvSpPr/>
          <p:nvPr/>
        </p:nvSpPr>
        <p:spPr>
          <a:xfrm>
            <a:off x="5143500" y="2071688"/>
            <a:ext cx="428625" cy="1071562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072188" y="1928813"/>
            <a:ext cx="1857375" cy="1357312"/>
          </a:xfrm>
          <a:prstGeom prst="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en-GB" dirty="0"/>
              <a:t>increased shareholders’ awareness of governance issues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empirical issues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57250" y="1928813"/>
            <a:ext cx="8121650" cy="4524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A vast empirical literature exists which relies on models </a:t>
            </a: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using this general format: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Performance</a:t>
            </a:r>
            <a:r>
              <a:rPr lang="en-GB" sz="2400" baseline="-25000" dirty="0">
                <a:solidFill>
                  <a:schemeClr val="bg1"/>
                </a:solidFill>
              </a:rPr>
              <a:t>t</a:t>
            </a:r>
            <a:r>
              <a:rPr lang="en-GB" sz="2400" dirty="0">
                <a:solidFill>
                  <a:schemeClr val="bg1"/>
                </a:solidFill>
              </a:rPr>
              <a:t> = f(governance variables</a:t>
            </a:r>
            <a:r>
              <a:rPr lang="en-GB" sz="2400" baseline="-25000" dirty="0">
                <a:solidFill>
                  <a:schemeClr val="bg1"/>
                </a:solidFill>
              </a:rPr>
              <a:t>t</a:t>
            </a:r>
            <a:r>
              <a:rPr lang="en-GB" sz="2400" dirty="0">
                <a:solidFill>
                  <a:schemeClr val="bg1"/>
                </a:solidFill>
              </a:rPr>
              <a:t>, control variables</a:t>
            </a:r>
            <a:r>
              <a:rPr lang="en-GB" sz="2400" baseline="-25000" dirty="0">
                <a:solidFill>
                  <a:schemeClr val="bg1"/>
                </a:solidFill>
              </a:rPr>
              <a:t>t</a:t>
            </a:r>
            <a:r>
              <a:rPr lang="en-GB" sz="2400" dirty="0">
                <a:solidFill>
                  <a:schemeClr val="bg1"/>
                </a:solidFill>
              </a:rPr>
              <a:t>)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In many instances the relationship between performance </a:t>
            </a: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and governance is statistically insignificant. This may be</a:t>
            </a: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because:</a:t>
            </a:r>
          </a:p>
          <a:p>
            <a:pPr marL="457200" indent="-457200">
              <a:buFontTx/>
              <a:buAutoNum type="alphaLcParenR"/>
              <a:defRPr/>
            </a:pPr>
            <a:r>
              <a:rPr lang="en-GB" sz="2400" dirty="0">
                <a:solidFill>
                  <a:schemeClr val="bg1"/>
                </a:solidFill>
              </a:rPr>
              <a:t>Performance measured at time t depends on </a:t>
            </a:r>
          </a:p>
          <a:p>
            <a:pPr marL="457200" indent="-457200">
              <a:defRPr/>
            </a:pPr>
            <a:r>
              <a:rPr lang="en-GB" sz="2400" dirty="0">
                <a:solidFill>
                  <a:schemeClr val="bg1"/>
                </a:solidFill>
              </a:rPr>
              <a:t>governance at time (t-1)</a:t>
            </a:r>
          </a:p>
          <a:p>
            <a:pPr marL="457200" indent="-457200">
              <a:defRPr/>
            </a:pPr>
            <a:r>
              <a:rPr lang="en-GB" sz="2400" dirty="0">
                <a:solidFill>
                  <a:schemeClr val="bg1"/>
                </a:solidFill>
              </a:rPr>
              <a:t>b) There may be two-way causation between performance</a:t>
            </a:r>
          </a:p>
          <a:p>
            <a:pPr marL="457200" indent="-457200">
              <a:defRPr/>
            </a:pPr>
            <a:r>
              <a:rPr lang="en-GB" sz="2400" dirty="0">
                <a:solidFill>
                  <a:schemeClr val="bg1"/>
                </a:solidFill>
              </a:rPr>
              <a:t>and governance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143</Words>
  <Application>Microsoft Office PowerPoint</Application>
  <PresentationFormat>On-screen Show (4:3)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Arial</vt:lpstr>
      <vt:lpstr>Default Design</vt:lpstr>
      <vt:lpstr>CORPORATE GOVERNANCE</vt:lpstr>
      <vt:lpstr>learning objectives</vt:lpstr>
      <vt:lpstr>agency theory - I</vt:lpstr>
      <vt:lpstr>agency theory - II</vt:lpstr>
      <vt:lpstr>transactions costs economics</vt:lpstr>
      <vt:lpstr>stakeholder theory</vt:lpstr>
      <vt:lpstr>stewardship theory</vt:lpstr>
      <vt:lpstr>market developments</vt:lpstr>
      <vt:lpstr>empirical issues</vt:lpstr>
    </vt:vector>
  </TitlesOfParts>
  <Company>Macmillan Publishers LTD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Economist</cp:lastModifiedBy>
  <cp:revision>39</cp:revision>
  <dcterms:created xsi:type="dcterms:W3CDTF">2011-08-23T16:14:30Z</dcterms:created>
  <dcterms:modified xsi:type="dcterms:W3CDTF">2021-02-25T02:36:08Z</dcterms:modified>
</cp:coreProperties>
</file>