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 id="2147483704" r:id="rId2"/>
    <p:sldMasterId id="2147483802" r:id="rId3"/>
    <p:sldMasterId id="2147483815" r:id="rId4"/>
  </p:sldMasterIdLst>
  <p:notesMasterIdLst>
    <p:notesMasterId r:id="rId32"/>
  </p:notesMasterIdLst>
  <p:sldIdLst>
    <p:sldId id="351" r:id="rId5"/>
    <p:sldId id="268" r:id="rId6"/>
    <p:sldId id="379" r:id="rId7"/>
    <p:sldId id="276" r:id="rId8"/>
    <p:sldId id="331" r:id="rId9"/>
    <p:sldId id="372" r:id="rId10"/>
    <p:sldId id="368" r:id="rId11"/>
    <p:sldId id="295" r:id="rId12"/>
    <p:sldId id="358" r:id="rId13"/>
    <p:sldId id="385" r:id="rId14"/>
    <p:sldId id="374" r:id="rId15"/>
    <p:sldId id="365" r:id="rId16"/>
    <p:sldId id="387" r:id="rId17"/>
    <p:sldId id="386" r:id="rId18"/>
    <p:sldId id="390" r:id="rId19"/>
    <p:sldId id="383" r:id="rId20"/>
    <p:sldId id="388" r:id="rId21"/>
    <p:sldId id="376" r:id="rId22"/>
    <p:sldId id="391" r:id="rId23"/>
    <p:sldId id="394" r:id="rId24"/>
    <p:sldId id="377" r:id="rId25"/>
    <p:sldId id="360" r:id="rId26"/>
    <p:sldId id="371" r:id="rId27"/>
    <p:sldId id="400" r:id="rId28"/>
    <p:sldId id="399" r:id="rId29"/>
    <p:sldId id="398" r:id="rId30"/>
    <p:sldId id="38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autoAdjust="0"/>
    <p:restoredTop sz="86329" autoAdjust="0"/>
  </p:normalViewPr>
  <p:slideViewPr>
    <p:cSldViewPr>
      <p:cViewPr varScale="1">
        <p:scale>
          <a:sx n="102" d="100"/>
          <a:sy n="102" d="100"/>
        </p:scale>
        <p:origin x="2397" y="66"/>
      </p:cViewPr>
      <p:guideLst>
        <p:guide orient="horz" pos="2160"/>
        <p:guide pos="2880"/>
      </p:guideLst>
    </p:cSldViewPr>
  </p:slideViewPr>
  <p:outlineViewPr>
    <p:cViewPr>
      <p:scale>
        <a:sx n="33" d="100"/>
        <a:sy n="33" d="100"/>
      </p:scale>
      <p:origin x="0" y="-148"/>
    </p:cViewPr>
  </p:outlineViewPr>
  <p:notesTextViewPr>
    <p:cViewPr>
      <p:scale>
        <a:sx n="1" d="1"/>
        <a:sy n="1" d="1"/>
      </p:scale>
      <p:origin x="0" y="0"/>
    </p:cViewPr>
  </p:notesTextViewPr>
  <p:sorterViewPr>
    <p:cViewPr>
      <p:scale>
        <a:sx n="90" d="100"/>
        <a:sy n="9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33705B-6C97-4A85-979B-DF68E9FAB9F7}" type="datetimeFigureOut">
              <a:rPr lang="en-US" smtClean="0"/>
              <a:pPr/>
              <a:t>11/2/2020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A69D73-9896-4A43-8E14-F68E80EDE6EA}" type="slidenum">
              <a:rPr lang="en-US" smtClean="0"/>
              <a:pPr/>
              <a:t>‹#›</a:t>
            </a:fld>
            <a:endParaRPr lang="en-US"/>
          </a:p>
        </p:txBody>
      </p:sp>
    </p:spTree>
    <p:extLst>
      <p:ext uri="{BB962C8B-B14F-4D97-AF65-F5344CB8AC3E}">
        <p14:creationId xmlns:p14="http://schemas.microsoft.com/office/powerpoint/2010/main" val="2479592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 + million students, 50,000 studies, 800+ meta analysis.   Hattie's work is based on his meta-analysis of more than 1,000 research reviews comprising more than 50,000 individual studies--the largest meta-analysis ever conducted in the field of education. Hattie identified the major factors and practices that influenced student achievement, from family background to teacher training to specific instructional practices. He then went a step further and calculated how much of an effect each factor had on students."</a:t>
            </a:r>
          </a:p>
        </p:txBody>
      </p:sp>
      <p:sp>
        <p:nvSpPr>
          <p:cNvPr id="4" name="Slide Number Placeholder 3"/>
          <p:cNvSpPr>
            <a:spLocks noGrp="1"/>
          </p:cNvSpPr>
          <p:nvPr>
            <p:ph type="sldNum" sz="quarter" idx="10"/>
          </p:nvPr>
        </p:nvSpPr>
        <p:spPr/>
        <p:txBody>
          <a:bodyPr/>
          <a:lstStyle/>
          <a:p>
            <a:fld id="{CDA69D73-9896-4A43-8E14-F68E80EDE6EA}" type="slidenum">
              <a:rPr lang="en-US" smtClean="0"/>
              <a:pPr/>
              <a:t>2</a:t>
            </a:fld>
            <a:endParaRPr lang="en-US"/>
          </a:p>
        </p:txBody>
      </p:sp>
    </p:spTree>
    <p:extLst>
      <p:ext uri="{BB962C8B-B14F-4D97-AF65-F5344CB8AC3E}">
        <p14:creationId xmlns:p14="http://schemas.microsoft.com/office/powerpoint/2010/main" val="5152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474962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6E2B1BA-312C-4156-A57C-3A116EC0B075}" type="slidenum">
              <a:rPr lang="en-GB">
                <a:solidFill>
                  <a:prstClr val="black"/>
                </a:solidFill>
              </a:rPr>
              <a:pPr eaLnBrk="1" hangingPunct="1"/>
              <a:t>4</a:t>
            </a:fld>
            <a:endParaRPr lang="en-GB">
              <a:solidFill>
                <a:prstClr val="black"/>
              </a:solidFill>
            </a:endParaRPr>
          </a:p>
        </p:txBody>
      </p:sp>
    </p:spTree>
    <p:extLst>
      <p:ext uri="{BB962C8B-B14F-4D97-AF65-F5344CB8AC3E}">
        <p14:creationId xmlns:p14="http://schemas.microsoft.com/office/powerpoint/2010/main" val="1203367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anose="05000000000000000000" pitchFamily="2" charset="2"/>
              <a:buChar char="§"/>
            </a:pPr>
            <a:r>
              <a:rPr lang="en-GB" altLang="en-US" dirty="0">
                <a:latin typeface="Times" panose="02020603050405020304" pitchFamily="18" charset="0"/>
              </a:rPr>
              <a:t>"Visible teaching and learning occurs when learning is the explicit goal, when it is appropriately challenging, when the teacher and student both (in their various ways) seek to ascertain whether and to what degree the challenging goal is attained, when there is deliberate practice aimed at attaining mastery of the goal, when there is feedback given and sought, and when there are active, passionate, and engaging people (teacher, student, peers, and so on) participating in the act of learning"(p. 22). </a:t>
            </a:r>
            <a:endParaRPr lang="en-US" altLang="en-US" dirty="0">
              <a:latin typeface="Times" panose="02020603050405020304" pitchFamily="18" charset="0"/>
            </a:endParaRPr>
          </a:p>
        </p:txBody>
      </p:sp>
      <p:sp>
        <p:nvSpPr>
          <p:cNvPr id="25604" name="Slide Number Placeholder 3"/>
          <p:cNvSpPr>
            <a:spLocks noGrp="1"/>
          </p:cNvSpPr>
          <p:nvPr>
            <p:ph type="sldNum" sz="quarter" idx="4294967295"/>
          </p:nvPr>
        </p:nvSpPr>
        <p:spPr bwMode="auto">
          <a:xfrm>
            <a:off x="3897313" y="9501188"/>
            <a:ext cx="2982912" cy="5000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78" tIns="48239" rIns="96478" bIns="48239"/>
          <a:lstStyle>
            <a:lvl1pPr>
              <a:defRPr sz="2800" i="1">
                <a:solidFill>
                  <a:srgbClr val="3333FF"/>
                </a:solidFill>
                <a:latin typeface="Times" panose="02020603050405020304" pitchFamily="18" charset="0"/>
              </a:defRPr>
            </a:lvl1pPr>
            <a:lvl2pPr marL="782638" indent="-300038">
              <a:defRPr sz="2800" i="1">
                <a:solidFill>
                  <a:srgbClr val="3333FF"/>
                </a:solidFill>
                <a:latin typeface="Times" panose="02020603050405020304" pitchFamily="18" charset="0"/>
              </a:defRPr>
            </a:lvl2pPr>
            <a:lvl3pPr marL="1204913" indent="-239713">
              <a:defRPr sz="2800" i="1">
                <a:solidFill>
                  <a:srgbClr val="3333FF"/>
                </a:solidFill>
                <a:latin typeface="Times" panose="02020603050405020304" pitchFamily="18" charset="0"/>
              </a:defRPr>
            </a:lvl3pPr>
            <a:lvl4pPr marL="1687513" indent="-239713">
              <a:defRPr sz="2800" i="1">
                <a:solidFill>
                  <a:srgbClr val="3333FF"/>
                </a:solidFill>
                <a:latin typeface="Times" panose="02020603050405020304" pitchFamily="18" charset="0"/>
              </a:defRPr>
            </a:lvl4pPr>
            <a:lvl5pPr marL="2170113" indent="-239713">
              <a:defRPr sz="2800" i="1">
                <a:solidFill>
                  <a:srgbClr val="3333FF"/>
                </a:solidFill>
                <a:latin typeface="Times" panose="02020603050405020304" pitchFamily="18" charset="0"/>
              </a:defRPr>
            </a:lvl5pPr>
            <a:lvl6pPr marL="2627313" indent="-239713" eaLnBrk="0" fontAlgn="base" hangingPunct="0">
              <a:spcBef>
                <a:spcPct val="0"/>
              </a:spcBef>
              <a:spcAft>
                <a:spcPct val="0"/>
              </a:spcAft>
              <a:defRPr sz="2800" i="1">
                <a:solidFill>
                  <a:srgbClr val="3333FF"/>
                </a:solidFill>
                <a:latin typeface="Times" panose="02020603050405020304" pitchFamily="18" charset="0"/>
              </a:defRPr>
            </a:lvl6pPr>
            <a:lvl7pPr marL="3084513" indent="-239713" eaLnBrk="0" fontAlgn="base" hangingPunct="0">
              <a:spcBef>
                <a:spcPct val="0"/>
              </a:spcBef>
              <a:spcAft>
                <a:spcPct val="0"/>
              </a:spcAft>
              <a:defRPr sz="2800" i="1">
                <a:solidFill>
                  <a:srgbClr val="3333FF"/>
                </a:solidFill>
                <a:latin typeface="Times" panose="02020603050405020304" pitchFamily="18" charset="0"/>
              </a:defRPr>
            </a:lvl7pPr>
            <a:lvl8pPr marL="3541713" indent="-239713" eaLnBrk="0" fontAlgn="base" hangingPunct="0">
              <a:spcBef>
                <a:spcPct val="0"/>
              </a:spcBef>
              <a:spcAft>
                <a:spcPct val="0"/>
              </a:spcAft>
              <a:defRPr sz="2800" i="1">
                <a:solidFill>
                  <a:srgbClr val="3333FF"/>
                </a:solidFill>
                <a:latin typeface="Times" panose="02020603050405020304" pitchFamily="18" charset="0"/>
              </a:defRPr>
            </a:lvl8pPr>
            <a:lvl9pPr marL="3998913" indent="-239713" eaLnBrk="0" fontAlgn="base" hangingPunct="0">
              <a:spcBef>
                <a:spcPct val="0"/>
              </a:spcBef>
              <a:spcAft>
                <a:spcPct val="0"/>
              </a:spcAft>
              <a:defRPr sz="2800" i="1">
                <a:solidFill>
                  <a:srgbClr val="3333FF"/>
                </a:solidFill>
                <a:latin typeface="Times" panose="02020603050405020304" pitchFamily="18" charset="0"/>
              </a:defRPr>
            </a:lvl9pPr>
          </a:lstStyle>
          <a:p>
            <a:fld id="{167E36FA-2064-4BB8-B7F1-64827E670DE8}" type="slidenum">
              <a:rPr lang="en-GB" altLang="en-US" sz="3000"/>
              <a:pPr/>
              <a:t>5</a:t>
            </a:fld>
            <a:endParaRPr lang="en-GB" altLang="en-US" sz="3000"/>
          </a:p>
        </p:txBody>
      </p:sp>
    </p:spTree>
    <p:extLst>
      <p:ext uri="{BB962C8B-B14F-4D97-AF65-F5344CB8AC3E}">
        <p14:creationId xmlns:p14="http://schemas.microsoft.com/office/powerpoint/2010/main" val="3586073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Completed visible learning matrix</a:t>
            </a:r>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4F0891C7-7F5C-4868-BBB1-33E114AAC6F4}" type="slidenum">
              <a:rPr lang="en-GB" altLang="en-US" smtClean="0"/>
              <a:pPr/>
              <a:t>6</a:t>
            </a:fld>
            <a:endParaRPr lang="en-GB" altLang="en-US"/>
          </a:p>
        </p:txBody>
      </p:sp>
    </p:spTree>
    <p:extLst>
      <p:ext uri="{BB962C8B-B14F-4D97-AF65-F5344CB8AC3E}">
        <p14:creationId xmlns:p14="http://schemas.microsoft.com/office/powerpoint/2010/main" val="3755741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Scoping exercise  - baseline evidence gathering </a:t>
            </a:r>
          </a:p>
          <a:p>
            <a:r>
              <a:rPr lang="en-GB" dirty="0"/>
              <a:t>Visible Learning School Matrix</a:t>
            </a:r>
          </a:p>
          <a:p>
            <a:r>
              <a:rPr lang="en-GB" dirty="0"/>
              <a:t>Action Plan </a:t>
            </a:r>
          </a:p>
        </p:txBody>
      </p:sp>
      <p:sp>
        <p:nvSpPr>
          <p:cNvPr id="4" name="Slide Number Placeholder 3"/>
          <p:cNvSpPr>
            <a:spLocks noGrp="1"/>
          </p:cNvSpPr>
          <p:nvPr>
            <p:ph type="sldNum" sz="quarter" idx="10"/>
          </p:nvPr>
        </p:nvSpPr>
        <p:spPr/>
        <p:txBody>
          <a:bodyPr/>
          <a:lstStyle/>
          <a:p>
            <a:fld id="{CDA69D73-9896-4A43-8E14-F68E80EDE6EA}" type="slidenum">
              <a:rPr lang="en-US" smtClean="0"/>
              <a:pPr/>
              <a:t>7</a:t>
            </a:fld>
            <a:endParaRPr lang="en-US"/>
          </a:p>
        </p:txBody>
      </p:sp>
    </p:spTree>
    <p:extLst>
      <p:ext uri="{BB962C8B-B14F-4D97-AF65-F5344CB8AC3E}">
        <p14:creationId xmlns:p14="http://schemas.microsoft.com/office/powerpoint/2010/main" val="1841050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106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85750" marR="0" lvl="0" indent="-2857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GB" altLang="en-US" sz="2400" b="1" i="0" u="none" strike="noStrike" kern="1200" cap="none" spc="0" normalizeH="0" baseline="0" noProof="0" dirty="0">
                <a:ln>
                  <a:noFill/>
                </a:ln>
                <a:solidFill>
                  <a:prstClr val="black"/>
                </a:solidFill>
                <a:effectLst/>
                <a:uLnTx/>
                <a:uFillTx/>
                <a:latin typeface="Garamond" panose="02020404030301010803"/>
                <a:ea typeface="+mn-ea"/>
                <a:cs typeface="+mn-cs"/>
              </a:rPr>
              <a:t>Feedback is most powerful when it’s from the student to the teacher.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Feedback aims to reduce the gap between where the pupil is and where they are meant to 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Therefore teachers need to know where the pupils starting points are and where they are meant to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eaLnBrk="1" hangingPunct="1"/>
            <a:endParaRPr lang="en-US" dirty="0"/>
          </a:p>
        </p:txBody>
      </p:sp>
      <p:sp>
        <p:nvSpPr>
          <p:cNvPr id="106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F357729-B39E-4172-A28F-17F82E7FFCF9}" type="slidenum">
              <a:rPr lang="en-GB">
                <a:solidFill>
                  <a:prstClr val="black"/>
                </a:solidFill>
              </a:rPr>
              <a:pPr eaLnBrk="1" hangingPunct="1"/>
              <a:t>8</a:t>
            </a:fld>
            <a:endParaRPr lang="en-GB">
              <a:solidFill>
                <a:prstClr val="black"/>
              </a:solidFill>
            </a:endParaRPr>
          </a:p>
        </p:txBody>
      </p:sp>
    </p:spTree>
    <p:extLst>
      <p:ext uri="{BB962C8B-B14F-4D97-AF65-F5344CB8AC3E}">
        <p14:creationId xmlns:p14="http://schemas.microsoft.com/office/powerpoint/2010/main" val="2734715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panose="02020603050405020304" pitchFamily="18" charset="0"/>
              </a:rPr>
              <a:t>Mistakes welcomed </a:t>
            </a:r>
          </a:p>
        </p:txBody>
      </p:sp>
      <p:sp>
        <p:nvSpPr>
          <p:cNvPr id="25604" name="Slide Number Placeholder 3"/>
          <p:cNvSpPr>
            <a:spLocks noGrp="1"/>
          </p:cNvSpPr>
          <p:nvPr>
            <p:ph type="sldNum" sz="quarter" idx="4294967295"/>
          </p:nvPr>
        </p:nvSpPr>
        <p:spPr bwMode="auto">
          <a:xfrm>
            <a:off x="3897313" y="9501188"/>
            <a:ext cx="2982912" cy="5000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78" tIns="48239" rIns="96478" bIns="48239"/>
          <a:lstStyle>
            <a:lvl1pPr>
              <a:defRPr sz="2800" i="1">
                <a:solidFill>
                  <a:srgbClr val="3333FF"/>
                </a:solidFill>
                <a:latin typeface="Times" panose="02020603050405020304" pitchFamily="18" charset="0"/>
              </a:defRPr>
            </a:lvl1pPr>
            <a:lvl2pPr marL="782638" indent="-300038">
              <a:defRPr sz="2800" i="1">
                <a:solidFill>
                  <a:srgbClr val="3333FF"/>
                </a:solidFill>
                <a:latin typeface="Times" panose="02020603050405020304" pitchFamily="18" charset="0"/>
              </a:defRPr>
            </a:lvl2pPr>
            <a:lvl3pPr marL="1204913" indent="-239713">
              <a:defRPr sz="2800" i="1">
                <a:solidFill>
                  <a:srgbClr val="3333FF"/>
                </a:solidFill>
                <a:latin typeface="Times" panose="02020603050405020304" pitchFamily="18" charset="0"/>
              </a:defRPr>
            </a:lvl3pPr>
            <a:lvl4pPr marL="1687513" indent="-239713">
              <a:defRPr sz="2800" i="1">
                <a:solidFill>
                  <a:srgbClr val="3333FF"/>
                </a:solidFill>
                <a:latin typeface="Times" panose="02020603050405020304" pitchFamily="18" charset="0"/>
              </a:defRPr>
            </a:lvl4pPr>
            <a:lvl5pPr marL="2170113" indent="-239713">
              <a:defRPr sz="2800" i="1">
                <a:solidFill>
                  <a:srgbClr val="3333FF"/>
                </a:solidFill>
                <a:latin typeface="Times" panose="02020603050405020304" pitchFamily="18" charset="0"/>
              </a:defRPr>
            </a:lvl5pPr>
            <a:lvl6pPr marL="2627313" indent="-239713" eaLnBrk="0" fontAlgn="base" hangingPunct="0">
              <a:spcBef>
                <a:spcPct val="0"/>
              </a:spcBef>
              <a:spcAft>
                <a:spcPct val="0"/>
              </a:spcAft>
              <a:defRPr sz="2800" i="1">
                <a:solidFill>
                  <a:srgbClr val="3333FF"/>
                </a:solidFill>
                <a:latin typeface="Times" panose="02020603050405020304" pitchFamily="18" charset="0"/>
              </a:defRPr>
            </a:lvl6pPr>
            <a:lvl7pPr marL="3084513" indent="-239713" eaLnBrk="0" fontAlgn="base" hangingPunct="0">
              <a:spcBef>
                <a:spcPct val="0"/>
              </a:spcBef>
              <a:spcAft>
                <a:spcPct val="0"/>
              </a:spcAft>
              <a:defRPr sz="2800" i="1">
                <a:solidFill>
                  <a:srgbClr val="3333FF"/>
                </a:solidFill>
                <a:latin typeface="Times" panose="02020603050405020304" pitchFamily="18" charset="0"/>
              </a:defRPr>
            </a:lvl7pPr>
            <a:lvl8pPr marL="3541713" indent="-239713" eaLnBrk="0" fontAlgn="base" hangingPunct="0">
              <a:spcBef>
                <a:spcPct val="0"/>
              </a:spcBef>
              <a:spcAft>
                <a:spcPct val="0"/>
              </a:spcAft>
              <a:defRPr sz="2800" i="1">
                <a:solidFill>
                  <a:srgbClr val="3333FF"/>
                </a:solidFill>
                <a:latin typeface="Times" panose="02020603050405020304" pitchFamily="18" charset="0"/>
              </a:defRPr>
            </a:lvl8pPr>
            <a:lvl9pPr marL="3998913" indent="-239713" eaLnBrk="0" fontAlgn="base" hangingPunct="0">
              <a:spcBef>
                <a:spcPct val="0"/>
              </a:spcBef>
              <a:spcAft>
                <a:spcPct val="0"/>
              </a:spcAft>
              <a:defRPr sz="2800" i="1">
                <a:solidFill>
                  <a:srgbClr val="3333FF"/>
                </a:solidFill>
                <a:latin typeface="Times" panose="02020603050405020304" pitchFamily="18" charset="0"/>
              </a:defRPr>
            </a:lvl9pPr>
          </a:lstStyle>
          <a:p>
            <a:fld id="{167E36FA-2064-4BB8-B7F1-64827E670DE8}" type="slidenum">
              <a:rPr lang="en-GB" altLang="en-US" sz="3000"/>
              <a:pPr/>
              <a:t>9</a:t>
            </a:fld>
            <a:endParaRPr lang="en-GB" altLang="en-US" sz="3000"/>
          </a:p>
        </p:txBody>
      </p:sp>
    </p:spTree>
    <p:extLst>
      <p:ext uri="{BB962C8B-B14F-4D97-AF65-F5344CB8AC3E}">
        <p14:creationId xmlns:p14="http://schemas.microsoft.com/office/powerpoint/2010/main" val="497290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Don’t stick to what you can do – might as well not bother to come to the lesson</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9604BCE8-E23B-0341-9955-93603299EF1A}" type="slidenum">
              <a:rPr lang="en-GB" altLang="en-US">
                <a:latin typeface="Arial" charset="0"/>
              </a:rPr>
              <a:pPr/>
              <a:t>10</a:t>
            </a:fld>
            <a:endParaRPr lang="en-GB" altLang="en-US">
              <a:latin typeface="Arial" charset="0"/>
            </a:endParaRPr>
          </a:p>
        </p:txBody>
      </p:sp>
    </p:spTree>
    <p:extLst>
      <p:ext uri="{BB962C8B-B14F-4D97-AF65-F5344CB8AC3E}">
        <p14:creationId xmlns:p14="http://schemas.microsoft.com/office/powerpoint/2010/main" val="1575869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  Early Years – feedback, from talking to them, book scrutiny, Mr Marker, and Percy Pencil, Mr Men to self assess. </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12136211-2BC8-7F4B-B710-0170DFF454DC}" type="slidenum">
              <a:rPr lang="en-GB" altLang="en-US">
                <a:latin typeface="Arial" charset="0"/>
              </a:rPr>
              <a:pPr/>
              <a:t>13</a:t>
            </a:fld>
            <a:endParaRPr lang="en-GB" altLang="en-US">
              <a:latin typeface="Arial" charset="0"/>
            </a:endParaRPr>
          </a:p>
        </p:txBody>
      </p:sp>
    </p:spTree>
    <p:extLst>
      <p:ext uri="{BB962C8B-B14F-4D97-AF65-F5344CB8AC3E}">
        <p14:creationId xmlns:p14="http://schemas.microsoft.com/office/powerpoint/2010/main" val="817530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latin typeface="Arial" charset="0"/>
              </a:rPr>
              <a:t>assessment capable learners.  </a:t>
            </a:r>
          </a:p>
          <a:p>
            <a:pPr eaLnBrk="1" hangingPunct="1">
              <a:spcBef>
                <a:spcPct val="0"/>
              </a:spcBef>
            </a:pPr>
            <a:r>
              <a:rPr lang="en-GB" sz="1200" b="0" i="0" u="none" strike="noStrike" kern="1200" dirty="0">
                <a:solidFill>
                  <a:schemeClr val="tx1"/>
                </a:solidFill>
                <a:effectLst/>
                <a:latin typeface="+mn-lt"/>
                <a:ea typeface="+mn-ea"/>
                <a:cs typeface="+mn-cs"/>
              </a:rPr>
              <a:t>The structure of observed learning outcomes (</a:t>
            </a:r>
            <a:r>
              <a:rPr lang="en-GB" sz="1200" b="1" i="0" u="none" strike="noStrike" kern="1200" dirty="0">
                <a:solidFill>
                  <a:schemeClr val="tx1"/>
                </a:solidFill>
                <a:effectLst/>
                <a:latin typeface="+mn-lt"/>
                <a:ea typeface="+mn-ea"/>
                <a:cs typeface="+mn-cs"/>
              </a:rPr>
              <a:t>SOLO</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taxonomy</a:t>
            </a:r>
            <a:r>
              <a:rPr lang="en-GB" sz="1200" b="0" i="0" u="none" strike="noStrike" kern="1200" dirty="0">
                <a:solidFill>
                  <a:schemeClr val="tx1"/>
                </a:solidFill>
                <a:effectLst/>
                <a:latin typeface="+mn-lt"/>
                <a:ea typeface="+mn-ea"/>
                <a:cs typeface="+mn-cs"/>
              </a:rPr>
              <a:t> is a model that describes levels of increasing complexity in student's understanding of subjects. It was proposed by John B. Biggs and K. Collis </a:t>
            </a:r>
            <a:endParaRPr lang="en-GB" altLang="en-US" dirty="0">
              <a:latin typeface="Arial" charset="0"/>
            </a:endParaRPr>
          </a:p>
          <a:p>
            <a:pPr eaLnBrk="1" hangingPunct="1">
              <a:spcBef>
                <a:spcPct val="0"/>
              </a:spcBef>
            </a:pPr>
            <a:endParaRPr lang="en-GB" altLang="en-US" dirty="0">
              <a:latin typeface="Arial" charset="0"/>
            </a:endParaRPr>
          </a:p>
          <a:p>
            <a:pPr eaLnBrk="1" hangingPunct="1">
              <a:spcBef>
                <a:spcPct val="0"/>
              </a:spcBef>
            </a:pPr>
            <a:r>
              <a:rPr lang="en-GB" altLang="en-US" dirty="0">
                <a:latin typeface="Arial" charset="0"/>
              </a:rPr>
              <a:t>From nursery to Year 6 the pupils have visible learning kits.  Tools such as polishing pens, Mr Marker cards, Mr Men stickers, tickle pink and green for growth  pens, pit stickers, traffic light cards and of course their Learning Ladders.  </a:t>
            </a:r>
          </a:p>
          <a:p>
            <a:pPr eaLnBrk="1" hangingPunct="1">
              <a:spcBef>
                <a:spcPct val="0"/>
              </a:spcBef>
            </a:pPr>
            <a:endParaRPr lang="en-GB" altLang="en-US" dirty="0">
              <a:latin typeface="Arial" charset="0"/>
            </a:endParaRPr>
          </a:p>
          <a:p>
            <a:pPr eaLnBrk="1" hangingPunct="1">
              <a:spcBef>
                <a:spcPct val="0"/>
              </a:spcBef>
            </a:pPr>
            <a:endParaRPr lang="en-GB" altLang="en-US" dirty="0">
              <a:latin typeface="Arial"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A4BC4847-2E15-2149-BAAC-9F905CFE1C47}" type="slidenum">
              <a:rPr lang="en-US" altLang="en-US"/>
              <a:pPr/>
              <a:t>14</a:t>
            </a:fld>
            <a:endParaRPr lang="en-US" altLang="en-US"/>
          </a:p>
        </p:txBody>
      </p:sp>
    </p:spTree>
    <p:extLst>
      <p:ext uri="{BB962C8B-B14F-4D97-AF65-F5344CB8AC3E}">
        <p14:creationId xmlns:p14="http://schemas.microsoft.com/office/powerpoint/2010/main" val="1219274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latin typeface="Arial" charset="0"/>
              </a:rPr>
              <a:t>Skills slips </a:t>
            </a:r>
          </a:p>
          <a:p>
            <a:pPr eaLnBrk="1" hangingPunct="1">
              <a:spcBef>
                <a:spcPct val="0"/>
              </a:spcBef>
            </a:pPr>
            <a:r>
              <a:rPr lang="en-GB" altLang="en-US" dirty="0">
                <a:latin typeface="Arial" charset="0"/>
              </a:rPr>
              <a:t>Young Leaders – train them 20 hours of – lesson planning, classroom management and behaviour management – meet with teachers and ask what they are covering </a:t>
            </a:r>
          </a:p>
          <a:p>
            <a:pPr eaLnBrk="1" hangingPunct="1">
              <a:spcBef>
                <a:spcPct val="0"/>
              </a:spcBef>
            </a:pPr>
            <a:r>
              <a:rPr lang="en-GB" altLang="en-US" dirty="0">
                <a:latin typeface="Arial" charset="0"/>
              </a:rPr>
              <a:t>Young Leaders formed a pupil PLC and we shared our data - …</a:t>
            </a:r>
          </a:p>
          <a:p>
            <a:pPr eaLnBrk="1" hangingPunct="1">
              <a:spcBef>
                <a:spcPct val="0"/>
              </a:spcBef>
            </a:pPr>
            <a:r>
              <a:rPr lang="en-GB" altLang="en-US" dirty="0">
                <a:latin typeface="Arial" charset="0"/>
              </a:rPr>
              <a:t>This year we talked about e-</a:t>
            </a:r>
            <a:r>
              <a:rPr lang="en-GB" altLang="en-US" dirty="0" err="1">
                <a:latin typeface="Arial" charset="0"/>
              </a:rPr>
              <a:t>fsm</a:t>
            </a:r>
            <a:r>
              <a:rPr lang="en-GB" altLang="en-US" dirty="0">
                <a:latin typeface="Arial" charset="0"/>
              </a:rPr>
              <a:t> and n-</a:t>
            </a:r>
            <a:r>
              <a:rPr lang="en-GB" altLang="en-US" dirty="0" err="1">
                <a:latin typeface="Arial" charset="0"/>
              </a:rPr>
              <a:t>fsm</a:t>
            </a:r>
            <a:r>
              <a:rPr lang="en-GB" altLang="en-US" dirty="0">
                <a:latin typeface="Arial" charset="0"/>
              </a:rPr>
              <a:t> – a small dip in one year group.  The pupils response is that they wanted to work with the children twice a week instead of once a week as previously planned. </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614C35F0-BAF9-3446-976B-21743FF05C27}" type="slidenum">
              <a:rPr lang="en-US" altLang="en-US">
                <a:latin typeface="Arial" charset="0"/>
              </a:rPr>
              <a:pPr/>
              <a:t>17</a:t>
            </a:fld>
            <a:endParaRPr lang="en-US" altLang="en-US">
              <a:latin typeface="Arial" charset="0"/>
            </a:endParaRPr>
          </a:p>
        </p:txBody>
      </p:sp>
    </p:spTree>
    <p:extLst>
      <p:ext uri="{BB962C8B-B14F-4D97-AF65-F5344CB8AC3E}">
        <p14:creationId xmlns:p14="http://schemas.microsoft.com/office/powerpoint/2010/main" val="442648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Times" panose="02020603050405020304" pitchFamily="18" charset="0"/>
            </a:endParaRPr>
          </a:p>
        </p:txBody>
      </p:sp>
      <p:sp>
        <p:nvSpPr>
          <p:cNvPr id="23556"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r>
              <a:rPr lang="en-US" altLang="en-US" sz="1300">
                <a:solidFill>
                  <a:srgbClr val="3333FF"/>
                </a:solidFill>
                <a:latin typeface="Times" panose="02020603050405020304" pitchFamily="18" charset="0"/>
              </a:rPr>
              <a:t>11</a:t>
            </a:r>
          </a:p>
        </p:txBody>
      </p:sp>
    </p:spTree>
    <p:extLst>
      <p:ext uri="{BB962C8B-B14F-4D97-AF65-F5344CB8AC3E}">
        <p14:creationId xmlns:p14="http://schemas.microsoft.com/office/powerpoint/2010/main" val="2381068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aims to reduce the gap.  Need to know starting points and where they are going.  Provide cues – help pupils succeed in the task.  3 questions - ‘Where am I going?’ ‘How am I going there?’ and ‘Where to next?’</a:t>
            </a:r>
          </a:p>
          <a:p>
            <a:r>
              <a:rPr lang="en-GB" dirty="0"/>
              <a:t>These questions correspond to notions of feed up, feed back, and feed forward.</a:t>
            </a:r>
          </a:p>
          <a:p>
            <a:r>
              <a:rPr lang="en-GB" dirty="0"/>
              <a:t>Refers to goals – importance of communicating learning intentions and success criteria </a:t>
            </a:r>
          </a:p>
          <a:p>
            <a:r>
              <a:rPr lang="en-GB" dirty="0"/>
              <a:t>Progress feedback - Reference to success or failure on a specific part of the task (best for immediate feedback</a:t>
            </a:r>
          </a:p>
          <a:p>
            <a:r>
              <a:rPr lang="en-GB" dirty="0"/>
              <a:t>The four feedback levels.  1. Task and product level 2.  Process level 3.  Self regulation or conditional level 4. Self level</a:t>
            </a:r>
          </a:p>
          <a:p>
            <a:r>
              <a:rPr lang="en-GB" dirty="0"/>
              <a:t>Pupils need to feel welcomed and valued and worthwhile as learners – but if you want to make a major difference to learning leave praise out of feedback about learning.</a:t>
            </a:r>
          </a:p>
        </p:txBody>
      </p:sp>
      <p:sp>
        <p:nvSpPr>
          <p:cNvPr id="4" name="Slide Number Placeholder 3"/>
          <p:cNvSpPr>
            <a:spLocks noGrp="1"/>
          </p:cNvSpPr>
          <p:nvPr>
            <p:ph type="sldNum" sz="quarter" idx="10"/>
          </p:nvPr>
        </p:nvSpPr>
        <p:spPr/>
        <p:txBody>
          <a:bodyPr/>
          <a:lstStyle/>
          <a:p>
            <a:fld id="{CDA69D73-9896-4A43-8E14-F68E80EDE6EA}" type="slidenum">
              <a:rPr lang="en-US" smtClean="0"/>
              <a:pPr/>
              <a:t>22</a:t>
            </a:fld>
            <a:endParaRPr lang="en-US"/>
          </a:p>
        </p:txBody>
      </p:sp>
    </p:spTree>
    <p:extLst>
      <p:ext uri="{BB962C8B-B14F-4D97-AF65-F5344CB8AC3E}">
        <p14:creationId xmlns:p14="http://schemas.microsoft.com/office/powerpoint/2010/main" val="2479254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with LSA </a:t>
            </a:r>
          </a:p>
          <a:p>
            <a:r>
              <a:rPr lang="en-GB" dirty="0"/>
              <a:t>Additional</a:t>
            </a:r>
            <a:r>
              <a:rPr lang="en-GB" baseline="0" dirty="0"/>
              <a:t> guided reading with a teacher</a:t>
            </a:r>
          </a:p>
          <a:p>
            <a:r>
              <a:rPr lang="en-GB" baseline="0" dirty="0" err="1"/>
              <a:t>Salley</a:t>
            </a:r>
            <a:r>
              <a:rPr lang="en-GB" baseline="0" dirty="0"/>
              <a:t> Programme with a teacher</a:t>
            </a:r>
            <a:endParaRPr lang="en-GB" dirty="0"/>
          </a:p>
        </p:txBody>
      </p:sp>
      <p:sp>
        <p:nvSpPr>
          <p:cNvPr id="4" name="Slide Number Placeholder 3"/>
          <p:cNvSpPr>
            <a:spLocks noGrp="1"/>
          </p:cNvSpPr>
          <p:nvPr>
            <p:ph type="sldNum" sz="quarter" idx="10"/>
          </p:nvPr>
        </p:nvSpPr>
        <p:spPr/>
        <p:txBody>
          <a:bodyPr/>
          <a:lstStyle/>
          <a:p>
            <a:fld id="{CDA69D73-9896-4A43-8E14-F68E80EDE6EA}" type="slidenum">
              <a:rPr lang="en-US" smtClean="0"/>
              <a:pPr/>
              <a:t>23</a:t>
            </a:fld>
            <a:endParaRPr lang="en-US"/>
          </a:p>
        </p:txBody>
      </p:sp>
    </p:spTree>
    <p:extLst>
      <p:ext uri="{BB962C8B-B14F-4D97-AF65-F5344CB8AC3E}">
        <p14:creationId xmlns:p14="http://schemas.microsoft.com/office/powerpoint/2010/main" val="2632684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DA69D73-9896-4A43-8E14-F68E80EDE6EA}" type="slidenum">
              <a:rPr lang="en-US" smtClean="0"/>
              <a:pPr/>
              <a:t>26</a:t>
            </a:fld>
            <a:endParaRPr lang="en-US"/>
          </a:p>
        </p:txBody>
      </p:sp>
    </p:spTree>
    <p:extLst>
      <p:ext uri="{BB962C8B-B14F-4D97-AF65-F5344CB8AC3E}">
        <p14:creationId xmlns:p14="http://schemas.microsoft.com/office/powerpoint/2010/main" val="1027566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GB" altLang="en-US">
              <a:latin typeface="Arial"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F65C0FB7-570C-8E42-9D49-09E5A5C51F98}" type="slidenum">
              <a:rPr lang="en-GB" altLang="en-US">
                <a:latin typeface="Arial" charset="0"/>
              </a:rPr>
              <a:pPr/>
              <a:t>27</a:t>
            </a:fld>
            <a:endParaRPr lang="en-GB" altLang="en-US">
              <a:latin typeface="Arial" charset="0"/>
            </a:endParaRPr>
          </a:p>
        </p:txBody>
      </p:sp>
    </p:spTree>
    <p:extLst>
      <p:ext uri="{BB962C8B-B14F-4D97-AF65-F5344CB8AC3E}">
        <p14:creationId xmlns:p14="http://schemas.microsoft.com/office/powerpoint/2010/main" val="547497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0803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342806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64739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95927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976404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522749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39865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69448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70992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39457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23906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a:t>Click to edit Master title style</a:t>
            </a:r>
          </a:p>
        </p:txBody>
      </p:sp>
      <p:sp>
        <p:nvSpPr>
          <p:cNvPr id="3" name="Table Placeholder 2"/>
          <p:cNvSpPr>
            <a:spLocks noGrp="1"/>
          </p:cNvSpPr>
          <p:nvPr>
            <p:ph type="tbl" idx="1"/>
          </p:nvPr>
        </p:nvSpPr>
        <p:spPr>
          <a:xfrm>
            <a:off x="771525" y="1524000"/>
            <a:ext cx="7593013" cy="4210050"/>
          </a:xfrm>
        </p:spPr>
        <p:txBody>
          <a:bodyPr/>
          <a:lstStyle/>
          <a:p>
            <a:pPr lvl="0"/>
            <a:endParaRPr lang="en-US" noProof="0" dirty="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42971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133243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085381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53311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13592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92942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47173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7294126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7982840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9750475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835899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22690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a:t>Click to edit Master title style</a:t>
            </a:r>
          </a:p>
        </p:txBody>
      </p:sp>
      <p:sp>
        <p:nvSpPr>
          <p:cNvPr id="3" name="Table Placeholder 2"/>
          <p:cNvSpPr>
            <a:spLocks noGrp="1"/>
          </p:cNvSpPr>
          <p:nvPr>
            <p:ph type="tbl" idx="1"/>
          </p:nvPr>
        </p:nvSpPr>
        <p:spPr>
          <a:xfrm>
            <a:off x="771525" y="1524000"/>
            <a:ext cx="7593013" cy="4210050"/>
          </a:xfrm>
        </p:spPr>
        <p:txBody>
          <a:bodyPr/>
          <a:lstStyle/>
          <a:p>
            <a:pPr lvl="0"/>
            <a:endParaRPr lang="en-US" noProof="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5703847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904915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081305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211115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5782636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6337118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0604580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9082487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982790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853916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640103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551674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a:t>Click to edit Master title style</a:t>
            </a:r>
          </a:p>
        </p:txBody>
      </p:sp>
      <p:sp>
        <p:nvSpPr>
          <p:cNvPr id="3" name="Table Placeholder 2"/>
          <p:cNvSpPr>
            <a:spLocks noGrp="1"/>
          </p:cNvSpPr>
          <p:nvPr>
            <p:ph type="tbl" idx="1"/>
          </p:nvPr>
        </p:nvSpPr>
        <p:spPr>
          <a:xfrm>
            <a:off x="771525" y="1524000"/>
            <a:ext cx="7593013" cy="4210050"/>
          </a:xfrm>
        </p:spPr>
        <p:txBody>
          <a:bodyPr/>
          <a:lstStyle/>
          <a:p>
            <a:pPr lvl="0"/>
            <a:endParaRPr lang="en-US" noProof="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707482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83118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11/2/2020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8578823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0228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17443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64908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63265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72971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11/2/2020</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8203765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56030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3332283"/>
      </p:ext>
    </p:extLst>
  </p:cSld>
  <p:clrMapOvr>
    <a:masterClrMapping/>
  </p:clrMapOvr>
  <p:hf sldNum="0" hd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5604374"/>
      </p:ext>
    </p:extLst>
  </p:cSld>
  <p:clrMapOvr>
    <a:masterClrMapping/>
  </p:clrMapOvr>
  <p:hf sldNum="0" hd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7121605"/>
      </p:ext>
    </p:extLst>
  </p:cSld>
  <p:clrMapOvr>
    <a:masterClrMapping/>
  </p:clrMapOvr>
  <p:hf sldNum="0" hd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1383746"/>
      </p:ext>
    </p:extLst>
  </p:cSld>
  <p:clrMapOvr>
    <a:masterClrMapping/>
  </p:clrMapOvr>
  <p:hf sldNum="0" hd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4771740"/>
      </p:ext>
    </p:extLst>
  </p:cSld>
  <p:clrMapOvr>
    <a:masterClrMapping/>
  </p:clrMapOvr>
  <p:hf sldNum="0" hd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11/2/2020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93647833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289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slideLayout" Target="../slideLayouts/slideLayout49.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17" Type="http://schemas.openxmlformats.org/officeDocument/2006/relationships/theme" Target="../theme/theme4.xml"/><Relationship Id="rId2" Type="http://schemas.openxmlformats.org/officeDocument/2006/relationships/slideLayout" Target="../slideLayouts/slideLayout38.xml"/><Relationship Id="rId16" Type="http://schemas.openxmlformats.org/officeDocument/2006/relationships/slideLayout" Target="../slideLayouts/slideLayout52.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5" Type="http://schemas.openxmlformats.org/officeDocument/2006/relationships/slideLayout" Target="../slideLayouts/slideLayout5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slideLayout" Target="../slideLayouts/slideLayout5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cs typeface="Arial"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30502928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cs typeface="Arial"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84544575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231186824"/>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11/2/2020</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fontAlgn="base">
              <a:spcBef>
                <a:spcPct val="0"/>
              </a:spcBef>
              <a:spcAft>
                <a:spcPct val="0"/>
              </a:spcAft>
              <a:defRPr/>
            </a:pPr>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6441984"/>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8" Type="http://schemas.openxmlformats.org/officeDocument/2006/relationships/image" Target="../media/image9.tiff"/><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8.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 Id="rId9" Type="http://schemas.openxmlformats.org/officeDocument/2006/relationships/image" Target="../media/image10.tiff"/></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3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2.xml"/><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hyperlink" Target="Visible%20learning%20updated%20before.mp4" TargetMode="External"/><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3.xml"/><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hyperlink" Target="Growth%20vs%20Fixed%20Mindset.mp4" TargetMode="External"/><Relationship Id="rId2" Type="http://schemas.openxmlformats.org/officeDocument/2006/relationships/notesSlide" Target="../notesSlides/notesSlide7.xml"/><Relationship Id="rId1" Type="http://schemas.openxmlformats.org/officeDocument/2006/relationships/slideLayout" Target="../slideLayouts/slideLayout38.xml"/><Relationship Id="rId5" Type="http://schemas.openxmlformats.org/officeDocument/2006/relationships/hyperlink" Target="critique%20and%20feedback%20-%20the%20story%20of%20austin's%20butterfly%20-%20Ron%20Berger.avi" TargetMode="External"/><Relationship Id="rId4" Type="http://schemas.openxmlformats.org/officeDocument/2006/relationships/hyperlink" Target="The%20Learning%20Brain.mp4"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www.pembrokedockcommunityschool.co.uk/63-presentations/" TargetMode="External"/><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3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38.xml"/><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38.xml"/><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5.jpe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3.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43.xml"/><Relationship Id="rId6" Type="http://schemas.openxmlformats.org/officeDocument/2006/relationships/image" Target="../media/image37.png"/><Relationship Id="rId5" Type="http://schemas.openxmlformats.org/officeDocument/2006/relationships/image" Target="../media/image43.jpeg"/><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hyperlink" Target="https://www.youtube.com/watch?v=uDXXV-mCLPg" TargetMode="External"/><Relationship Id="rId7"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43.xml"/><Relationship Id="rId6" Type="http://schemas.openxmlformats.org/officeDocument/2006/relationships/image" Target="../media/image47.jpeg"/><Relationship Id="rId11" Type="http://schemas.openxmlformats.org/officeDocument/2006/relationships/image" Target="../media/image51.png"/><Relationship Id="rId5" Type="http://schemas.openxmlformats.org/officeDocument/2006/relationships/image" Target="../media/image46.png"/><Relationship Id="rId10" Type="http://schemas.openxmlformats.org/officeDocument/2006/relationships/image" Target="../media/image50.jpeg"/><Relationship Id="rId4" Type="http://schemas.openxmlformats.org/officeDocument/2006/relationships/image" Target="../media/image45.png"/><Relationship Id="rId9" Type="http://schemas.openxmlformats.org/officeDocument/2006/relationships/image" Target="../media/image49.jpeg"/></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3.xml"/><Relationship Id="rId4" Type="http://schemas.openxmlformats.org/officeDocument/2006/relationships/image" Target="../media/image5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2.xml"/><Relationship Id="rId1" Type="http://schemas.openxmlformats.org/officeDocument/2006/relationships/slideLayout" Target="../slideLayouts/slideLayout38.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38.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 Id="rId9" Type="http://schemas.openxmlformats.org/officeDocument/2006/relationships/hyperlink" Target="http://www.pembrokedockcommunityschool.co.uk/visible-learning-in-year-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1.png"/><Relationship Id="rId2" Type="http://schemas.openxmlformats.org/officeDocument/2006/relationships/image" Target="../media/image67.jpeg"/><Relationship Id="rId1" Type="http://schemas.openxmlformats.org/officeDocument/2006/relationships/slideLayout" Target="../slideLayouts/slideLayout38.xml"/><Relationship Id="rId6" Type="http://schemas.openxmlformats.org/officeDocument/2006/relationships/image" Target="../media/image70.jpeg"/><Relationship Id="rId5" Type="http://schemas.openxmlformats.org/officeDocument/2006/relationships/image" Target="../media/image69.jpe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4.xml"/><Relationship Id="rId1" Type="http://schemas.openxmlformats.org/officeDocument/2006/relationships/slideLayout" Target="../slideLayouts/slideLayout43.xml"/><Relationship Id="rId6" Type="http://schemas.openxmlformats.org/officeDocument/2006/relationships/hyperlink" Target="http://www.pembrokedockcommunityschool.co.uk/visible-learning-in-year-6/" TargetMode="External"/><Relationship Id="rId5" Type="http://schemas.openxmlformats.org/officeDocument/2006/relationships/image" Target="../media/image74.png"/><Relationship Id="rId4" Type="http://schemas.openxmlformats.org/officeDocument/2006/relationships/image" Target="../media/image73.png"/></Relationships>
</file>

<file path=ppt/slides/_rels/slide23.xml.rels><?xml version="1.0" encoding="UTF-8" standalone="yes"?>
<Relationships xmlns="http://schemas.openxmlformats.org/package/2006/relationships"><Relationship Id="rId8" Type="http://schemas.openxmlformats.org/officeDocument/2006/relationships/image" Target="../media/image80.emf"/><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notesSlide" Target="../notesSlides/notesSlide15.xml"/><Relationship Id="rId1" Type="http://schemas.openxmlformats.org/officeDocument/2006/relationships/slideLayout" Target="../slideLayouts/slideLayout42.xml"/><Relationship Id="rId6" Type="http://schemas.openxmlformats.org/officeDocument/2006/relationships/image" Target="../media/image78.emf"/><Relationship Id="rId5" Type="http://schemas.openxmlformats.org/officeDocument/2006/relationships/image" Target="../media/image77.png"/><Relationship Id="rId4" Type="http://schemas.openxmlformats.org/officeDocument/2006/relationships/image" Target="../media/image76.emf"/></Relationships>
</file>

<file path=ppt/slides/_rels/slide24.xml.rels><?xml version="1.0" encoding="UTF-8" standalone="yes"?>
<Relationships xmlns="http://schemas.openxmlformats.org/package/2006/relationships"><Relationship Id="rId2" Type="http://schemas.openxmlformats.org/officeDocument/2006/relationships/image" Target="../media/image81.tiff"/><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27.xml.rels><?xml version="1.0" encoding="UTF-8" standalone="yes"?>
<Relationships xmlns="http://schemas.openxmlformats.org/package/2006/relationships"><Relationship Id="rId3" Type="http://schemas.openxmlformats.org/officeDocument/2006/relationships/hyperlink" Target="Visible%20learning%20after1.mp4" TargetMode="External"/><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40.xml"/><Relationship Id="rId6" Type="http://schemas.openxmlformats.org/officeDocument/2006/relationships/image" Target="../media/image84.png"/><Relationship Id="rId5" Type="http://schemas.openxmlformats.org/officeDocument/2006/relationships/image" Target="../media/image83.jpeg"/><Relationship Id="rId4" Type="http://schemas.openxmlformats.org/officeDocument/2006/relationships/image" Target="../media/image8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504198" y="4572000"/>
            <a:ext cx="6477000" cy="469436"/>
          </a:xfrm>
        </p:spPr>
        <p:txBody>
          <a:bodyPr/>
          <a:lstStyle/>
          <a:p>
            <a:r>
              <a:rPr lang="en-GB" dirty="0">
                <a:solidFill>
                  <a:schemeClr val="tx1"/>
                </a:solidFill>
              </a:rPr>
              <a:t/>
            </a:r>
            <a:br>
              <a:rPr lang="en-GB" dirty="0">
                <a:solidFill>
                  <a:schemeClr val="tx1"/>
                </a:solidFill>
              </a:rPr>
            </a:br>
            <a:r>
              <a:rPr lang="en-GB" dirty="0">
                <a:solidFill>
                  <a:schemeClr val="tx1"/>
                </a:solidFill>
              </a:rPr>
              <a:t/>
            </a:r>
            <a:br>
              <a:rPr lang="en-GB" dirty="0">
                <a:solidFill>
                  <a:schemeClr val="tx1"/>
                </a:solidFill>
              </a:rPr>
            </a:br>
            <a:r>
              <a:rPr lang="en-GB" dirty="0">
                <a:solidFill>
                  <a:schemeClr val="tx1"/>
                </a:solidFill>
              </a:rPr>
              <a:t/>
            </a:r>
            <a:br>
              <a:rPr lang="en-GB" dirty="0">
                <a:solidFill>
                  <a:schemeClr val="tx1"/>
                </a:solidFill>
              </a:rPr>
            </a:br>
            <a:r>
              <a:rPr lang="en-GB" dirty="0" smtClean="0">
                <a:solidFill>
                  <a:schemeClr val="tx1"/>
                </a:solidFill>
              </a:rPr>
              <a:t>Visible Learning</a:t>
            </a:r>
            <a:endParaRPr lang="en-GB" dirty="0">
              <a:solidFill>
                <a:schemeClr val="tx1"/>
              </a:solidFill>
            </a:endParaRPr>
          </a:p>
        </p:txBody>
      </p:sp>
      <p:sp>
        <p:nvSpPr>
          <p:cNvPr id="6" name="Subtitle 5"/>
          <p:cNvSpPr>
            <a:spLocks noGrp="1"/>
          </p:cNvSpPr>
          <p:nvPr>
            <p:ph type="subTitle" idx="1"/>
          </p:nvPr>
        </p:nvSpPr>
        <p:spPr>
          <a:xfrm>
            <a:off x="1130595" y="5256553"/>
            <a:ext cx="5826719" cy="1096899"/>
          </a:xfrm>
        </p:spPr>
        <p:txBody>
          <a:bodyPr>
            <a:normAutofit lnSpcReduction="10000"/>
          </a:bodyPr>
          <a:lstStyle/>
          <a:p>
            <a:r>
              <a:rPr lang="en-GB" dirty="0">
                <a:solidFill>
                  <a:schemeClr val="tx1"/>
                </a:solidFill>
              </a:rPr>
              <a:t>Michele Thomas</a:t>
            </a:r>
          </a:p>
          <a:p>
            <a:r>
              <a:rPr lang="en-GB" dirty="0">
                <a:solidFill>
                  <a:schemeClr val="tx1"/>
                </a:solidFill>
              </a:rPr>
              <a:t>Pembroke Dock Community School</a:t>
            </a:r>
          </a:p>
          <a:p>
            <a:r>
              <a:rPr lang="en-GB" dirty="0">
                <a:solidFill>
                  <a:schemeClr val="tx1"/>
                </a:solidFill>
              </a:rPr>
              <a:t>November </a:t>
            </a:r>
            <a:r>
              <a:rPr lang="en-GB" dirty="0" smtClean="0">
                <a:solidFill>
                  <a:schemeClr val="tx1"/>
                </a:solidFill>
              </a:rPr>
              <a:t>2020</a:t>
            </a:r>
            <a:endParaRPr lang="en-GB" dirty="0">
              <a:solidFill>
                <a:schemeClr val="tx1"/>
              </a:solidFill>
            </a:endParaRPr>
          </a:p>
        </p:txBody>
      </p:sp>
      <p:pic>
        <p:nvPicPr>
          <p:cNvPr id="4" name="Picture 3"/>
          <p:cNvPicPr>
            <a:picLocks noChangeAspect="1"/>
          </p:cNvPicPr>
          <p:nvPr/>
        </p:nvPicPr>
        <p:blipFill>
          <a:blip r:embed="rId2"/>
          <a:stretch>
            <a:fillRect/>
          </a:stretch>
        </p:blipFill>
        <p:spPr>
          <a:xfrm>
            <a:off x="960227" y="1340768"/>
            <a:ext cx="7013754" cy="2498650"/>
          </a:xfrm>
          <a:prstGeom prst="rect">
            <a:avLst/>
          </a:prstGeom>
          <a:effectLst>
            <a:softEdge rad="63500"/>
          </a:effectLst>
        </p:spPr>
      </p:pic>
    </p:spTree>
    <p:extLst>
      <p:ext uri="{BB962C8B-B14F-4D97-AF65-F5344CB8AC3E}">
        <p14:creationId xmlns:p14="http://schemas.microsoft.com/office/powerpoint/2010/main" val="601977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rot="740150">
            <a:off x="6579731" y="203766"/>
            <a:ext cx="2062498" cy="27539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b="1" i="1" dirty="0">
                <a:solidFill>
                  <a:schemeClr val="tx1"/>
                </a:solidFill>
              </a:rPr>
              <a:t>Visible Learning</a:t>
            </a:r>
          </a:p>
        </p:txBody>
      </p:sp>
      <p:sp>
        <p:nvSpPr>
          <p:cNvPr id="3" name="Content Placeholder 2"/>
          <p:cNvSpPr>
            <a:spLocks noGrp="1"/>
          </p:cNvSpPr>
          <p:nvPr>
            <p:ph idx="1"/>
          </p:nvPr>
        </p:nvSpPr>
        <p:spPr>
          <a:xfrm>
            <a:off x="304800" y="1295400"/>
            <a:ext cx="7924800" cy="5105400"/>
          </a:xfrm>
        </p:spPr>
        <p:txBody>
          <a:bodyPr/>
          <a:lstStyle/>
          <a:p>
            <a:pPr marL="0" indent="0">
              <a:buNone/>
            </a:pPr>
            <a:r>
              <a:rPr lang="en-US" sz="2400" dirty="0">
                <a:solidFill>
                  <a:schemeClr val="tx1"/>
                </a:solidFill>
              </a:rPr>
              <a:t>John Hattie - Professor of Education and </a:t>
            </a:r>
            <a:br>
              <a:rPr lang="en-US" sz="2400" dirty="0">
                <a:solidFill>
                  <a:schemeClr val="tx1"/>
                </a:solidFill>
              </a:rPr>
            </a:br>
            <a:r>
              <a:rPr lang="en-US" sz="2400" dirty="0">
                <a:solidFill>
                  <a:schemeClr val="tx1"/>
                </a:solidFill>
              </a:rPr>
              <a:t>Director of the Melbourne Education Research     Institute at the University of Melbourne, Australia</a:t>
            </a:r>
            <a:r>
              <a:rPr lang="en-US" sz="2400" dirty="0"/>
              <a:t>.</a:t>
            </a:r>
          </a:p>
          <a:p>
            <a:pPr marL="0" indent="0">
              <a:buNone/>
            </a:pPr>
            <a:r>
              <a:rPr lang="en-US" sz="2400" b="1" dirty="0"/>
              <a:t>Visible Learning Plus - Osiris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2116" y="270534"/>
            <a:ext cx="1443628" cy="2049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059" y="3146251"/>
            <a:ext cx="1655525" cy="2377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07078" y="4192894"/>
            <a:ext cx="1436230" cy="2284085"/>
          </a:xfrm>
          <a:prstGeom prst="rect">
            <a:avLst/>
          </a:prstGeom>
        </p:spPr>
      </p:pic>
      <p:pic>
        <p:nvPicPr>
          <p:cNvPr id="9" name="Picture 8"/>
          <p:cNvPicPr>
            <a:picLocks noChangeAspect="1"/>
          </p:cNvPicPr>
          <p:nvPr/>
        </p:nvPicPr>
        <p:blipFill>
          <a:blip r:embed="rId6"/>
          <a:stretch>
            <a:fillRect/>
          </a:stretch>
        </p:blipFill>
        <p:spPr>
          <a:xfrm>
            <a:off x="2025878" y="4184754"/>
            <a:ext cx="1600200" cy="2286000"/>
          </a:xfrm>
          <a:prstGeom prst="rect">
            <a:avLst/>
          </a:prstGeom>
        </p:spPr>
      </p:pic>
      <p:pic>
        <p:nvPicPr>
          <p:cNvPr id="10" name="Picture 9"/>
          <p:cNvPicPr>
            <a:picLocks noChangeAspect="1"/>
          </p:cNvPicPr>
          <p:nvPr/>
        </p:nvPicPr>
        <p:blipFill>
          <a:blip r:embed="rId7"/>
          <a:stretch>
            <a:fillRect/>
          </a:stretch>
        </p:blipFill>
        <p:spPr>
          <a:xfrm>
            <a:off x="2025878" y="3048000"/>
            <a:ext cx="1981200" cy="800100"/>
          </a:xfrm>
          <a:prstGeom prst="rect">
            <a:avLst/>
          </a:prstGeom>
        </p:spPr>
      </p:pic>
      <p:pic>
        <p:nvPicPr>
          <p:cNvPr id="5" name="Picture 4"/>
          <p:cNvPicPr>
            <a:picLocks noChangeAspect="1"/>
          </p:cNvPicPr>
          <p:nvPr/>
        </p:nvPicPr>
        <p:blipFill>
          <a:blip r:embed="rId8"/>
          <a:stretch>
            <a:fillRect/>
          </a:stretch>
        </p:blipFill>
        <p:spPr>
          <a:xfrm>
            <a:off x="7338638" y="4426411"/>
            <a:ext cx="1758385" cy="2133599"/>
          </a:xfrm>
          <a:prstGeom prst="rect">
            <a:avLst/>
          </a:prstGeom>
        </p:spPr>
      </p:pic>
      <p:pic>
        <p:nvPicPr>
          <p:cNvPr id="7" name="Picture 6"/>
          <p:cNvPicPr>
            <a:picLocks noChangeAspect="1"/>
          </p:cNvPicPr>
          <p:nvPr/>
        </p:nvPicPr>
        <p:blipFill>
          <a:blip r:embed="rId9"/>
          <a:stretch>
            <a:fillRect/>
          </a:stretch>
        </p:blipFill>
        <p:spPr>
          <a:xfrm>
            <a:off x="5503396" y="2673246"/>
            <a:ext cx="1772570" cy="2508354"/>
          </a:xfrm>
          <a:prstGeom prst="rect">
            <a:avLst/>
          </a:prstGeom>
        </p:spPr>
      </p:pic>
    </p:spTree>
    <p:extLst>
      <p:ext uri="{BB962C8B-B14F-4D97-AF65-F5344CB8AC3E}">
        <p14:creationId xmlns:p14="http://schemas.microsoft.com/office/powerpoint/2010/main" val="2291012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9268" y="815975"/>
            <a:ext cx="4800600" cy="533400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943768" y="36226"/>
            <a:ext cx="7605713" cy="809625"/>
          </a:xfrm>
        </p:spPr>
        <p:txBody>
          <a:bodyPr/>
          <a:lstStyle/>
          <a:p>
            <a:r>
              <a:rPr lang="en-US" sz="3700" dirty="0"/>
              <a:t>Major domains/areas of impact</a:t>
            </a:r>
          </a:p>
        </p:txBody>
      </p:sp>
      <p:sp>
        <p:nvSpPr>
          <p:cNvPr id="14339" name="Rectangle 5"/>
          <p:cNvSpPr>
            <a:spLocks noChangeArrowheads="1"/>
          </p:cNvSpPr>
          <p:nvPr/>
        </p:nvSpPr>
        <p:spPr bwMode="auto">
          <a:xfrm>
            <a:off x="1241166" y="981074"/>
            <a:ext cx="4232222" cy="5724525"/>
          </a:xfrm>
          <a:prstGeom prst="rect">
            <a:avLst/>
          </a:prstGeom>
          <a:solidFill>
            <a:schemeClr val="bg1"/>
          </a:solidFill>
          <a:ln>
            <a:solidFill>
              <a:schemeClr val="tx1"/>
            </a:solidFill>
          </a:ln>
        </p:spPr>
        <p:txBody>
          <a:bodyPr/>
          <a:lstStyle/>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Curricula</a:t>
            </a:r>
          </a:p>
          <a:p>
            <a:pPr marL="342900" indent="-342900" eaLnBrk="0" fontAlgn="base" hangingPunct="0">
              <a:spcBef>
                <a:spcPct val="20000"/>
              </a:spcBef>
              <a:spcAft>
                <a:spcPct val="0"/>
              </a:spcAft>
              <a:buClr>
                <a:srgbClr val="0099FF"/>
              </a:buClr>
              <a:buFont typeface="Wingdings" pitchFamily="34" charset="2"/>
              <a:buNone/>
            </a:pPr>
            <a:endParaRPr lang="en-NZ" sz="2400" b="1" dirty="0">
              <a:solidFill>
                <a:srgbClr val="969696"/>
              </a:solidFill>
            </a:endParaRPr>
          </a:p>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Home</a:t>
            </a:r>
          </a:p>
          <a:p>
            <a:pPr marL="342900" indent="-342900" eaLnBrk="0" fontAlgn="base" hangingPunct="0">
              <a:spcBef>
                <a:spcPct val="20000"/>
              </a:spcBef>
              <a:spcAft>
                <a:spcPct val="0"/>
              </a:spcAft>
              <a:buClr>
                <a:srgbClr val="0099FF"/>
              </a:buClr>
              <a:buFont typeface="Wingdings" pitchFamily="34" charset="2"/>
              <a:buChar char="§"/>
            </a:pPr>
            <a:endParaRPr lang="en-NZ" sz="2400" b="1" dirty="0">
              <a:solidFill>
                <a:srgbClr val="969696"/>
              </a:solidFill>
            </a:endParaRPr>
          </a:p>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School</a:t>
            </a:r>
            <a:endParaRPr lang="en-NZ" sz="2400" b="1" dirty="0">
              <a:solidFill>
                <a:schemeClr val="bg2">
                  <a:lumMod val="75000"/>
                </a:schemeClr>
              </a:solidFill>
            </a:endParaRPr>
          </a:p>
          <a:p>
            <a:pPr marL="342900" indent="-342900" eaLnBrk="0" fontAlgn="base" hangingPunct="0">
              <a:spcBef>
                <a:spcPct val="20000"/>
              </a:spcBef>
              <a:spcAft>
                <a:spcPct val="0"/>
              </a:spcAft>
              <a:buClr>
                <a:srgbClr val="0099FF"/>
              </a:buClr>
              <a:buFont typeface="Wingdings" pitchFamily="34" charset="2"/>
              <a:buNone/>
            </a:pPr>
            <a:endParaRPr lang="en-NZ" sz="2400" b="1" dirty="0">
              <a:solidFill>
                <a:srgbClr val="969696"/>
              </a:solidFill>
            </a:endParaRPr>
          </a:p>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Student</a:t>
            </a:r>
            <a:endParaRPr lang="en-NZ" sz="2400" b="1" dirty="0">
              <a:solidFill>
                <a:schemeClr val="bg2">
                  <a:lumMod val="75000"/>
                </a:schemeClr>
              </a:solidFill>
            </a:endParaRPr>
          </a:p>
          <a:p>
            <a:pPr marL="342900" indent="-342900" eaLnBrk="0" fontAlgn="base" hangingPunct="0">
              <a:spcBef>
                <a:spcPct val="20000"/>
              </a:spcBef>
              <a:spcAft>
                <a:spcPct val="0"/>
              </a:spcAft>
              <a:buClr>
                <a:srgbClr val="0099FF"/>
              </a:buClr>
              <a:buFont typeface="Wingdings" pitchFamily="34" charset="2"/>
              <a:buChar char="§"/>
            </a:pPr>
            <a:endParaRPr lang="en-NZ" sz="2400" b="1" dirty="0">
              <a:solidFill>
                <a:srgbClr val="969696"/>
              </a:solidFill>
            </a:endParaRPr>
          </a:p>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Teacher</a:t>
            </a:r>
          </a:p>
          <a:p>
            <a:pPr marL="342900" indent="-342900" eaLnBrk="0" fontAlgn="base" hangingPunct="0">
              <a:spcBef>
                <a:spcPct val="20000"/>
              </a:spcBef>
              <a:spcAft>
                <a:spcPct val="0"/>
              </a:spcAft>
              <a:buClr>
                <a:srgbClr val="0099FF"/>
              </a:buClr>
              <a:buFont typeface="Wingdings" pitchFamily="34" charset="2"/>
              <a:buChar char="§"/>
            </a:pPr>
            <a:endParaRPr lang="en-NZ" sz="2400" b="1" dirty="0">
              <a:solidFill>
                <a:srgbClr val="969696"/>
              </a:solidFill>
            </a:endParaRPr>
          </a:p>
          <a:p>
            <a:pPr marL="342900" indent="-342900" eaLnBrk="0" fontAlgn="base" hangingPunct="0">
              <a:spcBef>
                <a:spcPct val="20000"/>
              </a:spcBef>
              <a:spcAft>
                <a:spcPct val="0"/>
              </a:spcAft>
              <a:buClr>
                <a:srgbClr val="0099FF"/>
              </a:buClr>
              <a:buFont typeface="Wingdings" pitchFamily="34" charset="2"/>
              <a:buChar char="§"/>
            </a:pPr>
            <a:r>
              <a:rPr lang="en-NZ" sz="3200" b="1" dirty="0">
                <a:solidFill>
                  <a:schemeClr val="bg2">
                    <a:lumMod val="75000"/>
                  </a:schemeClr>
                </a:solidFill>
              </a:rPr>
              <a:t>Teaching</a:t>
            </a:r>
            <a:endParaRPr lang="en-US" sz="3200" b="1" dirty="0">
              <a:solidFill>
                <a:schemeClr val="bg2">
                  <a:lumMod val="75000"/>
                </a:schemeClr>
              </a:solidFill>
            </a:endParaRPr>
          </a:p>
        </p:txBody>
      </p:sp>
      <p:pic>
        <p:nvPicPr>
          <p:cNvPr id="14340" name="Picture 6" descr="Brown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7989" y="2819400"/>
            <a:ext cx="900111" cy="90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7" descr="labelledbook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8972" y="981074"/>
            <a:ext cx="1171828"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8" descr="tn_pic4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0842" y="1834602"/>
            <a:ext cx="799880" cy="79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Picture 9" descr="tn_pupil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75381" y="3912475"/>
            <a:ext cx="1035999" cy="7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4" name="Picture 10" descr="teacher14_small"/>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20285" y="4612564"/>
            <a:ext cx="810515" cy="1115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5" name="Picture 11" descr="001895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037508" y="5933736"/>
            <a:ext cx="688455" cy="924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ular Callout 2"/>
          <p:cNvSpPr/>
          <p:nvPr/>
        </p:nvSpPr>
        <p:spPr>
          <a:xfrm>
            <a:off x="5998564" y="1371600"/>
            <a:ext cx="2819400" cy="2540875"/>
          </a:xfrm>
          <a:prstGeom prst="wedgeRoundRectCallout">
            <a:avLst>
              <a:gd name="adj1" fmla="val -52734"/>
              <a:gd name="adj2" fmla="val 82341"/>
              <a:gd name="adj3" fmla="val 16667"/>
            </a:avLst>
          </a:prstGeom>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Impact Ranking for each domain</a:t>
            </a:r>
          </a:p>
        </p:txBody>
      </p:sp>
    </p:spTree>
    <p:extLst>
      <p:ext uri="{BB962C8B-B14F-4D97-AF65-F5344CB8AC3E}">
        <p14:creationId xmlns:p14="http://schemas.microsoft.com/office/powerpoint/2010/main" val="67795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798513" y="434975"/>
            <a:ext cx="7605712" cy="809625"/>
          </a:xfrm>
        </p:spPr>
        <p:txBody>
          <a:bodyPr/>
          <a:lstStyle/>
          <a:p>
            <a:r>
              <a:rPr lang="en-AU"/>
              <a:t>Influences on Achievement</a:t>
            </a:r>
            <a:endParaRPr lang="en-US"/>
          </a:p>
        </p:txBody>
      </p:sp>
      <p:grpSp>
        <p:nvGrpSpPr>
          <p:cNvPr id="11268" name="Group 64"/>
          <p:cNvGrpSpPr>
            <a:grpSpLocks/>
          </p:cNvGrpSpPr>
          <p:nvPr/>
        </p:nvGrpSpPr>
        <p:grpSpPr bwMode="auto">
          <a:xfrm>
            <a:off x="827088" y="2060575"/>
            <a:ext cx="7073900" cy="3541713"/>
            <a:chOff x="1214414" y="2459055"/>
            <a:chExt cx="7074388" cy="3541713"/>
          </a:xfrm>
        </p:grpSpPr>
        <p:pic>
          <p:nvPicPr>
            <p:cNvPr id="1126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0166" y="2887683"/>
              <a:ext cx="6270625" cy="311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0" name="TextBox 13"/>
            <p:cNvSpPr txBox="1">
              <a:spLocks noChangeArrowheads="1"/>
            </p:cNvSpPr>
            <p:nvPr/>
          </p:nvSpPr>
          <p:spPr bwMode="auto">
            <a:xfrm>
              <a:off x="4429323" y="2459055"/>
              <a:ext cx="501685"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.40</a:t>
              </a:r>
              <a:endParaRPr lang="en-US">
                <a:solidFill>
                  <a:srgbClr val="000000"/>
                </a:solidFill>
              </a:endParaRPr>
            </a:p>
          </p:txBody>
        </p:sp>
        <p:sp>
          <p:nvSpPr>
            <p:cNvPr id="11271" name="TextBox 14"/>
            <p:cNvSpPr txBox="1">
              <a:spLocks noChangeArrowheads="1"/>
            </p:cNvSpPr>
            <p:nvPr/>
          </p:nvSpPr>
          <p:spPr bwMode="auto">
            <a:xfrm>
              <a:off x="3572014" y="2601930"/>
              <a:ext cx="50168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.30</a:t>
              </a:r>
              <a:endParaRPr lang="en-US">
                <a:solidFill>
                  <a:srgbClr val="000000"/>
                </a:solidFill>
              </a:endParaRPr>
            </a:p>
          </p:txBody>
        </p:sp>
        <p:sp>
          <p:nvSpPr>
            <p:cNvPr id="11272" name="TextBox 15"/>
            <p:cNvSpPr txBox="1">
              <a:spLocks noChangeArrowheads="1"/>
            </p:cNvSpPr>
            <p:nvPr/>
          </p:nvSpPr>
          <p:spPr bwMode="auto">
            <a:xfrm>
              <a:off x="2214608" y="3244868"/>
              <a:ext cx="501685" cy="3667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.15</a:t>
              </a:r>
              <a:endParaRPr lang="en-US">
                <a:solidFill>
                  <a:srgbClr val="000000"/>
                </a:solidFill>
              </a:endParaRPr>
            </a:p>
          </p:txBody>
        </p:sp>
        <p:sp>
          <p:nvSpPr>
            <p:cNvPr id="11273" name="TextBox 16"/>
            <p:cNvSpPr txBox="1">
              <a:spLocks noChangeArrowheads="1"/>
            </p:cNvSpPr>
            <p:nvPr/>
          </p:nvSpPr>
          <p:spPr bwMode="auto">
            <a:xfrm>
              <a:off x="1500184" y="4357705"/>
              <a:ext cx="311171"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0</a:t>
              </a:r>
              <a:endParaRPr lang="en-US">
                <a:solidFill>
                  <a:srgbClr val="000000"/>
                </a:solidFill>
              </a:endParaRPr>
            </a:p>
          </p:txBody>
        </p:sp>
        <p:sp>
          <p:nvSpPr>
            <p:cNvPr id="11274" name="TextBox 17"/>
            <p:cNvSpPr txBox="1">
              <a:spLocks noChangeArrowheads="1"/>
            </p:cNvSpPr>
            <p:nvPr/>
          </p:nvSpPr>
          <p:spPr bwMode="auto">
            <a:xfrm>
              <a:off x="5500960" y="2601930"/>
              <a:ext cx="501684"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.50</a:t>
              </a:r>
              <a:endParaRPr lang="en-US">
                <a:solidFill>
                  <a:srgbClr val="000000"/>
                </a:solidFill>
              </a:endParaRPr>
            </a:p>
          </p:txBody>
        </p:sp>
        <p:sp>
          <p:nvSpPr>
            <p:cNvPr id="11275" name="TextBox 18"/>
            <p:cNvSpPr txBox="1">
              <a:spLocks noChangeArrowheads="1"/>
            </p:cNvSpPr>
            <p:nvPr/>
          </p:nvSpPr>
          <p:spPr bwMode="auto">
            <a:xfrm>
              <a:off x="6286826" y="2959118"/>
              <a:ext cx="50168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.60</a:t>
              </a:r>
              <a:endParaRPr lang="en-US">
                <a:solidFill>
                  <a:srgbClr val="000000"/>
                </a:solidFill>
              </a:endParaRPr>
            </a:p>
          </p:txBody>
        </p:sp>
        <p:sp>
          <p:nvSpPr>
            <p:cNvPr id="11276" name="TextBox 19"/>
            <p:cNvSpPr txBox="1">
              <a:spLocks noChangeArrowheads="1"/>
            </p:cNvSpPr>
            <p:nvPr/>
          </p:nvSpPr>
          <p:spPr bwMode="auto">
            <a:xfrm>
              <a:off x="6929808" y="3530618"/>
              <a:ext cx="50168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.70</a:t>
              </a:r>
              <a:endParaRPr lang="en-US">
                <a:solidFill>
                  <a:srgbClr val="000000"/>
                </a:solidFill>
              </a:endParaRPr>
            </a:p>
          </p:txBody>
        </p:sp>
        <p:sp>
          <p:nvSpPr>
            <p:cNvPr id="11277" name="TextBox 20"/>
            <p:cNvSpPr txBox="1">
              <a:spLocks noChangeArrowheads="1"/>
            </p:cNvSpPr>
            <p:nvPr/>
          </p:nvSpPr>
          <p:spPr bwMode="auto">
            <a:xfrm>
              <a:off x="7287020" y="4173555"/>
              <a:ext cx="50168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.80</a:t>
              </a:r>
              <a:endParaRPr lang="en-US">
                <a:solidFill>
                  <a:srgbClr val="000000"/>
                </a:solidFill>
              </a:endParaRPr>
            </a:p>
          </p:txBody>
        </p:sp>
        <p:sp>
          <p:nvSpPr>
            <p:cNvPr id="11278" name="TextBox 21"/>
            <p:cNvSpPr txBox="1">
              <a:spLocks noChangeArrowheads="1"/>
            </p:cNvSpPr>
            <p:nvPr/>
          </p:nvSpPr>
          <p:spPr bwMode="auto">
            <a:xfrm>
              <a:off x="7644233" y="4745055"/>
              <a:ext cx="501684"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.90</a:t>
              </a:r>
              <a:endParaRPr lang="en-US">
                <a:solidFill>
                  <a:srgbClr val="000000"/>
                </a:solidFill>
              </a:endParaRPr>
            </a:p>
          </p:txBody>
        </p:sp>
        <p:sp>
          <p:nvSpPr>
            <p:cNvPr id="11279" name="TextBox 22"/>
            <p:cNvSpPr txBox="1">
              <a:spLocks noChangeArrowheads="1"/>
            </p:cNvSpPr>
            <p:nvPr/>
          </p:nvSpPr>
          <p:spPr bwMode="auto">
            <a:xfrm>
              <a:off x="7787117" y="5387993"/>
              <a:ext cx="50168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rPr>
                <a:t>1.0</a:t>
              </a:r>
              <a:endParaRPr lang="en-US">
                <a:solidFill>
                  <a:srgbClr val="000000"/>
                </a:solidFill>
              </a:endParaRPr>
            </a:p>
          </p:txBody>
        </p:sp>
        <p:cxnSp>
          <p:nvCxnSpPr>
            <p:cNvPr id="31" name="Straight Connector 30"/>
            <p:cNvCxnSpPr/>
            <p:nvPr/>
          </p:nvCxnSpPr>
          <p:spPr>
            <a:xfrm rot="5400000">
              <a:off x="5608128" y="3107547"/>
              <a:ext cx="142875" cy="71442"/>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p:cNvCxnSpPr/>
            <p:nvPr/>
          </p:nvCxnSpPr>
          <p:spPr>
            <a:xfrm rot="5400000">
              <a:off x="6251109" y="3393297"/>
              <a:ext cx="142875" cy="71443"/>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p:cNvCxnSpPr/>
            <p:nvPr/>
          </p:nvCxnSpPr>
          <p:spPr>
            <a:xfrm rot="5400000">
              <a:off x="6786928" y="3786200"/>
              <a:ext cx="142875" cy="142885"/>
            </a:xfrm>
            <a:prstGeom prst="line">
              <a:avLst/>
            </a:prstGeom>
          </p:spPr>
          <p:style>
            <a:lnRef idx="2">
              <a:schemeClr val="dk1"/>
            </a:lnRef>
            <a:fillRef idx="0">
              <a:schemeClr val="dk1"/>
            </a:fillRef>
            <a:effectRef idx="1">
              <a:schemeClr val="dk1"/>
            </a:effectRef>
            <a:fontRef idx="minor">
              <a:schemeClr val="tx1"/>
            </a:fontRef>
          </p:style>
        </p:cxnSp>
        <p:cxnSp>
          <p:nvCxnSpPr>
            <p:cNvPr id="36" name="Straight Connector 35"/>
            <p:cNvCxnSpPr/>
            <p:nvPr/>
          </p:nvCxnSpPr>
          <p:spPr>
            <a:xfrm rot="10800000" flipV="1">
              <a:off x="7215578" y="4429143"/>
              <a:ext cx="142885" cy="71437"/>
            </a:xfrm>
            <a:prstGeom prst="line">
              <a:avLst/>
            </a:prstGeom>
          </p:spPr>
          <p:style>
            <a:lnRef idx="2">
              <a:schemeClr val="dk1"/>
            </a:lnRef>
            <a:fillRef idx="0">
              <a:schemeClr val="dk1"/>
            </a:fillRef>
            <a:effectRef idx="1">
              <a:schemeClr val="dk1"/>
            </a:effectRef>
            <a:fontRef idx="minor">
              <a:schemeClr val="tx1"/>
            </a:fontRef>
          </p:style>
        </p:cxnSp>
        <p:cxnSp>
          <p:nvCxnSpPr>
            <p:cNvPr id="43" name="Straight Connector 42"/>
            <p:cNvCxnSpPr/>
            <p:nvPr/>
          </p:nvCxnSpPr>
          <p:spPr>
            <a:xfrm rot="10800000" flipV="1">
              <a:off x="7429905" y="5000643"/>
              <a:ext cx="214328" cy="71437"/>
            </a:xfrm>
            <a:prstGeom prst="line">
              <a:avLst/>
            </a:prstGeom>
          </p:spPr>
          <p:style>
            <a:lnRef idx="2">
              <a:schemeClr val="dk1"/>
            </a:lnRef>
            <a:fillRef idx="0">
              <a:schemeClr val="dk1"/>
            </a:fillRef>
            <a:effectRef idx="1">
              <a:schemeClr val="dk1"/>
            </a:effectRef>
            <a:fontRef idx="minor">
              <a:schemeClr val="tx1"/>
            </a:fontRef>
          </p:style>
        </p:cxnSp>
        <p:cxnSp>
          <p:nvCxnSpPr>
            <p:cNvPr id="45" name="Straight Connector 44"/>
            <p:cNvCxnSpPr/>
            <p:nvPr/>
          </p:nvCxnSpPr>
          <p:spPr>
            <a:xfrm rot="10800000">
              <a:off x="7572790" y="5572143"/>
              <a:ext cx="142885" cy="1587"/>
            </a:xfrm>
            <a:prstGeom prst="line">
              <a:avLst/>
            </a:prstGeom>
          </p:spPr>
          <p:style>
            <a:lnRef idx="2">
              <a:schemeClr val="dk1"/>
            </a:lnRef>
            <a:fillRef idx="0">
              <a:schemeClr val="dk1"/>
            </a:fillRef>
            <a:effectRef idx="1">
              <a:schemeClr val="dk1"/>
            </a:effectRef>
            <a:fontRef idx="minor">
              <a:schemeClr val="tx1"/>
            </a:fontRef>
          </p:style>
        </p:cxnSp>
        <p:sp>
          <p:nvSpPr>
            <p:cNvPr id="11286" name="TextBox 59"/>
            <p:cNvSpPr txBox="1">
              <a:spLocks noChangeArrowheads="1"/>
            </p:cNvSpPr>
            <p:nvPr/>
          </p:nvSpPr>
          <p:spPr bwMode="auto">
            <a:xfrm>
              <a:off x="2000280" y="5286393"/>
              <a:ext cx="127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FFFFFF"/>
                  </a:solidFill>
                  <a:latin typeface="Aharoni" pitchFamily="2" charset="-79"/>
                  <a:cs typeface="Aharoni" pitchFamily="2" charset="-79"/>
                </a:rPr>
                <a:t>REVERSE</a:t>
              </a:r>
              <a:endParaRPr lang="en-US">
                <a:solidFill>
                  <a:srgbClr val="FFFFFF"/>
                </a:solidFill>
                <a:latin typeface="Aharoni" pitchFamily="2" charset="-79"/>
                <a:cs typeface="Aharoni" pitchFamily="2" charset="-79"/>
              </a:endParaRPr>
            </a:p>
          </p:txBody>
        </p:sp>
        <p:sp>
          <p:nvSpPr>
            <p:cNvPr id="11287" name="TextBox 60"/>
            <p:cNvSpPr txBox="1">
              <a:spLocks noChangeArrowheads="1"/>
            </p:cNvSpPr>
            <p:nvPr/>
          </p:nvSpPr>
          <p:spPr bwMode="auto">
            <a:xfrm rot="2700000">
              <a:off x="2236893" y="4240208"/>
              <a:ext cx="1708150" cy="641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latin typeface="Aharoni" pitchFamily="2" charset="-79"/>
                  <a:cs typeface="Aharoni" pitchFamily="2" charset="-79"/>
                </a:rPr>
                <a:t>Developmental</a:t>
              </a:r>
            </a:p>
            <a:p>
              <a:pPr eaLnBrk="1" fontAlgn="base" hangingPunct="1">
                <a:spcBef>
                  <a:spcPct val="0"/>
                </a:spcBef>
                <a:spcAft>
                  <a:spcPct val="0"/>
                </a:spcAft>
              </a:pPr>
              <a:r>
                <a:rPr lang="en-AU">
                  <a:solidFill>
                    <a:srgbClr val="000000"/>
                  </a:solidFill>
                  <a:latin typeface="Aharoni" pitchFamily="2" charset="-79"/>
                  <a:cs typeface="Aharoni" pitchFamily="2" charset="-79"/>
                </a:rPr>
                <a:t>Effects</a:t>
              </a:r>
              <a:endParaRPr lang="en-US">
                <a:solidFill>
                  <a:srgbClr val="000000"/>
                </a:solidFill>
                <a:latin typeface="Aharoni" pitchFamily="2" charset="-79"/>
                <a:cs typeface="Aharoni" pitchFamily="2" charset="-79"/>
              </a:endParaRPr>
            </a:p>
          </p:txBody>
        </p:sp>
        <p:sp>
          <p:nvSpPr>
            <p:cNvPr id="11288" name="TextBox 61"/>
            <p:cNvSpPr txBox="1">
              <a:spLocks noChangeArrowheads="1"/>
            </p:cNvSpPr>
            <p:nvPr/>
          </p:nvSpPr>
          <p:spPr bwMode="auto">
            <a:xfrm rot="3600000">
              <a:off x="3147364" y="3356754"/>
              <a:ext cx="1022350" cy="916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000000"/>
                  </a:solidFill>
                  <a:cs typeface="Aharoni" pitchFamily="2" charset="-79"/>
                </a:rPr>
                <a:t>Typical</a:t>
              </a:r>
            </a:p>
            <a:p>
              <a:pPr eaLnBrk="1" fontAlgn="base" hangingPunct="1">
                <a:spcBef>
                  <a:spcPct val="0"/>
                </a:spcBef>
                <a:spcAft>
                  <a:spcPct val="0"/>
                </a:spcAft>
              </a:pPr>
              <a:r>
                <a:rPr lang="en-AU">
                  <a:solidFill>
                    <a:srgbClr val="000000"/>
                  </a:solidFill>
                  <a:cs typeface="Aharoni" pitchFamily="2" charset="-79"/>
                </a:rPr>
                <a:t>Teacher</a:t>
              </a:r>
            </a:p>
            <a:p>
              <a:pPr eaLnBrk="1" fontAlgn="base" hangingPunct="1">
                <a:spcBef>
                  <a:spcPct val="0"/>
                </a:spcBef>
                <a:spcAft>
                  <a:spcPct val="0"/>
                </a:spcAft>
              </a:pPr>
              <a:r>
                <a:rPr lang="en-AU">
                  <a:solidFill>
                    <a:srgbClr val="000000"/>
                  </a:solidFill>
                  <a:cs typeface="Aharoni" pitchFamily="2" charset="-79"/>
                </a:rPr>
                <a:t>Effects</a:t>
              </a:r>
              <a:endParaRPr lang="en-US">
                <a:solidFill>
                  <a:srgbClr val="000000"/>
                </a:solidFill>
                <a:cs typeface="Aharoni" pitchFamily="2" charset="-79"/>
              </a:endParaRPr>
            </a:p>
          </p:txBody>
        </p:sp>
        <p:sp>
          <p:nvSpPr>
            <p:cNvPr id="11289" name="TextBox 62"/>
            <p:cNvSpPr txBox="1">
              <a:spLocks noChangeArrowheads="1"/>
            </p:cNvSpPr>
            <p:nvPr/>
          </p:nvSpPr>
          <p:spPr bwMode="auto">
            <a:xfrm>
              <a:off x="5286632" y="4286268"/>
              <a:ext cx="122563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AU">
                  <a:solidFill>
                    <a:srgbClr val="FFFFFF"/>
                  </a:solidFill>
                  <a:latin typeface="Aharoni" pitchFamily="2" charset="-79"/>
                  <a:cs typeface="Aharoni" pitchFamily="2" charset="-79"/>
                </a:rPr>
                <a:t>ZONE OF</a:t>
              </a:r>
            </a:p>
            <a:p>
              <a:pPr eaLnBrk="1" fontAlgn="base" hangingPunct="1">
                <a:spcBef>
                  <a:spcPct val="0"/>
                </a:spcBef>
                <a:spcAft>
                  <a:spcPct val="0"/>
                </a:spcAft>
              </a:pPr>
              <a:r>
                <a:rPr lang="en-AU">
                  <a:solidFill>
                    <a:srgbClr val="FFFFFF"/>
                  </a:solidFill>
                  <a:latin typeface="Aharoni" pitchFamily="2" charset="-79"/>
                  <a:cs typeface="Aharoni" pitchFamily="2" charset="-79"/>
                </a:rPr>
                <a:t>DESIRED</a:t>
              </a:r>
            </a:p>
            <a:p>
              <a:pPr eaLnBrk="1" fontAlgn="base" hangingPunct="1">
                <a:spcBef>
                  <a:spcPct val="0"/>
                </a:spcBef>
                <a:spcAft>
                  <a:spcPct val="0"/>
                </a:spcAft>
              </a:pPr>
              <a:r>
                <a:rPr lang="en-AU">
                  <a:solidFill>
                    <a:srgbClr val="FFFFFF"/>
                  </a:solidFill>
                  <a:latin typeface="Aharoni" pitchFamily="2" charset="-79"/>
                  <a:cs typeface="Aharoni" pitchFamily="2" charset="-79"/>
                </a:rPr>
                <a:t>EFFECTS</a:t>
              </a:r>
              <a:endParaRPr lang="en-US">
                <a:solidFill>
                  <a:srgbClr val="FFFFFF"/>
                </a:solidFill>
                <a:latin typeface="Aharoni" pitchFamily="2" charset="-79"/>
                <a:cs typeface="Aharoni" pitchFamily="2" charset="-79"/>
              </a:endParaRPr>
            </a:p>
          </p:txBody>
        </p:sp>
        <p:sp>
          <p:nvSpPr>
            <p:cNvPr id="64" name="Rectangle 63"/>
            <p:cNvSpPr/>
            <p:nvPr/>
          </p:nvSpPr>
          <p:spPr>
            <a:xfrm>
              <a:off x="1214414" y="5715018"/>
              <a:ext cx="7001358" cy="214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srgbClr val="FFFFFF"/>
                </a:solidFill>
              </a:endParaRPr>
            </a:p>
          </p:txBody>
        </p:sp>
      </p:grpSp>
    </p:spTree>
    <p:extLst>
      <p:ext uri="{BB962C8B-B14F-4D97-AF65-F5344CB8AC3E}">
        <p14:creationId xmlns:p14="http://schemas.microsoft.com/office/powerpoint/2010/main" val="649880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www.daveltd.com/photo/macro/eyes/jalene/beautiful-left-ey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9525" y="1566863"/>
            <a:ext cx="6870700"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itle 1"/>
          <p:cNvSpPr>
            <a:spLocks noGrp="1"/>
          </p:cNvSpPr>
          <p:nvPr>
            <p:ph type="title"/>
          </p:nvPr>
        </p:nvSpPr>
        <p:spPr>
          <a:xfrm>
            <a:off x="900113" y="333375"/>
            <a:ext cx="7605712" cy="809625"/>
          </a:xfrm>
        </p:spPr>
        <p:txBody>
          <a:bodyPr>
            <a:normAutofit/>
          </a:bodyPr>
          <a:lstStyle/>
          <a:p>
            <a:pPr eaLnBrk="1" hangingPunct="1"/>
            <a:r>
              <a:rPr lang="en-AU" altLang="en-US" sz="3700"/>
              <a:t>Visible Teaching – Visible Learning</a:t>
            </a:r>
            <a:endParaRPr lang="en-US" altLang="en-US" sz="3700"/>
          </a:p>
        </p:txBody>
      </p:sp>
      <p:pic>
        <p:nvPicPr>
          <p:cNvPr id="24580" name="TextBox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688" y="2786063"/>
            <a:ext cx="8478837" cy="357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TextBox 5"/>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050" y="3492500"/>
            <a:ext cx="7729538" cy="136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168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txBox="1">
            <a:spLocks noGrp="1"/>
          </p:cNvSpPr>
          <p:nvPr>
            <p:ph type="title"/>
          </p:nvPr>
        </p:nvSpPr>
        <p:spPr/>
        <p:txBody>
          <a:bodyPr/>
          <a:lstStyle/>
          <a:p>
            <a:r>
              <a:rPr lang="en-GB" altLang="en-US" dirty="0">
                <a:latin typeface="Calibri" panose="020F0502020204030204" pitchFamily="34" charset="0"/>
              </a:rPr>
              <a:t>Baseline exercise </a:t>
            </a:r>
          </a:p>
        </p:txBody>
      </p:sp>
      <p:sp>
        <p:nvSpPr>
          <p:cNvPr id="3" name="Content Placeholder 2"/>
          <p:cNvSpPr>
            <a:spLocks noGrp="1"/>
          </p:cNvSpPr>
          <p:nvPr>
            <p:ph idx="1"/>
          </p:nvPr>
        </p:nvSpPr>
        <p:spPr/>
        <p:txBody>
          <a:bodyPr>
            <a:normAutofit/>
          </a:bodyPr>
          <a:lstStyle/>
          <a:p>
            <a:pPr>
              <a:defRPr/>
            </a:pPr>
            <a:r>
              <a:rPr lang="en-GB" sz="3200" dirty="0"/>
              <a:t>What makes a good learner?</a:t>
            </a:r>
          </a:p>
          <a:p>
            <a:pPr>
              <a:defRPr/>
            </a:pPr>
            <a:r>
              <a:rPr lang="en-GB" sz="3200" dirty="0"/>
              <a:t>What feedback do you get from your teachers?</a:t>
            </a:r>
          </a:p>
          <a:p>
            <a:pPr>
              <a:defRPr/>
            </a:pPr>
            <a:r>
              <a:rPr lang="en-GB" sz="3200" dirty="0">
                <a:hlinkClick r:id="rId3" action="ppaction://hlinkfile"/>
              </a:rPr>
              <a:t>Video footage</a:t>
            </a:r>
            <a:endParaRPr lang="en-GB" sz="3200" dirty="0"/>
          </a:p>
        </p:txBody>
      </p:sp>
    </p:spTree>
    <p:extLst>
      <p:ext uri="{BB962C8B-B14F-4D97-AF65-F5344CB8AC3E}">
        <p14:creationId xmlns:p14="http://schemas.microsoft.com/office/powerpoint/2010/main" val="301309945"/>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pPr>
              <a:defRPr/>
            </a:pPr>
            <a:endParaRPr lang="en-GB"/>
          </a:p>
        </p:txBody>
      </p:sp>
      <p:pic>
        <p:nvPicPr>
          <p:cNvPr id="6" name="Content Placeholder 5"/>
          <p:cNvPicPr>
            <a:picLocks noGrp="1" noChangeAspect="1"/>
          </p:cNvPicPr>
          <p:nvPr>
            <p:ph sz="half" idx="4294967295"/>
          </p:nvPr>
        </p:nvPicPr>
        <p:blipFill>
          <a:blip r:embed="rId3"/>
          <a:stretch>
            <a:fillRect/>
          </a:stretch>
        </p:blipFill>
        <p:spPr>
          <a:xfrm>
            <a:off x="914399" y="457200"/>
            <a:ext cx="4794099" cy="3581400"/>
          </a:xfrm>
          <a:prstGeom prst="rect">
            <a:avLst/>
          </a:prstGeom>
        </p:spPr>
      </p:pic>
      <p:pic>
        <p:nvPicPr>
          <p:cNvPr id="7" name="Picture 6"/>
          <p:cNvPicPr>
            <a:picLocks noChangeAspect="1"/>
          </p:cNvPicPr>
          <p:nvPr/>
        </p:nvPicPr>
        <p:blipFill>
          <a:blip r:embed="rId4"/>
          <a:stretch>
            <a:fillRect/>
          </a:stretch>
        </p:blipFill>
        <p:spPr>
          <a:xfrm>
            <a:off x="4495800" y="3368344"/>
            <a:ext cx="4476351" cy="3343275"/>
          </a:xfrm>
          <a:prstGeom prst="rect">
            <a:avLst/>
          </a:prstGeom>
        </p:spPr>
      </p:pic>
      <p:pic>
        <p:nvPicPr>
          <p:cNvPr id="8" name="Picture 7"/>
          <p:cNvPicPr>
            <a:picLocks noChangeAspect="1"/>
          </p:cNvPicPr>
          <p:nvPr/>
        </p:nvPicPr>
        <p:blipFill>
          <a:blip r:embed="rId5"/>
          <a:stretch>
            <a:fillRect/>
          </a:stretch>
        </p:blipFill>
        <p:spPr>
          <a:xfrm>
            <a:off x="6733975" y="457200"/>
            <a:ext cx="1743075" cy="2619375"/>
          </a:xfrm>
          <a:prstGeom prst="rect">
            <a:avLst/>
          </a:prstGeom>
        </p:spPr>
      </p:pic>
      <p:sp>
        <p:nvSpPr>
          <p:cNvPr id="9" name="TextBox 8"/>
          <p:cNvSpPr txBox="1"/>
          <p:nvPr/>
        </p:nvSpPr>
        <p:spPr>
          <a:xfrm>
            <a:off x="914399" y="4648200"/>
            <a:ext cx="3200401" cy="1384995"/>
          </a:xfrm>
          <a:prstGeom prst="rect">
            <a:avLst/>
          </a:prstGeom>
          <a:noFill/>
        </p:spPr>
        <p:txBody>
          <a:bodyPr wrap="square" rtlCol="0">
            <a:spAutoFit/>
          </a:bodyPr>
          <a:lstStyle/>
          <a:p>
            <a:r>
              <a:rPr lang="en-GB" sz="2800" dirty="0"/>
              <a:t>Making learning visible – involving pupils</a:t>
            </a:r>
          </a:p>
        </p:txBody>
      </p:sp>
    </p:spTree>
    <p:extLst>
      <p:ext uri="{BB962C8B-B14F-4D97-AF65-F5344CB8AC3E}">
        <p14:creationId xmlns:p14="http://schemas.microsoft.com/office/powerpoint/2010/main" val="3581542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854075" y="404813"/>
            <a:ext cx="7605713" cy="809625"/>
          </a:xfrm>
        </p:spPr>
        <p:txBody>
          <a:bodyPr/>
          <a:lstStyle/>
          <a:p>
            <a:pPr eaLnBrk="1" hangingPunct="1"/>
            <a:r>
              <a:rPr lang="en-AU" dirty="0"/>
              <a:t>Students …</a:t>
            </a:r>
            <a:endParaRPr lang="en-US" dirty="0"/>
          </a:p>
        </p:txBody>
      </p:sp>
      <p:sp>
        <p:nvSpPr>
          <p:cNvPr id="30723" name="Content Placeholder 2"/>
          <p:cNvSpPr>
            <a:spLocks noGrp="1"/>
          </p:cNvSpPr>
          <p:nvPr>
            <p:ph idx="1"/>
          </p:nvPr>
        </p:nvSpPr>
        <p:spPr>
          <a:xfrm>
            <a:off x="771524" y="914400"/>
            <a:ext cx="7534275" cy="4819650"/>
          </a:xfrm>
        </p:spPr>
        <p:txBody>
          <a:bodyPr>
            <a:noAutofit/>
          </a:bodyPr>
          <a:lstStyle/>
          <a:p>
            <a:pPr lvl="0" defTabSz="914400" eaLnBrk="0" fontAlgn="base" hangingPunct="0">
              <a:spcBef>
                <a:spcPct val="20000"/>
              </a:spcBef>
              <a:spcAft>
                <a:spcPct val="0"/>
              </a:spcAft>
              <a:buClr>
                <a:srgbClr val="0099FF"/>
              </a:buClr>
              <a:buSzTx/>
              <a:buFont typeface="Wingdings" pitchFamily="2" charset="2"/>
              <a:buChar char="§"/>
            </a:pPr>
            <a:r>
              <a:rPr lang="en-GB" sz="2000" kern="0" dirty="0">
                <a:solidFill>
                  <a:srgbClr val="000000"/>
                </a:solidFill>
                <a:latin typeface="Swis721 Lt BT"/>
                <a:cs typeface="Arial"/>
                <a:hlinkClick r:id="rId3" action="ppaction://hlinkfile"/>
              </a:rPr>
              <a:t>Growth </a:t>
            </a:r>
            <a:r>
              <a:rPr lang="en-GB" sz="2000" kern="0" dirty="0" err="1">
                <a:solidFill>
                  <a:srgbClr val="000000"/>
                </a:solidFill>
                <a:latin typeface="Swis721 Lt BT"/>
                <a:cs typeface="Arial"/>
                <a:hlinkClick r:id="rId3" action="ppaction://hlinkfile"/>
              </a:rPr>
              <a:t>Mindset</a:t>
            </a:r>
            <a:r>
              <a:rPr lang="en-GB" sz="2000" kern="0" dirty="0">
                <a:solidFill>
                  <a:srgbClr val="000000"/>
                </a:solidFill>
                <a:latin typeface="Swis721 Lt BT"/>
                <a:cs typeface="Arial"/>
                <a:hlinkClick r:id="rId3" action="ppaction://hlinkfile"/>
              </a:rPr>
              <a:t> – Carol </a:t>
            </a:r>
            <a:r>
              <a:rPr lang="en-GB" sz="2000" kern="0" dirty="0" err="1">
                <a:solidFill>
                  <a:srgbClr val="000000"/>
                </a:solidFill>
                <a:latin typeface="Swis721 Lt BT"/>
                <a:cs typeface="Arial"/>
                <a:hlinkClick r:id="rId3" action="ppaction://hlinkfile"/>
              </a:rPr>
              <a:t>Dweck</a:t>
            </a:r>
            <a:r>
              <a:rPr lang="en-GB" sz="2000" kern="0" dirty="0">
                <a:solidFill>
                  <a:srgbClr val="000000"/>
                </a:solidFill>
                <a:latin typeface="Swis721 Lt BT"/>
                <a:cs typeface="Arial"/>
                <a:hlinkClick r:id="rId3" action="ppaction://hlinkfile"/>
              </a:rPr>
              <a:t> </a:t>
            </a:r>
            <a:r>
              <a:rPr lang="en-GB" sz="2000" kern="0" dirty="0">
                <a:solidFill>
                  <a:srgbClr val="000000"/>
                </a:solidFill>
                <a:latin typeface="Swis721 Lt BT"/>
                <a:cs typeface="Arial"/>
                <a:hlinkClick r:id="rId3"/>
              </a:rPr>
              <a:t> </a:t>
            </a:r>
            <a:r>
              <a:rPr lang="en-GB" sz="2000" kern="0" dirty="0">
                <a:solidFill>
                  <a:srgbClr val="000000"/>
                </a:solidFill>
                <a:latin typeface="Swis721 Lt BT"/>
                <a:cs typeface="Arial"/>
                <a:hlinkClick r:id="rId3" action="ppaction://hlinkfile"/>
              </a:rPr>
              <a:t>- </a:t>
            </a:r>
            <a:r>
              <a:rPr lang="en-GB" sz="2000" kern="0" dirty="0">
                <a:solidFill>
                  <a:srgbClr val="000000"/>
                </a:solidFill>
                <a:latin typeface="Swis721 Lt BT"/>
                <a:cs typeface="Arial"/>
              </a:rPr>
              <a:t>Learner Dispositions </a:t>
            </a:r>
          </a:p>
          <a:p>
            <a:pPr lvl="0" defTabSz="914400" eaLnBrk="0" fontAlgn="base" hangingPunct="0">
              <a:spcBef>
                <a:spcPct val="20000"/>
              </a:spcBef>
              <a:spcAft>
                <a:spcPct val="0"/>
              </a:spcAft>
              <a:buClr>
                <a:srgbClr val="0099FF"/>
              </a:buClr>
              <a:buSzTx/>
              <a:buFont typeface="Wingdings" pitchFamily="2" charset="2"/>
              <a:buChar char="§"/>
            </a:pPr>
            <a:r>
              <a:rPr lang="en-GB" sz="2000" kern="0" dirty="0" err="1">
                <a:solidFill>
                  <a:srgbClr val="000000"/>
                </a:solidFill>
                <a:latin typeface="Swis721 Lt BT"/>
                <a:cs typeface="Arial"/>
                <a:hlinkClick r:id="rId4" action="ppaction://hlinkfile"/>
              </a:rPr>
              <a:t>Brainology</a:t>
            </a:r>
            <a:r>
              <a:rPr lang="en-GB" sz="2000" kern="0" dirty="0">
                <a:solidFill>
                  <a:srgbClr val="000000"/>
                </a:solidFill>
                <a:latin typeface="Swis721 Lt BT"/>
                <a:cs typeface="Arial"/>
                <a:hlinkClick r:id="rId4" action="ppaction://hlinkfile"/>
              </a:rPr>
              <a:t>  </a:t>
            </a:r>
            <a:r>
              <a:rPr lang="en-GB" sz="2000" kern="0" dirty="0">
                <a:solidFill>
                  <a:srgbClr val="000000"/>
                </a:solidFill>
                <a:latin typeface="Swis721 Lt BT"/>
                <a:cs typeface="Arial"/>
              </a:rPr>
              <a:t>+  Aspirations </a:t>
            </a:r>
          </a:p>
          <a:p>
            <a:pPr lvl="0" defTabSz="914400" eaLnBrk="0" fontAlgn="base" hangingPunct="0">
              <a:spcBef>
                <a:spcPct val="20000"/>
              </a:spcBef>
              <a:spcAft>
                <a:spcPct val="0"/>
              </a:spcAft>
              <a:buClr>
                <a:srgbClr val="0099FF"/>
              </a:buClr>
              <a:buSzTx/>
              <a:buFont typeface="Wingdings" pitchFamily="2" charset="2"/>
              <a:buChar char="§"/>
            </a:pPr>
            <a:r>
              <a:rPr lang="en-GB" sz="2000" kern="0" dirty="0">
                <a:solidFill>
                  <a:srgbClr val="000000"/>
                </a:solidFill>
                <a:latin typeface="Swis721 Lt BT"/>
                <a:cs typeface="Arial"/>
                <a:hlinkClick r:id="rId5" action="ppaction://hlinkfile"/>
              </a:rPr>
              <a:t>Austin’s Butterfly </a:t>
            </a:r>
            <a:r>
              <a:rPr lang="en-GB" sz="2000" kern="0" dirty="0">
                <a:solidFill>
                  <a:srgbClr val="000000"/>
                </a:solidFill>
                <a:latin typeface="Swis721 Lt BT"/>
                <a:cs typeface="Arial"/>
              </a:rPr>
              <a:t>– power of feedback from peers</a:t>
            </a:r>
          </a:p>
          <a:p>
            <a:pPr eaLnBrk="1" hangingPunct="1">
              <a:lnSpc>
                <a:spcPct val="170000"/>
              </a:lnSpc>
            </a:pPr>
            <a:r>
              <a:rPr lang="en-US" sz="2400" b="1" dirty="0">
                <a:solidFill>
                  <a:schemeClr val="tx1"/>
                </a:solidFill>
              </a:rPr>
              <a:t>Understand learning intentions</a:t>
            </a:r>
          </a:p>
          <a:p>
            <a:pPr eaLnBrk="1" hangingPunct="1">
              <a:lnSpc>
                <a:spcPct val="170000"/>
              </a:lnSpc>
            </a:pPr>
            <a:r>
              <a:rPr lang="en-US" sz="2400" b="1" dirty="0">
                <a:solidFill>
                  <a:schemeClr val="tx1"/>
                </a:solidFill>
              </a:rPr>
              <a:t>Know and are challenged by the success criteria</a:t>
            </a:r>
          </a:p>
          <a:p>
            <a:pPr eaLnBrk="1" hangingPunct="1">
              <a:lnSpc>
                <a:spcPct val="170000"/>
              </a:lnSpc>
            </a:pPr>
            <a:r>
              <a:rPr lang="en-US" sz="2400" b="1" dirty="0">
                <a:solidFill>
                  <a:schemeClr val="tx1"/>
                </a:solidFill>
              </a:rPr>
              <a:t>Develop a range of learning strategies</a:t>
            </a:r>
          </a:p>
          <a:p>
            <a:pPr eaLnBrk="1" hangingPunct="1">
              <a:lnSpc>
                <a:spcPct val="170000"/>
              </a:lnSpc>
            </a:pPr>
            <a:r>
              <a:rPr lang="en-US" sz="2400" b="1" dirty="0">
                <a:solidFill>
                  <a:schemeClr val="tx1"/>
                </a:solidFill>
              </a:rPr>
              <a:t>Know when they are not progressing</a:t>
            </a:r>
          </a:p>
          <a:p>
            <a:pPr eaLnBrk="1" hangingPunct="1">
              <a:lnSpc>
                <a:spcPct val="170000"/>
              </a:lnSpc>
            </a:pPr>
            <a:r>
              <a:rPr lang="en-US" sz="2400" b="1" dirty="0">
                <a:solidFill>
                  <a:schemeClr val="tx1"/>
                </a:solidFill>
              </a:rPr>
              <a:t>Seek feedback</a:t>
            </a:r>
          </a:p>
          <a:p>
            <a:pPr eaLnBrk="1" hangingPunct="1">
              <a:lnSpc>
                <a:spcPct val="170000"/>
              </a:lnSpc>
            </a:pPr>
            <a:r>
              <a:rPr lang="en-US" sz="2400" b="1" dirty="0">
                <a:solidFill>
                  <a:schemeClr val="tx1"/>
                </a:solidFill>
              </a:rPr>
              <a:t>Visibly teach themselves</a:t>
            </a:r>
          </a:p>
        </p:txBody>
      </p:sp>
    </p:spTree>
    <p:extLst>
      <p:ext uri="{BB962C8B-B14F-4D97-AF65-F5344CB8AC3E}">
        <p14:creationId xmlns:p14="http://schemas.microsoft.com/office/powerpoint/2010/main" val="1567548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1"/>
          <p:cNvSpPr>
            <a:spLocks noGrp="1"/>
          </p:cNvSpPr>
          <p:nvPr>
            <p:ph type="title"/>
          </p:nvPr>
        </p:nvSpPr>
        <p:spPr>
          <a:xfrm>
            <a:off x="758825" y="228600"/>
            <a:ext cx="7605713" cy="809625"/>
          </a:xfrm>
        </p:spPr>
        <p:txBody>
          <a:bodyPr>
            <a:normAutofit/>
          </a:bodyPr>
          <a:lstStyle/>
          <a:p>
            <a:pPr eaLnBrk="1" hangingPunct="1"/>
            <a:r>
              <a:rPr lang="en-AU" altLang="en-US" sz="3700" dirty="0">
                <a:solidFill>
                  <a:schemeClr val="tx1"/>
                </a:solidFill>
              </a:rPr>
              <a:t>Growth Mindset – Carol </a:t>
            </a:r>
            <a:r>
              <a:rPr lang="en-AU" altLang="en-US" sz="3700" dirty="0" err="1">
                <a:solidFill>
                  <a:schemeClr val="tx1"/>
                </a:solidFill>
              </a:rPr>
              <a:t>Dweck</a:t>
            </a:r>
            <a:r>
              <a:rPr lang="en-AU" altLang="en-US" sz="3700" dirty="0">
                <a:solidFill>
                  <a:schemeClr val="tx1"/>
                </a:solidFill>
              </a:rPr>
              <a:t> </a:t>
            </a:r>
            <a:endParaRPr lang="en-US" altLang="en-US" sz="3700" dirty="0">
              <a:solidFill>
                <a:schemeClr val="tx1"/>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167" y="1038225"/>
            <a:ext cx="4574125" cy="3416300"/>
          </a:xfrm>
          <a:prstGeom prst="rect">
            <a:avLst/>
          </a:prstGeom>
        </p:spPr>
      </p:pic>
      <p:pic>
        <p:nvPicPr>
          <p:cNvPr id="6" name="Content Placeholder 5"/>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276599" y="4041415"/>
            <a:ext cx="3669135" cy="2740385"/>
          </a:xfrm>
        </p:spPr>
      </p:pic>
      <p:pic>
        <p:nvPicPr>
          <p:cNvPr id="2" name="Picture 1"/>
          <p:cNvPicPr>
            <a:picLocks noChangeAspect="1"/>
          </p:cNvPicPr>
          <p:nvPr/>
        </p:nvPicPr>
        <p:blipFill>
          <a:blip r:embed="rId5"/>
          <a:stretch>
            <a:fillRect/>
          </a:stretch>
        </p:blipFill>
        <p:spPr>
          <a:xfrm>
            <a:off x="7066374" y="4134915"/>
            <a:ext cx="1956986" cy="2517866"/>
          </a:xfrm>
          <a:prstGeom prst="rect">
            <a:avLst/>
          </a:prstGeom>
        </p:spPr>
      </p:pic>
      <p:pic>
        <p:nvPicPr>
          <p:cNvPr id="5" name="Picture 4"/>
          <p:cNvPicPr>
            <a:picLocks noChangeAspect="1"/>
          </p:cNvPicPr>
          <p:nvPr/>
        </p:nvPicPr>
        <p:blipFill>
          <a:blip r:embed="rId6"/>
          <a:stretch>
            <a:fillRect/>
          </a:stretch>
        </p:blipFill>
        <p:spPr>
          <a:xfrm>
            <a:off x="759936" y="4586286"/>
            <a:ext cx="2143125" cy="2143125"/>
          </a:xfrm>
          <a:prstGeom prst="rect">
            <a:avLst/>
          </a:prstGeom>
        </p:spPr>
      </p:pic>
      <p:pic>
        <p:nvPicPr>
          <p:cNvPr id="7" name="Picture 6"/>
          <p:cNvPicPr>
            <a:picLocks noChangeAspect="1"/>
          </p:cNvPicPr>
          <p:nvPr/>
        </p:nvPicPr>
        <p:blipFill>
          <a:blip r:embed="rId7"/>
          <a:stretch>
            <a:fillRect/>
          </a:stretch>
        </p:blipFill>
        <p:spPr>
          <a:xfrm>
            <a:off x="5416397" y="1735831"/>
            <a:ext cx="2552700" cy="1409700"/>
          </a:xfrm>
          <a:prstGeom prst="rect">
            <a:avLst/>
          </a:prstGeom>
        </p:spPr>
      </p:pic>
      <p:sp>
        <p:nvSpPr>
          <p:cNvPr id="4" name="TextBox 3"/>
          <p:cNvSpPr txBox="1"/>
          <p:nvPr/>
        </p:nvSpPr>
        <p:spPr>
          <a:xfrm>
            <a:off x="5111166" y="3051489"/>
            <a:ext cx="3626058" cy="923330"/>
          </a:xfrm>
          <a:prstGeom prst="rect">
            <a:avLst/>
          </a:prstGeom>
          <a:noFill/>
        </p:spPr>
        <p:txBody>
          <a:bodyPr wrap="square" rtlCol="0">
            <a:spAutoFit/>
          </a:bodyPr>
          <a:lstStyle/>
          <a:p>
            <a:r>
              <a:rPr lang="en-GB" dirty="0">
                <a:hlinkClick r:id="rId8"/>
              </a:rPr>
              <a:t>http://www.pembrokedockcommunityschool.co.uk/63-presentations/</a:t>
            </a:r>
            <a:r>
              <a:rPr lang="en-GB" dirty="0"/>
              <a:t> </a:t>
            </a:r>
          </a:p>
        </p:txBody>
      </p:sp>
    </p:spTree>
    <p:extLst>
      <p:ext uri="{BB962C8B-B14F-4D97-AF65-F5344CB8AC3E}">
        <p14:creationId xmlns:p14="http://schemas.microsoft.com/office/powerpoint/2010/main" val="997428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txBox="1">
            <a:spLocks noGrp="1"/>
          </p:cNvSpPr>
          <p:nvPr>
            <p:ph type="title"/>
          </p:nvPr>
        </p:nvSpPr>
        <p:spPr>
          <a:xfrm>
            <a:off x="519113" y="44450"/>
            <a:ext cx="8229600" cy="1143000"/>
          </a:xfrm>
        </p:spPr>
        <p:txBody>
          <a:bodyPr/>
          <a:lstStyle/>
          <a:p>
            <a:pPr eaLnBrk="1" hangingPunct="1"/>
            <a:r>
              <a:rPr lang="en-GB" altLang="en-US" sz="3200" b="1">
                <a:latin typeface="Arial" charset="0"/>
              </a:rPr>
              <a:t>Steps to Success/Learning Ladders</a:t>
            </a:r>
          </a:p>
        </p:txBody>
      </p:sp>
      <p:pic>
        <p:nvPicPr>
          <p:cNvPr id="18435" name="Picture 5" descr="C:\Users\michelethomas\AppData\Local\Microsoft\Windows\Temporary Internet Files\Content.IE5\L5QNVJGT\image.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900" y="981075"/>
            <a:ext cx="3084513"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7600" y="3644900"/>
            <a:ext cx="3382963" cy="2528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18437" name="Picture 6" descr="C:\Users\michelethomas\AppData\Local\Microsoft\Windows\Temporary Internet Files\Content.IE5\V2BK3VE6\image.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6613" y="981075"/>
            <a:ext cx="3813175" cy="508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Content Placeholder 3"/>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a:xfrm>
            <a:off x="5870575" y="4652963"/>
            <a:ext cx="2249488" cy="1679575"/>
          </a:xfrm>
        </p:spPr>
      </p:pic>
    </p:spTree>
    <p:extLst>
      <p:ext uri="{BB962C8B-B14F-4D97-AF65-F5344CB8AC3E}">
        <p14:creationId xmlns:p14="http://schemas.microsoft.com/office/powerpoint/2010/main" val="1620768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txBox="1">
            <a:spLocks noGrp="1"/>
          </p:cNvSpPr>
          <p:nvPr>
            <p:ph type="title"/>
          </p:nvPr>
        </p:nvSpPr>
        <p:spPr>
          <a:xfrm>
            <a:off x="884238" y="134938"/>
            <a:ext cx="4633912" cy="1143000"/>
          </a:xfrm>
        </p:spPr>
        <p:txBody>
          <a:bodyPr/>
          <a:lstStyle/>
          <a:p>
            <a:r>
              <a:rPr lang="en-GB" altLang="en-US">
                <a:latin typeface="Calibri" panose="020F0502020204030204" pitchFamily="34" charset="0"/>
              </a:rPr>
              <a:t>Learning Journeys</a:t>
            </a:r>
          </a:p>
        </p:txBody>
      </p:sp>
      <p:pic>
        <p:nvPicPr>
          <p:cNvPr id="14339" name="Picture 1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6250" y="1052513"/>
            <a:ext cx="3897313"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4238" y="3429000"/>
            <a:ext cx="38004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1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80063" y="260350"/>
            <a:ext cx="2981325"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1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3716338"/>
            <a:ext cx="3197225"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Picture 1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4932" y="152966"/>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434117"/>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endParaRPr lang="en-GB"/>
          </a:p>
        </p:txBody>
      </p:sp>
      <p:pic>
        <p:nvPicPr>
          <p:cNvPr id="6" name="Picture 5"/>
          <p:cNvPicPr>
            <a:picLocks noChangeAspect="1"/>
          </p:cNvPicPr>
          <p:nvPr/>
        </p:nvPicPr>
        <p:blipFill>
          <a:blip r:embed="rId2"/>
          <a:stretch>
            <a:fillRect/>
          </a:stretch>
        </p:blipFill>
        <p:spPr>
          <a:xfrm rot="5400000">
            <a:off x="-390525" y="1047723"/>
            <a:ext cx="6096000" cy="4552950"/>
          </a:xfrm>
          <a:prstGeom prst="rect">
            <a:avLst/>
          </a:prstGeom>
        </p:spPr>
      </p:pic>
      <p:sp>
        <p:nvSpPr>
          <p:cNvPr id="7" name="TextBox 6"/>
          <p:cNvSpPr txBox="1"/>
          <p:nvPr/>
        </p:nvSpPr>
        <p:spPr>
          <a:xfrm>
            <a:off x="5461171" y="457200"/>
            <a:ext cx="3048000" cy="523220"/>
          </a:xfrm>
          <a:prstGeom prst="rect">
            <a:avLst/>
          </a:prstGeom>
          <a:noFill/>
        </p:spPr>
        <p:txBody>
          <a:bodyPr wrap="square" rtlCol="0">
            <a:spAutoFit/>
          </a:bodyPr>
          <a:lstStyle/>
          <a:p>
            <a:r>
              <a:rPr lang="en-GB" sz="2800" dirty="0"/>
              <a:t>Austin’s Butterfly </a:t>
            </a:r>
          </a:p>
        </p:txBody>
      </p:sp>
      <p:pic>
        <p:nvPicPr>
          <p:cNvPr id="8" name="Picture 7"/>
          <p:cNvPicPr>
            <a:picLocks noChangeAspect="1"/>
          </p:cNvPicPr>
          <p:nvPr/>
        </p:nvPicPr>
        <p:blipFill>
          <a:blip r:embed="rId3"/>
          <a:stretch>
            <a:fillRect/>
          </a:stretch>
        </p:blipFill>
        <p:spPr>
          <a:xfrm>
            <a:off x="5105400" y="1010900"/>
            <a:ext cx="3825587" cy="3581400"/>
          </a:xfrm>
          <a:prstGeom prst="rect">
            <a:avLst/>
          </a:prstGeom>
        </p:spPr>
      </p:pic>
      <p:pic>
        <p:nvPicPr>
          <p:cNvPr id="9" name="Picture 8"/>
          <p:cNvPicPr>
            <a:picLocks noChangeAspect="1"/>
          </p:cNvPicPr>
          <p:nvPr/>
        </p:nvPicPr>
        <p:blipFill>
          <a:blip r:embed="rId4"/>
          <a:stretch>
            <a:fillRect/>
          </a:stretch>
        </p:blipFill>
        <p:spPr>
          <a:xfrm>
            <a:off x="5677156" y="4800600"/>
            <a:ext cx="2616029" cy="1962022"/>
          </a:xfrm>
          <a:prstGeom prst="rect">
            <a:avLst/>
          </a:prstGeom>
        </p:spPr>
      </p:pic>
    </p:spTree>
    <p:extLst>
      <p:ext uri="{BB962C8B-B14F-4D97-AF65-F5344CB8AC3E}">
        <p14:creationId xmlns:p14="http://schemas.microsoft.com/office/powerpoint/2010/main" val="2002774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142875"/>
            <a:ext cx="2617788"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03800" y="3641725"/>
            <a:ext cx="2244725"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08175" y="165100"/>
            <a:ext cx="3836988"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57163" y="200025"/>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7" descr="C:\Users\michelethomas\AppData\Local\Microsoft\Windows\Temporary Internet Files\Content.IE5\SM4DXONQ\image.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92264" y="2858546"/>
            <a:ext cx="2833687"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4172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081088" y="230188"/>
            <a:ext cx="4572000" cy="3067506"/>
          </a:xfrm>
          <a:prstGeom prst="rect">
            <a:avLst/>
          </a:prstGeom>
        </p:spPr>
        <p:txBody>
          <a:bodyPr>
            <a:spAutoFit/>
          </a:bodyPr>
          <a:lstStyle/>
          <a:p>
            <a:pPr algn="ctr" defTabSz="457200">
              <a:spcBef>
                <a:spcPts val="1000"/>
              </a:spcBef>
              <a:buClr>
                <a:srgbClr val="90C226"/>
              </a:buClr>
              <a:buSzPct val="80000"/>
              <a:defRPr/>
            </a:pPr>
            <a:r>
              <a:rPr lang="en-GB" sz="2800" b="1" dirty="0">
                <a:solidFill>
                  <a:prstClr val="black"/>
                </a:solidFill>
                <a:latin typeface="Calibri" pitchFamily="34" charset="0"/>
                <a:ea typeface="+mn-ea"/>
                <a:cs typeface="Arial" panose="020B0604020202020204" pitchFamily="34" charset="0"/>
              </a:rPr>
              <a:t>Assessment capable learners</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Active in their learning </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Peer and self assessment </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Solo Taxonomy </a:t>
            </a:r>
            <a:r>
              <a:rPr lang="en-GB" dirty="0">
                <a:solidFill>
                  <a:prstClr val="black"/>
                </a:solidFill>
                <a:latin typeface="Calibri" pitchFamily="34" charset="0"/>
                <a:cs typeface="Arial" panose="020B0604020202020204" pitchFamily="34" charset="0"/>
                <a:hlinkClick r:id="rId3"/>
              </a:rPr>
              <a:t>https://</a:t>
            </a:r>
            <a:r>
              <a:rPr lang="en-GB" dirty="0" smtClean="0">
                <a:solidFill>
                  <a:prstClr val="black"/>
                </a:solidFill>
                <a:latin typeface="Calibri" pitchFamily="34" charset="0"/>
                <a:cs typeface="Arial" panose="020B0604020202020204" pitchFamily="34" charset="0"/>
                <a:hlinkClick r:id="rId3"/>
              </a:rPr>
              <a:t>www.youtube.com/watch?v=uDXXV-mCLPg</a:t>
            </a:r>
            <a:endParaRPr lang="en-GB" dirty="0" smtClean="0">
              <a:solidFill>
                <a:prstClr val="black"/>
              </a:solidFill>
              <a:latin typeface="Calibri" pitchFamily="34" charset="0"/>
              <a:cs typeface="Arial" panose="020B0604020202020204" pitchFamily="34" charset="0"/>
            </a:endParaRPr>
          </a:p>
          <a:p>
            <a:pPr marL="342900" indent="-342900" defTabSz="457200">
              <a:spcBef>
                <a:spcPts val="1000"/>
              </a:spcBef>
              <a:buClr>
                <a:srgbClr val="90C226"/>
              </a:buClr>
              <a:buSzPct val="80000"/>
              <a:buFont typeface="Wingdings 3" charset="2"/>
              <a:buChar char=""/>
              <a:defRPr/>
            </a:pPr>
            <a:endParaRPr lang="en-GB" sz="2400" dirty="0">
              <a:solidFill>
                <a:prstClr val="black"/>
              </a:solidFill>
              <a:latin typeface="Calibri" pitchFamily="34" charset="0"/>
              <a:ea typeface="+mn-ea"/>
              <a:cs typeface="Arial" panose="020B0604020202020204" pitchFamily="34" charset="0"/>
            </a:endParaRPr>
          </a:p>
        </p:txBody>
      </p:sp>
      <p:pic>
        <p:nvPicPr>
          <p:cNvPr id="19459" name="Picture 8"/>
          <p:cNvPicPr>
            <a:picLocks noChangeAspect="1"/>
          </p:cNvPicPr>
          <p:nvPr/>
        </p:nvPicPr>
        <p:blipFill>
          <a:blip r:embed="rId4">
            <a:extLst>
              <a:ext uri="{28A0092B-C50C-407E-A947-70E740481C1C}">
                <a14:useLocalDpi xmlns:a14="http://schemas.microsoft.com/office/drawing/2010/main" val="0"/>
              </a:ext>
            </a:extLst>
          </a:blip>
          <a:srcRect t="8397" b="21175"/>
          <a:stretch>
            <a:fillRect/>
          </a:stretch>
        </p:blipFill>
        <p:spPr bwMode="auto">
          <a:xfrm>
            <a:off x="158751" y="2725167"/>
            <a:ext cx="1849438" cy="1743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9"/>
          <p:cNvPicPr>
            <a:picLocks noChangeAspect="1"/>
          </p:cNvPicPr>
          <p:nvPr/>
        </p:nvPicPr>
        <p:blipFill>
          <a:blip r:embed="rId5">
            <a:extLst>
              <a:ext uri="{28A0092B-C50C-407E-A947-70E740481C1C}">
                <a14:useLocalDpi xmlns:a14="http://schemas.microsoft.com/office/drawing/2010/main" val="0"/>
              </a:ext>
            </a:extLst>
          </a:blip>
          <a:srcRect t="18504" b="12814"/>
          <a:stretch>
            <a:fillRect/>
          </a:stretch>
        </p:blipFill>
        <p:spPr bwMode="auto">
          <a:xfrm>
            <a:off x="220663" y="4589463"/>
            <a:ext cx="1787525" cy="164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3"/>
          <p:cNvSpPr txBox="1">
            <a:spLocks noChangeArrowheads="1"/>
          </p:cNvSpPr>
          <p:nvPr/>
        </p:nvSpPr>
        <p:spPr bwMode="auto">
          <a:xfrm>
            <a:off x="6172200" y="5181600"/>
            <a:ext cx="20574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charset="0"/>
              <a:buChar char="•"/>
              <a:defRPr sz="3200">
                <a:solidFill>
                  <a:srgbClr val="000000"/>
                </a:solidFill>
                <a:latin typeface="Arial" charset="0"/>
              </a:defRPr>
            </a:lvl1pPr>
            <a:lvl2pPr marL="742950" indent="-285750">
              <a:spcBef>
                <a:spcPts val="700"/>
              </a:spcBef>
              <a:buSzPct val="100000"/>
              <a:buFont typeface="Arial" charset="0"/>
              <a:buChar char="–"/>
              <a:defRPr sz="2800">
                <a:solidFill>
                  <a:srgbClr val="000000"/>
                </a:solidFill>
                <a:latin typeface="Arial" charset="0"/>
              </a:defRPr>
            </a:lvl2pPr>
            <a:lvl3pPr marL="1143000" indent="-228600">
              <a:spcBef>
                <a:spcPts val="600"/>
              </a:spcBef>
              <a:buSzPct val="100000"/>
              <a:buFont typeface="Arial" charset="0"/>
              <a:buChar char="•"/>
              <a:defRPr sz="2400">
                <a:solidFill>
                  <a:srgbClr val="000000"/>
                </a:solidFill>
                <a:latin typeface="Arial" charset="0"/>
              </a:defRPr>
            </a:lvl3pPr>
            <a:lvl4pPr marL="1600200" indent="-228600">
              <a:spcBef>
                <a:spcPts val="500"/>
              </a:spcBef>
              <a:buSzPct val="100000"/>
              <a:buFont typeface="Arial" charset="0"/>
              <a:buChar char="–"/>
              <a:defRPr sz="2000">
                <a:solidFill>
                  <a:srgbClr val="000000"/>
                </a:solidFill>
                <a:latin typeface="Arial" charset="0"/>
              </a:defRPr>
            </a:lvl4pPr>
            <a:lvl5pPr marL="2057400" indent="-228600">
              <a:spcBef>
                <a:spcPts val="500"/>
              </a:spcBef>
              <a:buSzPct val="100000"/>
              <a:buFont typeface="Arial" charset="0"/>
              <a:buChar char="»"/>
              <a:defRPr sz="2000">
                <a:solidFill>
                  <a:srgbClr val="000000"/>
                </a:solidFill>
                <a:latin typeface="Arial" charset="0"/>
              </a:defRPr>
            </a:lvl5pPr>
            <a:lvl6pPr marL="2514600" indent="-228600" eaLnBrk="0" fontAlgn="base" hangingPunct="0">
              <a:spcBef>
                <a:spcPts val="500"/>
              </a:spcBef>
              <a:spcAft>
                <a:spcPct val="0"/>
              </a:spcAft>
              <a:buSzPct val="100000"/>
              <a:buFont typeface="Arial" charset="0"/>
              <a:buChar char="»"/>
              <a:defRPr sz="2000">
                <a:solidFill>
                  <a:srgbClr val="000000"/>
                </a:solidFill>
                <a:latin typeface="Arial" charset="0"/>
              </a:defRPr>
            </a:lvl6pPr>
            <a:lvl7pPr marL="2971800" indent="-228600" eaLnBrk="0" fontAlgn="base" hangingPunct="0">
              <a:spcBef>
                <a:spcPts val="500"/>
              </a:spcBef>
              <a:spcAft>
                <a:spcPct val="0"/>
              </a:spcAft>
              <a:buSzPct val="100000"/>
              <a:buFont typeface="Arial" charset="0"/>
              <a:buChar char="»"/>
              <a:defRPr sz="2000">
                <a:solidFill>
                  <a:srgbClr val="000000"/>
                </a:solidFill>
                <a:latin typeface="Arial" charset="0"/>
              </a:defRPr>
            </a:lvl7pPr>
            <a:lvl8pPr marL="3429000" indent="-228600" eaLnBrk="0" fontAlgn="base" hangingPunct="0">
              <a:spcBef>
                <a:spcPts val="500"/>
              </a:spcBef>
              <a:spcAft>
                <a:spcPct val="0"/>
              </a:spcAft>
              <a:buSzPct val="100000"/>
              <a:buFont typeface="Arial" charset="0"/>
              <a:buChar char="»"/>
              <a:defRPr sz="2000">
                <a:solidFill>
                  <a:srgbClr val="000000"/>
                </a:solidFill>
                <a:latin typeface="Arial" charset="0"/>
              </a:defRPr>
            </a:lvl8pPr>
            <a:lvl9pPr marL="3886200" indent="-228600" eaLnBrk="0" fontAlgn="base" hangingPunct="0">
              <a:spcBef>
                <a:spcPts val="500"/>
              </a:spcBef>
              <a:spcAft>
                <a:spcPct val="0"/>
              </a:spcAft>
              <a:buSzPct val="100000"/>
              <a:buFont typeface="Arial" charset="0"/>
              <a:buChar char="»"/>
              <a:defRPr sz="2000">
                <a:solidFill>
                  <a:srgbClr val="000000"/>
                </a:solidFill>
                <a:latin typeface="Arial" charset="0"/>
              </a:defRPr>
            </a:lvl9pPr>
          </a:lstStyle>
          <a:p>
            <a:pPr>
              <a:spcBef>
                <a:spcPct val="0"/>
              </a:spcBef>
              <a:buSzTx/>
              <a:buFontTx/>
              <a:buNone/>
            </a:pPr>
            <a:endParaRPr lang="en-GB" altLang="en-US" sz="1800">
              <a:solidFill>
                <a:schemeClr val="tx1"/>
              </a:solidFill>
              <a:latin typeface="Calibri" charset="0"/>
            </a:endParaRPr>
          </a:p>
        </p:txBody>
      </p:sp>
      <p:pic>
        <p:nvPicPr>
          <p:cNvPr id="19462"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165850" y="101600"/>
            <a:ext cx="28702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46075" y="230188"/>
            <a:ext cx="76835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4" name="Picture 1"/>
          <p:cNvPicPr>
            <a:picLocks noChangeAspect="1"/>
          </p:cNvPicPr>
          <p:nvPr/>
        </p:nvPicPr>
        <p:blipFill>
          <a:blip r:embed="rId8">
            <a:extLst>
              <a:ext uri="{28A0092B-C50C-407E-A947-70E740481C1C}">
                <a14:useLocalDpi xmlns:a14="http://schemas.microsoft.com/office/drawing/2010/main" val="0"/>
              </a:ext>
            </a:extLst>
          </a:blip>
          <a:srcRect l="2647" t="18330" r="2191" b="20665"/>
          <a:stretch>
            <a:fillRect/>
          </a:stretch>
        </p:blipFill>
        <p:spPr bwMode="auto">
          <a:xfrm>
            <a:off x="3379982" y="3030538"/>
            <a:ext cx="305435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5" name="Picture 2"/>
          <p:cNvPicPr>
            <a:picLocks noChangeAspect="1"/>
          </p:cNvPicPr>
          <p:nvPr/>
        </p:nvPicPr>
        <p:blipFill>
          <a:blip r:embed="rId9">
            <a:extLst>
              <a:ext uri="{28A0092B-C50C-407E-A947-70E740481C1C}">
                <a14:useLocalDpi xmlns:a14="http://schemas.microsoft.com/office/drawing/2010/main" val="0"/>
              </a:ext>
            </a:extLst>
          </a:blip>
          <a:srcRect l="14467" r="13936"/>
          <a:stretch>
            <a:fillRect/>
          </a:stretch>
        </p:blipFill>
        <p:spPr bwMode="auto">
          <a:xfrm>
            <a:off x="6786563" y="2484438"/>
            <a:ext cx="2065337" cy="288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6" name="Picture 3"/>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783138" y="4589463"/>
            <a:ext cx="19431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7"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03450" y="5148263"/>
            <a:ext cx="2327275" cy="82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7893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90375"/>
            <a:ext cx="3465711" cy="4645141"/>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754" y="178752"/>
            <a:ext cx="4670802" cy="622773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56416" y="1243346"/>
            <a:ext cx="3576234" cy="4768312"/>
          </a:xfrm>
          <a:prstGeom prst="rect">
            <a:avLst/>
          </a:prstGeom>
        </p:spPr>
      </p:pic>
    </p:spTree>
    <p:extLst>
      <p:ext uri="{BB962C8B-B14F-4D97-AF65-F5344CB8AC3E}">
        <p14:creationId xmlns:p14="http://schemas.microsoft.com/office/powerpoint/2010/main" val="1240017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idx="4294967295"/>
          </p:nvPr>
        </p:nvSpPr>
        <p:spPr>
          <a:xfrm>
            <a:off x="0" y="1513285"/>
            <a:ext cx="6172200" cy="485775"/>
          </a:xfrm>
        </p:spPr>
        <p:txBody>
          <a:bodyPr/>
          <a:lstStyle/>
          <a:p>
            <a:r>
              <a:rPr lang="en-GB" altLang="en-US" sz="2100" b="1" dirty="0">
                <a:solidFill>
                  <a:schemeClr val="tx1"/>
                </a:solidFill>
              </a:rPr>
              <a:t>Feedback</a:t>
            </a:r>
          </a:p>
        </p:txBody>
      </p:sp>
      <p:sp>
        <p:nvSpPr>
          <p:cNvPr id="35843" name="Content Placeholder 2"/>
          <p:cNvSpPr>
            <a:spLocks noGrp="1"/>
          </p:cNvSpPr>
          <p:nvPr>
            <p:ph idx="4294967295"/>
          </p:nvPr>
        </p:nvSpPr>
        <p:spPr>
          <a:xfrm>
            <a:off x="1247775" y="2107407"/>
            <a:ext cx="7000875" cy="3121819"/>
          </a:xfrm>
        </p:spPr>
        <p:txBody>
          <a:bodyPr>
            <a:normAutofit fontScale="92500" lnSpcReduction="20000"/>
          </a:bodyPr>
          <a:lstStyle/>
          <a:p>
            <a:r>
              <a:rPr lang="en-GB" altLang="en-US" sz="2700" b="1" dirty="0">
                <a:solidFill>
                  <a:schemeClr val="tx1"/>
                </a:solidFill>
              </a:rPr>
              <a:t>Feedback works at four levels (task, process, self regulation and praise) and addresses three questions.</a:t>
            </a:r>
          </a:p>
          <a:p>
            <a:r>
              <a:rPr lang="en-GB" altLang="en-US" sz="2700" b="1" dirty="0">
                <a:solidFill>
                  <a:schemeClr val="tx1"/>
                </a:solidFill>
              </a:rPr>
              <a:t>‘Where am I going?’ ‘How am I going there?’ and ‘Where to next?’</a:t>
            </a:r>
          </a:p>
          <a:p>
            <a:pPr>
              <a:buFont typeface="Monotype Sorts" pitchFamily="96" charset="2"/>
              <a:buNone/>
            </a:pPr>
            <a:r>
              <a:rPr lang="en-GB" altLang="en-US" sz="2700" b="1" dirty="0">
                <a:solidFill>
                  <a:schemeClr val="tx1"/>
                </a:solidFill>
              </a:rPr>
              <a:t>                                           (Hattie 2009)</a:t>
            </a:r>
          </a:p>
          <a:p>
            <a:pPr lvl="0">
              <a:buClr>
                <a:srgbClr val="83992A"/>
              </a:buClr>
            </a:pPr>
            <a:r>
              <a:rPr lang="en-GB" sz="2400" b="1" dirty="0">
                <a:solidFill>
                  <a:prstClr val="black">
                    <a:lumMod val="85000"/>
                    <a:lumOff val="15000"/>
                  </a:prstClr>
                </a:solidFill>
              </a:rPr>
              <a:t>These questions correspond to notions of feed up, feed back, and feed forward.</a:t>
            </a:r>
          </a:p>
          <a:p>
            <a:pPr>
              <a:buFont typeface="Monotype Sorts" pitchFamily="96" charset="2"/>
              <a:buNone/>
            </a:pPr>
            <a:endParaRPr lang="en-GB" altLang="en-US" sz="2700" dirty="0">
              <a:solidFill>
                <a:srgbClr val="0000CC"/>
              </a:solidFill>
              <a:latin typeface="Comic Sans MS" panose="030F0702030302020204" pitchFamily="66" charset="0"/>
            </a:endParaRPr>
          </a:p>
        </p:txBody>
      </p:sp>
      <p:sp>
        <p:nvSpPr>
          <p:cNvPr id="35844" name="Slide Number Placeholder 3"/>
          <p:cNvSpPr txBox="1">
            <a:spLocks noGrp="1"/>
          </p:cNvSpPr>
          <p:nvPr/>
        </p:nvSpPr>
        <p:spPr bwMode="auto">
          <a:xfrm>
            <a:off x="7056836" y="5566172"/>
            <a:ext cx="520303"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i="1">
                <a:solidFill>
                  <a:srgbClr val="3333FF"/>
                </a:solidFill>
                <a:latin typeface="Times" panose="02020603050405020304" pitchFamily="18" charset="0"/>
              </a:defRPr>
            </a:lvl1pPr>
            <a:lvl2pPr marL="742950" indent="-285750">
              <a:defRPr sz="2800" i="1">
                <a:solidFill>
                  <a:srgbClr val="3333FF"/>
                </a:solidFill>
                <a:latin typeface="Times" panose="02020603050405020304" pitchFamily="18" charset="0"/>
              </a:defRPr>
            </a:lvl2pPr>
            <a:lvl3pPr marL="1143000" indent="-228600">
              <a:defRPr sz="2800" i="1">
                <a:solidFill>
                  <a:srgbClr val="3333FF"/>
                </a:solidFill>
                <a:latin typeface="Times" panose="02020603050405020304" pitchFamily="18" charset="0"/>
              </a:defRPr>
            </a:lvl3pPr>
            <a:lvl4pPr marL="1600200" indent="-228600">
              <a:defRPr sz="2800" i="1">
                <a:solidFill>
                  <a:srgbClr val="3333FF"/>
                </a:solidFill>
                <a:latin typeface="Times" panose="02020603050405020304" pitchFamily="18" charset="0"/>
              </a:defRPr>
            </a:lvl4pPr>
            <a:lvl5pPr marL="2057400" indent="-228600">
              <a:defRPr sz="2800" i="1">
                <a:solidFill>
                  <a:srgbClr val="3333FF"/>
                </a:solidFill>
                <a:latin typeface="Times" panose="02020603050405020304" pitchFamily="18" charset="0"/>
              </a:defRPr>
            </a:lvl5pPr>
            <a:lvl6pPr marL="2514600" indent="-228600" eaLnBrk="0" fontAlgn="base" hangingPunct="0">
              <a:spcBef>
                <a:spcPct val="0"/>
              </a:spcBef>
              <a:spcAft>
                <a:spcPct val="0"/>
              </a:spcAft>
              <a:defRPr sz="2800" i="1">
                <a:solidFill>
                  <a:srgbClr val="3333FF"/>
                </a:solidFill>
                <a:latin typeface="Times" panose="02020603050405020304" pitchFamily="18" charset="0"/>
              </a:defRPr>
            </a:lvl6pPr>
            <a:lvl7pPr marL="2971800" indent="-228600" eaLnBrk="0" fontAlgn="base" hangingPunct="0">
              <a:spcBef>
                <a:spcPct val="0"/>
              </a:spcBef>
              <a:spcAft>
                <a:spcPct val="0"/>
              </a:spcAft>
              <a:defRPr sz="2800" i="1">
                <a:solidFill>
                  <a:srgbClr val="3333FF"/>
                </a:solidFill>
                <a:latin typeface="Times" panose="02020603050405020304" pitchFamily="18" charset="0"/>
              </a:defRPr>
            </a:lvl7pPr>
            <a:lvl8pPr marL="3429000" indent="-228600" eaLnBrk="0" fontAlgn="base" hangingPunct="0">
              <a:spcBef>
                <a:spcPct val="0"/>
              </a:spcBef>
              <a:spcAft>
                <a:spcPct val="0"/>
              </a:spcAft>
              <a:defRPr sz="2800" i="1">
                <a:solidFill>
                  <a:srgbClr val="3333FF"/>
                </a:solidFill>
                <a:latin typeface="Times" panose="02020603050405020304" pitchFamily="18" charset="0"/>
              </a:defRPr>
            </a:lvl8pPr>
            <a:lvl9pPr marL="3886200" indent="-228600" eaLnBrk="0" fontAlgn="base" hangingPunct="0">
              <a:spcBef>
                <a:spcPct val="0"/>
              </a:spcBef>
              <a:spcAft>
                <a:spcPct val="0"/>
              </a:spcAft>
              <a:defRPr sz="2800" i="1">
                <a:solidFill>
                  <a:srgbClr val="3333FF"/>
                </a:solidFill>
                <a:latin typeface="Times" panose="02020603050405020304" pitchFamily="18" charset="0"/>
              </a:defRPr>
            </a:lvl9pPr>
          </a:lstStyle>
          <a:p>
            <a:pPr algn="ctr"/>
            <a:fld id="{59A2F3B1-9F64-4313-B3ED-22A0C5C40FB2}" type="slidenum">
              <a:rPr lang="en-GB" altLang="en-US" sz="900"/>
              <a:pPr algn="ctr"/>
              <a:t>16</a:t>
            </a:fld>
            <a:endParaRPr lang="en-GB" altLang="en-US" sz="900"/>
          </a:p>
        </p:txBody>
      </p:sp>
    </p:spTree>
    <p:extLst>
      <p:ext uri="{BB962C8B-B14F-4D97-AF65-F5344CB8AC3E}">
        <p14:creationId xmlns:p14="http://schemas.microsoft.com/office/powerpoint/2010/main" val="1141086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txBox="1">
            <a:spLocks noGrp="1"/>
          </p:cNvSpPr>
          <p:nvPr>
            <p:ph type="title"/>
          </p:nvPr>
        </p:nvSpPr>
        <p:spPr>
          <a:xfrm>
            <a:off x="1979613" y="479425"/>
            <a:ext cx="5681662" cy="584200"/>
          </a:xfrm>
        </p:spPr>
        <p:txBody>
          <a:bodyPr>
            <a:spAutoFit/>
          </a:bodyPr>
          <a:lstStyle/>
          <a:p>
            <a:pPr algn="l">
              <a:defRPr/>
            </a:pPr>
            <a:r>
              <a:rPr lang="en-GB" altLang="en-US" sz="3200" b="1" dirty="0">
                <a:solidFill>
                  <a:schemeClr val="tx1"/>
                </a:solidFill>
                <a:ea typeface="+mn-ea"/>
                <a:cs typeface="Arial" charset="0"/>
              </a:rPr>
              <a:t>How is Progress Visible? </a:t>
            </a:r>
          </a:p>
        </p:txBody>
      </p:sp>
      <p:sp>
        <p:nvSpPr>
          <p:cNvPr id="3" name="Content Placeholder 2"/>
          <p:cNvSpPr>
            <a:spLocks noGrp="1"/>
          </p:cNvSpPr>
          <p:nvPr>
            <p:ph idx="1"/>
          </p:nvPr>
        </p:nvSpPr>
        <p:spPr>
          <a:xfrm>
            <a:off x="522288" y="1341438"/>
            <a:ext cx="7593012" cy="4210050"/>
          </a:xfrm>
        </p:spPr>
        <p:txBody>
          <a:bodyPr/>
          <a:lstStyle/>
          <a:p>
            <a:pPr marL="0" indent="0">
              <a:buFont typeface="Arial" pitchFamily="34" charset="0"/>
              <a:buNone/>
              <a:defRPr/>
            </a:pPr>
            <a:r>
              <a:rPr lang="en-GB" sz="2800" b="1" dirty="0">
                <a:solidFill>
                  <a:schemeClr val="tx1"/>
                </a:solidFill>
              </a:rPr>
              <a:t>Assessment capable learners</a:t>
            </a:r>
          </a:p>
          <a:p>
            <a:pPr>
              <a:buFont typeface="Arial" pitchFamily="34" charset="0"/>
              <a:buChar char="•"/>
              <a:defRPr/>
            </a:pPr>
            <a:r>
              <a:rPr lang="en-GB" sz="2400" dirty="0">
                <a:solidFill>
                  <a:schemeClr val="tx1"/>
                </a:solidFill>
              </a:rPr>
              <a:t>Know next steps and track progress</a:t>
            </a:r>
          </a:p>
          <a:p>
            <a:pPr>
              <a:buFont typeface="Arial" pitchFamily="34" charset="0"/>
              <a:buChar char="•"/>
              <a:defRPr/>
            </a:pPr>
            <a:r>
              <a:rPr lang="en-GB" sz="2400" dirty="0">
                <a:solidFill>
                  <a:schemeClr val="tx1"/>
                </a:solidFill>
              </a:rPr>
              <a:t>Learning intention  </a:t>
            </a:r>
          </a:p>
          <a:p>
            <a:pPr>
              <a:buFont typeface="Arial" pitchFamily="34" charset="0"/>
              <a:buChar char="•"/>
              <a:defRPr/>
            </a:pPr>
            <a:r>
              <a:rPr lang="en-GB" sz="2400" dirty="0">
                <a:solidFill>
                  <a:schemeClr val="tx1"/>
                </a:solidFill>
              </a:rPr>
              <a:t>Success criteria </a:t>
            </a:r>
          </a:p>
          <a:p>
            <a:pPr>
              <a:buFont typeface="Arial" pitchFamily="34" charset="0"/>
              <a:buChar char="•"/>
              <a:defRPr/>
            </a:pPr>
            <a:endParaRPr lang="en-GB" dirty="0"/>
          </a:p>
        </p:txBody>
      </p:sp>
      <p:pic>
        <p:nvPicPr>
          <p:cNvPr id="23556" name="Picture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79838" y="2505075"/>
            <a:ext cx="1719262"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1763" y="2301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8438" y="3814763"/>
            <a:ext cx="8688387" cy="23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5566895" y="1798853"/>
            <a:ext cx="3685625" cy="1754326"/>
          </a:xfrm>
          <a:prstGeom prst="rect">
            <a:avLst/>
          </a:prstGeom>
          <a:noFill/>
        </p:spPr>
        <p:txBody>
          <a:bodyPr wrap="none">
            <a:spAutoFit/>
          </a:bodyPr>
          <a:lstStyle/>
          <a:p>
            <a:pPr algn="ctr">
              <a:defRPr/>
            </a:pP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Arial" pitchFamily="34" charset="0"/>
                <a:ea typeface="+mn-ea"/>
              </a:rPr>
              <a:t>Young </a:t>
            </a:r>
          </a:p>
          <a:p>
            <a:pPr algn="ctr">
              <a:defRPr/>
            </a:pP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Arial" pitchFamily="34" charset="0"/>
                <a:ea typeface="+mn-ea"/>
              </a:rPr>
              <a:t>Leaders </a:t>
            </a:r>
          </a:p>
        </p:txBody>
      </p:sp>
      <p:pic>
        <p:nvPicPr>
          <p:cNvPr id="2356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8488" y="1065213"/>
            <a:ext cx="1379537"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872972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txBox="1">
            <a:spLocks noGrp="1"/>
          </p:cNvSpPr>
          <p:nvPr>
            <p:ph type="title"/>
          </p:nvPr>
        </p:nvSpPr>
        <p:spPr/>
        <p:txBody>
          <a:bodyPr/>
          <a:lstStyle/>
          <a:p>
            <a:r>
              <a:rPr lang="en-GB" altLang="en-US" b="1">
                <a:latin typeface="Calibri" panose="020F0502020204030204" pitchFamily="34" charset="0"/>
              </a:rPr>
              <a:t>Learning Pit</a:t>
            </a:r>
          </a:p>
        </p:txBody>
      </p:sp>
      <p:pic>
        <p:nvPicPr>
          <p:cNvPr id="2253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322388"/>
            <a:ext cx="2795588" cy="2084387"/>
          </a:xfrm>
        </p:spPr>
      </p:pic>
      <p:pic>
        <p:nvPicPr>
          <p:cNvPr id="2253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3700" y="3789363"/>
            <a:ext cx="3000375" cy="225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643563" y="1270000"/>
            <a:ext cx="2865437" cy="213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7200" y="4122738"/>
            <a:ext cx="2897188"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325813" y="1611313"/>
            <a:ext cx="19812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740650" y="192087"/>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7" name="TextBox 2"/>
          <p:cNvSpPr txBox="1">
            <a:spLocks noChangeArrowheads="1"/>
          </p:cNvSpPr>
          <p:nvPr/>
        </p:nvSpPr>
        <p:spPr bwMode="auto">
          <a:xfrm>
            <a:off x="3635375" y="4122738"/>
            <a:ext cx="16716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panose="020B0604020202020204" pitchFamily="34" charset="0"/>
              <a:buChar char="•"/>
              <a:defRPr sz="3200">
                <a:solidFill>
                  <a:srgbClr val="000000"/>
                </a:solidFill>
                <a:latin typeface="Calibri" panose="020F0502020204030204" pitchFamily="34" charset="0"/>
              </a:defRPr>
            </a:lvl1pPr>
            <a:lvl2pPr marL="742950" indent="-285750">
              <a:spcBef>
                <a:spcPts val="700"/>
              </a:spcBef>
              <a:buSzPct val="100000"/>
              <a:buFont typeface="Arial" panose="020B0604020202020204" pitchFamily="34" charset="0"/>
              <a:buChar char="–"/>
              <a:defRPr sz="2800">
                <a:solidFill>
                  <a:srgbClr val="000000"/>
                </a:solidFill>
                <a:latin typeface="Calibri" panose="020F0502020204030204" pitchFamily="34" charset="0"/>
              </a:defRPr>
            </a:lvl2pPr>
            <a:lvl3pPr marL="1143000" indent="-228600">
              <a:spcBef>
                <a:spcPts val="600"/>
              </a:spcBef>
              <a:buSzPct val="100000"/>
              <a:buFont typeface="Arial" panose="020B0604020202020204" pitchFamily="34" charset="0"/>
              <a:buChar char="•"/>
              <a:defRPr sz="2400">
                <a:solidFill>
                  <a:srgbClr val="000000"/>
                </a:solidFill>
                <a:latin typeface="Calibri" panose="020F0502020204030204" pitchFamily="34" charset="0"/>
              </a:defRPr>
            </a:lvl3pPr>
            <a:lvl4pPr marL="1600200" indent="-228600">
              <a:spcBef>
                <a:spcPts val="500"/>
              </a:spcBef>
              <a:buSzPct val="100000"/>
              <a:buFont typeface="Arial" panose="020B0604020202020204" pitchFamily="34" charset="0"/>
              <a:buChar char="–"/>
              <a:defRPr sz="2000">
                <a:solidFill>
                  <a:srgbClr val="000000"/>
                </a:solidFill>
                <a:latin typeface="Calibri" panose="020F0502020204030204" pitchFamily="34" charset="0"/>
              </a:defRPr>
            </a:lvl4pPr>
            <a:lvl5pPr marL="2057400" indent="-228600">
              <a:spcBef>
                <a:spcPts val="500"/>
              </a:spcBef>
              <a:buSzPct val="100000"/>
              <a:buFont typeface="Arial" panose="020B0604020202020204" pitchFamily="34" charset="0"/>
              <a:buChar char="»"/>
              <a:defRPr sz="2000">
                <a:solidFill>
                  <a:srgbClr val="000000"/>
                </a:solidFill>
                <a:latin typeface="Calibri" panose="020F0502020204030204" pitchFamily="34" charset="0"/>
              </a:defRPr>
            </a:lvl5pPr>
            <a:lvl6pPr marL="2514600" indent="-228600" eaLnBrk="0" fontAlgn="base" hangingPunct="0">
              <a:spcBef>
                <a:spcPts val="500"/>
              </a:spcBef>
              <a:spcAft>
                <a:spcPct val="0"/>
              </a:spcAft>
              <a:buSzPct val="100000"/>
              <a:buFont typeface="Arial" panose="020B0604020202020204" pitchFamily="34" charset="0"/>
              <a:buChar char="»"/>
              <a:defRPr sz="2000">
                <a:solidFill>
                  <a:srgbClr val="000000"/>
                </a:solidFill>
                <a:latin typeface="Calibri" panose="020F0502020204030204" pitchFamily="34" charset="0"/>
              </a:defRPr>
            </a:lvl6pPr>
            <a:lvl7pPr marL="2971800" indent="-228600" eaLnBrk="0" fontAlgn="base" hangingPunct="0">
              <a:spcBef>
                <a:spcPts val="500"/>
              </a:spcBef>
              <a:spcAft>
                <a:spcPct val="0"/>
              </a:spcAft>
              <a:buSzPct val="100000"/>
              <a:buFont typeface="Arial" panose="020B0604020202020204" pitchFamily="34" charset="0"/>
              <a:buChar char="»"/>
              <a:defRPr sz="2000">
                <a:solidFill>
                  <a:srgbClr val="000000"/>
                </a:solidFill>
                <a:latin typeface="Calibri" panose="020F0502020204030204" pitchFamily="34" charset="0"/>
              </a:defRPr>
            </a:lvl7pPr>
            <a:lvl8pPr marL="3429000" indent="-228600" eaLnBrk="0" fontAlgn="base" hangingPunct="0">
              <a:spcBef>
                <a:spcPts val="500"/>
              </a:spcBef>
              <a:spcAft>
                <a:spcPct val="0"/>
              </a:spcAft>
              <a:buSzPct val="100000"/>
              <a:buFont typeface="Arial" panose="020B0604020202020204" pitchFamily="34" charset="0"/>
              <a:buChar char="»"/>
              <a:defRPr sz="2000">
                <a:solidFill>
                  <a:srgbClr val="000000"/>
                </a:solidFill>
                <a:latin typeface="Calibri" panose="020F0502020204030204" pitchFamily="34" charset="0"/>
              </a:defRPr>
            </a:lvl8pPr>
            <a:lvl9pPr marL="3886200" indent="-228600" eaLnBrk="0" fontAlgn="base" hangingPunct="0">
              <a:spcBef>
                <a:spcPts val="500"/>
              </a:spcBef>
              <a:spcAft>
                <a:spcPct val="0"/>
              </a:spcAft>
              <a:buSzPct val="100000"/>
              <a:buFont typeface="Arial" panose="020B0604020202020204" pitchFamily="34" charset="0"/>
              <a:buChar char="»"/>
              <a:defRPr sz="2000">
                <a:solidFill>
                  <a:srgbClr val="000000"/>
                </a:solidFill>
                <a:latin typeface="Calibri" panose="020F0502020204030204" pitchFamily="34" charset="0"/>
              </a:defRPr>
            </a:lvl9pPr>
          </a:lstStyle>
          <a:p>
            <a:pPr>
              <a:spcBef>
                <a:spcPct val="0"/>
              </a:spcBef>
              <a:buSzTx/>
              <a:buFontTx/>
              <a:buNone/>
            </a:pPr>
            <a:r>
              <a:rPr lang="en-GB" altLang="en-US" sz="1800">
                <a:solidFill>
                  <a:schemeClr val="tx1"/>
                </a:solidFill>
              </a:rPr>
              <a:t>Video clip</a:t>
            </a:r>
          </a:p>
        </p:txBody>
      </p:sp>
      <p:sp>
        <p:nvSpPr>
          <p:cNvPr id="2" name="TextBox 1"/>
          <p:cNvSpPr txBox="1"/>
          <p:nvPr/>
        </p:nvSpPr>
        <p:spPr>
          <a:xfrm>
            <a:off x="3581400" y="4724400"/>
            <a:ext cx="1725613" cy="1754326"/>
          </a:xfrm>
          <a:prstGeom prst="rect">
            <a:avLst/>
          </a:prstGeom>
          <a:noFill/>
        </p:spPr>
        <p:txBody>
          <a:bodyPr wrap="square" rtlCol="0">
            <a:spAutoFit/>
          </a:bodyPr>
          <a:lstStyle/>
          <a:p>
            <a:r>
              <a:rPr lang="en-GB" dirty="0">
                <a:hlinkClick r:id="rId9"/>
              </a:rPr>
              <a:t>http://www.pembrokedockcommunityschool.co.uk/visible-learning-in-year-5/</a:t>
            </a:r>
            <a:r>
              <a:rPr lang="en-GB" dirty="0"/>
              <a:t> </a:t>
            </a:r>
          </a:p>
        </p:txBody>
      </p:sp>
    </p:spTree>
    <p:extLst>
      <p:ext uri="{BB962C8B-B14F-4D97-AF65-F5344CB8AC3E}">
        <p14:creationId xmlns:p14="http://schemas.microsoft.com/office/powerpoint/2010/main" val="451433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endParaRPr lang="en-GB"/>
          </a:p>
        </p:txBody>
      </p:sp>
      <p:pic>
        <p:nvPicPr>
          <p:cNvPr id="5" name="Content Placeholder 4"/>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609600" y="279496"/>
            <a:ext cx="4595870" cy="6126992"/>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9600" y="1143000"/>
            <a:ext cx="4876800" cy="3657600"/>
          </a:xfrm>
          <a:prstGeom prst="rect">
            <a:avLst/>
          </a:prstGeom>
        </p:spPr>
      </p:pic>
    </p:spTree>
    <p:extLst>
      <p:ext uri="{BB962C8B-B14F-4D97-AF65-F5344CB8AC3E}">
        <p14:creationId xmlns:p14="http://schemas.microsoft.com/office/powerpoint/2010/main" val="1021996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495" y="152400"/>
            <a:ext cx="6908800" cy="51816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718251"/>
            <a:ext cx="2722202" cy="4688237"/>
          </a:xfrm>
          <a:prstGeom prst="rect">
            <a:avLst/>
          </a:prstGeom>
        </p:spPr>
      </p:pic>
    </p:spTree>
    <p:extLst>
      <p:ext uri="{BB962C8B-B14F-4D97-AF65-F5344CB8AC3E}">
        <p14:creationId xmlns:p14="http://schemas.microsoft.com/office/powerpoint/2010/main" val="1842864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txBox="1">
            <a:spLocks noGrp="1"/>
          </p:cNvSpPr>
          <p:nvPr>
            <p:ph type="title"/>
          </p:nvPr>
        </p:nvSpPr>
        <p:spPr/>
        <p:txBody>
          <a:bodyPr/>
          <a:lstStyle/>
          <a:p>
            <a:r>
              <a:rPr lang="en-GB" altLang="en-US" dirty="0">
                <a:latin typeface="Calibri" panose="020F0502020204030204" pitchFamily="34" charset="0"/>
              </a:rPr>
              <a:t>       Strategies  </a:t>
            </a:r>
          </a:p>
        </p:txBody>
      </p:sp>
      <p:pic>
        <p:nvPicPr>
          <p:cNvPr id="24579"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4979988" y="1408113"/>
            <a:ext cx="3706812" cy="2768600"/>
          </a:xfrm>
        </p:spPr>
      </p:pic>
      <p:pic>
        <p:nvPicPr>
          <p:cNvPr id="2458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08850" y="230188"/>
            <a:ext cx="1249363"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3200" y="1285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05263" y="3789363"/>
            <a:ext cx="3303587"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2"/>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03200" y="1243013"/>
            <a:ext cx="4219575" cy="314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4" name="Picture 3"/>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50900" y="4514850"/>
            <a:ext cx="25431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1366138"/>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0" y="609600"/>
            <a:ext cx="6348413" cy="1320800"/>
          </a:xfrm>
        </p:spPr>
        <p:txBody>
          <a:bodyPr>
            <a:normAutofit/>
          </a:bodyPr>
          <a:lstStyle/>
          <a:p>
            <a:r>
              <a:rPr lang="en-GB" sz="2800" b="1" dirty="0">
                <a:solidFill>
                  <a:schemeClr val="tx1"/>
                </a:solidFill>
              </a:rPr>
              <a:t>Effective feed back and </a:t>
            </a:r>
            <a:br>
              <a:rPr lang="en-GB" sz="2800" b="1" dirty="0">
                <a:solidFill>
                  <a:schemeClr val="tx1"/>
                </a:solidFill>
              </a:rPr>
            </a:br>
            <a:r>
              <a:rPr lang="en-GB" sz="2800" b="1" dirty="0">
                <a:solidFill>
                  <a:schemeClr val="tx1"/>
                </a:solidFill>
              </a:rPr>
              <a:t>feed forward</a:t>
            </a:r>
          </a:p>
        </p:txBody>
      </p:sp>
      <p:pic>
        <p:nvPicPr>
          <p:cNvPr id="6" name="Content Placeholder 5"/>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401854" y="1689591"/>
            <a:ext cx="3224212" cy="4316412"/>
          </a:xfrm>
        </p:spPr>
      </p:pic>
      <p:pic>
        <p:nvPicPr>
          <p:cNvPr id="2" name="Picture 1"/>
          <p:cNvPicPr>
            <a:picLocks noChangeAspect="1"/>
          </p:cNvPicPr>
          <p:nvPr/>
        </p:nvPicPr>
        <p:blipFill>
          <a:blip r:embed="rId4"/>
          <a:stretch>
            <a:fillRect/>
          </a:stretch>
        </p:blipFill>
        <p:spPr>
          <a:xfrm>
            <a:off x="4495800" y="279588"/>
            <a:ext cx="4334453" cy="2820006"/>
          </a:xfrm>
          <a:prstGeom prst="rect">
            <a:avLst/>
          </a:prstGeom>
        </p:spPr>
      </p:pic>
      <p:pic>
        <p:nvPicPr>
          <p:cNvPr id="8" name="Picture 7"/>
          <p:cNvPicPr>
            <a:picLocks noChangeAspect="1"/>
          </p:cNvPicPr>
          <p:nvPr/>
        </p:nvPicPr>
        <p:blipFill>
          <a:blip r:embed="rId5"/>
          <a:stretch>
            <a:fillRect/>
          </a:stretch>
        </p:blipFill>
        <p:spPr>
          <a:xfrm>
            <a:off x="5562599" y="4207609"/>
            <a:ext cx="3332899" cy="2489259"/>
          </a:xfrm>
          <a:prstGeom prst="rect">
            <a:avLst/>
          </a:prstGeom>
        </p:spPr>
      </p:pic>
      <p:sp>
        <p:nvSpPr>
          <p:cNvPr id="4" name="TextBox 3"/>
          <p:cNvSpPr txBox="1"/>
          <p:nvPr/>
        </p:nvSpPr>
        <p:spPr>
          <a:xfrm flipH="1">
            <a:off x="4191000" y="3099594"/>
            <a:ext cx="3276600" cy="923330"/>
          </a:xfrm>
          <a:prstGeom prst="rect">
            <a:avLst/>
          </a:prstGeom>
          <a:noFill/>
        </p:spPr>
        <p:txBody>
          <a:bodyPr wrap="square" rtlCol="0">
            <a:spAutoFit/>
          </a:bodyPr>
          <a:lstStyle/>
          <a:p>
            <a:r>
              <a:rPr lang="en-GB" dirty="0">
                <a:hlinkClick r:id="rId6"/>
              </a:rPr>
              <a:t>http://www.pembrokedockcommunityschool.co.uk/visible-learning-in-year-6/</a:t>
            </a:r>
            <a:r>
              <a:rPr lang="en-GB" dirty="0"/>
              <a:t> </a:t>
            </a:r>
          </a:p>
        </p:txBody>
      </p:sp>
    </p:spTree>
    <p:extLst>
      <p:ext uri="{BB962C8B-B14F-4D97-AF65-F5344CB8AC3E}">
        <p14:creationId xmlns:p14="http://schemas.microsoft.com/office/powerpoint/2010/main" val="53753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sizes </a:t>
            </a:r>
          </a:p>
        </p:txBody>
      </p:sp>
      <p:sp>
        <p:nvSpPr>
          <p:cNvPr id="3" name="Footer Placeholder 2"/>
          <p:cNvSpPr>
            <a:spLocks noGrp="1"/>
          </p:cNvSpPr>
          <p:nvPr>
            <p:ph type="ftr" sz="quarter" idx="11"/>
          </p:nvPr>
        </p:nvSpPr>
        <p:spPr/>
        <p:txBody>
          <a:bodyPr/>
          <a:lstStyle/>
          <a:p>
            <a:pPr>
              <a:defRPr/>
            </a:pPr>
            <a:endParaRPr lang="en-GB"/>
          </a:p>
        </p:txBody>
      </p:sp>
      <p:pic>
        <p:nvPicPr>
          <p:cNvPr id="4" name="Picture 3"/>
          <p:cNvPicPr>
            <a:picLocks noChangeAspect="1"/>
          </p:cNvPicPr>
          <p:nvPr/>
        </p:nvPicPr>
        <p:blipFill>
          <a:blip r:embed="rId3"/>
          <a:stretch>
            <a:fillRect/>
          </a:stretch>
        </p:blipFill>
        <p:spPr>
          <a:xfrm>
            <a:off x="609599" y="1447800"/>
            <a:ext cx="3712805" cy="1452961"/>
          </a:xfrm>
          <a:prstGeom prst="rect">
            <a:avLst/>
          </a:prstGeom>
        </p:spPr>
      </p:pic>
      <p:pic>
        <p:nvPicPr>
          <p:cNvPr id="6" name="Picture 5"/>
          <p:cNvPicPr>
            <a:picLocks noChangeAspect="1"/>
          </p:cNvPicPr>
          <p:nvPr/>
        </p:nvPicPr>
        <p:blipFill>
          <a:blip r:embed="rId4"/>
          <a:stretch>
            <a:fillRect/>
          </a:stretch>
        </p:blipFill>
        <p:spPr>
          <a:xfrm>
            <a:off x="4724400" y="1356609"/>
            <a:ext cx="3337410" cy="1635342"/>
          </a:xfrm>
          <a:prstGeom prst="rect">
            <a:avLst/>
          </a:prstGeom>
        </p:spPr>
      </p:pic>
      <p:pic>
        <p:nvPicPr>
          <p:cNvPr id="7" name="Picture 6"/>
          <p:cNvPicPr>
            <a:picLocks noChangeAspect="1"/>
          </p:cNvPicPr>
          <p:nvPr/>
        </p:nvPicPr>
        <p:blipFill>
          <a:blip r:embed="rId5"/>
          <a:stretch>
            <a:fillRect/>
          </a:stretch>
        </p:blipFill>
        <p:spPr>
          <a:xfrm>
            <a:off x="685800" y="3288888"/>
            <a:ext cx="3724234" cy="1457434"/>
          </a:xfrm>
          <a:prstGeom prst="rect">
            <a:avLst/>
          </a:prstGeom>
        </p:spPr>
      </p:pic>
      <p:pic>
        <p:nvPicPr>
          <p:cNvPr id="8" name="Picture 7"/>
          <p:cNvPicPr>
            <a:picLocks noChangeAspect="1"/>
          </p:cNvPicPr>
          <p:nvPr/>
        </p:nvPicPr>
        <p:blipFill>
          <a:blip r:embed="rId6"/>
          <a:stretch>
            <a:fillRect/>
          </a:stretch>
        </p:blipFill>
        <p:spPr>
          <a:xfrm>
            <a:off x="4724400" y="3288888"/>
            <a:ext cx="3108810" cy="1523327"/>
          </a:xfrm>
          <a:prstGeom prst="rect">
            <a:avLst/>
          </a:prstGeom>
        </p:spPr>
      </p:pic>
      <p:pic>
        <p:nvPicPr>
          <p:cNvPr id="9" name="Picture 8"/>
          <p:cNvPicPr>
            <a:picLocks noChangeAspect="1"/>
          </p:cNvPicPr>
          <p:nvPr/>
        </p:nvPicPr>
        <p:blipFill>
          <a:blip r:embed="rId7"/>
          <a:stretch>
            <a:fillRect/>
          </a:stretch>
        </p:blipFill>
        <p:spPr>
          <a:xfrm>
            <a:off x="685800" y="5029200"/>
            <a:ext cx="3789005" cy="1529668"/>
          </a:xfrm>
          <a:prstGeom prst="rect">
            <a:avLst/>
          </a:prstGeom>
        </p:spPr>
      </p:pic>
      <p:pic>
        <p:nvPicPr>
          <p:cNvPr id="10" name="Picture 9"/>
          <p:cNvPicPr>
            <a:picLocks noChangeAspect="1"/>
          </p:cNvPicPr>
          <p:nvPr/>
        </p:nvPicPr>
        <p:blipFill>
          <a:blip r:embed="rId8"/>
          <a:stretch>
            <a:fillRect/>
          </a:stretch>
        </p:blipFill>
        <p:spPr>
          <a:xfrm>
            <a:off x="4800600" y="5082607"/>
            <a:ext cx="3032610" cy="1536840"/>
          </a:xfrm>
          <a:prstGeom prst="rect">
            <a:avLst/>
          </a:prstGeom>
        </p:spPr>
      </p:pic>
    </p:spTree>
    <p:extLst>
      <p:ext uri="{BB962C8B-B14F-4D97-AF65-F5344CB8AC3E}">
        <p14:creationId xmlns:p14="http://schemas.microsoft.com/office/powerpoint/2010/main" val="1872512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762000"/>
            <a:ext cx="3124201" cy="1638177"/>
          </a:xfrm>
        </p:spPr>
        <p:txBody>
          <a:bodyPr>
            <a:noAutofit/>
          </a:bodyPr>
          <a:lstStyle/>
          <a:p>
            <a:r>
              <a:rPr lang="en-US" sz="4800"/>
              <a:t>2016</a:t>
            </a:r>
            <a:br>
              <a:rPr lang="en-US" sz="4800"/>
            </a:br>
            <a:r>
              <a:rPr lang="en-US" sz="4800"/>
              <a:t>New </a:t>
            </a:r>
            <a:r>
              <a:rPr lang="en-US" sz="4800" dirty="0"/>
              <a:t>No 1.</a:t>
            </a:r>
          </a:p>
        </p:txBody>
      </p:sp>
      <p:sp>
        <p:nvSpPr>
          <p:cNvPr id="4" name="Text Placeholder 3"/>
          <p:cNvSpPr>
            <a:spLocks noGrp="1"/>
          </p:cNvSpPr>
          <p:nvPr>
            <p:ph type="body" sz="half" idx="2"/>
          </p:nvPr>
        </p:nvSpPr>
        <p:spPr>
          <a:xfrm>
            <a:off x="304800" y="2777069"/>
            <a:ext cx="3886200" cy="2584449"/>
          </a:xfrm>
        </p:spPr>
        <p:txBody>
          <a:bodyPr>
            <a:normAutofit/>
          </a:bodyPr>
          <a:lstStyle/>
          <a:p>
            <a:r>
              <a:rPr lang="en-US" sz="3500" dirty="0"/>
              <a:t>Collective teacher efficacy</a:t>
            </a:r>
          </a:p>
          <a:p>
            <a:r>
              <a:rPr lang="en-US" sz="4400" dirty="0"/>
              <a:t> ES 1.57</a:t>
            </a:r>
          </a:p>
        </p:txBody>
      </p:sp>
      <p:sp>
        <p:nvSpPr>
          <p:cNvPr id="5" name="Footer Placeholder 4"/>
          <p:cNvSpPr>
            <a:spLocks noGrp="1"/>
          </p:cNvSpPr>
          <p:nvPr>
            <p:ph type="ftr" sz="quarter" idx="11"/>
          </p:nvPr>
        </p:nvSpPr>
        <p:spPr/>
        <p:txBody>
          <a:bodyPr/>
          <a:lstStyle/>
          <a:p>
            <a:pPr>
              <a:defRPr/>
            </a:pPr>
            <a:endParaRPr lang="en-GB"/>
          </a:p>
        </p:txBody>
      </p:sp>
      <p:pic>
        <p:nvPicPr>
          <p:cNvPr id="6" name="Content Placeholder 5"/>
          <p:cNvPicPr>
            <a:picLocks noGrp="1" noChangeAspect="1"/>
          </p:cNvPicPr>
          <p:nvPr>
            <p:ph idx="1"/>
          </p:nvPr>
        </p:nvPicPr>
        <p:blipFill>
          <a:blip r:embed="rId2"/>
          <a:stretch>
            <a:fillRect/>
          </a:stretch>
        </p:blipFill>
        <p:spPr>
          <a:xfrm>
            <a:off x="4343401" y="76202"/>
            <a:ext cx="4629150" cy="6172198"/>
          </a:xfrm>
          <a:prstGeom prst="rect">
            <a:avLst/>
          </a:prstGeom>
        </p:spPr>
      </p:pic>
    </p:spTree>
    <p:extLst>
      <p:ext uri="{BB962C8B-B14F-4D97-AF65-F5344CB8AC3E}">
        <p14:creationId xmlns:p14="http://schemas.microsoft.com/office/powerpoint/2010/main" val="559601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endParaRPr lang="en-GB"/>
          </a:p>
        </p:txBody>
      </p:sp>
      <p:sp>
        <p:nvSpPr>
          <p:cNvPr id="4" name="Rectangle 3"/>
          <p:cNvSpPr/>
          <p:nvPr/>
        </p:nvSpPr>
        <p:spPr>
          <a:xfrm>
            <a:off x="506276" y="1371600"/>
            <a:ext cx="7391401" cy="2554545"/>
          </a:xfrm>
          <a:prstGeom prst="rect">
            <a:avLst/>
          </a:prstGeom>
        </p:spPr>
        <p:txBody>
          <a:bodyPr wrap="square">
            <a:spAutoFit/>
          </a:bodyPr>
          <a:lstStyle/>
          <a:p>
            <a:pPr>
              <a:spcAft>
                <a:spcPts val="0"/>
              </a:spcAft>
            </a:pPr>
            <a:r>
              <a:rPr lang="en-GB" sz="4000" b="1" dirty="0">
                <a:latin typeface="Calibri" charset="0"/>
                <a:ea typeface="Calibri" charset="0"/>
                <a:cs typeface="Times New Roman" charset="0"/>
              </a:rPr>
              <a:t>Beliefs of teacher group about </a:t>
            </a:r>
            <a:r>
              <a:rPr lang="en-GB" sz="4000" b="1" i="1" dirty="0">
                <a:latin typeface="Calibri" charset="0"/>
                <a:ea typeface="Calibri" charset="0"/>
                <a:cs typeface="Times New Roman" charset="0"/>
              </a:rPr>
              <a:t>collective ability</a:t>
            </a:r>
            <a:r>
              <a:rPr lang="en-GB" sz="4000" b="1" dirty="0">
                <a:latin typeface="Calibri" charset="0"/>
                <a:ea typeface="Calibri" charset="0"/>
                <a:cs typeface="Times New Roman" charset="0"/>
              </a:rPr>
              <a:t> to promote successful pupil outcomes within their school. </a:t>
            </a:r>
            <a:endParaRPr lang="en-US" sz="4000" dirty="0">
              <a:effectLst/>
              <a:latin typeface="Calibri" charset="0"/>
              <a:ea typeface="Calibri" charset="0"/>
              <a:cs typeface="Times New Roman" charset="0"/>
            </a:endParaRPr>
          </a:p>
        </p:txBody>
      </p:sp>
    </p:spTree>
    <p:extLst>
      <p:ext uri="{BB962C8B-B14F-4D97-AF65-F5344CB8AC3E}">
        <p14:creationId xmlns:p14="http://schemas.microsoft.com/office/powerpoint/2010/main" val="10849496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Teacher </a:t>
            </a:r>
            <a:r>
              <a:rPr lang="en-US" dirty="0" err="1"/>
              <a:t>Mindframes</a:t>
            </a:r>
            <a:r>
              <a:rPr lang="en-US" dirty="0"/>
              <a:t/>
            </a:r>
            <a:br>
              <a:rPr lang="en-US" dirty="0"/>
            </a:br>
            <a:endParaRPr lang="en-US" dirty="0"/>
          </a:p>
        </p:txBody>
      </p:sp>
      <p:sp>
        <p:nvSpPr>
          <p:cNvPr id="5" name="Content Placeholder 4"/>
          <p:cNvSpPr>
            <a:spLocks noGrp="1"/>
          </p:cNvSpPr>
          <p:nvPr>
            <p:ph idx="1"/>
          </p:nvPr>
        </p:nvSpPr>
        <p:spPr>
          <a:xfrm>
            <a:off x="304800" y="1219200"/>
            <a:ext cx="8305799" cy="4822163"/>
          </a:xfrm>
        </p:spPr>
        <p:txBody>
          <a:bodyPr>
            <a:normAutofit fontScale="25000" lnSpcReduction="20000"/>
          </a:bodyPr>
          <a:lstStyle/>
          <a:p>
            <a:pPr marL="0" indent="0">
              <a:buNone/>
            </a:pPr>
            <a:r>
              <a:rPr lang="en-US" sz="11200" dirty="0"/>
              <a:t>Please score yourself for each </a:t>
            </a:r>
            <a:r>
              <a:rPr lang="en-US" sz="11200" dirty="0" err="1"/>
              <a:t>mindframe</a:t>
            </a:r>
            <a:r>
              <a:rPr lang="en-US" sz="11200" dirty="0"/>
              <a:t> 1 – 6 (6 being the highest, 1 the lowest) </a:t>
            </a:r>
          </a:p>
          <a:p>
            <a:r>
              <a:rPr lang="en-US" sz="11200" dirty="0"/>
              <a:t>1.	I am an evaluator</a:t>
            </a:r>
          </a:p>
          <a:p>
            <a:r>
              <a:rPr lang="en-US" sz="11200" dirty="0"/>
              <a:t>2.	I am a change agent </a:t>
            </a:r>
          </a:p>
          <a:p>
            <a:r>
              <a:rPr lang="en-US" sz="11200" dirty="0"/>
              <a:t>3.	I talk about learning and not about teaching </a:t>
            </a:r>
          </a:p>
          <a:p>
            <a:r>
              <a:rPr lang="en-US" sz="11200" dirty="0"/>
              <a:t>4.	I see assessment as feedback to me</a:t>
            </a:r>
          </a:p>
          <a:p>
            <a:r>
              <a:rPr lang="en-US" sz="11200" dirty="0"/>
              <a:t>5.	I engage in dialogue not monologue </a:t>
            </a:r>
          </a:p>
          <a:p>
            <a:r>
              <a:rPr lang="en-US" sz="11200" dirty="0"/>
              <a:t>6.	I enjoy challenge</a:t>
            </a:r>
          </a:p>
          <a:p>
            <a:r>
              <a:rPr lang="en-US" sz="11200" dirty="0"/>
              <a:t>7.	I engage in positive relationships</a:t>
            </a:r>
          </a:p>
          <a:p>
            <a:r>
              <a:rPr lang="en-US" sz="11200" dirty="0"/>
              <a:t>8.	I use the language of learning </a:t>
            </a:r>
          </a:p>
          <a:p>
            <a:r>
              <a:rPr lang="en-US" sz="11200" dirty="0"/>
              <a:t>9.	I see learning as hard work</a:t>
            </a:r>
          </a:p>
          <a:p>
            <a:r>
              <a:rPr lang="en-US" sz="11200" dirty="0"/>
              <a:t>10.	I collaborate </a:t>
            </a:r>
          </a:p>
        </p:txBody>
      </p:sp>
      <p:sp>
        <p:nvSpPr>
          <p:cNvPr id="3" name="Footer Placeholder 2"/>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1764924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4"/>
          <p:cNvSpPr txBox="1">
            <a:spLocks noGrp="1"/>
          </p:cNvSpPr>
          <p:nvPr>
            <p:ph type="title"/>
          </p:nvPr>
        </p:nvSpPr>
        <p:spPr>
          <a:xfrm>
            <a:off x="-385763" y="307975"/>
            <a:ext cx="8229601" cy="1076325"/>
          </a:xfrm>
        </p:spPr>
        <p:txBody>
          <a:bodyPr>
            <a:spAutoFit/>
          </a:bodyPr>
          <a:lstStyle/>
          <a:p>
            <a:pPr algn="l">
              <a:defRPr/>
            </a:pPr>
            <a:r>
              <a:rPr lang="en-GB" altLang="en-US" sz="3200" b="1" dirty="0">
                <a:solidFill>
                  <a:schemeClr val="tx1"/>
                </a:solidFill>
                <a:ea typeface="+mn-ea"/>
                <a:cs typeface="Arial" charset="0"/>
              </a:rPr>
              <a:t>                Know thy impact!</a:t>
            </a:r>
            <a:br>
              <a:rPr lang="en-GB" altLang="en-US" sz="3200" b="1" dirty="0">
                <a:solidFill>
                  <a:schemeClr val="tx1"/>
                </a:solidFill>
                <a:ea typeface="+mn-ea"/>
                <a:cs typeface="Arial" charset="0"/>
              </a:rPr>
            </a:br>
            <a:endParaRPr lang="en-GB" altLang="en-US" sz="3200" b="1" dirty="0">
              <a:solidFill>
                <a:schemeClr val="tx1"/>
              </a:solidFill>
              <a:ea typeface="+mn-ea"/>
              <a:cs typeface="Arial" charset="0"/>
            </a:endParaRPr>
          </a:p>
        </p:txBody>
      </p:sp>
      <p:sp>
        <p:nvSpPr>
          <p:cNvPr id="29699" name="Content Placeholder 7"/>
          <p:cNvSpPr txBox="1">
            <a:spLocks noGrp="1"/>
          </p:cNvSpPr>
          <p:nvPr>
            <p:ph sz="half" idx="2"/>
          </p:nvPr>
        </p:nvSpPr>
        <p:spPr>
          <a:xfrm>
            <a:off x="571500" y="1052513"/>
            <a:ext cx="8210550" cy="4352925"/>
          </a:xfrm>
        </p:spPr>
        <p:txBody>
          <a:bodyPr/>
          <a:lstStyle/>
          <a:p>
            <a:r>
              <a:rPr lang="en-GB" altLang="en-US" sz="2400" dirty="0">
                <a:solidFill>
                  <a:srgbClr val="FF0000"/>
                </a:solidFill>
                <a:latin typeface="Arial" charset="0"/>
                <a:hlinkClick r:id="rId3" action="ppaction://hlinkfile"/>
              </a:rPr>
              <a:t>Video of pupil progress and understanding</a:t>
            </a:r>
            <a:endParaRPr lang="en-GB" altLang="en-US" sz="2400" dirty="0">
              <a:solidFill>
                <a:srgbClr val="FF0000"/>
              </a:solidFill>
              <a:latin typeface="Arial" charset="0"/>
            </a:endParaRPr>
          </a:p>
          <a:p>
            <a:r>
              <a:rPr lang="en-GB" altLang="en-US" sz="2400" dirty="0">
                <a:latin typeface="Arial" charset="0"/>
              </a:rPr>
              <a:t>Want to find out more?</a:t>
            </a:r>
          </a:p>
          <a:p>
            <a:r>
              <a:rPr lang="en-GB" altLang="en-US" sz="2400" dirty="0">
                <a:latin typeface="Arial" charset="0"/>
              </a:rPr>
              <a:t>www.pembrokedockcommunityschool.co.uk</a:t>
            </a:r>
          </a:p>
          <a:p>
            <a:r>
              <a:rPr lang="en-GB" altLang="en-US" sz="2400" dirty="0">
                <a:latin typeface="Arial" charset="0"/>
              </a:rPr>
              <a:t>Follow us on Twitter @</a:t>
            </a:r>
            <a:r>
              <a:rPr lang="en-GB" altLang="en-US" sz="2400" dirty="0" err="1">
                <a:latin typeface="Arial" charset="0"/>
              </a:rPr>
              <a:t>HeadPdcs</a:t>
            </a:r>
            <a:r>
              <a:rPr lang="en-GB" altLang="en-US" sz="2400" dirty="0">
                <a:latin typeface="Arial" charset="0"/>
              </a:rPr>
              <a:t> @</a:t>
            </a:r>
            <a:r>
              <a:rPr lang="en-GB" altLang="en-US" sz="2400" dirty="0" err="1">
                <a:latin typeface="Arial" charset="0"/>
              </a:rPr>
              <a:t>PDCSPrimary</a:t>
            </a:r>
            <a:r>
              <a:rPr lang="en-GB" altLang="en-US" sz="2400" dirty="0">
                <a:latin typeface="Arial" charset="0"/>
              </a:rPr>
              <a:t> @YR5PDCS, @Year6PDCS, @PDCSYr3and4, @yr2PDCS @Year1PDCS, @</a:t>
            </a:r>
            <a:r>
              <a:rPr lang="en-GB" altLang="en-US" sz="2400" dirty="0" err="1">
                <a:latin typeface="Arial" charset="0"/>
              </a:rPr>
              <a:t>pdcsReception</a:t>
            </a:r>
            <a:r>
              <a:rPr lang="en-GB" altLang="en-US" sz="2400" dirty="0">
                <a:latin typeface="Arial" charset="0"/>
              </a:rPr>
              <a:t> @</a:t>
            </a:r>
            <a:r>
              <a:rPr lang="en-GB" altLang="en-US" sz="2400" dirty="0" err="1">
                <a:latin typeface="Arial" charset="0"/>
              </a:rPr>
              <a:t>PDCS_EYandRec</a:t>
            </a:r>
            <a:endParaRPr lang="en-GB" altLang="en-US" sz="2400" dirty="0">
              <a:latin typeface="Arial" charset="0"/>
            </a:endParaRPr>
          </a:p>
        </p:txBody>
      </p:sp>
      <p:pic>
        <p:nvPicPr>
          <p:cNvPr id="29700" name="Picture 8"/>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0" y="4279425"/>
            <a:ext cx="3914775" cy="220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19925" y="692150"/>
            <a:ext cx="1689100"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4221163"/>
            <a:ext cx="1471612" cy="197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87325" y="2174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0678157"/>
      </p:ext>
    </p:extLst>
  </p:cSld>
  <p:clrMapOvr>
    <a:masterClrMapping/>
  </p:clrMapOvr>
</p:sld>
</file>

<file path=ppt/theme/theme1.xml><?xml version="1.0" encoding="utf-8"?>
<a:theme xmlns:a="http://schemas.openxmlformats.org/drawingml/2006/main" name="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4382</TotalTime>
  <Words>947</Words>
  <Application>Microsoft Office PowerPoint</Application>
  <PresentationFormat>On-screen Show (4:3)</PresentationFormat>
  <Paragraphs>151</Paragraphs>
  <Slides>27</Slides>
  <Notes>17</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27</vt:i4>
      </vt:variant>
    </vt:vector>
  </HeadingPairs>
  <TitlesOfParts>
    <vt:vector size="44" baseType="lpstr">
      <vt:lpstr>Aharoni</vt:lpstr>
      <vt:lpstr>Arial</vt:lpstr>
      <vt:lpstr>Calibri</vt:lpstr>
      <vt:lpstr>Comic Sans MS</vt:lpstr>
      <vt:lpstr>Garamond</vt:lpstr>
      <vt:lpstr>Monotype Sorts</vt:lpstr>
      <vt:lpstr>Swis721 BT</vt:lpstr>
      <vt:lpstr>Swis721 Lt BT</vt:lpstr>
      <vt:lpstr>Times</vt:lpstr>
      <vt:lpstr>Times New Roman</vt:lpstr>
      <vt:lpstr>Trebuchet MS</vt:lpstr>
      <vt:lpstr>Wingdings</vt:lpstr>
      <vt:lpstr>Wingdings 3</vt:lpstr>
      <vt:lpstr>VLL Slideshow Template</vt:lpstr>
      <vt:lpstr>1_VLL Slideshow Template</vt:lpstr>
      <vt:lpstr>2_VLL Slideshow Template</vt:lpstr>
      <vt:lpstr>Facet</vt:lpstr>
      <vt:lpstr>   Visible Learning</vt:lpstr>
      <vt:lpstr>Visible Learning</vt:lpstr>
      <vt:lpstr>Major domains/areas of impact</vt:lpstr>
      <vt:lpstr>Influences on Achievement</vt:lpstr>
      <vt:lpstr>Visible Teaching – Visible Learning</vt:lpstr>
      <vt:lpstr>Baseline exercise </vt:lpstr>
      <vt:lpstr>PowerPoint Presentation</vt:lpstr>
      <vt:lpstr>Students …</vt:lpstr>
      <vt:lpstr>Growth Mindset – Carol Dweck </vt:lpstr>
      <vt:lpstr>Steps to Success/Learning Ladders</vt:lpstr>
      <vt:lpstr>Learning Journeys</vt:lpstr>
      <vt:lpstr>PowerPoint Presentation</vt:lpstr>
      <vt:lpstr>PowerPoint Presentation</vt:lpstr>
      <vt:lpstr>PowerPoint Presentation</vt:lpstr>
      <vt:lpstr>PowerPoint Presentation</vt:lpstr>
      <vt:lpstr>Feedback</vt:lpstr>
      <vt:lpstr>How is Progress Visible? </vt:lpstr>
      <vt:lpstr>Learning Pit</vt:lpstr>
      <vt:lpstr>PowerPoint Presentation</vt:lpstr>
      <vt:lpstr>PowerPoint Presentation</vt:lpstr>
      <vt:lpstr>       Strategies  </vt:lpstr>
      <vt:lpstr>Effective feed back and  feed forward</vt:lpstr>
      <vt:lpstr>Effect sizes </vt:lpstr>
      <vt:lpstr>2016 New No 1.</vt:lpstr>
      <vt:lpstr>PowerPoint Presentation</vt:lpstr>
      <vt:lpstr>Teacher Mindframes </vt:lpstr>
      <vt:lpstr>                Know thy impact! </vt:lpstr>
    </vt:vector>
  </TitlesOfParts>
  <Company>Cedar Rapids Community School District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local1</dc:creator>
  <cp:lastModifiedBy>Michele Thomas</cp:lastModifiedBy>
  <cp:revision>112</cp:revision>
  <dcterms:created xsi:type="dcterms:W3CDTF">2013-12-04T21:03:20Z</dcterms:created>
  <dcterms:modified xsi:type="dcterms:W3CDTF">2020-11-02T12:33:23Z</dcterms:modified>
</cp:coreProperties>
</file>