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4"/>
  </p:sldMasterIdLst>
  <p:sldIdLst>
    <p:sldId id="256" r:id="rId5"/>
    <p:sldId id="257" r:id="rId6"/>
    <p:sldId id="258" r:id="rId7"/>
    <p:sldId id="259" r:id="rId8"/>
    <p:sldId id="260" r:id="rId9"/>
    <p:sldId id="263" r:id="rId10"/>
    <p:sldId id="262" r:id="rId11"/>
    <p:sldId id="264"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7628" userDrawn="1">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2DA40-A5AC-4A85-B27D-CC614D4140B7}" v="22" dt="2022-07-17T22:14:12.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97" d="100"/>
          <a:sy n="97" d="100"/>
        </p:scale>
        <p:origin x="24" y="72"/>
      </p:cViewPr>
      <p:guideLst>
        <p:guide pos="7628"/>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771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62351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59163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2001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10905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3024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37100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4866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197952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331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7/15/2022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0071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7/15/2022</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151381802"/>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09" r:id="rId6"/>
    <p:sldLayoutId id="2147483805" r:id="rId7"/>
    <p:sldLayoutId id="2147483806" r:id="rId8"/>
    <p:sldLayoutId id="2147483807" r:id="rId9"/>
    <p:sldLayoutId id="2147483808" r:id="rId10"/>
    <p:sldLayoutId id="214748381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glass stars on a white background">
            <a:extLst>
              <a:ext uri="{FF2B5EF4-FFF2-40B4-BE49-F238E27FC236}">
                <a16:creationId xmlns:a16="http://schemas.microsoft.com/office/drawing/2014/main" id="{0EBF9BFE-E445-E9DE-FA83-EC9C97A43EF1}"/>
              </a:ext>
            </a:extLst>
          </p:cNvPr>
          <p:cNvPicPr>
            <a:picLocks noChangeAspect="1"/>
          </p:cNvPicPr>
          <p:nvPr/>
        </p:nvPicPr>
        <p:blipFill rotWithShape="1">
          <a:blip r:embed="rId2"/>
          <a:srcRect r="5333" b="-1"/>
          <a:stretch/>
        </p:blipFill>
        <p:spPr>
          <a:xfrm>
            <a:off x="126143" y="-6"/>
            <a:ext cx="12191979" cy="6858004"/>
          </a:xfrm>
          <a:prstGeom prst="rect">
            <a:avLst/>
          </a:prstGeom>
        </p:spPr>
      </p:pic>
      <p:sp>
        <p:nvSpPr>
          <p:cNvPr id="11" name="Freeform: Shape 10">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4D10B8-9E7C-FD02-D888-44AFE0EA4C4A}"/>
              </a:ext>
            </a:extLst>
          </p:cNvPr>
          <p:cNvSpPr>
            <a:spLocks noGrp="1"/>
          </p:cNvSpPr>
          <p:nvPr>
            <p:ph type="ctrTitle"/>
          </p:nvPr>
        </p:nvSpPr>
        <p:spPr>
          <a:xfrm>
            <a:off x="1143000" y="1181101"/>
            <a:ext cx="8915400" cy="726527"/>
          </a:xfrm>
        </p:spPr>
        <p:txBody>
          <a:bodyPr anchor="t">
            <a:normAutofit fontScale="90000"/>
          </a:bodyPr>
          <a:lstStyle/>
          <a:p>
            <a:r>
              <a:rPr lang="en-GB" sz="2400" b="1" dirty="0">
                <a:solidFill>
                  <a:schemeClr val="bg1"/>
                </a:solidFill>
              </a:rPr>
              <a:t>Problem solving and decision making </a:t>
            </a:r>
          </a:p>
        </p:txBody>
      </p:sp>
      <p:sp>
        <p:nvSpPr>
          <p:cNvPr id="3" name="Subtitle 2">
            <a:extLst>
              <a:ext uri="{FF2B5EF4-FFF2-40B4-BE49-F238E27FC236}">
                <a16:creationId xmlns:a16="http://schemas.microsoft.com/office/drawing/2014/main" id="{BAD722A2-CBFF-22DB-2870-5B14A7FF8D6D}"/>
              </a:ext>
            </a:extLst>
          </p:cNvPr>
          <p:cNvSpPr>
            <a:spLocks noGrp="1"/>
          </p:cNvSpPr>
          <p:nvPr>
            <p:ph type="subTitle" idx="1"/>
          </p:nvPr>
        </p:nvSpPr>
        <p:spPr>
          <a:xfrm>
            <a:off x="8734098" y="4812535"/>
            <a:ext cx="2858548" cy="1728728"/>
          </a:xfrm>
        </p:spPr>
        <p:txBody>
          <a:bodyPr anchor="b">
            <a:normAutofit/>
          </a:bodyPr>
          <a:lstStyle/>
          <a:p>
            <a:r>
              <a:rPr lang="en-GB" dirty="0">
                <a:solidFill>
                  <a:schemeClr val="bg1"/>
                </a:solidFill>
              </a:rPr>
              <a:t>By Usman Uddin </a:t>
            </a:r>
          </a:p>
        </p:txBody>
      </p:sp>
    </p:spTree>
    <p:extLst>
      <p:ext uri="{BB962C8B-B14F-4D97-AF65-F5344CB8AC3E}">
        <p14:creationId xmlns:p14="http://schemas.microsoft.com/office/powerpoint/2010/main" val="986158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1EB70-1C78-0F24-917D-4AF56B0B7E66}"/>
              </a:ext>
            </a:extLst>
          </p:cNvPr>
          <p:cNvSpPr>
            <a:spLocks noGrp="1"/>
          </p:cNvSpPr>
          <p:nvPr>
            <p:ph type="title"/>
          </p:nvPr>
        </p:nvSpPr>
        <p:spPr>
          <a:xfrm>
            <a:off x="1143000" y="872935"/>
            <a:ext cx="9905999" cy="932217"/>
          </a:xfrm>
        </p:spPr>
        <p:txBody>
          <a:bodyPr/>
          <a:lstStyle/>
          <a:p>
            <a:r>
              <a:rPr lang="en-GB" dirty="0"/>
              <a:t>Problem solving and decision making </a:t>
            </a:r>
          </a:p>
        </p:txBody>
      </p:sp>
      <p:sp>
        <p:nvSpPr>
          <p:cNvPr id="3" name="Content Placeholder 2">
            <a:extLst>
              <a:ext uri="{FF2B5EF4-FFF2-40B4-BE49-F238E27FC236}">
                <a16:creationId xmlns:a16="http://schemas.microsoft.com/office/drawing/2014/main" id="{7D74850B-AD40-68D6-1F80-419A97F66573}"/>
              </a:ext>
            </a:extLst>
          </p:cNvPr>
          <p:cNvSpPr>
            <a:spLocks noGrp="1"/>
          </p:cNvSpPr>
          <p:nvPr>
            <p:ph idx="1"/>
          </p:nvPr>
        </p:nvSpPr>
        <p:spPr>
          <a:xfrm>
            <a:off x="1143000" y="2332025"/>
            <a:ext cx="10507717" cy="3848057"/>
          </a:xfrm>
        </p:spPr>
        <p:txBody>
          <a:bodyPr>
            <a:norm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Problem solving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Problem solving is known as a mental process that includes establishing, analysing and mainly problem solving. When you are solving the problem, our main ambition must be how to overcome the obstacles and how to find a solution that could resolve the issue. </a:t>
            </a:r>
          </a:p>
          <a:p>
            <a:pPr>
              <a:lnSpc>
                <a:spcPct val="107000"/>
              </a:lnSpc>
              <a:spcAft>
                <a:spcPts val="800"/>
              </a:spcAft>
            </a:pPr>
            <a:r>
              <a:rPr lang="en-GB" sz="1600" b="1" dirty="0">
                <a:latin typeface="Arial" panose="020B0604020202020204" pitchFamily="34" charset="0"/>
                <a:ea typeface="Calibri" panose="020F0502020204030204" pitchFamily="34" charset="0"/>
                <a:cs typeface="Arial" panose="020B0604020202020204" pitchFamily="34" charset="0"/>
              </a:rPr>
              <a:t>Decision making </a:t>
            </a:r>
          </a:p>
          <a:p>
            <a:pPr>
              <a:lnSpc>
                <a:spcPct val="107000"/>
              </a:lnSpc>
              <a:spcAft>
                <a:spcPts val="800"/>
              </a:spcAft>
            </a:pPr>
            <a:r>
              <a:rPr lang="en-US" sz="1600" dirty="0">
                <a:latin typeface="Arial" panose="020B0604020202020204" pitchFamily="34" charset="0"/>
                <a:cs typeface="Arial" panose="020B0604020202020204" pitchFamily="34" charset="0"/>
              </a:rPr>
              <a:t>A decision-making process is a list of steps taken by each person  so the option or course of action can meet their needs.</a:t>
            </a:r>
            <a:endParaRPr lang="en-GB" sz="1600" dirty="0">
              <a:latin typeface="Arial" panose="020B0604020202020204" pitchFamily="34" charset="0"/>
              <a:cs typeface="Arial" panose="020B0604020202020204" pitchFamily="34" charset="0"/>
            </a:endParaRP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17472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1B4AC-2D1E-09A5-24B6-EB9C886E7343}"/>
              </a:ext>
            </a:extLst>
          </p:cNvPr>
          <p:cNvSpPr>
            <a:spLocks noGrp="1"/>
          </p:cNvSpPr>
          <p:nvPr>
            <p:ph type="title"/>
          </p:nvPr>
        </p:nvSpPr>
        <p:spPr/>
        <p:txBody>
          <a:bodyPr/>
          <a:lstStyle/>
          <a:p>
            <a:r>
              <a:rPr lang="en-GB" dirty="0"/>
              <a:t>Identifying the problem </a:t>
            </a:r>
          </a:p>
        </p:txBody>
      </p:sp>
      <p:sp>
        <p:nvSpPr>
          <p:cNvPr id="3" name="Content Placeholder 2">
            <a:extLst>
              <a:ext uri="{FF2B5EF4-FFF2-40B4-BE49-F238E27FC236}">
                <a16:creationId xmlns:a16="http://schemas.microsoft.com/office/drawing/2014/main" id="{D03CF250-9545-37FB-5B4F-13CCE346F0AD}"/>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NHS hospitals, mental health and community providers are reporting the shortage of staff which has a huge impact on the staff and patient care. </a:t>
            </a:r>
          </a:p>
          <a:p>
            <a:r>
              <a:rPr lang="en-US" sz="1600" dirty="0">
                <a:latin typeface="Arial" panose="020B0604020202020204" pitchFamily="34" charset="0"/>
                <a:cs typeface="Arial" panose="020B0604020202020204" pitchFamily="34" charset="0"/>
              </a:rPr>
              <a:t>Shortages of staff are widespread within the NHS and exist across all disciplines. The NHS is on the brink with too few nurses, midwives, GPs, hospital doctors and mental health workers. Staff are leaving the service due to low job satisfaction whilst recruitment and retention continues to be a growing problem.</a:t>
            </a:r>
          </a:p>
          <a:p>
            <a:endParaRPr lang="en-GB" dirty="0"/>
          </a:p>
        </p:txBody>
      </p:sp>
    </p:spTree>
    <p:extLst>
      <p:ext uri="{BB962C8B-B14F-4D97-AF65-F5344CB8AC3E}">
        <p14:creationId xmlns:p14="http://schemas.microsoft.com/office/powerpoint/2010/main" val="183194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464B-B226-EE1B-C371-C16DC1C41D8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687CFB9E-BF28-5C06-A9A2-7EAB617011A0}"/>
              </a:ext>
            </a:extLst>
          </p:cNvPr>
          <p:cNvSpPr>
            <a:spLocks noGrp="1"/>
          </p:cNvSpPr>
          <p:nvPr>
            <p:ph idx="1"/>
          </p:nvPr>
        </p:nvSpPr>
        <p:spPr>
          <a:xfrm>
            <a:off x="1143000" y="2233833"/>
            <a:ext cx="9905999" cy="3665311"/>
          </a:xfrm>
        </p:spPr>
        <p:txBody>
          <a:bodyPr>
            <a:normAutofit fontScale="77500" lnSpcReduction="20000"/>
          </a:bodyPr>
          <a:lstStyle/>
          <a:p>
            <a:pPr marL="342900" lvl="0" indent="-342900">
              <a:lnSpc>
                <a:spcPct val="107000"/>
              </a:lnSpc>
              <a:spcBef>
                <a:spcPts val="600"/>
              </a:spcBef>
              <a:buFont typeface="Calibri" panose="020F050202020403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Political factor:</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Political factor are mostly connected with the government policies and legislation. One of them is  </a:t>
            </a:r>
            <a:r>
              <a:rPr lang="en-GB" sz="1800" dirty="0" err="1">
                <a:effectLst/>
                <a:latin typeface="Arial" panose="020B0604020202020204" pitchFamily="34" charset="0"/>
                <a:ea typeface="Times New Roman" panose="02020603050405020304" pitchFamily="18" charset="0"/>
                <a:cs typeface="Arial" panose="020B0604020202020204" pitchFamily="34" charset="0"/>
              </a:rPr>
              <a:t>Brixit</a:t>
            </a:r>
            <a:r>
              <a:rPr lang="en-GB" sz="1800" dirty="0">
                <a:effectLst/>
                <a:latin typeface="Arial" panose="020B0604020202020204" pitchFamily="34" charset="0"/>
                <a:ea typeface="Times New Roman" panose="02020603050405020304" pitchFamily="18" charset="0"/>
                <a:cs typeface="Arial" panose="020B0604020202020204" pitchFamily="34" charset="0"/>
              </a:rPr>
              <a:t> uncertainty which is the key point which reduces the number of key workers needed by the NHS. So taking UK out of the European Union without any proper study and their impact on the NHS lead to the shortage of the health workers.</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Too many restrictions on skilful international recruitment also directly effects the organisation. Prolong procedures and lengthy requirements also lead to the shortage of the key health workforce.</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Economic factor:</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Economic factor is also key factor that directly impact the health workforce. If the government has financial uncertainty which will directly sought to reduce new staffing and will create shortages.</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So economic crisis will mean that there is not enough funding to hire new health force but also to train the new students within the community.</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Further to this Unemployment and inflation will also impact the government ability to spend on health care.</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122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55211-22F3-45C3-468B-E41684FA6A66}"/>
              </a:ext>
            </a:extLst>
          </p:cNvPr>
          <p:cNvSpPr>
            <a:spLocks noGrp="1"/>
          </p:cNvSpPr>
          <p:nvPr>
            <p:ph type="title"/>
          </p:nvPr>
        </p:nvSpPr>
        <p:spPr>
          <a:xfrm>
            <a:off x="1016876" y="278407"/>
            <a:ext cx="9905999" cy="1360898"/>
          </a:xfrm>
        </p:spPr>
        <p:txBody>
          <a:bodyPr/>
          <a:lstStyle/>
          <a:p>
            <a:r>
              <a:rPr lang="en-GB" dirty="0"/>
              <a:t>Pestle analysis </a:t>
            </a:r>
          </a:p>
        </p:txBody>
      </p:sp>
      <p:sp>
        <p:nvSpPr>
          <p:cNvPr id="3" name="Content Placeholder 2">
            <a:extLst>
              <a:ext uri="{FF2B5EF4-FFF2-40B4-BE49-F238E27FC236}">
                <a16:creationId xmlns:a16="http://schemas.microsoft.com/office/drawing/2014/main" id="{AF73B22F-3D7F-2865-BD83-DF68824F34A2}"/>
              </a:ext>
            </a:extLst>
          </p:cNvPr>
          <p:cNvSpPr>
            <a:spLocks noGrp="1"/>
          </p:cNvSpPr>
          <p:nvPr>
            <p:ph idx="1"/>
          </p:nvPr>
        </p:nvSpPr>
        <p:spPr>
          <a:xfrm>
            <a:off x="1143000" y="1828800"/>
            <a:ext cx="9905999" cy="4070344"/>
          </a:xfrm>
        </p:spPr>
        <p:txBody>
          <a:bodyPr>
            <a:normAutofit fontScale="32500" lnSpcReduction="20000"/>
          </a:bodyPr>
          <a:lstStyle/>
          <a:p>
            <a:pPr marL="342900" lvl="0" indent="-342900">
              <a:lnSpc>
                <a:spcPct val="107000"/>
              </a:lnSpc>
              <a:spcBef>
                <a:spcPts val="600"/>
              </a:spcBef>
              <a:buFont typeface="Calibri" panose="020F0502020204030204" pitchFamily="34" charset="0"/>
              <a:buChar char="-"/>
            </a:pPr>
            <a:r>
              <a:rPr lang="en-GB" sz="4300" dirty="0">
                <a:effectLst/>
                <a:latin typeface="Arial" panose="020B0604020202020204" pitchFamily="34" charset="0"/>
                <a:ea typeface="Times New Roman" panose="02020603050405020304" pitchFamily="18" charset="0"/>
                <a:cs typeface="Arial" panose="020B0604020202020204" pitchFamily="34" charset="0"/>
              </a:rPr>
              <a:t>Social factor:</a:t>
            </a:r>
            <a:br>
              <a:rPr lang="en-GB" sz="4300" dirty="0">
                <a:effectLst/>
                <a:latin typeface="Arial" panose="020B0604020202020204" pitchFamily="34" charset="0"/>
                <a:ea typeface="Times New Roman" panose="02020603050405020304" pitchFamily="18" charset="0"/>
                <a:cs typeface="Arial" panose="020B0604020202020204" pitchFamily="34" charset="0"/>
              </a:rPr>
            </a:b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Social factor is also important, and it also have a direct impact on the healthcare.</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Race, gender, age, equal pay and equal opportunities are directly linked to impact on the healthcare workers.</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Aging population is one of the reason as most of the health workers may be due retire in the next few years.</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Aging population also means more critical patients' inflow into the NHS, which may require greater care and also require more nursing hours to care for the patients. So, it will create shortages within organisation.</a:t>
            </a:r>
            <a:br>
              <a:rPr lang="en-GB" sz="4300" dirty="0">
                <a:effectLst/>
                <a:latin typeface="Arial" panose="020B0604020202020204" pitchFamily="34" charset="0"/>
                <a:ea typeface="Times New Roman" panose="02020603050405020304" pitchFamily="18" charset="0"/>
                <a:cs typeface="Arial" panose="020B0604020202020204" pitchFamily="34" charset="0"/>
              </a:rPr>
            </a:b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latin typeface="Arial" panose="020B0604020202020204" pitchFamily="34" charset="0"/>
                <a:ea typeface="Times New Roman" panose="02020603050405020304" pitchFamily="18" charset="0"/>
                <a:cs typeface="Arial" panose="020B0604020202020204" pitchFamily="34" charset="0"/>
              </a:rPr>
              <a:t>Technological factor:</a:t>
            </a:r>
            <a:br>
              <a:rPr lang="en-GB" sz="43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Technological factor also contribute to shortage of the healthcare staff.</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As a development of new technologies are  introduced in the organisation very few  staff can use and implement the technology. So, the organisation should need to focus on the existing but also to train the new staff and how to the implemented technologies. Failing to do so may result in low number of staff being trained to overcome the already aggravate d situation.</a:t>
            </a:r>
            <a:br>
              <a:rPr lang="en-GB" sz="4300" dirty="0">
                <a:effectLst/>
                <a:latin typeface="Arial" panose="020B0604020202020204" pitchFamily="34" charset="0"/>
                <a:ea typeface="Times New Roman" panose="02020603050405020304" pitchFamily="18" charset="0"/>
                <a:cs typeface="Arial" panose="020B0604020202020204" pitchFamily="34" charset="0"/>
              </a:rPr>
            </a:b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Legal factor:</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Violence against staff and lengthy court procedures also discourage the health workers to avoid the job and look for more  comfortable work.</a:t>
            </a:r>
            <a:br>
              <a:rPr lang="en-GB" sz="4300" dirty="0">
                <a:effectLst/>
                <a:latin typeface="Arial" panose="020B0604020202020204" pitchFamily="34" charset="0"/>
                <a:ea typeface="Times New Roman" panose="02020603050405020304" pitchFamily="18" charset="0"/>
                <a:cs typeface="Arial" panose="020B0604020202020204" pitchFamily="34" charset="0"/>
              </a:rPr>
            </a:br>
            <a:r>
              <a:rPr lang="en-GB" sz="4300" dirty="0">
                <a:effectLst/>
                <a:latin typeface="Arial" panose="020B0604020202020204" pitchFamily="34" charset="0"/>
                <a:ea typeface="Times New Roman" panose="02020603050405020304" pitchFamily="18" charset="0"/>
                <a:cs typeface="Arial" panose="020B0604020202020204" pitchFamily="34" charset="0"/>
              </a:rPr>
              <a:t>In some cases, if the patient or  patient family are not satisfied with the quality of health care provided to them are taking to courts to seek retribution. </a:t>
            </a:r>
            <a:endParaRPr lang="en-GB" sz="43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6563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EECFC-2563-7940-2CB8-09781D2DD8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069635-F8D0-206A-F0F7-5CCD3005FC1F}"/>
              </a:ext>
            </a:extLst>
          </p:cNvPr>
          <p:cNvSpPr>
            <a:spLocks noGrp="1"/>
          </p:cNvSpPr>
          <p:nvPr>
            <p:ph idx="1"/>
          </p:nvPr>
        </p:nvSpPr>
        <p:spPr/>
        <p:txBody>
          <a:bodyPr>
            <a:normAutofit/>
          </a:bodyPr>
          <a:lstStyle/>
          <a:p>
            <a:r>
              <a:rPr lang="en-US" dirty="0"/>
              <a:t>supply of new staff: education and training </a:t>
            </a:r>
          </a:p>
          <a:p>
            <a:r>
              <a:rPr lang="en-US" dirty="0"/>
              <a:t>student funding – restore funding to fulfill  tuition fees for postgraduate nursing courses and giving ‘cost-of-living grants’ of around £5,200 a year for undergraduate and postgraduate nursing degrees6</a:t>
            </a:r>
          </a:p>
          <a:p>
            <a:r>
              <a:rPr lang="en-US" dirty="0"/>
              <a:t> placement-provider funding – updating the level and the balance of funding for clinical placements and salary assistance for clinicians in education and training (that involves potentially shifting funding from medical to nursing and the rest non-medical training if possible)..</a:t>
            </a:r>
            <a:endParaRPr lang="en-GB" dirty="0"/>
          </a:p>
        </p:txBody>
      </p:sp>
    </p:spTree>
    <p:extLst>
      <p:ext uri="{BB962C8B-B14F-4D97-AF65-F5344CB8AC3E}">
        <p14:creationId xmlns:p14="http://schemas.microsoft.com/office/powerpoint/2010/main" val="2840568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C3BE3-BA71-E726-F497-C8E8D8BD0991}"/>
              </a:ext>
            </a:extLst>
          </p:cNvPr>
          <p:cNvSpPr>
            <a:spLocks noGrp="1"/>
          </p:cNvSpPr>
          <p:nvPr>
            <p:ph type="title"/>
          </p:nvPr>
        </p:nvSpPr>
        <p:spPr>
          <a:xfrm>
            <a:off x="1143000" y="872935"/>
            <a:ext cx="9905999" cy="1050458"/>
          </a:xfrm>
        </p:spPr>
        <p:txBody>
          <a:bodyPr/>
          <a:lstStyle/>
          <a:p>
            <a:r>
              <a:rPr lang="en-GB" dirty="0"/>
              <a:t>Evaluation a problem to find a solution </a:t>
            </a:r>
          </a:p>
        </p:txBody>
      </p:sp>
      <p:sp>
        <p:nvSpPr>
          <p:cNvPr id="3" name="Content Placeholder 2">
            <a:extLst>
              <a:ext uri="{FF2B5EF4-FFF2-40B4-BE49-F238E27FC236}">
                <a16:creationId xmlns:a16="http://schemas.microsoft.com/office/drawing/2014/main" id="{F10C0D61-2429-2F33-8EC5-E71AE6E6CDB5}"/>
              </a:ext>
            </a:extLst>
          </p:cNvPr>
          <p:cNvSpPr>
            <a:spLocks noGrp="1"/>
          </p:cNvSpPr>
          <p:nvPr>
            <p:ph idx="1"/>
          </p:nvPr>
        </p:nvSpPr>
        <p:spPr/>
        <p:txBody>
          <a:bodyPr>
            <a:normAutofit/>
          </a:bodyPr>
          <a:lstStyle/>
          <a:p>
            <a:pPr marL="0" indent="0">
              <a:buNone/>
            </a:pPr>
            <a:r>
              <a:rPr lang="en-US" dirty="0"/>
              <a:t>• pay and reward: ensuring pay policy supports recruitment and retention </a:t>
            </a:r>
          </a:p>
          <a:p>
            <a:pPr marL="0" indent="0">
              <a:buNone/>
            </a:pPr>
            <a:r>
              <a:rPr lang="en-US" sz="1400" dirty="0"/>
              <a:t>The NHS Pay Review Body should know the shortage occupations and present appropriate incentives to tackle them. There also needs to be an examination of why local flexibility has not been used more with pay, and how local areas can be assist to respond to shortages of particular groups of staff.</a:t>
            </a:r>
          </a:p>
          <a:p>
            <a:pPr marL="0" indent="0">
              <a:buNone/>
            </a:pPr>
            <a:r>
              <a:rPr lang="en-US" dirty="0"/>
              <a:t>• a good employer: making the NHS a better place to work and build a career</a:t>
            </a:r>
          </a:p>
          <a:p>
            <a:pPr marL="0" indent="0">
              <a:buNone/>
            </a:pPr>
            <a:r>
              <a:rPr lang="en-US" sz="1500" dirty="0"/>
              <a:t>The workforce implementation plan should map good practice examples of local action to tackle racial discrimination, harassment, exclusion and lack of progression in the NHS. It should build on WRES, to learn from the best of local initiatives and support NHS trusts to adapt and adopt successful approaches so that all NHS organizations have concrete action plans to tackle race inequality in the NHS</a:t>
            </a:r>
          </a:p>
          <a:p>
            <a:pPr marL="0" indent="0">
              <a:buNone/>
            </a:pPr>
            <a:r>
              <a:rPr lang="en-US" dirty="0"/>
              <a:t> </a:t>
            </a:r>
            <a:endParaRPr lang="en-GB" dirty="0"/>
          </a:p>
        </p:txBody>
      </p:sp>
    </p:spTree>
    <p:extLst>
      <p:ext uri="{BB962C8B-B14F-4D97-AF65-F5344CB8AC3E}">
        <p14:creationId xmlns:p14="http://schemas.microsoft.com/office/powerpoint/2010/main" val="1962137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F4633-0979-C29B-AF10-6202D4B94FAD}"/>
              </a:ext>
            </a:extLst>
          </p:cNvPr>
          <p:cNvSpPr>
            <a:spLocks noGrp="1"/>
          </p:cNvSpPr>
          <p:nvPr>
            <p:ph type="title"/>
          </p:nvPr>
        </p:nvSpPr>
        <p:spPr/>
        <p:txBody>
          <a:bodyPr/>
          <a:lstStyle/>
          <a:p>
            <a:r>
              <a:rPr lang="en-GB" dirty="0"/>
              <a:t>Evaluation a problem to find a solution </a:t>
            </a:r>
          </a:p>
        </p:txBody>
      </p:sp>
      <p:sp>
        <p:nvSpPr>
          <p:cNvPr id="3" name="Content Placeholder 2">
            <a:extLst>
              <a:ext uri="{FF2B5EF4-FFF2-40B4-BE49-F238E27FC236}">
                <a16:creationId xmlns:a16="http://schemas.microsoft.com/office/drawing/2014/main" id="{8320118D-0C3E-C22A-ABF3-8D3903BBFD11}"/>
              </a:ext>
            </a:extLst>
          </p:cNvPr>
          <p:cNvSpPr>
            <a:spLocks noGrp="1"/>
          </p:cNvSpPr>
          <p:nvPr>
            <p:ph idx="1"/>
          </p:nvPr>
        </p:nvSpPr>
        <p:spPr/>
        <p:txBody>
          <a:bodyPr/>
          <a:lstStyle/>
          <a:p>
            <a:pPr marL="0" indent="0">
              <a:buNone/>
            </a:pPr>
            <a:r>
              <a:rPr lang="en-US" dirty="0"/>
              <a:t>• supply of new staff: international recruitment.</a:t>
            </a:r>
          </a:p>
          <a:p>
            <a:pPr marL="0" indent="0">
              <a:buNone/>
            </a:pPr>
            <a:r>
              <a:rPr lang="en-US" dirty="0"/>
              <a:t>NHS England, NHS Improvement and HEE should establish a regionally led, but nationally funded and coordinated programmed of ethical international recruitment. Local and regional bodies should work together to understand local need for international recruits and to co-ordinate recruitment regionally. National bodies should co-ordinate some elements of recruitment and make use of economies of scale</a:t>
            </a:r>
          </a:p>
          <a:p>
            <a:endParaRPr lang="en-GB" dirty="0"/>
          </a:p>
        </p:txBody>
      </p:sp>
    </p:spTree>
    <p:extLst>
      <p:ext uri="{BB962C8B-B14F-4D97-AF65-F5344CB8AC3E}">
        <p14:creationId xmlns:p14="http://schemas.microsoft.com/office/powerpoint/2010/main" val="575108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90E3-B1C7-6C74-DDBB-43AD88C5584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4D6F29E-41D8-0B90-BD36-7C85C8EFF757}"/>
              </a:ext>
            </a:extLst>
          </p:cNvPr>
          <p:cNvSpPr>
            <a:spLocks noGrp="1"/>
          </p:cNvSpPr>
          <p:nvPr>
            <p:ph idx="1"/>
          </p:nvPr>
        </p:nvSpPr>
        <p:spPr/>
        <p:txBody>
          <a:bodyPr>
            <a:normAutofit/>
          </a:bodyPr>
          <a:lstStyle/>
          <a:p>
            <a:r>
              <a:rPr lang="en-US" sz="1100" b="0" i="0" dirty="0" err="1">
                <a:effectLst/>
                <a:latin typeface="Open Sans" panose="020B0606030504020204" pitchFamily="34" charset="0"/>
              </a:rPr>
              <a:t>Blueleaf</a:t>
            </a:r>
            <a:r>
              <a:rPr lang="en-US" sz="1100" b="0" i="0" dirty="0">
                <a:effectLst/>
                <a:latin typeface="Open Sans" panose="020B0606030504020204" pitchFamily="34" charset="0"/>
              </a:rPr>
              <a:t>. 2022. </a:t>
            </a:r>
            <a:r>
              <a:rPr lang="en-US" sz="1100" b="0" i="1" dirty="0">
                <a:effectLst/>
                <a:latin typeface="Open Sans" panose="020B0606030504020204" pitchFamily="34" charset="0"/>
              </a:rPr>
              <a:t>The pressure of staff shortages in care homes - </a:t>
            </a:r>
            <a:r>
              <a:rPr lang="en-US" sz="1100" b="0" i="1" dirty="0" err="1">
                <a:effectLst/>
                <a:latin typeface="Open Sans" panose="020B0606030504020204" pitchFamily="34" charset="0"/>
              </a:rPr>
              <a:t>Blueleaf</a:t>
            </a:r>
            <a:r>
              <a:rPr lang="en-US" sz="1100" b="0" i="0" dirty="0">
                <a:effectLst/>
                <a:latin typeface="Open Sans" panose="020B0606030504020204" pitchFamily="34" charset="0"/>
              </a:rPr>
              <a:t>. [online] Available at: &lt;https://blueleafcare.com/blog/insights/the-pressure-of-staff-shortages-in-care-homes#:~:text=There%20are%20numerous%20social%20and%20economic%20reasons%20why,Brexit.%20The%20impact%20of%20Brexit%20on%20social%20care [Accessed 17 July 2022]. </a:t>
            </a:r>
          </a:p>
          <a:p>
            <a:r>
              <a:rPr lang="en-US" sz="1050" b="0" i="0" dirty="0">
                <a:effectLst/>
                <a:latin typeface="Open Sans" panose="020B0606030504020204" pitchFamily="34" charset="0"/>
              </a:rPr>
              <a:t>Nuffieldtrust.org.uk. 2022. [online] Available at: &lt;https://www.nuffieldtrust.org.uk/files/2019-03/1553101044_heaj6918-workforce-briefing-190320-web.pdf&gt; [Accessed 17 July 2022].</a:t>
            </a:r>
            <a:endParaRPr lang="en-GB" sz="1100" dirty="0"/>
          </a:p>
        </p:txBody>
      </p:sp>
    </p:spTree>
    <p:extLst>
      <p:ext uri="{BB962C8B-B14F-4D97-AF65-F5344CB8AC3E}">
        <p14:creationId xmlns:p14="http://schemas.microsoft.com/office/powerpoint/2010/main" val="2559123344"/>
      </p:ext>
    </p:extLst>
  </p:cSld>
  <p:clrMapOvr>
    <a:masterClrMapping/>
  </p:clrMapOvr>
</p:sld>
</file>

<file path=ppt/theme/theme1.xml><?xml version="1.0" encoding="utf-8"?>
<a:theme xmlns:a="http://schemas.openxmlformats.org/drawingml/2006/main" name="Regatta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AF6E2607745CC4FAF49AB9801AF29BE" ma:contentTypeVersion="7" ma:contentTypeDescription="Create a new document." ma:contentTypeScope="" ma:versionID="0cd02799964b6ca86d00ef410b559565">
  <xsd:schema xmlns:xsd="http://www.w3.org/2001/XMLSchema" xmlns:xs="http://www.w3.org/2001/XMLSchema" xmlns:p="http://schemas.microsoft.com/office/2006/metadata/properties" xmlns:ns3="f4815b92-e893-4739-9207-34f250fb5511" xmlns:ns4="2621a21e-d432-4dee-b698-cf351950c22c" targetNamespace="http://schemas.microsoft.com/office/2006/metadata/properties" ma:root="true" ma:fieldsID="d757c9875807a101934c52435a96c159" ns3:_="" ns4:_="">
    <xsd:import namespace="f4815b92-e893-4739-9207-34f250fb5511"/>
    <xsd:import namespace="2621a21e-d432-4dee-b698-cf351950c22c"/>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815b92-e893-4739-9207-34f250fb551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621a21e-d432-4dee-b698-cf351950c22c"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E07EB6C-2400-4E42-9607-781A75E2586A}">
  <ds:schemaRefs>
    <ds:schemaRef ds:uri="http://schemas.microsoft.com/sharepoint/v3/contenttype/forms"/>
  </ds:schemaRefs>
</ds:datastoreItem>
</file>

<file path=customXml/itemProps2.xml><?xml version="1.0" encoding="utf-8"?>
<ds:datastoreItem xmlns:ds="http://schemas.openxmlformats.org/officeDocument/2006/customXml" ds:itemID="{56DE9097-45D0-4BF5-B2F2-E89D6BD890AC}">
  <ds:schemaRefs>
    <ds:schemaRef ds:uri="2621a21e-d432-4dee-b698-cf351950c22c"/>
    <ds:schemaRef ds:uri="f4815b92-e893-4739-9207-34f250fb551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31505C1-4413-4A5D-8CF4-F10769388AF5}">
  <ds:schemaRefs>
    <ds:schemaRef ds:uri="2621a21e-d432-4dee-b698-cf351950c22c"/>
    <ds:schemaRef ds:uri="f4815b92-e893-4739-9207-34f250fb551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2914</TotalTime>
  <Words>1045</Words>
  <Application>Microsoft Office PowerPoint</Application>
  <PresentationFormat>Widescreen</PresentationFormat>
  <Paragraphs>29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Open Sans</vt:lpstr>
      <vt:lpstr>Walbaum Display</vt:lpstr>
      <vt:lpstr>RegattaVTI</vt:lpstr>
      <vt:lpstr>Problem solving and decision making </vt:lpstr>
      <vt:lpstr>Problem solving and decision making </vt:lpstr>
      <vt:lpstr>Identifying the problem </vt:lpstr>
      <vt:lpstr>Pestle analysis </vt:lpstr>
      <vt:lpstr>Pestle analysis </vt:lpstr>
      <vt:lpstr>PowerPoint Presentation</vt:lpstr>
      <vt:lpstr>Evaluation a problem to find a solution </vt:lpstr>
      <vt:lpstr>Evaluation a problem to find a solution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Saima Siraj</dc:creator>
  <cp:lastModifiedBy>Saima Siraj (Student)</cp:lastModifiedBy>
  <cp:revision>2</cp:revision>
  <dcterms:created xsi:type="dcterms:W3CDTF">2022-07-06T23:14:34Z</dcterms:created>
  <dcterms:modified xsi:type="dcterms:W3CDTF">2022-07-17T22:14:12Z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0x0101003AF6E2607745CC4FAF49AB9801AF29BE</vt:lpwstr>
  </property>
</Properties>
</file>