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handoutMasterIdLst>
    <p:handoutMasterId r:id="rId32"/>
  </p:handoutMasterIdLst>
  <p:sldIdLst>
    <p:sldId id="256" r:id="rId2"/>
    <p:sldId id="277" r:id="rId3"/>
    <p:sldId id="284" r:id="rId4"/>
    <p:sldId id="285" r:id="rId5"/>
    <p:sldId id="286" r:id="rId6"/>
    <p:sldId id="302" r:id="rId7"/>
    <p:sldId id="315" r:id="rId8"/>
    <p:sldId id="318" r:id="rId9"/>
    <p:sldId id="308" r:id="rId10"/>
    <p:sldId id="314" r:id="rId11"/>
    <p:sldId id="304" r:id="rId12"/>
    <p:sldId id="311" r:id="rId13"/>
    <p:sldId id="307" r:id="rId14"/>
    <p:sldId id="312" r:id="rId15"/>
    <p:sldId id="313" r:id="rId16"/>
    <p:sldId id="288" r:id="rId17"/>
    <p:sldId id="289" r:id="rId18"/>
    <p:sldId id="290" r:id="rId19"/>
    <p:sldId id="301" r:id="rId20"/>
    <p:sldId id="292" r:id="rId21"/>
    <p:sldId id="293" r:id="rId22"/>
    <p:sldId id="294" r:id="rId23"/>
    <p:sldId id="295" r:id="rId24"/>
    <p:sldId id="296" r:id="rId25"/>
    <p:sldId id="297" r:id="rId26"/>
    <p:sldId id="298" r:id="rId27"/>
    <p:sldId id="299" r:id="rId28"/>
    <p:sldId id="300" r:id="rId29"/>
    <p:sldId id="319" r:id="rId30"/>
  </p:sldIdLst>
  <p:sldSz cx="12188825" cy="6858000"/>
  <p:notesSz cx="6796088"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65" d="100"/>
          <a:sy n="65" d="100"/>
        </p:scale>
        <p:origin x="652"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5.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971"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49544" y="0"/>
            <a:ext cx="2944971" cy="493554"/>
          </a:xfrm>
          <a:prstGeom prst="rect">
            <a:avLst/>
          </a:prstGeom>
        </p:spPr>
        <p:txBody>
          <a:bodyPr vert="horz" lIns="91440" tIns="45720" rIns="91440" bIns="45720" rtlCol="0"/>
          <a:lstStyle>
            <a:lvl1pPr algn="r">
              <a:defRPr sz="1200"/>
            </a:lvl1pPr>
          </a:lstStyle>
          <a:p>
            <a:fld id="{128FCA9C-FF92-4024-BDEC-A6D3B663DC09}" type="datetimeFigureOut">
              <a:rPr lang="en-US"/>
              <a:t>3/9/2018</a:t>
            </a:fld>
            <a:endParaRPr/>
          </a:p>
        </p:txBody>
      </p:sp>
      <p:sp>
        <p:nvSpPr>
          <p:cNvPr id="4" name="Footer Placeholder 3"/>
          <p:cNvSpPr>
            <a:spLocks noGrp="1"/>
          </p:cNvSpPr>
          <p:nvPr>
            <p:ph type="ftr" sz="quarter" idx="2"/>
          </p:nvPr>
        </p:nvSpPr>
        <p:spPr>
          <a:xfrm>
            <a:off x="0" y="9375808"/>
            <a:ext cx="2944971"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49544" y="9375808"/>
            <a:ext cx="2944971"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971"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49544" y="0"/>
            <a:ext cx="2944971" cy="493554"/>
          </a:xfrm>
          <a:prstGeom prst="rect">
            <a:avLst/>
          </a:prstGeom>
        </p:spPr>
        <p:txBody>
          <a:bodyPr vert="horz" lIns="91440" tIns="45720" rIns="91440" bIns="45720" rtlCol="0"/>
          <a:lstStyle>
            <a:lvl1pPr algn="r">
              <a:defRPr sz="1200"/>
            </a:lvl1pPr>
          </a:lstStyle>
          <a:p>
            <a:fld id="{772AB877-E7B1-4681-847E-D0918612832B}" type="datetimeFigureOut">
              <a:rPr lang="en-US"/>
              <a:t>3/9/2018</a:t>
            </a:fld>
            <a:endParaRPr/>
          </a:p>
        </p:txBody>
      </p:sp>
      <p:sp>
        <p:nvSpPr>
          <p:cNvPr id="4" name="Slide Image Placeholder 3"/>
          <p:cNvSpPr>
            <a:spLocks noGrp="1" noRot="1" noChangeAspect="1"/>
          </p:cNvSpPr>
          <p:nvPr>
            <p:ph type="sldImg" idx="2"/>
          </p:nvPr>
        </p:nvSpPr>
        <p:spPr>
          <a:xfrm>
            <a:off x="109538" y="739775"/>
            <a:ext cx="6577012"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609" y="4688761"/>
            <a:ext cx="543687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4971"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49544" y="9375808"/>
            <a:ext cx="2944971"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3/9/2018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3/9/2018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3/9/2018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3/9/2018</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3/9/2018</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3/9/2018</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3/9/2018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3/9/2018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3/9/2018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3/9/2018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76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0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3/9/2018</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7.wmf"/><Relationship Id="rId7" Type="http://schemas.openxmlformats.org/officeDocument/2006/relationships/image" Target="../media/image6.png"/><Relationship Id="rId2" Type="http://schemas.openxmlformats.org/officeDocument/2006/relationships/slideLayout" Target="../slideLayouts/slideLayout12.xml"/><Relationship Id="rId1" Type="http://schemas.openxmlformats.org/officeDocument/2006/relationships/vmlDrawing" Target="../drawings/vmlDrawing5.vml"/><Relationship Id="rId6" Type="http://schemas.openxmlformats.org/officeDocument/2006/relationships/oleObject" Target="../embeddings/oleObject6.bin"/><Relationship Id="rId5" Type="http://schemas.openxmlformats.org/officeDocument/2006/relationships/image" Target="../media/image5.png"/><Relationship Id="rId4" Type="http://schemas.openxmlformats.org/officeDocument/2006/relationships/oleObject" Target="../embeddings/oleObject5.bin"/></Relationships>
</file>

<file path=ppt/slides/_rels/slide2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3.xml"/><Relationship Id="rId1" Type="http://schemas.openxmlformats.org/officeDocument/2006/relationships/vmlDrawing" Target="../drawings/vmlDrawing7.vml"/><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3.xml"/><Relationship Id="rId1" Type="http://schemas.openxmlformats.org/officeDocument/2006/relationships/vmlDrawing" Target="../drawings/vmlDrawing8.vml"/><Relationship Id="rId4" Type="http://schemas.openxmlformats.org/officeDocument/2006/relationships/image" Target="../media/image1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SBPD7010 </a:t>
            </a:r>
            <a:br>
              <a:rPr lang="en-US" dirty="0"/>
            </a:br>
            <a:r>
              <a:rPr lang="en-US" dirty="0"/>
              <a:t>QUANTITATIVE RESEARCH METHODS</a:t>
            </a:r>
          </a:p>
        </p:txBody>
      </p:sp>
      <p:sp>
        <p:nvSpPr>
          <p:cNvPr id="3" name="Subtitle 2"/>
          <p:cNvSpPr>
            <a:spLocks noGrp="1"/>
          </p:cNvSpPr>
          <p:nvPr>
            <p:ph type="subTitle" idx="1"/>
          </p:nvPr>
        </p:nvSpPr>
        <p:spPr/>
        <p:txBody>
          <a:bodyPr/>
          <a:lstStyle/>
          <a:p>
            <a:r>
              <a:rPr lang="en-US"/>
              <a:t>Unit 8 </a:t>
            </a:r>
            <a:r>
              <a:rPr lang="en-US" dirty="0"/>
              <a:t>Data Analysis III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167DFE6-68EF-4A0B-B4FB-D8AE76E62CB0}"/>
              </a:ext>
            </a:extLst>
          </p:cNvPr>
          <p:cNvSpPr>
            <a:spLocks noGrp="1" noChangeArrowheads="1"/>
          </p:cNvSpPr>
          <p:nvPr>
            <p:ph type="title"/>
          </p:nvPr>
        </p:nvSpPr>
        <p:spPr/>
        <p:txBody>
          <a:bodyPr/>
          <a:lstStyle/>
          <a:p>
            <a:pPr eaLnBrk="1" hangingPunct="1"/>
            <a:r>
              <a:rPr lang="en-US" altLang="zh-CN">
                <a:ea typeface="ＭＳ Ｐゴシック" panose="020B0600070205080204" pitchFamily="34" charset="-128"/>
              </a:rPr>
              <a:t>Topics</a:t>
            </a:r>
            <a:endParaRPr lang="zh-TW" altLang="zh-CN">
              <a:ea typeface="ＭＳ Ｐゴシック" panose="020B0600070205080204" pitchFamily="34" charset="-128"/>
            </a:endParaRPr>
          </a:p>
        </p:txBody>
      </p:sp>
      <p:sp>
        <p:nvSpPr>
          <p:cNvPr id="24579" name="Rectangle 3">
            <a:extLst>
              <a:ext uri="{FF2B5EF4-FFF2-40B4-BE49-F238E27FC236}">
                <a16:creationId xmlns:a16="http://schemas.microsoft.com/office/drawing/2014/main" id="{D4DB86CB-CBAB-4B6E-B97F-DD65E588981F}"/>
              </a:ext>
            </a:extLst>
          </p:cNvPr>
          <p:cNvSpPr>
            <a:spLocks noGrp="1" noChangeArrowheads="1"/>
          </p:cNvSpPr>
          <p:nvPr>
            <p:ph type="body" idx="1"/>
          </p:nvPr>
        </p:nvSpPr>
        <p:spPr/>
        <p:txBody>
          <a:bodyPr/>
          <a:lstStyle/>
          <a:p>
            <a:pPr eaLnBrk="1" hangingPunct="1"/>
            <a:r>
              <a:rPr lang="en-US" altLang="zh-CN" dirty="0">
                <a:ea typeface="ＭＳ Ｐゴシック" panose="020B0600070205080204" pitchFamily="34" charset="-128"/>
              </a:rPr>
              <a:t>Types of factor analysis</a:t>
            </a:r>
          </a:p>
          <a:p>
            <a:r>
              <a:rPr lang="en-US" altLang="zh-CN" dirty="0">
                <a:ea typeface="ＭＳ Ｐゴシック" panose="020B0600070205080204" pitchFamily="34" charset="-128"/>
              </a:rPr>
              <a:t>Steps in Factor Analysis</a:t>
            </a:r>
          </a:p>
        </p:txBody>
      </p:sp>
    </p:spTree>
    <p:extLst>
      <p:ext uri="{BB962C8B-B14F-4D97-AF65-F5344CB8AC3E}">
        <p14:creationId xmlns:p14="http://schemas.microsoft.com/office/powerpoint/2010/main" val="326707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3627004-E354-4199-AFC8-D0878CAA02B9}"/>
              </a:ext>
            </a:extLst>
          </p:cNvPr>
          <p:cNvSpPr>
            <a:spLocks noGrp="1" noChangeArrowheads="1"/>
          </p:cNvSpPr>
          <p:nvPr>
            <p:ph type="title"/>
          </p:nvPr>
        </p:nvSpPr>
        <p:spPr/>
        <p:txBody>
          <a:bodyPr/>
          <a:lstStyle/>
          <a:p>
            <a:r>
              <a:rPr lang="zh-CN" altLang="en-US"/>
              <a:t>S</a:t>
            </a:r>
            <a:r>
              <a:rPr lang="en-US" altLang="zh-CN"/>
              <a:t>ingle-Item versus Multiple-Item Scales</a:t>
            </a:r>
            <a:endParaRPr lang="zh-CN" altLang="zh-TW"/>
          </a:p>
        </p:txBody>
      </p:sp>
      <p:sp>
        <p:nvSpPr>
          <p:cNvPr id="31747" name="Rectangle 3">
            <a:extLst>
              <a:ext uri="{FF2B5EF4-FFF2-40B4-BE49-F238E27FC236}">
                <a16:creationId xmlns:a16="http://schemas.microsoft.com/office/drawing/2014/main" id="{C1A7611E-C03F-4C1A-BD0C-09B8AB4F2D5C}"/>
              </a:ext>
            </a:extLst>
          </p:cNvPr>
          <p:cNvSpPr>
            <a:spLocks noGrp="1" noChangeArrowheads="1"/>
          </p:cNvSpPr>
          <p:nvPr>
            <p:ph type="body" idx="1"/>
          </p:nvPr>
        </p:nvSpPr>
        <p:spPr/>
        <p:txBody>
          <a:bodyPr>
            <a:normAutofit fontScale="85000" lnSpcReduction="20000"/>
          </a:bodyPr>
          <a:lstStyle/>
          <a:p>
            <a:r>
              <a:rPr lang="en-US" altLang="zh-CN" dirty="0"/>
              <a:t>An abstract or multi-attribute construct cannot be adequately represented by a</a:t>
            </a:r>
            <a:r>
              <a:rPr lang="en-US" altLang="zh-TW" dirty="0"/>
              <a:t> single-item measure</a:t>
            </a:r>
            <a:r>
              <a:rPr lang="en-US" altLang="zh-CN" dirty="0"/>
              <a:t>.</a:t>
            </a:r>
            <a:endParaRPr lang="en-US" altLang="zh-TW" dirty="0"/>
          </a:p>
          <a:p>
            <a:r>
              <a:rPr lang="en-US" altLang="zh-CN" dirty="0"/>
              <a:t>Example: Job satisfaction: </a:t>
            </a:r>
            <a:r>
              <a:rPr lang="en-US" altLang="en-US" dirty="0"/>
              <a:t>How satisfied are</a:t>
            </a:r>
            <a:r>
              <a:rPr lang="en-US" altLang="zh-CN" dirty="0"/>
              <a:t> </a:t>
            </a:r>
            <a:r>
              <a:rPr lang="en-US" altLang="en-US" dirty="0"/>
              <a:t>you with your job?</a:t>
            </a:r>
            <a:endParaRPr lang="en-US" altLang="zh-CN" dirty="0"/>
          </a:p>
          <a:p>
            <a:pPr lvl="1"/>
            <a:r>
              <a:rPr lang="en-US" altLang="zh-CN" dirty="0"/>
              <a:t>You are satisfied with the job content but not the salary</a:t>
            </a:r>
          </a:p>
          <a:p>
            <a:r>
              <a:rPr lang="en-US" altLang="zh-CN" dirty="0"/>
              <a:t>Example: Service quality: </a:t>
            </a:r>
            <a:r>
              <a:rPr lang="en-US" altLang="en-US" dirty="0"/>
              <a:t>How good is</a:t>
            </a:r>
            <a:r>
              <a:rPr lang="en-US" altLang="zh-CN" dirty="0"/>
              <a:t> </a:t>
            </a:r>
            <a:r>
              <a:rPr lang="en-US" altLang="en-US" dirty="0"/>
              <a:t>McDonald’s service?</a:t>
            </a:r>
            <a:endParaRPr lang="en-US" altLang="zh-CN" dirty="0"/>
          </a:p>
          <a:p>
            <a:pPr lvl="1"/>
            <a:r>
              <a:rPr lang="en-US" altLang="zh-CN" dirty="0"/>
              <a:t>McDonald’s e</a:t>
            </a:r>
            <a:r>
              <a:rPr lang="en-US" altLang="en-US" dirty="0"/>
              <a:t>mployees are responsive</a:t>
            </a:r>
            <a:r>
              <a:rPr lang="en-US" altLang="zh-CN" dirty="0"/>
              <a:t> (quick) but they lack empathy (not caring enough).</a:t>
            </a:r>
          </a:p>
          <a:p>
            <a:r>
              <a:rPr lang="en-US" altLang="zh-CN" dirty="0"/>
              <a:t>We need several items to capture an abstract/multi-attribute construct. Yet, when we are dealing with multiple-item scales, we need to find ways to separate items and group them together.</a:t>
            </a:r>
          </a:p>
          <a:p>
            <a:pPr lvl="1"/>
            <a:r>
              <a:rPr lang="en-US" altLang="zh-CN" dirty="0"/>
              <a:t>Items that do not correlate well with others should be separated into different subscales.</a:t>
            </a:r>
          </a:p>
          <a:p>
            <a:pPr lvl="1"/>
            <a:r>
              <a:rPr lang="en-US" altLang="zh-CN" dirty="0"/>
              <a:t>Items that correlate strongly with each other should be grouped together.</a:t>
            </a:r>
          </a:p>
          <a:p>
            <a:r>
              <a:rPr lang="en-US" altLang="zh-CN" dirty="0"/>
              <a:t>Factor analysis can serve this purpose.</a:t>
            </a:r>
          </a:p>
        </p:txBody>
      </p:sp>
    </p:spTree>
    <p:extLst>
      <p:ext uri="{BB962C8B-B14F-4D97-AF65-F5344CB8AC3E}">
        <p14:creationId xmlns:p14="http://schemas.microsoft.com/office/powerpoint/2010/main" val="346977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030EB81-D3F6-43B2-A0B4-26F860718B73}"/>
              </a:ext>
            </a:extLst>
          </p:cNvPr>
          <p:cNvSpPr>
            <a:spLocks noGrp="1" noChangeArrowheads="1"/>
          </p:cNvSpPr>
          <p:nvPr>
            <p:ph type="title"/>
          </p:nvPr>
        </p:nvSpPr>
        <p:spPr>
          <a:xfrm>
            <a:off x="1217614" y="274638"/>
            <a:ext cx="9753600" cy="922114"/>
          </a:xfrm>
        </p:spPr>
        <p:txBody>
          <a:bodyPr/>
          <a:lstStyle/>
          <a:p>
            <a:r>
              <a:rPr lang="en-US" altLang="zh-CN"/>
              <a:t>Factor Analysis</a:t>
            </a:r>
            <a:endParaRPr lang="en-US" altLang="zh-CN" dirty="0"/>
          </a:p>
        </p:txBody>
      </p:sp>
      <p:sp>
        <p:nvSpPr>
          <p:cNvPr id="32771" name="Rectangle 3">
            <a:extLst>
              <a:ext uri="{FF2B5EF4-FFF2-40B4-BE49-F238E27FC236}">
                <a16:creationId xmlns:a16="http://schemas.microsoft.com/office/drawing/2014/main" id="{CC477A84-9C30-4F8E-8E5D-9849B55FF773}"/>
              </a:ext>
            </a:extLst>
          </p:cNvPr>
          <p:cNvSpPr>
            <a:spLocks noGrp="1" noChangeArrowheads="1"/>
          </p:cNvSpPr>
          <p:nvPr>
            <p:ph sz="half" idx="1"/>
          </p:nvPr>
        </p:nvSpPr>
        <p:spPr>
          <a:xfrm>
            <a:off x="1217612" y="2289658"/>
            <a:ext cx="4708734" cy="4343400"/>
          </a:xfrm>
        </p:spPr>
        <p:txBody>
          <a:bodyPr>
            <a:normAutofit fontScale="92500" lnSpcReduction="10000"/>
          </a:bodyPr>
          <a:lstStyle/>
          <a:p>
            <a:r>
              <a:rPr lang="en-US" altLang="zh-TW"/>
              <a:t>I believe there is less risk that something will go wrong</a:t>
            </a:r>
          </a:p>
          <a:p>
            <a:r>
              <a:rPr lang="en-US" altLang="zh-TW"/>
              <a:t>I feel I can trust the service provider</a:t>
            </a:r>
          </a:p>
          <a:p>
            <a:r>
              <a:rPr lang="en-US" altLang="zh-TW"/>
              <a:t>I have more confidence the service will be performed correctly</a:t>
            </a:r>
          </a:p>
          <a:p>
            <a:r>
              <a:rPr lang="en-US" altLang="zh-TW"/>
              <a:t>I have less anxiety when I stay in the hotel</a:t>
            </a:r>
          </a:p>
          <a:p>
            <a:r>
              <a:rPr lang="en-US" altLang="zh-TW"/>
              <a:t>I know what to expect when I check in</a:t>
            </a:r>
            <a:endParaRPr lang="en-US" altLang="zh-TW" dirty="0"/>
          </a:p>
        </p:txBody>
      </p:sp>
      <p:sp>
        <p:nvSpPr>
          <p:cNvPr id="4" name="Content Placeholder 3">
            <a:extLst>
              <a:ext uri="{FF2B5EF4-FFF2-40B4-BE49-F238E27FC236}">
                <a16:creationId xmlns:a16="http://schemas.microsoft.com/office/drawing/2014/main" id="{08439A9D-59F2-4456-AD17-41909FAF3BEF}"/>
              </a:ext>
            </a:extLst>
          </p:cNvPr>
          <p:cNvSpPr>
            <a:spLocks noGrp="1"/>
          </p:cNvSpPr>
          <p:nvPr>
            <p:ph sz="half" idx="2"/>
          </p:nvPr>
        </p:nvSpPr>
        <p:spPr>
          <a:xfrm>
            <a:off x="6287532" y="2273431"/>
            <a:ext cx="4708734" cy="4343400"/>
          </a:xfrm>
        </p:spPr>
        <p:txBody>
          <a:bodyPr>
            <a:normAutofit fontScale="92500" lnSpcReduction="10000"/>
          </a:bodyPr>
          <a:lstStyle/>
          <a:p>
            <a:r>
              <a:rPr lang="en-US" altLang="zh-TW"/>
              <a:t>I get provider's highest level of service</a:t>
            </a:r>
          </a:p>
          <a:p>
            <a:r>
              <a:rPr lang="en-US" altLang="zh-TW"/>
              <a:t>I am recognized by some employees</a:t>
            </a:r>
          </a:p>
          <a:p>
            <a:r>
              <a:rPr lang="en-US" altLang="zh-TW"/>
              <a:t>I am familiar with the employee(s) who perform(s) the service</a:t>
            </a:r>
          </a:p>
          <a:p>
            <a:r>
              <a:rPr lang="en-US" altLang="zh-TW"/>
              <a:t>I have developed a friendship with the service providers</a:t>
            </a:r>
          </a:p>
          <a:p>
            <a:r>
              <a:rPr lang="en-US" altLang="zh-TW"/>
              <a:t>They know my name.</a:t>
            </a:r>
          </a:p>
          <a:p>
            <a:r>
              <a:rPr lang="en-US" altLang="zh-TW"/>
              <a:t>I enjoy the social aspects</a:t>
            </a:r>
            <a:endParaRPr lang="en-GB" dirty="0"/>
          </a:p>
        </p:txBody>
      </p:sp>
      <p:sp>
        <p:nvSpPr>
          <p:cNvPr id="32772" name="Text Box 4">
            <a:extLst>
              <a:ext uri="{FF2B5EF4-FFF2-40B4-BE49-F238E27FC236}">
                <a16:creationId xmlns:a16="http://schemas.microsoft.com/office/drawing/2014/main" id="{B8B18B55-DE3D-487D-ABF7-88EBA9F24D5E}"/>
              </a:ext>
            </a:extLst>
          </p:cNvPr>
          <p:cNvSpPr txBox="1">
            <a:spLocks noChangeArrowheads="1"/>
          </p:cNvSpPr>
          <p:nvPr/>
        </p:nvSpPr>
        <p:spPr bwMode="auto">
          <a:xfrm>
            <a:off x="1389842" y="1319593"/>
            <a:ext cx="8593002" cy="830997"/>
          </a:xfrm>
          <a:prstGeom prst="rect">
            <a:avLst/>
          </a:prstGeom>
          <a:noFill/>
          <a:ln>
            <a:noFill/>
          </a:ln>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400" dirty="0"/>
              <a:t>W</a:t>
            </a:r>
            <a:r>
              <a:rPr lang="en-US" altLang="zh-TW" sz="2400" dirty="0"/>
              <a:t>hat is the relationship among th</a:t>
            </a:r>
            <a:r>
              <a:rPr lang="en-US" altLang="zh-CN" sz="2400" dirty="0"/>
              <a:t>es</a:t>
            </a:r>
            <a:r>
              <a:rPr lang="en-US" altLang="zh-TW" sz="2400" dirty="0"/>
              <a:t>e </a:t>
            </a:r>
            <a:r>
              <a:rPr lang="en-US" altLang="zh-CN" sz="2400" dirty="0"/>
              <a:t>relational benefit</a:t>
            </a:r>
            <a:r>
              <a:rPr lang="en-US" altLang="zh-TW" sz="2400" dirty="0"/>
              <a:t> items?  Do thematic categories emerge?</a:t>
            </a:r>
          </a:p>
        </p:txBody>
      </p:sp>
    </p:spTree>
    <p:extLst>
      <p:ext uri="{BB962C8B-B14F-4D97-AF65-F5344CB8AC3E}">
        <p14:creationId xmlns:p14="http://schemas.microsoft.com/office/powerpoint/2010/main" val="10434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A86686B-3439-40EF-A3BA-8D050E67D695}"/>
              </a:ext>
            </a:extLst>
          </p:cNvPr>
          <p:cNvSpPr>
            <a:spLocks noGrp="1" noChangeArrowheads="1"/>
          </p:cNvSpPr>
          <p:nvPr>
            <p:ph type="title"/>
          </p:nvPr>
        </p:nvSpPr>
        <p:spPr/>
        <p:txBody>
          <a:bodyPr/>
          <a:lstStyle/>
          <a:p>
            <a:r>
              <a:rPr lang="en-US" altLang="zh-CN"/>
              <a:t>Factor Analysis</a:t>
            </a:r>
          </a:p>
        </p:txBody>
      </p:sp>
      <p:sp>
        <p:nvSpPr>
          <p:cNvPr id="33795" name="Rectangle 3">
            <a:extLst>
              <a:ext uri="{FF2B5EF4-FFF2-40B4-BE49-F238E27FC236}">
                <a16:creationId xmlns:a16="http://schemas.microsoft.com/office/drawing/2014/main" id="{1DB69AE6-1B3A-431E-B31A-175C144CE9F9}"/>
              </a:ext>
            </a:extLst>
          </p:cNvPr>
          <p:cNvSpPr>
            <a:spLocks noGrp="1" noChangeArrowheads="1"/>
          </p:cNvSpPr>
          <p:nvPr>
            <p:ph type="body" idx="1"/>
          </p:nvPr>
        </p:nvSpPr>
        <p:spPr/>
        <p:txBody>
          <a:bodyPr/>
          <a:lstStyle/>
          <a:p>
            <a:r>
              <a:rPr lang="en-US" altLang="zh-CN"/>
              <a:t>R</a:t>
            </a:r>
            <a:r>
              <a:rPr lang="en-US" altLang="zh-TW"/>
              <a:t>elational benefits include confidence benefits, </a:t>
            </a:r>
            <a:r>
              <a:rPr lang="en-US" altLang="zh-CN"/>
              <a:t>social benefits and special treatment benefits (Gwinner, </a:t>
            </a:r>
            <a:r>
              <a:rPr lang="nb-NO" altLang="zh-CN"/>
              <a:t>Gremler &amp; Bitner</a:t>
            </a:r>
            <a:r>
              <a:rPr lang="en-US" altLang="zh-CN"/>
              <a:t>, 1998). </a:t>
            </a:r>
          </a:p>
          <a:p>
            <a:pPr lvl="1"/>
            <a:r>
              <a:rPr lang="en-US" altLang="zh-CN"/>
              <a:t>Confidence benefits </a:t>
            </a:r>
            <a:r>
              <a:rPr lang="en-US" altLang="zh-TW"/>
              <a:t>refer to perceptions of reduced anxiety and comfort in knowing what to expect in the service encounter</a:t>
            </a:r>
            <a:endParaRPr lang="en-US" altLang="zh-CN"/>
          </a:p>
          <a:p>
            <a:pPr lvl="1"/>
            <a:r>
              <a:rPr lang="en-US" altLang="zh-CN"/>
              <a:t>S</a:t>
            </a:r>
            <a:r>
              <a:rPr lang="en-US" altLang="zh-TW"/>
              <a:t>ocial benefits</a:t>
            </a:r>
            <a:r>
              <a:rPr lang="en-US" altLang="zh-CN"/>
              <a:t> </a:t>
            </a:r>
            <a:r>
              <a:rPr lang="en-US" altLang="zh-TW"/>
              <a:t>include familiarity with the service providers, personal recognition by the firm’s people, friendship, rapport and social support</a:t>
            </a:r>
            <a:r>
              <a:rPr lang="en-US" altLang="zh-CN"/>
              <a:t>.</a:t>
            </a:r>
            <a:endParaRPr lang="en-US" altLang="zh-TW"/>
          </a:p>
        </p:txBody>
      </p:sp>
    </p:spTree>
    <p:extLst>
      <p:ext uri="{BB962C8B-B14F-4D97-AF65-F5344CB8AC3E}">
        <p14:creationId xmlns:p14="http://schemas.microsoft.com/office/powerpoint/2010/main" val="265640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C9A6-AF83-44EA-82DF-1C0DB29A78D5}"/>
              </a:ext>
            </a:extLst>
          </p:cNvPr>
          <p:cNvSpPr>
            <a:spLocks noGrp="1"/>
          </p:cNvSpPr>
          <p:nvPr>
            <p:ph type="title"/>
          </p:nvPr>
        </p:nvSpPr>
        <p:spPr/>
        <p:txBody>
          <a:bodyPr/>
          <a:lstStyle/>
          <a:p>
            <a:r>
              <a:rPr lang="en-HK" dirty="0"/>
              <a:t>Purposes</a:t>
            </a:r>
            <a:endParaRPr lang="en-GB" dirty="0"/>
          </a:p>
        </p:txBody>
      </p:sp>
      <p:sp>
        <p:nvSpPr>
          <p:cNvPr id="3" name="Content Placeholder 2">
            <a:extLst>
              <a:ext uri="{FF2B5EF4-FFF2-40B4-BE49-F238E27FC236}">
                <a16:creationId xmlns:a16="http://schemas.microsoft.com/office/drawing/2014/main" id="{C9C271BA-9DCB-4864-820B-F8F02F0C0AE4}"/>
              </a:ext>
            </a:extLst>
          </p:cNvPr>
          <p:cNvSpPr>
            <a:spLocks noGrp="1"/>
          </p:cNvSpPr>
          <p:nvPr>
            <p:ph idx="1"/>
          </p:nvPr>
        </p:nvSpPr>
        <p:spPr/>
        <p:txBody>
          <a:bodyPr/>
          <a:lstStyle/>
          <a:p>
            <a:r>
              <a:rPr lang="en-HK" dirty="0"/>
              <a:t>To assess the degree to which items are tapping the same concept. </a:t>
            </a:r>
          </a:p>
          <a:p>
            <a:r>
              <a:rPr lang="en-HK" dirty="0"/>
              <a:t>To reduce the number of variables to few factors. </a:t>
            </a:r>
          </a:p>
          <a:p>
            <a:r>
              <a:rPr lang="en-HK" dirty="0"/>
              <a:t>To find general factors that may affect the things in the variable level </a:t>
            </a:r>
            <a:endParaRPr lang="en-GB" dirty="0"/>
          </a:p>
        </p:txBody>
      </p:sp>
    </p:spTree>
    <p:extLst>
      <p:ext uri="{BB962C8B-B14F-4D97-AF65-F5344CB8AC3E}">
        <p14:creationId xmlns:p14="http://schemas.microsoft.com/office/powerpoint/2010/main" val="29652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a:xfrm>
            <a:off x="1195201" y="188640"/>
            <a:ext cx="9753600" cy="834285"/>
          </a:xfrm>
        </p:spPr>
        <p:txBody>
          <a:bodyPr/>
          <a:lstStyle/>
          <a:p>
            <a:r>
              <a:rPr lang="en-HK" dirty="0"/>
              <a:t>Key terms</a:t>
            </a:r>
            <a:endParaRPr lang="en-GB" dirty="0"/>
          </a:p>
        </p:txBody>
      </p:sp>
      <p:sp>
        <p:nvSpPr>
          <p:cNvPr id="3" name="Content Placeholder 2">
            <a:extLst>
              <a:ext uri="{FF2B5EF4-FFF2-40B4-BE49-F238E27FC236}">
                <a16:creationId xmlns:a16="http://schemas.microsoft.com/office/drawing/2014/main" id="{CBD36C06-22DF-49E4-809A-DA2C2DF59ACB}"/>
              </a:ext>
            </a:extLst>
          </p:cNvPr>
          <p:cNvSpPr>
            <a:spLocks noGrp="1"/>
          </p:cNvSpPr>
          <p:nvPr>
            <p:ph idx="1"/>
          </p:nvPr>
        </p:nvSpPr>
        <p:spPr>
          <a:xfrm>
            <a:off x="1217612" y="1085292"/>
            <a:ext cx="9989368" cy="4071900"/>
          </a:xfrm>
        </p:spPr>
        <p:txBody>
          <a:bodyPr>
            <a:normAutofit/>
          </a:bodyPr>
          <a:lstStyle/>
          <a:p>
            <a:r>
              <a:rPr lang="en-HK" sz="2000" u="sng" dirty="0"/>
              <a:t>Factor loadings</a:t>
            </a:r>
            <a:r>
              <a:rPr lang="en-HK" sz="2000" dirty="0"/>
              <a:t>: A factor loading is the correlation between a variable and a factor that has been extracted from the data.</a:t>
            </a:r>
          </a:p>
          <a:p>
            <a:endParaRPr lang="en-HK" sz="1000" dirty="0"/>
          </a:p>
          <a:p>
            <a:endParaRPr lang="en-HK" sz="1000" dirty="0"/>
          </a:p>
          <a:p>
            <a:r>
              <a:rPr lang="en-HK" sz="2000" dirty="0"/>
              <a:t>Interpretation: Variable q</a:t>
            </a:r>
            <a:r>
              <a:rPr lang="en-HK" sz="2000" baseline="-25000" dirty="0"/>
              <a:t>1</a:t>
            </a:r>
            <a:r>
              <a:rPr lang="en-HK" sz="2000" dirty="0"/>
              <a:t> negligibly correlates with Factor I, but highly correlates with Factor II.</a:t>
            </a:r>
          </a:p>
          <a:p>
            <a:r>
              <a:rPr lang="en-HK" sz="2000" u="sng" dirty="0"/>
              <a:t>Communalities</a:t>
            </a:r>
            <a:r>
              <a:rPr lang="en-HK" sz="2000" dirty="0"/>
              <a:t>:  A communality is the amount of variance in a variable that is accounted for by the factors together. It is computed by summing squares of factor loadings.</a:t>
            </a:r>
          </a:p>
          <a:p>
            <a:r>
              <a:rPr lang="en-HK" sz="2000" dirty="0"/>
              <a:t>Interpretation: A large communality value indicates a strong influence by an underlying construct.</a:t>
            </a:r>
            <a:endParaRPr lang="en-GB" dirty="0"/>
          </a:p>
        </p:txBody>
      </p:sp>
      <p:graphicFrame>
        <p:nvGraphicFramePr>
          <p:cNvPr id="4" name="Table 3">
            <a:extLst>
              <a:ext uri="{FF2B5EF4-FFF2-40B4-BE49-F238E27FC236}">
                <a16:creationId xmlns:a16="http://schemas.microsoft.com/office/drawing/2014/main" id="{CBF3382C-445D-41A4-BC2A-E622C4BADD33}"/>
              </a:ext>
            </a:extLst>
          </p:cNvPr>
          <p:cNvGraphicFramePr>
            <a:graphicFrameLocks noGrp="1"/>
          </p:cNvGraphicFramePr>
          <p:nvPr>
            <p:extLst>
              <p:ext uri="{D42A27DB-BD31-4B8C-83A1-F6EECF244321}">
                <p14:modId xmlns:p14="http://schemas.microsoft.com/office/powerpoint/2010/main" val="3710105888"/>
              </p:ext>
            </p:extLst>
          </p:nvPr>
        </p:nvGraphicFramePr>
        <p:xfrm>
          <a:off x="1557908" y="1772816"/>
          <a:ext cx="8712968" cy="741680"/>
        </p:xfrm>
        <a:graphic>
          <a:graphicData uri="http://schemas.openxmlformats.org/drawingml/2006/table">
            <a:tbl>
              <a:tblPr firstRow="1" bandRow="1">
                <a:tableStyleId>{073A0DAA-6AF3-43AB-8588-CEC1D06C72B9}</a:tableStyleId>
              </a:tblPr>
              <a:tblGrid>
                <a:gridCol w="6408712">
                  <a:extLst>
                    <a:ext uri="{9D8B030D-6E8A-4147-A177-3AD203B41FA5}">
                      <a16:colId xmlns:a16="http://schemas.microsoft.com/office/drawing/2014/main" val="147576460"/>
                    </a:ext>
                  </a:extLst>
                </a:gridCol>
                <a:gridCol w="1152128">
                  <a:extLst>
                    <a:ext uri="{9D8B030D-6E8A-4147-A177-3AD203B41FA5}">
                      <a16:colId xmlns:a16="http://schemas.microsoft.com/office/drawing/2014/main" val="753065037"/>
                    </a:ext>
                  </a:extLst>
                </a:gridCol>
                <a:gridCol w="1152128">
                  <a:extLst>
                    <a:ext uri="{9D8B030D-6E8A-4147-A177-3AD203B41FA5}">
                      <a16:colId xmlns:a16="http://schemas.microsoft.com/office/drawing/2014/main" val="3335111185"/>
                    </a:ext>
                  </a:extLst>
                </a:gridCol>
              </a:tblGrid>
              <a:tr h="370840">
                <a:tc>
                  <a:txBody>
                    <a:bodyPr/>
                    <a:lstStyle/>
                    <a:p>
                      <a:r>
                        <a:rPr lang="en-HK" dirty="0"/>
                        <a:t>Variable</a:t>
                      </a:r>
                      <a:endParaRPr lang="en-GB" dirty="0"/>
                    </a:p>
                  </a:txBody>
                  <a:tcPr/>
                </a:tc>
                <a:tc>
                  <a:txBody>
                    <a:bodyPr/>
                    <a:lstStyle/>
                    <a:p>
                      <a:r>
                        <a:rPr lang="en-HK" dirty="0"/>
                        <a:t>Factor I</a:t>
                      </a:r>
                      <a:endParaRPr lang="en-GB" dirty="0"/>
                    </a:p>
                  </a:txBody>
                  <a:tcPr/>
                </a:tc>
                <a:tc>
                  <a:txBody>
                    <a:bodyPr/>
                    <a:lstStyle/>
                    <a:p>
                      <a:r>
                        <a:rPr lang="en-HK" dirty="0"/>
                        <a:t>Factor II</a:t>
                      </a:r>
                      <a:endParaRPr lang="en-GB" dirty="0"/>
                    </a:p>
                  </a:txBody>
                  <a:tcPr/>
                </a:tc>
                <a:extLst>
                  <a:ext uri="{0D108BD9-81ED-4DB2-BD59-A6C34878D82A}">
                    <a16:rowId xmlns:a16="http://schemas.microsoft.com/office/drawing/2014/main" val="1598920105"/>
                  </a:ext>
                </a:extLst>
              </a:tr>
              <a:tr h="370840">
                <a:tc>
                  <a:txBody>
                    <a:bodyPr/>
                    <a:lstStyle/>
                    <a:p>
                      <a:r>
                        <a:rPr lang="en-HK" baseline="0" dirty="0"/>
                        <a:t>X</a:t>
                      </a:r>
                      <a:r>
                        <a:rPr lang="en-HK" baseline="-25000" dirty="0"/>
                        <a:t>1</a:t>
                      </a:r>
                      <a:r>
                        <a:rPr lang="en-HK" baseline="0" dirty="0"/>
                        <a:t> I believe there is less risk that something will go wrong</a:t>
                      </a:r>
                      <a:endParaRPr lang="en-GB" baseline="0" dirty="0"/>
                    </a:p>
                  </a:txBody>
                  <a:tcPr/>
                </a:tc>
                <a:tc>
                  <a:txBody>
                    <a:bodyPr/>
                    <a:lstStyle/>
                    <a:p>
                      <a:pPr algn="ctr"/>
                      <a:r>
                        <a:rPr lang="en-HK" dirty="0"/>
                        <a:t>-.015</a:t>
                      </a:r>
                      <a:endParaRPr lang="en-GB" dirty="0"/>
                    </a:p>
                  </a:txBody>
                  <a:tcPr/>
                </a:tc>
                <a:tc>
                  <a:txBody>
                    <a:bodyPr/>
                    <a:lstStyle/>
                    <a:p>
                      <a:pPr algn="ctr"/>
                      <a:r>
                        <a:rPr lang="en-HK" dirty="0"/>
                        <a:t>.8</a:t>
                      </a:r>
                      <a:endParaRPr lang="en-GB" dirty="0"/>
                    </a:p>
                  </a:txBody>
                  <a:tcPr/>
                </a:tc>
                <a:extLst>
                  <a:ext uri="{0D108BD9-81ED-4DB2-BD59-A6C34878D82A}">
                    <a16:rowId xmlns:a16="http://schemas.microsoft.com/office/drawing/2014/main" val="3821572483"/>
                  </a:ext>
                </a:extLst>
              </a:tr>
            </a:tbl>
          </a:graphicData>
        </a:graphic>
      </p:graphicFrame>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39106" y="5336990"/>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80798" cy="274397"/>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493956"/>
            <a:ext cx="741142" cy="644523"/>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stCxn id="6" idx="6"/>
            <a:endCxn id="10" idx="1"/>
          </p:cNvCxnSpPr>
          <p:nvPr/>
        </p:nvCxnSpPr>
        <p:spPr>
          <a:xfrm>
            <a:off x="5197964" y="6138479"/>
            <a:ext cx="747532" cy="4647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endCxn id="10" idx="1"/>
          </p:cNvCxnSpPr>
          <p:nvPr/>
        </p:nvCxnSpPr>
        <p:spPr>
          <a:xfrm>
            <a:off x="5197964" y="5285018"/>
            <a:ext cx="747532" cy="13181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solidFill>
                  <a:srgbClr val="FF0000"/>
                </a:solidFill>
              </a:rPr>
              <a:t>0.8</a:t>
            </a:r>
            <a:endParaRPr lang="en-GB" sz="2400" dirty="0">
              <a:solidFill>
                <a:srgbClr val="FF0000"/>
              </a:solidFill>
            </a:endParaRPr>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solidFill>
                  <a:srgbClr val="FF0000"/>
                </a:solidFill>
              </a:rPr>
              <a:t>-.015</a:t>
            </a:r>
            <a:endParaRPr lang="en-GB" sz="2400" dirty="0">
              <a:solidFill>
                <a:srgbClr val="FF0000"/>
              </a:solidFill>
            </a:endParaRPr>
          </a:p>
        </p:txBody>
      </p:sp>
      <p:cxnSp>
        <p:nvCxnSpPr>
          <p:cNvPr id="13" name="Straight Arrow Connector 12">
            <a:extLst>
              <a:ext uri="{FF2B5EF4-FFF2-40B4-BE49-F238E27FC236}">
                <a16:creationId xmlns:a16="http://schemas.microsoft.com/office/drawing/2014/main" id="{E030F8E9-EA80-44FD-9CA4-BD808FC7AC39}"/>
              </a:ext>
            </a:extLst>
          </p:cNvPr>
          <p:cNvCxnSpPr>
            <a:cxnSpLocks/>
          </p:cNvCxnSpPr>
          <p:nvPr/>
        </p:nvCxnSpPr>
        <p:spPr>
          <a:xfrm>
            <a:off x="5446340" y="3212976"/>
            <a:ext cx="0" cy="16982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6EA0-74D3-4A5C-A344-B9899807C98B}"/>
              </a:ext>
            </a:extLst>
          </p:cNvPr>
          <p:cNvCxnSpPr/>
          <p:nvPr/>
        </p:nvCxnSpPr>
        <p:spPr>
          <a:xfrm>
            <a:off x="5446340" y="321297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4209C2-371C-4579-AF4A-DEF2D897A74B}"/>
              </a:ext>
            </a:extLst>
          </p:cNvPr>
          <p:cNvCxnSpPr/>
          <p:nvPr/>
        </p:nvCxnSpPr>
        <p:spPr>
          <a:xfrm>
            <a:off x="8614692" y="2514496"/>
            <a:ext cx="0" cy="6984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AD71257-9CEA-4A18-8095-7A8D038C1242}"/>
              </a:ext>
            </a:extLst>
          </p:cNvPr>
          <p:cNvCxnSpPr>
            <a:cxnSpLocks/>
          </p:cNvCxnSpPr>
          <p:nvPr/>
        </p:nvCxnSpPr>
        <p:spPr>
          <a:xfrm flipH="1">
            <a:off x="5945496" y="5211097"/>
            <a:ext cx="5391098" cy="84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550962DD-AA0C-470F-B478-5E4EC558B6FF}"/>
              </a:ext>
            </a:extLst>
          </p:cNvPr>
          <p:cNvSpPr txBox="1"/>
          <p:nvPr/>
        </p:nvSpPr>
        <p:spPr>
          <a:xfrm>
            <a:off x="6418448" y="4796307"/>
            <a:ext cx="4248472" cy="313932"/>
          </a:xfrm>
          <a:prstGeom prst="rect">
            <a:avLst/>
          </a:prstGeom>
          <a:noFill/>
        </p:spPr>
        <p:txBody>
          <a:bodyPr wrap="square" rtlCol="0">
            <a:spAutoFit/>
          </a:bodyPr>
          <a:lstStyle/>
          <a:p>
            <a:pPr>
              <a:lnSpc>
                <a:spcPct val="90000"/>
              </a:lnSpc>
            </a:pPr>
            <a:r>
              <a:rPr lang="en-HK" sz="1600" dirty="0">
                <a:solidFill>
                  <a:srgbClr val="FF0000"/>
                </a:solidFill>
              </a:rPr>
              <a:t>Communality of X</a:t>
            </a:r>
            <a:r>
              <a:rPr lang="en-HK" sz="1600" baseline="-25000" dirty="0">
                <a:solidFill>
                  <a:srgbClr val="FF0000"/>
                </a:solidFill>
              </a:rPr>
              <a:t>1</a:t>
            </a:r>
            <a:r>
              <a:rPr lang="en-HK" sz="1600" dirty="0">
                <a:solidFill>
                  <a:srgbClr val="FF0000"/>
                </a:solidFill>
              </a:rPr>
              <a:t> = (-.15</a:t>
            </a:r>
            <a:r>
              <a:rPr lang="en-HK" sz="1600" baseline="30000" dirty="0">
                <a:solidFill>
                  <a:srgbClr val="FF0000"/>
                </a:solidFill>
              </a:rPr>
              <a:t>2</a:t>
            </a:r>
            <a:r>
              <a:rPr lang="en-HK" sz="1600" dirty="0">
                <a:solidFill>
                  <a:srgbClr val="FF0000"/>
                </a:solidFill>
              </a:rPr>
              <a:t> +.8</a:t>
            </a:r>
            <a:r>
              <a:rPr lang="en-HK" sz="1600" baseline="30000" dirty="0">
                <a:solidFill>
                  <a:srgbClr val="FF0000"/>
                </a:solidFill>
              </a:rPr>
              <a:t>2</a:t>
            </a:r>
            <a:r>
              <a:rPr lang="en-HK" sz="1600" dirty="0">
                <a:solidFill>
                  <a:srgbClr val="FF0000"/>
                </a:solidFill>
              </a:rPr>
              <a:t>) = 0.6625</a:t>
            </a:r>
            <a:endParaRPr lang="en-GB" sz="1600" dirty="0">
              <a:solidFill>
                <a:srgbClr val="FF0000"/>
              </a:solidFill>
            </a:endParaRPr>
          </a:p>
        </p:txBody>
      </p:sp>
      <p:cxnSp>
        <p:nvCxnSpPr>
          <p:cNvPr id="41" name="Straight Connector 40">
            <a:extLst>
              <a:ext uri="{FF2B5EF4-FFF2-40B4-BE49-F238E27FC236}">
                <a16:creationId xmlns:a16="http://schemas.microsoft.com/office/drawing/2014/main" id="{6A8183BE-182F-4E36-9D37-865239E73A98}"/>
              </a:ext>
            </a:extLst>
          </p:cNvPr>
          <p:cNvCxnSpPr/>
          <p:nvPr/>
        </p:nvCxnSpPr>
        <p:spPr>
          <a:xfrm flipV="1">
            <a:off x="11350996" y="2311970"/>
            <a:ext cx="0" cy="28888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2C56EFB-1A64-47A6-8179-283B1F7AB8CA}"/>
              </a:ext>
            </a:extLst>
          </p:cNvPr>
          <p:cNvCxnSpPr/>
          <p:nvPr/>
        </p:nvCxnSpPr>
        <p:spPr>
          <a:xfrm>
            <a:off x="10270876" y="2311970"/>
            <a:ext cx="10801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C8E2D5C9-45C9-4BE6-A93F-A46B9B1A58F7}"/>
              </a:ext>
            </a:extLst>
          </p:cNvPr>
          <p:cNvSpPr txBox="1"/>
          <p:nvPr/>
        </p:nvSpPr>
        <p:spPr>
          <a:xfrm>
            <a:off x="7126590" y="5455215"/>
            <a:ext cx="4228731" cy="535531"/>
          </a:xfrm>
          <a:prstGeom prst="rect">
            <a:avLst/>
          </a:prstGeom>
          <a:noFill/>
        </p:spPr>
        <p:txBody>
          <a:bodyPr wrap="square" rtlCol="0">
            <a:spAutoFit/>
          </a:bodyPr>
          <a:lstStyle/>
          <a:p>
            <a:pPr>
              <a:lnSpc>
                <a:spcPct val="90000"/>
              </a:lnSpc>
            </a:pPr>
            <a:r>
              <a:rPr lang="en-HK" sz="1600" dirty="0">
                <a:solidFill>
                  <a:srgbClr val="FF0000"/>
                </a:solidFill>
              </a:rPr>
              <a:t>Factors I and II account for 66.25% of the variance in q</a:t>
            </a:r>
            <a:r>
              <a:rPr lang="en-HK" sz="1600" baseline="-25000" dirty="0">
                <a:solidFill>
                  <a:srgbClr val="FF0000"/>
                </a:solidFill>
              </a:rPr>
              <a:t>1</a:t>
            </a:r>
            <a:endParaRPr lang="en-GB" sz="1600" baseline="-25000" dirty="0">
              <a:solidFill>
                <a:srgbClr val="FF0000"/>
              </a:solidFill>
            </a:endParaRPr>
          </a:p>
        </p:txBody>
      </p:sp>
      <p:sp>
        <p:nvSpPr>
          <p:cNvPr id="46" name="TextBox 45">
            <a:extLst>
              <a:ext uri="{FF2B5EF4-FFF2-40B4-BE49-F238E27FC236}">
                <a16:creationId xmlns:a16="http://schemas.microsoft.com/office/drawing/2014/main" id="{C46C5DD6-DDB7-4025-854B-9556E70D9E19}"/>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47" name="TextBox 46">
            <a:extLst>
              <a:ext uri="{FF2B5EF4-FFF2-40B4-BE49-F238E27FC236}">
                <a16:creationId xmlns:a16="http://schemas.microsoft.com/office/drawing/2014/main" id="{D5ADC15F-E052-4EFD-B5E3-C2EE76FC02C5}"/>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Tree>
    <p:extLst>
      <p:ext uri="{BB962C8B-B14F-4D97-AF65-F5344CB8AC3E}">
        <p14:creationId xmlns:p14="http://schemas.microsoft.com/office/powerpoint/2010/main" val="245434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p:txBody>
          <a:bodyPr/>
          <a:lstStyle/>
          <a:p>
            <a:r>
              <a:rPr lang="en-HK"/>
              <a:t>Key terms</a:t>
            </a:r>
            <a:endParaRPr lang="en-GB" dirty="0"/>
          </a:p>
        </p:txBody>
      </p:sp>
      <p:sp>
        <p:nvSpPr>
          <p:cNvPr id="13" name="Content Placeholder 12">
            <a:extLst>
              <a:ext uri="{FF2B5EF4-FFF2-40B4-BE49-F238E27FC236}">
                <a16:creationId xmlns:a16="http://schemas.microsoft.com/office/drawing/2014/main" id="{D2C81D26-ABF6-40D1-9A47-B685D6E6647A}"/>
              </a:ext>
            </a:extLst>
          </p:cNvPr>
          <p:cNvSpPr>
            <a:spLocks noGrp="1"/>
          </p:cNvSpPr>
          <p:nvPr>
            <p:ph idx="1"/>
          </p:nvPr>
        </p:nvSpPr>
        <p:spPr/>
        <p:txBody>
          <a:bodyPr/>
          <a:lstStyle/>
          <a:p>
            <a:r>
              <a:rPr lang="en-HK" dirty="0"/>
              <a:t>Eigenvalues: An eigenvalue indicates how much of the total variance in the dataset that is explained by a specific factor. </a:t>
            </a:r>
          </a:p>
          <a:p>
            <a:r>
              <a:rPr lang="en-HK" dirty="0"/>
              <a:t>Interpretation</a:t>
            </a:r>
          </a:p>
          <a:p>
            <a:pPr lvl="1"/>
            <a:r>
              <a:rPr lang="en-HK" dirty="0"/>
              <a:t>A large eigenvalue indicates a meaningful factor. </a:t>
            </a:r>
          </a:p>
          <a:p>
            <a:pPr lvl="1"/>
            <a:r>
              <a:rPr lang="en-HK" dirty="0"/>
              <a:t>An eigenvalue less than 1 implies that the factor accounts for less variance than a single item.</a:t>
            </a:r>
            <a:endParaRPr lang="en-GB" sz="2400" dirty="0"/>
          </a:p>
          <a:p>
            <a:endParaRPr lang="en-GB" dirty="0"/>
          </a:p>
        </p:txBody>
      </p:sp>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06013" y="5355703"/>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cxnSpLocks/>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47705" cy="293110"/>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512669"/>
            <a:ext cx="708049" cy="625810"/>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cxnSpLocks/>
            <a:stCxn id="6" idx="6"/>
            <a:endCxn id="10" idx="1"/>
          </p:cNvCxnSpPr>
          <p:nvPr/>
        </p:nvCxnSpPr>
        <p:spPr>
          <a:xfrm>
            <a:off x="5197964" y="6138479"/>
            <a:ext cx="747532" cy="4553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cxnSpLocks/>
            <a:endCxn id="10" idx="1"/>
          </p:cNvCxnSpPr>
          <p:nvPr/>
        </p:nvCxnSpPr>
        <p:spPr>
          <a:xfrm>
            <a:off x="5197964" y="5285018"/>
            <a:ext cx="747532" cy="13087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t>0.8</a:t>
            </a:r>
            <a:endParaRPr lang="en-GB" sz="2400" dirty="0"/>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t>-.015</a:t>
            </a:r>
            <a:endParaRPr lang="en-GB" sz="2400" dirty="0"/>
          </a:p>
        </p:txBody>
      </p:sp>
      <p:sp>
        <p:nvSpPr>
          <p:cNvPr id="35" name="TextBox 34">
            <a:extLst>
              <a:ext uri="{FF2B5EF4-FFF2-40B4-BE49-F238E27FC236}">
                <a16:creationId xmlns:a16="http://schemas.microsoft.com/office/drawing/2014/main" id="{B4843081-491D-4286-9EF9-D19EF3698E62}"/>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36" name="TextBox 35">
            <a:extLst>
              <a:ext uri="{FF2B5EF4-FFF2-40B4-BE49-F238E27FC236}">
                <a16:creationId xmlns:a16="http://schemas.microsoft.com/office/drawing/2014/main" id="{B4388EDC-60BA-4D14-A20C-F3E2064CD52B}"/>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
        <p:nvSpPr>
          <p:cNvPr id="37" name="TextBox 36">
            <a:extLst>
              <a:ext uri="{FF2B5EF4-FFF2-40B4-BE49-F238E27FC236}">
                <a16:creationId xmlns:a16="http://schemas.microsoft.com/office/drawing/2014/main" id="{D24215B0-7EE8-45DA-90CB-76721C461DCE}"/>
              </a:ext>
            </a:extLst>
          </p:cNvPr>
          <p:cNvSpPr txBox="1"/>
          <p:nvPr/>
        </p:nvSpPr>
        <p:spPr>
          <a:xfrm>
            <a:off x="6814491" y="4437112"/>
            <a:ext cx="4228731" cy="840230"/>
          </a:xfrm>
          <a:prstGeom prst="rect">
            <a:avLst/>
          </a:prstGeom>
          <a:noFill/>
        </p:spPr>
        <p:txBody>
          <a:bodyPr wrap="square" rtlCol="0">
            <a:spAutoFit/>
          </a:bodyPr>
          <a:lstStyle/>
          <a:p>
            <a:pPr>
              <a:lnSpc>
                <a:spcPct val="90000"/>
              </a:lnSpc>
            </a:pPr>
            <a:r>
              <a:rPr lang="en-HK" dirty="0">
                <a:solidFill>
                  <a:srgbClr val="FF0000"/>
                </a:solidFill>
              </a:rPr>
              <a:t>Factor II accounts for 31.718% of  the variance in the dataset (11 variables)</a:t>
            </a:r>
            <a:endParaRPr lang="en-GB" dirty="0">
              <a:solidFill>
                <a:srgbClr val="FF0000"/>
              </a:solidFill>
            </a:endParaRPr>
          </a:p>
        </p:txBody>
      </p:sp>
    </p:spTree>
    <p:extLst>
      <p:ext uri="{BB962C8B-B14F-4D97-AF65-F5344CB8AC3E}">
        <p14:creationId xmlns:p14="http://schemas.microsoft.com/office/powerpoint/2010/main" val="55524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07A8-1E8A-46D6-9A52-C95D1F4AD5EB}"/>
              </a:ext>
            </a:extLst>
          </p:cNvPr>
          <p:cNvSpPr>
            <a:spLocks noGrp="1"/>
          </p:cNvSpPr>
          <p:nvPr>
            <p:ph type="title"/>
          </p:nvPr>
        </p:nvSpPr>
        <p:spPr/>
        <p:txBody>
          <a:bodyPr>
            <a:noAutofit/>
          </a:bodyPr>
          <a:lstStyle/>
          <a:p>
            <a:r>
              <a:rPr lang="en-HK" sz="3200" dirty="0"/>
              <a:t>Types of Factor Analysis</a:t>
            </a:r>
            <a:endParaRPr lang="en-GB" sz="3200" dirty="0"/>
          </a:p>
        </p:txBody>
      </p:sp>
      <p:sp>
        <p:nvSpPr>
          <p:cNvPr id="3" name="Content Placeholder 2">
            <a:extLst>
              <a:ext uri="{FF2B5EF4-FFF2-40B4-BE49-F238E27FC236}">
                <a16:creationId xmlns:a16="http://schemas.microsoft.com/office/drawing/2014/main" id="{7375E9EE-AA01-4453-A71A-C7D88ACBEA3F}"/>
              </a:ext>
            </a:extLst>
          </p:cNvPr>
          <p:cNvSpPr>
            <a:spLocks noGrp="1"/>
          </p:cNvSpPr>
          <p:nvPr>
            <p:ph idx="1"/>
          </p:nvPr>
        </p:nvSpPr>
        <p:spPr/>
        <p:txBody>
          <a:bodyPr>
            <a:normAutofit/>
          </a:bodyPr>
          <a:lstStyle/>
          <a:p>
            <a:r>
              <a:rPr lang="en-HK" dirty="0"/>
              <a:t>Exploratory Factor Analysis (EFA)</a:t>
            </a:r>
          </a:p>
          <a:p>
            <a:pPr lvl="1"/>
            <a:r>
              <a:rPr lang="en-HK" dirty="0"/>
              <a:t>Used to discover underlying structure</a:t>
            </a:r>
          </a:p>
          <a:p>
            <a:pPr lvl="1"/>
            <a:r>
              <a:rPr lang="en-HK" u="sng" dirty="0"/>
              <a:t>Principal components analysis </a:t>
            </a:r>
            <a:r>
              <a:rPr lang="en-HK" dirty="0"/>
              <a:t>(PCA) (</a:t>
            </a:r>
            <a:r>
              <a:rPr lang="en-HK" dirty="0" err="1"/>
              <a:t>Thurstone</a:t>
            </a:r>
            <a:r>
              <a:rPr lang="en-HK" dirty="0"/>
              <a:t>)</a:t>
            </a:r>
          </a:p>
          <a:p>
            <a:pPr lvl="2"/>
            <a:r>
              <a:rPr lang="en-HK" dirty="0"/>
              <a:t>Treats individual items or measures as though they have no unique error</a:t>
            </a:r>
          </a:p>
          <a:p>
            <a:pPr lvl="1"/>
            <a:r>
              <a:rPr lang="en-HK" u="sng" dirty="0"/>
              <a:t>Factor analysis (principal factor analysis (PFA) or principal axis factoring (PAF)) (Spearman)</a:t>
            </a:r>
          </a:p>
          <a:p>
            <a:pPr lvl="2"/>
            <a:r>
              <a:rPr lang="en-HK" dirty="0"/>
              <a:t>Treats individual items or measures as having unique error</a:t>
            </a:r>
          </a:p>
          <a:p>
            <a:pPr lvl="1"/>
            <a:r>
              <a:rPr lang="en-HK" dirty="0"/>
              <a:t>Both PCA and PAF give similar answers most of the time</a:t>
            </a:r>
          </a:p>
          <a:p>
            <a:r>
              <a:rPr lang="en-HK" dirty="0"/>
              <a:t>Confirmatory Factor Analysis (CFA)</a:t>
            </a:r>
          </a:p>
          <a:p>
            <a:pPr lvl="1"/>
            <a:r>
              <a:rPr lang="en-HK" dirty="0"/>
              <a:t>Used to test whether data fit a priori expectations for data structure</a:t>
            </a:r>
          </a:p>
          <a:p>
            <a:pPr lvl="1"/>
            <a:r>
              <a:rPr lang="en-HK" dirty="0"/>
              <a:t>Structural equations modelling</a:t>
            </a:r>
            <a:endParaRPr lang="en-GB" dirty="0"/>
          </a:p>
        </p:txBody>
      </p:sp>
    </p:spTree>
    <p:extLst>
      <p:ext uri="{BB962C8B-B14F-4D97-AF65-F5344CB8AC3E}">
        <p14:creationId xmlns:p14="http://schemas.microsoft.com/office/powerpoint/2010/main" val="248058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5286-CC42-4C1A-92A6-145C40BCC7AD}"/>
              </a:ext>
            </a:extLst>
          </p:cNvPr>
          <p:cNvSpPr>
            <a:spLocks noGrp="1"/>
          </p:cNvSpPr>
          <p:nvPr>
            <p:ph type="title"/>
          </p:nvPr>
        </p:nvSpPr>
        <p:spPr/>
        <p:txBody>
          <a:bodyPr/>
          <a:lstStyle/>
          <a:p>
            <a:r>
              <a:rPr lang="en-HK" dirty="0"/>
              <a:t>Steps in Factor analysis</a:t>
            </a:r>
            <a:endParaRPr lang="en-GB" dirty="0"/>
          </a:p>
        </p:txBody>
      </p:sp>
      <p:sp>
        <p:nvSpPr>
          <p:cNvPr id="3" name="Content Placeholder 2">
            <a:extLst>
              <a:ext uri="{FF2B5EF4-FFF2-40B4-BE49-F238E27FC236}">
                <a16:creationId xmlns:a16="http://schemas.microsoft.com/office/drawing/2014/main" id="{80D3E66D-4F49-408D-8804-587FE6881DB9}"/>
              </a:ext>
            </a:extLst>
          </p:cNvPr>
          <p:cNvSpPr>
            <a:spLocks noGrp="1"/>
          </p:cNvSpPr>
          <p:nvPr>
            <p:ph sz="half" idx="1"/>
          </p:nvPr>
        </p:nvSpPr>
        <p:spPr/>
        <p:txBody>
          <a:bodyPr>
            <a:normAutofit/>
          </a:bodyPr>
          <a:lstStyle/>
          <a:p>
            <a:pPr marL="502920" indent="-457200">
              <a:buFont typeface="+mj-lt"/>
              <a:buAutoNum type="arabicPeriod"/>
            </a:pPr>
            <a:r>
              <a:rPr lang="en-HK" dirty="0"/>
              <a:t>Choosing the variables</a:t>
            </a:r>
          </a:p>
          <a:p>
            <a:pPr marL="502920" indent="-457200">
              <a:buFont typeface="+mj-lt"/>
              <a:buAutoNum type="arabicPeriod"/>
            </a:pPr>
            <a:r>
              <a:rPr lang="en-HK" dirty="0"/>
              <a:t>Determining sample size</a:t>
            </a:r>
          </a:p>
          <a:p>
            <a:pPr marL="502920" indent="-457200">
              <a:buFont typeface="+mj-lt"/>
              <a:buAutoNum type="arabicPeriod"/>
            </a:pPr>
            <a:r>
              <a:rPr lang="en-HK" dirty="0"/>
              <a:t>Factor extraction</a:t>
            </a:r>
          </a:p>
          <a:p>
            <a:pPr marL="502920" indent="-457200">
              <a:buFont typeface="+mj-lt"/>
              <a:buAutoNum type="arabicPeriod"/>
            </a:pPr>
            <a:r>
              <a:rPr lang="en-HK" dirty="0"/>
              <a:t>Determining number of factors</a:t>
            </a:r>
          </a:p>
          <a:p>
            <a:pPr lvl="2"/>
            <a:r>
              <a:rPr lang="en-HK" dirty="0"/>
              <a:t>Eigenvalues greater than 1</a:t>
            </a:r>
          </a:p>
          <a:p>
            <a:pPr lvl="2"/>
            <a:r>
              <a:rPr lang="en-HK" dirty="0"/>
              <a:t>Scree plot</a:t>
            </a:r>
          </a:p>
        </p:txBody>
      </p:sp>
      <p:sp>
        <p:nvSpPr>
          <p:cNvPr id="4" name="Content Placeholder 3">
            <a:extLst>
              <a:ext uri="{FF2B5EF4-FFF2-40B4-BE49-F238E27FC236}">
                <a16:creationId xmlns:a16="http://schemas.microsoft.com/office/drawing/2014/main" id="{7A91C238-2AFA-4707-BAF6-0B9D5B31C88C}"/>
              </a:ext>
            </a:extLst>
          </p:cNvPr>
          <p:cNvSpPr>
            <a:spLocks noGrp="1"/>
          </p:cNvSpPr>
          <p:nvPr>
            <p:ph sz="half" idx="2"/>
          </p:nvPr>
        </p:nvSpPr>
        <p:spPr/>
        <p:txBody>
          <a:bodyPr>
            <a:normAutofit/>
          </a:bodyPr>
          <a:lstStyle/>
          <a:p>
            <a:pPr marL="502920" indent="-457200">
              <a:buFont typeface="+mj-lt"/>
              <a:buAutoNum type="arabicPeriod" startAt="5"/>
            </a:pPr>
            <a:r>
              <a:rPr lang="en-HK" dirty="0"/>
              <a:t>Factor rotation</a:t>
            </a:r>
          </a:p>
          <a:p>
            <a:pPr lvl="2"/>
            <a:r>
              <a:rPr lang="en-HK" dirty="0"/>
              <a:t>Orthogonal (factors uncorrelated)</a:t>
            </a:r>
          </a:p>
          <a:p>
            <a:pPr lvl="2"/>
            <a:r>
              <a:rPr lang="en-HK" dirty="0"/>
              <a:t>Oblique (factors correlated)</a:t>
            </a:r>
          </a:p>
          <a:p>
            <a:pPr marL="502920" indent="-457200">
              <a:buFont typeface="+mj-lt"/>
              <a:buAutoNum type="arabicPeriod" startAt="5"/>
            </a:pPr>
            <a:r>
              <a:rPr lang="en-HK" dirty="0"/>
              <a:t>Factor naming</a:t>
            </a:r>
          </a:p>
          <a:p>
            <a:pPr marL="502920" indent="-457200">
              <a:buFont typeface="+mj-lt"/>
              <a:buAutoNum type="arabicPeriod" startAt="5"/>
            </a:pPr>
            <a:r>
              <a:rPr lang="en-HK" dirty="0"/>
              <a:t>Conducting reliability analysis</a:t>
            </a:r>
          </a:p>
          <a:p>
            <a:pPr marL="502920" indent="-457200">
              <a:buFont typeface="+mj-lt"/>
              <a:buAutoNum type="arabicPeriod" startAt="5"/>
            </a:pPr>
            <a:r>
              <a:rPr lang="en-HK" dirty="0"/>
              <a:t>Computing summated scores</a:t>
            </a:r>
            <a:endParaRPr lang="en-GB" dirty="0"/>
          </a:p>
          <a:p>
            <a:endParaRPr lang="en-GB" dirty="0"/>
          </a:p>
        </p:txBody>
      </p:sp>
    </p:spTree>
    <p:extLst>
      <p:ext uri="{BB962C8B-B14F-4D97-AF65-F5344CB8AC3E}">
        <p14:creationId xmlns:p14="http://schemas.microsoft.com/office/powerpoint/2010/main" val="3327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3088A-71CA-4E21-B839-A87E747B6277}"/>
              </a:ext>
            </a:extLst>
          </p:cNvPr>
          <p:cNvSpPr>
            <a:spLocks noGrp="1"/>
          </p:cNvSpPr>
          <p:nvPr>
            <p:ph type="title"/>
          </p:nvPr>
        </p:nvSpPr>
        <p:spPr/>
        <p:txBody>
          <a:bodyPr>
            <a:normAutofit/>
          </a:bodyPr>
          <a:lstStyle/>
          <a:p>
            <a:r>
              <a:rPr lang="en-HK" sz="3600" dirty="0"/>
              <a:t>Choosing variables and sample size</a:t>
            </a:r>
            <a:endParaRPr lang="en-GB" sz="3600" dirty="0"/>
          </a:p>
        </p:txBody>
      </p:sp>
      <p:sp>
        <p:nvSpPr>
          <p:cNvPr id="3" name="Content Placeholder 2">
            <a:extLst>
              <a:ext uri="{FF2B5EF4-FFF2-40B4-BE49-F238E27FC236}">
                <a16:creationId xmlns:a16="http://schemas.microsoft.com/office/drawing/2014/main" id="{23C64D9D-ACCB-4A4D-8702-316D26F8BD81}"/>
              </a:ext>
            </a:extLst>
          </p:cNvPr>
          <p:cNvSpPr>
            <a:spLocks noGrp="1"/>
          </p:cNvSpPr>
          <p:nvPr>
            <p:ph idx="1"/>
          </p:nvPr>
        </p:nvSpPr>
        <p:spPr/>
        <p:txBody>
          <a:bodyPr>
            <a:normAutofit/>
          </a:bodyPr>
          <a:lstStyle/>
          <a:p>
            <a:pPr marL="502920" indent="-457200">
              <a:buFont typeface="+mj-lt"/>
              <a:buAutoNum type="arabicPeriod"/>
            </a:pPr>
            <a:r>
              <a:rPr lang="en-HK" dirty="0"/>
              <a:t>Choosing the variables</a:t>
            </a:r>
          </a:p>
          <a:p>
            <a:pPr lvl="1"/>
            <a:r>
              <a:rPr lang="en-HK" dirty="0"/>
              <a:t>Variables must be continuous</a:t>
            </a:r>
          </a:p>
          <a:p>
            <a:pPr lvl="1"/>
            <a:r>
              <a:rPr lang="en-HK" dirty="0"/>
              <a:t>To find factors from variables, they (or some of them) must have reasonable correlations (Rule of thumb &gt; .3)</a:t>
            </a:r>
          </a:p>
          <a:p>
            <a:pPr marL="502920" indent="-457200">
              <a:buFont typeface="+mj-lt"/>
              <a:buAutoNum type="arabicPeriod"/>
            </a:pPr>
            <a:r>
              <a:rPr lang="en-HK" dirty="0"/>
              <a:t>Determining sample size</a:t>
            </a:r>
          </a:p>
          <a:p>
            <a:pPr lvl="1"/>
            <a:r>
              <a:rPr lang="en-HK" dirty="0"/>
              <a:t>Min 50, prefer 100</a:t>
            </a:r>
          </a:p>
          <a:p>
            <a:pPr lvl="1"/>
            <a:r>
              <a:rPr lang="en-HK" dirty="0"/>
              <a:t>Min 5 observations/item, prefer 10 observations/item</a:t>
            </a:r>
          </a:p>
        </p:txBody>
      </p:sp>
    </p:spTree>
    <p:extLst>
      <p:ext uri="{BB962C8B-B14F-4D97-AF65-F5344CB8AC3E}">
        <p14:creationId xmlns:p14="http://schemas.microsoft.com/office/powerpoint/2010/main" val="2010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C6A2-B539-4EB0-95C0-9C5823DEB56F}"/>
              </a:ext>
            </a:extLst>
          </p:cNvPr>
          <p:cNvSpPr>
            <a:spLocks noGrp="1"/>
          </p:cNvSpPr>
          <p:nvPr>
            <p:ph type="title"/>
          </p:nvPr>
        </p:nvSpPr>
        <p:spPr/>
        <p:txBody>
          <a:bodyPr/>
          <a:lstStyle/>
          <a:p>
            <a:r>
              <a:rPr lang="en-HK" dirty="0"/>
              <a:t>3. Factor Extraction</a:t>
            </a:r>
            <a:endParaRPr lang="en-GB" dirty="0"/>
          </a:p>
        </p:txBody>
      </p:sp>
      <p:sp>
        <p:nvSpPr>
          <p:cNvPr id="3" name="Content Placeholder 2">
            <a:extLst>
              <a:ext uri="{FF2B5EF4-FFF2-40B4-BE49-F238E27FC236}">
                <a16:creationId xmlns:a16="http://schemas.microsoft.com/office/drawing/2014/main" id="{16690577-A0BF-421D-B16A-FE89A442B63F}"/>
              </a:ext>
            </a:extLst>
          </p:cNvPr>
          <p:cNvSpPr>
            <a:spLocks noGrp="1"/>
          </p:cNvSpPr>
          <p:nvPr>
            <p:ph sz="half" idx="1"/>
          </p:nvPr>
        </p:nvSpPr>
        <p:spPr/>
        <p:txBody>
          <a:bodyPr>
            <a:normAutofit fontScale="92500" lnSpcReduction="10000"/>
          </a:bodyPr>
          <a:lstStyle/>
          <a:p>
            <a:pPr marL="45720" indent="0">
              <a:buNone/>
            </a:pPr>
            <a:r>
              <a:rPr lang="en-HK" sz="2400" u="sng" dirty="0"/>
              <a:t>Principal components analysis</a:t>
            </a:r>
          </a:p>
          <a:p>
            <a:pPr lvl="1"/>
            <a:r>
              <a:rPr lang="en-HK" sz="2400" dirty="0"/>
              <a:t>A composite of the observed variables as a summary of those variables</a:t>
            </a:r>
          </a:p>
          <a:p>
            <a:pPr lvl="1"/>
            <a:r>
              <a:rPr lang="en-HK" sz="2400" dirty="0"/>
              <a:t>Assumes no error in items</a:t>
            </a:r>
          </a:p>
          <a:p>
            <a:pPr lvl="1"/>
            <a:r>
              <a:rPr lang="en-HK" sz="2400" dirty="0"/>
              <a:t>No assumption of underlying construct</a:t>
            </a:r>
          </a:p>
          <a:p>
            <a:pPr lvl="1"/>
            <a:r>
              <a:rPr lang="en-HK" sz="2400" dirty="0"/>
              <a:t>Often used in physical science</a:t>
            </a:r>
          </a:p>
          <a:p>
            <a:pPr lvl="1"/>
            <a:r>
              <a:rPr lang="en-HK" sz="2400" dirty="0"/>
              <a:t>Precise mathematical solutions possible</a:t>
            </a:r>
          </a:p>
          <a:p>
            <a:pPr lvl="1"/>
            <a:r>
              <a:rPr lang="en-HK" sz="2400" dirty="0"/>
              <a:t>Unity inserted on diagonal of matrix</a:t>
            </a:r>
          </a:p>
          <a:p>
            <a:endParaRPr lang="en-GB" dirty="0"/>
          </a:p>
        </p:txBody>
      </p:sp>
      <p:sp>
        <p:nvSpPr>
          <p:cNvPr id="6" name="Content Placeholder 5">
            <a:extLst>
              <a:ext uri="{FF2B5EF4-FFF2-40B4-BE49-F238E27FC236}">
                <a16:creationId xmlns:a16="http://schemas.microsoft.com/office/drawing/2014/main" id="{23F05A47-8CA5-4113-8874-FEC8C1E2C40D}"/>
              </a:ext>
            </a:extLst>
          </p:cNvPr>
          <p:cNvSpPr>
            <a:spLocks noGrp="1"/>
          </p:cNvSpPr>
          <p:nvPr>
            <p:ph sz="half" idx="2"/>
          </p:nvPr>
        </p:nvSpPr>
        <p:spPr/>
        <p:txBody>
          <a:bodyPr>
            <a:normAutofit fontScale="92500" lnSpcReduction="10000"/>
          </a:bodyPr>
          <a:lstStyle/>
          <a:p>
            <a:pPr marL="45720" indent="0">
              <a:buNone/>
            </a:pPr>
            <a:r>
              <a:rPr lang="en-HK" sz="2400" u="sng" dirty="0"/>
              <a:t>Principal axis factoring</a:t>
            </a:r>
          </a:p>
          <a:p>
            <a:pPr lvl="1"/>
            <a:r>
              <a:rPr lang="en-HK" sz="2400" dirty="0"/>
              <a:t>Explain relationship between observed variables in terms of latent variables or factors</a:t>
            </a:r>
          </a:p>
          <a:p>
            <a:pPr lvl="1"/>
            <a:r>
              <a:rPr lang="en-HK" sz="2400" dirty="0"/>
              <a:t>Factor is a hypothesized construct</a:t>
            </a:r>
          </a:p>
          <a:p>
            <a:pPr lvl="1"/>
            <a:r>
              <a:rPr lang="en-HK" sz="2400" dirty="0"/>
              <a:t>Assumes error in items</a:t>
            </a:r>
          </a:p>
          <a:p>
            <a:pPr lvl="1"/>
            <a:r>
              <a:rPr lang="en-HK" sz="2400" dirty="0"/>
              <a:t>Precise math not possible, solved by iteration</a:t>
            </a:r>
          </a:p>
          <a:p>
            <a:pPr lvl="1"/>
            <a:r>
              <a:rPr lang="en-HK" sz="2400" dirty="0"/>
              <a:t>Communalities (shared variance) on diagonal</a:t>
            </a:r>
            <a:endParaRPr lang="en-GB" dirty="0"/>
          </a:p>
        </p:txBody>
      </p:sp>
    </p:spTree>
    <p:extLst>
      <p:ext uri="{BB962C8B-B14F-4D97-AF65-F5344CB8AC3E}">
        <p14:creationId xmlns:p14="http://schemas.microsoft.com/office/powerpoint/2010/main" val="514079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0DC1E-FEA9-478F-9515-1F9EC5A9A99D}"/>
              </a:ext>
            </a:extLst>
          </p:cNvPr>
          <p:cNvSpPr>
            <a:spLocks noGrp="1"/>
          </p:cNvSpPr>
          <p:nvPr>
            <p:ph type="title"/>
          </p:nvPr>
        </p:nvSpPr>
        <p:spPr/>
        <p:txBody>
          <a:bodyPr/>
          <a:lstStyle/>
          <a:p>
            <a:r>
              <a:rPr lang="en-HK" dirty="0"/>
              <a:t>4. Determine number of factors</a:t>
            </a:r>
            <a:endParaRPr lang="en-GB" dirty="0"/>
          </a:p>
        </p:txBody>
      </p:sp>
      <p:sp>
        <p:nvSpPr>
          <p:cNvPr id="3" name="Content Placeholder 2">
            <a:extLst>
              <a:ext uri="{FF2B5EF4-FFF2-40B4-BE49-F238E27FC236}">
                <a16:creationId xmlns:a16="http://schemas.microsoft.com/office/drawing/2014/main" id="{708A71A5-1E10-44AA-8590-1E50D23A00F8}"/>
              </a:ext>
            </a:extLst>
          </p:cNvPr>
          <p:cNvSpPr>
            <a:spLocks noGrp="1"/>
          </p:cNvSpPr>
          <p:nvPr>
            <p:ph idx="1"/>
          </p:nvPr>
        </p:nvSpPr>
        <p:spPr/>
        <p:txBody>
          <a:bodyPr>
            <a:normAutofit/>
          </a:bodyPr>
          <a:lstStyle/>
          <a:p>
            <a:r>
              <a:rPr lang="en-HK" dirty="0"/>
              <a:t>At the first step there are as many factors as there are variables. </a:t>
            </a:r>
          </a:p>
          <a:p>
            <a:r>
              <a:rPr lang="en-HK" dirty="0"/>
              <a:t>First method: include those factors that have eigenvalue greater than 1.0. </a:t>
            </a:r>
          </a:p>
          <a:p>
            <a:r>
              <a:rPr lang="en-HK" dirty="0"/>
              <a:t>Second method: Look for bend in plot</a:t>
            </a:r>
          </a:p>
          <a:p>
            <a:r>
              <a:rPr lang="en-HK" dirty="0"/>
              <a:t>Or a priori conceptual beliefs about the number of factors from past research or theory.</a:t>
            </a:r>
          </a:p>
        </p:txBody>
      </p:sp>
    </p:spTree>
    <p:extLst>
      <p:ext uri="{BB962C8B-B14F-4D97-AF65-F5344CB8AC3E}">
        <p14:creationId xmlns:p14="http://schemas.microsoft.com/office/powerpoint/2010/main" val="123424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FC2-8D42-4412-B7C8-7408AE08FE1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1D48C8CF-51E2-4845-940E-8079DBC2983E}"/>
              </a:ext>
            </a:extLst>
          </p:cNvPr>
          <p:cNvSpPr>
            <a:spLocks noGrp="1"/>
          </p:cNvSpPr>
          <p:nvPr>
            <p:ph idx="1"/>
          </p:nvPr>
        </p:nvSpPr>
        <p:spPr/>
        <p:txBody>
          <a:bodyPr>
            <a:normAutofit/>
          </a:bodyPr>
          <a:lstStyle/>
          <a:p>
            <a:r>
              <a:rPr lang="en-HK" dirty="0"/>
              <a:t>All original solutions are orthogonal.</a:t>
            </a:r>
          </a:p>
          <a:p>
            <a:r>
              <a:rPr lang="en-HK" dirty="0"/>
              <a:t>Once you obtain minimal number of factors, you have to interpret them</a:t>
            </a:r>
          </a:p>
          <a:p>
            <a:r>
              <a:rPr lang="en-HK" dirty="0"/>
              <a:t>Interpreting original solutions is difficult. Rotation aids interpretation.</a:t>
            </a:r>
          </a:p>
          <a:p>
            <a:r>
              <a:rPr lang="en-HK" dirty="0"/>
              <a:t>You are looking for simple structure</a:t>
            </a:r>
          </a:p>
          <a:p>
            <a:pPr lvl="1"/>
            <a:r>
              <a:rPr lang="en-HK" dirty="0"/>
              <a:t>Component loadings should be very high for a few variables and near 0 for remaining variables</a:t>
            </a:r>
          </a:p>
          <a:p>
            <a:pPr lvl="1"/>
            <a:r>
              <a:rPr lang="en-HK" dirty="0"/>
              <a:t>Each variable should load highly on only 1 factor</a:t>
            </a:r>
          </a:p>
        </p:txBody>
      </p:sp>
    </p:spTree>
    <p:extLst>
      <p:ext uri="{BB962C8B-B14F-4D97-AF65-F5344CB8AC3E}">
        <p14:creationId xmlns:p14="http://schemas.microsoft.com/office/powerpoint/2010/main" val="23392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9540-72F3-42F1-8E44-B3FE2200167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BECF360C-82C5-411B-9A54-C76E1A63F4E8}"/>
              </a:ext>
            </a:extLst>
          </p:cNvPr>
          <p:cNvSpPr>
            <a:spLocks noGrp="1"/>
          </p:cNvSpPr>
          <p:nvPr>
            <p:ph idx="1"/>
          </p:nvPr>
        </p:nvSpPr>
        <p:spPr/>
        <p:txBody>
          <a:bodyPr>
            <a:normAutofit/>
          </a:bodyPr>
          <a:lstStyle/>
          <a:p>
            <a:r>
              <a:rPr lang="en-HK" dirty="0"/>
              <a:t>Two types of rotations</a:t>
            </a:r>
          </a:p>
          <a:p>
            <a:pPr lvl="1"/>
            <a:r>
              <a:rPr lang="en-HK" dirty="0"/>
              <a:t>Orthogonal (factors uncorrelated)</a:t>
            </a:r>
          </a:p>
          <a:p>
            <a:pPr lvl="1"/>
            <a:r>
              <a:rPr lang="en-HK" dirty="0"/>
              <a:t>Oblique (factors correlated)</a:t>
            </a:r>
            <a:endParaRPr lang="en-GB" dirty="0"/>
          </a:p>
          <a:p>
            <a:r>
              <a:rPr lang="en-HK" dirty="0"/>
              <a:t>Nunnally</a:t>
            </a:r>
            <a:r>
              <a:rPr lang="en-HK" baseline="30000" dirty="0"/>
              <a:t>1</a:t>
            </a:r>
            <a:r>
              <a:rPr lang="en-HK" dirty="0"/>
              <a:t> (1978) suggests using orthogonal as opposed to oblique rotations</a:t>
            </a:r>
          </a:p>
          <a:p>
            <a:pPr lvl="1"/>
            <a:r>
              <a:rPr lang="en-HK" dirty="0"/>
              <a:t>Orthogonal is simpler</a:t>
            </a:r>
          </a:p>
          <a:p>
            <a:pPr lvl="1"/>
            <a:r>
              <a:rPr lang="en-HK" dirty="0"/>
              <a:t>Leads to same conclusions</a:t>
            </a:r>
          </a:p>
          <a:p>
            <a:pPr lvl="1"/>
            <a:r>
              <a:rPr lang="en-HK" dirty="0"/>
              <a:t>Oblique can be misleading</a:t>
            </a:r>
          </a:p>
          <a:p>
            <a:r>
              <a:rPr lang="en-HK" dirty="0"/>
              <a:t>Ford et al.</a:t>
            </a:r>
            <a:r>
              <a:rPr lang="en-HK" baseline="30000" dirty="0"/>
              <a:t>2</a:t>
            </a:r>
            <a:r>
              <a:rPr lang="en-HK" dirty="0"/>
              <a:t> (1986) suggest using oblique unless orthogonality assumption is tenable</a:t>
            </a:r>
          </a:p>
          <a:p>
            <a:endParaRPr lang="en-GB" dirty="0"/>
          </a:p>
        </p:txBody>
      </p:sp>
      <p:sp>
        <p:nvSpPr>
          <p:cNvPr id="4" name="TextBox 3">
            <a:extLst>
              <a:ext uri="{FF2B5EF4-FFF2-40B4-BE49-F238E27FC236}">
                <a16:creationId xmlns:a16="http://schemas.microsoft.com/office/drawing/2014/main" id="{60F60206-3C9A-48FB-895D-0BAB4CB4E6C5}"/>
              </a:ext>
            </a:extLst>
          </p:cNvPr>
          <p:cNvSpPr txBox="1"/>
          <p:nvPr/>
        </p:nvSpPr>
        <p:spPr>
          <a:xfrm>
            <a:off x="1773932" y="5949280"/>
            <a:ext cx="9505056" cy="757130"/>
          </a:xfrm>
          <a:prstGeom prst="rect">
            <a:avLst/>
          </a:prstGeom>
          <a:noFill/>
        </p:spPr>
        <p:txBody>
          <a:bodyPr wrap="square" rtlCol="0">
            <a:spAutoFit/>
          </a:bodyPr>
          <a:lstStyle/>
          <a:p>
            <a:pPr>
              <a:lnSpc>
                <a:spcPct val="90000"/>
              </a:lnSpc>
            </a:pPr>
            <a:r>
              <a:rPr lang="de-DE" sz="1600" dirty="0"/>
              <a:t>1. Nunnally (1978). Psychometric theory.</a:t>
            </a:r>
            <a:endParaRPr lang="en-HK" sz="1600" dirty="0"/>
          </a:p>
          <a:p>
            <a:pPr>
              <a:lnSpc>
                <a:spcPct val="90000"/>
              </a:lnSpc>
            </a:pPr>
            <a:r>
              <a:rPr lang="en-HK" sz="1600" dirty="0"/>
              <a:t>2. Ford, J. K., MacCallum, R. C., &amp; Tait, M. (1986). The application of exploratory factor analysis in applied psychology: A critical review and analysis. Personnel psychology, 39(2), 291-314.</a:t>
            </a:r>
            <a:endParaRPr lang="en-GB" sz="1600" dirty="0"/>
          </a:p>
        </p:txBody>
      </p:sp>
    </p:spTree>
    <p:extLst>
      <p:ext uri="{BB962C8B-B14F-4D97-AF65-F5344CB8AC3E}">
        <p14:creationId xmlns:p14="http://schemas.microsoft.com/office/powerpoint/2010/main" val="302794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B14A57EE-1D2D-42D6-AD81-CA265965FD84}"/>
              </a:ext>
            </a:extLst>
          </p:cNvPr>
          <p:cNvSpPr>
            <a:spLocks noGrp="1" noChangeArrowheads="1"/>
          </p:cNvSpPr>
          <p:nvPr>
            <p:ph type="title"/>
          </p:nvPr>
        </p:nvSpPr>
        <p:spPr/>
        <p:txBody>
          <a:bodyPr/>
          <a:lstStyle/>
          <a:p>
            <a:r>
              <a:rPr lang="en-US" altLang="zh-CN"/>
              <a:t>Factor Analysis</a:t>
            </a:r>
          </a:p>
        </p:txBody>
      </p:sp>
      <p:sp>
        <p:nvSpPr>
          <p:cNvPr id="1028" name="Rectangle 3">
            <a:extLst>
              <a:ext uri="{FF2B5EF4-FFF2-40B4-BE49-F238E27FC236}">
                <a16:creationId xmlns:a16="http://schemas.microsoft.com/office/drawing/2014/main" id="{5702698D-BC24-47B2-9193-216CE9940397}"/>
              </a:ext>
            </a:extLst>
          </p:cNvPr>
          <p:cNvSpPr>
            <a:spLocks noGrp="1" noChangeArrowheads="1"/>
          </p:cNvSpPr>
          <p:nvPr>
            <p:ph type="body" sz="half" idx="1"/>
          </p:nvPr>
        </p:nvSpPr>
        <p:spPr/>
        <p:txBody>
          <a:bodyPr/>
          <a:lstStyle/>
          <a:p>
            <a:r>
              <a:rPr lang="en-US" altLang="zh-TW"/>
              <a:t>Select Analyze &gt; Data Reduction &gt; Factor from the menu bar to open the Factor Analysis window. </a:t>
            </a:r>
          </a:p>
          <a:p>
            <a:r>
              <a:rPr lang="en-US" altLang="zh-TW"/>
              <a:t>Highlight all of the </a:t>
            </a:r>
            <a:r>
              <a:rPr lang="en-US" altLang="zh-CN"/>
              <a:t>relational benefit </a:t>
            </a:r>
            <a:r>
              <a:rPr lang="en-US" altLang="zh-TW"/>
              <a:t>items, </a:t>
            </a:r>
            <a:r>
              <a:rPr lang="en-US" altLang="zh-CN"/>
              <a:t>q1</a:t>
            </a:r>
            <a:r>
              <a:rPr lang="en-US" altLang="zh-TW"/>
              <a:t> through </a:t>
            </a:r>
            <a:r>
              <a:rPr lang="en-US" altLang="zh-CN"/>
              <a:t>q11 </a:t>
            </a:r>
            <a:r>
              <a:rPr lang="en-US" altLang="zh-TW"/>
              <a:t>from the list of variables on the left, and click on the upper arrow button to move it into the Variables box. </a:t>
            </a:r>
            <a:endParaRPr lang="en-US" altLang="zh-TW" dirty="0"/>
          </a:p>
        </p:txBody>
      </p:sp>
      <p:graphicFrame>
        <p:nvGraphicFramePr>
          <p:cNvPr id="1026" name="Object 4">
            <a:extLst>
              <a:ext uri="{FF2B5EF4-FFF2-40B4-BE49-F238E27FC236}">
                <a16:creationId xmlns:a16="http://schemas.microsoft.com/office/drawing/2014/main" id="{33EA4683-3093-403A-AD67-C551879999B0}"/>
              </a:ext>
            </a:extLst>
          </p:cNvPr>
          <p:cNvGraphicFramePr>
            <a:graphicFrameLocks noGrp="1" noChangeAspect="1"/>
          </p:cNvGraphicFramePr>
          <p:nvPr>
            <p:ph sz="half" idx="2"/>
            <p:extLst>
              <p:ext uri="{D42A27DB-BD31-4B8C-83A1-F6EECF244321}">
                <p14:modId xmlns:p14="http://schemas.microsoft.com/office/powerpoint/2010/main" val="3963920838"/>
              </p:ext>
            </p:extLst>
          </p:nvPr>
        </p:nvGraphicFramePr>
        <p:xfrm>
          <a:off x="6129337" y="2066925"/>
          <a:ext cx="4105275" cy="2724150"/>
        </p:xfrm>
        <a:graphic>
          <a:graphicData uri="http://schemas.openxmlformats.org/presentationml/2006/ole">
            <mc:AlternateContent xmlns:mc="http://schemas.openxmlformats.org/markup-compatibility/2006">
              <mc:Choice xmlns:v="urn:schemas-microsoft-com:vml" Requires="v">
                <p:oleObj spid="_x0000_s1047" name="Bitmap Image" r:id="rId3" imgW="4105848" imgH="2723810" progId="PBrush">
                  <p:embed/>
                </p:oleObj>
              </mc:Choice>
              <mc:Fallback>
                <p:oleObj name="Bitmap Image" r:id="rId3" imgW="4105848" imgH="2723810" progId="PBrush">
                  <p:embed/>
                  <p:pic>
                    <p:nvPicPr>
                      <p:cNvPr id="1026" name="Object 4">
                        <a:extLst>
                          <a:ext uri="{FF2B5EF4-FFF2-40B4-BE49-F238E27FC236}">
                            <a16:creationId xmlns:a16="http://schemas.microsoft.com/office/drawing/2014/main" id="{33EA4683-3093-403A-AD67-C551879999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9337" y="2066925"/>
                        <a:ext cx="4105275" cy="2724150"/>
                      </a:xfrm>
                      <a:prstGeom prst="rect">
                        <a:avLst/>
                      </a:prstGeom>
                    </p:spPr>
                  </p:pic>
                </p:oleObj>
              </mc:Fallback>
            </mc:AlternateContent>
          </a:graphicData>
        </a:graphic>
      </p:graphicFrame>
      <p:sp>
        <p:nvSpPr>
          <p:cNvPr id="1029" name="Text Box 6">
            <a:extLst>
              <a:ext uri="{FF2B5EF4-FFF2-40B4-BE49-F238E27FC236}">
                <a16:creationId xmlns:a16="http://schemas.microsoft.com/office/drawing/2014/main" id="{29EA1FB4-028D-44E6-AD20-D8805795986F}"/>
              </a:ext>
            </a:extLst>
          </p:cNvPr>
          <p:cNvSpPr txBox="1">
            <a:spLocks noChangeArrowheads="1"/>
          </p:cNvSpPr>
          <p:nvPr/>
        </p:nvSpPr>
        <p:spPr bwMode="auto">
          <a:xfrm>
            <a:off x="4941888" y="5667376"/>
            <a:ext cx="2665413" cy="10779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zh-CN" sz="1600" dirty="0"/>
              <a:t>Select</a:t>
            </a:r>
            <a:r>
              <a:rPr lang="en-US" altLang="zh-TW" sz="1600" dirty="0"/>
              <a:t> an extraction method, obtain a scree plot</a:t>
            </a:r>
            <a:r>
              <a:rPr lang="en-US" altLang="zh-CN" sz="1600" dirty="0"/>
              <a:t> and </a:t>
            </a:r>
            <a:r>
              <a:rPr lang="en-US" altLang="zh-TW" sz="1600" dirty="0"/>
              <a:t>control how many factors are extracted</a:t>
            </a:r>
            <a:r>
              <a:rPr lang="en-US" altLang="zh-CN" sz="1600" dirty="0"/>
              <a:t>.</a:t>
            </a:r>
            <a:endParaRPr lang="en-US" altLang="zh-TW" sz="1600" dirty="0"/>
          </a:p>
        </p:txBody>
      </p:sp>
      <p:sp>
        <p:nvSpPr>
          <p:cNvPr id="1030" name="Text Box 7">
            <a:extLst>
              <a:ext uri="{FF2B5EF4-FFF2-40B4-BE49-F238E27FC236}">
                <a16:creationId xmlns:a16="http://schemas.microsoft.com/office/drawing/2014/main" id="{55B76AA3-D395-4477-9BC8-8D8152CB500F}"/>
              </a:ext>
            </a:extLst>
          </p:cNvPr>
          <p:cNvSpPr txBox="1">
            <a:spLocks noChangeArrowheads="1"/>
          </p:cNvSpPr>
          <p:nvPr/>
        </p:nvSpPr>
        <p:spPr bwMode="auto">
          <a:xfrm>
            <a:off x="7534275" y="4941888"/>
            <a:ext cx="1873250" cy="6413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a:t>S</a:t>
            </a:r>
            <a:r>
              <a:rPr lang="en-US" altLang="zh-TW"/>
              <a:t>pecify a rotation method</a:t>
            </a:r>
          </a:p>
        </p:txBody>
      </p:sp>
      <p:sp>
        <p:nvSpPr>
          <p:cNvPr id="1031" name="Text Box 8">
            <a:extLst>
              <a:ext uri="{FF2B5EF4-FFF2-40B4-BE49-F238E27FC236}">
                <a16:creationId xmlns:a16="http://schemas.microsoft.com/office/drawing/2014/main" id="{FF5B68CB-4D05-43B4-8A4C-8006A741947B}"/>
              </a:ext>
            </a:extLst>
          </p:cNvPr>
          <p:cNvSpPr txBox="1">
            <a:spLocks noChangeArrowheads="1"/>
          </p:cNvSpPr>
          <p:nvPr/>
        </p:nvSpPr>
        <p:spPr bwMode="auto">
          <a:xfrm>
            <a:off x="8615362" y="5851526"/>
            <a:ext cx="2051050" cy="64633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dirty="0"/>
              <a:t>S</a:t>
            </a:r>
            <a:r>
              <a:rPr lang="en-US" altLang="zh-TW" dirty="0"/>
              <a:t>ort the display of factor matrices</a:t>
            </a:r>
            <a:endParaRPr lang="en-US" altLang="zh-TW" sz="1600" dirty="0"/>
          </a:p>
        </p:txBody>
      </p:sp>
      <p:sp>
        <p:nvSpPr>
          <p:cNvPr id="1032" name="Line 9">
            <a:extLst>
              <a:ext uri="{FF2B5EF4-FFF2-40B4-BE49-F238E27FC236}">
                <a16:creationId xmlns:a16="http://schemas.microsoft.com/office/drawing/2014/main" id="{21D4896E-2F7C-40AB-B03A-7A669EE829F6}"/>
              </a:ext>
            </a:extLst>
          </p:cNvPr>
          <p:cNvSpPr>
            <a:spLocks noChangeShapeType="1"/>
          </p:cNvSpPr>
          <p:nvPr/>
        </p:nvSpPr>
        <p:spPr bwMode="auto">
          <a:xfrm flipV="1">
            <a:off x="6381750" y="4508501"/>
            <a:ext cx="792162" cy="11525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3" name="Line 10">
            <a:extLst>
              <a:ext uri="{FF2B5EF4-FFF2-40B4-BE49-F238E27FC236}">
                <a16:creationId xmlns:a16="http://schemas.microsoft.com/office/drawing/2014/main" id="{6FFE45FA-742C-4109-BB60-187956A13709}"/>
              </a:ext>
            </a:extLst>
          </p:cNvPr>
          <p:cNvSpPr>
            <a:spLocks noChangeShapeType="1"/>
          </p:cNvSpPr>
          <p:nvPr/>
        </p:nvSpPr>
        <p:spPr bwMode="auto">
          <a:xfrm flipV="1">
            <a:off x="8181975" y="4508500"/>
            <a:ext cx="0" cy="4333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4" name="Line 11">
            <a:extLst>
              <a:ext uri="{FF2B5EF4-FFF2-40B4-BE49-F238E27FC236}">
                <a16:creationId xmlns:a16="http://schemas.microsoft.com/office/drawing/2014/main" id="{772912FF-B1F0-4DE0-A9F4-1F4F94BF5456}"/>
              </a:ext>
            </a:extLst>
          </p:cNvPr>
          <p:cNvSpPr>
            <a:spLocks noChangeShapeType="1"/>
          </p:cNvSpPr>
          <p:nvPr/>
        </p:nvSpPr>
        <p:spPr bwMode="auto">
          <a:xfrm flipV="1">
            <a:off x="9694863" y="4508501"/>
            <a:ext cx="360363" cy="13684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83009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5">
            <a:extLst>
              <a:ext uri="{FF2B5EF4-FFF2-40B4-BE49-F238E27FC236}">
                <a16:creationId xmlns:a16="http://schemas.microsoft.com/office/drawing/2014/main" id="{7377004B-C6AE-4B8D-B6DB-C76EF84AF8F2}"/>
              </a:ext>
            </a:extLst>
          </p:cNvPr>
          <p:cNvSpPr>
            <a:spLocks noGrp="1" noChangeArrowheads="1"/>
          </p:cNvSpPr>
          <p:nvPr>
            <p:ph type="title"/>
          </p:nvPr>
        </p:nvSpPr>
        <p:spPr/>
        <p:txBody>
          <a:bodyPr/>
          <a:lstStyle/>
          <a:p>
            <a:r>
              <a:rPr lang="en-US" altLang="zh-CN"/>
              <a:t>Factor Analysis</a:t>
            </a:r>
            <a:endParaRPr lang="en-US" altLang="zh-TW"/>
          </a:p>
        </p:txBody>
      </p:sp>
      <p:sp>
        <p:nvSpPr>
          <p:cNvPr id="2052" name="Rectangle 3">
            <a:extLst>
              <a:ext uri="{FF2B5EF4-FFF2-40B4-BE49-F238E27FC236}">
                <a16:creationId xmlns:a16="http://schemas.microsoft.com/office/drawing/2014/main" id="{665F0DBB-C524-46D5-AA3B-FF946B470902}"/>
              </a:ext>
            </a:extLst>
          </p:cNvPr>
          <p:cNvSpPr>
            <a:spLocks noGrp="1" noChangeArrowheads="1"/>
          </p:cNvSpPr>
          <p:nvPr>
            <p:ph type="body" sz="half" idx="1"/>
          </p:nvPr>
        </p:nvSpPr>
        <p:spPr/>
        <p:txBody>
          <a:bodyPr>
            <a:normAutofit fontScale="77500" lnSpcReduction="20000"/>
          </a:bodyPr>
          <a:lstStyle/>
          <a:p>
            <a:r>
              <a:rPr lang="en-US" altLang="zh-CN"/>
              <a:t>Click on the Extraction button. A Factor Analysis: Extraction window will appear.</a:t>
            </a:r>
          </a:p>
          <a:p>
            <a:r>
              <a:rPr lang="en-US" altLang="zh-CN"/>
              <a:t>“Principle components” is the default extraction method.</a:t>
            </a:r>
          </a:p>
          <a:p>
            <a:r>
              <a:rPr lang="en-US" altLang="zh-CN"/>
              <a:t>By default, factors with eigenvalues greater than 1 will be extracted. </a:t>
            </a:r>
          </a:p>
          <a:p>
            <a:r>
              <a:rPr lang="en-US" altLang="zh-CN"/>
              <a:t>If you click on the circle next to the word number of factors, you can specify the number of factors you want.</a:t>
            </a:r>
          </a:p>
          <a:p>
            <a:r>
              <a:rPr lang="en-US" altLang="zh-CN"/>
              <a:t>Click on the Scree plot box. This will prompt SPSS to generate a scree plot which helps you determine the number of factors to be extracted.</a:t>
            </a:r>
            <a:endParaRPr lang="en-US" altLang="zh-CN" dirty="0"/>
          </a:p>
        </p:txBody>
      </p:sp>
      <p:graphicFrame>
        <p:nvGraphicFramePr>
          <p:cNvPr id="2050" name="Object 4">
            <a:extLst>
              <a:ext uri="{FF2B5EF4-FFF2-40B4-BE49-F238E27FC236}">
                <a16:creationId xmlns:a16="http://schemas.microsoft.com/office/drawing/2014/main" id="{61B76A41-9710-4135-B435-5D87A38D28F5}"/>
              </a:ext>
            </a:extLst>
          </p:cNvPr>
          <p:cNvGraphicFramePr>
            <a:graphicFrameLocks noGrp="1" noChangeAspect="1"/>
          </p:cNvGraphicFramePr>
          <p:nvPr>
            <p:ph sz="half" idx="2"/>
            <p:extLst>
              <p:ext uri="{D42A27DB-BD31-4B8C-83A1-F6EECF244321}">
                <p14:modId xmlns:p14="http://schemas.microsoft.com/office/powerpoint/2010/main" val="609213632"/>
              </p:ext>
            </p:extLst>
          </p:nvPr>
        </p:nvGraphicFramePr>
        <p:xfrm>
          <a:off x="6179254" y="2084648"/>
          <a:ext cx="4593203" cy="2688704"/>
        </p:xfrm>
        <a:graphic>
          <a:graphicData uri="http://schemas.openxmlformats.org/presentationml/2006/ole">
            <mc:AlternateContent xmlns:mc="http://schemas.openxmlformats.org/markup-compatibility/2006">
              <mc:Choice xmlns:v="urn:schemas-microsoft-com:vml" Requires="v">
                <p:oleObj spid="_x0000_s2071" name="Bitmap Image" r:id="rId3" imgW="3905795" imgH="2285714" progId="PBrush">
                  <p:embed/>
                </p:oleObj>
              </mc:Choice>
              <mc:Fallback>
                <p:oleObj name="Bitmap Image" r:id="rId3" imgW="3905795" imgH="2285714" progId="PBrush">
                  <p:embed/>
                  <p:pic>
                    <p:nvPicPr>
                      <p:cNvPr id="2050" name="Object 4">
                        <a:extLst>
                          <a:ext uri="{FF2B5EF4-FFF2-40B4-BE49-F238E27FC236}">
                            <a16:creationId xmlns:a16="http://schemas.microsoft.com/office/drawing/2014/main" id="{61B76A41-9710-4135-B435-5D87A38D28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9254" y="2084648"/>
                        <a:ext cx="4593203" cy="2688704"/>
                      </a:xfrm>
                      <a:prstGeom prst="rect">
                        <a:avLst/>
                      </a:prstGeom>
                      <a:noFill/>
                      <a:ln>
                        <a:noFill/>
                      </a:ln>
                      <a:effectLst/>
                      <a:extLst/>
                    </p:spPr>
                  </p:pic>
                </p:oleObj>
              </mc:Fallback>
            </mc:AlternateContent>
          </a:graphicData>
        </a:graphic>
      </p:graphicFrame>
      <p:sp>
        <p:nvSpPr>
          <p:cNvPr id="2053" name="Text Box 7">
            <a:extLst>
              <a:ext uri="{FF2B5EF4-FFF2-40B4-BE49-F238E27FC236}">
                <a16:creationId xmlns:a16="http://schemas.microsoft.com/office/drawing/2014/main" id="{A2B87616-2AFC-406A-B12C-70D2541F747E}"/>
              </a:ext>
            </a:extLst>
          </p:cNvPr>
          <p:cNvSpPr txBox="1">
            <a:spLocks noChangeArrowheads="1"/>
          </p:cNvSpPr>
          <p:nvPr/>
        </p:nvSpPr>
        <p:spPr bwMode="auto">
          <a:xfrm>
            <a:off x="6310313" y="5013326"/>
            <a:ext cx="39608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a:t>  </a:t>
            </a:r>
            <a:r>
              <a:rPr lang="en-US" altLang="zh-TW" sz="2000"/>
              <a:t>Click on Continue to return to the Factor Analysis window.</a:t>
            </a:r>
          </a:p>
        </p:txBody>
      </p:sp>
    </p:spTree>
    <p:extLst>
      <p:ext uri="{BB962C8B-B14F-4D97-AF65-F5344CB8AC3E}">
        <p14:creationId xmlns:p14="http://schemas.microsoft.com/office/powerpoint/2010/main" val="833632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a:extLst>
              <a:ext uri="{FF2B5EF4-FFF2-40B4-BE49-F238E27FC236}">
                <a16:creationId xmlns:a16="http://schemas.microsoft.com/office/drawing/2014/main" id="{F9768A5A-9204-407A-81E4-CCB852B1CAA0}"/>
              </a:ext>
            </a:extLst>
          </p:cNvPr>
          <p:cNvSpPr>
            <a:spLocks noGrp="1" noChangeArrowheads="1"/>
          </p:cNvSpPr>
          <p:nvPr>
            <p:ph type="title"/>
          </p:nvPr>
        </p:nvSpPr>
        <p:spPr/>
        <p:txBody>
          <a:bodyPr/>
          <a:lstStyle/>
          <a:p>
            <a:r>
              <a:rPr lang="en-US" altLang="zh-CN"/>
              <a:t>Factor Analysis</a:t>
            </a:r>
            <a:endParaRPr lang="en-US" altLang="zh-TW"/>
          </a:p>
        </p:txBody>
      </p:sp>
      <p:sp>
        <p:nvSpPr>
          <p:cNvPr id="3076" name="Rectangle 3">
            <a:extLst>
              <a:ext uri="{FF2B5EF4-FFF2-40B4-BE49-F238E27FC236}">
                <a16:creationId xmlns:a16="http://schemas.microsoft.com/office/drawing/2014/main" id="{E286BD72-E82A-45A9-BE94-8D951C7D9606}"/>
              </a:ext>
            </a:extLst>
          </p:cNvPr>
          <p:cNvSpPr>
            <a:spLocks noGrp="1" noChangeArrowheads="1"/>
          </p:cNvSpPr>
          <p:nvPr>
            <p:ph type="body" sz="half" idx="1"/>
          </p:nvPr>
        </p:nvSpPr>
        <p:spPr/>
        <p:txBody>
          <a:bodyPr>
            <a:normAutofit fontScale="92500" lnSpcReduction="10000"/>
          </a:bodyPr>
          <a:lstStyle/>
          <a:p>
            <a:r>
              <a:rPr lang="en-US" altLang="zh-TW"/>
              <a:t>Click on the Rotation button.  A Factor Analysis: Rotation window will appear.  </a:t>
            </a:r>
            <a:endParaRPr lang="en-US" altLang="zh-CN"/>
          </a:p>
          <a:p>
            <a:r>
              <a:rPr lang="en-US" altLang="zh-TW"/>
              <a:t>Click on the circle next to the word </a:t>
            </a:r>
            <a:r>
              <a:rPr lang="en-US" altLang="zh-CN"/>
              <a:t>Varimax.</a:t>
            </a:r>
          </a:p>
          <a:p>
            <a:r>
              <a:rPr lang="en-US" altLang="zh-CN"/>
              <a:t>SPSS will </a:t>
            </a:r>
            <a:r>
              <a:rPr lang="en-US" altLang="zh-TW"/>
              <a:t>rotate the solution to find the best fit for the data while minimiz</a:t>
            </a:r>
            <a:r>
              <a:rPr lang="en-US" altLang="zh-CN"/>
              <a:t>ing</a:t>
            </a:r>
            <a:r>
              <a:rPr lang="en-US" altLang="zh-TW"/>
              <a:t> the number of variables that have high loadings on each factor.</a:t>
            </a:r>
            <a:endParaRPr lang="en-US" altLang="zh-CN"/>
          </a:p>
          <a:p>
            <a:r>
              <a:rPr lang="en-US" altLang="zh-TW"/>
              <a:t>Click on Continue to return to the Factor Analysis window. </a:t>
            </a:r>
            <a:endParaRPr lang="en-US" altLang="zh-TW" dirty="0"/>
          </a:p>
        </p:txBody>
      </p:sp>
      <p:graphicFrame>
        <p:nvGraphicFramePr>
          <p:cNvPr id="3074" name="Object 4">
            <a:extLst>
              <a:ext uri="{FF2B5EF4-FFF2-40B4-BE49-F238E27FC236}">
                <a16:creationId xmlns:a16="http://schemas.microsoft.com/office/drawing/2014/main" id="{FA56389A-E7E0-4C93-AE1A-28A00D9096C1}"/>
              </a:ext>
            </a:extLst>
          </p:cNvPr>
          <p:cNvGraphicFramePr>
            <a:graphicFrameLocks noGrp="1" noChangeAspect="1"/>
          </p:cNvGraphicFramePr>
          <p:nvPr>
            <p:ph sz="half" idx="2"/>
            <p:extLst>
              <p:ext uri="{D42A27DB-BD31-4B8C-83A1-F6EECF244321}">
                <p14:modId xmlns:p14="http://schemas.microsoft.com/office/powerpoint/2010/main" val="600287037"/>
              </p:ext>
            </p:extLst>
          </p:nvPr>
        </p:nvGraphicFramePr>
        <p:xfrm>
          <a:off x="6598468" y="2328252"/>
          <a:ext cx="3679801" cy="2805724"/>
        </p:xfrm>
        <a:graphic>
          <a:graphicData uri="http://schemas.openxmlformats.org/presentationml/2006/ole">
            <mc:AlternateContent xmlns:mc="http://schemas.openxmlformats.org/markup-compatibility/2006">
              <mc:Choice xmlns:v="urn:schemas-microsoft-com:vml" Requires="v">
                <p:oleObj spid="_x0000_s3095" name="Bitmap Image" r:id="rId3" imgW="3086531" imgH="2190476" progId="PBrush">
                  <p:embed/>
                </p:oleObj>
              </mc:Choice>
              <mc:Fallback>
                <p:oleObj name="Bitmap Image" r:id="rId3" imgW="3086531" imgH="2190476" progId="PBrush">
                  <p:embed/>
                  <p:pic>
                    <p:nvPicPr>
                      <p:cNvPr id="3074" name="Object 4">
                        <a:extLst>
                          <a:ext uri="{FF2B5EF4-FFF2-40B4-BE49-F238E27FC236}">
                            <a16:creationId xmlns:a16="http://schemas.microsoft.com/office/drawing/2014/main" id="{FA56389A-E7E0-4C93-AE1A-28A00D9096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8468" y="2328252"/>
                        <a:ext cx="3679801" cy="2805724"/>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3033092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928D-9711-41CB-9307-6A2DC18BD658}"/>
              </a:ext>
            </a:extLst>
          </p:cNvPr>
          <p:cNvSpPr>
            <a:spLocks noGrp="1"/>
          </p:cNvSpPr>
          <p:nvPr>
            <p:ph type="title"/>
          </p:nvPr>
        </p:nvSpPr>
        <p:spPr/>
        <p:txBody>
          <a:bodyPr/>
          <a:lstStyle/>
          <a:p>
            <a:r>
              <a:rPr lang="en-US" altLang="zh-CN" dirty="0"/>
              <a:t>Factor Analysis</a:t>
            </a:r>
            <a:endParaRPr lang="en-GB" dirty="0"/>
          </a:p>
        </p:txBody>
      </p:sp>
      <p:sp>
        <p:nvSpPr>
          <p:cNvPr id="3" name="Text Placeholder 2">
            <a:extLst>
              <a:ext uri="{FF2B5EF4-FFF2-40B4-BE49-F238E27FC236}">
                <a16:creationId xmlns:a16="http://schemas.microsoft.com/office/drawing/2014/main" id="{EDD96268-B85D-464A-AD03-CDDD8F96EF10}"/>
              </a:ext>
            </a:extLst>
          </p:cNvPr>
          <p:cNvSpPr>
            <a:spLocks noGrp="1"/>
          </p:cNvSpPr>
          <p:nvPr>
            <p:ph type="body" sz="half" idx="1"/>
          </p:nvPr>
        </p:nvSpPr>
        <p:spPr/>
        <p:txBody>
          <a:bodyPr>
            <a:normAutofit fontScale="85000" lnSpcReduction="20000"/>
          </a:bodyPr>
          <a:lstStyle/>
          <a:p>
            <a:r>
              <a:rPr lang="en-HK" dirty="0"/>
              <a:t>Click on the Option button.  A Factor Analysis: Option window will appear.  </a:t>
            </a:r>
          </a:p>
          <a:p>
            <a:r>
              <a:rPr lang="en-HK" dirty="0"/>
              <a:t>Click on the box next to “suppress absolute value less than”</a:t>
            </a:r>
          </a:p>
          <a:p>
            <a:r>
              <a:rPr lang="en-HK" dirty="0"/>
              <a:t>This will prompt SPSS to suppress coefficients with absolute values less than the specified value. </a:t>
            </a:r>
          </a:p>
          <a:p>
            <a:r>
              <a:rPr lang="en-HK" dirty="0"/>
              <a:t>The default is 0.10. To override the default, enter 0.4.</a:t>
            </a:r>
          </a:p>
          <a:p>
            <a:r>
              <a:rPr lang="en-HK" dirty="0"/>
              <a:t>Click on Continue to return to the Factor Analysis window. </a:t>
            </a:r>
          </a:p>
          <a:p>
            <a:r>
              <a:rPr lang="en-HK" dirty="0"/>
              <a:t>Click on OK to run the analysis.</a:t>
            </a:r>
            <a:endParaRPr lang="en-GB" dirty="0"/>
          </a:p>
        </p:txBody>
      </p:sp>
      <p:graphicFrame>
        <p:nvGraphicFramePr>
          <p:cNvPr id="5" name="Object 6">
            <a:extLst>
              <a:ext uri="{FF2B5EF4-FFF2-40B4-BE49-F238E27FC236}">
                <a16:creationId xmlns:a16="http://schemas.microsoft.com/office/drawing/2014/main" id="{7214B93E-9EA2-4012-AFF8-2F36C91E3B68}"/>
              </a:ext>
            </a:extLst>
          </p:cNvPr>
          <p:cNvGraphicFramePr>
            <a:graphicFrameLocks noChangeAspect="1"/>
          </p:cNvGraphicFramePr>
          <p:nvPr>
            <p:extLst>
              <p:ext uri="{D42A27DB-BD31-4B8C-83A1-F6EECF244321}">
                <p14:modId xmlns:p14="http://schemas.microsoft.com/office/powerpoint/2010/main" val="1335538931"/>
              </p:ext>
            </p:extLst>
          </p:nvPr>
        </p:nvGraphicFramePr>
        <p:xfrm>
          <a:off x="6454452" y="2274945"/>
          <a:ext cx="4093655" cy="2738231"/>
        </p:xfrm>
        <a:graphic>
          <a:graphicData uri="http://schemas.openxmlformats.org/presentationml/2006/ole">
            <mc:AlternateContent xmlns:mc="http://schemas.openxmlformats.org/markup-compatibility/2006">
              <mc:Choice xmlns:v="urn:schemas-microsoft-com:vml" Requires="v">
                <p:oleObj spid="_x0000_s9237" name="Bitmap Image" r:id="rId3" imgW="2847619" imgH="1905266" progId="PBrush">
                  <p:embed/>
                </p:oleObj>
              </mc:Choice>
              <mc:Fallback>
                <p:oleObj name="Bitmap Image" r:id="rId3" imgW="2847619" imgH="1905266" progId="PBrush">
                  <p:embed/>
                  <p:pic>
                    <p:nvPicPr>
                      <p:cNvPr id="4098" name="Object 6">
                        <a:extLst>
                          <a:ext uri="{FF2B5EF4-FFF2-40B4-BE49-F238E27FC236}">
                            <a16:creationId xmlns:a16="http://schemas.microsoft.com/office/drawing/2014/main" id="{9789946D-D933-4A57-9462-CE18F94533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4452" y="2274945"/>
                        <a:ext cx="4093655" cy="2738231"/>
                      </a:xfrm>
                      <a:prstGeom prst="rect">
                        <a:avLst/>
                      </a:prstGeom>
                    </p:spPr>
                  </p:pic>
                </p:oleObj>
              </mc:Fallback>
            </mc:AlternateContent>
          </a:graphicData>
        </a:graphic>
      </p:graphicFrame>
    </p:spTree>
    <p:extLst>
      <p:ext uri="{BB962C8B-B14F-4D97-AF65-F5344CB8AC3E}">
        <p14:creationId xmlns:p14="http://schemas.microsoft.com/office/powerpoint/2010/main" val="2421308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4F933F8F-5BC3-4ACA-B724-7B77E68FFD8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17701" y="404813"/>
            <a:ext cx="3544887" cy="6119812"/>
          </a:xfrm>
        </p:spPr>
      </p:pic>
      <p:graphicFrame>
        <p:nvGraphicFramePr>
          <p:cNvPr id="5122" name="Object 8">
            <a:extLst>
              <a:ext uri="{FF2B5EF4-FFF2-40B4-BE49-F238E27FC236}">
                <a16:creationId xmlns:a16="http://schemas.microsoft.com/office/drawing/2014/main" id="{C5FFDCD0-73D2-4863-8F98-364491B277A8}"/>
              </a:ext>
            </a:extLst>
          </p:cNvPr>
          <p:cNvGraphicFramePr>
            <a:graphicFrameLocks noGrp="1" noChangeAspect="1"/>
          </p:cNvGraphicFramePr>
          <p:nvPr>
            <p:ph sz="quarter" idx="2"/>
          </p:nvPr>
        </p:nvGraphicFramePr>
        <p:xfrm>
          <a:off x="5807075" y="3789363"/>
          <a:ext cx="3181350" cy="1085850"/>
        </p:xfrm>
        <a:graphic>
          <a:graphicData uri="http://schemas.openxmlformats.org/presentationml/2006/ole">
            <mc:AlternateContent xmlns:mc="http://schemas.openxmlformats.org/markup-compatibility/2006">
              <mc:Choice xmlns:v="urn:schemas-microsoft-com:vml" Requires="v">
                <p:oleObj spid="_x0000_s5164" name="Bitmap Image" r:id="rId4" imgW="3180952" imgH="1085714" progId="PBrush">
                  <p:embed/>
                </p:oleObj>
              </mc:Choice>
              <mc:Fallback>
                <p:oleObj name="Bitmap Image" r:id="rId4" imgW="3180952" imgH="1085714" progId="PBrush">
                  <p:embed/>
                  <p:pic>
                    <p:nvPicPr>
                      <p:cNvPr id="5122" name="Object 8">
                        <a:extLst>
                          <a:ext uri="{FF2B5EF4-FFF2-40B4-BE49-F238E27FC236}">
                            <a16:creationId xmlns:a16="http://schemas.microsoft.com/office/drawing/2014/main" id="{C5FFDCD0-73D2-4863-8F98-364491B277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7075" y="3789363"/>
                        <a:ext cx="318135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5" name="Text Box 7">
            <a:extLst>
              <a:ext uri="{FF2B5EF4-FFF2-40B4-BE49-F238E27FC236}">
                <a16:creationId xmlns:a16="http://schemas.microsoft.com/office/drawing/2014/main" id="{EA655707-6FC0-4B52-A20E-3063B6C45ABF}"/>
              </a:ext>
            </a:extLst>
          </p:cNvPr>
          <p:cNvSpPr txBox="1">
            <a:spLocks noChangeArrowheads="1"/>
          </p:cNvSpPr>
          <p:nvPr/>
        </p:nvSpPr>
        <p:spPr bwMode="auto">
          <a:xfrm>
            <a:off x="5484812" y="457201"/>
            <a:ext cx="46482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sz="2000" dirty="0"/>
              <a:t>Communality refers to the amount of variance in a</a:t>
            </a:r>
            <a:r>
              <a:rPr lang="en-US" altLang="zh-CN" sz="2000" dirty="0"/>
              <a:t>n item</a:t>
            </a:r>
            <a:r>
              <a:rPr lang="en-US" altLang="zh-TW" sz="2000" dirty="0"/>
              <a:t> that is accounted for by the factors together</a:t>
            </a:r>
            <a:r>
              <a:rPr lang="en-US" altLang="zh-CN" sz="2000" dirty="0"/>
              <a:t>. </a:t>
            </a:r>
          </a:p>
          <a:p>
            <a:pPr eaLnBrk="1" hangingPunct="1">
              <a:spcBef>
                <a:spcPct val="50000"/>
              </a:spcBef>
              <a:buFontTx/>
              <a:buChar char="•"/>
            </a:pPr>
            <a:r>
              <a:rPr lang="en-US" altLang="zh-TW" sz="2000" dirty="0"/>
              <a:t>Large communalities are required for a valid and useful factor solution</a:t>
            </a:r>
            <a:endParaRPr lang="en-US" altLang="zh-CN" sz="2000" dirty="0"/>
          </a:p>
          <a:p>
            <a:pPr eaLnBrk="1" hangingPunct="1">
              <a:spcBef>
                <a:spcPct val="50000"/>
              </a:spcBef>
              <a:buFontTx/>
              <a:buChar char="•"/>
            </a:pPr>
            <a:r>
              <a:rPr lang="en-US" altLang="zh-CN" sz="2000" dirty="0"/>
              <a:t>It is equal to the s</a:t>
            </a:r>
            <a:r>
              <a:rPr lang="en-US" altLang="zh-TW" sz="2000" dirty="0"/>
              <a:t>um of squares of </a:t>
            </a:r>
            <a:r>
              <a:rPr lang="en-US" altLang="zh-CN" sz="2000" dirty="0"/>
              <a:t>all the </a:t>
            </a:r>
            <a:r>
              <a:rPr lang="en-US" altLang="zh-TW" sz="2000" dirty="0"/>
              <a:t>item factor loadings</a:t>
            </a:r>
            <a:r>
              <a:rPr lang="en-US" altLang="zh-CN" sz="2000" dirty="0"/>
              <a:t>.</a:t>
            </a:r>
          </a:p>
          <a:p>
            <a:pPr eaLnBrk="1" hangingPunct="1">
              <a:spcBef>
                <a:spcPct val="50000"/>
              </a:spcBef>
              <a:buFontTx/>
              <a:buChar char="•"/>
            </a:pPr>
            <a:r>
              <a:rPr lang="en-US" altLang="zh-CN" sz="2000" dirty="0"/>
              <a:t>0.64 = 0.371</a:t>
            </a:r>
            <a:r>
              <a:rPr lang="en-US" altLang="zh-CN" sz="2000" baseline="30000" dirty="0"/>
              <a:t>2</a:t>
            </a:r>
            <a:r>
              <a:rPr lang="en-US" altLang="zh-CN" sz="2000" dirty="0"/>
              <a:t>+0.709</a:t>
            </a:r>
            <a:r>
              <a:rPr lang="en-US" altLang="zh-CN" sz="2000" baseline="30000" dirty="0"/>
              <a:t>2</a:t>
            </a:r>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r>
              <a:rPr lang="en-US" altLang="zh-CN" dirty="0"/>
              <a:t>0.64 = -0.015</a:t>
            </a:r>
            <a:r>
              <a:rPr lang="en-US" altLang="zh-CN" baseline="30000" dirty="0"/>
              <a:t>2</a:t>
            </a:r>
            <a:r>
              <a:rPr lang="en-US" altLang="zh-CN" dirty="0"/>
              <a:t>+0.8</a:t>
            </a:r>
            <a:r>
              <a:rPr lang="en-US" altLang="zh-CN" baseline="30000" dirty="0"/>
              <a:t>2</a:t>
            </a:r>
            <a:endParaRPr lang="en-US" altLang="zh-TW" baseline="30000" dirty="0"/>
          </a:p>
        </p:txBody>
      </p:sp>
      <p:sp>
        <p:nvSpPr>
          <p:cNvPr id="5126" name="Rectangle 13">
            <a:extLst>
              <a:ext uri="{FF2B5EF4-FFF2-40B4-BE49-F238E27FC236}">
                <a16:creationId xmlns:a16="http://schemas.microsoft.com/office/drawing/2014/main" id="{C0B666A0-AA68-4DAD-8743-E7B73F0AB076}"/>
              </a:ext>
            </a:extLst>
          </p:cNvPr>
          <p:cNvSpPr>
            <a:spLocks noChangeArrowheads="1"/>
          </p:cNvSpPr>
          <p:nvPr/>
        </p:nvSpPr>
        <p:spPr bwMode="auto">
          <a:xfrm>
            <a:off x="4654550" y="1196976"/>
            <a:ext cx="7921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aphicFrame>
        <p:nvGraphicFramePr>
          <p:cNvPr id="5123" name="Object 19">
            <a:extLst>
              <a:ext uri="{FF2B5EF4-FFF2-40B4-BE49-F238E27FC236}">
                <a16:creationId xmlns:a16="http://schemas.microsoft.com/office/drawing/2014/main" id="{6DFBDFDF-9490-4929-A7F8-9EB38650A406}"/>
              </a:ext>
            </a:extLst>
          </p:cNvPr>
          <p:cNvGraphicFramePr>
            <a:graphicFrameLocks noGrp="1" noChangeAspect="1"/>
          </p:cNvGraphicFramePr>
          <p:nvPr>
            <p:ph sz="quarter" idx="3"/>
            <p:extLst>
              <p:ext uri="{D42A27DB-BD31-4B8C-83A1-F6EECF244321}">
                <p14:modId xmlns:p14="http://schemas.microsoft.com/office/powerpoint/2010/main" val="3724709574"/>
              </p:ext>
            </p:extLst>
          </p:nvPr>
        </p:nvGraphicFramePr>
        <p:xfrm>
          <a:off x="5878512" y="5589588"/>
          <a:ext cx="3168650" cy="1268412"/>
        </p:xfrm>
        <a:graphic>
          <a:graphicData uri="http://schemas.openxmlformats.org/presentationml/2006/ole">
            <mc:AlternateContent xmlns:mc="http://schemas.openxmlformats.org/markup-compatibility/2006">
              <mc:Choice xmlns:v="urn:schemas-microsoft-com:vml" Requires="v">
                <p:oleObj spid="_x0000_s5165" name="Bitmap Image" r:id="rId6" imgW="2561905" imgH="895238" progId="PBrush">
                  <p:embed/>
                </p:oleObj>
              </mc:Choice>
              <mc:Fallback>
                <p:oleObj name="Bitmap Image" r:id="rId6" imgW="2561905" imgH="895238" progId="PBrush">
                  <p:embed/>
                  <p:pic>
                    <p:nvPicPr>
                      <p:cNvPr id="5123" name="Object 19">
                        <a:extLst>
                          <a:ext uri="{FF2B5EF4-FFF2-40B4-BE49-F238E27FC236}">
                            <a16:creationId xmlns:a16="http://schemas.microsoft.com/office/drawing/2014/main" id="{6DFBDFDF-9490-4929-A7F8-9EB38650A4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78512" y="5589588"/>
                        <a:ext cx="3168650" cy="1268412"/>
                      </a:xfrm>
                      <a:prstGeom prst="rect">
                        <a:avLst/>
                      </a:prstGeom>
                      <a:noFill/>
                      <a:ln>
                        <a:noFill/>
                      </a:ln>
                      <a:effectLst/>
                      <a:extLst/>
                    </p:spPr>
                  </p:pic>
                </p:oleObj>
              </mc:Fallback>
            </mc:AlternateContent>
          </a:graphicData>
        </a:graphic>
      </p:graphicFrame>
      <p:sp>
        <p:nvSpPr>
          <p:cNvPr id="5127" name="Oval 22">
            <a:extLst>
              <a:ext uri="{FF2B5EF4-FFF2-40B4-BE49-F238E27FC236}">
                <a16:creationId xmlns:a16="http://schemas.microsoft.com/office/drawing/2014/main" id="{85E163E0-85CD-44C2-A5F3-5FB6D6E4873E}"/>
              </a:ext>
            </a:extLst>
          </p:cNvPr>
          <p:cNvSpPr>
            <a:spLocks noChangeArrowheads="1"/>
          </p:cNvSpPr>
          <p:nvPr/>
        </p:nvSpPr>
        <p:spPr bwMode="auto">
          <a:xfrm>
            <a:off x="7750175"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8" name="Oval 23">
            <a:extLst>
              <a:ext uri="{FF2B5EF4-FFF2-40B4-BE49-F238E27FC236}">
                <a16:creationId xmlns:a16="http://schemas.microsoft.com/office/drawing/2014/main" id="{EBABC1A7-B051-4EC3-AF2A-C939D7EB304C}"/>
              </a:ext>
            </a:extLst>
          </p:cNvPr>
          <p:cNvSpPr>
            <a:spLocks noChangeArrowheads="1"/>
          </p:cNvSpPr>
          <p:nvPr/>
        </p:nvSpPr>
        <p:spPr bwMode="auto">
          <a:xfrm>
            <a:off x="8470900"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9" name="Oval 24">
            <a:extLst>
              <a:ext uri="{FF2B5EF4-FFF2-40B4-BE49-F238E27FC236}">
                <a16:creationId xmlns:a16="http://schemas.microsoft.com/office/drawing/2014/main" id="{527E98AE-8921-475B-8D7A-900752985F3A}"/>
              </a:ext>
            </a:extLst>
          </p:cNvPr>
          <p:cNvSpPr>
            <a:spLocks noChangeArrowheads="1"/>
          </p:cNvSpPr>
          <p:nvPr/>
        </p:nvSpPr>
        <p:spPr bwMode="auto">
          <a:xfrm>
            <a:off x="7750175" y="638175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30" name="Oval 25">
            <a:extLst>
              <a:ext uri="{FF2B5EF4-FFF2-40B4-BE49-F238E27FC236}">
                <a16:creationId xmlns:a16="http://schemas.microsoft.com/office/drawing/2014/main" id="{2340BBBA-227E-4B1C-B52B-B8322D2D22A0}"/>
              </a:ext>
            </a:extLst>
          </p:cNvPr>
          <p:cNvSpPr>
            <a:spLocks noChangeArrowheads="1"/>
          </p:cNvSpPr>
          <p:nvPr/>
        </p:nvSpPr>
        <p:spPr bwMode="auto">
          <a:xfrm>
            <a:off x="8399463" y="6381751"/>
            <a:ext cx="360363"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11646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a:extLst>
              <a:ext uri="{FF2B5EF4-FFF2-40B4-BE49-F238E27FC236}">
                <a16:creationId xmlns:a16="http://schemas.microsoft.com/office/drawing/2014/main" id="{DA733377-5092-40CF-B6EB-F971D77DF9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2412" y="620713"/>
            <a:ext cx="9144000" cy="5688012"/>
          </a:xfrm>
        </p:spPr>
      </p:pic>
      <p:sp>
        <p:nvSpPr>
          <p:cNvPr id="35844" name="Text Box 8">
            <a:extLst>
              <a:ext uri="{FF2B5EF4-FFF2-40B4-BE49-F238E27FC236}">
                <a16:creationId xmlns:a16="http://schemas.microsoft.com/office/drawing/2014/main" id="{AED86B07-6227-4A4F-826B-CA71B0AB89DC}"/>
              </a:ext>
            </a:extLst>
          </p:cNvPr>
          <p:cNvSpPr txBox="1">
            <a:spLocks noChangeArrowheads="1"/>
          </p:cNvSpPr>
          <p:nvPr/>
        </p:nvSpPr>
        <p:spPr bwMode="auto">
          <a:xfrm>
            <a:off x="5157788" y="2565400"/>
            <a:ext cx="5508625" cy="41084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dirty="0"/>
              <a:t>Examine the Total Variance Explained table to determine how many factors emerged from the data.  </a:t>
            </a:r>
          </a:p>
          <a:p>
            <a:pPr eaLnBrk="1" hangingPunct="1">
              <a:spcBef>
                <a:spcPct val="50000"/>
              </a:spcBef>
              <a:buFontTx/>
              <a:buChar char="•"/>
            </a:pPr>
            <a:r>
              <a:rPr lang="en-US" altLang="zh-TW" dirty="0"/>
              <a:t>To determine the number of factors look at the second column which represents the Eigenvalues.  </a:t>
            </a:r>
            <a:endParaRPr lang="en-US" altLang="zh-CN" dirty="0"/>
          </a:p>
          <a:p>
            <a:pPr eaLnBrk="1" hangingPunct="1">
              <a:spcBef>
                <a:spcPct val="50000"/>
              </a:spcBef>
              <a:buFontTx/>
              <a:buChar char="•"/>
            </a:pPr>
            <a:r>
              <a:rPr lang="en-US" altLang="zh-TW" dirty="0"/>
              <a:t>As you can see there can be as many factors as there are items (i.e., there are 11 Eigenvalues and 11 items on the relational benefit scale).  </a:t>
            </a:r>
            <a:endParaRPr lang="en-US" altLang="zh-CN" dirty="0"/>
          </a:p>
          <a:p>
            <a:pPr eaLnBrk="1" hangingPunct="1">
              <a:spcBef>
                <a:spcPct val="50000"/>
              </a:spcBef>
              <a:buFontTx/>
              <a:buChar char="•"/>
            </a:pPr>
            <a:r>
              <a:rPr lang="en-US" altLang="zh-CN" dirty="0"/>
              <a:t>Since we don’t want to retain factors which account for little variance, we can </a:t>
            </a:r>
            <a:r>
              <a:rPr lang="en-US" altLang="zh-TW" dirty="0"/>
              <a:t>examine only those factors that have an Eigenvalue greater than 1.  In this case, there are two viable factors</a:t>
            </a:r>
            <a:r>
              <a:rPr lang="en-US" altLang="zh-CN" dirty="0"/>
              <a:t> which account for 68.67</a:t>
            </a:r>
            <a:r>
              <a:rPr lang="en-US" altLang="zh-CN" dirty="0">
                <a:solidFill>
                  <a:srgbClr val="FF0000"/>
                </a:solidFill>
              </a:rPr>
              <a:t>%</a:t>
            </a:r>
            <a:r>
              <a:rPr lang="en-US" altLang="zh-CN" dirty="0"/>
              <a:t> of the variance.</a:t>
            </a:r>
            <a:r>
              <a:rPr lang="en-US" altLang="zh-TW" dirty="0"/>
              <a:t> </a:t>
            </a:r>
          </a:p>
        </p:txBody>
      </p:sp>
      <p:sp>
        <p:nvSpPr>
          <p:cNvPr id="35845" name="Rectangle 9">
            <a:extLst>
              <a:ext uri="{FF2B5EF4-FFF2-40B4-BE49-F238E27FC236}">
                <a16:creationId xmlns:a16="http://schemas.microsoft.com/office/drawing/2014/main" id="{7C734F6A-D24D-492D-AB5D-F4FD0419F73B}"/>
              </a:ext>
            </a:extLst>
          </p:cNvPr>
          <p:cNvSpPr>
            <a:spLocks noChangeArrowheads="1"/>
          </p:cNvSpPr>
          <p:nvPr/>
        </p:nvSpPr>
        <p:spPr bwMode="auto">
          <a:xfrm>
            <a:off x="2349501" y="1773238"/>
            <a:ext cx="936625" cy="863600"/>
          </a:xfrm>
          <a:prstGeom prst="rect">
            <a:avLst/>
          </a:prstGeom>
          <a:noFill/>
          <a:ln w="222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5846" name="Text Box 10">
            <a:extLst>
              <a:ext uri="{FF2B5EF4-FFF2-40B4-BE49-F238E27FC236}">
                <a16:creationId xmlns:a16="http://schemas.microsoft.com/office/drawing/2014/main" id="{43867A7B-E479-4550-927D-4CF9083E1858}"/>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35847" name="Rectangle 11">
            <a:extLst>
              <a:ext uri="{FF2B5EF4-FFF2-40B4-BE49-F238E27FC236}">
                <a16:creationId xmlns:a16="http://schemas.microsoft.com/office/drawing/2014/main" id="{9BF51621-5F45-44A6-BDCC-57C587051889}"/>
              </a:ext>
            </a:extLst>
          </p:cNvPr>
          <p:cNvSpPr>
            <a:spLocks noChangeArrowheads="1"/>
          </p:cNvSpPr>
          <p:nvPr/>
        </p:nvSpPr>
        <p:spPr bwMode="auto">
          <a:xfrm>
            <a:off x="4149726" y="2205038"/>
            <a:ext cx="865187" cy="3603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 name="TextBox 2">
            <a:extLst>
              <a:ext uri="{FF2B5EF4-FFF2-40B4-BE49-F238E27FC236}">
                <a16:creationId xmlns:a16="http://schemas.microsoft.com/office/drawing/2014/main" id="{555603FD-15C5-4A38-84EF-BC64223365AD}"/>
              </a:ext>
            </a:extLst>
          </p:cNvPr>
          <p:cNvSpPr txBox="1"/>
          <p:nvPr/>
        </p:nvSpPr>
        <p:spPr>
          <a:xfrm>
            <a:off x="6886500" y="332656"/>
            <a:ext cx="2088232" cy="535531"/>
          </a:xfrm>
          <a:prstGeom prst="rect">
            <a:avLst/>
          </a:prstGeom>
          <a:noFill/>
        </p:spPr>
        <p:txBody>
          <a:bodyPr wrap="square" rtlCol="0">
            <a:spAutoFit/>
          </a:bodyPr>
          <a:lstStyle/>
          <a:p>
            <a:pPr>
              <a:lnSpc>
                <a:spcPct val="90000"/>
              </a:lnSpc>
            </a:pPr>
            <a:r>
              <a:rPr lang="en-HK" sz="1600" b="1" dirty="0"/>
              <a:t>Extraction</a:t>
            </a:r>
            <a:r>
              <a:rPr lang="en-HK" sz="1600" dirty="0"/>
              <a:t> Sums of Squared  Loadings</a:t>
            </a:r>
            <a:endParaRPr lang="en-GB" sz="1600" dirty="0"/>
          </a:p>
        </p:txBody>
      </p:sp>
      <p:sp>
        <p:nvSpPr>
          <p:cNvPr id="9" name="TextBox 8">
            <a:extLst>
              <a:ext uri="{FF2B5EF4-FFF2-40B4-BE49-F238E27FC236}">
                <a16:creationId xmlns:a16="http://schemas.microsoft.com/office/drawing/2014/main" id="{1C4D1ED5-5193-455A-BCC5-64E41B7B0440}"/>
              </a:ext>
            </a:extLst>
          </p:cNvPr>
          <p:cNvSpPr txBox="1"/>
          <p:nvPr/>
        </p:nvSpPr>
        <p:spPr>
          <a:xfrm>
            <a:off x="9115884" y="352947"/>
            <a:ext cx="2088232" cy="535531"/>
          </a:xfrm>
          <a:prstGeom prst="rect">
            <a:avLst/>
          </a:prstGeom>
          <a:noFill/>
        </p:spPr>
        <p:txBody>
          <a:bodyPr wrap="square" rtlCol="0">
            <a:spAutoFit/>
          </a:bodyPr>
          <a:lstStyle/>
          <a:p>
            <a:pPr>
              <a:lnSpc>
                <a:spcPct val="90000"/>
              </a:lnSpc>
            </a:pPr>
            <a:r>
              <a:rPr lang="en-HK" sz="1600" b="1" dirty="0"/>
              <a:t>Rotation</a:t>
            </a:r>
            <a:r>
              <a:rPr lang="en-HK" sz="1600" dirty="0"/>
              <a:t> Sums of Squared  Loadings</a:t>
            </a:r>
            <a:endParaRPr lang="en-GB" sz="1600" dirty="0"/>
          </a:p>
        </p:txBody>
      </p:sp>
      <p:cxnSp>
        <p:nvCxnSpPr>
          <p:cNvPr id="5" name="Straight Arrow Connector 4">
            <a:extLst>
              <a:ext uri="{FF2B5EF4-FFF2-40B4-BE49-F238E27FC236}">
                <a16:creationId xmlns:a16="http://schemas.microsoft.com/office/drawing/2014/main" id="{4DA6B001-A3EF-4EBE-B9E4-95CE520F5C01}"/>
              </a:ext>
            </a:extLst>
          </p:cNvPr>
          <p:cNvCxnSpPr>
            <a:stCxn id="3" idx="2"/>
          </p:cNvCxnSpPr>
          <p:nvPr/>
        </p:nvCxnSpPr>
        <p:spPr>
          <a:xfrm flipH="1">
            <a:off x="6670476" y="868187"/>
            <a:ext cx="1260140" cy="32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AABB270-9E05-436C-8051-EFAD3238B92C}"/>
              </a:ext>
            </a:extLst>
          </p:cNvPr>
          <p:cNvCxnSpPr/>
          <p:nvPr/>
        </p:nvCxnSpPr>
        <p:spPr>
          <a:xfrm flipH="1">
            <a:off x="8974732" y="886467"/>
            <a:ext cx="1185268" cy="4057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4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3">
            <a:extLst>
              <a:ext uri="{FF2B5EF4-FFF2-40B4-BE49-F238E27FC236}">
                <a16:creationId xmlns:a16="http://schemas.microsoft.com/office/drawing/2014/main" id="{907A4A3C-F4D1-49DF-AEDB-2F26FC66EFA1}"/>
              </a:ext>
            </a:extLst>
          </p:cNvPr>
          <p:cNvGraphicFramePr>
            <a:graphicFrameLocks noGrp="1" noChangeAspect="1"/>
          </p:cNvGraphicFramePr>
          <p:nvPr>
            <p:ph idx="1"/>
          </p:nvPr>
        </p:nvGraphicFramePr>
        <p:xfrm>
          <a:off x="1773237" y="765176"/>
          <a:ext cx="4681538" cy="5472113"/>
        </p:xfrm>
        <a:graphic>
          <a:graphicData uri="http://schemas.openxmlformats.org/presentationml/2006/ole">
            <mc:AlternateContent xmlns:mc="http://schemas.openxmlformats.org/markup-compatibility/2006">
              <mc:Choice xmlns:v="urn:schemas-microsoft-com:vml" Requires="v">
                <p:oleObj spid="_x0000_s6167" name="Picture" r:id="rId3" imgW="5356800" imgH="4371120" progId="">
                  <p:embed/>
                </p:oleObj>
              </mc:Choice>
              <mc:Fallback>
                <p:oleObj name="Picture" r:id="rId3" imgW="5356800" imgH="4371120" progId="">
                  <p:embed/>
                  <p:pic>
                    <p:nvPicPr>
                      <p:cNvPr id="6146" name="Object 3">
                        <a:extLst>
                          <a:ext uri="{FF2B5EF4-FFF2-40B4-BE49-F238E27FC236}">
                            <a16:creationId xmlns:a16="http://schemas.microsoft.com/office/drawing/2014/main" id="{907A4A3C-F4D1-49DF-AEDB-2F26FC66EF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3237" y="765176"/>
                        <a:ext cx="4681538" cy="5472113"/>
                      </a:xfrm>
                      <a:prstGeom prst="rect">
                        <a:avLst/>
                      </a:prstGeom>
                    </p:spPr>
                  </p:pic>
                </p:oleObj>
              </mc:Fallback>
            </mc:AlternateContent>
          </a:graphicData>
        </a:graphic>
      </p:graphicFrame>
      <p:sp>
        <p:nvSpPr>
          <p:cNvPr id="6147" name="Text Box 7">
            <a:extLst>
              <a:ext uri="{FF2B5EF4-FFF2-40B4-BE49-F238E27FC236}">
                <a16:creationId xmlns:a16="http://schemas.microsoft.com/office/drawing/2014/main" id="{E2ED5B90-FB99-4AAD-AFDC-636E476ED5FA}"/>
              </a:ext>
            </a:extLst>
          </p:cNvPr>
          <p:cNvSpPr txBox="1">
            <a:spLocks noChangeArrowheads="1"/>
          </p:cNvSpPr>
          <p:nvPr/>
        </p:nvSpPr>
        <p:spPr bwMode="auto">
          <a:xfrm>
            <a:off x="6627812" y="990600"/>
            <a:ext cx="3671888"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Alternatively, the number of factors to be selected can be determined by the number of factors before an ‘elbow’.</a:t>
            </a:r>
          </a:p>
          <a:p>
            <a:pPr eaLnBrk="1" hangingPunct="1">
              <a:spcBef>
                <a:spcPct val="50000"/>
              </a:spcBef>
              <a:buFontTx/>
              <a:buChar char="•"/>
            </a:pPr>
            <a:r>
              <a:rPr lang="en-US" altLang="zh-CN" sz="2000" dirty="0"/>
              <a:t>The scree plot also shows that 2 factors should be selected (number of factors = 3-1)</a:t>
            </a:r>
          </a:p>
          <a:p>
            <a:pPr eaLnBrk="1" hangingPunct="1">
              <a:spcBef>
                <a:spcPct val="50000"/>
              </a:spcBef>
              <a:buFontTx/>
              <a:buChar char="•"/>
            </a:pPr>
            <a:r>
              <a:rPr lang="en-US" altLang="zh-TW" sz="2000" dirty="0"/>
              <a:t>Eigenvalue</a:t>
            </a:r>
            <a:r>
              <a:rPr lang="en-US" altLang="zh-CN" sz="2000" dirty="0"/>
              <a:t> and scree plot </a:t>
            </a:r>
            <a:r>
              <a:rPr lang="en-US" altLang="zh-TW" sz="2000" dirty="0"/>
              <a:t>may yield different results</a:t>
            </a:r>
            <a:r>
              <a:rPr lang="en-US" altLang="zh-CN" sz="2000" dirty="0"/>
              <a:t>. </a:t>
            </a:r>
            <a:r>
              <a:rPr lang="en-US" altLang="zh-TW" sz="2000" dirty="0"/>
              <a:t>As a general principle, </a:t>
            </a:r>
            <a:r>
              <a:rPr lang="en-US" altLang="zh-CN" sz="2000" dirty="0"/>
              <a:t>factor structure should be </a:t>
            </a:r>
            <a:r>
              <a:rPr lang="en-US" altLang="zh-TW" sz="2000" dirty="0"/>
              <a:t>determined by the theoretical </a:t>
            </a:r>
            <a:r>
              <a:rPr lang="en-US" altLang="zh-CN" sz="2000" dirty="0"/>
              <a:t>model.</a:t>
            </a:r>
          </a:p>
          <a:p>
            <a:pPr eaLnBrk="1" hangingPunct="1">
              <a:spcBef>
                <a:spcPct val="50000"/>
              </a:spcBef>
              <a:buFontTx/>
              <a:buChar char="•"/>
            </a:pPr>
            <a:r>
              <a:rPr lang="en-US" altLang="zh-CN" sz="2000" dirty="0"/>
              <a:t>In this case the theoretical model consists of 2 factors. </a:t>
            </a:r>
            <a:endParaRPr lang="en-US" altLang="zh-TW" sz="2000" dirty="0"/>
          </a:p>
        </p:txBody>
      </p:sp>
      <p:sp>
        <p:nvSpPr>
          <p:cNvPr id="6148" name="Line 8">
            <a:extLst>
              <a:ext uri="{FF2B5EF4-FFF2-40B4-BE49-F238E27FC236}">
                <a16:creationId xmlns:a16="http://schemas.microsoft.com/office/drawing/2014/main" id="{03224990-7C6D-4688-9375-D99145510CFA}"/>
              </a:ext>
            </a:extLst>
          </p:cNvPr>
          <p:cNvSpPr>
            <a:spLocks noChangeShapeType="1"/>
          </p:cNvSpPr>
          <p:nvPr/>
        </p:nvSpPr>
        <p:spPr bwMode="auto">
          <a:xfrm flipH="1">
            <a:off x="3286126" y="3789364"/>
            <a:ext cx="5832475" cy="719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9" name="Text Box 9">
            <a:extLst>
              <a:ext uri="{FF2B5EF4-FFF2-40B4-BE49-F238E27FC236}">
                <a16:creationId xmlns:a16="http://schemas.microsoft.com/office/drawing/2014/main" id="{AD949621-6940-4D6B-8786-BAFC097A0E0F}"/>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6150" name="Text Box 10">
            <a:extLst>
              <a:ext uri="{FF2B5EF4-FFF2-40B4-BE49-F238E27FC236}">
                <a16:creationId xmlns:a16="http://schemas.microsoft.com/office/drawing/2014/main" id="{57C060DF-7603-4C6B-B7FD-04D0F236BE3F}"/>
              </a:ext>
            </a:extLst>
          </p:cNvPr>
          <p:cNvSpPr txBox="1">
            <a:spLocks noChangeArrowheads="1"/>
          </p:cNvSpPr>
          <p:nvPr/>
        </p:nvSpPr>
        <p:spPr bwMode="auto">
          <a:xfrm>
            <a:off x="2709863" y="1557338"/>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1st factor </a:t>
            </a:r>
            <a:r>
              <a:rPr lang="en-US" altLang="zh-TW" sz="1400"/>
              <a:t>had an eigenvalue of 4.31 </a:t>
            </a:r>
            <a:r>
              <a:rPr lang="en-US" altLang="zh-CN" sz="1400"/>
              <a:t>and accounted for 39.19% of  the total variance</a:t>
            </a:r>
            <a:endParaRPr lang="en-US" altLang="zh-TW"/>
          </a:p>
        </p:txBody>
      </p:sp>
      <p:sp>
        <p:nvSpPr>
          <p:cNvPr id="6151" name="Text Box 11">
            <a:extLst>
              <a:ext uri="{FF2B5EF4-FFF2-40B4-BE49-F238E27FC236}">
                <a16:creationId xmlns:a16="http://schemas.microsoft.com/office/drawing/2014/main" id="{C5ADE03B-EBC7-4918-BCC0-2FF09A0FB631}"/>
              </a:ext>
            </a:extLst>
          </p:cNvPr>
          <p:cNvSpPr txBox="1">
            <a:spLocks noChangeArrowheads="1"/>
          </p:cNvSpPr>
          <p:nvPr/>
        </p:nvSpPr>
        <p:spPr bwMode="auto">
          <a:xfrm>
            <a:off x="2998788" y="2492375"/>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2nd factor </a:t>
            </a:r>
            <a:r>
              <a:rPr lang="en-US" altLang="zh-TW" sz="1400"/>
              <a:t>had an eigenvalue of </a:t>
            </a:r>
            <a:r>
              <a:rPr lang="en-US" altLang="zh-CN" sz="1400"/>
              <a:t>3.24</a:t>
            </a:r>
            <a:r>
              <a:rPr lang="en-US" altLang="zh-TW" sz="1400"/>
              <a:t> </a:t>
            </a:r>
            <a:r>
              <a:rPr lang="en-US" altLang="zh-CN" sz="1400"/>
              <a:t>and accounted for 29.48% of  the total variance</a:t>
            </a:r>
            <a:endParaRPr lang="en-US" altLang="zh-TW"/>
          </a:p>
        </p:txBody>
      </p:sp>
      <p:sp>
        <p:nvSpPr>
          <p:cNvPr id="6152" name="Text Box 12">
            <a:extLst>
              <a:ext uri="{FF2B5EF4-FFF2-40B4-BE49-F238E27FC236}">
                <a16:creationId xmlns:a16="http://schemas.microsoft.com/office/drawing/2014/main" id="{67805FF1-0EA3-4270-8D78-54764EC1304A}"/>
              </a:ext>
            </a:extLst>
          </p:cNvPr>
          <p:cNvSpPr txBox="1">
            <a:spLocks noChangeArrowheads="1"/>
          </p:cNvSpPr>
          <p:nvPr/>
        </p:nvSpPr>
        <p:spPr bwMode="auto">
          <a:xfrm>
            <a:off x="3214688" y="3357563"/>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contribution of the 3rd factor </a:t>
            </a:r>
            <a:r>
              <a:rPr lang="en-US" altLang="zh-TW" sz="1400"/>
              <a:t>dropped sharply </a:t>
            </a:r>
            <a:r>
              <a:rPr lang="en-US" altLang="zh-CN" sz="1400"/>
              <a:t>to .94 or 8.57%</a:t>
            </a:r>
            <a:endParaRPr lang="en-US" altLang="zh-TW" sz="1400"/>
          </a:p>
        </p:txBody>
      </p:sp>
    </p:spTree>
    <p:extLst>
      <p:ext uri="{BB962C8B-B14F-4D97-AF65-F5344CB8AC3E}">
        <p14:creationId xmlns:p14="http://schemas.microsoft.com/office/powerpoint/2010/main" val="289241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D1F70FE9-2E71-4432-961E-F99D4FC056E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0" y="476250"/>
            <a:ext cx="3409950" cy="5976938"/>
          </a:xfrm>
        </p:spPr>
      </p:pic>
      <p:pic>
        <p:nvPicPr>
          <p:cNvPr id="36867" name="Picture 7">
            <a:extLst>
              <a:ext uri="{FF2B5EF4-FFF2-40B4-BE49-F238E27FC236}">
                <a16:creationId xmlns:a16="http://schemas.microsoft.com/office/drawing/2014/main" id="{F4A1888F-162D-449D-B3AA-319BEFB3E95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815138" y="476251"/>
            <a:ext cx="3529013" cy="6048375"/>
          </a:xfrm>
        </p:spPr>
      </p:pic>
      <p:sp>
        <p:nvSpPr>
          <p:cNvPr id="36868" name="Text Box 10">
            <a:extLst>
              <a:ext uri="{FF2B5EF4-FFF2-40B4-BE49-F238E27FC236}">
                <a16:creationId xmlns:a16="http://schemas.microsoft.com/office/drawing/2014/main" id="{3B531071-D715-4561-89EB-6651B4E38EBF}"/>
              </a:ext>
            </a:extLst>
          </p:cNvPr>
          <p:cNvSpPr txBox="1">
            <a:spLocks noChangeArrowheads="1"/>
          </p:cNvSpPr>
          <p:nvPr/>
        </p:nvSpPr>
        <p:spPr bwMode="auto">
          <a:xfrm>
            <a:off x="5302250" y="2133600"/>
            <a:ext cx="1439862" cy="11430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a:t>Factor loadings &lt; .4 have been suppressed</a:t>
            </a:r>
          </a:p>
        </p:txBody>
      </p:sp>
      <p:sp>
        <p:nvSpPr>
          <p:cNvPr id="36869" name="AutoShape 11">
            <a:extLst>
              <a:ext uri="{FF2B5EF4-FFF2-40B4-BE49-F238E27FC236}">
                <a16:creationId xmlns:a16="http://schemas.microsoft.com/office/drawing/2014/main" id="{37A8B081-CD0A-4FBD-A453-1AAA1121ACB0}"/>
              </a:ext>
            </a:extLst>
          </p:cNvPr>
          <p:cNvSpPr>
            <a:spLocks/>
          </p:cNvSpPr>
          <p:nvPr/>
        </p:nvSpPr>
        <p:spPr bwMode="auto">
          <a:xfrm>
            <a:off x="8758238" y="1341438"/>
            <a:ext cx="73025" cy="2303462"/>
          </a:xfrm>
          <a:prstGeom prst="leftBrace">
            <a:avLst>
              <a:gd name="adj1" fmla="val 262862"/>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0" name="AutoShape 12">
            <a:extLst>
              <a:ext uri="{FF2B5EF4-FFF2-40B4-BE49-F238E27FC236}">
                <a16:creationId xmlns:a16="http://schemas.microsoft.com/office/drawing/2014/main" id="{243B9542-1C52-4A34-B97F-8EAAE9FDF2E4}"/>
              </a:ext>
            </a:extLst>
          </p:cNvPr>
          <p:cNvSpPr>
            <a:spLocks/>
          </p:cNvSpPr>
          <p:nvPr/>
        </p:nvSpPr>
        <p:spPr bwMode="auto">
          <a:xfrm>
            <a:off x="4438650" y="1484314"/>
            <a:ext cx="144462" cy="2016125"/>
          </a:xfrm>
          <a:prstGeom prst="rightBrace">
            <a:avLst>
              <a:gd name="adj1" fmla="val 116301"/>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1" name="Line 13">
            <a:extLst>
              <a:ext uri="{FF2B5EF4-FFF2-40B4-BE49-F238E27FC236}">
                <a16:creationId xmlns:a16="http://schemas.microsoft.com/office/drawing/2014/main" id="{66D8D93D-244C-421C-A8D8-E5D40958E2D6}"/>
              </a:ext>
            </a:extLst>
          </p:cNvPr>
          <p:cNvSpPr>
            <a:spLocks noChangeShapeType="1"/>
          </p:cNvSpPr>
          <p:nvPr/>
        </p:nvSpPr>
        <p:spPr bwMode="auto">
          <a:xfrm flipH="1">
            <a:off x="4581526" y="2565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2" name="Line 14">
            <a:extLst>
              <a:ext uri="{FF2B5EF4-FFF2-40B4-BE49-F238E27FC236}">
                <a16:creationId xmlns:a16="http://schemas.microsoft.com/office/drawing/2014/main" id="{6FB721DE-AC6E-4B9B-91A4-021067827064}"/>
              </a:ext>
            </a:extLst>
          </p:cNvPr>
          <p:cNvSpPr>
            <a:spLocks noChangeShapeType="1"/>
          </p:cNvSpPr>
          <p:nvPr/>
        </p:nvSpPr>
        <p:spPr bwMode="auto">
          <a:xfrm flipV="1">
            <a:off x="6742113" y="2420939"/>
            <a:ext cx="2016125"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4697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a:extLst>
              <a:ext uri="{FF2B5EF4-FFF2-40B4-BE49-F238E27FC236}">
                <a16:creationId xmlns:a16="http://schemas.microsoft.com/office/drawing/2014/main" id="{76968CE8-8CA0-40F5-96D4-77CDD49F43C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01801" y="404813"/>
            <a:ext cx="3386137" cy="6119812"/>
          </a:xfrm>
        </p:spPr>
      </p:pic>
      <p:sp>
        <p:nvSpPr>
          <p:cNvPr id="37891" name="Text Box 10">
            <a:extLst>
              <a:ext uri="{FF2B5EF4-FFF2-40B4-BE49-F238E27FC236}">
                <a16:creationId xmlns:a16="http://schemas.microsoft.com/office/drawing/2014/main" id="{A9A7F92F-15CB-42CC-B67E-9663C579E40C}"/>
              </a:ext>
            </a:extLst>
          </p:cNvPr>
          <p:cNvSpPr txBox="1">
            <a:spLocks noChangeArrowheads="1"/>
          </p:cNvSpPr>
          <p:nvPr/>
        </p:nvSpPr>
        <p:spPr bwMode="auto">
          <a:xfrm>
            <a:off x="5086350" y="836614"/>
            <a:ext cx="626464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There are two columns in the Rotated Component Matrix,</a:t>
            </a:r>
            <a:r>
              <a:rPr lang="en-US" altLang="zh-TW" sz="2000" dirty="0"/>
              <a:t> one to represent each of the </a:t>
            </a:r>
            <a:r>
              <a:rPr lang="en-US" altLang="zh-CN" sz="2000" dirty="0"/>
              <a:t>two</a:t>
            </a:r>
            <a:r>
              <a:rPr lang="en-US" altLang="zh-TW" sz="2000" dirty="0"/>
              <a:t> factors with </a:t>
            </a:r>
            <a:r>
              <a:rPr lang="en-US" altLang="zh-TW" sz="2000" dirty="0" err="1"/>
              <a:t>Eignevalues</a:t>
            </a:r>
            <a:r>
              <a:rPr lang="en-US" altLang="zh-TW" sz="2000" dirty="0"/>
              <a:t> greater than 1.  </a:t>
            </a:r>
            <a:endParaRPr lang="en-US" altLang="zh-CN" sz="2000" dirty="0"/>
          </a:p>
          <a:p>
            <a:pPr eaLnBrk="1" hangingPunct="1">
              <a:spcBef>
                <a:spcPct val="50000"/>
              </a:spcBef>
              <a:buFontTx/>
              <a:buChar char="•"/>
            </a:pPr>
            <a:r>
              <a:rPr lang="en-US" altLang="zh-TW" sz="2000" dirty="0"/>
              <a:t>Look at the first item (i.e., </a:t>
            </a:r>
            <a:r>
              <a:rPr lang="en-US" altLang="zh-CN" sz="2000" dirty="0"/>
              <a:t>I believe there is less risk that something will go wrong). </a:t>
            </a:r>
            <a:r>
              <a:rPr lang="en-US" altLang="zh-TW" sz="2000" dirty="0"/>
              <a:t>You will see a number in each of the </a:t>
            </a:r>
            <a:r>
              <a:rPr lang="en-US" altLang="zh-CN" sz="2000" dirty="0"/>
              <a:t>two</a:t>
            </a:r>
            <a:r>
              <a:rPr lang="en-US" altLang="zh-TW" sz="2000" dirty="0"/>
              <a:t> columns.  These numbers are called </a:t>
            </a:r>
            <a:r>
              <a:rPr lang="en-US" altLang="zh-TW" sz="2000" b="1" dirty="0">
                <a:solidFill>
                  <a:srgbClr val="FF0000"/>
                </a:solidFill>
              </a:rPr>
              <a:t>fa</a:t>
            </a:r>
            <a:r>
              <a:rPr lang="en-US" altLang="zh-CN" sz="2000" b="1" dirty="0">
                <a:solidFill>
                  <a:srgbClr val="FF0000"/>
                </a:solidFill>
              </a:rPr>
              <a:t>c</a:t>
            </a:r>
            <a:r>
              <a:rPr lang="en-US" altLang="zh-TW" sz="2000" b="1" dirty="0">
                <a:solidFill>
                  <a:srgbClr val="FF0000"/>
                </a:solidFill>
              </a:rPr>
              <a:t>tor loadings.</a:t>
            </a:r>
            <a:r>
              <a:rPr lang="en-US" altLang="zh-TW" sz="2000" dirty="0"/>
              <a:t>  </a:t>
            </a:r>
            <a:endParaRPr lang="en-US" altLang="zh-CN" sz="2000" dirty="0"/>
          </a:p>
          <a:p>
            <a:pPr eaLnBrk="1" hangingPunct="1">
              <a:spcBef>
                <a:spcPct val="50000"/>
              </a:spcBef>
              <a:buFontTx/>
              <a:buChar char="•"/>
            </a:pPr>
            <a:r>
              <a:rPr lang="en-US" altLang="zh-TW" sz="2000" dirty="0"/>
              <a:t>If an item has a factor loading greater than .</a:t>
            </a:r>
            <a:r>
              <a:rPr lang="en-US" altLang="zh-CN" sz="2000" dirty="0"/>
              <a:t>4</a:t>
            </a:r>
            <a:r>
              <a:rPr lang="en-US" altLang="zh-TW" sz="2000" dirty="0"/>
              <a:t>0 in any of the columns it is considered to be representative of that factor.  For example, the first item </a:t>
            </a:r>
            <a:r>
              <a:rPr lang="en-US" altLang="zh-CN" sz="2000" dirty="0"/>
              <a:t>(0.800) </a:t>
            </a:r>
            <a:r>
              <a:rPr lang="en-US" altLang="zh-TW" sz="2000" dirty="0"/>
              <a:t>is representative of the second factor.</a:t>
            </a:r>
          </a:p>
          <a:p>
            <a:pPr eaLnBrk="1" hangingPunct="1">
              <a:spcBef>
                <a:spcPct val="50000"/>
              </a:spcBef>
              <a:buFontTx/>
              <a:buChar char="•"/>
            </a:pPr>
            <a:r>
              <a:rPr lang="en-HK" altLang="zh-CN" sz="2000" dirty="0"/>
              <a:t>If an item has a factor loading of .40 or higher in more than one column, it is considered to be cross loaded, meaning it is representative of both factors.  You might then need to drop the item and rerun the factor analysis.</a:t>
            </a:r>
            <a:endParaRPr lang="en-US" altLang="zh-CN" sz="2000" dirty="0"/>
          </a:p>
        </p:txBody>
      </p:sp>
      <p:sp>
        <p:nvSpPr>
          <p:cNvPr id="37892" name="Text Box 12">
            <a:extLst>
              <a:ext uri="{FF2B5EF4-FFF2-40B4-BE49-F238E27FC236}">
                <a16:creationId xmlns:a16="http://schemas.microsoft.com/office/drawing/2014/main" id="{2473D68F-BCDB-48B2-9F47-8230B62E59B2}"/>
              </a:ext>
            </a:extLst>
          </p:cNvPr>
          <p:cNvSpPr txBox="1">
            <a:spLocks noChangeArrowheads="1"/>
          </p:cNvSpPr>
          <p:nvPr/>
        </p:nvSpPr>
        <p:spPr bwMode="auto">
          <a:xfrm>
            <a:off x="4870450" y="260351"/>
            <a:ext cx="5327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sz="2800" dirty="0">
                <a:solidFill>
                  <a:srgbClr val="FF0000"/>
                </a:solidFill>
              </a:rPr>
              <a:t>Factor rotation</a:t>
            </a:r>
          </a:p>
        </p:txBody>
      </p:sp>
    </p:spTree>
    <p:extLst>
      <p:ext uri="{BB962C8B-B14F-4D97-AF65-F5344CB8AC3E}">
        <p14:creationId xmlns:p14="http://schemas.microsoft.com/office/powerpoint/2010/main" val="4475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681FE99-E472-4C7E-904B-A20F876F12F9}"/>
              </a:ext>
            </a:extLst>
          </p:cNvPr>
          <p:cNvSpPr>
            <a:spLocks noGrp="1" noChangeArrowheads="1"/>
          </p:cNvSpPr>
          <p:nvPr>
            <p:ph type="title"/>
          </p:nvPr>
        </p:nvSpPr>
        <p:spPr/>
        <p:txBody>
          <a:bodyPr/>
          <a:lstStyle/>
          <a:p>
            <a:pPr eaLnBrk="1" hangingPunct="1"/>
            <a:r>
              <a:rPr lang="en-US" altLang="zh-CN" dirty="0">
                <a:ea typeface="ＭＳ Ｐゴシック" panose="020B0600070205080204" pitchFamily="34" charset="-128"/>
              </a:rPr>
              <a:t>6. Factor naming</a:t>
            </a:r>
            <a:endParaRPr lang="en-US" altLang="zh-TW" dirty="0">
              <a:ea typeface="ＭＳ Ｐゴシック" panose="020B0600070205080204" pitchFamily="34" charset="-128"/>
            </a:endParaRPr>
          </a:p>
        </p:txBody>
      </p:sp>
      <p:sp>
        <p:nvSpPr>
          <p:cNvPr id="38915" name="Rectangle 3">
            <a:extLst>
              <a:ext uri="{FF2B5EF4-FFF2-40B4-BE49-F238E27FC236}">
                <a16:creationId xmlns:a16="http://schemas.microsoft.com/office/drawing/2014/main" id="{8AC1E636-0DE1-4CCE-80AE-2CF0562326FF}"/>
              </a:ext>
            </a:extLst>
          </p:cNvPr>
          <p:cNvSpPr>
            <a:spLocks noGrp="1" noChangeArrowheads="1"/>
          </p:cNvSpPr>
          <p:nvPr>
            <p:ph type="body" idx="1"/>
          </p:nvPr>
        </p:nvSpPr>
        <p:spPr/>
        <p:txBody>
          <a:bodyPr>
            <a:normAutofit/>
          </a:bodyPr>
          <a:lstStyle/>
          <a:p>
            <a:pPr eaLnBrk="1" hangingPunct="1">
              <a:lnSpc>
                <a:spcPct val="80000"/>
              </a:lnSpc>
            </a:pPr>
            <a:r>
              <a:rPr lang="en-US" altLang="zh-TW" dirty="0">
                <a:ea typeface="ＭＳ Ｐゴシック" panose="020B0600070205080204" pitchFamily="34" charset="-128"/>
              </a:rPr>
              <a:t>Once you have identified the items in a particular factor, you will need to identify the underlying meaning of the factor.  </a:t>
            </a:r>
            <a:endParaRPr lang="en-US" altLang="zh-CN" dirty="0">
              <a:ea typeface="ＭＳ Ｐゴシック" panose="020B0600070205080204" pitchFamily="34" charset="-128"/>
            </a:endParaRPr>
          </a:p>
          <a:p>
            <a:pPr eaLnBrk="1" hangingPunct="1">
              <a:lnSpc>
                <a:spcPct val="80000"/>
              </a:lnSpc>
            </a:pPr>
            <a:r>
              <a:rPr lang="en-US" altLang="zh-TW" dirty="0">
                <a:ea typeface="ＭＳ Ｐゴシック" panose="020B0600070205080204" pitchFamily="34" charset="-128"/>
              </a:rPr>
              <a:t>In this case, you will need to determine what type of </a:t>
            </a:r>
            <a:r>
              <a:rPr lang="en-US" altLang="zh-CN" dirty="0">
                <a:ea typeface="ＭＳ Ｐゴシック" panose="020B0600070205080204" pitchFamily="34" charset="-128"/>
              </a:rPr>
              <a:t>relational benefit</a:t>
            </a:r>
            <a:r>
              <a:rPr lang="en-US" altLang="zh-TW" dirty="0">
                <a:ea typeface="ＭＳ Ｐゴシック" panose="020B0600070205080204" pitchFamily="34" charset="-128"/>
              </a:rPr>
              <a:t> is being tapped by each of the </a:t>
            </a:r>
            <a:r>
              <a:rPr lang="en-US" altLang="zh-CN" dirty="0">
                <a:ea typeface="ＭＳ Ｐゴシック" panose="020B0600070205080204" pitchFamily="34" charset="-128"/>
              </a:rPr>
              <a:t>two</a:t>
            </a:r>
            <a:r>
              <a:rPr lang="en-US" altLang="zh-TW" dirty="0">
                <a:ea typeface="ＭＳ Ｐゴシック" panose="020B0600070205080204" pitchFamily="34" charset="-128"/>
              </a:rPr>
              <a:t> factors. </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a:t>
            </a:r>
            <a:r>
              <a:rPr lang="en-US" altLang="zh-CN" strike="dblStrike" dirty="0">
                <a:ea typeface="ＭＳ Ｐゴシック" panose="020B0600070205080204" pitchFamily="34" charset="-128"/>
              </a:rPr>
              <a:t>1</a:t>
            </a:r>
            <a:r>
              <a:rPr lang="en-US" altLang="zh-CN" dirty="0">
                <a:solidFill>
                  <a:srgbClr val="FF0000"/>
                </a:solidFill>
                <a:ea typeface="ＭＳ Ｐゴシック" panose="020B0600070205080204" pitchFamily="34" charset="-128"/>
              </a:rPr>
              <a:t>2</a:t>
            </a:r>
            <a:r>
              <a:rPr lang="en-US" altLang="zh-CN" dirty="0">
                <a:ea typeface="ＭＳ Ｐゴシック" panose="020B0600070205080204" pitchFamily="34" charset="-128"/>
              </a:rPr>
              <a:t>: </a:t>
            </a:r>
            <a:r>
              <a:rPr lang="en-US" altLang="zh-TW" dirty="0">
                <a:ea typeface="ＭＳ Ｐゴシック" panose="020B0600070205080204" pitchFamily="34" charset="-128"/>
              </a:rPr>
              <a:t>Confidence benefits</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a:t>
            </a:r>
            <a:r>
              <a:rPr lang="en-US" altLang="zh-CN" strike="dblStrike" dirty="0">
                <a:ea typeface="ＭＳ Ｐゴシック" panose="020B0600070205080204" pitchFamily="34" charset="-128"/>
              </a:rPr>
              <a:t>2</a:t>
            </a:r>
            <a:r>
              <a:rPr lang="en-US" altLang="zh-CN" dirty="0">
                <a:solidFill>
                  <a:srgbClr val="FF0000"/>
                </a:solidFill>
                <a:ea typeface="ＭＳ Ｐゴシック" panose="020B0600070205080204" pitchFamily="34" charset="-128"/>
              </a:rPr>
              <a:t>1</a:t>
            </a:r>
            <a:r>
              <a:rPr lang="en-US" altLang="zh-CN" dirty="0">
                <a:ea typeface="ＭＳ Ｐゴシック" panose="020B0600070205080204" pitchFamily="34" charset="-128"/>
              </a:rPr>
              <a:t>: </a:t>
            </a:r>
            <a:r>
              <a:rPr lang="en-US" altLang="zh-TW" dirty="0">
                <a:ea typeface="ＭＳ Ｐゴシック" panose="020B0600070205080204" pitchFamily="34" charset="-128"/>
              </a:rPr>
              <a:t>Social benefits</a:t>
            </a:r>
            <a:endParaRPr lang="en-US" altLang="zh-CN" dirty="0">
              <a:ea typeface="ＭＳ Ｐゴシック" panose="020B0600070205080204" pitchFamily="34" charset="-128"/>
            </a:endParaRPr>
          </a:p>
        </p:txBody>
      </p:sp>
    </p:spTree>
    <p:extLst>
      <p:ext uri="{BB962C8B-B14F-4D97-AF65-F5344CB8AC3E}">
        <p14:creationId xmlns:p14="http://schemas.microsoft.com/office/powerpoint/2010/main" val="166160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6A1A25E8-DB50-4CCD-93A0-4BAA10F58E5F}"/>
              </a:ext>
            </a:extLst>
          </p:cNvPr>
          <p:cNvSpPr>
            <a:spLocks noGrp="1" noChangeArrowheads="1"/>
          </p:cNvSpPr>
          <p:nvPr>
            <p:ph type="title"/>
          </p:nvPr>
        </p:nvSpPr>
        <p:spPr/>
        <p:txBody>
          <a:bodyPr>
            <a:normAutofit/>
          </a:bodyPr>
          <a:lstStyle/>
          <a:p>
            <a:r>
              <a:rPr lang="en-US" altLang="zh-CN" dirty="0"/>
              <a:t>7. Conducting reliability analysis</a:t>
            </a:r>
            <a:endParaRPr lang="en-US" altLang="zh-TW" dirty="0"/>
          </a:p>
        </p:txBody>
      </p:sp>
      <p:sp>
        <p:nvSpPr>
          <p:cNvPr id="7172" name="Rectangle 3">
            <a:extLst>
              <a:ext uri="{FF2B5EF4-FFF2-40B4-BE49-F238E27FC236}">
                <a16:creationId xmlns:a16="http://schemas.microsoft.com/office/drawing/2014/main" id="{671086BE-EC80-4D98-8F69-DA01DC5956CE}"/>
              </a:ext>
            </a:extLst>
          </p:cNvPr>
          <p:cNvSpPr>
            <a:spLocks noGrp="1" noChangeArrowheads="1"/>
          </p:cNvSpPr>
          <p:nvPr>
            <p:ph type="body" sz="half" idx="1"/>
          </p:nvPr>
        </p:nvSpPr>
        <p:spPr>
          <a:xfrm>
            <a:off x="914162" y="1981200"/>
            <a:ext cx="5972338" cy="4616152"/>
          </a:xfrm>
        </p:spPr>
        <p:txBody>
          <a:bodyPr>
            <a:normAutofit fontScale="77500" lnSpcReduction="20000"/>
          </a:bodyPr>
          <a:lstStyle/>
          <a:p>
            <a:r>
              <a:rPr lang="en-US" altLang="zh-CN" dirty="0">
                <a:solidFill>
                  <a:srgbClr val="FF0000"/>
                </a:solidFill>
              </a:rPr>
              <a:t>Key question</a:t>
            </a:r>
            <a:r>
              <a:rPr lang="en-US" altLang="zh-CN" dirty="0"/>
              <a:t>: Are the subscales reliable? Are they measuring the same sub-construct?</a:t>
            </a:r>
          </a:p>
          <a:p>
            <a:r>
              <a:rPr lang="en-US" altLang="zh-CN" dirty="0"/>
              <a:t>Select Analyze &gt; Scale &gt; Reliability Analysis from the menu bar to open the Reliability Analysis window. </a:t>
            </a:r>
          </a:p>
          <a:p>
            <a:r>
              <a:rPr lang="en-US" altLang="zh-CN" dirty="0"/>
              <a:t>Highlight q1 to q6 from the list of variables on the left, and click on the arrow button to move it into the items box. </a:t>
            </a:r>
          </a:p>
          <a:p>
            <a:r>
              <a:rPr lang="en-US" altLang="zh-CN" dirty="0"/>
              <a:t>Click on the Statistics button.  A Reliability Analysis: Statistics window will appear.  </a:t>
            </a:r>
          </a:p>
          <a:p>
            <a:r>
              <a:rPr lang="en-US" altLang="zh-CN" dirty="0"/>
              <a:t>Click on the box next to “scale if item deleted”</a:t>
            </a:r>
          </a:p>
          <a:p>
            <a:r>
              <a:rPr lang="en-US" altLang="zh-CN" dirty="0"/>
              <a:t>Click on Continue to return to the Reliability Analysis window. </a:t>
            </a:r>
          </a:p>
          <a:p>
            <a:r>
              <a:rPr lang="en-US" altLang="zh-CN" dirty="0"/>
              <a:t>Click on OK to run the analysis.</a:t>
            </a:r>
          </a:p>
        </p:txBody>
      </p:sp>
      <p:graphicFrame>
        <p:nvGraphicFramePr>
          <p:cNvPr id="7170" name="Object 4">
            <a:extLst>
              <a:ext uri="{FF2B5EF4-FFF2-40B4-BE49-F238E27FC236}">
                <a16:creationId xmlns:a16="http://schemas.microsoft.com/office/drawing/2014/main" id="{6372703E-B976-4867-8C67-14166341A6D2}"/>
              </a:ext>
            </a:extLst>
          </p:cNvPr>
          <p:cNvGraphicFramePr>
            <a:graphicFrameLocks noGrp="1" noChangeAspect="1"/>
          </p:cNvGraphicFramePr>
          <p:nvPr>
            <p:ph sz="half" idx="2"/>
            <p:extLst>
              <p:ext uri="{D42A27DB-BD31-4B8C-83A1-F6EECF244321}">
                <p14:modId xmlns:p14="http://schemas.microsoft.com/office/powerpoint/2010/main" val="1389293428"/>
              </p:ext>
            </p:extLst>
          </p:nvPr>
        </p:nvGraphicFramePr>
        <p:xfrm>
          <a:off x="7246540" y="1981200"/>
          <a:ext cx="4226583" cy="3763972"/>
        </p:xfrm>
        <a:graphic>
          <a:graphicData uri="http://schemas.openxmlformats.org/presentationml/2006/ole">
            <mc:AlternateContent xmlns:mc="http://schemas.openxmlformats.org/markup-compatibility/2006">
              <mc:Choice xmlns:v="urn:schemas-microsoft-com:vml" Requires="v">
                <p:oleObj spid="_x0000_s7192" name="Bitmap Image" r:id="rId3" imgW="3828571" imgH="3409524" progId="PBrush">
                  <p:embed/>
                </p:oleObj>
              </mc:Choice>
              <mc:Fallback>
                <p:oleObj name="Bitmap Image" r:id="rId3" imgW="3828571" imgH="3409524" progId="PBrush">
                  <p:embed/>
                  <p:pic>
                    <p:nvPicPr>
                      <p:cNvPr id="7170" name="Object 4">
                        <a:extLst>
                          <a:ext uri="{FF2B5EF4-FFF2-40B4-BE49-F238E27FC236}">
                            <a16:creationId xmlns:a16="http://schemas.microsoft.com/office/drawing/2014/main" id="{6372703E-B976-4867-8C67-14166341A6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6540" y="1981200"/>
                        <a:ext cx="4226583" cy="3763972"/>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2590364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id="{A48D16CB-2C02-40DF-8498-EBB4380AD7BA}"/>
              </a:ext>
            </a:extLst>
          </p:cNvPr>
          <p:cNvSpPr>
            <a:spLocks noGrp="1" noChangeArrowheads="1"/>
          </p:cNvSpPr>
          <p:nvPr>
            <p:ph type="title"/>
          </p:nvPr>
        </p:nvSpPr>
        <p:spPr/>
        <p:txBody>
          <a:bodyPr/>
          <a:lstStyle/>
          <a:p>
            <a:r>
              <a:rPr lang="en-US" altLang="zh-CN" dirty="0"/>
              <a:t>7. Conducting reliability analysis</a:t>
            </a:r>
            <a:endParaRPr lang="en-US" altLang="zh-TW" dirty="0"/>
          </a:p>
        </p:txBody>
      </p:sp>
      <p:sp>
        <p:nvSpPr>
          <p:cNvPr id="39939" name="Rectangle 3">
            <a:extLst>
              <a:ext uri="{FF2B5EF4-FFF2-40B4-BE49-F238E27FC236}">
                <a16:creationId xmlns:a16="http://schemas.microsoft.com/office/drawing/2014/main" id="{F33553E1-2B86-4565-8943-1A137ECC29A7}"/>
              </a:ext>
            </a:extLst>
          </p:cNvPr>
          <p:cNvSpPr>
            <a:spLocks noGrp="1" noChangeArrowheads="1"/>
          </p:cNvSpPr>
          <p:nvPr>
            <p:ph type="body" sz="half" idx="1"/>
          </p:nvPr>
        </p:nvSpPr>
        <p:spPr/>
        <p:txBody>
          <a:bodyPr>
            <a:normAutofit fontScale="85000" lnSpcReduction="20000"/>
          </a:bodyPr>
          <a:lstStyle/>
          <a:p>
            <a:r>
              <a:rPr lang="en-US" altLang="zh-CN" dirty="0"/>
              <a:t>Cronbach's alpha coefficient measures the extent to which individual items that constitute a multiple-item scale correlate with one another. </a:t>
            </a:r>
          </a:p>
          <a:p>
            <a:r>
              <a:rPr lang="en-US" altLang="zh-CN" dirty="0"/>
              <a:t>It takes a value of 1.0 when the total score variance is perfectly correlated. </a:t>
            </a:r>
          </a:p>
          <a:p>
            <a:r>
              <a:rPr lang="en-US" altLang="zh-CN" dirty="0"/>
              <a:t>Alpha should be at least .70.</a:t>
            </a:r>
          </a:p>
          <a:p>
            <a:r>
              <a:rPr lang="en-US" altLang="zh-CN" dirty="0"/>
              <a:t>In this case alpha is 0.846</a:t>
            </a:r>
          </a:p>
          <a:p>
            <a:r>
              <a:rPr lang="en-US" altLang="zh-CN" dirty="0"/>
              <a:t>Note that deletion of Q5 would increase alpha to .8591.</a:t>
            </a:r>
          </a:p>
          <a:p>
            <a:r>
              <a:rPr lang="en-US" altLang="zh-CN" dirty="0"/>
              <a:t>Repeat the same procedure for Q7 to Q11</a:t>
            </a:r>
            <a:endParaRPr lang="en-US" altLang="zh-TW" dirty="0"/>
          </a:p>
        </p:txBody>
      </p:sp>
      <p:sp>
        <p:nvSpPr>
          <p:cNvPr id="39940" name="Rectangle 5">
            <a:extLst>
              <a:ext uri="{FF2B5EF4-FFF2-40B4-BE49-F238E27FC236}">
                <a16:creationId xmlns:a16="http://schemas.microsoft.com/office/drawing/2014/main" id="{1B775376-4AB5-4487-AAF3-19EF6E05C104}"/>
              </a:ext>
            </a:extLst>
          </p:cNvPr>
          <p:cNvSpPr>
            <a:spLocks noGrp="1" noChangeArrowheads="1"/>
          </p:cNvSpPr>
          <p:nvPr>
            <p:ph type="body" sz="half" idx="2"/>
          </p:nvPr>
        </p:nvSpPr>
        <p:spPr>
          <a:xfrm>
            <a:off x="6262478" y="1828800"/>
            <a:ext cx="5160525" cy="4624536"/>
          </a:xfrm>
          <a:solidFill>
            <a:srgbClr val="FFFF99"/>
          </a:solidFill>
          <a:ln>
            <a:solidFill>
              <a:schemeClr val="tx1"/>
            </a:solidFill>
          </a:ln>
        </p:spPr>
        <p:txBody>
          <a:bodyPr>
            <a:normAutofit fontScale="47500" lnSpcReduction="20000"/>
          </a:bodyPr>
          <a:lstStyle/>
          <a:p>
            <a:r>
              <a:rPr lang="en-US" altLang="zh-TW" sz="2800" b="1" dirty="0"/>
              <a:t>Reliability Analysis		</a:t>
            </a:r>
            <a:r>
              <a:rPr lang="en-US" altLang="zh-TW" sz="2500" b="1" dirty="0"/>
              <a:t>	</a:t>
            </a:r>
            <a:r>
              <a:rPr lang="en-US" altLang="zh-CN" sz="2500" b="1" dirty="0"/>
              <a:t>                                                        		                   Corrected</a:t>
            </a:r>
            <a:endParaRPr lang="en-US" altLang="zh-TW" sz="2800" b="1" dirty="0"/>
          </a:p>
          <a:p>
            <a:r>
              <a:rPr lang="en-US" altLang="zh-CN" sz="2800" b="1" dirty="0"/>
              <a:t>  </a:t>
            </a:r>
            <a:r>
              <a:rPr lang="en-US" altLang="zh-TW" sz="2500" b="1" dirty="0"/>
              <a:t>Scale Mean</a:t>
            </a:r>
            <a:r>
              <a:rPr lang="en-US" altLang="zh-CN" sz="2500" b="1" dirty="0"/>
              <a:t>          Scale Var if     Item-total      Alpha if </a:t>
            </a:r>
            <a:endParaRPr lang="en-US" altLang="zh-CN" sz="2800" b="1" dirty="0"/>
          </a:p>
          <a:p>
            <a:r>
              <a:rPr lang="en-US" altLang="zh-TW" sz="2500" b="1" dirty="0"/>
              <a:t> </a:t>
            </a:r>
            <a:r>
              <a:rPr lang="en-US" altLang="zh-CN" sz="2500" b="1" dirty="0"/>
              <a:t> </a:t>
            </a:r>
            <a:r>
              <a:rPr lang="en-US" altLang="zh-TW" sz="2500" b="1" dirty="0"/>
              <a:t>if Item Deleted</a:t>
            </a:r>
            <a:r>
              <a:rPr lang="en-US" altLang="zh-CN" sz="2500" b="1" dirty="0"/>
              <a:t>     Item Deleted   Correlation   Item Deleted</a:t>
            </a:r>
          </a:p>
          <a:p>
            <a:r>
              <a:rPr lang="en-US" altLang="zh-TW" sz="2800" b="1" dirty="0"/>
              <a:t>Q1	</a:t>
            </a:r>
            <a:r>
              <a:rPr lang="en-US" altLang="zh-CN" sz="2800" b="1" dirty="0"/>
              <a:t>   </a:t>
            </a:r>
            <a:r>
              <a:rPr lang="en-US" altLang="zh-TW" sz="2800" b="1" dirty="0"/>
              <a:t>24.9126	15.8256	0.6655	0.8136</a:t>
            </a:r>
          </a:p>
          <a:p>
            <a:r>
              <a:rPr lang="en-US" altLang="zh-TW" sz="2800" b="1" dirty="0"/>
              <a:t>Q2	</a:t>
            </a:r>
            <a:r>
              <a:rPr lang="en-US" altLang="zh-CN" sz="2800" b="1" dirty="0"/>
              <a:t>   </a:t>
            </a:r>
            <a:r>
              <a:rPr lang="en-US" altLang="zh-TW" sz="2800" b="1" dirty="0"/>
              <a:t>24.699</a:t>
            </a:r>
            <a:r>
              <a:rPr lang="en-US" altLang="zh-CN" sz="2800" b="1" dirty="0"/>
              <a:t>	</a:t>
            </a:r>
            <a:r>
              <a:rPr lang="en-US" altLang="zh-TW" sz="2800" b="1" dirty="0"/>
              <a:t>15.9379	0.7807	0.7901</a:t>
            </a:r>
          </a:p>
          <a:p>
            <a:r>
              <a:rPr lang="en-US" altLang="zh-TW" sz="2800" b="1" dirty="0"/>
              <a:t>Q3	</a:t>
            </a:r>
            <a:r>
              <a:rPr lang="en-US" altLang="zh-CN" sz="2800" b="1" dirty="0"/>
              <a:t>   </a:t>
            </a:r>
            <a:r>
              <a:rPr lang="en-US" altLang="zh-TW" sz="2800" b="1" dirty="0"/>
              <a:t>24.5437	16.2309	0.8209	0.7855</a:t>
            </a:r>
          </a:p>
          <a:p>
            <a:r>
              <a:rPr lang="en-US" altLang="zh-TW" sz="2800" b="1" dirty="0"/>
              <a:t>Q4	</a:t>
            </a:r>
            <a:r>
              <a:rPr lang="en-US" altLang="zh-CN" sz="2800" b="1" dirty="0"/>
              <a:t>   </a:t>
            </a:r>
            <a:r>
              <a:rPr lang="en-US" altLang="zh-TW" sz="2800" b="1" dirty="0"/>
              <a:t>24.3204	16.7101	0.6494	0.8161</a:t>
            </a:r>
          </a:p>
          <a:p>
            <a:r>
              <a:rPr lang="en-US" altLang="zh-TW" sz="2800" b="1" dirty="0"/>
              <a:t>Q5	</a:t>
            </a:r>
            <a:r>
              <a:rPr lang="en-US" altLang="zh-CN" sz="2800" b="1" dirty="0"/>
              <a:t>   </a:t>
            </a:r>
            <a:r>
              <a:rPr lang="en-US" altLang="zh-TW" sz="2800" b="1" dirty="0"/>
              <a:t>24.466</a:t>
            </a:r>
            <a:r>
              <a:rPr lang="en-US" altLang="zh-CN" sz="2800" b="1" dirty="0"/>
              <a:t>	</a:t>
            </a:r>
            <a:r>
              <a:rPr lang="en-US" altLang="zh-TW" sz="2800" b="1" dirty="0"/>
              <a:t>19.6434	0.3945	0.8591</a:t>
            </a:r>
          </a:p>
          <a:p>
            <a:r>
              <a:rPr lang="en-US" altLang="zh-TW" sz="2800" b="1" dirty="0"/>
              <a:t>Q6	</a:t>
            </a:r>
            <a:r>
              <a:rPr lang="en-US" altLang="zh-CN" sz="2800" b="1" dirty="0"/>
              <a:t>   </a:t>
            </a:r>
            <a:r>
              <a:rPr lang="en-US" altLang="zh-TW" sz="2800" b="1" dirty="0"/>
              <a:t>25.0194	17.8428	0.4868	0.8484</a:t>
            </a:r>
          </a:p>
          <a:p>
            <a:r>
              <a:rPr lang="en-US" altLang="zh-TW" sz="2800" b="1" dirty="0"/>
              <a:t>Reliability Coefficients			</a:t>
            </a:r>
          </a:p>
          <a:p>
            <a:r>
              <a:rPr lang="en-US" altLang="zh-TW" sz="2800" b="1" dirty="0"/>
              <a:t>N of Cases =    103.0    N of Items =  6</a:t>
            </a:r>
          </a:p>
          <a:p>
            <a:r>
              <a:rPr lang="en-US" altLang="zh-TW" sz="2800" b="1" dirty="0"/>
              <a:t>Alpha =    .8460				</a:t>
            </a:r>
          </a:p>
          <a:p>
            <a:endParaRPr lang="en-US" altLang="zh-TW" dirty="0"/>
          </a:p>
        </p:txBody>
      </p:sp>
    </p:spTree>
    <p:extLst>
      <p:ext uri="{BB962C8B-B14F-4D97-AF65-F5344CB8AC3E}">
        <p14:creationId xmlns:p14="http://schemas.microsoft.com/office/powerpoint/2010/main" val="193597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BE0C1FF6-2ECD-4A24-9161-E6A39E2CA136}"/>
              </a:ext>
            </a:extLst>
          </p:cNvPr>
          <p:cNvSpPr>
            <a:spLocks noGrp="1" noChangeArrowheads="1"/>
          </p:cNvSpPr>
          <p:nvPr>
            <p:ph type="title"/>
          </p:nvPr>
        </p:nvSpPr>
        <p:spPr/>
        <p:txBody>
          <a:bodyPr>
            <a:normAutofit/>
          </a:bodyPr>
          <a:lstStyle/>
          <a:p>
            <a:r>
              <a:rPr lang="en-US" altLang="zh-CN" dirty="0"/>
              <a:t>8. Computing summated scores</a:t>
            </a:r>
            <a:endParaRPr lang="en-US" altLang="zh-TW" dirty="0"/>
          </a:p>
        </p:txBody>
      </p:sp>
      <p:sp>
        <p:nvSpPr>
          <p:cNvPr id="8196" name="Rectangle 3">
            <a:extLst>
              <a:ext uri="{FF2B5EF4-FFF2-40B4-BE49-F238E27FC236}">
                <a16:creationId xmlns:a16="http://schemas.microsoft.com/office/drawing/2014/main" id="{088A72E0-B7C1-4EA0-BC92-0955D1978CEC}"/>
              </a:ext>
            </a:extLst>
          </p:cNvPr>
          <p:cNvSpPr>
            <a:spLocks noGrp="1" noChangeArrowheads="1"/>
          </p:cNvSpPr>
          <p:nvPr>
            <p:ph type="body" sz="half" idx="1"/>
          </p:nvPr>
        </p:nvSpPr>
        <p:spPr/>
        <p:txBody>
          <a:bodyPr>
            <a:normAutofit fontScale="85000" lnSpcReduction="20000"/>
          </a:bodyPr>
          <a:lstStyle/>
          <a:p>
            <a:r>
              <a:rPr lang="en-US" altLang="zh-CN" dirty="0"/>
              <a:t>Select Transform &gt; Compute from the menu bar to open the Compute Variable window. </a:t>
            </a:r>
          </a:p>
          <a:p>
            <a:r>
              <a:rPr lang="en-US" altLang="zh-CN" dirty="0"/>
              <a:t>Enter “factor1” to the Target Variable window.</a:t>
            </a:r>
          </a:p>
          <a:p>
            <a:r>
              <a:rPr lang="en-US" altLang="zh-CN" dirty="0"/>
              <a:t>Enter mean (Q1, Q2, Q3, Q4, Q5, Q6) to the Numeric Expression box</a:t>
            </a:r>
          </a:p>
          <a:p>
            <a:r>
              <a:rPr lang="en-US" altLang="zh-CN" dirty="0"/>
              <a:t>Click on OK to compute factor1.</a:t>
            </a:r>
          </a:p>
          <a:p>
            <a:r>
              <a:rPr lang="en-US" altLang="zh-CN" dirty="0"/>
              <a:t>A new item will be generated at the rightmost column</a:t>
            </a:r>
          </a:p>
          <a:p>
            <a:r>
              <a:rPr lang="en-US" altLang="zh-CN" dirty="0"/>
              <a:t>Repeat the same procedure for factor2</a:t>
            </a:r>
          </a:p>
        </p:txBody>
      </p:sp>
      <p:graphicFrame>
        <p:nvGraphicFramePr>
          <p:cNvPr id="8194" name="Object 4">
            <a:extLst>
              <a:ext uri="{FF2B5EF4-FFF2-40B4-BE49-F238E27FC236}">
                <a16:creationId xmlns:a16="http://schemas.microsoft.com/office/drawing/2014/main" id="{32D79871-C28F-4E4B-9D77-D3A16A2556FC}"/>
              </a:ext>
            </a:extLst>
          </p:cNvPr>
          <p:cNvGraphicFramePr>
            <a:graphicFrameLocks noGrp="1" noChangeAspect="1"/>
          </p:cNvGraphicFramePr>
          <p:nvPr>
            <p:ph sz="half" idx="2"/>
            <p:extLst>
              <p:ext uri="{D42A27DB-BD31-4B8C-83A1-F6EECF244321}">
                <p14:modId xmlns:p14="http://schemas.microsoft.com/office/powerpoint/2010/main" val="257663364"/>
              </p:ext>
            </p:extLst>
          </p:nvPr>
        </p:nvGraphicFramePr>
        <p:xfrm>
          <a:off x="6670476" y="2420888"/>
          <a:ext cx="4829175" cy="2867025"/>
        </p:xfrm>
        <a:graphic>
          <a:graphicData uri="http://schemas.openxmlformats.org/presentationml/2006/ole">
            <mc:AlternateContent xmlns:mc="http://schemas.openxmlformats.org/markup-compatibility/2006">
              <mc:Choice xmlns:v="urn:schemas-microsoft-com:vml" Requires="v">
                <p:oleObj spid="_x0000_s8215" name="Bitmap Image" r:id="rId3" imgW="4828571" imgH="2866667" progId="PBrush">
                  <p:embed/>
                </p:oleObj>
              </mc:Choice>
              <mc:Fallback>
                <p:oleObj name="Bitmap Image" r:id="rId3" imgW="4828571" imgH="2866667" progId="PBrush">
                  <p:embed/>
                  <p:pic>
                    <p:nvPicPr>
                      <p:cNvPr id="8194" name="Object 4">
                        <a:extLst>
                          <a:ext uri="{FF2B5EF4-FFF2-40B4-BE49-F238E27FC236}">
                            <a16:creationId xmlns:a16="http://schemas.microsoft.com/office/drawing/2014/main" id="{32D79871-C28F-4E4B-9D77-D3A16A2556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0476" y="2420888"/>
                        <a:ext cx="4829175" cy="2867025"/>
                      </a:xfrm>
                      <a:prstGeom prst="rect">
                        <a:avLst/>
                      </a:prstGeom>
                    </p:spPr>
                  </p:pic>
                </p:oleObj>
              </mc:Fallback>
            </mc:AlternateContent>
          </a:graphicData>
        </a:graphic>
      </p:graphicFrame>
    </p:spTree>
    <p:extLst>
      <p:ext uri="{BB962C8B-B14F-4D97-AF65-F5344CB8AC3E}">
        <p14:creationId xmlns:p14="http://schemas.microsoft.com/office/powerpoint/2010/main" val="21864572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3F8184C-BA5B-4CC6-A428-0B42971D3F3D}"/>
              </a:ext>
            </a:extLst>
          </p:cNvPr>
          <p:cNvSpPr>
            <a:spLocks noGrp="1"/>
          </p:cNvSpPr>
          <p:nvPr>
            <p:ph type="title"/>
          </p:nvPr>
        </p:nvSpPr>
        <p:spPr/>
        <p:txBody>
          <a:bodyPr/>
          <a:lstStyle/>
          <a:p>
            <a:r>
              <a:rPr lang="en-HK" dirty="0"/>
              <a:t>Data</a:t>
            </a:r>
            <a:endParaRPr lang="en-GB" dirty="0"/>
          </a:p>
        </p:txBody>
      </p:sp>
      <p:sp>
        <p:nvSpPr>
          <p:cNvPr id="6" name="Content Placeholder 5">
            <a:extLst>
              <a:ext uri="{FF2B5EF4-FFF2-40B4-BE49-F238E27FC236}">
                <a16:creationId xmlns:a16="http://schemas.microsoft.com/office/drawing/2014/main" id="{AE56F68B-DE3A-4F36-9E6E-206243E9DFB9}"/>
              </a:ext>
            </a:extLst>
          </p:cNvPr>
          <p:cNvSpPr>
            <a:spLocks noGrp="1"/>
          </p:cNvSpPr>
          <p:nvPr>
            <p:ph idx="1"/>
          </p:nvPr>
        </p:nvSpPr>
        <p:spPr/>
        <p:txBody>
          <a:bodyPr>
            <a:normAutofit/>
          </a:bodyPr>
          <a:lstStyle/>
          <a:p>
            <a:pPr marL="45720" indent="0">
              <a:buNone/>
            </a:pPr>
            <a:r>
              <a:rPr lang="en-HK" sz="3200" dirty="0"/>
              <a:t>Download the data file from:</a:t>
            </a:r>
            <a:endParaRPr lang="en-GB" sz="3200" dirty="0"/>
          </a:p>
          <a:p>
            <a:pPr marL="45720" indent="0">
              <a:buNone/>
            </a:pPr>
            <a:r>
              <a:rPr lang="en-GB" sz="3200" dirty="0"/>
              <a:t>https://drive.google.com/drive/folders/</a:t>
            </a:r>
            <a:r>
              <a:rPr lang="en-GB" sz="3200" dirty="0">
                <a:solidFill>
                  <a:srgbClr val="FF0000"/>
                </a:solidFill>
              </a:rPr>
              <a:t>1CyMDUOTucgG8dKJo9bSaAlfM75mMf_8s</a:t>
            </a:r>
          </a:p>
        </p:txBody>
      </p:sp>
    </p:spTree>
    <p:extLst>
      <p:ext uri="{BB962C8B-B14F-4D97-AF65-F5344CB8AC3E}">
        <p14:creationId xmlns:p14="http://schemas.microsoft.com/office/powerpoint/2010/main" val="3271105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397</TotalTime>
  <Words>2243</Words>
  <Application>Microsoft Office PowerPoint</Application>
  <PresentationFormat>Custom</PresentationFormat>
  <Paragraphs>243</Paragraphs>
  <Slides>29</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29</vt:i4>
      </vt:variant>
    </vt:vector>
  </HeadingPairs>
  <TitlesOfParts>
    <vt:vector size="37" baseType="lpstr">
      <vt:lpstr>Microsoft JhengHei</vt:lpstr>
      <vt:lpstr>MS PGothic</vt:lpstr>
      <vt:lpstr>YouYuan</vt:lpstr>
      <vt:lpstr>Arial</vt:lpstr>
      <vt:lpstr>Century Gothic</vt:lpstr>
      <vt:lpstr>Continental Asia 16x9</vt:lpstr>
      <vt:lpstr>Bitmap Image</vt:lpstr>
      <vt:lpstr>Picture</vt:lpstr>
      <vt:lpstr>SBPD7010  QUANTITATIVE RESEARCH METHODS</vt:lpstr>
      <vt:lpstr>Topics</vt:lpstr>
      <vt:lpstr>Single-Item versus Multiple-Item Scales</vt:lpstr>
      <vt:lpstr>Factor Analysis</vt:lpstr>
      <vt:lpstr>Factor Analysis</vt:lpstr>
      <vt:lpstr>Purposes</vt:lpstr>
      <vt:lpstr>Key terms</vt:lpstr>
      <vt:lpstr>Key terms</vt:lpstr>
      <vt:lpstr>Types of Factor Analysis</vt:lpstr>
      <vt:lpstr>Steps in Factor analysis</vt:lpstr>
      <vt:lpstr>Choosing variables and sample size</vt:lpstr>
      <vt:lpstr>3. Factor Extraction</vt:lpstr>
      <vt:lpstr>4. Determine number of factors</vt:lpstr>
      <vt:lpstr>5. Factor rotation</vt:lpstr>
      <vt:lpstr>5. Factor rotation</vt:lpstr>
      <vt:lpstr>Factor Analysis</vt:lpstr>
      <vt:lpstr>Factor Analysis</vt:lpstr>
      <vt:lpstr>Factor Analysis</vt:lpstr>
      <vt:lpstr>Factor Analysis</vt:lpstr>
      <vt:lpstr>PowerPoint Presentation</vt:lpstr>
      <vt:lpstr>PowerPoint Presentation</vt:lpstr>
      <vt:lpstr>PowerPoint Presentation</vt:lpstr>
      <vt:lpstr>PowerPoint Presentation</vt:lpstr>
      <vt:lpstr>PowerPoint Presentation</vt:lpstr>
      <vt:lpstr>6. Factor naming</vt:lpstr>
      <vt:lpstr>7. Conducting reliability analysis</vt:lpstr>
      <vt:lpstr>7. Conducting reliability analysis</vt:lpstr>
      <vt:lpstr>8. Computing summated scores</vt:lpstr>
      <vt:lpstr>Data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46</cp:revision>
  <cp:lastPrinted>2018-03-01T14:51:02Z</cp:lastPrinted>
  <dcterms:created xsi:type="dcterms:W3CDTF">2018-01-28T08:08:54Z</dcterms:created>
  <dcterms:modified xsi:type="dcterms:W3CDTF">2018-03-09T05:15:48Z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