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63" r:id="rId3"/>
    <p:sldId id="262" r:id="rId4"/>
    <p:sldId id="257" r:id="rId5"/>
    <p:sldId id="264" r:id="rId6"/>
    <p:sldId id="258" r:id="rId7"/>
    <p:sldId id="266" r:id="rId8"/>
    <p:sldId id="265" r:id="rId9"/>
    <p:sldId id="259" r:id="rId10"/>
    <p:sldId id="260" r:id="rId11"/>
    <p:sldId id="267" r:id="rId12"/>
    <p:sldId id="268" r:id="rId13"/>
    <p:sldId id="261"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20417C-9D58-45A9-BE47-C927AD297E3E}" v="2" dt="2019-10-13T13:54:59.7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647" autoAdjust="0"/>
    <p:restoredTop sz="94660"/>
  </p:normalViewPr>
  <p:slideViewPr>
    <p:cSldViewPr snapToGrid="0">
      <p:cViewPr varScale="1">
        <p:scale>
          <a:sx n="74" d="100"/>
          <a:sy n="74" d="100"/>
        </p:scale>
        <p:origin x="4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DA8D3F33-2F23-460C-B7EA-2801B5CB2111}"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32797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D3F33-2F23-460C-B7EA-2801B5CB2111}" type="slidenum">
              <a:rPr lang="en-GB" smtClean="0"/>
              <a:t>‹#›</a:t>
            </a:fld>
            <a:endParaRPr lang="en-GB"/>
          </a:p>
        </p:txBody>
      </p:sp>
    </p:spTree>
    <p:extLst>
      <p:ext uri="{BB962C8B-B14F-4D97-AF65-F5344CB8AC3E}">
        <p14:creationId xmlns:p14="http://schemas.microsoft.com/office/powerpoint/2010/main" val="2031778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D3F33-2F23-460C-B7EA-2801B5CB2111}"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31380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14E8EFF-BEE6-45AF-ADD2-A19A65757175}"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D3F33-2F23-460C-B7EA-2801B5CB2111}" type="slidenum">
              <a:rPr lang="en-GB" smtClean="0"/>
              <a:t>‹#›</a:t>
            </a:fld>
            <a:endParaRPr lang="en-GB"/>
          </a:p>
        </p:txBody>
      </p:sp>
    </p:spTree>
    <p:extLst>
      <p:ext uri="{BB962C8B-B14F-4D97-AF65-F5344CB8AC3E}">
        <p14:creationId xmlns:p14="http://schemas.microsoft.com/office/powerpoint/2010/main" val="20243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14E8EFF-BEE6-45AF-ADD2-A19A65757175}" type="datetimeFigureOut">
              <a:rPr lang="en-GB" smtClean="0"/>
              <a:t>06/11/2019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8D3F33-2F23-460C-B7EA-2801B5CB2111}"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16546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4E8EFF-BEE6-45AF-ADD2-A19A65757175}" type="datetimeFigureOut">
              <a:rPr lang="en-GB" smtClean="0"/>
              <a:t>06/11/2019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8D3F33-2F23-460C-B7EA-2801B5CB211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31408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14E8EFF-BEE6-45AF-ADD2-A19A65757175}" type="datetimeFigureOut">
              <a:rPr lang="en-GB" smtClean="0"/>
              <a:t>06/11/2019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8D3F33-2F23-460C-B7EA-2801B5CB2111}" type="slidenum">
              <a:rPr lang="en-GB" smtClean="0"/>
              <a:t>‹#›</a:t>
            </a:fld>
            <a:endParaRPr lang="en-GB"/>
          </a:p>
        </p:txBody>
      </p:sp>
    </p:spTree>
    <p:extLst>
      <p:ext uri="{BB962C8B-B14F-4D97-AF65-F5344CB8AC3E}">
        <p14:creationId xmlns:p14="http://schemas.microsoft.com/office/powerpoint/2010/main" val="4473380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4E8EFF-BEE6-45AF-ADD2-A19A65757175}"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D3F33-2F23-460C-B7EA-2801B5CB2111}"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977709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4E8EFF-BEE6-45AF-ADD2-A19A65757175}"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D3F33-2F23-460C-B7EA-2801B5CB2111}" type="slidenum">
              <a:rPr lang="en-GB" smtClean="0"/>
              <a:t>‹#›</a:t>
            </a:fld>
            <a:endParaRPr lang="en-GB"/>
          </a:p>
        </p:txBody>
      </p:sp>
    </p:spTree>
    <p:extLst>
      <p:ext uri="{BB962C8B-B14F-4D97-AF65-F5344CB8AC3E}">
        <p14:creationId xmlns:p14="http://schemas.microsoft.com/office/powerpoint/2010/main" val="39381980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14E8EFF-BEE6-45AF-ADD2-A19A65757175}" type="datetimeFigureOut">
              <a:rPr lang="en-GB" smtClean="0"/>
              <a:t>06/11/2019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A8D3F33-2F23-460C-B7EA-2801B5CB2111}" type="slidenum">
              <a:rPr lang="en-GB" smtClean="0"/>
              <a:t>‹#›</a:t>
            </a:fld>
            <a:endParaRPr lang="en-GB"/>
          </a:p>
        </p:txBody>
      </p:sp>
    </p:spTree>
    <p:extLst>
      <p:ext uri="{BB962C8B-B14F-4D97-AF65-F5344CB8AC3E}">
        <p14:creationId xmlns:p14="http://schemas.microsoft.com/office/powerpoint/2010/main" val="113559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D3F33-2F23-460C-B7EA-2801B5CB2111}"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932806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D3F33-2F23-460C-B7EA-2801B5CB2111}"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399216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D3F33-2F23-460C-B7EA-2801B5CB2111}" type="slidenum">
              <a:rPr lang="en-GB" smtClean="0"/>
              <a:t>‹#›</a:t>
            </a:fld>
            <a:endParaRPr lang="en-GB"/>
          </a:p>
        </p:txBody>
      </p:sp>
    </p:spTree>
    <p:extLst>
      <p:ext uri="{BB962C8B-B14F-4D97-AF65-F5344CB8AC3E}">
        <p14:creationId xmlns:p14="http://schemas.microsoft.com/office/powerpoint/2010/main" val="1905927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D3F33-2F23-460C-B7EA-2801B5CB2111}"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19511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D3F33-2F23-460C-B7EA-2801B5CB2111}"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6823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D3F33-2F23-460C-B7EA-2801B5CB2111}"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092080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14E8EFF-BEE6-45AF-ADD2-A19A65757175}" type="datetimeFigureOut">
              <a:rPr lang="en-GB" smtClean="0"/>
              <a:t>06/11/2019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8D3F33-2F23-460C-B7EA-2801B5CB2111}"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972071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14E8EFF-BEE6-45AF-ADD2-A19A65757175}" type="datetimeFigureOut">
              <a:rPr lang="en-GB" smtClean="0"/>
              <a:t>06/11/2019</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A8D3F33-2F23-460C-B7EA-2801B5CB2111}" type="slidenum">
              <a:rPr lang="en-GB" smtClean="0"/>
              <a:t>‹#›</a:t>
            </a:fld>
            <a:endParaRPr lang="en-GB"/>
          </a:p>
        </p:txBody>
      </p:sp>
    </p:spTree>
    <p:extLst>
      <p:ext uri="{BB962C8B-B14F-4D97-AF65-F5344CB8AC3E}">
        <p14:creationId xmlns:p14="http://schemas.microsoft.com/office/powerpoint/2010/main" val="4259451347"/>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8" r:id="rId5"/>
    <p:sldLayoutId id="2147483779" r:id="rId6"/>
    <p:sldLayoutId id="2147483780" r:id="rId7"/>
    <p:sldLayoutId id="2147483781" r:id="rId8"/>
    <p:sldLayoutId id="2147483782" r:id="rId9"/>
    <p:sldLayoutId id="2147483783" r:id="rId10"/>
    <p:sldLayoutId id="2147483784" r:id="rId11"/>
    <p:sldLayoutId id="2147483785" r:id="rId12"/>
    <p:sldLayoutId id="2147483786" r:id="rId13"/>
    <p:sldLayoutId id="2147483787" r:id="rId14"/>
    <p:sldLayoutId id="2147483788" r:id="rId15"/>
    <p:sldLayoutId id="2147483789" r:id="rId16"/>
    <p:sldLayoutId id="214748379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Repositioning a product.</a:t>
            </a:r>
          </a:p>
        </p:txBody>
      </p:sp>
      <p:sp>
        <p:nvSpPr>
          <p:cNvPr id="3" name="Subtitle 2"/>
          <p:cNvSpPr>
            <a:spLocks noGrp="1"/>
          </p:cNvSpPr>
          <p:nvPr>
            <p:ph type="subTitle" idx="1"/>
          </p:nvPr>
        </p:nvSpPr>
        <p:spPr/>
        <p:txBody>
          <a:bodyPr/>
          <a:lstStyle/>
          <a:p>
            <a:r>
              <a:rPr lang="en-GB" dirty="0"/>
              <a:t>Assessment 1- Elenid Marsh.</a:t>
            </a:r>
          </a:p>
        </p:txBody>
      </p:sp>
    </p:spTree>
    <p:extLst>
      <p:ext uri="{BB962C8B-B14F-4D97-AF65-F5344CB8AC3E}">
        <p14:creationId xmlns:p14="http://schemas.microsoft.com/office/powerpoint/2010/main" val="254285519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7C7F4A8-2033-4183-9210-97439863AEE6}"/>
              </a:ext>
            </a:extLst>
          </p:cNvPr>
          <p:cNvSpPr>
            <a:spLocks noGrp="1"/>
          </p:cNvSpPr>
          <p:nvPr>
            <p:ph type="title"/>
          </p:nvPr>
        </p:nvSpPr>
        <p:spPr/>
        <p:txBody>
          <a:bodyPr/>
          <a:lstStyle/>
          <a:p>
            <a:r>
              <a:rPr lang="en-GB" dirty="0"/>
              <a:t>The current situation</a:t>
            </a:r>
          </a:p>
        </p:txBody>
      </p:sp>
      <p:sp>
        <p:nvSpPr>
          <p:cNvPr id="3" name="Content Placeholder 2">
            <a:extLst>
              <a:ext uri="{FF2B5EF4-FFF2-40B4-BE49-F238E27FC236}">
                <a16:creationId xmlns="" xmlns:a16="http://schemas.microsoft.com/office/drawing/2014/main" id="{00139BB3-3045-4F8C-AAE9-A7EC8DC17036}"/>
              </a:ext>
            </a:extLst>
          </p:cNvPr>
          <p:cNvSpPr>
            <a:spLocks noGrp="1"/>
          </p:cNvSpPr>
          <p:nvPr>
            <p:ph idx="1"/>
          </p:nvPr>
        </p:nvSpPr>
        <p:spPr/>
        <p:txBody>
          <a:bodyPr>
            <a:normAutofit/>
          </a:bodyPr>
          <a:lstStyle/>
          <a:p>
            <a:r>
              <a:rPr lang="en-GB" sz="2000" dirty="0"/>
              <a:t>First Chocolate bar for us to launch in 5 years. </a:t>
            </a:r>
          </a:p>
          <a:p>
            <a:r>
              <a:rPr lang="en-GB" sz="2000" dirty="0"/>
              <a:t>The chocolate bar has seen positive sales and the launch has been successful.</a:t>
            </a:r>
          </a:p>
          <a:p>
            <a:r>
              <a:rPr lang="en-GB" sz="2000" dirty="0"/>
              <a:t>The need to recall a batch of chocolate bars due to some ingredients not being declared on the labels. </a:t>
            </a:r>
          </a:p>
          <a:p>
            <a:r>
              <a:rPr lang="en-GB" sz="2000" dirty="0"/>
              <a:t>This is how the PR team will deal with the negative PR from the recall.</a:t>
            </a:r>
          </a:p>
        </p:txBody>
      </p:sp>
    </p:spTree>
    <p:extLst>
      <p:ext uri="{BB962C8B-B14F-4D97-AF65-F5344CB8AC3E}">
        <p14:creationId xmlns:p14="http://schemas.microsoft.com/office/powerpoint/2010/main" val="70803320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dirty="0"/>
              <a:t>The effect repositioning a product will have on the company due to this fault.</a:t>
            </a:r>
          </a:p>
        </p:txBody>
      </p:sp>
      <p:sp>
        <p:nvSpPr>
          <p:cNvPr id="3" name="Content Placeholder 2"/>
          <p:cNvSpPr>
            <a:spLocks noGrp="1"/>
          </p:cNvSpPr>
          <p:nvPr>
            <p:ph idx="1"/>
          </p:nvPr>
        </p:nvSpPr>
        <p:spPr/>
        <p:txBody>
          <a:bodyPr>
            <a:normAutofit/>
          </a:bodyPr>
          <a:lstStyle/>
          <a:p>
            <a:r>
              <a:rPr lang="en-GB" sz="2000" dirty="0"/>
              <a:t>The recall is going to cause a setback to our sales.</a:t>
            </a:r>
          </a:p>
          <a:p>
            <a:r>
              <a:rPr lang="en-GB" sz="2000" dirty="0">
                <a:solidFill>
                  <a:schemeClr val="tx1"/>
                </a:solidFill>
              </a:rPr>
              <a:t>Negative effect on the income that comes into our </a:t>
            </a:r>
            <a:r>
              <a:rPr lang="en-GB" sz="2000" dirty="0" smtClean="0">
                <a:solidFill>
                  <a:schemeClr val="tx1"/>
                </a:solidFill>
              </a:rPr>
              <a:t>business, by making a loss.</a:t>
            </a:r>
            <a:endParaRPr lang="en-GB" sz="2000" dirty="0">
              <a:solidFill>
                <a:srgbClr val="FF0000"/>
              </a:solidFill>
            </a:endParaRPr>
          </a:p>
          <a:p>
            <a:r>
              <a:rPr lang="en-GB" sz="2000" dirty="0">
                <a:solidFill>
                  <a:schemeClr val="tx1"/>
                </a:solidFill>
              </a:rPr>
              <a:t>Increased costs to reposition our </a:t>
            </a:r>
            <a:r>
              <a:rPr lang="en-GB" sz="2000" dirty="0" smtClean="0">
                <a:solidFill>
                  <a:schemeClr val="tx1"/>
                </a:solidFill>
              </a:rPr>
              <a:t>product</a:t>
            </a:r>
            <a:endParaRPr lang="en-GB" sz="2000" dirty="0">
              <a:solidFill>
                <a:schemeClr val="tx1"/>
              </a:solidFill>
            </a:endParaRPr>
          </a:p>
          <a:p>
            <a:r>
              <a:rPr lang="en-GB" sz="2000" dirty="0"/>
              <a:t>Negative effect on our brand/ </a:t>
            </a:r>
            <a:r>
              <a:rPr lang="en-GB" sz="2000" dirty="0">
                <a:solidFill>
                  <a:schemeClr val="tx1"/>
                </a:solidFill>
              </a:rPr>
              <a:t>reputation/ bad publicity.</a:t>
            </a:r>
          </a:p>
          <a:p>
            <a:r>
              <a:rPr lang="en-GB" sz="2000" dirty="0">
                <a:solidFill>
                  <a:schemeClr val="tx1"/>
                </a:solidFill>
              </a:rPr>
              <a:t> Customers lose faith in our product.</a:t>
            </a:r>
          </a:p>
          <a:p>
            <a:pPr marL="0" indent="0">
              <a:buNone/>
            </a:pPr>
            <a:endParaRPr lang="en-GB" dirty="0"/>
          </a:p>
          <a:p>
            <a:endParaRPr lang="en-GB" dirty="0"/>
          </a:p>
        </p:txBody>
      </p:sp>
    </p:spTree>
    <p:extLst>
      <p:ext uri="{BB962C8B-B14F-4D97-AF65-F5344CB8AC3E}">
        <p14:creationId xmlns:p14="http://schemas.microsoft.com/office/powerpoint/2010/main" val="2973947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Key issues involved</a:t>
            </a:r>
          </a:p>
        </p:txBody>
      </p:sp>
      <p:sp>
        <p:nvSpPr>
          <p:cNvPr id="3" name="Content Placeholder 2"/>
          <p:cNvSpPr>
            <a:spLocks noGrp="1"/>
          </p:cNvSpPr>
          <p:nvPr>
            <p:ph idx="1"/>
          </p:nvPr>
        </p:nvSpPr>
        <p:spPr>
          <a:xfrm>
            <a:off x="1295402" y="2160270"/>
            <a:ext cx="9601196" cy="4069080"/>
          </a:xfrm>
        </p:spPr>
        <p:txBody>
          <a:bodyPr>
            <a:normAutofit/>
          </a:bodyPr>
          <a:lstStyle/>
          <a:p>
            <a:pPr marL="0" indent="0">
              <a:buNone/>
            </a:pPr>
            <a:r>
              <a:rPr lang="en-GB" sz="2000" u="sng" dirty="0">
                <a:solidFill>
                  <a:schemeClr val="tx1"/>
                </a:solidFill>
              </a:rPr>
              <a:t>Issues:</a:t>
            </a:r>
          </a:p>
          <a:p>
            <a:r>
              <a:rPr lang="en-GB" sz="2000" dirty="0">
                <a:solidFill>
                  <a:schemeClr val="tx1"/>
                </a:solidFill>
              </a:rPr>
              <a:t>Not declaring the ingredients can cause dangers to users – allergies (nuts)</a:t>
            </a:r>
          </a:p>
          <a:p>
            <a:r>
              <a:rPr lang="en-GB" sz="2000" dirty="0">
                <a:solidFill>
                  <a:schemeClr val="tx1"/>
                </a:solidFill>
              </a:rPr>
              <a:t>Risk of claims due to liability and a bad name for our company.</a:t>
            </a:r>
          </a:p>
          <a:p>
            <a:r>
              <a:rPr lang="en-GB" sz="2000" dirty="0">
                <a:solidFill>
                  <a:schemeClr val="tx1"/>
                </a:solidFill>
              </a:rPr>
              <a:t>Unprofessional. </a:t>
            </a:r>
          </a:p>
          <a:p>
            <a:r>
              <a:rPr lang="en-GB" sz="2000" dirty="0">
                <a:solidFill>
                  <a:schemeClr val="tx1"/>
                </a:solidFill>
              </a:rPr>
              <a:t>Lack of information on the packet means product looks cheap and unappealing and could lead to low sales.</a:t>
            </a:r>
          </a:p>
          <a:p>
            <a:r>
              <a:rPr lang="en-GB" sz="2000" dirty="0">
                <a:solidFill>
                  <a:schemeClr val="tx1"/>
                </a:solidFill>
              </a:rPr>
              <a:t>Anything about adhering to trading standards? Food standards? Fines?</a:t>
            </a:r>
          </a:p>
          <a:p>
            <a:pPr marL="0" indent="0">
              <a:buNone/>
            </a:pPr>
            <a:endParaRPr lang="en-GB" dirty="0">
              <a:solidFill>
                <a:srgbClr val="FF0000"/>
              </a:solidFill>
            </a:endParaRPr>
          </a:p>
        </p:txBody>
      </p:sp>
    </p:spTree>
    <p:extLst>
      <p:ext uri="{BB962C8B-B14F-4D97-AF65-F5344CB8AC3E}">
        <p14:creationId xmlns:p14="http://schemas.microsoft.com/office/powerpoint/2010/main" val="253293062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12F7669-8F71-434C-BA91-E85271D5277F}"/>
              </a:ext>
            </a:extLst>
          </p:cNvPr>
          <p:cNvSpPr>
            <a:spLocks noGrp="1"/>
          </p:cNvSpPr>
          <p:nvPr>
            <p:ph type="title"/>
          </p:nvPr>
        </p:nvSpPr>
        <p:spPr/>
        <p:txBody>
          <a:bodyPr/>
          <a:lstStyle/>
          <a:p>
            <a:r>
              <a:rPr lang="en-GB" dirty="0"/>
              <a:t>Key  Stakeholders involved</a:t>
            </a:r>
          </a:p>
        </p:txBody>
      </p:sp>
      <p:sp>
        <p:nvSpPr>
          <p:cNvPr id="3" name="Content Placeholder 2">
            <a:extLst>
              <a:ext uri="{FF2B5EF4-FFF2-40B4-BE49-F238E27FC236}">
                <a16:creationId xmlns="" xmlns:a16="http://schemas.microsoft.com/office/drawing/2014/main" id="{4FFAF762-FA9A-407E-9905-2170CBB92926}"/>
              </a:ext>
            </a:extLst>
          </p:cNvPr>
          <p:cNvSpPr>
            <a:spLocks noGrp="1"/>
          </p:cNvSpPr>
          <p:nvPr>
            <p:ph idx="1"/>
          </p:nvPr>
        </p:nvSpPr>
        <p:spPr/>
        <p:txBody>
          <a:bodyPr>
            <a:normAutofit/>
          </a:bodyPr>
          <a:lstStyle/>
          <a:p>
            <a:r>
              <a:rPr lang="en-GB" sz="2000" b="1" dirty="0"/>
              <a:t>Internal stakeholders:</a:t>
            </a:r>
          </a:p>
          <a:p>
            <a:pPr marL="0" indent="0">
              <a:buNone/>
            </a:pPr>
            <a:r>
              <a:rPr lang="en-GB" sz="2000" dirty="0"/>
              <a:t>Staff including : Printers, designers, product development staff. </a:t>
            </a:r>
          </a:p>
          <a:p>
            <a:r>
              <a:rPr lang="en-GB" sz="2000" b="1" dirty="0"/>
              <a:t>External stakeholders: </a:t>
            </a:r>
          </a:p>
          <a:p>
            <a:pPr marL="0" indent="0">
              <a:buNone/>
            </a:pPr>
            <a:r>
              <a:rPr lang="en-GB" sz="2000" dirty="0"/>
              <a:t>Customers, retailers, business investors, media</a:t>
            </a:r>
          </a:p>
        </p:txBody>
      </p:sp>
      <p:sp>
        <p:nvSpPr>
          <p:cNvPr id="4" name="Rectangle 3">
            <a:extLst>
              <a:ext uri="{FF2B5EF4-FFF2-40B4-BE49-F238E27FC236}">
                <a16:creationId xmlns="" xmlns:a16="http://schemas.microsoft.com/office/drawing/2014/main" id="{44842F45-714A-4228-952C-364C8B353726}"/>
              </a:ext>
            </a:extLst>
          </p:cNvPr>
          <p:cNvSpPr/>
          <p:nvPr/>
        </p:nvSpPr>
        <p:spPr>
          <a:xfrm>
            <a:off x="3048000" y="2967335"/>
            <a:ext cx="6096000" cy="369332"/>
          </a:xfrm>
          <a:prstGeom prst="rect">
            <a:avLst/>
          </a:prstGeom>
        </p:spPr>
        <p:txBody>
          <a:bodyPr>
            <a:spAutoFit/>
          </a:bodyPr>
          <a:lstStyle/>
          <a:p>
            <a:r>
              <a:rPr lang="en-GB" dirty="0"/>
              <a:t>.</a:t>
            </a:r>
          </a:p>
        </p:txBody>
      </p:sp>
    </p:spTree>
    <p:extLst>
      <p:ext uri="{BB962C8B-B14F-4D97-AF65-F5344CB8AC3E}">
        <p14:creationId xmlns:p14="http://schemas.microsoft.com/office/powerpoint/2010/main" val="45281846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970702"/>
            <a:ext cx="9601196" cy="1303867"/>
          </a:xfrm>
        </p:spPr>
        <p:txBody>
          <a:bodyPr>
            <a:noAutofit/>
          </a:bodyPr>
          <a:lstStyle/>
          <a:p>
            <a:r>
              <a:rPr lang="en-GB" dirty="0">
                <a:solidFill>
                  <a:schemeClr val="tx1"/>
                </a:solidFill>
              </a:rPr>
              <a:t>Key messages the PR team will share for recall</a:t>
            </a:r>
          </a:p>
        </p:txBody>
      </p:sp>
      <p:sp>
        <p:nvSpPr>
          <p:cNvPr id="3" name="Content Placeholder 2"/>
          <p:cNvSpPr>
            <a:spLocks noGrp="1"/>
          </p:cNvSpPr>
          <p:nvPr>
            <p:ph idx="1"/>
          </p:nvPr>
        </p:nvSpPr>
        <p:spPr>
          <a:xfrm>
            <a:off x="1295401" y="2556932"/>
            <a:ext cx="7242809" cy="3512398"/>
          </a:xfrm>
        </p:spPr>
        <p:txBody>
          <a:bodyPr>
            <a:normAutofit/>
          </a:bodyPr>
          <a:lstStyle/>
          <a:p>
            <a:r>
              <a:rPr lang="en-GB" sz="2000" dirty="0"/>
              <a:t>We will define the problem </a:t>
            </a:r>
            <a:r>
              <a:rPr lang="en-GB" sz="2000" dirty="0">
                <a:solidFill>
                  <a:schemeClr val="tx1"/>
                </a:solidFill>
              </a:rPr>
              <a:t>and risk</a:t>
            </a:r>
          </a:p>
          <a:p>
            <a:r>
              <a:rPr lang="en-GB" sz="2000" dirty="0">
                <a:solidFill>
                  <a:schemeClr val="tx1"/>
                </a:solidFill>
              </a:rPr>
              <a:t>Raise awareness to customers of the potential hazards</a:t>
            </a:r>
          </a:p>
          <a:p>
            <a:r>
              <a:rPr lang="en-GB" sz="2000" dirty="0" smtClean="0">
                <a:solidFill>
                  <a:schemeClr val="tx1"/>
                </a:solidFill>
              </a:rPr>
              <a:t>Apologise </a:t>
            </a:r>
            <a:r>
              <a:rPr lang="en-GB" sz="2000" dirty="0">
                <a:solidFill>
                  <a:schemeClr val="tx1"/>
                </a:solidFill>
              </a:rPr>
              <a:t>to our customers / retailers</a:t>
            </a:r>
          </a:p>
          <a:p>
            <a:r>
              <a:rPr lang="en-GB" sz="2000" dirty="0">
                <a:solidFill>
                  <a:schemeClr val="tx1"/>
                </a:solidFill>
              </a:rPr>
              <a:t>Articulate our work - Name every single ingredient clearly.</a:t>
            </a:r>
          </a:p>
          <a:p>
            <a:r>
              <a:rPr lang="en-GB" sz="2000" dirty="0">
                <a:solidFill>
                  <a:schemeClr val="tx1"/>
                </a:solidFill>
              </a:rPr>
              <a:t>Communicate with our customers / public/ partners/ investors / staff</a:t>
            </a:r>
          </a:p>
          <a:p>
            <a:endParaRPr lang="en-GB" dirty="0">
              <a:solidFill>
                <a:schemeClr val="tx1"/>
              </a:solidFill>
            </a:endParaRPr>
          </a:p>
          <a:p>
            <a:endParaRPr lang="en-GB" dirty="0"/>
          </a:p>
          <a:p>
            <a:endParaRPr lang="en-GB" dirty="0"/>
          </a:p>
        </p:txBody>
      </p:sp>
    </p:spTree>
    <p:extLst>
      <p:ext uri="{BB962C8B-B14F-4D97-AF65-F5344CB8AC3E}">
        <p14:creationId xmlns:p14="http://schemas.microsoft.com/office/powerpoint/2010/main" val="1688026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16732F7-52E4-4A3D-A273-AE63CAD1FD4F}"/>
              </a:ext>
            </a:extLst>
          </p:cNvPr>
          <p:cNvSpPr>
            <a:spLocks noGrp="1"/>
          </p:cNvSpPr>
          <p:nvPr>
            <p:ph type="title"/>
          </p:nvPr>
        </p:nvSpPr>
        <p:spPr/>
        <p:txBody>
          <a:bodyPr/>
          <a:lstStyle/>
          <a:p>
            <a:r>
              <a:rPr lang="en-GB" dirty="0"/>
              <a:t>Suggested message to be shared:</a:t>
            </a:r>
          </a:p>
        </p:txBody>
      </p:sp>
      <p:sp>
        <p:nvSpPr>
          <p:cNvPr id="3" name="Content Placeholder 2">
            <a:extLst>
              <a:ext uri="{FF2B5EF4-FFF2-40B4-BE49-F238E27FC236}">
                <a16:creationId xmlns="" xmlns:a16="http://schemas.microsoft.com/office/drawing/2014/main" id="{34C44846-7292-45B2-A429-7A03A7AEEB20}"/>
              </a:ext>
            </a:extLst>
          </p:cNvPr>
          <p:cNvSpPr>
            <a:spLocks noGrp="1"/>
          </p:cNvSpPr>
          <p:nvPr>
            <p:ph idx="1"/>
          </p:nvPr>
        </p:nvSpPr>
        <p:spPr/>
        <p:txBody>
          <a:bodyPr/>
          <a:lstStyle/>
          <a:p>
            <a:r>
              <a:rPr lang="en-GB" dirty="0">
                <a:solidFill>
                  <a:srgbClr val="FF0000"/>
                </a:solidFill>
              </a:rPr>
              <a:t>“Please note that some of the ingredients are missing on our brand new chocolate bar. We ask if you have purchased this bar of chocolate recently that you return it to us and receive a full refund in order to ensure your health and well being. We will ensure  that we deal with this problem immediately by making sure we name every single ingredient with care. We apologise for any inconvenience. We will learn from this experience and evaluate carefully. We can reassure you that this will not happen again.” </a:t>
            </a:r>
          </a:p>
          <a:p>
            <a:endParaRPr lang="en-GB" dirty="0"/>
          </a:p>
        </p:txBody>
      </p:sp>
    </p:spTree>
    <p:extLst>
      <p:ext uri="{BB962C8B-B14F-4D97-AF65-F5344CB8AC3E}">
        <p14:creationId xmlns:p14="http://schemas.microsoft.com/office/powerpoint/2010/main" val="19974341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C2412F6-4BFE-4C36-8FEA-7787FE799A45}"/>
              </a:ext>
            </a:extLst>
          </p:cNvPr>
          <p:cNvSpPr>
            <a:spLocks noGrp="1"/>
          </p:cNvSpPr>
          <p:nvPr>
            <p:ph type="title"/>
          </p:nvPr>
        </p:nvSpPr>
        <p:spPr/>
        <p:txBody>
          <a:bodyPr/>
          <a:lstStyle/>
          <a:p>
            <a:r>
              <a:rPr lang="en-GB" dirty="0"/>
              <a:t>Before  the PR team shares the message</a:t>
            </a:r>
          </a:p>
        </p:txBody>
      </p:sp>
      <p:sp>
        <p:nvSpPr>
          <p:cNvPr id="3" name="Content Placeholder 2">
            <a:extLst>
              <a:ext uri="{FF2B5EF4-FFF2-40B4-BE49-F238E27FC236}">
                <a16:creationId xmlns="" xmlns:a16="http://schemas.microsoft.com/office/drawing/2014/main" id="{C0FB4FA0-936C-499F-AFE5-6B921087F5B6}"/>
              </a:ext>
            </a:extLst>
          </p:cNvPr>
          <p:cNvSpPr>
            <a:spLocks noGrp="1"/>
          </p:cNvSpPr>
          <p:nvPr>
            <p:ph idx="1"/>
          </p:nvPr>
        </p:nvSpPr>
        <p:spPr/>
        <p:txBody>
          <a:bodyPr>
            <a:normAutofit/>
          </a:bodyPr>
          <a:lstStyle/>
          <a:p>
            <a:pPr marL="0" indent="0">
              <a:buNone/>
            </a:pPr>
            <a:r>
              <a:rPr lang="en-GB" sz="2000" dirty="0">
                <a:solidFill>
                  <a:schemeClr val="tx1"/>
                </a:solidFill>
              </a:rPr>
              <a:t>We will work as a team to: </a:t>
            </a:r>
          </a:p>
          <a:p>
            <a:r>
              <a:rPr lang="en-GB" sz="2000" dirty="0">
                <a:solidFill>
                  <a:schemeClr val="tx1"/>
                </a:solidFill>
              </a:rPr>
              <a:t>Identify our key audiences – this will include customers, partners, suppliers</a:t>
            </a:r>
          </a:p>
          <a:p>
            <a:r>
              <a:rPr lang="en-GB" sz="2000" dirty="0">
                <a:solidFill>
                  <a:schemeClr val="tx1"/>
                </a:solidFill>
              </a:rPr>
              <a:t>Agree clear messages to public.</a:t>
            </a:r>
          </a:p>
          <a:p>
            <a:r>
              <a:rPr lang="en-GB" sz="2000" dirty="0">
                <a:solidFill>
                  <a:schemeClr val="tx1"/>
                </a:solidFill>
              </a:rPr>
              <a:t>Create and agree a clear communication strategy internally and externally over a set period of time to ensure that we reach our target audiences far and wide. </a:t>
            </a:r>
          </a:p>
          <a:p>
            <a:r>
              <a:rPr lang="en-GB" sz="2000" dirty="0">
                <a:solidFill>
                  <a:schemeClr val="tx1"/>
                </a:solidFill>
              </a:rPr>
              <a:t>Identify methods of communication.</a:t>
            </a:r>
          </a:p>
          <a:p>
            <a:endParaRPr lang="en-GB" dirty="0">
              <a:solidFill>
                <a:schemeClr val="tx1"/>
              </a:solidFill>
            </a:endParaRPr>
          </a:p>
          <a:p>
            <a:endParaRPr lang="en-GB" dirty="0"/>
          </a:p>
        </p:txBody>
      </p:sp>
    </p:spTree>
    <p:extLst>
      <p:ext uri="{BB962C8B-B14F-4D97-AF65-F5344CB8AC3E}">
        <p14:creationId xmlns:p14="http://schemas.microsoft.com/office/powerpoint/2010/main" val="156611729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channels to be used</a:t>
            </a:r>
          </a:p>
        </p:txBody>
      </p:sp>
      <p:sp>
        <p:nvSpPr>
          <p:cNvPr id="3" name="Content Placeholder 2"/>
          <p:cNvSpPr>
            <a:spLocks noGrp="1"/>
          </p:cNvSpPr>
          <p:nvPr>
            <p:ph idx="1"/>
          </p:nvPr>
        </p:nvSpPr>
        <p:spPr>
          <a:xfrm>
            <a:off x="1295401" y="2285999"/>
            <a:ext cx="9601196" cy="3589869"/>
          </a:xfrm>
        </p:spPr>
        <p:txBody>
          <a:bodyPr>
            <a:normAutofit fontScale="62500" lnSpcReduction="20000"/>
          </a:bodyPr>
          <a:lstStyle/>
          <a:p>
            <a:r>
              <a:rPr lang="en-GB" sz="3200" b="1" dirty="0"/>
              <a:t>For our internal staff we will mostly use:</a:t>
            </a:r>
          </a:p>
          <a:p>
            <a:pPr>
              <a:buFont typeface="Wingdings" panose="05000000000000000000" pitchFamily="2" charset="2"/>
              <a:buChar char="Ø"/>
            </a:pPr>
            <a:r>
              <a:rPr lang="en-GB" sz="3200" dirty="0"/>
              <a:t>Meetings ( team meetings to be held on a regular basis to monitor progress)</a:t>
            </a:r>
          </a:p>
          <a:p>
            <a:pPr>
              <a:buFont typeface="Wingdings" panose="05000000000000000000" pitchFamily="2" charset="2"/>
              <a:buChar char="Ø"/>
            </a:pPr>
            <a:r>
              <a:rPr lang="en-GB" sz="3200" dirty="0"/>
              <a:t>  Emails. ( weekly updates to all members of staff) </a:t>
            </a:r>
            <a:endParaRPr lang="en-GB" sz="3200" dirty="0">
              <a:solidFill>
                <a:schemeClr val="tx1"/>
              </a:solidFill>
            </a:endParaRPr>
          </a:p>
          <a:p>
            <a:r>
              <a:rPr lang="en-GB" sz="3200" b="1" dirty="0">
                <a:solidFill>
                  <a:schemeClr val="tx1"/>
                </a:solidFill>
              </a:rPr>
              <a:t>For our external users we will use:</a:t>
            </a:r>
          </a:p>
          <a:p>
            <a:pPr>
              <a:buFont typeface="Wingdings" panose="05000000000000000000" pitchFamily="2" charset="2"/>
              <a:buChar char="Ø"/>
            </a:pPr>
            <a:r>
              <a:rPr lang="en-GB" sz="3200" dirty="0">
                <a:solidFill>
                  <a:schemeClr val="tx1"/>
                </a:solidFill>
              </a:rPr>
              <a:t>Telephone calls ( to keep our investors and suppliers up to date) </a:t>
            </a:r>
          </a:p>
          <a:p>
            <a:pPr>
              <a:buFont typeface="Wingdings" panose="05000000000000000000" pitchFamily="2" charset="2"/>
              <a:buChar char="Ø"/>
            </a:pPr>
            <a:r>
              <a:rPr lang="en-GB" sz="3200" dirty="0">
                <a:solidFill>
                  <a:schemeClr val="tx1"/>
                </a:solidFill>
              </a:rPr>
              <a:t>Face to face meetings if required</a:t>
            </a:r>
          </a:p>
          <a:p>
            <a:pPr>
              <a:buFont typeface="Wingdings" panose="05000000000000000000" pitchFamily="2" charset="2"/>
              <a:buChar char="Ø"/>
            </a:pPr>
            <a:r>
              <a:rPr lang="en-GB" sz="3200" dirty="0"/>
              <a:t>Social media( many of our customers use Twitter and Facebook)</a:t>
            </a:r>
          </a:p>
          <a:p>
            <a:pPr>
              <a:buFont typeface="Wingdings" panose="05000000000000000000" pitchFamily="2" charset="2"/>
              <a:buChar char="Ø"/>
            </a:pPr>
            <a:r>
              <a:rPr lang="en-GB" sz="3200" dirty="0"/>
              <a:t> The media i.e. newspapers, TV, radio ( place adverts in the press, and on local radio stations)</a:t>
            </a:r>
          </a:p>
          <a:p>
            <a:pPr>
              <a:buFont typeface="Wingdings" panose="05000000000000000000" pitchFamily="2" charset="2"/>
              <a:buChar char="Ø"/>
            </a:pPr>
            <a:r>
              <a:rPr lang="en-GB" sz="3200" dirty="0"/>
              <a:t>Company’s website ( regular updates and recall message). </a:t>
            </a:r>
          </a:p>
          <a:p>
            <a:endParaRPr lang="en-GB" dirty="0"/>
          </a:p>
        </p:txBody>
      </p:sp>
    </p:spTree>
    <p:extLst>
      <p:ext uri="{BB962C8B-B14F-4D97-AF65-F5344CB8AC3E}">
        <p14:creationId xmlns:p14="http://schemas.microsoft.com/office/powerpoint/2010/main" val="64437567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Tools for monitoring  </a:t>
            </a:r>
            <a:br>
              <a:rPr lang="en-GB" dirty="0"/>
            </a:br>
            <a:r>
              <a:rPr lang="en-GB" sz="3100" dirty="0"/>
              <a:t>how will we know that the message is out there? </a:t>
            </a:r>
          </a:p>
        </p:txBody>
      </p:sp>
      <p:sp>
        <p:nvSpPr>
          <p:cNvPr id="3" name="Content Placeholder 2"/>
          <p:cNvSpPr>
            <a:spLocks noGrp="1"/>
          </p:cNvSpPr>
          <p:nvPr>
            <p:ph idx="1"/>
          </p:nvPr>
        </p:nvSpPr>
        <p:spPr>
          <a:xfrm>
            <a:off x="1295402" y="2285999"/>
            <a:ext cx="9601196" cy="3318936"/>
          </a:xfrm>
        </p:spPr>
        <p:txBody>
          <a:bodyPr>
            <a:noAutofit/>
          </a:bodyPr>
          <a:lstStyle/>
          <a:p>
            <a:endParaRPr lang="en-GB" sz="2000" dirty="0" smtClean="0">
              <a:solidFill>
                <a:schemeClr val="tx1"/>
              </a:solidFill>
            </a:endParaRPr>
          </a:p>
          <a:p>
            <a:r>
              <a:rPr lang="en-GB" sz="2000" dirty="0" smtClean="0">
                <a:solidFill>
                  <a:schemeClr val="tx1"/>
                </a:solidFill>
              </a:rPr>
              <a:t>Risk </a:t>
            </a:r>
            <a:r>
              <a:rPr lang="en-GB" sz="2000" dirty="0">
                <a:solidFill>
                  <a:schemeClr val="tx1"/>
                </a:solidFill>
              </a:rPr>
              <a:t>assess the impact both to </a:t>
            </a:r>
            <a:r>
              <a:rPr lang="en-GB" sz="2000" dirty="0" smtClean="0">
                <a:solidFill>
                  <a:schemeClr val="tx1"/>
                </a:solidFill>
              </a:rPr>
              <a:t>internal </a:t>
            </a:r>
            <a:r>
              <a:rPr lang="en-GB" sz="2000" dirty="0">
                <a:solidFill>
                  <a:schemeClr val="tx1"/>
                </a:solidFill>
              </a:rPr>
              <a:t>and external </a:t>
            </a:r>
            <a:endParaRPr lang="en-GB" sz="2000" dirty="0" smtClean="0">
              <a:solidFill>
                <a:schemeClr val="tx1"/>
              </a:solidFill>
            </a:endParaRPr>
          </a:p>
          <a:p>
            <a:r>
              <a:rPr lang="en-GB" sz="2000" dirty="0" smtClean="0">
                <a:solidFill>
                  <a:schemeClr val="tx1"/>
                </a:solidFill>
              </a:rPr>
              <a:t>Set </a:t>
            </a:r>
            <a:r>
              <a:rPr lang="en-GB" sz="2000" dirty="0">
                <a:solidFill>
                  <a:schemeClr val="tx1"/>
                </a:solidFill>
              </a:rPr>
              <a:t>a clear workplan and targets to solve the issue quickly </a:t>
            </a:r>
          </a:p>
          <a:p>
            <a:r>
              <a:rPr lang="en-GB" sz="2000" dirty="0">
                <a:solidFill>
                  <a:schemeClr val="tx1"/>
                </a:solidFill>
              </a:rPr>
              <a:t>Damage limitation - Offer full refunds if needed as a gesture of good </a:t>
            </a:r>
            <a:r>
              <a:rPr lang="en-GB" sz="2000" dirty="0" smtClean="0">
                <a:solidFill>
                  <a:schemeClr val="tx1"/>
                </a:solidFill>
              </a:rPr>
              <a:t>will</a:t>
            </a:r>
            <a:endParaRPr lang="en-GB" sz="2000" dirty="0">
              <a:solidFill>
                <a:schemeClr val="tx1"/>
              </a:solidFill>
            </a:endParaRPr>
          </a:p>
          <a:p>
            <a:r>
              <a:rPr lang="en-GB" sz="2000" dirty="0" smtClean="0">
                <a:solidFill>
                  <a:schemeClr val="tx1"/>
                </a:solidFill>
              </a:rPr>
              <a:t>Set </a:t>
            </a:r>
            <a:r>
              <a:rPr lang="en-GB" sz="2000" dirty="0">
                <a:solidFill>
                  <a:schemeClr val="tx1"/>
                </a:solidFill>
              </a:rPr>
              <a:t>targets, quality control systems to ensure such a mistake doesn’t happen again.</a:t>
            </a:r>
          </a:p>
          <a:p>
            <a:r>
              <a:rPr lang="en-GB" sz="2000" dirty="0">
                <a:solidFill>
                  <a:schemeClr val="tx1"/>
                </a:solidFill>
              </a:rPr>
              <a:t>Monitor </a:t>
            </a:r>
            <a:r>
              <a:rPr lang="en-GB" sz="2000" dirty="0" smtClean="0">
                <a:solidFill>
                  <a:schemeClr val="tx1"/>
                </a:solidFill>
              </a:rPr>
              <a:t>complaints and </a:t>
            </a:r>
            <a:r>
              <a:rPr lang="en-GB" sz="2000" dirty="0">
                <a:solidFill>
                  <a:schemeClr val="tx1"/>
                </a:solidFill>
              </a:rPr>
              <a:t>the finances ( profit / loss against targets)</a:t>
            </a:r>
          </a:p>
          <a:p>
            <a:pPr marL="0" indent="0">
              <a:buNone/>
            </a:pPr>
            <a:endParaRPr lang="en-GB" sz="1400" dirty="0">
              <a:solidFill>
                <a:schemeClr val="tx1"/>
              </a:solidFill>
            </a:endParaRPr>
          </a:p>
        </p:txBody>
      </p:sp>
    </p:spTree>
    <p:extLst>
      <p:ext uri="{BB962C8B-B14F-4D97-AF65-F5344CB8AC3E}">
        <p14:creationId xmlns:p14="http://schemas.microsoft.com/office/powerpoint/2010/main" val="238571299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98DB2167-92A2-43DB-9087-86DC81B60209}"/>
              </a:ext>
            </a:extLst>
          </p:cNvPr>
          <p:cNvSpPr>
            <a:spLocks noGrp="1"/>
          </p:cNvSpPr>
          <p:nvPr>
            <p:ph idx="1"/>
          </p:nvPr>
        </p:nvSpPr>
        <p:spPr/>
        <p:txBody>
          <a:bodyPr>
            <a:normAutofit/>
          </a:bodyPr>
          <a:lstStyle/>
          <a:p>
            <a:r>
              <a:rPr lang="en-GB" sz="2000" dirty="0">
                <a:solidFill>
                  <a:schemeClr val="tx1"/>
                </a:solidFill>
              </a:rPr>
              <a:t>Prepare for the ‘new’ product.</a:t>
            </a:r>
          </a:p>
          <a:p>
            <a:r>
              <a:rPr lang="en-GB" sz="2000" dirty="0">
                <a:solidFill>
                  <a:schemeClr val="tx1"/>
                </a:solidFill>
              </a:rPr>
              <a:t>Cooperate as a team. </a:t>
            </a:r>
            <a:endParaRPr lang="en-GB" sz="2000" dirty="0"/>
          </a:p>
          <a:p>
            <a:r>
              <a:rPr lang="en-GB" sz="2000" dirty="0"/>
              <a:t>Develop a revised marketing strategy for the relaunch of the chocolate bar.</a:t>
            </a:r>
          </a:p>
          <a:p>
            <a:r>
              <a:rPr lang="en-GB" sz="2000" dirty="0" smtClean="0"/>
              <a:t>Regular </a:t>
            </a:r>
            <a:r>
              <a:rPr lang="en-GB" sz="2000" dirty="0"/>
              <a:t>team meetings and meetings with partners.</a:t>
            </a:r>
          </a:p>
          <a:p>
            <a:r>
              <a:rPr lang="en-GB" sz="2000" dirty="0"/>
              <a:t>Share updated information on Social Media, press and radio, updating our stakeholders regularly.</a:t>
            </a:r>
          </a:p>
          <a:p>
            <a:endParaRPr lang="en-GB" dirty="0"/>
          </a:p>
        </p:txBody>
      </p:sp>
    </p:spTree>
    <p:extLst>
      <p:ext uri="{BB962C8B-B14F-4D97-AF65-F5344CB8AC3E}">
        <p14:creationId xmlns:p14="http://schemas.microsoft.com/office/powerpoint/2010/main" val="6640767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E5B5DF-D968-4C34-A6B3-FBA08EB71A91}"/>
              </a:ext>
            </a:extLst>
          </p:cNvPr>
          <p:cNvSpPr>
            <a:spLocks noGrp="1"/>
          </p:cNvSpPr>
          <p:nvPr>
            <p:ph type="title"/>
          </p:nvPr>
        </p:nvSpPr>
        <p:spPr/>
        <p:txBody>
          <a:bodyPr>
            <a:normAutofit fontScale="90000"/>
          </a:bodyPr>
          <a:lstStyle/>
          <a:p>
            <a:r>
              <a:rPr lang="en-GB" dirty="0"/>
              <a:t>The challenges facing us with repositioning the chocolate bar:-</a:t>
            </a:r>
            <a:r>
              <a:rPr lang="en-GB" sz="2400" dirty="0"/>
              <a:t/>
            </a:r>
            <a:br>
              <a:rPr lang="en-GB" sz="2400" dirty="0"/>
            </a:br>
            <a:endParaRPr lang="en-GB" sz="2400" dirty="0"/>
          </a:p>
        </p:txBody>
      </p:sp>
      <p:sp>
        <p:nvSpPr>
          <p:cNvPr id="3" name="Content Placeholder 2">
            <a:extLst>
              <a:ext uri="{FF2B5EF4-FFF2-40B4-BE49-F238E27FC236}">
                <a16:creationId xmlns="" xmlns:a16="http://schemas.microsoft.com/office/drawing/2014/main" id="{ED653A62-3023-4EC2-AC98-55148176DFB9}"/>
              </a:ext>
            </a:extLst>
          </p:cNvPr>
          <p:cNvSpPr>
            <a:spLocks noGrp="1"/>
          </p:cNvSpPr>
          <p:nvPr>
            <p:ph idx="1"/>
          </p:nvPr>
        </p:nvSpPr>
        <p:spPr/>
        <p:txBody>
          <a:bodyPr/>
          <a:lstStyle/>
          <a:p>
            <a:pPr marL="0" indent="0">
              <a:buNone/>
            </a:pPr>
            <a:r>
              <a:rPr lang="en-GB" sz="2000" dirty="0"/>
              <a:t>1. Economic slow-down or recovery; changes in the consumers confidence with our company / brand. </a:t>
            </a:r>
          </a:p>
          <a:p>
            <a:pPr marL="0" indent="0">
              <a:buNone/>
            </a:pPr>
            <a:r>
              <a:rPr lang="en-GB" sz="2000" dirty="0"/>
              <a:t>2. Evolving attitudes and behaviours.</a:t>
            </a:r>
          </a:p>
          <a:p>
            <a:pPr marL="0" indent="0">
              <a:buNone/>
            </a:pPr>
            <a:r>
              <a:rPr lang="en-GB" sz="2000" dirty="0"/>
              <a:t>3. </a:t>
            </a:r>
            <a:r>
              <a:rPr lang="en-GB" sz="2000" dirty="0">
                <a:solidFill>
                  <a:schemeClr val="tx1"/>
                </a:solidFill>
              </a:rPr>
              <a:t>Competitors see a window of opportunity to increase their sales and products</a:t>
            </a:r>
          </a:p>
          <a:p>
            <a:endParaRPr lang="en-GB" dirty="0"/>
          </a:p>
        </p:txBody>
      </p:sp>
    </p:spTree>
    <p:extLst>
      <p:ext uri="{BB962C8B-B14F-4D97-AF65-F5344CB8AC3E}">
        <p14:creationId xmlns:p14="http://schemas.microsoft.com/office/powerpoint/2010/main" val="218765189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repositioning message </a:t>
            </a:r>
          </a:p>
        </p:txBody>
      </p:sp>
      <p:sp>
        <p:nvSpPr>
          <p:cNvPr id="3" name="Content Placeholder 2"/>
          <p:cNvSpPr>
            <a:spLocks noGrp="1"/>
          </p:cNvSpPr>
          <p:nvPr>
            <p:ph idx="1"/>
          </p:nvPr>
        </p:nvSpPr>
        <p:spPr>
          <a:xfrm>
            <a:off x="1295402" y="2431202"/>
            <a:ext cx="9601196" cy="3318936"/>
          </a:xfrm>
        </p:spPr>
        <p:txBody>
          <a:bodyPr>
            <a:noAutofit/>
          </a:bodyPr>
          <a:lstStyle/>
          <a:p>
            <a:r>
              <a:rPr lang="en-GB" sz="2000" dirty="0"/>
              <a:t>We will have to </a:t>
            </a:r>
            <a:r>
              <a:rPr lang="en-GB" sz="2000" dirty="0" smtClean="0"/>
              <a:t>adjust </a:t>
            </a:r>
            <a:r>
              <a:rPr lang="en-GB" sz="2000" dirty="0"/>
              <a:t>the target market’s understanding of the product due to the mistakes. </a:t>
            </a:r>
          </a:p>
          <a:p>
            <a:r>
              <a:rPr lang="en-GB" sz="2000" dirty="0">
                <a:solidFill>
                  <a:schemeClr val="tx1"/>
                </a:solidFill>
              </a:rPr>
              <a:t>We will ensure that this issue will not occur again </a:t>
            </a:r>
            <a:endParaRPr lang="en-GB" sz="2000" dirty="0" smtClean="0">
              <a:solidFill>
                <a:schemeClr val="tx1"/>
              </a:solidFill>
            </a:endParaRPr>
          </a:p>
          <a:p>
            <a:r>
              <a:rPr lang="en-GB" sz="2000" dirty="0" smtClean="0">
                <a:solidFill>
                  <a:schemeClr val="tx1"/>
                </a:solidFill>
              </a:rPr>
              <a:t>We </a:t>
            </a:r>
            <a:r>
              <a:rPr lang="en-GB" sz="2000" dirty="0">
                <a:solidFill>
                  <a:schemeClr val="tx1"/>
                </a:solidFill>
              </a:rPr>
              <a:t>have to ensure that our customers and partners don’t lose faith in us as a company and preserve our reputation. </a:t>
            </a:r>
            <a:r>
              <a:rPr lang="en-GB" sz="2000" dirty="0" smtClean="0"/>
              <a:t>This </a:t>
            </a:r>
            <a:r>
              <a:rPr lang="en-GB" sz="2000" dirty="0"/>
              <a:t>may be a </a:t>
            </a:r>
            <a:r>
              <a:rPr lang="en-GB" sz="2000" dirty="0" smtClean="0"/>
              <a:t>challenge for </a:t>
            </a:r>
            <a:r>
              <a:rPr lang="en-GB" sz="2000" dirty="0"/>
              <a:t>our well established branded products. </a:t>
            </a:r>
          </a:p>
          <a:p>
            <a:r>
              <a:rPr lang="en-GB" sz="2000" dirty="0"/>
              <a:t>We will enhance our marketing strategy over coming months.</a:t>
            </a:r>
          </a:p>
        </p:txBody>
      </p:sp>
    </p:spTree>
    <p:extLst>
      <p:ext uri="{BB962C8B-B14F-4D97-AF65-F5344CB8AC3E}">
        <p14:creationId xmlns:p14="http://schemas.microsoft.com/office/powerpoint/2010/main" val="415917443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056" y="3127355"/>
            <a:ext cx="7416197" cy="923330"/>
          </a:xfrm>
          <a:prstGeom prst="rect">
            <a:avLst/>
          </a:prstGeom>
          <a:noFill/>
        </p:spPr>
        <p:txBody>
          <a:bodyPr wrap="none" lIns="91440" tIns="45720" rIns="91440" bIns="45720">
            <a:spAutoFit/>
          </a:bodyPr>
          <a:lstStyle/>
          <a:p>
            <a:pPr algn="ctr"/>
            <a:r>
              <a:rPr lang="en-US" sz="5400" b="1" cap="none" spc="0" dirty="0" smtClean="0">
                <a:ln w="12700">
                  <a:solidFill>
                    <a:schemeClr val="accent5"/>
                  </a:solidFill>
                  <a:prstDash val="solid"/>
                </a:ln>
                <a:pattFill prst="ltDnDiag">
                  <a:fgClr>
                    <a:schemeClr val="accent5">
                      <a:lumMod val="60000"/>
                      <a:lumOff val="40000"/>
                    </a:schemeClr>
                  </a:fgClr>
                  <a:bgClr>
                    <a:schemeClr val="bg1"/>
                  </a:bgClr>
                </a:pattFill>
                <a:effectLst/>
              </a:rPr>
              <a:t>Thank you for listening! </a:t>
            </a:r>
            <a:endParaRPr lang="en-US" sz="5400" b="1" cap="none" spc="0" dirty="0">
              <a:ln w="12700">
                <a:solidFill>
                  <a:schemeClr val="accent5"/>
                </a:solidFill>
                <a:prstDash val="solid"/>
              </a:ln>
              <a:pattFill prst="ltDnDiag">
                <a:fgClr>
                  <a:schemeClr val="accent5">
                    <a:lumMod val="60000"/>
                    <a:lumOff val="40000"/>
                  </a:schemeClr>
                </a:fgClr>
                <a:bgClr>
                  <a:schemeClr val="bg1"/>
                </a:bgClr>
              </a:pattFill>
              <a:effectLst/>
            </a:endParaRPr>
          </a:p>
        </p:txBody>
      </p:sp>
    </p:spTree>
    <p:extLst>
      <p:ext uri="{BB962C8B-B14F-4D97-AF65-F5344CB8AC3E}">
        <p14:creationId xmlns:p14="http://schemas.microsoft.com/office/powerpoint/2010/main" val="48462973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277</TotalTime>
  <Words>812</Words>
  <Application>Microsoft Office PowerPoint</Application>
  <PresentationFormat>Widescreen</PresentationFormat>
  <Paragraphs>73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Garamond</vt:lpstr>
      <vt:lpstr>Wingdings</vt:lpstr>
      <vt:lpstr>Organic</vt:lpstr>
      <vt:lpstr>Repositioning a product.</vt:lpstr>
      <vt:lpstr>The current situation</vt:lpstr>
      <vt:lpstr>The effect repositioning a product will have on the company due to this fault.</vt:lpstr>
      <vt:lpstr>Key issues involved</vt:lpstr>
      <vt:lpstr>Key  Stakeholders involved</vt:lpstr>
      <vt:lpstr>Key messages the PR team will share for recall</vt:lpstr>
      <vt:lpstr>Suggested message to be shared:</vt:lpstr>
      <vt:lpstr>Before  the PR team shares the message</vt:lpstr>
      <vt:lpstr>Communication channels to be used</vt:lpstr>
      <vt:lpstr>Tools for monitoring   how will we know that the message is out there? </vt:lpstr>
      <vt:lpstr>PowerPoint Presentation</vt:lpstr>
      <vt:lpstr>The challenges facing us with repositioning the chocolate bar:- </vt:lpstr>
      <vt:lpstr>The repositioning message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elenid marsh</dc:creator>
  <cp:lastModifiedBy>elenid marsh</cp:lastModifiedBy>
  <cp:revision>24</cp:revision>
  <dcterms:created xsi:type="dcterms:W3CDTF">2019-10-04T10:33:55Z</dcterms:created>
  <dcterms:modified xsi:type="dcterms:W3CDTF">2019-11-06T20:08:34Z</dcterms:modified>
</cp:coreProperties>
</file>