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1" r:id="rId6"/>
    <p:sldId id="260"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6" d="100"/>
          <a:sy n="46" d="100"/>
        </p:scale>
        <p:origin x="-120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1F25BA-AA12-486B-9A59-725D2C92488B}" type="datetimeFigureOut">
              <a:rPr lang="en-US" smtClean="0"/>
              <a:pPr/>
              <a:t>8/17/2019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9B6895-0B57-4524-9B41-86AE33055BC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smtClean="0"/>
              <a:t>In this presentation I</a:t>
            </a:r>
            <a:r>
              <a:rPr lang="en-GB" sz="1400" baseline="0" dirty="0" smtClean="0"/>
              <a:t> will be talking about developmental psychology </a:t>
            </a:r>
            <a:r>
              <a:rPr lang="en-GB" sz="1400" baseline="0" dirty="0" smtClean="0"/>
              <a:t>and I will be focusing on childhood. I will be talking about Erik Erikson theory on stages of development. Erik Erikson was a German psychoanalyst influenced by Sigmund Freud, he explored three aspects of identity which were the ego identity (self), personal identity (the personal idiosyncrasies that distinguish a person from another social/ cultural identity ( the collection of social role a person might play). Please seat down and relax while I take you on a roller coaster of these stages. enjoy</a:t>
            </a:r>
            <a:endParaRPr lang="en-US" sz="1400"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Erick Ericson psychosocial theory</a:t>
            </a:r>
            <a:r>
              <a:rPr lang="en-GB" baseline="0" dirty="0" smtClean="0"/>
              <a:t> </a:t>
            </a:r>
            <a:r>
              <a:rPr lang="en-GB" dirty="0" smtClean="0"/>
              <a:t>of development show</a:t>
            </a:r>
            <a:r>
              <a:rPr lang="en-GB" baseline="0" dirty="0" smtClean="0"/>
              <a:t> the impact of external factors that parent and society played in a child, especially on the child personality development during the stages of childhood to adulthood.  (David L)</a:t>
            </a:r>
            <a:endParaRPr lang="en-US"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At</a:t>
            </a:r>
            <a:r>
              <a:rPr lang="en-GB" baseline="0" dirty="0" smtClean="0"/>
              <a:t> this first stage is the trust between a caregiver and the child is important,  the child learn to trust if the child needs are met. The child figure if he or she can trust some and also in the future but when a child experiences fear it could lead to doubt and mistrust. The role a mother and father played in the life of an infant is very important because they are the care givers who nurtures and protects the child, especially when it comes to visual contact with the infant and touch. The infant will develop confidence, trust and security. If the family fails to create a safe  environment for the child, the child may develop worthlessness, insecurity and a doubtful mind toward  other people.   </a:t>
            </a:r>
            <a:endParaRPr lang="en-US"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stage occurs between</a:t>
            </a:r>
            <a:r>
              <a:rPr lang="en-GB" baseline="0" dirty="0" smtClean="0"/>
              <a:t> 18 months and 3 years. At this point the child has an opportunity to build self-esteem and autonomy as he or she learn new skills and right from wrong. The well care for child is sure of himself, carrying himself or her self with pride rather then shame. During this time of the terrible twos, defiance, stubbornness and temper tantrums can also appear. Children tend to be more vulnerable during this stage, the child sometimes feel ashamed and low self-esteem during an inability to learn certain skills.</a:t>
            </a:r>
            <a:endParaRPr lang="en-US"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Psychology Note</a:t>
            </a:r>
            <a:r>
              <a:rPr lang="en-GB" baseline="0" dirty="0" smtClean="0"/>
              <a:t> HQ. [2019] Erik Erikson’s Theory of Psychosocial Development [online]. Available From https//:www.psychologynotesshq.com/erikerikson (Accessed on 18 August 2019)</a:t>
            </a:r>
          </a:p>
          <a:p>
            <a:endParaRPr lang="en-US" dirty="0"/>
          </a:p>
        </p:txBody>
      </p:sp>
      <p:sp>
        <p:nvSpPr>
          <p:cNvPr id="4" name="Slide Number Placeholder 3"/>
          <p:cNvSpPr>
            <a:spLocks noGrp="1"/>
          </p:cNvSpPr>
          <p:nvPr>
            <p:ph type="sldNum" sz="quarter" idx="10"/>
          </p:nvPr>
        </p:nvSpPr>
        <p:spPr/>
        <p:txBody>
          <a:bodyPr/>
          <a:lstStyle/>
          <a:p>
            <a:fld id="{FD9B6895-0B57-4524-9B41-86AE33055BC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D9B6895-0B57-4524-9B41-86AE33055BCA}"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289702C-3432-428F-BB81-0C6D00401CAA}" type="datetime1">
              <a:rPr lang="en-US" smtClean="0"/>
              <a:pPr/>
              <a:t>8/17/2019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105D6AE5-ED76-4D8F-9BE4-C63B4A045C6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41E5845-4F16-4F39-AA1E-3ECF6B0E041E}" type="datetime1">
              <a:rPr lang="en-US" smtClean="0"/>
              <a:pPr/>
              <a:t>8/17/2019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A1976C7-D3B0-4242-951A-FD3CF77F30C1}" type="datetime1">
              <a:rPr lang="en-US" smtClean="0"/>
              <a:pPr/>
              <a:t>8/17/2019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5D6AE5-ED76-4D8F-9BE4-C63B4A045C6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EDEE8E1-71D4-4B9B-BA83-3504F244A884}" type="datetime1">
              <a:rPr lang="en-US" smtClean="0"/>
              <a:pPr/>
              <a:t>8/17/2019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2CD4A72-0FAF-4A90-AD41-65F1EDE8D4F6}" type="datetime1">
              <a:rPr lang="en-US" smtClean="0"/>
              <a:pPr/>
              <a:t>8/17/2019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C08A2A8-9749-424F-B372-432D4DCF263B}" type="datetime1">
              <a:rPr lang="en-US" smtClean="0"/>
              <a:pPr/>
              <a:t>8/17/2019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FE7610-6038-4CDD-9EEC-247CA3E99934}" type="datetime1">
              <a:rPr lang="en-US" smtClean="0"/>
              <a:pPr/>
              <a:t>8/17/2019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711E66C-A4A4-4F0F-B07A-6835147448B7}" type="datetime1">
              <a:rPr lang="en-US" smtClean="0"/>
              <a:pPr/>
              <a:t>8/17/2019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5154574-E025-4C9E-AAF8-17986E204FCC}" type="datetime1">
              <a:rPr lang="en-US" smtClean="0"/>
              <a:pPr/>
              <a:t>8/17/2019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105D6AE5-ED76-4D8F-9BE4-C63B4A045C6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DA6E60-685D-4BCD-83A1-E7B3AD1CE24F}" type="datetime1">
              <a:rPr lang="en-US" smtClean="0"/>
              <a:pPr/>
              <a:t>8/17/2019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CDFE3A-32C2-44ED-97E9-4D1596C148E5}" type="datetime1">
              <a:rPr lang="en-US" smtClean="0"/>
              <a:pPr/>
              <a:t>8/17/2019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5D6AE5-ED76-4D8F-9BE4-C63B4A045C6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DDA7910-417C-4C85-AB58-6F1D93F63051}" type="datetime1">
              <a:rPr lang="en-US" smtClean="0"/>
              <a:pPr/>
              <a:t>8/17/2019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05D6AE5-ED76-4D8F-9BE4-C63B4A045C6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learning-theories.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sychologynoteshq.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PSYCHOLOGY FOR HEALTH AND SOCIAL CARE</a:t>
            </a:r>
            <a:endParaRPr lang="en-US" dirty="0"/>
          </a:p>
        </p:txBody>
      </p:sp>
      <p:sp>
        <p:nvSpPr>
          <p:cNvPr id="3" name="Subtitle 2"/>
          <p:cNvSpPr>
            <a:spLocks noGrp="1"/>
          </p:cNvSpPr>
          <p:nvPr>
            <p:ph type="subTitle" idx="1"/>
          </p:nvPr>
        </p:nvSpPr>
        <p:spPr/>
        <p:txBody>
          <a:bodyPr/>
          <a:lstStyle/>
          <a:p>
            <a:r>
              <a:rPr lang="en-GB" dirty="0" smtClean="0"/>
              <a:t>JENNIFER OSUNBOR ID 1808630</a:t>
            </a:r>
          </a:p>
          <a:p>
            <a:r>
              <a:rPr lang="en-GB" dirty="0" smtClean="0"/>
              <a:t>GULNAR  ALI (BMHP4003)</a:t>
            </a:r>
            <a:endParaRPr lang="en-US" dirty="0"/>
          </a:p>
        </p:txBody>
      </p:sp>
      <p:sp>
        <p:nvSpPr>
          <p:cNvPr id="2050" name="AutoShape 2" descr="Image result for erik erikson theory stag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descr="Image result for erik erikson theory stag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7412" name="AutoShape 4" descr="Image result for erik erikson theory stag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6" name="TextBox 5"/>
          <p:cNvSpPr txBox="1"/>
          <p:nvPr/>
        </p:nvSpPr>
        <p:spPr>
          <a:xfrm>
            <a:off x="0" y="0"/>
            <a:ext cx="9252982" cy="461665"/>
          </a:xfrm>
          <a:prstGeom prst="rect">
            <a:avLst/>
          </a:prstGeom>
          <a:noFill/>
        </p:spPr>
        <p:txBody>
          <a:bodyPr wrap="none" rtlCol="0">
            <a:spAutoFit/>
          </a:bodyPr>
          <a:lstStyle/>
          <a:p>
            <a:r>
              <a:rPr lang="en-GB" sz="2400" dirty="0" smtClean="0"/>
              <a:t>PSYCHOLOGICAL THEORY  DEVELOPENMENTON CHILDHOOD</a:t>
            </a:r>
            <a:endParaRPr lang="en-US" sz="2400" dirty="0"/>
          </a:p>
        </p:txBody>
      </p:sp>
      <p:sp>
        <p:nvSpPr>
          <p:cNvPr id="7" name="Rectangle 6"/>
          <p:cNvSpPr/>
          <p:nvPr/>
        </p:nvSpPr>
        <p:spPr>
          <a:xfrm>
            <a:off x="827584" y="1052736"/>
            <a:ext cx="7776864" cy="4154984"/>
          </a:xfrm>
          <a:prstGeom prst="rect">
            <a:avLst/>
          </a:prstGeom>
        </p:spPr>
        <p:txBody>
          <a:bodyPr wrap="square">
            <a:spAutoFit/>
          </a:bodyPr>
          <a:lstStyle/>
          <a:p>
            <a:r>
              <a:rPr lang="en-GB" sz="2400" dirty="0" smtClean="0"/>
              <a:t>In this presentation I will be talking about developmental psychology and I will be focusing on childhood. I will be talking about Erik Erikson theory on stages of development. Erik Erikson was a German psychoanalyst influenced by Sigmund Freud, he explored three aspects of identity which were the ego identity (self), personal identity (the personal idiosyncrasies that distinguish a person from another social/ cultural identity ( the collection of social role a person might play). Please seat down and relax while I take you on a roller coaster of these stages. enjoy</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INFANCY: BIRTH – 18 MONTHS OLD</a:t>
            </a:r>
            <a:endParaRPr lang="en-US" sz="3600" dirty="0"/>
          </a:p>
        </p:txBody>
      </p:sp>
      <p:sp>
        <p:nvSpPr>
          <p:cNvPr id="3" name="Content Placeholder 2"/>
          <p:cNvSpPr>
            <a:spLocks noGrp="1"/>
          </p:cNvSpPr>
          <p:nvPr>
            <p:ph idx="1"/>
          </p:nvPr>
        </p:nvSpPr>
        <p:spPr/>
        <p:txBody>
          <a:bodyPr/>
          <a:lstStyle/>
          <a:p>
            <a:r>
              <a:rPr lang="en-GB" dirty="0" smtClean="0"/>
              <a:t>BASIS TRUST VS. MISTRUST</a:t>
            </a:r>
            <a:endParaRPr lang="en-US" dirty="0"/>
          </a:p>
        </p:txBody>
      </p:sp>
      <p:sp>
        <p:nvSpPr>
          <p:cNvPr id="4" name="Rectangle 3"/>
          <p:cNvSpPr/>
          <p:nvPr/>
        </p:nvSpPr>
        <p:spPr>
          <a:xfrm>
            <a:off x="827584" y="2420888"/>
            <a:ext cx="7632848" cy="3785652"/>
          </a:xfrm>
          <a:prstGeom prst="rect">
            <a:avLst/>
          </a:prstGeom>
        </p:spPr>
        <p:txBody>
          <a:bodyPr wrap="square">
            <a:spAutoFit/>
          </a:bodyPr>
          <a:lstStyle/>
          <a:p>
            <a:r>
              <a:rPr lang="en-GB" sz="2000" dirty="0" smtClean="0"/>
              <a:t>At this first stage is the trust between a caregiver and the child is important,  the child learn to trust if the child needs are met. The child figure if he or she can trust some </a:t>
            </a:r>
            <a:r>
              <a:rPr lang="en-GB" sz="2000" dirty="0" smtClean="0"/>
              <a:t>one and </a:t>
            </a:r>
            <a:r>
              <a:rPr lang="en-GB" sz="2000" dirty="0" smtClean="0"/>
              <a:t>also in the future but when a child experiences fear it could lead to doubt and mistrust. </a:t>
            </a:r>
            <a:endParaRPr lang="en-GB" sz="2000" dirty="0" smtClean="0"/>
          </a:p>
          <a:p>
            <a:endParaRPr lang="en-GB" sz="2000" dirty="0" smtClean="0"/>
          </a:p>
          <a:p>
            <a:r>
              <a:rPr lang="en-GB" sz="2000" dirty="0" smtClean="0"/>
              <a:t>The </a:t>
            </a:r>
            <a:r>
              <a:rPr lang="en-GB" sz="2000" dirty="0" smtClean="0"/>
              <a:t>role a mother and father played in the life of an infant is very important because they are the care givers who nurtures and protects the child, especially when it comes to visual contact with the infant and touch. The infant will develop confidence, trust and security. If the family fails to create a safe  environment for the child, the child may develop worthlessness, insecurity and a doubtful mind toward  other people.   </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TODDLER /EARLY CHILDHOOD YEARS: 18 MONTHS TO 3 YEARS</a:t>
            </a:r>
            <a:endParaRPr lang="en-US" sz="3600" dirty="0"/>
          </a:p>
        </p:txBody>
      </p:sp>
      <p:sp>
        <p:nvSpPr>
          <p:cNvPr id="3" name="Content Placeholder 2"/>
          <p:cNvSpPr>
            <a:spLocks noGrp="1"/>
          </p:cNvSpPr>
          <p:nvPr>
            <p:ph idx="1"/>
          </p:nvPr>
        </p:nvSpPr>
        <p:spPr/>
        <p:txBody>
          <a:bodyPr/>
          <a:lstStyle/>
          <a:p>
            <a:r>
              <a:rPr lang="en-GB" dirty="0" smtClean="0"/>
              <a:t>AUTONOMY  VS  SHAME</a:t>
            </a:r>
            <a:endParaRPr lang="en-US" dirty="0"/>
          </a:p>
        </p:txBody>
      </p:sp>
      <p:sp>
        <p:nvSpPr>
          <p:cNvPr id="4" name="Rectangle 3"/>
          <p:cNvSpPr/>
          <p:nvPr/>
        </p:nvSpPr>
        <p:spPr>
          <a:xfrm>
            <a:off x="539552" y="2492896"/>
            <a:ext cx="8064896" cy="3170099"/>
          </a:xfrm>
          <a:prstGeom prst="rect">
            <a:avLst/>
          </a:prstGeom>
        </p:spPr>
        <p:txBody>
          <a:bodyPr wrap="square">
            <a:spAutoFit/>
          </a:bodyPr>
          <a:lstStyle/>
          <a:p>
            <a:r>
              <a:rPr lang="en-GB" sz="2000" dirty="0" smtClean="0"/>
              <a:t>At this first stage is the trust between a caregiver and the child is important,  the child learn to trust if the child needs are met. The child figure if he or she can trust some and also in the future but when a child experiences fear it could lead to doubt and mistrust. The role a mother and father played in the life of an infant is very important because they are the care givers who nurtures and protects the child, especially when it comes to visual contact with the infant and touch. The infant will develop confidence, trust and security. If the family fails to create a safe  environment for the child, the child may develop worthlessness, insecurity and a doubtful mind toward  other people.   </a:t>
            </a:r>
            <a:r>
              <a:rPr lang="en-GB" sz="2000" dirty="0" smtClean="0"/>
              <a:t>(David L.2019)</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780928"/>
            <a:ext cx="8229600" cy="1143000"/>
          </a:xfrm>
        </p:spPr>
        <p:txBody>
          <a:bodyPr>
            <a:normAutofit fontScale="90000"/>
          </a:bodyPr>
          <a:lstStyle/>
          <a:p>
            <a:r>
              <a:rPr lang="en-GB" dirty="0" smtClean="0"/>
              <a:t>  </a:t>
            </a:r>
            <a:r>
              <a:rPr lang="en-US" dirty="0" smtClean="0"/>
              <a:t/>
            </a:r>
            <a:br>
              <a:rPr lang="en-US" dirty="0" smtClean="0"/>
            </a:br>
            <a:r>
              <a:rPr lang="en-US" sz="2200" dirty="0" smtClean="0"/>
              <a:t>This stage of Erikson’s occurs at 3 to 5 years of age. As toddlers becomes pre-</a:t>
            </a:r>
            <a:r>
              <a:rPr lang="en-US" sz="2200" dirty="0" err="1" smtClean="0"/>
              <a:t>schoolers</a:t>
            </a:r>
            <a:r>
              <a:rPr lang="en-US" sz="2200" dirty="0" smtClean="0"/>
              <a:t>, they begin to develop a sense of purpose. They  like to explore and do things on their own. (psychology Note 2019)</a:t>
            </a:r>
            <a:br>
              <a:rPr lang="en-US" sz="2200" dirty="0" smtClean="0"/>
            </a:br>
            <a:r>
              <a:rPr lang="en-US" sz="2200" dirty="0" smtClean="0"/>
              <a:t>At this stage, children learn about new concepts in school and through	social word they have a sense of guilt over misbehavior regarding parents limits.</a:t>
            </a:r>
            <a:br>
              <a:rPr lang="en-US" sz="2200" dirty="0" smtClean="0"/>
            </a:br>
            <a:r>
              <a:rPr lang="en-US" sz="2200" dirty="0" smtClean="0"/>
              <a:t>They start to question their purpose and role in life </a:t>
            </a:r>
            <a:endParaRPr lang="en-US" sz="2200" dirty="0"/>
          </a:p>
        </p:txBody>
      </p:sp>
      <p:sp>
        <p:nvSpPr>
          <p:cNvPr id="5" name="Title 1"/>
          <p:cNvSpPr txBox="1">
            <a:spLocks/>
          </p:cNvSpPr>
          <p:nvPr/>
        </p:nvSpPr>
        <p:spPr>
          <a:xfrm>
            <a:off x="539552" y="1772816"/>
            <a:ext cx="8229600" cy="1143000"/>
          </a:xfrm>
          <a:prstGeom prst="rect">
            <a:avLst/>
          </a:prstGeom>
        </p:spPr>
        <p:txBody>
          <a:bodyPr vert="horz" lIns="0" rIns="0" bIns="0"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2"/>
                </a:solidFill>
                <a:effectLst/>
                <a:uLnTx/>
                <a:uFillTx/>
                <a:latin typeface="+mj-lt"/>
                <a:ea typeface="+mj-ea"/>
                <a:cs typeface="+mj-cs"/>
              </a:rPr>
              <a:t>PRESCHOOLER : 3 TO 5 YEARS</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3600" dirty="0" smtClean="0">
                <a:solidFill>
                  <a:schemeClr val="tx2"/>
                </a:solidFill>
                <a:latin typeface="+mj-lt"/>
                <a:ea typeface="+mj-ea"/>
                <a:cs typeface="+mj-cs"/>
              </a:rPr>
              <a:t>INITIATIVE VS GUILT</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GB" sz="3600" dirty="0" smtClean="0">
              <a:solidFill>
                <a:schemeClr val="tx2"/>
              </a:solidFill>
              <a:latin typeface="+mj-lt"/>
              <a:ea typeface="+mj-ea"/>
              <a:cs typeface="+mj-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6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96752"/>
            <a:ext cx="8229600" cy="1143000"/>
          </a:xfrm>
        </p:spPr>
        <p:txBody>
          <a:bodyPr>
            <a:normAutofit/>
          </a:bodyPr>
          <a:lstStyle/>
          <a:p>
            <a:r>
              <a:rPr lang="en-GB" sz="3600" dirty="0" smtClean="0"/>
              <a:t>CONCLUSION</a:t>
            </a:r>
            <a:endParaRPr lang="en-US" sz="3600" dirty="0"/>
          </a:p>
        </p:txBody>
      </p:sp>
      <p:sp>
        <p:nvSpPr>
          <p:cNvPr id="3" name="Content Placeholder 2"/>
          <p:cNvSpPr>
            <a:spLocks noGrp="1"/>
          </p:cNvSpPr>
          <p:nvPr>
            <p:ph idx="1"/>
          </p:nvPr>
        </p:nvSpPr>
        <p:spPr>
          <a:xfrm>
            <a:off x="395536" y="2468880"/>
            <a:ext cx="8229600" cy="3984456"/>
          </a:xfrm>
        </p:spPr>
        <p:txBody>
          <a:bodyPr/>
          <a:lstStyle/>
          <a:p>
            <a:pPr>
              <a:buNone/>
            </a:pPr>
            <a:r>
              <a:rPr lang="en-GB" dirty="0" smtClean="0"/>
              <a:t>I will like to conclude by saying that  the eight stages of Erik Erikson  developmental theory is relevant to me because it help to understand the different stages people go through in life.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US" dirty="0"/>
          </a:p>
        </p:txBody>
      </p:sp>
      <p:sp>
        <p:nvSpPr>
          <p:cNvPr id="3" name="Content Placeholder 2"/>
          <p:cNvSpPr>
            <a:spLocks noGrp="1"/>
          </p:cNvSpPr>
          <p:nvPr>
            <p:ph idx="1"/>
          </p:nvPr>
        </p:nvSpPr>
        <p:spPr/>
        <p:txBody>
          <a:bodyPr>
            <a:normAutofit/>
          </a:bodyPr>
          <a:lstStyle/>
          <a:p>
            <a:r>
              <a:rPr lang="en-GB" dirty="0" smtClean="0"/>
              <a:t>David, L. (2019) Erikson’s Stages of  Development, in Learning Theories. [online]. Availab</a:t>
            </a:r>
            <a:r>
              <a:rPr lang="en-GB" dirty="0" smtClean="0"/>
              <a:t>l</a:t>
            </a:r>
            <a:r>
              <a:rPr lang="en-GB" dirty="0" smtClean="0"/>
              <a:t>e From: </a:t>
            </a:r>
            <a:r>
              <a:rPr lang="en-GB" dirty="0" smtClean="0">
                <a:hlinkClick r:id="rId3"/>
              </a:rPr>
              <a:t>https://www.learning-theories.com</a:t>
            </a:r>
            <a:r>
              <a:rPr lang="en-GB" dirty="0" smtClean="0"/>
              <a:t> Accessed : 17 August 2019   </a:t>
            </a:r>
          </a:p>
          <a:p>
            <a:pPr>
              <a:buNone/>
            </a:pPr>
            <a:r>
              <a:rPr lang="en-GB" dirty="0" smtClean="0"/>
              <a:t> Psychology </a:t>
            </a:r>
            <a:r>
              <a:rPr lang="en-GB" dirty="0" smtClean="0"/>
              <a:t>Note HQ. </a:t>
            </a:r>
            <a:r>
              <a:rPr lang="en-GB" dirty="0" smtClean="0"/>
              <a:t>(2019) </a:t>
            </a:r>
            <a:r>
              <a:rPr lang="en-GB" dirty="0" smtClean="0"/>
              <a:t>Erik Erikson’s Theory of Psychosocial Development [online]. Available </a:t>
            </a:r>
            <a:r>
              <a:rPr lang="en-GB" dirty="0" smtClean="0"/>
              <a:t>From: </a:t>
            </a:r>
            <a:r>
              <a:rPr lang="en-GB" dirty="0" smtClean="0">
                <a:hlinkClick r:id="rId4"/>
              </a:rPr>
              <a:t>https://www.psychologynoteshq.com</a:t>
            </a:r>
            <a:r>
              <a:rPr lang="en-GB" dirty="0" smtClean="0"/>
              <a:t> (Accessed : 18 </a:t>
            </a:r>
            <a:r>
              <a:rPr lang="en-GB" dirty="0" smtClean="0"/>
              <a:t>August 2019</a:t>
            </a:r>
            <a:r>
              <a:rPr lang="en-GB" dirty="0" smtClean="0"/>
              <a:t>)</a:t>
            </a:r>
          </a:p>
          <a:p>
            <a:endParaRPr lang="en-GB" dirty="0" smtClean="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3017</TotalTime>
  <Words>945</Words>
  <Application>Microsoft Office PowerPoint</Application>
  <PresentationFormat>On-screen Show (4:3)</PresentationFormat>
  <Paragraphs>33</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Flow</vt:lpstr>
      <vt:lpstr>PSYCHOLOGY FOR HEALTH AND SOCIAL CARE</vt:lpstr>
      <vt:lpstr>Slide 2</vt:lpstr>
      <vt:lpstr>INFANCY: BIRTH – 18 MONTHS OLD</vt:lpstr>
      <vt:lpstr>TODDLER /EARLY CHILDHOOD YEARS: 18 MONTHS TO 3 YEARS</vt:lpstr>
      <vt:lpstr>   This stage of Erikson’s occurs at 3 to 5 years of age. As toddlers becomes pre-schoolers, they begin to develop a sense of purpose. They  like to explore and do things on their own. (psychology Note 2019) At this stage, children learn about new concepts in school and through social word they have a sense of guilt over misbehavior regarding parents limits. They start to question their purpose and role in life </vt:lpstr>
      <vt:lpstr>CONCLUSION</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Valued Acer Customer</dc:creator>
  <cp:lastModifiedBy>Valued Acer Customer</cp:lastModifiedBy>
  <cp:revision>17</cp:revision>
  <dcterms:created xsi:type="dcterms:W3CDTF">2019-08-06T18:08:06Z</dcterms:created>
  <dcterms:modified xsi:type="dcterms:W3CDTF">2019-08-19T18:10:56Z</dcterms:modified>
</cp:coreProperties>
</file>