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40"/>
  </p:notesMasterIdLst>
  <p:sldIdLst>
    <p:sldId id="265" r:id="rId2"/>
    <p:sldId id="266" r:id="rId3"/>
    <p:sldId id="267" r:id="rId4"/>
    <p:sldId id="268" r:id="rId5"/>
    <p:sldId id="269" r:id="rId6"/>
    <p:sldId id="270" r:id="rId7"/>
    <p:sldId id="271" r:id="rId8"/>
    <p:sldId id="272" r:id="rId9"/>
    <p:sldId id="276" r:id="rId10"/>
    <p:sldId id="273" r:id="rId11"/>
    <p:sldId id="274" r:id="rId12"/>
    <p:sldId id="278" r:id="rId13"/>
    <p:sldId id="280" r:id="rId14"/>
    <p:sldId id="275" r:id="rId15"/>
    <p:sldId id="277" r:id="rId16"/>
    <p:sldId id="279" r:id="rId17"/>
    <p:sldId id="281" r:id="rId18"/>
    <p:sldId id="282" r:id="rId19"/>
    <p:sldId id="283" r:id="rId20"/>
    <p:sldId id="285" r:id="rId21"/>
    <p:sldId id="286" r:id="rId22"/>
    <p:sldId id="284" r:id="rId23"/>
    <p:sldId id="288" r:id="rId24"/>
    <p:sldId id="289" r:id="rId25"/>
    <p:sldId id="290" r:id="rId26"/>
    <p:sldId id="291" r:id="rId27"/>
    <p:sldId id="292" r:id="rId28"/>
    <p:sldId id="294" r:id="rId29"/>
    <p:sldId id="295" r:id="rId30"/>
    <p:sldId id="296" r:id="rId31"/>
    <p:sldId id="297" r:id="rId32"/>
    <p:sldId id="298" r:id="rId33"/>
    <p:sldId id="300" r:id="rId34"/>
    <p:sldId id="301" r:id="rId35"/>
    <p:sldId id="302" r:id="rId36"/>
    <p:sldId id="303" r:id="rId37"/>
    <p:sldId id="304" r:id="rId38"/>
    <p:sldId id="305" r:id="rId3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85" autoAdjust="0"/>
    <p:restoredTop sz="94660"/>
  </p:normalViewPr>
  <p:slideViewPr>
    <p:cSldViewPr snapToGrid="0">
      <p:cViewPr varScale="1">
        <p:scale>
          <a:sx n="85" d="100"/>
          <a:sy n="85" d="100"/>
        </p:scale>
        <p:origin x="9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8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37.e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38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74F1559-689C-4209-80DD-B07ED88E6E0B}" type="datetimeFigureOut">
              <a:rPr lang="en-GB" smtClean="0"/>
              <a:t>18/10/2016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8CE9CE6-7E10-4409-95E7-3602B06794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71265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9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hangingPunct="1"/>
            <a:fld id="{4EEAE8CE-42CD-4AFE-B269-82A11C99392F}" type="slidenum">
              <a:rPr lang="en-GB" altLang="en-US">
                <a:latin typeface="Arial" panose="020B0604020202020204" pitchFamily="34" charset="0"/>
              </a:rPr>
              <a:pPr eaLnBrk="1" hangingPunct="1"/>
              <a:t>3</a:t>
            </a:fld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1269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71438" y="744538"/>
            <a:ext cx="6619875" cy="3724275"/>
          </a:xfrm>
          <a:ln/>
        </p:spPr>
      </p:sp>
      <p:sp>
        <p:nvSpPr>
          <p:cNvPr id="1269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2253481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hangingPunct="1"/>
            <a:fld id="{9342D5FE-11AD-4E23-BEAB-85E571A28941}" type="slidenum">
              <a:rPr lang="en-GB" altLang="en-US">
                <a:latin typeface="Arial" panose="020B0604020202020204" pitchFamily="34" charset="0"/>
              </a:rPr>
              <a:pPr eaLnBrk="1" hangingPunct="1"/>
              <a:t>7</a:t>
            </a:fld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1064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71438" y="744538"/>
            <a:ext cx="6619875" cy="3724275"/>
          </a:xfrm>
          <a:ln/>
        </p:spPr>
      </p:sp>
      <p:sp>
        <p:nvSpPr>
          <p:cNvPr id="10650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837723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hangingPunct="1"/>
            <a:fld id="{625E2E24-A43F-4733-8925-651491C075A2}" type="slidenum">
              <a:rPr lang="en-GB" altLang="en-US">
                <a:latin typeface="Arial" panose="020B0604020202020204" pitchFamily="34" charset="0"/>
              </a:rPr>
              <a:pPr eaLnBrk="1" hangingPunct="1"/>
              <a:t>8</a:t>
            </a:fld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1075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752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1888441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hangingPunct="1"/>
            <a:fld id="{28CD4E7D-B92F-4C13-910A-F422719A0530}" type="slidenum">
              <a:rPr lang="en-GB" altLang="en-US">
                <a:latin typeface="Arial" panose="020B0604020202020204" pitchFamily="34" charset="0"/>
              </a:rPr>
              <a:pPr eaLnBrk="1" hangingPunct="1"/>
              <a:t>10</a:t>
            </a:fld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1095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957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3294048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hangingPunct="1"/>
            <a:fld id="{FCB25AE5-849D-4C38-ABE9-519740198F51}" type="slidenum">
              <a:rPr lang="en-GB" altLang="en-US">
                <a:latin typeface="Arial" panose="020B0604020202020204" pitchFamily="34" charset="0"/>
              </a:rPr>
              <a:pPr eaLnBrk="1" hangingPunct="1"/>
              <a:t>12</a:t>
            </a:fld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1157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57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6527162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6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hangingPunct="1"/>
            <a:fld id="{03ED89A7-5C5D-4B1A-82DC-6D3356575D55}" type="slidenum">
              <a:rPr lang="en-GB" altLang="en-US">
                <a:latin typeface="Arial" panose="020B0604020202020204" pitchFamily="34" charset="0"/>
              </a:rPr>
              <a:pPr eaLnBrk="1" hangingPunct="1"/>
              <a:t>14</a:t>
            </a:fld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1146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469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822758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7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hangingPunct="1"/>
            <a:fld id="{33A514E8-B610-47FA-B280-F652322E922F}" type="slidenum">
              <a:rPr lang="en-GB" altLang="en-US">
                <a:latin typeface="Arial" panose="020B0604020202020204" pitchFamily="34" charset="0"/>
              </a:rPr>
              <a:pPr eaLnBrk="1" hangingPunct="1"/>
              <a:t>22</a:t>
            </a:fld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1167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674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4853321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8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hangingPunct="1"/>
            <a:fld id="{02B82E0E-FECE-4ED8-BB67-FBD7E7CCF85F}" type="slidenum">
              <a:rPr lang="en-GB" altLang="en-US">
                <a:latin typeface="Arial" panose="020B0604020202020204" pitchFamily="34" charset="0"/>
              </a:rPr>
              <a:pPr eaLnBrk="1" hangingPunct="1"/>
              <a:t>24</a:t>
            </a:fld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1208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08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7546731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hangingPunct="1"/>
            <a:fld id="{2CA7C959-8E02-4A37-B3C8-6E258C1767D6}" type="slidenum">
              <a:rPr lang="en-GB" altLang="en-US">
                <a:latin typeface="Arial" panose="020B0604020202020204" pitchFamily="34" charset="0"/>
              </a:rPr>
              <a:pPr eaLnBrk="1" hangingPunct="1"/>
              <a:t>25</a:t>
            </a:fld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1218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186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6224102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0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hangingPunct="1"/>
            <a:fld id="{D69302A0-8669-42B6-A3A7-8DD1CAF265D8}" type="slidenum">
              <a:rPr lang="en-GB" altLang="en-US">
                <a:latin typeface="Arial" panose="020B0604020202020204" pitchFamily="34" charset="0"/>
              </a:rPr>
              <a:pPr eaLnBrk="1" hangingPunct="1"/>
              <a:t>28</a:t>
            </a:fld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1290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902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3304472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5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hangingPunct="1"/>
            <a:fld id="{B4700D88-A321-46FC-B11E-CD8F070A2FE3}" type="slidenum">
              <a:rPr lang="en-GB" altLang="en-US">
                <a:latin typeface="Arial" panose="020B0604020202020204" pitchFamily="34" charset="0"/>
              </a:rPr>
              <a:pPr eaLnBrk="1" hangingPunct="1"/>
              <a:t>29</a:t>
            </a:fld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1300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005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1528591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0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hangingPunct="1"/>
            <a:fld id="{5FF247ED-F20F-46D5-A100-D61926680E02}" type="slidenum">
              <a:rPr lang="en-GB" altLang="en-US">
                <a:latin typeface="Arial" panose="020B0604020202020204" pitchFamily="34" charset="0"/>
              </a:rPr>
              <a:pPr eaLnBrk="1" hangingPunct="1"/>
              <a:t>30</a:t>
            </a:fld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1310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107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3243325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0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hangingPunct="1"/>
            <a:fld id="{4288BFCB-9E64-4839-959D-4EEFC741EB54}" type="slidenum">
              <a:rPr lang="en-GB" altLang="en-US">
                <a:latin typeface="Arial" panose="020B0604020202020204" pitchFamily="34" charset="0"/>
              </a:rPr>
              <a:pPr eaLnBrk="1" hangingPunct="1"/>
              <a:t>31</a:t>
            </a:fld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1320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210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5498122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hangingPunct="1"/>
            <a:fld id="{F77DFF31-4268-448C-A025-A712B597412D}" type="slidenum">
              <a:rPr lang="en-GB" altLang="en-US">
                <a:latin typeface="Arial" panose="020B0604020202020204" pitchFamily="34" charset="0"/>
              </a:rPr>
              <a:pPr eaLnBrk="1" hangingPunct="1"/>
              <a:t>32</a:t>
            </a:fld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1331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312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1060751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1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hangingPunct="1"/>
            <a:fld id="{D131A615-95DF-4634-B028-3AD7263DC111}" type="slidenum">
              <a:rPr lang="en-GB" altLang="en-US">
                <a:latin typeface="Arial" panose="020B0604020202020204" pitchFamily="34" charset="0"/>
              </a:rPr>
              <a:pPr eaLnBrk="1" hangingPunct="1"/>
              <a:t>33</a:t>
            </a:fld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1351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71438" y="744538"/>
            <a:ext cx="6619875" cy="3724275"/>
          </a:xfrm>
          <a:ln/>
        </p:spPr>
      </p:sp>
      <p:sp>
        <p:nvSpPr>
          <p:cNvPr id="13517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4645488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1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hangingPunct="1"/>
            <a:fld id="{73B0549F-CCB8-4904-8BEC-0EBB8C406E69}" type="slidenum">
              <a:rPr lang="en-GB" altLang="en-US">
                <a:latin typeface="Arial" panose="020B0604020202020204" pitchFamily="34" charset="0"/>
              </a:rPr>
              <a:pPr eaLnBrk="1" hangingPunct="1"/>
              <a:t>34</a:t>
            </a:fld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1361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71438" y="744538"/>
            <a:ext cx="6619875" cy="3724275"/>
          </a:xfrm>
          <a:ln/>
        </p:spPr>
      </p:sp>
      <p:sp>
        <p:nvSpPr>
          <p:cNvPr id="1361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5342918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2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hangingPunct="1"/>
            <a:fld id="{BB6D96EC-2EC3-484B-B918-8EDF2E518063}" type="slidenum">
              <a:rPr lang="en-GB" altLang="en-US">
                <a:latin typeface="Arial" panose="020B0604020202020204" pitchFamily="34" charset="0"/>
              </a:rPr>
              <a:pPr eaLnBrk="1" hangingPunct="1"/>
              <a:t>35</a:t>
            </a:fld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1372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71438" y="744538"/>
            <a:ext cx="6619875" cy="3724275"/>
          </a:xfrm>
          <a:ln/>
        </p:spPr>
      </p:sp>
      <p:sp>
        <p:nvSpPr>
          <p:cNvPr id="1372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6260798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2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hangingPunct="1"/>
            <a:fld id="{A7B3BCD5-1324-4646-9027-7FEF3722270D}" type="slidenum">
              <a:rPr lang="en-GB" altLang="en-US">
                <a:latin typeface="Arial" panose="020B0604020202020204" pitchFamily="34" charset="0"/>
              </a:rPr>
              <a:pPr eaLnBrk="1" hangingPunct="1"/>
              <a:t>36</a:t>
            </a:fld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1382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71438" y="744538"/>
            <a:ext cx="6619875" cy="3724275"/>
          </a:xfrm>
          <a:ln/>
        </p:spPr>
      </p:sp>
      <p:sp>
        <p:nvSpPr>
          <p:cNvPr id="1382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5311377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2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hangingPunct="1"/>
            <a:fld id="{6821A3EA-63C6-4883-900F-F5D13146937A}" type="slidenum">
              <a:rPr lang="en-GB" altLang="en-US">
                <a:latin typeface="Arial" panose="020B0604020202020204" pitchFamily="34" charset="0"/>
              </a:rPr>
              <a:pPr eaLnBrk="1" hangingPunct="1"/>
              <a:t>37</a:t>
            </a:fld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1392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92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5136340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2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hangingPunct="1"/>
            <a:fld id="{257BA109-AB93-4654-ABE2-B3C15B444B23}" type="slidenum">
              <a:rPr lang="en-GB" altLang="en-US">
                <a:latin typeface="Arial" panose="020B0604020202020204" pitchFamily="34" charset="0"/>
              </a:rPr>
              <a:pPr eaLnBrk="1" hangingPunct="1"/>
              <a:t>38</a:t>
            </a:fld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1402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71438" y="744538"/>
            <a:ext cx="6619875" cy="3724275"/>
          </a:xfrm>
          <a:ln/>
        </p:spPr>
      </p:sp>
      <p:sp>
        <p:nvSpPr>
          <p:cNvPr id="14029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867445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D200E-3D1A-4B28-A024-84620D7265CF}" type="datetimeFigureOut">
              <a:rPr lang="en-GB" smtClean="0"/>
              <a:t>18/10/2016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9A0563-4CA6-48D4-8B75-E930844945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63525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D200E-3D1A-4B28-A024-84620D7265CF}" type="datetimeFigureOut">
              <a:rPr lang="en-GB" smtClean="0"/>
              <a:t>18/10/2016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9A0563-4CA6-48D4-8B75-E930844945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10769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D200E-3D1A-4B28-A024-84620D7265CF}" type="datetimeFigureOut">
              <a:rPr lang="en-GB" smtClean="0"/>
              <a:t>18/10/2016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9A0563-4CA6-48D4-8B75-E930844945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06472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D200E-3D1A-4B28-A024-84620D7265CF}" type="datetimeFigureOut">
              <a:rPr lang="en-GB" smtClean="0"/>
              <a:t>18/10/2016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9A0563-4CA6-48D4-8B75-E930844945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36115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D200E-3D1A-4B28-A024-84620D7265CF}" type="datetimeFigureOut">
              <a:rPr lang="en-GB" smtClean="0"/>
              <a:t>18/10/2016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9A0563-4CA6-48D4-8B75-E930844945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44624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D200E-3D1A-4B28-A024-84620D7265CF}" type="datetimeFigureOut">
              <a:rPr lang="en-GB" smtClean="0"/>
              <a:t>18/10/2016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9A0563-4CA6-48D4-8B75-E930844945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08643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D200E-3D1A-4B28-A024-84620D7265CF}" type="datetimeFigureOut">
              <a:rPr lang="en-GB" smtClean="0"/>
              <a:t>18/10/2016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9A0563-4CA6-48D4-8B75-E930844945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26871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D200E-3D1A-4B28-A024-84620D7265CF}" type="datetimeFigureOut">
              <a:rPr lang="en-GB" smtClean="0"/>
              <a:t>18/10/2016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9A0563-4CA6-48D4-8B75-E930844945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44249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D200E-3D1A-4B28-A024-84620D7265CF}" type="datetimeFigureOut">
              <a:rPr lang="en-GB" smtClean="0"/>
              <a:t>18/10/2016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9A0563-4CA6-48D4-8B75-E930844945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52019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D200E-3D1A-4B28-A024-84620D7265CF}" type="datetimeFigureOut">
              <a:rPr lang="en-GB" smtClean="0"/>
              <a:t>18/10/2016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9A0563-4CA6-48D4-8B75-E930844945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86752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D200E-3D1A-4B28-A024-84620D7265CF}" type="datetimeFigureOut">
              <a:rPr lang="en-GB" smtClean="0"/>
              <a:t>18/10/2016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9A0563-4CA6-48D4-8B75-E930844945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0129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0D200E-3D1A-4B28-A024-84620D7265CF}" type="datetimeFigureOut">
              <a:rPr lang="en-GB" smtClean="0"/>
              <a:t>18/10/2016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9A0563-4CA6-48D4-8B75-E930844945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177690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jpeg"/><Relationship Id="rId5" Type="http://schemas.openxmlformats.org/officeDocument/2006/relationships/image" Target="../media/image18.png"/><Relationship Id="rId4" Type="http://schemas.openxmlformats.org/officeDocument/2006/relationships/image" Target="../media/image17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emf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28.emf"/><Relationship Id="rId4" Type="http://schemas.openxmlformats.org/officeDocument/2006/relationships/oleObject" Target="../embeddings/oleObject1.bin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4.jpeg"/><Relationship Id="rId5" Type="http://schemas.openxmlformats.org/officeDocument/2006/relationships/image" Target="../media/image33.jpeg"/><Relationship Id="rId4" Type="http://schemas.openxmlformats.org/officeDocument/2006/relationships/image" Target="../media/image32.pn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0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.vml"/><Relationship Id="rId5" Type="http://schemas.openxmlformats.org/officeDocument/2006/relationships/image" Target="../media/image37.emf"/><Relationship Id="rId4" Type="http://schemas.openxmlformats.org/officeDocument/2006/relationships/oleObject" Target="../embeddings/oleObject2.bin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1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3.vml"/><Relationship Id="rId5" Type="http://schemas.openxmlformats.org/officeDocument/2006/relationships/image" Target="../media/image38.emf"/><Relationship Id="rId4" Type="http://schemas.openxmlformats.org/officeDocument/2006/relationships/oleObject" Target="../embeddings/oleObject3.bin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1.jpeg"/><Relationship Id="rId4" Type="http://schemas.openxmlformats.org/officeDocument/2006/relationships/image" Target="../media/image40.jpe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7.jpe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9.jpe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 descr="Dove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52888" y="1355196"/>
            <a:ext cx="7081661" cy="53112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584623" y="450003"/>
            <a:ext cx="1076416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 smtClean="0">
                <a:solidFill>
                  <a:srgbClr val="FF0000"/>
                </a:solidFill>
              </a:rPr>
              <a:t>Integrated </a:t>
            </a:r>
            <a:r>
              <a:rPr lang="en-GB" sz="2800" b="1" dirty="0" err="1" smtClean="0">
                <a:solidFill>
                  <a:srgbClr val="FF0000"/>
                </a:solidFill>
              </a:rPr>
              <a:t>palaeoenvironmental</a:t>
            </a:r>
            <a:r>
              <a:rPr lang="en-GB" sz="2800" b="1" dirty="0" smtClean="0">
                <a:solidFill>
                  <a:srgbClr val="FF0000"/>
                </a:solidFill>
              </a:rPr>
              <a:t> archaeology: Dover harbour and town</a:t>
            </a:r>
            <a:endParaRPr lang="en-GB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58386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3"/>
          <p:cNvSpPr>
            <a:spLocks noChangeArrowheads="1"/>
          </p:cNvSpPr>
          <p:nvPr/>
        </p:nvSpPr>
        <p:spPr bwMode="auto">
          <a:xfrm>
            <a:off x="-1765300" y="6165851"/>
            <a:ext cx="792162" cy="14287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pic>
        <p:nvPicPr>
          <p:cNvPr id="30723" name="Picture 4" descr="Fig_02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2313" y="549276"/>
            <a:ext cx="8278812" cy="5711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269332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682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endParaRPr lang="en-US" dirty="0" smtClean="0"/>
          </a:p>
        </p:txBody>
      </p:sp>
      <p:pic>
        <p:nvPicPr>
          <p:cNvPr id="71683" name="Picture 3" descr="485C3C10"/>
          <p:cNvPicPr>
            <a:picLocks noGrp="1" noChangeAspect="1" noChangeArrowheads="1"/>
          </p:cNvPicPr>
          <p:nvPr>
            <p:ph type="subTitle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208214" y="322264"/>
            <a:ext cx="3857625" cy="59150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684" name="Picture 4" descr="8BF32AE7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6363" y="404814"/>
            <a:ext cx="3827462" cy="5761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04978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46" name="Picture 1" descr="Fig_03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1950" y="433388"/>
            <a:ext cx="8928100" cy="5803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248870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0" name="Picture 1" descr="Fig_04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3388" y="677864"/>
            <a:ext cx="8877300" cy="5559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35948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4" name="Picture 4" descr="DBL0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2450" y="692150"/>
            <a:ext cx="8377238" cy="5576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091789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3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endParaRPr lang="en-US" dirty="0" smtClean="0"/>
          </a:p>
        </p:txBody>
      </p:sp>
      <p:pic>
        <p:nvPicPr>
          <p:cNvPr id="34819" name="Picture 3" descr="6273F377"/>
          <p:cNvPicPr>
            <a:picLocks noGrp="1" noChangeAspect="1" noChangeArrowheads="1"/>
          </p:cNvPicPr>
          <p:nvPr>
            <p:ph type="body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632076" y="1600200"/>
            <a:ext cx="6926263" cy="44958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680115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42" name="Picture 4" descr="DBL1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4826" y="404814"/>
            <a:ext cx="2779713" cy="4098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5843" name="Picture 6" descr="img11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7575" y="1412876"/>
            <a:ext cx="5761038" cy="3736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5844" name="Text Box 7"/>
          <p:cNvSpPr txBox="1">
            <a:spLocks noChangeArrowheads="1"/>
          </p:cNvSpPr>
          <p:nvPr/>
        </p:nvSpPr>
        <p:spPr bwMode="auto">
          <a:xfrm>
            <a:off x="1919288" y="5373688"/>
            <a:ext cx="298450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hangingPunct="1"/>
            <a:r>
              <a:rPr lang="en-GB" altLang="en-US" b="1"/>
              <a:t>A20 Excavation in Dover</a:t>
            </a:r>
          </a:p>
          <a:p>
            <a:pPr eaLnBrk="1" hangingPunct="1"/>
            <a:r>
              <a:rPr lang="en-GB" altLang="en-US" b="1"/>
              <a:t> town centre</a:t>
            </a:r>
          </a:p>
        </p:txBody>
      </p:sp>
    </p:spTree>
    <p:extLst>
      <p:ext uri="{BB962C8B-B14F-4D97-AF65-F5344CB8AC3E}">
        <p14:creationId xmlns:p14="http://schemas.microsoft.com/office/powerpoint/2010/main" val="1837207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130" name="Picture 1" descr="DST-91Boat1-2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1314" y="476250"/>
            <a:ext cx="8969375" cy="5905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910682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890" name="Picture 4" descr="Tufa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3750" y="476250"/>
            <a:ext cx="4535488" cy="3035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7891" name="Picture 5" descr="Tufa3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3750" y="3806825"/>
            <a:ext cx="4540250" cy="2947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7892" name="Picture 6" descr="Tufa3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4064" y="1196975"/>
            <a:ext cx="3144837" cy="4718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7893" name="Text Box 8"/>
          <p:cNvSpPr txBox="1">
            <a:spLocks noChangeArrowheads="1"/>
          </p:cNvSpPr>
          <p:nvPr/>
        </p:nvSpPr>
        <p:spPr bwMode="auto">
          <a:xfrm>
            <a:off x="7227888" y="128589"/>
            <a:ext cx="3390672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hangingPunct="1"/>
            <a:r>
              <a:rPr lang="en-GB" altLang="en-US" sz="2400" b="1"/>
              <a:t>Tufa from the Dover </a:t>
            </a:r>
          </a:p>
          <a:p>
            <a:pPr eaLnBrk="1" hangingPunct="1"/>
            <a:r>
              <a:rPr lang="en-GB" altLang="en-US" sz="2400" b="1"/>
              <a:t>Boat trench</a:t>
            </a:r>
          </a:p>
        </p:txBody>
      </p:sp>
    </p:spTree>
    <p:extLst>
      <p:ext uri="{BB962C8B-B14F-4D97-AF65-F5344CB8AC3E}">
        <p14:creationId xmlns:p14="http://schemas.microsoft.com/office/powerpoint/2010/main" val="37950387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914" name="Picture 1" descr="Fig_09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2913" y="404813"/>
            <a:ext cx="8870950" cy="6119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13107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5058" name="Picture 4" descr="OVERVIEW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2888" y="77788"/>
            <a:ext cx="2305050" cy="2559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5059" name="Picture 5" descr="P3_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4564" y="115888"/>
            <a:ext cx="3743325" cy="2698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5060" name="Picture 6" descr="HARBOUR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9289" y="3284538"/>
            <a:ext cx="4994275" cy="3295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5061" name="Line 9"/>
          <p:cNvSpPr>
            <a:spLocks noChangeShapeType="1"/>
          </p:cNvSpPr>
          <p:nvPr/>
        </p:nvSpPr>
        <p:spPr bwMode="auto">
          <a:xfrm flipH="1">
            <a:off x="2640013" y="1700213"/>
            <a:ext cx="792162" cy="2233612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5062" name="Line 10"/>
          <p:cNvSpPr>
            <a:spLocks noChangeShapeType="1"/>
          </p:cNvSpPr>
          <p:nvPr/>
        </p:nvSpPr>
        <p:spPr bwMode="auto">
          <a:xfrm flipH="1">
            <a:off x="3143250" y="2276475"/>
            <a:ext cx="3168650" cy="2808288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pic>
        <p:nvPicPr>
          <p:cNvPr id="45063" name="Picture 12" descr="Remains of Roman Lighthouse at Dover Castle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67664" y="2924176"/>
            <a:ext cx="2511425" cy="3789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5064" name="Line 8"/>
          <p:cNvSpPr>
            <a:spLocks noChangeShapeType="1"/>
          </p:cNvSpPr>
          <p:nvPr/>
        </p:nvSpPr>
        <p:spPr bwMode="auto">
          <a:xfrm flipH="1" flipV="1">
            <a:off x="6672263" y="3357563"/>
            <a:ext cx="2087562" cy="1511300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3203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6082" name="Picture 2" descr="PHOTO: The south wall of the 'Saxon Shore' fort .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8213" y="333376"/>
            <a:ext cx="4532312" cy="5903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6083" name="TextBox 2"/>
          <p:cNvSpPr txBox="1">
            <a:spLocks noChangeArrowheads="1"/>
          </p:cNvSpPr>
          <p:nvPr/>
        </p:nvSpPr>
        <p:spPr bwMode="auto">
          <a:xfrm>
            <a:off x="7178676" y="2276476"/>
            <a:ext cx="3489325" cy="1477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hangingPunct="1"/>
            <a:r>
              <a:rPr lang="en-GB" altLang="en-US"/>
              <a:t>South wall of Saxon Shore</a:t>
            </a:r>
          </a:p>
          <a:p>
            <a:pPr eaLnBrk="1" hangingPunct="1"/>
            <a:r>
              <a:rPr lang="en-GB" altLang="en-US"/>
              <a:t> Fort</a:t>
            </a:r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Picture from Kent Archaeological</a:t>
            </a:r>
          </a:p>
          <a:p>
            <a:pPr eaLnBrk="1" hangingPunct="1"/>
            <a:r>
              <a:rPr lang="en-GB" altLang="en-US"/>
              <a:t> Rescue Unit</a:t>
            </a:r>
          </a:p>
        </p:txBody>
      </p:sp>
    </p:spTree>
    <p:extLst>
      <p:ext uri="{BB962C8B-B14F-4D97-AF65-F5344CB8AC3E}">
        <p14:creationId xmlns:p14="http://schemas.microsoft.com/office/powerpoint/2010/main" val="8654301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034" name="Picture 4" descr="Fig_02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2313" y="549276"/>
            <a:ext cx="8278812" cy="5711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37769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9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endParaRPr lang="en-US" dirty="0" smtClean="0"/>
          </a:p>
        </p:txBody>
      </p:sp>
      <p:sp>
        <p:nvSpPr>
          <p:cNvPr id="2795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US" dirty="0" smtClean="0"/>
          </a:p>
        </p:txBody>
      </p:sp>
      <p:pic>
        <p:nvPicPr>
          <p:cNvPr id="49156" name="Picture 4" descr="6720A3F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3389" y="476251"/>
            <a:ext cx="8785225" cy="6107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390612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endParaRPr lang="en-US" dirty="0" smtClean="0"/>
          </a:p>
        </p:txBody>
      </p:sp>
      <p:sp>
        <p:nvSpPr>
          <p:cNvPr id="2805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US" dirty="0" smtClean="0"/>
          </a:p>
        </p:txBody>
      </p:sp>
      <p:pic>
        <p:nvPicPr>
          <p:cNvPr id="54276" name="Picture 4" descr="8F4F06AD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4825" y="476251"/>
            <a:ext cx="8637588" cy="56308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47169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02" name="Picture 1" descr="IMG_0250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381000"/>
            <a:ext cx="9144000" cy="609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54555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226" name="Picture 1" descr="BH 3 organics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0" y="0"/>
            <a:ext cx="457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952421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250" name="Picture 1" descr="BH 2 with Samian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381000"/>
            <a:ext cx="9144000" cy="609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637753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1524000" y="1484314"/>
            <a:ext cx="9144000" cy="5373687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 dirty="0"/>
          </a:p>
        </p:txBody>
      </p:sp>
      <p:pic>
        <p:nvPicPr>
          <p:cNvPr id="55299" name="Picture 3" descr="Dover_DSC2.emf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5589" y="0"/>
            <a:ext cx="9140825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67136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6322" name="Picture 1" descr="Fig_12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5625" y="333375"/>
            <a:ext cx="8540750" cy="6191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156722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26" name="Object 2"/>
          <p:cNvGraphicFramePr>
            <a:graphicFrameLocks noChangeAspect="1"/>
          </p:cNvGraphicFramePr>
          <p:nvPr/>
        </p:nvGraphicFramePr>
        <p:xfrm>
          <a:off x="2114550" y="595314"/>
          <a:ext cx="7962900" cy="56673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9" name="Acrobat Document" r:id="rId4" imgW="7962788" imgH="5667311" progId="AcroExch.Document.7">
                  <p:embed/>
                </p:oleObj>
              </mc:Choice>
              <mc:Fallback>
                <p:oleObj name="Acrobat Document" r:id="rId4" imgW="7962788" imgH="5667311" progId="AcroExch.Document.7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114550" y="595314"/>
                        <a:ext cx="7962900" cy="56673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27" name="Text Box 3"/>
          <p:cNvSpPr txBox="1">
            <a:spLocks noChangeArrowheads="1"/>
          </p:cNvSpPr>
          <p:nvPr/>
        </p:nvSpPr>
        <p:spPr bwMode="auto">
          <a:xfrm>
            <a:off x="4079876" y="2420939"/>
            <a:ext cx="1387475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hangingPunct="1"/>
            <a:r>
              <a:rPr lang="en-GB" altLang="en-US" sz="1200" b="1">
                <a:solidFill>
                  <a:srgbClr val="FF0000"/>
                </a:solidFill>
              </a:rPr>
              <a:t>1740+/-70 B.P.</a:t>
            </a:r>
          </a:p>
        </p:txBody>
      </p:sp>
      <p:sp>
        <p:nvSpPr>
          <p:cNvPr id="1028" name="Line 4"/>
          <p:cNvSpPr>
            <a:spLocks noChangeShapeType="1"/>
          </p:cNvSpPr>
          <p:nvPr/>
        </p:nvSpPr>
        <p:spPr bwMode="auto">
          <a:xfrm flipH="1">
            <a:off x="3792539" y="2636838"/>
            <a:ext cx="790575" cy="144462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8714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2466" name="Picture 1" descr="DSC-91-BH1cryptosands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0201" y="333375"/>
            <a:ext cx="8888413" cy="59515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731735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3490" name="Picture 2" descr="Slide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0151" y="-153988"/>
            <a:ext cx="9502775" cy="71278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292692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4514" name="Picture 5" descr="Crypt_1reduced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6851" y="1"/>
            <a:ext cx="2505075" cy="3789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4515" name="Text Box 6"/>
          <p:cNvSpPr txBox="1">
            <a:spLocks noChangeArrowheads="1"/>
          </p:cNvSpPr>
          <p:nvPr/>
        </p:nvSpPr>
        <p:spPr bwMode="auto">
          <a:xfrm>
            <a:off x="1847851" y="620713"/>
            <a:ext cx="3121025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hangingPunct="1"/>
            <a:r>
              <a:rPr lang="en-GB" altLang="en-US" b="1"/>
              <a:t>The Crypt Restaurant site</a:t>
            </a:r>
          </a:p>
        </p:txBody>
      </p:sp>
      <p:pic>
        <p:nvPicPr>
          <p:cNvPr id="64516" name="Picture 7" descr="Dover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4826" y="1916114"/>
            <a:ext cx="2919413" cy="4600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4517" name="Picture 8" descr="FCC462C1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0600" y="1125539"/>
            <a:ext cx="2884488" cy="4365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4518" name="Picture 9" descr="BA2AE9CE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12126" y="3860800"/>
            <a:ext cx="1852613" cy="2808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508304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5538" name="Picture 1" descr="Fig_14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839" t="10918" r="26898" b="10841"/>
          <a:stretch>
            <a:fillRect/>
          </a:stretch>
        </p:blipFill>
        <p:spPr bwMode="auto">
          <a:xfrm>
            <a:off x="2711451" y="44451"/>
            <a:ext cx="5616575" cy="6708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851751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3730" name="Picture 5" descr="6D3714B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7851" y="404813"/>
            <a:ext cx="8424863" cy="54975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903372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050" name="Object 2"/>
          <p:cNvGraphicFramePr>
            <a:graphicFrameLocks noChangeAspect="1"/>
          </p:cNvGraphicFramePr>
          <p:nvPr/>
        </p:nvGraphicFramePr>
        <p:xfrm>
          <a:off x="2803525" y="0"/>
          <a:ext cx="6959600" cy="72453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3" name="Acrobat Document" r:id="rId4" imgW="7648362" imgH="7962877" progId="AcroExch.Document.7">
                  <p:embed/>
                </p:oleObj>
              </mc:Choice>
              <mc:Fallback>
                <p:oleObj name="Acrobat Document" r:id="rId4" imgW="7648362" imgH="7962877" progId="AcroExch.Document.7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803525" y="0"/>
                        <a:ext cx="6959600" cy="72453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0563857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074" name="Object 4"/>
          <p:cNvGraphicFramePr>
            <a:graphicFrameLocks noChangeAspect="1"/>
          </p:cNvGraphicFramePr>
          <p:nvPr/>
        </p:nvGraphicFramePr>
        <p:xfrm>
          <a:off x="2803525" y="0"/>
          <a:ext cx="6586538" cy="685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7" name="Acrobat Document" r:id="rId4" imgW="7648362" imgH="7962877" progId="AcroExch.Document.7">
                  <p:embed/>
                </p:oleObj>
              </mc:Choice>
              <mc:Fallback>
                <p:oleObj name="Acrobat Document" r:id="rId4" imgW="7648362" imgH="7962877" progId="AcroExch.Document.7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803525" y="0"/>
                        <a:ext cx="6586538" cy="6858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758642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5778" name="Picture 5" descr="testing Copy of early redoubt, pos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2313" y="404813"/>
            <a:ext cx="6392862" cy="3409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5779" name="Picture 6" descr="wester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1" y="3933826"/>
            <a:ext cx="4284663" cy="2716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5780" name="Picture 7" descr="DoverOS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1088" y="3933826"/>
            <a:ext cx="2036762" cy="2538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5781" name="Text Box 8"/>
          <p:cNvSpPr txBox="1">
            <a:spLocks noChangeArrowheads="1"/>
          </p:cNvSpPr>
          <p:nvPr/>
        </p:nvSpPr>
        <p:spPr bwMode="auto">
          <a:xfrm>
            <a:off x="8667751" y="708025"/>
            <a:ext cx="1985963" cy="915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hangingPunct="1"/>
            <a:r>
              <a:rPr lang="en-GB" altLang="en-US" b="1" dirty="0">
                <a:solidFill>
                  <a:srgbClr val="FF0000"/>
                </a:solidFill>
              </a:rPr>
              <a:t>Developing the </a:t>
            </a:r>
          </a:p>
          <a:p>
            <a:pPr eaLnBrk="1" hangingPunct="1"/>
            <a:r>
              <a:rPr lang="en-GB" altLang="en-US" b="1" dirty="0">
                <a:solidFill>
                  <a:srgbClr val="FF0000"/>
                </a:solidFill>
              </a:rPr>
              <a:t>modern port</a:t>
            </a:r>
          </a:p>
          <a:p>
            <a:pPr eaLnBrk="1" hangingPunct="1"/>
            <a:r>
              <a:rPr lang="en-GB" altLang="en-US" b="1" dirty="0">
                <a:solidFill>
                  <a:srgbClr val="FF0000"/>
                </a:solidFill>
              </a:rPr>
              <a:t>facilities</a:t>
            </a:r>
            <a:endParaRPr lang="en-US" altLang="en-US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49326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466" name="Rectangle 2"/>
          <p:cNvSpPr>
            <a:spLocks noGrp="1" noChangeArrowheads="1"/>
          </p:cNvSpPr>
          <p:nvPr>
            <p:ph type="title"/>
          </p:nvPr>
        </p:nvSpPr>
        <p:spPr>
          <a:xfrm>
            <a:off x="1834269" y="429330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sz="4000" b="1" dirty="0">
                <a:solidFill>
                  <a:srgbClr val="FF0000"/>
                </a:solidFill>
              </a:rPr>
              <a:t>Evidence from the Paradise Basin</a:t>
            </a:r>
          </a:p>
        </p:txBody>
      </p:sp>
      <p:pic>
        <p:nvPicPr>
          <p:cNvPr id="76803" name="Picture 4" descr="1595 harbour map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3246" y="1347432"/>
            <a:ext cx="6712302" cy="51009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196280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7826" name="Picture 4" descr="Digges 158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3539" y="890589"/>
            <a:ext cx="8924925" cy="50752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800379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endParaRPr lang="en-US" dirty="0" smtClean="0"/>
          </a:p>
        </p:txBody>
      </p:sp>
      <p:sp>
        <p:nvSpPr>
          <p:cNvPr id="139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US" dirty="0" smtClean="0"/>
          </a:p>
        </p:txBody>
      </p:sp>
      <p:pic>
        <p:nvPicPr>
          <p:cNvPr id="79876" name="Picture 4" descr="C608F8CB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5189" y="476251"/>
            <a:ext cx="7653337" cy="5438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9877" name="Text Box 5"/>
          <p:cNvSpPr txBox="1">
            <a:spLocks noChangeArrowheads="1"/>
          </p:cNvSpPr>
          <p:nvPr/>
        </p:nvSpPr>
        <p:spPr bwMode="auto">
          <a:xfrm>
            <a:off x="2259013" y="6251576"/>
            <a:ext cx="3751262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hangingPunct="1"/>
            <a:r>
              <a:rPr lang="en-GB" altLang="en-US" b="1"/>
              <a:t>Evolution of the Paradise Basin</a:t>
            </a:r>
          </a:p>
        </p:txBody>
      </p:sp>
    </p:spTree>
    <p:extLst>
      <p:ext uri="{BB962C8B-B14F-4D97-AF65-F5344CB8AC3E}">
        <p14:creationId xmlns:p14="http://schemas.microsoft.com/office/powerpoint/2010/main" val="9653837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0898" name="Picture 2" descr="9ED6981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5189" y="549275"/>
            <a:ext cx="7712075" cy="5773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235970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06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endParaRPr lang="en-US" dirty="0" smtClean="0"/>
          </a:p>
        </p:txBody>
      </p:sp>
      <p:pic>
        <p:nvPicPr>
          <p:cNvPr id="81923" name="Picture 3" descr="DFE95807"/>
          <p:cNvPicPr>
            <a:picLocks noGrp="1" noChangeAspect="1" noChangeArrowheads="1"/>
          </p:cNvPicPr>
          <p:nvPr>
            <p:ph type="body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800601" y="1628775"/>
            <a:ext cx="5618163" cy="3652838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24" name="Picture 4" descr="282FA4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3751" y="1341439"/>
            <a:ext cx="2441575" cy="4129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19010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2946" name="Picture 2" descr="C521E54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3751" y="1125539"/>
            <a:ext cx="3736975" cy="4383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2947" name="Picture 3" descr="DA6745ED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4564" y="1557338"/>
            <a:ext cx="4154487" cy="3746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2948" name="Text Box 4"/>
          <p:cNvSpPr txBox="1">
            <a:spLocks noChangeArrowheads="1"/>
          </p:cNvSpPr>
          <p:nvPr/>
        </p:nvSpPr>
        <p:spPr bwMode="auto">
          <a:xfrm>
            <a:off x="2627314" y="5876925"/>
            <a:ext cx="8040687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hangingPunct="1"/>
            <a:r>
              <a:rPr lang="en-GB" altLang="en-US" b="1"/>
              <a:t>DWD/94, BH 303 contains a rich assemblage of marine diatoms and </a:t>
            </a:r>
          </a:p>
          <a:p>
            <a:pPr eaLnBrk="1" hangingPunct="1"/>
            <a:r>
              <a:rPr lang="en-GB" altLang="en-US" b="1"/>
              <a:t> forams/ostracods</a:t>
            </a:r>
          </a:p>
        </p:txBody>
      </p:sp>
      <p:sp>
        <p:nvSpPr>
          <p:cNvPr id="82949" name="Line 5"/>
          <p:cNvSpPr>
            <a:spLocks noChangeShapeType="1"/>
          </p:cNvSpPr>
          <p:nvPr/>
        </p:nvSpPr>
        <p:spPr bwMode="auto">
          <a:xfrm flipV="1">
            <a:off x="6311901" y="3429000"/>
            <a:ext cx="1439863" cy="2376488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2950" name="Text Box 6"/>
          <p:cNvSpPr txBox="1">
            <a:spLocks noChangeArrowheads="1"/>
          </p:cNvSpPr>
          <p:nvPr/>
        </p:nvSpPr>
        <p:spPr bwMode="auto">
          <a:xfrm>
            <a:off x="2979739" y="419101"/>
            <a:ext cx="4829175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hangingPunct="1"/>
            <a:r>
              <a:rPr lang="en-GB" altLang="en-US" b="1" dirty="0">
                <a:solidFill>
                  <a:srgbClr val="FF0000"/>
                </a:solidFill>
              </a:rPr>
              <a:t>Transect across mouth of Paradise Basin</a:t>
            </a:r>
          </a:p>
        </p:txBody>
      </p:sp>
    </p:spTree>
    <p:extLst>
      <p:ext uri="{BB962C8B-B14F-4D97-AF65-F5344CB8AC3E}">
        <p14:creationId xmlns:p14="http://schemas.microsoft.com/office/powerpoint/2010/main" val="2541548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3970" name="Picture 5" descr="3NF-Studley-nummulite-enlarged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0864" y="985839"/>
            <a:ext cx="6010275" cy="4886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3971" name="Text Box 6"/>
          <p:cNvSpPr txBox="1">
            <a:spLocks noChangeArrowheads="1"/>
          </p:cNvSpPr>
          <p:nvPr/>
        </p:nvSpPr>
        <p:spPr bwMode="auto">
          <a:xfrm>
            <a:off x="3411538" y="6108701"/>
            <a:ext cx="63563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hangingPunct="1"/>
            <a:r>
              <a:rPr lang="en-GB" altLang="en-US" b="1" i="1"/>
              <a:t>Nummulites variolarius, </a:t>
            </a:r>
            <a:r>
              <a:rPr lang="en-GB" altLang="en-US" b="1"/>
              <a:t>Middle Eocene (Lutetian) age</a:t>
            </a:r>
          </a:p>
        </p:txBody>
      </p:sp>
    </p:spTree>
    <p:extLst>
      <p:ext uri="{BB962C8B-B14F-4D97-AF65-F5344CB8AC3E}">
        <p14:creationId xmlns:p14="http://schemas.microsoft.com/office/powerpoint/2010/main" val="22924818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4994" name="Picture 2" descr="E23FBB8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1089" y="836613"/>
            <a:ext cx="7539037" cy="5484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01096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56</TotalTime>
  <Words>108</Words>
  <Application>Microsoft Office PowerPoint</Application>
  <PresentationFormat>Widescreen</PresentationFormat>
  <Paragraphs>41</Paragraphs>
  <Slides>38</Slides>
  <Notes>20</Notes>
  <HiddenSlides>0</HiddenSlides>
  <MMClips>0</MMClips>
  <ScaleCrop>false</ScaleCrop>
  <HeadingPairs>
    <vt:vector size="8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38</vt:i4>
      </vt:variant>
    </vt:vector>
  </HeadingPairs>
  <TitlesOfParts>
    <vt:vector size="44" baseType="lpstr">
      <vt:lpstr>Arial</vt:lpstr>
      <vt:lpstr>Calibri</vt:lpstr>
      <vt:lpstr>Calibri Light</vt:lpstr>
      <vt:lpstr>Tahoma</vt:lpstr>
      <vt:lpstr>Office Theme</vt:lpstr>
      <vt:lpstr>Acrobat Document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Evidence from the Paradise Basin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Environmental Archaeology</dc:title>
  <dc:creator>Martin Bates</dc:creator>
  <cp:lastModifiedBy>Martin Bates</cp:lastModifiedBy>
  <cp:revision>8</cp:revision>
  <dcterms:created xsi:type="dcterms:W3CDTF">2015-01-21T09:19:34Z</dcterms:created>
  <dcterms:modified xsi:type="dcterms:W3CDTF">2016-10-18T10:24:29Z</dcterms:modified>
</cp:coreProperties>
</file>