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5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5" d="100"/>
          <a:sy n="65" d="100"/>
        </p:scale>
        <p:origin x="3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E81B8D-DB95-47DD-AE2C-48B4A8FAF8EB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1D6B62-7F34-46D0-8713-576156036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269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afternoon, I would like to present my poster on the reintroduction of the White Tailed Eagle (</a:t>
            </a:r>
            <a:r>
              <a:rPr lang="en-GB" dirty="0" err="1"/>
              <a:t>Halieetus</a:t>
            </a:r>
            <a:r>
              <a:rPr lang="en-GB" dirty="0"/>
              <a:t> albicilla) to the IoW and Solent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9700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Also known as Sea Eagles or </a:t>
            </a:r>
            <a:r>
              <a:rPr lang="en-GB" dirty="0" err="1"/>
              <a:t>Eryr</a:t>
            </a:r>
            <a:r>
              <a:rPr lang="en-GB" dirty="0"/>
              <a:t> y Mor</a:t>
            </a:r>
          </a:p>
          <a:p>
            <a:r>
              <a:rPr lang="en-GB" dirty="0"/>
              <a:t>Become extinct throughout British Isles after decades of persecution</a:t>
            </a:r>
          </a:p>
          <a:p>
            <a:r>
              <a:rPr lang="en-US" dirty="0"/>
              <a:t>Introduced in 2019 to the IoW, by RD Foundation and Forestry England part of a series of introductions to return the bird to indigenous range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4386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Strongholds in Norway and Russia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19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Less extensive range in Europe so would restore range and provide greater connectivity</a:t>
            </a:r>
          </a:p>
          <a:p>
            <a:r>
              <a:rPr lang="en-GB" dirty="0"/>
              <a:t>Birds have been observed coming from other countries but not staying as there is no potential mate</a:t>
            </a:r>
          </a:p>
          <a:p>
            <a:r>
              <a:rPr lang="en-US" dirty="0"/>
              <a:t>Iconic flagship species drawing attention to conservation issues, umbrella species, efforts to protect it will benefit other species and habitats, and a </a:t>
            </a:r>
            <a:r>
              <a:rPr lang="en-US" dirty="0" err="1"/>
              <a:t>biomonitor</a:t>
            </a:r>
            <a:r>
              <a:rPr lang="en-US" dirty="0"/>
              <a:t> as apex predator.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983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Ecological aspects such as habitat, diet, breeding patterns, generally comprehensive, follows IUCN guidelines – previous reintroductions resulting in established population</a:t>
            </a:r>
          </a:p>
          <a:p>
            <a:r>
              <a:rPr lang="en-GB" dirty="0"/>
              <a:t>Correspondence and field visits with counterparts in Europe</a:t>
            </a:r>
          </a:p>
          <a:p>
            <a:r>
              <a:rPr lang="en-US" dirty="0"/>
              <a:t>Where some impacts less clear e.g. on seabird colonies, lamb predation, due to different reports – monitoring will help, GPS trackers</a:t>
            </a:r>
          </a:p>
          <a:p>
            <a:endParaRPr lang="en-GB" dirty="0"/>
          </a:p>
          <a:p>
            <a:r>
              <a:rPr lang="en-GB" dirty="0"/>
              <a:t>Breeding ecology is reason why human intervention is necessary as population would not disperse naturally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93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General feeling that opinions have changed – urbanization vs farming community</a:t>
            </a:r>
          </a:p>
          <a:p>
            <a:r>
              <a:rPr lang="en-US" dirty="0"/>
              <a:t>Possible underplaying of lamb predation or just different in other countries. Controversy resulted in Scotland set up Sea Eagle Management Scheme,</a:t>
            </a:r>
          </a:p>
          <a:p>
            <a:r>
              <a:rPr lang="en-US" dirty="0"/>
              <a:t> near failure in Ireland-lots of consultation,</a:t>
            </a:r>
          </a:p>
          <a:p>
            <a:r>
              <a:rPr lang="en-US" dirty="0"/>
              <a:t>Interspecific competition – concerns were raised by the public/stakeholders and addressed, mainly by previous experience and from studies elsewhere – red squirrels, brown hares, over-wintering birds – the latter deemed to be in sufficient numbers, some of which may need controlling and those predated tended to be sick/injured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96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Scotland, doing well, exponential, therefore negligible impact. Closest genetically to the English sea eagle.</a:t>
            </a:r>
          </a:p>
          <a:p>
            <a:r>
              <a:rPr lang="en-US" dirty="0"/>
              <a:t>Introduction of unrelated chicks annually to prevent inbreeding, genetic drift.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393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Learnt from previous projects-</a:t>
            </a:r>
            <a:r>
              <a:rPr lang="en-US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minimising</a:t>
            </a: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human contact, placement of cages, food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Observed in different locations on the mainland, Scotland, France, Belgium, Germany and Denmark. Demonstrates how the British population will connect with European population</a:t>
            </a:r>
          </a:p>
          <a:p>
            <a:r>
              <a:rPr lang="en-US" dirty="0"/>
              <a:t>Despite set backs (3 died, one poisoned, one flew into electricity line), and less releases (avian flu) in 2022 they bred at 3 years old. Dispersing along south coast, returns to Scotland.</a:t>
            </a:r>
          </a:p>
          <a:p>
            <a:r>
              <a:rPr lang="en-US" dirty="0"/>
              <a:t>25 birds released by 2021 plus a further cohort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526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Through monitoring and observation – public involvement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D6B62-7F34-46D0-8713-5761560360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425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C71AD-85A1-D24A-4113-3D03A68532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C759B-DD51-5242-45D8-F7AF31C421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C86D7-1883-D247-A6E6-D54F6F9F4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E94CB-A80E-B50F-4244-6FB30D6DB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F1B77-B13F-A8ED-462F-14A16D696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75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382C6-7F2F-364B-96F7-BE04F511B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47B9F-18DB-4D3B-4B6A-6B177E794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CA673-7FCC-ED03-B045-BD5E1A177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A4EBFD-9F65-7A90-7252-018F14129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C2892-6FF3-D390-2BA4-991FC66E8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020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6E756-89A4-1BAE-0B3D-774DC3865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98B38-8A70-5899-3E3A-2CF6913DED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A7A62-8FD0-66C8-47C3-A72CE3034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7C0AD-8880-29AC-1420-7363D39BD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C890C-D248-1FCC-602D-E313D818F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381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3766F-8B5C-89CB-BF3A-E35B028A1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0DC5-4144-B510-4AF2-9708806BC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3C9B7-A314-533A-94F7-93D819E09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FEF4E0-FD6D-03A4-45B5-70A952E80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A16C47-D016-F2F8-3B56-DB65609A1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227DDC-69E4-6BAD-FC33-6C4A5944F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714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23130-6718-E5E3-4E61-9938882A9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0F296E-3DAC-563B-2288-1357D563CC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864CE-6D74-C6A4-2611-40AC9C545B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240977-689C-09AF-8A6C-254972016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39C63D-FE7F-66AF-4AA2-9F95AA84C8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47519F-E231-A58D-EDB0-08A6CCABE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FB137F-F9CC-7B88-5C93-29B669B02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A4114F-29EC-F9B4-C48A-70602E9E7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72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1CA28-67F3-765B-534B-3F347F9EB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601AC6-19BF-3657-77C9-8409496A9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C4B0B6-FD12-4678-68AF-8D1045B61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7D4B47-F503-7E00-2EBC-70DF75495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646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E4DE22-A339-98C3-DFD9-F2161E897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21755-0C72-3C56-3D81-E84055F9E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7F6E1E-6D67-F45C-51BC-6A5D292A0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76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2D107-856B-01EB-57FD-06D5CAFDC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7ED33-F9E2-D830-4EBF-3C13CE291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52DB94-F76E-FD47-53D9-6CD38486A8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9CBFE-DECC-5E94-4A1E-8776681A7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BA0EE6-2F46-6181-BD2F-E2BB83C4B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636564-FAFD-C4A3-B008-6685B5A4E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78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DA769-0869-3A79-81A0-A29AC388E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62D13F-C36F-E39B-75A4-AA4A43AF55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164B72-71F7-893A-A2D6-14BE22D90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356C8-547F-E11E-0596-E52F54393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61AA63-C9F3-FC30-299C-6A67CE464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E0FFAB-628D-0E00-AB72-D5C2EBCCC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026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2B24E-1557-A54A-2E67-A9E4560E7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EEFE0D-C2B4-7A1E-4ADF-216D024497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537B6-26F7-760C-DA32-D523BDE56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9429D-403E-A97E-DD56-8D002A431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1F4B4-F270-4E3F-0AF7-891980800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241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9798D8-D09C-472B-D5C3-D6EF24DAE6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9F28B-6B89-54A3-519F-85BFAF0659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AFB45-8CF3-0395-70FC-C9BDCC2FD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C2D2A-6C53-340D-4E2F-05D0DD980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579B5-1F42-6662-0982-BEA3803C1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46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CEA13F-7EF1-93F9-E08A-BEB9EA007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ACFA2F-78B7-BCB2-2EA9-4DFCC8935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29F1F-592F-54B2-D06C-60527B825C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E3571-65DC-42F6-8F96-A8022FE09CF8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EA4820-777D-8663-1CB8-284337ED8B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CB86C-7427-F772-141F-B7AA537C96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F978B-D610-408A-930C-26B0F93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93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wildlifetrusts.org/wildlife-explorer/birds/birds-prey/white-tailed-eagl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ortals.iucn.org/library/node/10386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dianbirds.thedynamicnature.com/2015/05/white-tailed-sea-eagle-haliaeetus-albicilla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D6A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C1069-3BF8-0576-F827-85DFA3AB3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reintroduction of the White-Tailed Eagle to the Isle of Wight and Solent</a:t>
            </a:r>
            <a:br>
              <a:rPr lang="en-US" sz="2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Helen Peake</a:t>
            </a:r>
          </a:p>
        </p:txBody>
      </p:sp>
      <p:pic>
        <p:nvPicPr>
          <p:cNvPr id="13" name="Content Placeholder 12" descr="A close-up of a newspaper&#10;&#10;Description automatically generated">
            <a:extLst>
              <a:ext uri="{FF2B5EF4-FFF2-40B4-BE49-F238E27FC236}">
                <a16:creationId xmlns:a16="http://schemas.microsoft.com/office/drawing/2014/main" id="{A6E99E90-1601-7BDE-5F5A-0C2947E297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898" y="343380"/>
            <a:ext cx="8228319" cy="6171239"/>
          </a:xfrm>
        </p:spPr>
      </p:pic>
    </p:spTree>
    <p:extLst>
      <p:ext uri="{BB962C8B-B14F-4D97-AF65-F5344CB8AC3E}">
        <p14:creationId xmlns:p14="http://schemas.microsoft.com/office/powerpoint/2010/main" val="1160870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B406D-3144-46F0-CE79-246BB9A16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Introduction: the White Tailed Eagle (Haliaetus albicilla)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ABDBC4-E573-5D14-6692-A4757DA1F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69567"/>
            <a:ext cx="5115518" cy="148136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FB6332-A8F0-6187-81D6-5AB01B428D7E}"/>
              </a:ext>
            </a:extLst>
          </p:cNvPr>
          <p:cNvSpPr>
            <a:spLocks/>
          </p:cNvSpPr>
          <p:nvPr/>
        </p:nvSpPr>
        <p:spPr>
          <a:xfrm>
            <a:off x="6337003" y="1998557"/>
            <a:ext cx="5016797" cy="421294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Last breeding pair in England on the IoW in 1780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Largest bird of prey in UK-4th in the world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Wingspan - 7 ft males, 8ft females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Generalist raptors - uplands, marine, intertidal, farmland and wetland. Specialists at catching fish, also eat carrion, small mammals/birds, opportunist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Roy Dennis Foundation began reintroductions to Scotland in the late '50's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Reintroduced to IoW in 2019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A636E8-87EC-1BC7-2F01-D79326AFB83F}"/>
              </a:ext>
            </a:extLst>
          </p:cNvPr>
          <p:cNvSpPr txBox="1"/>
          <p:nvPr/>
        </p:nvSpPr>
        <p:spPr>
          <a:xfrm>
            <a:off x="838200" y="3733773"/>
            <a:ext cx="5351251" cy="446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77824">
              <a:spcAft>
                <a:spcPts val="600"/>
              </a:spcAft>
            </a:pPr>
            <a:r>
              <a:rPr lang="en-GB" sz="115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Source: https://www.wildlifetrusts.org/wildlifeexplorer/birds/birds-prey/white-tailed-eagle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2558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184AB-8327-365E-33A7-1B49A742D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Distribution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Content Placeholder 5" descr="A map of the world&#10;&#10;Description automatically generated">
            <a:extLst>
              <a:ext uri="{FF2B5EF4-FFF2-40B4-BE49-F238E27FC236}">
                <a16:creationId xmlns:a16="http://schemas.microsoft.com/office/drawing/2014/main" id="{D9A731AC-7667-9C76-CB63-7230C11ACB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649" y="2058579"/>
            <a:ext cx="6162063" cy="345140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3C546-A02C-46BC-136C-A0FC5B3B9F47}"/>
              </a:ext>
            </a:extLst>
          </p:cNvPr>
          <p:cNvSpPr>
            <a:spLocks/>
          </p:cNvSpPr>
          <p:nvPr/>
        </p:nvSpPr>
        <p:spPr>
          <a:xfrm>
            <a:off x="6479956" y="2058580"/>
            <a:ext cx="4873844" cy="409289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defTabSz="8595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Globally - widely distributed</a:t>
            </a:r>
          </a:p>
          <a:p>
            <a:pPr marL="342900" indent="-342900" defTabSz="85953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IUCN red list - least concern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A14B3E-6485-C738-A839-7DE126683090}"/>
              </a:ext>
            </a:extLst>
          </p:cNvPr>
          <p:cNvSpPr txBox="1"/>
          <p:nvPr/>
        </p:nvSpPr>
        <p:spPr>
          <a:xfrm>
            <a:off x="501248" y="5732783"/>
            <a:ext cx="5835360" cy="516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US" sz="112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Distribution of White-tailed Sea-eagle </a:t>
            </a:r>
            <a:r>
              <a:rPr lang="en-US" sz="1128" b="1" dirty="0"/>
              <a:t>(</a:t>
            </a:r>
            <a:r>
              <a:rPr lang="en-US" sz="112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Haliaeetus albicilla</a:t>
            </a:r>
            <a:r>
              <a:rPr lang="en-US" sz="1128" b="1" dirty="0"/>
              <a:t>)</a:t>
            </a:r>
            <a:endParaRPr lang="en-US" sz="112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859536">
              <a:spcAft>
                <a:spcPts val="600"/>
              </a:spcAft>
            </a:pPr>
            <a:r>
              <a:rPr lang="en-US" sz="11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Source: http://datazone.birdlife.org/species/factsheet/white-tailed-sea-eagle-haliaeetus-albicilla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49508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75221-4A50-EE00-E3F5-9CFE318AE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6000" b="1" dirty="0"/>
              <a:t>Why reintroduce them?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8C4A46-FF5B-08AD-AD2D-63F83AEAD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>
            <a:normAutofit/>
          </a:bodyPr>
          <a:lstStyle/>
          <a:p>
            <a:r>
              <a:rPr lang="en-US" sz="2000" dirty="0"/>
              <a:t>Moral perspective – not sufficient reason (IUCN/SSC, 2013)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Conservation benefits</a:t>
            </a:r>
          </a:p>
          <a:p>
            <a:r>
              <a:rPr lang="en-US" sz="2000" dirty="0"/>
              <a:t>Less extensive a range in Europe </a:t>
            </a:r>
          </a:p>
          <a:p>
            <a:r>
              <a:rPr lang="en-US" sz="2000" dirty="0"/>
              <a:t>Iconic flagship species </a:t>
            </a:r>
          </a:p>
          <a:p>
            <a:r>
              <a:rPr lang="en-US" sz="2000" dirty="0"/>
              <a:t>Umbrella species </a:t>
            </a:r>
          </a:p>
          <a:p>
            <a:r>
              <a:rPr lang="en-US" sz="2000" dirty="0" err="1"/>
              <a:t>Biomonitor</a:t>
            </a:r>
            <a:endParaRPr lang="en-US" sz="2000" dirty="0"/>
          </a:p>
          <a:p>
            <a:endParaRPr 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6354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C19C91E-08CF-300C-89E7-BCD782CB3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6000" b="1" dirty="0"/>
              <a:t>Feasibility study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2ADD81-8F11-9FBA-7067-209AB8A07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>
            <a:normAutofit/>
          </a:bodyPr>
          <a:lstStyle/>
          <a:p>
            <a:r>
              <a:rPr lang="en-US" sz="2200" b="1" dirty="0"/>
              <a:t>Ecological aspects :</a:t>
            </a:r>
          </a:p>
          <a:p>
            <a:pPr marL="0" indent="0">
              <a:buNone/>
            </a:pPr>
            <a:endParaRPr lang="en-US" sz="2200" dirty="0"/>
          </a:p>
          <a:p>
            <a:pPr lvl="1"/>
            <a:r>
              <a:rPr lang="en-US" sz="2200" dirty="0"/>
              <a:t>  generally comprehensive due to previous reintroductions</a:t>
            </a:r>
          </a:p>
          <a:p>
            <a:pPr lvl="1"/>
            <a:r>
              <a:rPr lang="en-US" sz="2200" dirty="0"/>
              <a:t>  some issues lacking clarity</a:t>
            </a:r>
          </a:p>
          <a:p>
            <a:pPr lvl="1"/>
            <a:r>
              <a:rPr lang="en-US" sz="2200" dirty="0"/>
              <a:t>  slow maturing, low production, natal philopatry – therefor requiring human   </a:t>
            </a:r>
          </a:p>
          <a:p>
            <a:pPr marL="457200" lvl="1" indent="0">
              <a:buNone/>
            </a:pPr>
            <a:r>
              <a:rPr lang="en-US" sz="2200" dirty="0"/>
              <a:t>      intervention</a:t>
            </a:r>
          </a:p>
          <a:p>
            <a:pPr marL="0" indent="0">
              <a:buNone/>
            </a:pPr>
            <a:endParaRPr lang="en-US" sz="2200" dirty="0"/>
          </a:p>
          <a:p>
            <a:pPr lvl="1"/>
            <a:endParaRPr lang="en-US" sz="2200" dirty="0"/>
          </a:p>
          <a:p>
            <a:pPr marL="457200" lvl="1" indent="0">
              <a:buNone/>
            </a:pPr>
            <a:endParaRPr lang="en-US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898532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A7A76-228A-4A58-076F-7BF999163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6000" b="1"/>
              <a:t>Challenges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522BD-5D6A-F94A-655B-78EA490F6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720" y="3037087"/>
            <a:ext cx="10830560" cy="3670544"/>
          </a:xfrm>
        </p:spPr>
        <p:txBody>
          <a:bodyPr>
            <a:normAutofit/>
          </a:bodyPr>
          <a:lstStyle/>
          <a:p>
            <a:r>
              <a:rPr lang="en-US" sz="1400" b="1" dirty="0"/>
              <a:t>Habitat</a:t>
            </a:r>
            <a:r>
              <a:rPr lang="en-US" sz="1400" dirty="0"/>
              <a:t> – changed since 1780’s</a:t>
            </a:r>
          </a:p>
          <a:p>
            <a:pPr lvl="1"/>
            <a:r>
              <a:rPr lang="en-US" sz="1400" dirty="0"/>
              <a:t> suitable – stands of old growth trees, undisturbed cliffs</a:t>
            </a:r>
          </a:p>
          <a:p>
            <a:pPr lvl="1"/>
            <a:r>
              <a:rPr lang="en-US" sz="1400" dirty="0"/>
              <a:t> owned by </a:t>
            </a:r>
            <a:r>
              <a:rPr lang="en-US" sz="1400" dirty="0" err="1"/>
              <a:t>organisations</a:t>
            </a:r>
            <a:r>
              <a:rPr lang="en-US" sz="1400" dirty="0"/>
              <a:t> e.g. Forestry England, National Trust</a:t>
            </a:r>
          </a:p>
          <a:p>
            <a:pPr lvl="1"/>
            <a:r>
              <a:rPr lang="en-US" sz="1400" dirty="0"/>
              <a:t> protected e.g. SPAs and RAMSAR sites</a:t>
            </a:r>
          </a:p>
          <a:p>
            <a:pPr lvl="1"/>
            <a:r>
              <a:rPr lang="en-US" sz="1400" dirty="0"/>
              <a:t> breeding capacity of IoW not discussed but expects birds to disperse along the South Coast </a:t>
            </a:r>
          </a:p>
          <a:p>
            <a:r>
              <a:rPr lang="en-US" sz="1400" b="1" dirty="0"/>
              <a:t>Reason for extirpation </a:t>
            </a:r>
            <a:r>
              <a:rPr lang="en-US" sz="1400" dirty="0"/>
              <a:t>- human pressure and persecution </a:t>
            </a:r>
          </a:p>
          <a:p>
            <a:pPr lvl="1"/>
            <a:r>
              <a:rPr lang="en-US" sz="1400" dirty="0"/>
              <a:t>despite being protected are still persecuted</a:t>
            </a:r>
          </a:p>
          <a:p>
            <a:pPr lvl="1"/>
            <a:r>
              <a:rPr lang="en-US" sz="1400" dirty="0"/>
              <a:t>recreation/tourists, seen as an attraction with economic benefits </a:t>
            </a:r>
          </a:p>
          <a:p>
            <a:pPr lvl="1"/>
            <a:r>
              <a:rPr lang="en-US" sz="1400" dirty="0"/>
              <a:t>viewing platforms, education</a:t>
            </a:r>
          </a:p>
          <a:p>
            <a:pPr lvl="1"/>
            <a:r>
              <a:rPr lang="en-US" sz="1400" dirty="0"/>
              <a:t>lots of consultation - objection by NFU 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US" sz="1400" dirty="0"/>
              <a:t>project officer, exit strategies</a:t>
            </a:r>
          </a:p>
          <a:p>
            <a:pPr lvl="1"/>
            <a:r>
              <a:rPr lang="en-US" sz="1400" dirty="0"/>
              <a:t>?need nationwide campaign</a:t>
            </a:r>
          </a:p>
          <a:p>
            <a:r>
              <a:rPr lang="en-US" sz="1400" b="1" dirty="0"/>
              <a:t>Interspecific competition </a:t>
            </a:r>
            <a:r>
              <a:rPr lang="en-US" sz="1400" dirty="0"/>
              <a:t>– red squirrels, hares, overwintering birds</a:t>
            </a:r>
          </a:p>
          <a:p>
            <a:pPr lvl="1"/>
            <a:r>
              <a:rPr lang="en-US" sz="1400" dirty="0"/>
              <a:t>Did not address </a:t>
            </a:r>
            <a:r>
              <a:rPr lang="en-US" sz="1400" dirty="0" err="1"/>
              <a:t>mesopredators</a:t>
            </a:r>
            <a:endParaRPr lang="en-US" sz="14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118873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366C1-8A83-5D35-6EF3-8E004ABB6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5AE69-533E-8FE3-5823-815711DCFFFB}"/>
              </a:ext>
            </a:extLst>
          </p:cNvPr>
          <p:cNvSpPr>
            <a:spLocks/>
          </p:cNvSpPr>
          <p:nvPr/>
        </p:nvSpPr>
        <p:spPr>
          <a:xfrm>
            <a:off x="1449578" y="2274962"/>
            <a:ext cx="4773737" cy="4008828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41248">
              <a:spcAft>
                <a:spcPts val="600"/>
              </a:spcAft>
            </a:pPr>
            <a:endParaRPr lang="en-GB" sz="1656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841248">
              <a:spcAft>
                <a:spcPts val="600"/>
              </a:spcAft>
            </a:pPr>
            <a:endParaRPr lang="en-GB" sz="1656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EF3133-8957-C709-1785-571722224C82}"/>
              </a:ext>
            </a:extLst>
          </p:cNvPr>
          <p:cNvSpPr>
            <a:spLocks/>
          </p:cNvSpPr>
          <p:nvPr/>
        </p:nvSpPr>
        <p:spPr>
          <a:xfrm>
            <a:off x="6363719" y="1926266"/>
            <a:ext cx="4773737" cy="4357524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41248">
              <a:spcAft>
                <a:spcPts val="600"/>
              </a:spcAft>
            </a:pPr>
            <a:endParaRPr lang="en-US" sz="1656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841248">
              <a:spcAft>
                <a:spcPts val="600"/>
              </a:spcAft>
            </a:pP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Donor harvesting: </a:t>
            </a:r>
          </a:p>
          <a:p>
            <a:pPr marL="342900" indent="-342900" defTabSz="84124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rom Scotland</a:t>
            </a:r>
          </a:p>
          <a:p>
            <a:pPr marL="342900" indent="-342900" defTabSz="84124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Population doing well, exponential increase therefore negligible impact. </a:t>
            </a:r>
          </a:p>
          <a:p>
            <a:pPr marL="342900" indent="-342900" defTabSz="84124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Closest genetically to the English sea eagle.</a:t>
            </a:r>
          </a:p>
          <a:p>
            <a:pPr marL="342900" indent="-342900" defTabSz="84124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Introduction of unrelated chicks annually to prevent inbreeding, genetic drift.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44CD23-6CE8-A579-C2F8-E44DAB443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543" y="2392114"/>
            <a:ext cx="5168772" cy="215703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A4F176-D9B5-7DE9-4B0F-AF7155F5640A}"/>
              </a:ext>
            </a:extLst>
          </p:cNvPr>
          <p:cNvSpPr txBox="1"/>
          <p:nvPr/>
        </p:nvSpPr>
        <p:spPr>
          <a:xfrm>
            <a:off x="1054543" y="4666306"/>
            <a:ext cx="55370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>
                <a:hlinkClick r:id="rId4"/>
              </a:rPr>
              <a:t>https://www.wildlifetrusts.org/wildlife-explorer/birds/birds-prey/white-tailed-eagle</a:t>
            </a: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91476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00C14-BC75-94D6-B9A2-AD8AF3C9F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Success of reintroduction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2F3D97-5BC8-3FF8-B759-74772B4984EA}"/>
              </a:ext>
            </a:extLst>
          </p:cNvPr>
          <p:cNvSpPr>
            <a:spLocks/>
          </p:cNvSpPr>
          <p:nvPr/>
        </p:nvSpPr>
        <p:spPr>
          <a:xfrm>
            <a:off x="1104566" y="2028762"/>
            <a:ext cx="4855220" cy="77558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defTabSz="859536">
              <a:lnSpc>
                <a:spcPct val="90000"/>
              </a:lnSpc>
              <a:spcAft>
                <a:spcPts val="600"/>
              </a:spcAft>
            </a:pPr>
            <a:r>
              <a:rPr lang="en-GB" sz="17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Journeys 2019-2020</a:t>
            </a:r>
          </a:p>
          <a:p>
            <a:pPr defTabSz="859536">
              <a:lnSpc>
                <a:spcPct val="90000"/>
              </a:lnSpc>
              <a:spcAft>
                <a:spcPts val="600"/>
              </a:spcAft>
            </a:pPr>
            <a:r>
              <a:rPr lang="en-GB" sz="17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https://www.forestryengland.uk/blog/white-tailed-eagle-project-may-2020-update</a:t>
            </a:r>
            <a:endParaRPr lang="en-GB" sz="1700" b="0"/>
          </a:p>
        </p:txBody>
      </p:sp>
      <p:pic>
        <p:nvPicPr>
          <p:cNvPr id="8" name="Content Placeholder 7" descr="A graph with different colored lines and numbers&#10;&#10;Description automatically generated">
            <a:extLst>
              <a:ext uri="{FF2B5EF4-FFF2-40B4-BE49-F238E27FC236}">
                <a16:creationId xmlns:a16="http://schemas.microsoft.com/office/drawing/2014/main" id="{C968985C-9988-30C7-C5D7-298B889F52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7168" y="3019581"/>
            <a:ext cx="5181121" cy="273340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DE07AE-62B4-BDD3-B45A-1ED30413188B}"/>
              </a:ext>
            </a:extLst>
          </p:cNvPr>
          <p:cNvSpPr>
            <a:spLocks/>
          </p:cNvSpPr>
          <p:nvPr/>
        </p:nvSpPr>
        <p:spPr>
          <a:xfrm>
            <a:off x="6052437" y="1737360"/>
            <a:ext cx="4879131" cy="1282221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59536">
              <a:spcAft>
                <a:spcPts val="600"/>
              </a:spcAft>
            </a:pPr>
            <a:r>
              <a:rPr lang="en-GB" sz="169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Expected population growth first 10 years</a:t>
            </a:r>
          </a:p>
          <a:p>
            <a:pPr defTabSz="859536">
              <a:spcAft>
                <a:spcPts val="600"/>
              </a:spcAft>
            </a:pPr>
            <a:r>
              <a:rPr lang="en-GB" sz="17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Dennis, R. </a:t>
            </a:r>
            <a:r>
              <a:rPr lang="en-GB" sz="1786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et al. </a:t>
            </a:r>
            <a:r>
              <a:rPr lang="en-GB" sz="17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(2019)</a:t>
            </a: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FAC66-EAB2-94B5-AD65-EB49AC01707D}"/>
              </a:ext>
            </a:extLst>
          </p:cNvPr>
          <p:cNvSpPr>
            <a:spLocks/>
          </p:cNvSpPr>
          <p:nvPr/>
        </p:nvSpPr>
        <p:spPr>
          <a:xfrm>
            <a:off x="6124167" y="2804342"/>
            <a:ext cx="4879131" cy="3468442"/>
          </a:xfrm>
          <a:prstGeom prst="rect">
            <a:avLst/>
          </a:prstGeom>
        </p:spPr>
        <p:txBody>
          <a:bodyPr/>
          <a:lstStyle/>
          <a:p>
            <a:pPr defTabSz="859536">
              <a:spcAft>
                <a:spcPts val="600"/>
              </a:spcAft>
            </a:pPr>
            <a:endParaRPr lang="en-GB" sz="169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051C54-B8E1-5C1D-3136-43C35C029D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5299" y="3169717"/>
            <a:ext cx="3941623" cy="246351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20885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47752-DCBA-777C-07EB-F750F02FC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Continuing the success of reintroduction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407EC-FBBB-4A38-C725-316036C47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US" sz="2000" dirty="0"/>
              <a:t>Ongoing learning about these birds and their impact</a:t>
            </a:r>
          </a:p>
          <a:p>
            <a:r>
              <a:rPr lang="en-US" sz="2000" dirty="0"/>
              <a:t>Continued development of conservation methods </a:t>
            </a:r>
          </a:p>
          <a:p>
            <a:r>
              <a:rPr lang="en-US" sz="2000" dirty="0"/>
              <a:t>How to live alongside them</a:t>
            </a:r>
          </a:p>
          <a:p>
            <a:r>
              <a:rPr lang="en-US" sz="2000" dirty="0"/>
              <a:t>Currently a project exploring the feasibility of introducing them to south-east Wales and the Severn.</a:t>
            </a:r>
          </a:p>
          <a:p>
            <a:pPr marL="0" indent="0">
              <a:buNone/>
            </a:pPr>
            <a:endParaRPr lang="en-US" sz="2000" dirty="0"/>
          </a:p>
          <a:p>
            <a:pPr marL="0" indent="0" algn="ctr">
              <a:buNone/>
            </a:pPr>
            <a:r>
              <a:rPr lang="en-US" sz="2000" dirty="0"/>
              <a:t>‘</a:t>
            </a:r>
            <a:r>
              <a:rPr lang="en-US" sz="2000" i="1" dirty="0"/>
              <a:t>The reintroduction of a species into its former range is only</a:t>
            </a:r>
          </a:p>
          <a:p>
            <a:pPr marL="0" indent="0" algn="ctr">
              <a:buNone/>
            </a:pPr>
            <a:r>
              <a:rPr lang="en-US" sz="2000" i="1" dirty="0"/>
              <a:t>partly about biology – socio-economics, politics and social acceptability is</a:t>
            </a:r>
          </a:p>
          <a:p>
            <a:pPr marL="0" indent="0" algn="ctr">
              <a:buNone/>
            </a:pPr>
            <a:r>
              <a:rPr lang="en-US" sz="2000" i="1" dirty="0"/>
              <a:t> equally important</a:t>
            </a:r>
            <a:r>
              <a:rPr lang="en-US" sz="2000" dirty="0"/>
              <a:t>’ (O’Rourke, 2014)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96825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9E1C7-D858-D748-B4D0-93C4FFA7D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A68A8-1281-C4DD-3838-6F7D31EC0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US" sz="2200"/>
              <a:t>Dennis, R. et al (2019) </a:t>
            </a:r>
            <a:r>
              <a:rPr lang="en-US" sz="2200" i="1"/>
              <a:t>The feasibility of reintroducing White-tailed Eagles Haliaeetus albicilla to the Isle of Wight and the Solent</a:t>
            </a:r>
            <a:r>
              <a:rPr lang="en-US" sz="2200"/>
              <a:t>. Available at: https://www.roydennis.org/o/wp-content/uploads/2019/05/Isle-of-Wight-WTE-feasibility-April-2019.pdf  (Accessed: 29 November 2023)</a:t>
            </a:r>
          </a:p>
          <a:p>
            <a:r>
              <a:rPr lang="en-US" sz="2200"/>
              <a:t>O’Rourke, E. (2014) ‘The reintroduction of the white-tailed sea eagle to Ireland: People and Wildlife’, </a:t>
            </a:r>
            <a:r>
              <a:rPr lang="en-US" sz="2200" i="1"/>
              <a:t>Land Use Policy</a:t>
            </a:r>
            <a:r>
              <a:rPr lang="en-US" sz="2200"/>
              <a:t>, 38 p129-137</a:t>
            </a:r>
          </a:p>
          <a:p>
            <a:r>
              <a:rPr lang="en-US" sz="2200"/>
              <a:t>IUCN/SSC (2013) </a:t>
            </a:r>
            <a:r>
              <a:rPr lang="en-US" sz="2200" i="1"/>
              <a:t>Guidelines for reintroductions and other conservation translocations</a:t>
            </a:r>
            <a:r>
              <a:rPr lang="en-US" sz="2200"/>
              <a:t>. Available at: </a:t>
            </a:r>
            <a:r>
              <a:rPr lang="en-US" sz="2200">
                <a:hlinkClick r:id="rId2"/>
              </a:rPr>
              <a:t>https://portals.iucn.org/library/node/10386</a:t>
            </a:r>
            <a:r>
              <a:rPr lang="en-US" sz="2200"/>
              <a:t> (Accessed: 9 December 2023)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1140359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C51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1BC9BB-43BE-4D02-89CD-99A3739EE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452" y="2074363"/>
            <a:ext cx="2949982" cy="3146566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Diolch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fawr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6" name="Content Placeholder 5" descr="A bird flying in the sky&#10;&#10;Description automatically generated">
            <a:extLst>
              <a:ext uri="{FF2B5EF4-FFF2-40B4-BE49-F238E27FC236}">
                <a16:creationId xmlns:a16="http://schemas.microsoft.com/office/drawing/2014/main" id="{E7477AAA-011D-7B99-15F3-941A5A1DB8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62168" y="784025"/>
            <a:ext cx="6007509" cy="54067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1841BC-A8FF-A6ED-0230-E14DB5346083}"/>
              </a:ext>
            </a:extLst>
          </p:cNvPr>
          <p:cNvSpPr txBox="1"/>
          <p:nvPr/>
        </p:nvSpPr>
        <p:spPr>
          <a:xfrm>
            <a:off x="8065094" y="5692744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ndianbirds.thedynamicnature.com/2015/05/white-tailed-sea-eagle-haliaeetus-albicill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217A0460-641A-3619-B000-049C2ADD12C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 flipV="1">
            <a:off x="815975" y="319406"/>
            <a:ext cx="45719" cy="45719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999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1069</Words>
  <Application>Microsoft Office PowerPoint</Application>
  <PresentationFormat>Widescreen</PresentationFormat>
  <Paragraphs>108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The reintroduction of the White-Tailed Eagle to the Isle of Wight and Solent  Helen Peake</vt:lpstr>
      <vt:lpstr>Introduction: the White Tailed Eagle (Haliaetus albicilla)</vt:lpstr>
      <vt:lpstr>Distribution</vt:lpstr>
      <vt:lpstr>Why reintroduce them?</vt:lpstr>
      <vt:lpstr>Feasibility study</vt:lpstr>
      <vt:lpstr>Challenges</vt:lpstr>
      <vt:lpstr>Challenges</vt:lpstr>
      <vt:lpstr>Success of reintroduction</vt:lpstr>
      <vt:lpstr>Continuing the success of reintroduction</vt:lpstr>
      <vt:lpstr>References</vt:lpstr>
      <vt:lpstr>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reintroduction of the White Tailed Eagle to the Isle of Wight and Solent  Helen Peake</dc:title>
  <dc:creator>Helen Peake (2100410)</dc:creator>
  <cp:lastModifiedBy>Helen Peake (2100410)</cp:lastModifiedBy>
  <cp:revision>11</cp:revision>
  <dcterms:created xsi:type="dcterms:W3CDTF">2023-12-09T16:08:46Z</dcterms:created>
  <dcterms:modified xsi:type="dcterms:W3CDTF">2023-12-10T21:30:58Z</dcterms:modified>
</cp:coreProperties>
</file>