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4" r:id="rId1"/>
  </p:sldMasterIdLst>
  <p:sldIdLst>
    <p:sldId id="273" r:id="rId2"/>
    <p:sldId id="292" r:id="rId3"/>
    <p:sldId id="293" r:id="rId4"/>
    <p:sldId id="294" r:id="rId5"/>
    <p:sldId id="295" r:id="rId6"/>
    <p:sldId id="296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69" autoAdjust="0"/>
    <p:restoredTop sz="94190" autoAdjust="0"/>
  </p:normalViewPr>
  <p:slideViewPr>
    <p:cSldViewPr>
      <p:cViewPr varScale="1">
        <p:scale>
          <a:sx n="63" d="100"/>
          <a:sy n="63" d="100"/>
        </p:scale>
        <p:origin x="-159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170F7-5A55-485E-B69A-86C84B825306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73021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3659F-7880-4227-B15D-C2131151627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78277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A6390-309F-4793-8610-27E95E79CDF3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38807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7C32E-85EF-4EFE-9BF6-77FD2119AFE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61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7F711-E7FE-4984-9CFF-67310BE85FA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872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F6477-039E-4F9D-9365-CAA4F7EEDFC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85707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21681-AE2E-4BD4-BCE3-58C3378484B9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80224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0521B-0980-4F34-A1EB-1223607E8653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48129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FB2D2-E353-4824-A20F-ABD3FC4244B2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46656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63228-172F-4C13-B28E-B5E77A808F99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90485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47364-9188-4B30-8958-AD247323DE60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1484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0C0C46-93D9-442E-B42E-5E3932C157C1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8725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6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7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800" b="0" dirty="0" smtClean="0">
                <a:latin typeface="+mn-lt"/>
              </a:rPr>
              <a:t>Confidence Intervals &amp; Hypothesis testing</a:t>
            </a:r>
            <a:endParaRPr lang="en-GB" sz="4800" b="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is a Confidence Interval?</a:t>
            </a:r>
            <a:endParaRPr lang="en-GB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214313" y="1774825"/>
            <a:ext cx="8643937" cy="4030663"/>
          </a:xfrm>
        </p:spPr>
        <p:txBody>
          <a:bodyPr>
            <a:noAutofit/>
          </a:bodyPr>
          <a:lstStyle/>
          <a:p>
            <a:pPr marL="342900" indent="-342900" eaLnBrk="1" hangingPunct="1">
              <a:buFontTx/>
              <a:buChar char="•"/>
            </a:pPr>
            <a:r>
              <a:rPr lang="en-GB" altLang="en-US" sz="2000" dirty="0" smtClean="0"/>
              <a:t>For example, if we survey 35 employees of a large company asking their views on the company’s promotion policy. If 21 of them (60%) state that the policy is very fair, this only reflects the views of the 35 employees.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GB" altLang="en-US" sz="2000" dirty="0" smtClean="0">
              <a:latin typeface="Comic Sans MS" panose="030F0702030302020204" pitchFamily="66" charset="0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altLang="en-US" sz="2000" dirty="0" smtClean="0"/>
              <a:t>One cannot generalise this percentage to all employees unless the sample is </a:t>
            </a:r>
            <a:r>
              <a:rPr lang="en-GB" altLang="en-US" sz="2000" u="sng" dirty="0" smtClean="0"/>
              <a:t>random</a:t>
            </a:r>
            <a:r>
              <a:rPr lang="en-GB" altLang="en-US" sz="2000" dirty="0" smtClean="0"/>
              <a:t>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GB" altLang="en-US" sz="2000" dirty="0" smtClean="0">
              <a:latin typeface="Comic Sans MS" panose="030F0702030302020204" pitchFamily="66" charset="0"/>
            </a:endParaRPr>
          </a:p>
          <a:p>
            <a:pPr marL="342900" indent="-342900" eaLnBrk="1" hangingPunct="1">
              <a:buFontTx/>
              <a:buChar char="•"/>
            </a:pPr>
            <a:r>
              <a:rPr lang="en-GB" altLang="en-US" sz="2000" dirty="0" smtClean="0"/>
              <a:t>A confidence interval is a range of values that include the percentage of all employees that think the promotion policy is very fair .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GB" altLang="en-US" sz="2000" dirty="0" smtClean="0">
              <a:latin typeface="Comic Sans MS" panose="030F0702030302020204" pitchFamily="66" charset="0"/>
            </a:endParaRPr>
          </a:p>
          <a:p>
            <a:pPr marL="342900" indent="-342900" eaLnBrk="1" hangingPunct="1">
              <a:buFontTx/>
              <a:buChar char="•"/>
            </a:pPr>
            <a:r>
              <a:rPr lang="en-GB" altLang="en-US" sz="2000" dirty="0" smtClean="0"/>
              <a:t>A 95% confidence interval, for example, is an interval of values that include the percentage of </a:t>
            </a:r>
            <a:r>
              <a:rPr lang="en-GB" altLang="en-US" sz="2000" u="sng" dirty="0" smtClean="0"/>
              <a:t>all</a:t>
            </a:r>
            <a:r>
              <a:rPr lang="en-GB" altLang="en-US" sz="2000" dirty="0" smtClean="0"/>
              <a:t> employees with a 95% confidence.</a:t>
            </a:r>
          </a:p>
        </p:txBody>
      </p:sp>
    </p:spTree>
    <p:extLst>
      <p:ext uri="{BB962C8B-B14F-4D97-AF65-F5344CB8AC3E}">
        <p14:creationId xmlns:p14="http://schemas.microsoft.com/office/powerpoint/2010/main" val="269285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</a:t>
            </a:r>
            <a:endParaRPr lang="en-GB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 sz="2800" dirty="0" smtClean="0"/>
              <a:t>For the population mean (or average)</a:t>
            </a:r>
          </a:p>
          <a:p>
            <a:pPr lvl="1" eaLnBrk="1" hangingPunct="1"/>
            <a:r>
              <a:rPr lang="en-GB" altLang="en-US" sz="2400" dirty="0" smtClean="0"/>
              <a:t>This is calculated when we need to find the population average.</a:t>
            </a:r>
          </a:p>
          <a:p>
            <a:pPr lvl="1" eaLnBrk="1" hangingPunct="1"/>
            <a:r>
              <a:rPr lang="en-GB" altLang="en-US" sz="2400" dirty="0" smtClean="0"/>
              <a:t>For example, the average salary of all taxpayers in Islington.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endParaRPr lang="en-GB" altLang="en-US" sz="1050" dirty="0" smtClean="0"/>
          </a:p>
          <a:p>
            <a:pPr lvl="1" eaLnBrk="1" hangingPunct="1">
              <a:buFont typeface="Wingdings" panose="05000000000000000000" pitchFamily="2" charset="2"/>
              <a:buNone/>
            </a:pPr>
            <a:endParaRPr lang="en-GB" altLang="en-US" sz="1050" dirty="0" smtClean="0"/>
          </a:p>
          <a:p>
            <a:pPr eaLnBrk="1" hangingPunct="1"/>
            <a:r>
              <a:rPr lang="en-GB" altLang="en-US" sz="2800" dirty="0" smtClean="0"/>
              <a:t>For population proportion (or percentage)</a:t>
            </a:r>
          </a:p>
          <a:p>
            <a:pPr lvl="1" eaLnBrk="1" hangingPunct="1"/>
            <a:r>
              <a:rPr lang="en-GB" altLang="en-US" sz="2400" dirty="0" smtClean="0"/>
              <a:t>This is calculated when we need to find the percentage of the population.</a:t>
            </a:r>
          </a:p>
          <a:p>
            <a:pPr lvl="1" eaLnBrk="1" hangingPunct="1"/>
            <a:r>
              <a:rPr lang="en-GB" altLang="en-US" sz="2400" dirty="0" smtClean="0"/>
              <a:t>For example, the percentage of unemployment among all people in the working age.</a:t>
            </a:r>
          </a:p>
        </p:txBody>
      </p:sp>
    </p:spTree>
    <p:extLst>
      <p:ext uri="{BB962C8B-B14F-4D97-AF65-F5344CB8AC3E}">
        <p14:creationId xmlns:p14="http://schemas.microsoft.com/office/powerpoint/2010/main" val="330587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155448"/>
            <a:ext cx="8643998" cy="125272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95% confidence interval for the mean</a:t>
            </a:r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9" name="Content Placeholder 2"/>
          <p:cNvSpPr>
            <a:spLocks noGrp="1"/>
          </p:cNvSpPr>
          <p:nvPr>
            <p:ph idx="1"/>
          </p:nvPr>
        </p:nvSpPr>
        <p:spPr>
          <a:xfrm>
            <a:off x="285750" y="1643063"/>
            <a:ext cx="8229600" cy="2439987"/>
          </a:xfrm>
        </p:spPr>
        <p:txBody>
          <a:bodyPr/>
          <a:lstStyle/>
          <a:p>
            <a:pPr eaLnBrk="1" hangingPunct="1"/>
            <a:r>
              <a:rPr lang="en-GB" altLang="en-US" sz="2400" smtClean="0"/>
              <a:t>An example: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GB" altLang="en-US" sz="2400" smtClean="0"/>
              <a:t>	</a:t>
            </a:r>
            <a:r>
              <a:rPr lang="en-GB" altLang="en-US" sz="1800" smtClean="0"/>
              <a:t>A survey  of 341 leisure visits in England in 2005 returned an average expenditure per visit of £25 with a standard deviation of £8.60.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en-GB" altLang="en-US" sz="800" smtClean="0"/>
          </a:p>
          <a:p>
            <a:pPr eaLnBrk="1" hangingPunct="1"/>
            <a:endParaRPr lang="en-GB" altLang="en-US" sz="800" smtClean="0"/>
          </a:p>
          <a:p>
            <a:pPr eaLnBrk="1" hangingPunct="1"/>
            <a:r>
              <a:rPr lang="en-GB" altLang="en-US" sz="1800" smtClean="0"/>
              <a:t>What is the 95% confidence interval of the true expenditure?</a:t>
            </a:r>
          </a:p>
        </p:txBody>
      </p:sp>
      <p:sp>
        <p:nvSpPr>
          <p:cNvPr id="1030" name="Content Placeholder 2"/>
          <p:cNvSpPr txBox="1">
            <a:spLocks/>
          </p:cNvSpPr>
          <p:nvPr/>
        </p:nvSpPr>
        <p:spPr bwMode="auto">
          <a:xfrm>
            <a:off x="250825" y="3716338"/>
            <a:ext cx="8229600" cy="243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80000"/>
              <a:buFont typeface="Wingdings 2" panose="05020102010507070707" pitchFamily="18" charset="2"/>
              <a:buChar char=""/>
            </a:pPr>
            <a:r>
              <a:rPr lang="en-GB" altLang="en-US" sz="2000" b="1">
                <a:latin typeface="Corbel" panose="020B0503020204020204" pitchFamily="34" charset="0"/>
              </a:rPr>
              <a:t>The formula:</a:t>
            </a:r>
          </a:p>
          <a:p>
            <a:pPr eaLnBrk="1" hangingPunct="1">
              <a:buClr>
                <a:schemeClr val="accent1"/>
              </a:buClr>
              <a:buSzPct val="80000"/>
              <a:buFont typeface="Wingdings 2" panose="05020102010507070707" pitchFamily="18" charset="2"/>
              <a:buChar char=""/>
            </a:pPr>
            <a:endParaRPr lang="en-GB" altLang="en-US">
              <a:latin typeface="Corbel" panose="020B0503020204020204" pitchFamily="34" charset="0"/>
            </a:endParaRPr>
          </a:p>
          <a:p>
            <a:pPr eaLnBrk="1" hangingPunct="1">
              <a:buClr>
                <a:schemeClr val="accent1"/>
              </a:buClr>
              <a:buSzPct val="80000"/>
              <a:buFont typeface="Wingdings 2" panose="05020102010507070707" pitchFamily="18" charset="2"/>
              <a:buChar char=""/>
            </a:pPr>
            <a:endParaRPr lang="en-GB" altLang="en-US">
              <a:latin typeface="Corbel" panose="020B0503020204020204" pitchFamily="34" charset="0"/>
            </a:endParaRPr>
          </a:p>
          <a:p>
            <a:pPr eaLnBrk="1" hangingPunct="1">
              <a:buClr>
                <a:schemeClr val="accent1"/>
              </a:buClr>
              <a:buSzPct val="80000"/>
              <a:buFont typeface="Wingdings 2" panose="05020102010507070707" pitchFamily="18" charset="2"/>
              <a:buChar char=""/>
            </a:pPr>
            <a:r>
              <a:rPr lang="en-GB" altLang="en-US" sz="2000" b="1">
                <a:latin typeface="Corbel" panose="020B0503020204020204" pitchFamily="34" charset="0"/>
              </a:rPr>
              <a:t>The solution: </a:t>
            </a:r>
            <a:r>
              <a:rPr lang="en-GB" altLang="en-US">
                <a:latin typeface="Corbel" panose="020B0503020204020204" pitchFamily="34" charset="0"/>
              </a:rPr>
              <a:t>	</a:t>
            </a: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771775" y="3716338"/>
          <a:ext cx="4214813" cy="68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2" name="Equation" r:id="rId3" imgW="2743200" imgH="444240" progId="Equation.3">
                  <p:embed/>
                </p:oleObj>
              </mc:Choice>
              <mc:Fallback>
                <p:oleObj name="Equation" r:id="rId3" imgW="274320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775" y="3716338"/>
                        <a:ext cx="4214813" cy="682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3276600" y="4797425"/>
          <a:ext cx="3608388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3" name="Equation" r:id="rId5" imgW="2349360" imgH="634680" progId="Equation.3">
                  <p:embed/>
                </p:oleObj>
              </mc:Choice>
              <mc:Fallback>
                <p:oleObj name="Equation" r:id="rId5" imgW="2349360" imgH="6346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4797425"/>
                        <a:ext cx="3608388" cy="976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6772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Interpreting the result</a:t>
            </a:r>
            <a:endParaRPr lang="en-GB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39" name="Content Placeholder 2"/>
          <p:cNvSpPr txBox="1">
            <a:spLocks/>
          </p:cNvSpPr>
          <p:nvPr/>
        </p:nvSpPr>
        <p:spPr bwMode="auto">
          <a:xfrm>
            <a:off x="142875" y="1714500"/>
            <a:ext cx="822960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buClr>
                <a:schemeClr val="accent1"/>
              </a:buClr>
              <a:buSzPct val="80000"/>
              <a:buFont typeface="Wingdings 2" panose="05020102010507070707" pitchFamily="18" charset="2"/>
              <a:buChar char=""/>
            </a:pPr>
            <a:r>
              <a:rPr lang="en-GB" altLang="en-US" sz="2200">
                <a:latin typeface="Corbel" panose="020B0503020204020204" pitchFamily="34" charset="0"/>
              </a:rPr>
              <a:t>The 95% confidence interval of [£24.10 , £25.90] means that:</a:t>
            </a:r>
          </a:p>
          <a:p>
            <a:pPr eaLnBrk="1" hangingPunct="1">
              <a:buClr>
                <a:schemeClr val="accent1"/>
              </a:buClr>
              <a:buSzPct val="80000"/>
            </a:pPr>
            <a:endParaRPr lang="en-GB" altLang="en-US" sz="2200">
              <a:latin typeface="Corbel" panose="020B0503020204020204" pitchFamily="34" charset="0"/>
            </a:endParaRPr>
          </a:p>
          <a:p>
            <a:pPr eaLnBrk="1" hangingPunct="1">
              <a:buClr>
                <a:schemeClr val="accent1"/>
              </a:buClr>
              <a:buSzPct val="80000"/>
              <a:buFont typeface="Wingdings 2" panose="05020102010507070707" pitchFamily="18" charset="2"/>
              <a:buChar char=""/>
            </a:pPr>
            <a:r>
              <a:rPr lang="en-GB" altLang="en-US" sz="2200">
                <a:latin typeface="Corbel" panose="020B0503020204020204" pitchFamily="34" charset="0"/>
              </a:rPr>
              <a:t>One can be 95% confident that the average expenditure for all leisure visits taken in England in 2005 is between £24.10 and £25.90 	</a:t>
            </a:r>
          </a:p>
        </p:txBody>
      </p:sp>
    </p:spTree>
    <p:extLst>
      <p:ext uri="{BB962C8B-B14F-4D97-AF65-F5344CB8AC3E}">
        <p14:creationId xmlns:p14="http://schemas.microsoft.com/office/powerpoint/2010/main" val="394720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155448"/>
            <a:ext cx="8472518" cy="125272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Other confidence intervals for mean</a:t>
            </a:r>
            <a:endParaRPr lang="en-GB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3" name="Content Placeholder 2"/>
          <p:cNvSpPr>
            <a:spLocks noGrp="1"/>
          </p:cNvSpPr>
          <p:nvPr>
            <p:ph idx="1"/>
          </p:nvPr>
        </p:nvSpPr>
        <p:spPr>
          <a:xfrm>
            <a:off x="357188" y="1714500"/>
            <a:ext cx="8229600" cy="4625975"/>
          </a:xfrm>
        </p:spPr>
        <p:txBody>
          <a:bodyPr/>
          <a:lstStyle/>
          <a:p>
            <a:pPr eaLnBrk="1" hangingPunct="1"/>
            <a:r>
              <a:rPr lang="en-GB" altLang="en-US" sz="2800" smtClean="0"/>
              <a:t>We can calculate other confidence intervals:</a:t>
            </a:r>
          </a:p>
          <a:p>
            <a:pPr eaLnBrk="1" hangingPunct="1"/>
            <a:endParaRPr lang="en-GB" altLang="en-US" smtClean="0"/>
          </a:p>
          <a:p>
            <a:pPr eaLnBrk="1" hangingPunct="1"/>
            <a:r>
              <a:rPr lang="en-GB" altLang="en-US" sz="2800" smtClean="0"/>
              <a:t>90% confidence interval </a:t>
            </a:r>
            <a:r>
              <a:rPr lang="en-GB" altLang="en-US" smtClean="0"/>
              <a:t>(</a:t>
            </a:r>
            <a:r>
              <a:rPr lang="en-GB" altLang="en-US" sz="2000" smtClean="0"/>
              <a:t>Narrower than 95%</a:t>
            </a:r>
            <a:r>
              <a:rPr lang="en-GB" altLang="en-US" smtClean="0"/>
              <a:t>)</a:t>
            </a:r>
          </a:p>
          <a:p>
            <a:pPr eaLnBrk="1" hangingPunct="1"/>
            <a:endParaRPr lang="en-GB" altLang="en-US" smtClean="0"/>
          </a:p>
          <a:p>
            <a:pPr eaLnBrk="1" hangingPunct="1"/>
            <a:endParaRPr lang="en-GB" altLang="en-US" smtClean="0"/>
          </a:p>
          <a:p>
            <a:pPr eaLnBrk="1" hangingPunct="1"/>
            <a:endParaRPr lang="en-GB" altLang="en-US" sz="1400" smtClean="0"/>
          </a:p>
          <a:p>
            <a:pPr eaLnBrk="1" hangingPunct="1"/>
            <a:r>
              <a:rPr lang="en-GB" altLang="en-US" sz="2800" smtClean="0"/>
              <a:t>99% confidence interval </a:t>
            </a:r>
            <a:r>
              <a:rPr lang="en-GB" altLang="en-US" smtClean="0"/>
              <a:t>(</a:t>
            </a:r>
            <a:r>
              <a:rPr lang="en-GB" altLang="en-US" sz="2000" smtClean="0"/>
              <a:t>Wider than 95%</a:t>
            </a:r>
            <a:r>
              <a:rPr lang="en-GB" altLang="en-US" smtClean="0"/>
              <a:t>)</a:t>
            </a: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714500" y="3357563"/>
          <a:ext cx="4214813" cy="68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6" name="Equation" r:id="rId3" imgW="2743200" imgH="444240" progId="Equation.3">
                  <p:embed/>
                </p:oleObj>
              </mc:Choice>
              <mc:Fallback>
                <p:oleObj name="Equation" r:id="rId3" imgW="274320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500" y="3357563"/>
                        <a:ext cx="4214813" cy="682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5"/>
          <p:cNvGraphicFramePr>
            <a:graphicFrameLocks noChangeAspect="1"/>
          </p:cNvGraphicFramePr>
          <p:nvPr/>
        </p:nvGraphicFramePr>
        <p:xfrm>
          <a:off x="1714500" y="5072063"/>
          <a:ext cx="4235450" cy="68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7" name="Equation" r:id="rId5" imgW="2755800" imgH="444240" progId="Equation.3">
                  <p:embed/>
                </p:oleObj>
              </mc:Choice>
              <mc:Fallback>
                <p:oleObj name="Equation" r:id="rId5" imgW="275580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500" y="5072063"/>
                        <a:ext cx="4235450" cy="682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2669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Hypothesis test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We are interested in determining whether the results of a sampling process support a particular hypothesis or not</a:t>
            </a:r>
            <a:r>
              <a:rPr lang="en-GB" sz="2400" dirty="0" smtClean="0"/>
              <a:t>.</a:t>
            </a:r>
          </a:p>
          <a:p>
            <a:r>
              <a:rPr lang="en-GB" sz="2400" dirty="0" smtClean="0"/>
              <a:t> </a:t>
            </a:r>
            <a:r>
              <a:rPr lang="en-GB" sz="2400" dirty="0"/>
              <a:t>For example we might wish to know whether a sample mean of £36.50p with a standard deviation of £3 supports the hypothesis that the true mean is £35</a:t>
            </a:r>
            <a:r>
              <a:rPr lang="en-GB" sz="2400" dirty="0" smtClean="0"/>
              <a:t>.</a:t>
            </a:r>
          </a:p>
          <a:p>
            <a:r>
              <a:rPr lang="en-GB" sz="2400" dirty="0" smtClean="0"/>
              <a:t> </a:t>
            </a:r>
            <a:r>
              <a:rPr lang="en-GB" sz="2400" dirty="0"/>
              <a:t>‘Supports’ in this context will be expressed in terms of a probability. </a:t>
            </a:r>
            <a:endParaRPr lang="en-GB" sz="2400" dirty="0" smtClean="0"/>
          </a:p>
          <a:p>
            <a:r>
              <a:rPr lang="en-GB" sz="2400" dirty="0" smtClean="0"/>
              <a:t>To </a:t>
            </a:r>
            <a:r>
              <a:rPr lang="en-GB" sz="2400" dirty="0"/>
              <a:t>answer the above question we would also need to know the sample size.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11941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Hypothesis test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following examples demonstrate some of the possible types of null hypotheses.</a:t>
            </a:r>
            <a:endParaRPr lang="en-GB" dirty="0"/>
          </a:p>
          <a:p>
            <a:r>
              <a:rPr lang="pt-PT" dirty="0"/>
              <a:t>1.	H</a:t>
            </a:r>
            <a:r>
              <a:rPr lang="pt-PT" baseline="-25000" dirty="0"/>
              <a:t>0</a:t>
            </a:r>
            <a:r>
              <a:rPr lang="pt-PT" dirty="0"/>
              <a:t>: </a:t>
            </a:r>
            <a:r>
              <a:rPr lang="en-US" dirty="0"/>
              <a:t>μ</a:t>
            </a:r>
            <a:r>
              <a:rPr lang="pt-PT" dirty="0"/>
              <a:t> = 0</a:t>
            </a:r>
            <a:br>
              <a:rPr lang="pt-PT" dirty="0"/>
            </a:br>
            <a:r>
              <a:rPr lang="pt-PT" dirty="0"/>
              <a:t>2.	H</a:t>
            </a:r>
            <a:r>
              <a:rPr lang="pt-PT" baseline="-25000" dirty="0"/>
              <a:t>0</a:t>
            </a:r>
            <a:r>
              <a:rPr lang="pt-PT" dirty="0"/>
              <a:t>: </a:t>
            </a:r>
            <a:r>
              <a:rPr lang="en-US" dirty="0"/>
              <a:t>μ</a:t>
            </a:r>
            <a:r>
              <a:rPr lang="pt-PT" dirty="0"/>
              <a:t> = 10</a:t>
            </a:r>
            <a:br>
              <a:rPr lang="pt-PT" dirty="0"/>
            </a:br>
            <a:r>
              <a:rPr lang="pt-PT" dirty="0"/>
              <a:t>3.	H</a:t>
            </a:r>
            <a:r>
              <a:rPr lang="pt-PT" baseline="-25000" dirty="0"/>
              <a:t>0</a:t>
            </a:r>
            <a:r>
              <a:rPr lang="pt-PT" dirty="0"/>
              <a:t>: </a:t>
            </a:r>
            <a:r>
              <a:rPr lang="en-US" dirty="0"/>
              <a:t>μ</a:t>
            </a:r>
            <a:r>
              <a:rPr lang="en-US" baseline="-25000" dirty="0"/>
              <a:t>1</a:t>
            </a:r>
            <a:r>
              <a:rPr lang="pt-PT" dirty="0"/>
              <a:t>- </a:t>
            </a:r>
            <a:r>
              <a:rPr lang="en-US" dirty="0"/>
              <a:t>μ</a:t>
            </a:r>
            <a:r>
              <a:rPr lang="pt-PT" baseline="-25000" dirty="0"/>
              <a:t>2</a:t>
            </a:r>
            <a:r>
              <a:rPr lang="pt-PT" dirty="0"/>
              <a:t> = 0  (or H</a:t>
            </a:r>
            <a:r>
              <a:rPr lang="pt-PT" baseline="-25000" dirty="0"/>
              <a:t>0</a:t>
            </a:r>
            <a:r>
              <a:rPr lang="pt-PT" dirty="0"/>
              <a:t>: </a:t>
            </a:r>
            <a:r>
              <a:rPr lang="en-US" dirty="0"/>
              <a:t>μ</a:t>
            </a:r>
            <a:r>
              <a:rPr lang="en-US" baseline="-25000" dirty="0"/>
              <a:t>1</a:t>
            </a:r>
            <a:r>
              <a:rPr lang="pt-PT" dirty="0"/>
              <a:t> = </a:t>
            </a:r>
            <a:r>
              <a:rPr lang="en-US" dirty="0"/>
              <a:t>μ</a:t>
            </a:r>
            <a:r>
              <a:rPr lang="pt-PT" baseline="-25000" dirty="0"/>
              <a:t>2</a:t>
            </a:r>
            <a:r>
              <a:rPr lang="pt-PT" dirty="0"/>
              <a:t>)</a:t>
            </a:r>
            <a:br>
              <a:rPr lang="pt-PT" dirty="0"/>
            </a:br>
            <a:r>
              <a:rPr lang="pt-PT" dirty="0"/>
              <a:t>4.	H</a:t>
            </a:r>
            <a:r>
              <a:rPr lang="pt-PT" baseline="-25000" dirty="0"/>
              <a:t>0</a:t>
            </a:r>
            <a:r>
              <a:rPr lang="pt-PT" dirty="0"/>
              <a:t>: </a:t>
            </a:r>
            <a:r>
              <a:rPr lang="en-US" dirty="0"/>
              <a:t>μ</a:t>
            </a:r>
            <a:r>
              <a:rPr lang="en-US" baseline="-25000" dirty="0"/>
              <a:t>1 </a:t>
            </a:r>
            <a:r>
              <a:rPr lang="pt-PT" dirty="0"/>
              <a:t>= </a:t>
            </a:r>
            <a:r>
              <a:rPr lang="en-US" dirty="0"/>
              <a:t>μ</a:t>
            </a:r>
            <a:r>
              <a:rPr lang="pt-PT" baseline="-25000" dirty="0"/>
              <a:t>2</a:t>
            </a:r>
            <a:r>
              <a:rPr lang="pt-PT" dirty="0"/>
              <a:t> = </a:t>
            </a:r>
            <a:r>
              <a:rPr lang="en-US" dirty="0"/>
              <a:t>μ</a:t>
            </a:r>
            <a:r>
              <a:rPr lang="pt-PT" baseline="-25000" dirty="0"/>
              <a:t>3</a:t>
            </a:r>
            <a:endParaRPr lang="en-GB" dirty="0"/>
          </a:p>
          <a:p>
            <a:r>
              <a:rPr lang="en-GB" dirty="0"/>
              <a:t>For instance </a:t>
            </a:r>
            <a:r>
              <a:rPr lang="en-GB" dirty="0" smtClean="0"/>
              <a:t>the possible alternative hypothesis for H</a:t>
            </a:r>
            <a:r>
              <a:rPr lang="en-GB" baseline="-25000" dirty="0" smtClean="0"/>
              <a:t>0</a:t>
            </a:r>
            <a:r>
              <a:rPr lang="en-GB" dirty="0" smtClean="0"/>
              <a:t>: μ=0 could be H</a:t>
            </a:r>
            <a:r>
              <a:rPr lang="en-GB" baseline="-25000" dirty="0" smtClean="0"/>
              <a:t>1</a:t>
            </a:r>
            <a:r>
              <a:rPr lang="en-GB" dirty="0" smtClean="0"/>
              <a:t>: </a:t>
            </a:r>
            <a:r>
              <a:rPr lang="en-US" dirty="0" smtClean="0"/>
              <a:t>μ</a:t>
            </a:r>
            <a:r>
              <a:rPr lang="en-GB" dirty="0" smtClean="0"/>
              <a:t>  &gt; 0 or H</a:t>
            </a:r>
            <a:r>
              <a:rPr lang="en-GB" baseline="-25000" dirty="0" smtClean="0"/>
              <a:t>1</a:t>
            </a:r>
            <a:r>
              <a:rPr lang="en-GB" dirty="0" smtClean="0"/>
              <a:t>: </a:t>
            </a:r>
            <a:r>
              <a:rPr lang="en-US" dirty="0" smtClean="0"/>
              <a:t>μ</a:t>
            </a:r>
            <a:r>
              <a:rPr lang="en-GB" dirty="0" smtClean="0"/>
              <a:t> &lt; 0</a:t>
            </a:r>
          </a:p>
          <a:p>
            <a:r>
              <a:rPr lang="en-GB" dirty="0" smtClean="0"/>
              <a:t>Both of these alternative hypotheses are directional: one-tailed test. </a:t>
            </a:r>
          </a:p>
          <a:p>
            <a:r>
              <a:rPr lang="en-GB" dirty="0" smtClean="0"/>
              <a:t>The alternative hypothesis could be a non-directional H</a:t>
            </a:r>
            <a:r>
              <a:rPr lang="en-GB" baseline="-25000" dirty="0" smtClean="0"/>
              <a:t>1</a:t>
            </a:r>
            <a:r>
              <a:rPr lang="en-GB" dirty="0" smtClean="0"/>
              <a:t>: </a:t>
            </a:r>
            <a:r>
              <a:rPr lang="en-US" dirty="0" smtClean="0"/>
              <a:t>μ </a:t>
            </a:r>
            <a:r>
              <a:rPr lang="en-GB" dirty="0" smtClean="0"/>
              <a:t>≠ 0 : two-tailed test. </a:t>
            </a:r>
          </a:p>
          <a:p>
            <a:r>
              <a:rPr lang="en-GB" dirty="0" smtClean="0"/>
              <a:t>So, the formation of H</a:t>
            </a:r>
            <a:r>
              <a:rPr lang="en-GB" baseline="-25000" dirty="0" smtClean="0"/>
              <a:t>1</a:t>
            </a:r>
            <a:r>
              <a:rPr lang="en-GB" dirty="0" smtClean="0"/>
              <a:t> determines whether the hypothesis testing is one or two tailed test.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057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b="1" dirty="0" smtClean="0"/>
              <a:t>Examples</a:t>
            </a:r>
            <a:r>
              <a:rPr lang="pt-PT" b="1" dirty="0"/>
              <a:t>	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For the examples given above:</a:t>
            </a:r>
          </a:p>
          <a:p>
            <a:r>
              <a:rPr lang="en-GB" dirty="0" smtClean="0"/>
              <a:t>1.	H</a:t>
            </a:r>
            <a:r>
              <a:rPr lang="en-GB" baseline="-25000" dirty="0" smtClean="0"/>
              <a:t>0</a:t>
            </a:r>
            <a:r>
              <a:rPr lang="en-GB" dirty="0" smtClean="0"/>
              <a:t>: </a:t>
            </a:r>
            <a:r>
              <a:rPr lang="el-GR" dirty="0" smtClean="0"/>
              <a:t>μ = 0	</a:t>
            </a:r>
            <a:r>
              <a:rPr lang="en-GB" dirty="0" smtClean="0"/>
              <a:t>H1: </a:t>
            </a:r>
            <a:r>
              <a:rPr lang="el-GR" dirty="0" smtClean="0"/>
              <a:t>μ &lt; 0 (</a:t>
            </a:r>
            <a:r>
              <a:rPr lang="en-GB" dirty="0" smtClean="0"/>
              <a:t>one tailed)	H1: </a:t>
            </a:r>
            <a:r>
              <a:rPr lang="el-GR" dirty="0" smtClean="0"/>
              <a:t>μ </a:t>
            </a:r>
            <a:r>
              <a:rPr lang="en-GB" dirty="0" smtClean="0"/>
              <a:t>≠</a:t>
            </a:r>
            <a:r>
              <a:rPr lang="el-GR" dirty="0" smtClean="0"/>
              <a:t> 0 (</a:t>
            </a:r>
            <a:r>
              <a:rPr lang="en-GB" dirty="0" smtClean="0"/>
              <a:t>two tailed)</a:t>
            </a:r>
          </a:p>
          <a:p>
            <a:r>
              <a:rPr lang="en-GB" dirty="0" smtClean="0"/>
              <a:t>2. 	H</a:t>
            </a:r>
            <a:r>
              <a:rPr lang="en-GB" baseline="-25000" dirty="0" smtClean="0"/>
              <a:t>0</a:t>
            </a:r>
            <a:r>
              <a:rPr lang="en-GB" dirty="0" smtClean="0"/>
              <a:t>: </a:t>
            </a:r>
            <a:r>
              <a:rPr lang="el-GR" dirty="0" smtClean="0"/>
              <a:t>μ =10	</a:t>
            </a:r>
            <a:r>
              <a:rPr lang="en-GB" dirty="0" smtClean="0"/>
              <a:t>H1: </a:t>
            </a:r>
            <a:r>
              <a:rPr lang="el-GR" dirty="0" smtClean="0"/>
              <a:t>μ &gt; 10 (</a:t>
            </a:r>
            <a:r>
              <a:rPr lang="en-GB" dirty="0" smtClean="0"/>
              <a:t>one tailed) 	H</a:t>
            </a:r>
            <a:r>
              <a:rPr lang="en-GB" baseline="-25000" dirty="0" smtClean="0"/>
              <a:t>1</a:t>
            </a:r>
            <a:r>
              <a:rPr lang="en-GB" dirty="0" smtClean="0"/>
              <a:t>: </a:t>
            </a:r>
            <a:r>
              <a:rPr lang="el-GR" dirty="0" smtClean="0"/>
              <a:t>μ </a:t>
            </a:r>
            <a:r>
              <a:rPr lang="en-GB" dirty="0" smtClean="0"/>
              <a:t>≠</a:t>
            </a:r>
            <a:r>
              <a:rPr lang="el-GR" dirty="0" smtClean="0"/>
              <a:t> 10 (</a:t>
            </a:r>
            <a:r>
              <a:rPr lang="en-GB" dirty="0" smtClean="0"/>
              <a:t>two tailed)</a:t>
            </a:r>
          </a:p>
          <a:p>
            <a:r>
              <a:rPr lang="en-GB" dirty="0" smtClean="0"/>
              <a:t>3.	H</a:t>
            </a:r>
            <a:r>
              <a:rPr lang="en-GB" baseline="-25000" dirty="0" smtClean="0"/>
              <a:t>0</a:t>
            </a:r>
            <a:r>
              <a:rPr lang="en-GB" dirty="0" smtClean="0"/>
              <a:t>: </a:t>
            </a:r>
            <a:r>
              <a:rPr lang="el-GR" dirty="0" smtClean="0"/>
              <a:t>μ1 = μ2 	</a:t>
            </a:r>
            <a:r>
              <a:rPr lang="en-GB" dirty="0" smtClean="0"/>
              <a:t>H1: </a:t>
            </a:r>
            <a:r>
              <a:rPr lang="el-GR" dirty="0" smtClean="0"/>
              <a:t>μ1 &lt; μ2			</a:t>
            </a:r>
            <a:r>
              <a:rPr lang="en-GB" dirty="0" smtClean="0"/>
              <a:t>H</a:t>
            </a:r>
            <a:r>
              <a:rPr lang="en-GB" baseline="-25000" dirty="0" smtClean="0"/>
              <a:t>1</a:t>
            </a:r>
            <a:r>
              <a:rPr lang="en-GB" dirty="0" smtClean="0"/>
              <a:t>: </a:t>
            </a:r>
            <a:r>
              <a:rPr lang="el-GR" dirty="0" smtClean="0"/>
              <a:t>μ</a:t>
            </a:r>
            <a:r>
              <a:rPr lang="el-GR" baseline="-25000" dirty="0" smtClean="0"/>
              <a:t>1</a:t>
            </a:r>
            <a:r>
              <a:rPr lang="el-GR" dirty="0" smtClean="0"/>
              <a:t> </a:t>
            </a:r>
            <a:r>
              <a:rPr lang="en-GB" dirty="0" smtClean="0"/>
              <a:t>≠</a:t>
            </a:r>
            <a:r>
              <a:rPr lang="el-GR" dirty="0" smtClean="0"/>
              <a:t> μ2 </a:t>
            </a:r>
          </a:p>
          <a:p>
            <a:r>
              <a:rPr lang="el-GR" dirty="0" smtClean="0"/>
              <a:t>4.	</a:t>
            </a:r>
            <a:r>
              <a:rPr lang="en-GB" dirty="0" smtClean="0"/>
              <a:t>H</a:t>
            </a:r>
            <a:r>
              <a:rPr lang="en-GB" baseline="-25000" dirty="0" smtClean="0"/>
              <a:t>0</a:t>
            </a:r>
            <a:r>
              <a:rPr lang="en-GB" dirty="0" smtClean="0"/>
              <a:t>: </a:t>
            </a:r>
            <a:r>
              <a:rPr lang="el-GR" dirty="0" smtClean="0"/>
              <a:t>μ1 = μ2 = μ3				</a:t>
            </a:r>
            <a:r>
              <a:rPr lang="en-GB" dirty="0" smtClean="0"/>
              <a:t>H</a:t>
            </a:r>
            <a:r>
              <a:rPr lang="en-GB" baseline="-25000" dirty="0" smtClean="0"/>
              <a:t>1</a:t>
            </a:r>
            <a:r>
              <a:rPr lang="en-GB" dirty="0" smtClean="0"/>
              <a:t>: </a:t>
            </a:r>
            <a:r>
              <a:rPr lang="el-GR" dirty="0" smtClean="0"/>
              <a:t>μ</a:t>
            </a:r>
            <a:r>
              <a:rPr lang="el-GR" baseline="-25000" dirty="0" smtClean="0"/>
              <a:t>1</a:t>
            </a:r>
            <a:r>
              <a:rPr lang="el-GR" dirty="0" smtClean="0"/>
              <a:t> </a:t>
            </a:r>
            <a:r>
              <a:rPr lang="en-GB" dirty="0" smtClean="0"/>
              <a:t>≠</a:t>
            </a:r>
            <a:r>
              <a:rPr lang="el-GR" dirty="0" smtClean="0"/>
              <a:t>  μ2 </a:t>
            </a:r>
            <a:r>
              <a:rPr lang="en-GB" dirty="0" smtClean="0"/>
              <a:t>≠</a:t>
            </a:r>
            <a:r>
              <a:rPr lang="el-GR" dirty="0" smtClean="0"/>
              <a:t>  μ3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3762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03634"/>
          </a:xfrm>
        </p:spPr>
        <p:txBody>
          <a:bodyPr/>
          <a:lstStyle/>
          <a:p>
            <a:r>
              <a:rPr lang="en-GB" b="1" dirty="0"/>
              <a:t>Steps to follow in Hypothesis </a:t>
            </a:r>
            <a:r>
              <a:rPr lang="en-GB" b="1" dirty="0" smtClean="0"/>
              <a:t>Testing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268761"/>
            <a:ext cx="8191822" cy="4908202"/>
          </a:xfrm>
        </p:spPr>
        <p:txBody>
          <a:bodyPr>
            <a:noAutofit/>
          </a:bodyPr>
          <a:lstStyle/>
          <a:p>
            <a:pPr lvl="0"/>
            <a:r>
              <a:rPr lang="en-US" sz="2800" dirty="0"/>
              <a:t>The first step in hypothesis testing is to specify the null hypothesis, H</a:t>
            </a:r>
            <a:r>
              <a:rPr lang="en-US" sz="2800" baseline="-25000" dirty="0"/>
              <a:t>0</a:t>
            </a:r>
            <a:r>
              <a:rPr lang="en-US" sz="2800" dirty="0"/>
              <a:t> and the alternative hypothesis, H</a:t>
            </a:r>
            <a:r>
              <a:rPr lang="en-US" sz="2800" baseline="-25000" dirty="0"/>
              <a:t>1</a:t>
            </a:r>
            <a:r>
              <a:rPr lang="en-US" sz="2800" dirty="0"/>
              <a:t>. </a:t>
            </a:r>
            <a:endParaRPr lang="en-GB" sz="2800" dirty="0"/>
          </a:p>
          <a:p>
            <a:pPr lvl="0"/>
            <a:r>
              <a:rPr lang="en-US" sz="2800" dirty="0" smtClean="0"/>
              <a:t>The </a:t>
            </a:r>
            <a:r>
              <a:rPr lang="en-US" sz="2800" dirty="0"/>
              <a:t>next step is to select a </a:t>
            </a:r>
            <a:r>
              <a:rPr lang="en-US" sz="2800" b="1" dirty="0"/>
              <a:t>significance level;</a:t>
            </a:r>
            <a:r>
              <a:rPr lang="en-US" sz="2800" dirty="0"/>
              <a:t> typically the 5% or the 1% level is used. This is used to calculate the critical values from the statistical tables.</a:t>
            </a:r>
            <a:endParaRPr lang="en-GB" sz="2800" dirty="0"/>
          </a:p>
          <a:p>
            <a:r>
              <a:rPr lang="en-US" sz="2800" dirty="0"/>
              <a:t>For one tailed test there would be only one critical value.</a:t>
            </a:r>
            <a:endParaRPr lang="en-GB" sz="2800" dirty="0"/>
          </a:p>
          <a:p>
            <a:pPr lvl="0"/>
            <a:r>
              <a:rPr lang="en-US" sz="2800" dirty="0" smtClean="0"/>
              <a:t>The </a:t>
            </a:r>
            <a:r>
              <a:rPr lang="en-US" sz="2800" dirty="0"/>
              <a:t>third step, using appropriate distribution for the data, is to use the sample data to calculate a test statistic under the assumptions of the null hypothesis</a:t>
            </a:r>
            <a:r>
              <a:rPr lang="en-US" sz="2800" dirty="0" smtClean="0"/>
              <a:t>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56073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Steps to follow in Hypothesis Testing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8263830" cy="4351338"/>
          </a:xfrm>
        </p:spPr>
        <p:txBody>
          <a:bodyPr>
            <a:noAutofit/>
          </a:bodyPr>
          <a:lstStyle/>
          <a:p>
            <a:r>
              <a:rPr lang="en-US" sz="2400" dirty="0" smtClean="0"/>
              <a:t>The fourth step is to compare the test statistic in Step 3 with the critical value(s) in Step 2.</a:t>
            </a:r>
          </a:p>
          <a:p>
            <a:r>
              <a:rPr lang="en-US" sz="2400" dirty="0" smtClean="0"/>
              <a:t>For a two-tailed test, if the test statistic lies between the critical two values the null hypothesis is not rejected. </a:t>
            </a:r>
          </a:p>
          <a:p>
            <a:r>
              <a:rPr lang="en-US" sz="2400" dirty="0" smtClean="0"/>
              <a:t>For a one tailed test, if the test statistic lies beyond the critical value the null hypothesis is rejected. </a:t>
            </a:r>
          </a:p>
          <a:p>
            <a:r>
              <a:rPr lang="en-US" sz="2400" dirty="0" smtClean="0"/>
              <a:t>When the null hypothesis is rejected, the outcome is said to be "statistically significant" at the chosen level of significance; when the null hypothesis is not rejected then the outcome is said to be "not statistically significant" at the level of significance used.</a:t>
            </a:r>
            <a:endParaRPr lang="en-GB" sz="2400" dirty="0" smtClean="0"/>
          </a:p>
          <a:p>
            <a:r>
              <a:rPr lang="en-US" sz="2400" dirty="0" smtClean="0"/>
              <a:t>The </a:t>
            </a:r>
            <a:r>
              <a:rPr lang="en-US" sz="2400" dirty="0"/>
              <a:t>final step is to describe the result and the statistical conclusion in the context of the question under consideration.</a:t>
            </a:r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13962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Z-test for one </a:t>
            </a:r>
            <a:r>
              <a:rPr lang="en-US" b="1" dirty="0" smtClean="0"/>
              <a:t>sample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6154" y="1976438"/>
            <a:ext cx="7886700" cy="4351338"/>
          </a:xfrm>
        </p:spPr>
        <p:txBody>
          <a:bodyPr>
            <a:normAutofit/>
          </a:bodyPr>
          <a:lstStyle/>
          <a:p>
            <a:r>
              <a:rPr lang="en-US" sz="2800" dirty="0"/>
              <a:t>This is a hypothesis test for the mean of a normally distributed sample with a </a:t>
            </a:r>
            <a:r>
              <a:rPr lang="en-US" sz="2800" b="1" dirty="0"/>
              <a:t>known variance.</a:t>
            </a:r>
            <a:r>
              <a:rPr lang="en-US" sz="2800" dirty="0"/>
              <a:t> The test statistic is the value of </a:t>
            </a:r>
            <a:r>
              <a:rPr lang="en-US" sz="2800" i="1" dirty="0"/>
              <a:t>Z</a:t>
            </a:r>
            <a:r>
              <a:rPr lang="en-US" sz="2800" dirty="0"/>
              <a:t> calculated from:</a:t>
            </a:r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where n is the number of observations in the sample and   is the mean and   the standard deviation is assumed to be given</a:t>
            </a:r>
            <a:endParaRPr lang="en-GB" sz="2800" dirty="0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0461067"/>
              </p:ext>
            </p:extLst>
          </p:nvPr>
        </p:nvGraphicFramePr>
        <p:xfrm>
          <a:off x="3563888" y="3140968"/>
          <a:ext cx="1440160" cy="1440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63" name="Equation" r:id="rId3" imgW="685800" imgH="431800" progId="Equation.3">
                  <p:embed/>
                </p:oleObj>
              </mc:Choice>
              <mc:Fallback>
                <p:oleObj name="Equation" r:id="rId3" imgW="685800" imgH="431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8" y="3140968"/>
                        <a:ext cx="1440160" cy="144016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13908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Example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Suppose </a:t>
            </a:r>
            <a:r>
              <a:rPr lang="en-US" sz="3200" dirty="0"/>
              <a:t>the annual returns of a company is normally distributed with mean 12.66 units and standard deviation 0.55 units.  A random sample drawn from recent returns provided the following:</a:t>
            </a:r>
            <a:endParaRPr lang="en-GB" sz="3200" dirty="0"/>
          </a:p>
          <a:p>
            <a:r>
              <a:rPr lang="en-US" sz="3200" dirty="0"/>
              <a:t>12.9, 13.4, 12.4, 12.8, 13.0, 12.7, 12.4, 13.5 and 13.9.</a:t>
            </a:r>
            <a:endParaRPr lang="en-GB" sz="3200" dirty="0"/>
          </a:p>
          <a:p>
            <a:r>
              <a:rPr lang="en-GB" sz="3200" dirty="0"/>
              <a:t>The question we want answered is “does this sample show any change in the mean annual returns of the company?”</a:t>
            </a:r>
          </a:p>
        </p:txBody>
      </p:sp>
    </p:spTree>
    <p:extLst>
      <p:ext uri="{BB962C8B-B14F-4D97-AF65-F5344CB8AC3E}">
        <p14:creationId xmlns:p14="http://schemas.microsoft.com/office/powerpoint/2010/main" val="25801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Solution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 smtClean="0"/>
              <a:t>Following the steps outlined in the previous section,</a:t>
            </a:r>
          </a:p>
          <a:p>
            <a:r>
              <a:rPr lang="en-GB" sz="2400" dirty="0" smtClean="0"/>
              <a:t>H</a:t>
            </a:r>
            <a:r>
              <a:rPr lang="en-GB" sz="2400" baseline="-25000" dirty="0" smtClean="0"/>
              <a:t>0</a:t>
            </a:r>
            <a:r>
              <a:rPr lang="en-GB" sz="2400" dirty="0" smtClean="0"/>
              <a:t>:  = 12.66            H1: ≠   12.66 	(two tailed)</a:t>
            </a:r>
          </a:p>
          <a:p>
            <a:r>
              <a:rPr lang="en-GB" sz="2400" dirty="0" smtClean="0"/>
              <a:t>Using a 5% level of significance gives critical values of -1.96 and +1.96.</a:t>
            </a:r>
          </a:p>
          <a:p>
            <a:r>
              <a:rPr lang="en-GB" sz="2400" dirty="0" smtClean="0"/>
              <a:t>From the sample  =13.0.  The test statistic Z  =              	  = 1.86.</a:t>
            </a:r>
          </a:p>
          <a:p>
            <a:r>
              <a:rPr lang="en-GB" sz="2400" dirty="0" smtClean="0"/>
              <a:t>The test statistic lies inside the region -1.96 to 1.96, so we cannot reject H</a:t>
            </a:r>
            <a:r>
              <a:rPr lang="en-GB" sz="2400" baseline="-25000" dirty="0" smtClean="0"/>
              <a:t>0</a:t>
            </a:r>
            <a:r>
              <a:rPr lang="en-GB" sz="2400" dirty="0" smtClean="0"/>
              <a:t> at the 5% level.</a:t>
            </a:r>
          </a:p>
          <a:p>
            <a:r>
              <a:rPr lang="en-GB" sz="2400" dirty="0" smtClean="0"/>
              <a:t>This sample could have come from a population with mean 12.66 and we conclude that the annual returns of the company have not changed and the observed difference is due to sampling fluctuation.</a:t>
            </a:r>
          </a:p>
          <a:p>
            <a:endParaRPr lang="en-GB" sz="24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2113128"/>
              </p:ext>
            </p:extLst>
          </p:nvPr>
        </p:nvGraphicFramePr>
        <p:xfrm>
          <a:off x="6516216" y="3212976"/>
          <a:ext cx="1152128" cy="9382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5" name="Equation" r:id="rId3" imgW="787058" imgH="444307" progId="Equation.3">
                  <p:embed/>
                </p:oleObj>
              </mc:Choice>
              <mc:Fallback>
                <p:oleObj name="Equation" r:id="rId3" imgW="787058" imgH="444307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6216" y="3212976"/>
                        <a:ext cx="1152128" cy="93824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729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Example: Confidence Interval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T</a:t>
            </a:r>
            <a:r>
              <a:rPr lang="en-GB" sz="2400" dirty="0" smtClean="0"/>
              <a:t>he 95% confidence interval in this case is:</a:t>
            </a:r>
          </a:p>
          <a:p>
            <a:pPr marL="0" indent="0">
              <a:buNone/>
            </a:pPr>
            <a:r>
              <a:rPr lang="en-GB" sz="2400" dirty="0" smtClean="0"/>
              <a:t>   				</a:t>
            </a:r>
          </a:p>
          <a:p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                          </a:t>
            </a:r>
          </a:p>
          <a:p>
            <a:r>
              <a:rPr lang="en-GB" sz="2400" dirty="0" smtClean="0"/>
              <a:t>                                                        which </a:t>
            </a:r>
            <a:r>
              <a:rPr lang="en-GB" sz="2400" dirty="0" smtClean="0"/>
              <a:t>is   </a:t>
            </a:r>
            <a:r>
              <a:rPr lang="en-GB" sz="2400" dirty="0" smtClean="0"/>
              <a:t>[12.64, 13.36</a:t>
            </a:r>
            <a:r>
              <a:rPr lang="en-GB" sz="2400" dirty="0"/>
              <a:t>]</a:t>
            </a:r>
            <a:r>
              <a:rPr lang="en-GB" sz="2400" dirty="0" smtClean="0"/>
              <a:t>.</a:t>
            </a:r>
          </a:p>
          <a:p>
            <a:r>
              <a:rPr lang="en-GB" sz="2400" dirty="0" smtClean="0"/>
              <a:t>Because 12.66, the parameter being tested, lies inside the CI, this is consistent with the null hypothesis so we do not reject H</a:t>
            </a:r>
            <a:r>
              <a:rPr lang="en-GB" sz="2400" baseline="-25000" dirty="0" smtClean="0"/>
              <a:t>0</a:t>
            </a:r>
            <a:r>
              <a:rPr lang="en-GB" sz="2400" dirty="0" smtClean="0"/>
              <a:t>.</a:t>
            </a:r>
          </a:p>
          <a:p>
            <a:endParaRPr lang="en-GB" sz="2400" dirty="0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660232" y="2132856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494182"/>
              </p:ext>
            </p:extLst>
          </p:nvPr>
        </p:nvGraphicFramePr>
        <p:xfrm>
          <a:off x="3923928" y="2204864"/>
          <a:ext cx="1296144" cy="12283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4" name="Equation" r:id="rId3" imgW="622030" imgH="418918" progId="Equation.3">
                  <p:embed/>
                </p:oleObj>
              </mc:Choice>
              <mc:Fallback>
                <p:oleObj name="Equation" r:id="rId3" imgW="622030" imgH="418918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3928" y="2204864"/>
                        <a:ext cx="1296144" cy="12283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9374532"/>
              </p:ext>
            </p:extLst>
          </p:nvPr>
        </p:nvGraphicFramePr>
        <p:xfrm>
          <a:off x="1029163" y="3573016"/>
          <a:ext cx="3312411" cy="3869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5" name="Equation" r:id="rId5" imgW="2032000" imgH="241300" progId="Equation.3">
                  <p:embed/>
                </p:oleObj>
              </mc:Choice>
              <mc:Fallback>
                <p:oleObj name="Equation" r:id="rId5" imgW="20320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9163" y="3573016"/>
                        <a:ext cx="3312411" cy="38696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2033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Another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Recent surveys have said that, on average, British people spend 24 hours per week watching television with a variance of 5 hours. A random sample of 84 people gave a mean of 23hours 30 minutes. 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Does </a:t>
            </a:r>
            <a:r>
              <a:rPr lang="en-GB" sz="2800" dirty="0"/>
              <a:t>this evidence from the sample support the claim that British people spend, on average 24 hours per week in front of the television? (test at the 5% level)</a:t>
            </a:r>
          </a:p>
        </p:txBody>
      </p:sp>
    </p:spTree>
    <p:extLst>
      <p:ext uri="{BB962C8B-B14F-4D97-AF65-F5344CB8AC3E}">
        <p14:creationId xmlns:p14="http://schemas.microsoft.com/office/powerpoint/2010/main" val="411257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Solution</a:t>
            </a:r>
            <a:endParaRPr lang="en-GB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772816"/>
            <a:ext cx="8403742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70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Yet another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A departmental manager believes that the average value of a large file of invoices is £10 and standard deviation as £2. The accountant, however, disagrees and believes it is some value below this figure</a:t>
            </a:r>
            <a:r>
              <a:rPr lang="en-GB" sz="2800" smtClean="0"/>
              <a:t>. </a:t>
            </a:r>
          </a:p>
          <a:p>
            <a:pPr marL="0" indent="0">
              <a:buNone/>
            </a:pPr>
            <a:r>
              <a:rPr lang="en-GB" sz="2800" smtClean="0"/>
              <a:t>In </a:t>
            </a:r>
            <a:r>
              <a:rPr lang="en-GB" sz="2800" dirty="0" smtClean="0"/>
              <a:t>order to test his belief the accountant takes a random sample of 36 invoices and finds a mean   of £9.50. </a:t>
            </a:r>
          </a:p>
          <a:p>
            <a:pPr marL="0" indent="0">
              <a:buNone/>
            </a:pPr>
            <a:r>
              <a:rPr lang="en-GB" sz="2800" dirty="0" smtClean="0"/>
              <a:t>Formulate and perform a test at the 0.05 level of significance.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845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Solution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7" y="1772816"/>
            <a:ext cx="8559529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78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950</TotalTime>
  <Words>955</Words>
  <Application>Microsoft Office PowerPoint</Application>
  <PresentationFormat>On-screen Show (4:3)</PresentationFormat>
  <Paragraphs>102</Paragraphs>
  <Slides>19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Office Theme</vt:lpstr>
      <vt:lpstr>Equation</vt:lpstr>
      <vt:lpstr>Confidence Intervals &amp; Hypothesis testing</vt:lpstr>
      <vt:lpstr>What is a Confidence Interval?</vt:lpstr>
      <vt:lpstr>Confidence intervals</vt:lpstr>
      <vt:lpstr>95% confidence interval for the mean</vt:lpstr>
      <vt:lpstr>Interpreting the result</vt:lpstr>
      <vt:lpstr>Other confidence intervals for mean</vt:lpstr>
      <vt:lpstr>Hypothesis test</vt:lpstr>
      <vt:lpstr>Hypothesis test</vt:lpstr>
      <vt:lpstr>Examples  </vt:lpstr>
      <vt:lpstr>Steps to follow in Hypothesis Testing</vt:lpstr>
      <vt:lpstr>Steps to follow in Hypothesis Testing</vt:lpstr>
      <vt:lpstr>The Z-test for one sample</vt:lpstr>
      <vt:lpstr>Example </vt:lpstr>
      <vt:lpstr>Solution</vt:lpstr>
      <vt:lpstr>Example: Confidence Interval</vt:lpstr>
      <vt:lpstr>Another example</vt:lpstr>
      <vt:lpstr>Solution</vt:lpstr>
      <vt:lpstr>Yet another example</vt:lpstr>
      <vt:lpstr>Solution</vt:lpstr>
    </vt:vector>
  </TitlesOfParts>
  <Company>London Metropolitan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Systems and Services</dc:creator>
  <cp:lastModifiedBy>Ravshonbek Otojanov</cp:lastModifiedBy>
  <cp:revision>98</cp:revision>
  <dcterms:created xsi:type="dcterms:W3CDTF">2008-10-31T09:55:38Z</dcterms:created>
  <dcterms:modified xsi:type="dcterms:W3CDTF">2016-11-16T15:54:23Z</dcterms:modified>
</cp:coreProperties>
</file>