
<file path=[Content_Types].xml><?xml version="1.0" encoding="utf-8"?>
<Types xmlns="http://schemas.openxmlformats.org/package/2006/content-types">
  <Default Extension="bin" ContentType="application/vnd.openxmlformats-officedocument.oleObject"/>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8288000" cy="10287000"/>
  <p:notesSz cx="6858000" cy="9144000"/>
  <p:embeddedFontLst>
    <p:embeddedFont>
      <p:font typeface="Canva Sans" panose="020B0604020202020204" charset="0"/>
      <p:regular r:id="rId39"/>
    </p:embeddedFont>
    <p:embeddedFont>
      <p:font typeface="Canva Sans Bold" panose="020B0604020202020204" charset="0"/>
      <p:regular r:id="rId40"/>
    </p:embeddedFont>
    <p:embeddedFont>
      <p:font typeface="Canva Sans Italics" panose="020B0604020202020204" charset="0"/>
      <p:regular r:id="rId41"/>
    </p:embeddedFont>
    <p:embeddedFont>
      <p:font typeface="Playfair Display 1" panose="020B0604020202020204" charset="0"/>
      <p:regular r:id="rId42"/>
    </p:embeddedFont>
    <p:embeddedFont>
      <p:font typeface="Playfair Display 1 Bold" panose="020B0604020202020204" charset="0"/>
      <p:regular r:id="rId43"/>
    </p:embeddedFont>
    <p:embeddedFont>
      <p:font typeface="Playfair Display 1 Bold Italics" panose="020B0604020202020204" charset="0"/>
      <p:regular r:id="rId44"/>
    </p:embeddedFont>
    <p:embeddedFont>
      <p:font typeface="Playfair Display 2 Bold" panose="020B0604020202020204" charset="0"/>
      <p:regular r:id="rId45"/>
    </p:embeddedFont>
    <p:embeddedFont>
      <p:font typeface="Public Sans" panose="020B0604020202020204" charset="0"/>
      <p:regular r:id="rId46"/>
    </p:embeddedFont>
    <p:embeddedFont>
      <p:font typeface="Public Sans Bold" panose="020B0604020202020204" charset="0"/>
      <p:regular r:id="rId47"/>
    </p:embeddedFont>
    <p:embeddedFont>
      <p:font typeface="Public Sans Italics" panose="020B0604020202020204" charset="0"/>
      <p:regular r:id="rId4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DFF435-C05F-4C7D-88F7-7C8B8B80C0ED}" v="5" dt="2026-03-16T06:13:04.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1" d="100"/>
          <a:sy n="31" d="100"/>
        </p:scale>
        <p:origin x="58" y="7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font" Target="fonts/font9.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font" Target="fonts/font7.fntdata"/><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6.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48" Type="http://schemas.openxmlformats.org/officeDocument/2006/relationships/font" Target="fonts/font10.fnt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8.fntdata"/><Relationship Id="rId20" Type="http://schemas.openxmlformats.org/officeDocument/2006/relationships/slide" Target="slides/slide19.xml"/><Relationship Id="rId41" Type="http://schemas.openxmlformats.org/officeDocument/2006/relationships/font" Target="fonts/font3.fntdata"/><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gos raducanu" userId="ea1ab4d96cb6f8e9" providerId="LiveId" clId="{C7D28E11-F9C0-4624-882E-3BADCC305189}"/>
    <pc:docChg chg="undo redo custSel modSld">
      <pc:chgData name="dragos raducanu" userId="ea1ab4d96cb6f8e9" providerId="LiveId" clId="{C7D28E11-F9C0-4624-882E-3BADCC305189}" dt="2026-03-16T07:16:40.824" v="1969" actId="14100"/>
      <pc:docMkLst>
        <pc:docMk/>
      </pc:docMkLst>
      <pc:sldChg chg="modSp mod">
        <pc:chgData name="dragos raducanu" userId="ea1ab4d96cb6f8e9" providerId="LiveId" clId="{C7D28E11-F9C0-4624-882E-3BADCC305189}" dt="2026-03-16T05:50:53.178" v="1" actId="14100"/>
        <pc:sldMkLst>
          <pc:docMk/>
          <pc:sldMk cId="0" sldId="258"/>
        </pc:sldMkLst>
        <pc:spChg chg="mod">
          <ac:chgData name="dragos raducanu" userId="ea1ab4d96cb6f8e9" providerId="LiveId" clId="{C7D28E11-F9C0-4624-882E-3BADCC305189}" dt="2026-03-16T05:50:53.178" v="1" actId="14100"/>
          <ac:spMkLst>
            <pc:docMk/>
            <pc:sldMk cId="0" sldId="258"/>
            <ac:spMk id="2" creationId="{00000000-0000-0000-0000-000000000000}"/>
          </ac:spMkLst>
        </pc:spChg>
      </pc:sldChg>
      <pc:sldChg chg="modSp mod">
        <pc:chgData name="dragos raducanu" userId="ea1ab4d96cb6f8e9" providerId="LiveId" clId="{C7D28E11-F9C0-4624-882E-3BADCC305189}" dt="2026-03-16T05:52:09.225" v="12" actId="1076"/>
        <pc:sldMkLst>
          <pc:docMk/>
          <pc:sldMk cId="0" sldId="259"/>
        </pc:sldMkLst>
        <pc:spChg chg="mod">
          <ac:chgData name="dragos raducanu" userId="ea1ab4d96cb6f8e9" providerId="LiveId" clId="{C7D28E11-F9C0-4624-882E-3BADCC305189}" dt="2026-03-16T05:51:19.802" v="4" actId="14100"/>
          <ac:spMkLst>
            <pc:docMk/>
            <pc:sldMk cId="0" sldId="259"/>
            <ac:spMk id="2" creationId="{00000000-0000-0000-0000-000000000000}"/>
          </ac:spMkLst>
        </pc:spChg>
        <pc:spChg chg="mod">
          <ac:chgData name="dragos raducanu" userId="ea1ab4d96cb6f8e9" providerId="LiveId" clId="{C7D28E11-F9C0-4624-882E-3BADCC305189}" dt="2026-03-16T05:51:23.948" v="5" actId="1076"/>
          <ac:spMkLst>
            <pc:docMk/>
            <pc:sldMk cId="0" sldId="259"/>
            <ac:spMk id="3" creationId="{00000000-0000-0000-0000-000000000000}"/>
          </ac:spMkLst>
        </pc:spChg>
        <pc:spChg chg="mod">
          <ac:chgData name="dragos raducanu" userId="ea1ab4d96cb6f8e9" providerId="LiveId" clId="{C7D28E11-F9C0-4624-882E-3BADCC305189}" dt="2026-03-16T05:51:49.230" v="8" actId="1076"/>
          <ac:spMkLst>
            <pc:docMk/>
            <pc:sldMk cId="0" sldId="259"/>
            <ac:spMk id="4" creationId="{00000000-0000-0000-0000-000000000000}"/>
          </ac:spMkLst>
        </pc:spChg>
        <pc:spChg chg="mod">
          <ac:chgData name="dragos raducanu" userId="ea1ab4d96cb6f8e9" providerId="LiveId" clId="{C7D28E11-F9C0-4624-882E-3BADCC305189}" dt="2026-03-16T05:51:28.612" v="6" actId="1076"/>
          <ac:spMkLst>
            <pc:docMk/>
            <pc:sldMk cId="0" sldId="259"/>
            <ac:spMk id="5" creationId="{00000000-0000-0000-0000-000000000000}"/>
          </ac:spMkLst>
        </pc:spChg>
        <pc:spChg chg="mod">
          <ac:chgData name="dragos raducanu" userId="ea1ab4d96cb6f8e9" providerId="LiveId" clId="{C7D28E11-F9C0-4624-882E-3BADCC305189}" dt="2026-03-16T05:51:31.051" v="7" actId="1076"/>
          <ac:spMkLst>
            <pc:docMk/>
            <pc:sldMk cId="0" sldId="259"/>
            <ac:spMk id="6" creationId="{00000000-0000-0000-0000-000000000000}"/>
          </ac:spMkLst>
        </pc:spChg>
        <pc:spChg chg="mod">
          <ac:chgData name="dragos raducanu" userId="ea1ab4d96cb6f8e9" providerId="LiveId" clId="{C7D28E11-F9C0-4624-882E-3BADCC305189}" dt="2026-03-16T05:51:53.929" v="9" actId="1076"/>
          <ac:spMkLst>
            <pc:docMk/>
            <pc:sldMk cId="0" sldId="259"/>
            <ac:spMk id="7" creationId="{00000000-0000-0000-0000-000000000000}"/>
          </ac:spMkLst>
        </pc:spChg>
        <pc:spChg chg="mod">
          <ac:chgData name="dragos raducanu" userId="ea1ab4d96cb6f8e9" providerId="LiveId" clId="{C7D28E11-F9C0-4624-882E-3BADCC305189}" dt="2026-03-16T05:51:58.101" v="10" actId="1076"/>
          <ac:spMkLst>
            <pc:docMk/>
            <pc:sldMk cId="0" sldId="259"/>
            <ac:spMk id="8" creationId="{00000000-0000-0000-0000-000000000000}"/>
          </ac:spMkLst>
        </pc:spChg>
        <pc:spChg chg="mod">
          <ac:chgData name="dragos raducanu" userId="ea1ab4d96cb6f8e9" providerId="LiveId" clId="{C7D28E11-F9C0-4624-882E-3BADCC305189}" dt="2026-03-16T05:52:02.889" v="11" actId="1076"/>
          <ac:spMkLst>
            <pc:docMk/>
            <pc:sldMk cId="0" sldId="259"/>
            <ac:spMk id="9" creationId="{00000000-0000-0000-0000-000000000000}"/>
          </ac:spMkLst>
        </pc:spChg>
        <pc:spChg chg="mod">
          <ac:chgData name="dragos raducanu" userId="ea1ab4d96cb6f8e9" providerId="LiveId" clId="{C7D28E11-F9C0-4624-882E-3BADCC305189}" dt="2026-03-16T05:52:09.225" v="12" actId="1076"/>
          <ac:spMkLst>
            <pc:docMk/>
            <pc:sldMk cId="0" sldId="259"/>
            <ac:spMk id="10" creationId="{00000000-0000-0000-0000-000000000000}"/>
          </ac:spMkLst>
        </pc:spChg>
      </pc:sldChg>
      <pc:sldChg chg="modSp mod">
        <pc:chgData name="dragos raducanu" userId="ea1ab4d96cb6f8e9" providerId="LiveId" clId="{C7D28E11-F9C0-4624-882E-3BADCC305189}" dt="2026-03-16T05:52:17.242" v="13" actId="14100"/>
        <pc:sldMkLst>
          <pc:docMk/>
          <pc:sldMk cId="0" sldId="260"/>
        </pc:sldMkLst>
        <pc:spChg chg="mod">
          <ac:chgData name="dragos raducanu" userId="ea1ab4d96cb6f8e9" providerId="LiveId" clId="{C7D28E11-F9C0-4624-882E-3BADCC305189}" dt="2026-03-16T05:52:17.242" v="13" actId="14100"/>
          <ac:spMkLst>
            <pc:docMk/>
            <pc:sldMk cId="0" sldId="260"/>
            <ac:spMk id="4" creationId="{00000000-0000-0000-0000-000000000000}"/>
          </ac:spMkLst>
        </pc:spChg>
      </pc:sldChg>
      <pc:sldChg chg="modSp mod">
        <pc:chgData name="dragos raducanu" userId="ea1ab4d96cb6f8e9" providerId="LiveId" clId="{C7D28E11-F9C0-4624-882E-3BADCC305189}" dt="2026-03-16T05:52:24.232" v="14" actId="14100"/>
        <pc:sldMkLst>
          <pc:docMk/>
          <pc:sldMk cId="0" sldId="261"/>
        </pc:sldMkLst>
        <pc:spChg chg="mod">
          <ac:chgData name="dragos raducanu" userId="ea1ab4d96cb6f8e9" providerId="LiveId" clId="{C7D28E11-F9C0-4624-882E-3BADCC305189}" dt="2026-03-16T05:52:24.232" v="14" actId="14100"/>
          <ac:spMkLst>
            <pc:docMk/>
            <pc:sldMk cId="0" sldId="261"/>
            <ac:spMk id="4" creationId="{00000000-0000-0000-0000-000000000000}"/>
          </ac:spMkLst>
        </pc:spChg>
      </pc:sldChg>
      <pc:sldChg chg="modSp mod">
        <pc:chgData name="dragos raducanu" userId="ea1ab4d96cb6f8e9" providerId="LiveId" clId="{C7D28E11-F9C0-4624-882E-3BADCC305189}" dt="2026-03-16T05:52:29.537" v="15" actId="14100"/>
        <pc:sldMkLst>
          <pc:docMk/>
          <pc:sldMk cId="0" sldId="262"/>
        </pc:sldMkLst>
        <pc:spChg chg="mod">
          <ac:chgData name="dragos raducanu" userId="ea1ab4d96cb6f8e9" providerId="LiveId" clId="{C7D28E11-F9C0-4624-882E-3BADCC305189}" dt="2026-03-16T05:52:29.537" v="15" actId="14100"/>
          <ac:spMkLst>
            <pc:docMk/>
            <pc:sldMk cId="0" sldId="262"/>
            <ac:spMk id="4" creationId="{00000000-0000-0000-0000-000000000000}"/>
          </ac:spMkLst>
        </pc:spChg>
      </pc:sldChg>
      <pc:sldChg chg="modSp mod">
        <pc:chgData name="dragos raducanu" userId="ea1ab4d96cb6f8e9" providerId="LiveId" clId="{C7D28E11-F9C0-4624-882E-3BADCC305189}" dt="2026-03-16T05:52:34.114" v="16" actId="14100"/>
        <pc:sldMkLst>
          <pc:docMk/>
          <pc:sldMk cId="0" sldId="263"/>
        </pc:sldMkLst>
        <pc:spChg chg="mod">
          <ac:chgData name="dragos raducanu" userId="ea1ab4d96cb6f8e9" providerId="LiveId" clId="{C7D28E11-F9C0-4624-882E-3BADCC305189}" dt="2026-03-16T05:52:34.114" v="16" actId="14100"/>
          <ac:spMkLst>
            <pc:docMk/>
            <pc:sldMk cId="0" sldId="263"/>
            <ac:spMk id="4" creationId="{00000000-0000-0000-0000-000000000000}"/>
          </ac:spMkLst>
        </pc:spChg>
      </pc:sldChg>
      <pc:sldChg chg="modSp mod">
        <pc:chgData name="dragos raducanu" userId="ea1ab4d96cb6f8e9" providerId="LiveId" clId="{C7D28E11-F9C0-4624-882E-3BADCC305189}" dt="2026-03-16T05:52:42.721" v="17" actId="14100"/>
        <pc:sldMkLst>
          <pc:docMk/>
          <pc:sldMk cId="0" sldId="264"/>
        </pc:sldMkLst>
        <pc:spChg chg="mod">
          <ac:chgData name="dragos raducanu" userId="ea1ab4d96cb6f8e9" providerId="LiveId" clId="{C7D28E11-F9C0-4624-882E-3BADCC305189}" dt="2026-03-16T05:52:42.721" v="17" actId="14100"/>
          <ac:spMkLst>
            <pc:docMk/>
            <pc:sldMk cId="0" sldId="264"/>
            <ac:spMk id="4" creationId="{00000000-0000-0000-0000-000000000000}"/>
          </ac:spMkLst>
        </pc:spChg>
      </pc:sldChg>
      <pc:sldChg chg="modSp mod">
        <pc:chgData name="dragos raducanu" userId="ea1ab4d96cb6f8e9" providerId="LiveId" clId="{C7D28E11-F9C0-4624-882E-3BADCC305189}" dt="2026-03-16T06:44:02.280" v="1417" actId="20577"/>
        <pc:sldMkLst>
          <pc:docMk/>
          <pc:sldMk cId="0" sldId="265"/>
        </pc:sldMkLst>
        <pc:spChg chg="mod">
          <ac:chgData name="dragos raducanu" userId="ea1ab4d96cb6f8e9" providerId="LiveId" clId="{C7D28E11-F9C0-4624-882E-3BADCC305189}" dt="2026-03-16T06:44:02.280" v="1417" actId="20577"/>
          <ac:spMkLst>
            <pc:docMk/>
            <pc:sldMk cId="0" sldId="265"/>
            <ac:spMk id="2" creationId="{00000000-0000-0000-0000-000000000000}"/>
          </ac:spMkLst>
        </pc:spChg>
        <pc:spChg chg="mod">
          <ac:chgData name="dragos raducanu" userId="ea1ab4d96cb6f8e9" providerId="LiveId" clId="{C7D28E11-F9C0-4624-882E-3BADCC305189}" dt="2026-03-16T05:52:46.891" v="18" actId="14100"/>
          <ac:spMkLst>
            <pc:docMk/>
            <pc:sldMk cId="0" sldId="265"/>
            <ac:spMk id="4" creationId="{00000000-0000-0000-0000-000000000000}"/>
          </ac:spMkLst>
        </pc:spChg>
      </pc:sldChg>
      <pc:sldChg chg="modSp mod">
        <pc:chgData name="dragos raducanu" userId="ea1ab4d96cb6f8e9" providerId="LiveId" clId="{C7D28E11-F9C0-4624-882E-3BADCC305189}" dt="2026-03-16T05:52:57.826" v="19" actId="14100"/>
        <pc:sldMkLst>
          <pc:docMk/>
          <pc:sldMk cId="0" sldId="267"/>
        </pc:sldMkLst>
        <pc:spChg chg="mod">
          <ac:chgData name="dragos raducanu" userId="ea1ab4d96cb6f8e9" providerId="LiveId" clId="{C7D28E11-F9C0-4624-882E-3BADCC305189}" dt="2026-03-16T05:52:57.826" v="19" actId="14100"/>
          <ac:spMkLst>
            <pc:docMk/>
            <pc:sldMk cId="0" sldId="267"/>
            <ac:spMk id="2" creationId="{00000000-0000-0000-0000-000000000000}"/>
          </ac:spMkLst>
        </pc:spChg>
      </pc:sldChg>
      <pc:sldChg chg="modSp mod">
        <pc:chgData name="dragos raducanu" userId="ea1ab4d96cb6f8e9" providerId="LiveId" clId="{C7D28E11-F9C0-4624-882E-3BADCC305189}" dt="2026-03-16T05:53:09.009" v="22" actId="14100"/>
        <pc:sldMkLst>
          <pc:docMk/>
          <pc:sldMk cId="0" sldId="268"/>
        </pc:sldMkLst>
        <pc:spChg chg="mod">
          <ac:chgData name="dragos raducanu" userId="ea1ab4d96cb6f8e9" providerId="LiveId" clId="{C7D28E11-F9C0-4624-882E-3BADCC305189}" dt="2026-03-16T05:53:05.566" v="21" actId="1076"/>
          <ac:spMkLst>
            <pc:docMk/>
            <pc:sldMk cId="0" sldId="268"/>
            <ac:spMk id="3" creationId="{00000000-0000-0000-0000-000000000000}"/>
          </ac:spMkLst>
        </pc:spChg>
        <pc:spChg chg="mod">
          <ac:chgData name="dragos raducanu" userId="ea1ab4d96cb6f8e9" providerId="LiveId" clId="{C7D28E11-F9C0-4624-882E-3BADCC305189}" dt="2026-03-16T05:53:09.009" v="22" actId="14100"/>
          <ac:spMkLst>
            <pc:docMk/>
            <pc:sldMk cId="0" sldId="268"/>
            <ac:spMk id="4" creationId="{00000000-0000-0000-0000-000000000000}"/>
          </ac:spMkLst>
        </pc:spChg>
      </pc:sldChg>
      <pc:sldChg chg="addSp delSp modSp mod">
        <pc:chgData name="dragos raducanu" userId="ea1ab4d96cb6f8e9" providerId="LiveId" clId="{C7D28E11-F9C0-4624-882E-3BADCC305189}" dt="2026-03-16T07:16:40.824" v="1969" actId="14100"/>
        <pc:sldMkLst>
          <pc:docMk/>
          <pc:sldMk cId="0" sldId="269"/>
        </pc:sldMkLst>
        <pc:graphicFrameChg chg="add del mod modGraphic">
          <ac:chgData name="dragos raducanu" userId="ea1ab4d96cb6f8e9" providerId="LiveId" clId="{C7D28E11-F9C0-4624-882E-3BADCC305189}" dt="2026-03-16T07:16:40.824" v="1969" actId="14100"/>
          <ac:graphicFrameMkLst>
            <pc:docMk/>
            <pc:sldMk cId="0" sldId="269"/>
            <ac:graphicFrameMk id="4" creationId="{00000000-0000-0000-0000-000000000000}"/>
          </ac:graphicFrameMkLst>
        </pc:graphicFrameChg>
      </pc:sldChg>
      <pc:sldChg chg="modSp mod">
        <pc:chgData name="dragos raducanu" userId="ea1ab4d96cb6f8e9" providerId="LiveId" clId="{C7D28E11-F9C0-4624-882E-3BADCC305189}" dt="2026-03-16T06:15:17.611" v="251" actId="20577"/>
        <pc:sldMkLst>
          <pc:docMk/>
          <pc:sldMk cId="0" sldId="270"/>
        </pc:sldMkLst>
        <pc:spChg chg="mod">
          <ac:chgData name="dragos raducanu" userId="ea1ab4d96cb6f8e9" providerId="LiveId" clId="{C7D28E11-F9C0-4624-882E-3BADCC305189}" dt="2026-03-16T05:53:25.100" v="23" actId="14100"/>
          <ac:spMkLst>
            <pc:docMk/>
            <pc:sldMk cId="0" sldId="270"/>
            <ac:spMk id="3" creationId="{00000000-0000-0000-0000-000000000000}"/>
          </ac:spMkLst>
        </pc:spChg>
        <pc:spChg chg="mod">
          <ac:chgData name="dragos raducanu" userId="ea1ab4d96cb6f8e9" providerId="LiveId" clId="{C7D28E11-F9C0-4624-882E-3BADCC305189}" dt="2026-03-16T06:15:17.611" v="251" actId="20577"/>
          <ac:spMkLst>
            <pc:docMk/>
            <pc:sldMk cId="0" sldId="270"/>
            <ac:spMk id="4" creationId="{00000000-0000-0000-0000-000000000000}"/>
          </ac:spMkLst>
        </pc:spChg>
        <pc:spChg chg="mod">
          <ac:chgData name="dragos raducanu" userId="ea1ab4d96cb6f8e9" providerId="LiveId" clId="{C7D28E11-F9C0-4624-882E-3BADCC305189}" dt="2026-03-16T05:53:31.187" v="25" actId="20577"/>
          <ac:spMkLst>
            <pc:docMk/>
            <pc:sldMk cId="0" sldId="270"/>
            <ac:spMk id="5" creationId="{00000000-0000-0000-0000-000000000000}"/>
          </ac:spMkLst>
        </pc:spChg>
      </pc:sldChg>
      <pc:sldChg chg="modSp mod">
        <pc:chgData name="dragos raducanu" userId="ea1ab4d96cb6f8e9" providerId="LiveId" clId="{C7D28E11-F9C0-4624-882E-3BADCC305189}" dt="2026-03-16T05:53:41.278" v="26" actId="14100"/>
        <pc:sldMkLst>
          <pc:docMk/>
          <pc:sldMk cId="0" sldId="271"/>
        </pc:sldMkLst>
        <pc:spChg chg="mod">
          <ac:chgData name="dragos raducanu" userId="ea1ab4d96cb6f8e9" providerId="LiveId" clId="{C7D28E11-F9C0-4624-882E-3BADCC305189}" dt="2026-03-16T05:53:41.278" v="26" actId="14100"/>
          <ac:spMkLst>
            <pc:docMk/>
            <pc:sldMk cId="0" sldId="271"/>
            <ac:spMk id="3" creationId="{00000000-0000-0000-0000-000000000000}"/>
          </ac:spMkLst>
        </pc:spChg>
      </pc:sldChg>
      <pc:sldChg chg="modSp mod">
        <pc:chgData name="dragos raducanu" userId="ea1ab4d96cb6f8e9" providerId="LiveId" clId="{C7D28E11-F9C0-4624-882E-3BADCC305189}" dt="2026-03-16T05:54:00.114" v="27" actId="14100"/>
        <pc:sldMkLst>
          <pc:docMk/>
          <pc:sldMk cId="0" sldId="273"/>
        </pc:sldMkLst>
        <pc:spChg chg="mod">
          <ac:chgData name="dragos raducanu" userId="ea1ab4d96cb6f8e9" providerId="LiveId" clId="{C7D28E11-F9C0-4624-882E-3BADCC305189}" dt="2026-03-16T05:54:00.114" v="27" actId="14100"/>
          <ac:spMkLst>
            <pc:docMk/>
            <pc:sldMk cId="0" sldId="273"/>
            <ac:spMk id="3" creationId="{00000000-0000-0000-0000-000000000000}"/>
          </ac:spMkLst>
        </pc:spChg>
      </pc:sldChg>
      <pc:sldChg chg="modSp mod">
        <pc:chgData name="dragos raducanu" userId="ea1ab4d96cb6f8e9" providerId="LiveId" clId="{C7D28E11-F9C0-4624-882E-3BADCC305189}" dt="2026-03-16T05:54:03.517" v="28" actId="14100"/>
        <pc:sldMkLst>
          <pc:docMk/>
          <pc:sldMk cId="0" sldId="274"/>
        </pc:sldMkLst>
        <pc:spChg chg="mod">
          <ac:chgData name="dragos raducanu" userId="ea1ab4d96cb6f8e9" providerId="LiveId" clId="{C7D28E11-F9C0-4624-882E-3BADCC305189}" dt="2026-03-16T05:54:03.517" v="28" actId="14100"/>
          <ac:spMkLst>
            <pc:docMk/>
            <pc:sldMk cId="0" sldId="274"/>
            <ac:spMk id="3" creationId="{00000000-0000-0000-0000-000000000000}"/>
          </ac:spMkLst>
        </pc:spChg>
      </pc:sldChg>
      <pc:sldChg chg="modSp mod">
        <pc:chgData name="dragos raducanu" userId="ea1ab4d96cb6f8e9" providerId="LiveId" clId="{C7D28E11-F9C0-4624-882E-3BADCC305189}" dt="2026-03-16T05:55:47.858" v="43" actId="1076"/>
        <pc:sldMkLst>
          <pc:docMk/>
          <pc:sldMk cId="0" sldId="278"/>
        </pc:sldMkLst>
        <pc:spChg chg="mod">
          <ac:chgData name="dragos raducanu" userId="ea1ab4d96cb6f8e9" providerId="LiveId" clId="{C7D28E11-F9C0-4624-882E-3BADCC305189}" dt="2026-03-16T05:55:47.858" v="43" actId="1076"/>
          <ac:spMkLst>
            <pc:docMk/>
            <pc:sldMk cId="0" sldId="278"/>
            <ac:spMk id="3" creationId="{00000000-0000-0000-0000-000000000000}"/>
          </ac:spMkLst>
        </pc:spChg>
        <pc:spChg chg="mod">
          <ac:chgData name="dragos raducanu" userId="ea1ab4d96cb6f8e9" providerId="LiveId" clId="{C7D28E11-F9C0-4624-882E-3BADCC305189}" dt="2026-03-16T05:54:17.762" v="29" actId="14100"/>
          <ac:spMkLst>
            <pc:docMk/>
            <pc:sldMk cId="0" sldId="278"/>
            <ac:spMk id="5" creationId="{00000000-0000-0000-0000-000000000000}"/>
          </ac:spMkLst>
        </pc:spChg>
        <pc:spChg chg="mod">
          <ac:chgData name="dragos raducanu" userId="ea1ab4d96cb6f8e9" providerId="LiveId" clId="{C7D28E11-F9C0-4624-882E-3BADCC305189}" dt="2026-03-16T05:54:20.746" v="30" actId="14100"/>
          <ac:spMkLst>
            <pc:docMk/>
            <pc:sldMk cId="0" sldId="278"/>
            <ac:spMk id="6" creationId="{00000000-0000-0000-0000-000000000000}"/>
          </ac:spMkLst>
        </pc:spChg>
      </pc:sldChg>
      <pc:sldChg chg="modSp mod">
        <pc:chgData name="dragos raducanu" userId="ea1ab4d96cb6f8e9" providerId="LiveId" clId="{C7D28E11-F9C0-4624-882E-3BADCC305189}" dt="2026-03-16T05:55:06.813" v="40" actId="20577"/>
        <pc:sldMkLst>
          <pc:docMk/>
          <pc:sldMk cId="0" sldId="279"/>
        </pc:sldMkLst>
        <pc:spChg chg="mod">
          <ac:chgData name="dragos raducanu" userId="ea1ab4d96cb6f8e9" providerId="LiveId" clId="{C7D28E11-F9C0-4624-882E-3BADCC305189}" dt="2026-03-16T05:54:37.189" v="36" actId="20577"/>
          <ac:spMkLst>
            <pc:docMk/>
            <pc:sldMk cId="0" sldId="279"/>
            <ac:spMk id="5" creationId="{00000000-0000-0000-0000-000000000000}"/>
          </ac:spMkLst>
        </pc:spChg>
        <pc:spChg chg="mod">
          <ac:chgData name="dragos raducanu" userId="ea1ab4d96cb6f8e9" providerId="LiveId" clId="{C7D28E11-F9C0-4624-882E-3BADCC305189}" dt="2026-03-16T05:54:26.064" v="31" actId="14100"/>
          <ac:spMkLst>
            <pc:docMk/>
            <pc:sldMk cId="0" sldId="279"/>
            <ac:spMk id="6" creationId="{00000000-0000-0000-0000-000000000000}"/>
          </ac:spMkLst>
        </pc:spChg>
        <pc:spChg chg="mod">
          <ac:chgData name="dragos raducanu" userId="ea1ab4d96cb6f8e9" providerId="LiveId" clId="{C7D28E11-F9C0-4624-882E-3BADCC305189}" dt="2026-03-16T05:54:28.268" v="32" actId="14100"/>
          <ac:spMkLst>
            <pc:docMk/>
            <pc:sldMk cId="0" sldId="279"/>
            <ac:spMk id="7" creationId="{00000000-0000-0000-0000-000000000000}"/>
          </ac:spMkLst>
        </pc:spChg>
        <pc:spChg chg="mod">
          <ac:chgData name="dragos raducanu" userId="ea1ab4d96cb6f8e9" providerId="LiveId" clId="{C7D28E11-F9C0-4624-882E-3BADCC305189}" dt="2026-03-16T05:55:06.813" v="40" actId="20577"/>
          <ac:spMkLst>
            <pc:docMk/>
            <pc:sldMk cId="0" sldId="279"/>
            <ac:spMk id="10" creationId="{00000000-0000-0000-0000-000000000000}"/>
          </ac:spMkLst>
        </pc:spChg>
      </pc:sldChg>
      <pc:sldChg chg="modSp mod">
        <pc:chgData name="dragos raducanu" userId="ea1ab4d96cb6f8e9" providerId="LiveId" clId="{C7D28E11-F9C0-4624-882E-3BADCC305189}" dt="2026-03-16T05:55:29.943" v="42" actId="20577"/>
        <pc:sldMkLst>
          <pc:docMk/>
          <pc:sldMk cId="0" sldId="280"/>
        </pc:sldMkLst>
        <pc:spChg chg="mod">
          <ac:chgData name="dragos raducanu" userId="ea1ab4d96cb6f8e9" providerId="LiveId" clId="{C7D28E11-F9C0-4624-882E-3BADCC305189}" dt="2026-03-16T05:55:14.218" v="41" actId="14100"/>
          <ac:spMkLst>
            <pc:docMk/>
            <pc:sldMk cId="0" sldId="280"/>
            <ac:spMk id="6" creationId="{00000000-0000-0000-0000-000000000000}"/>
          </ac:spMkLst>
        </pc:spChg>
        <pc:spChg chg="mod">
          <ac:chgData name="dragos raducanu" userId="ea1ab4d96cb6f8e9" providerId="LiveId" clId="{C7D28E11-F9C0-4624-882E-3BADCC305189}" dt="2026-03-16T05:55:29.943" v="42" actId="20577"/>
          <ac:spMkLst>
            <pc:docMk/>
            <pc:sldMk cId="0" sldId="280"/>
            <ac:spMk id="7" creationId="{00000000-0000-0000-0000-000000000000}"/>
          </ac:spMkLst>
        </pc:spChg>
      </pc:sldChg>
      <pc:sldChg chg="modSp mod">
        <pc:chgData name="dragos raducanu" userId="ea1ab4d96cb6f8e9" providerId="LiveId" clId="{C7D28E11-F9C0-4624-882E-3BADCC305189}" dt="2026-03-16T05:59:04.479" v="63" actId="20577"/>
        <pc:sldMkLst>
          <pc:docMk/>
          <pc:sldMk cId="0" sldId="286"/>
        </pc:sldMkLst>
        <pc:spChg chg="mod">
          <ac:chgData name="dragos raducanu" userId="ea1ab4d96cb6f8e9" providerId="LiveId" clId="{C7D28E11-F9C0-4624-882E-3BADCC305189}" dt="2026-03-16T05:56:49.416" v="47" actId="1076"/>
          <ac:spMkLst>
            <pc:docMk/>
            <pc:sldMk cId="0" sldId="286"/>
            <ac:spMk id="2" creationId="{00000000-0000-0000-0000-000000000000}"/>
          </ac:spMkLst>
        </pc:spChg>
        <pc:spChg chg="mod">
          <ac:chgData name="dragos raducanu" userId="ea1ab4d96cb6f8e9" providerId="LiveId" clId="{C7D28E11-F9C0-4624-882E-3BADCC305189}" dt="2026-03-16T05:56:32.815" v="45" actId="1076"/>
          <ac:spMkLst>
            <pc:docMk/>
            <pc:sldMk cId="0" sldId="286"/>
            <ac:spMk id="4" creationId="{00000000-0000-0000-0000-000000000000}"/>
          </ac:spMkLst>
        </pc:spChg>
        <pc:spChg chg="mod">
          <ac:chgData name="dragos raducanu" userId="ea1ab4d96cb6f8e9" providerId="LiveId" clId="{C7D28E11-F9C0-4624-882E-3BADCC305189}" dt="2026-03-16T05:58:35.940" v="57" actId="20577"/>
          <ac:spMkLst>
            <pc:docMk/>
            <pc:sldMk cId="0" sldId="286"/>
            <ac:spMk id="5" creationId="{00000000-0000-0000-0000-000000000000}"/>
          </ac:spMkLst>
        </pc:spChg>
        <pc:spChg chg="mod">
          <ac:chgData name="dragos raducanu" userId="ea1ab4d96cb6f8e9" providerId="LiveId" clId="{C7D28E11-F9C0-4624-882E-3BADCC305189}" dt="2026-03-16T05:59:04.479" v="63" actId="20577"/>
          <ac:spMkLst>
            <pc:docMk/>
            <pc:sldMk cId="0" sldId="286"/>
            <ac:spMk id="6" creationId="{00000000-0000-0000-0000-000000000000}"/>
          </ac:spMkLst>
        </pc:spChg>
        <pc:spChg chg="mod">
          <ac:chgData name="dragos raducanu" userId="ea1ab4d96cb6f8e9" providerId="LiveId" clId="{C7D28E11-F9C0-4624-882E-3BADCC305189}" dt="2026-03-16T05:57:13.509" v="51" actId="1076"/>
          <ac:spMkLst>
            <pc:docMk/>
            <pc:sldMk cId="0" sldId="286"/>
            <ac:spMk id="7" creationId="{00000000-0000-0000-0000-000000000000}"/>
          </ac:spMkLst>
        </pc:spChg>
        <pc:spChg chg="mod">
          <ac:chgData name="dragos raducanu" userId="ea1ab4d96cb6f8e9" providerId="LiveId" clId="{C7D28E11-F9C0-4624-882E-3BADCC305189}" dt="2026-03-16T05:57:01.486" v="49" actId="1076"/>
          <ac:spMkLst>
            <pc:docMk/>
            <pc:sldMk cId="0" sldId="286"/>
            <ac:spMk id="8" creationId="{00000000-0000-0000-0000-000000000000}"/>
          </ac:spMkLst>
        </pc:spChg>
        <pc:spChg chg="mod">
          <ac:chgData name="dragos raducanu" userId="ea1ab4d96cb6f8e9" providerId="LiveId" clId="{C7D28E11-F9C0-4624-882E-3BADCC305189}" dt="2026-03-16T05:58:21.489" v="55" actId="12"/>
          <ac:spMkLst>
            <pc:docMk/>
            <pc:sldMk cId="0" sldId="286"/>
            <ac:spMk id="9" creationId="{00000000-0000-0000-0000-000000000000}"/>
          </ac:spMkLst>
        </pc:spChg>
      </pc:sldChg>
      <pc:sldChg chg="modSp mod">
        <pc:chgData name="dragos raducanu" userId="ea1ab4d96cb6f8e9" providerId="LiveId" clId="{C7D28E11-F9C0-4624-882E-3BADCC305189}" dt="2026-03-16T05:59:56.112" v="66" actId="12"/>
        <pc:sldMkLst>
          <pc:docMk/>
          <pc:sldMk cId="0" sldId="287"/>
        </pc:sldMkLst>
        <pc:spChg chg="mod">
          <ac:chgData name="dragos raducanu" userId="ea1ab4d96cb6f8e9" providerId="LiveId" clId="{C7D28E11-F9C0-4624-882E-3BADCC305189}" dt="2026-03-16T05:59:46.281" v="65" actId="12"/>
          <ac:spMkLst>
            <pc:docMk/>
            <pc:sldMk cId="0" sldId="287"/>
            <ac:spMk id="4" creationId="{00000000-0000-0000-0000-000000000000}"/>
          </ac:spMkLst>
        </pc:spChg>
        <pc:spChg chg="mod">
          <ac:chgData name="dragos raducanu" userId="ea1ab4d96cb6f8e9" providerId="LiveId" clId="{C7D28E11-F9C0-4624-882E-3BADCC305189}" dt="2026-03-16T05:59:56.112" v="66" actId="12"/>
          <ac:spMkLst>
            <pc:docMk/>
            <pc:sldMk cId="0" sldId="287"/>
            <ac:spMk id="6" creationId="{00000000-0000-0000-0000-000000000000}"/>
          </ac:spMkLst>
        </pc:spChg>
      </pc:sldChg>
      <pc:sldChg chg="modSp mod">
        <pc:chgData name="dragos raducanu" userId="ea1ab4d96cb6f8e9" providerId="LiveId" clId="{C7D28E11-F9C0-4624-882E-3BADCC305189}" dt="2026-03-16T06:12:52.406" v="218" actId="20577"/>
        <pc:sldMkLst>
          <pc:docMk/>
          <pc:sldMk cId="0" sldId="289"/>
        </pc:sldMkLst>
        <pc:spChg chg="mod">
          <ac:chgData name="dragos raducanu" userId="ea1ab4d96cb6f8e9" providerId="LiveId" clId="{C7D28E11-F9C0-4624-882E-3BADCC305189}" dt="2026-03-16T06:12:52.406" v="218" actId="20577"/>
          <ac:spMkLst>
            <pc:docMk/>
            <pc:sldMk cId="0" sldId="289"/>
            <ac:spMk id="5" creationId="{00000000-0000-0000-0000-000000000000}"/>
          </ac:spMkLst>
        </pc:spChg>
      </pc:sldChg>
      <pc:sldChg chg="modSp mod">
        <pc:chgData name="dragos raducanu" userId="ea1ab4d96cb6f8e9" providerId="LiveId" clId="{C7D28E11-F9C0-4624-882E-3BADCC305189}" dt="2026-03-16T06:00:47.274" v="69" actId="14100"/>
        <pc:sldMkLst>
          <pc:docMk/>
          <pc:sldMk cId="0" sldId="290"/>
        </pc:sldMkLst>
        <pc:spChg chg="mod">
          <ac:chgData name="dragos raducanu" userId="ea1ab4d96cb6f8e9" providerId="LiveId" clId="{C7D28E11-F9C0-4624-882E-3BADCC305189}" dt="2026-03-16T06:00:47.274" v="69" actId="14100"/>
          <ac:spMkLst>
            <pc:docMk/>
            <pc:sldMk cId="0" sldId="290"/>
            <ac:spMk id="2" creationId="{00000000-0000-0000-0000-000000000000}"/>
          </ac:spMkLst>
        </pc:spChg>
      </pc:sldChg>
      <pc:sldChg chg="modSp mod">
        <pc:chgData name="dragos raducanu" userId="ea1ab4d96cb6f8e9" providerId="LiveId" clId="{C7D28E11-F9C0-4624-882E-3BADCC305189}" dt="2026-03-16T06:08:36.920" v="170" actId="20577"/>
        <pc:sldMkLst>
          <pc:docMk/>
          <pc:sldMk cId="0" sldId="291"/>
        </pc:sldMkLst>
        <pc:spChg chg="mod">
          <ac:chgData name="dragos raducanu" userId="ea1ab4d96cb6f8e9" providerId="LiveId" clId="{C7D28E11-F9C0-4624-882E-3BADCC305189}" dt="2026-03-16T06:08:36.920" v="170" actId="20577"/>
          <ac:spMkLst>
            <pc:docMk/>
            <pc:sldMk cId="0" sldId="291"/>
            <ac:spMk id="6"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939837" y="3989662"/>
            <a:ext cx="16230594" cy="38509"/>
          </a:xfrm>
          <a:prstGeom prst="line">
            <a:avLst/>
          </a:prstGeom>
          <a:ln w="9525" cap="flat">
            <a:solidFill>
              <a:srgbClr val="2B2C30"/>
            </a:solidFill>
            <a:prstDash val="solid"/>
            <a:headEnd type="none" w="sm" len="sm"/>
            <a:tailEnd type="none" w="sm" len="sm"/>
          </a:ln>
        </p:spPr>
        <p:txBody>
          <a:bodyPr/>
          <a:lstStyle/>
          <a:p>
            <a:endParaRPr lang="en-GB"/>
          </a:p>
        </p:txBody>
      </p:sp>
      <p:graphicFrame>
        <p:nvGraphicFramePr>
          <p:cNvPr id="3" name="Object 3"/>
          <p:cNvGraphicFramePr/>
          <p:nvPr/>
        </p:nvGraphicFramePr>
        <p:xfrm>
          <a:off x="850968" y="4358374"/>
          <a:ext cx="3771900" cy="3143250"/>
        </p:xfrm>
        <a:graphic>
          <a:graphicData uri="http://schemas.openxmlformats.org/presentationml/2006/ole">
            <mc:AlternateContent xmlns:mc="http://schemas.openxmlformats.org/markup-compatibility/2006">
              <mc:Choice xmlns:v="urn:schemas-microsoft-com:vml" Requires="v">
                <p:oleObj name="Worksheet" r:id="rId2" imgW="4521200" imgH="3886200" progId="Excel.Sheet.12">
                  <p:embed/>
                </p:oleObj>
              </mc:Choice>
              <mc:Fallback>
                <p:oleObj name="Worksheet" r:id="rId2" imgW="4521200" imgH="3886200" progId="Excel.Sheet.12">
                  <p:embed/>
                  <p:pic>
                    <p:nvPicPr>
                      <p:cNvPr id="3" name="Object 3"/>
                      <p:cNvPicPr/>
                      <p:nvPr/>
                    </p:nvPicPr>
                    <p:blipFill>
                      <a:blip r:embed="rId3"/>
                      <a:stretch>
                        <a:fillRect/>
                      </a:stretch>
                    </p:blipFill>
                    <p:spPr>
                      <a:xfrm>
                        <a:off x="850968" y="4358374"/>
                        <a:ext cx="3771900" cy="3143250"/>
                      </a:xfrm>
                      <a:prstGeom prst="rect">
                        <a:avLst/>
                      </a:prstGeom>
                    </p:spPr>
                  </p:pic>
                </p:oleObj>
              </mc:Fallback>
            </mc:AlternateContent>
          </a:graphicData>
        </a:graphic>
      </p:graphicFrame>
      <p:sp>
        <p:nvSpPr>
          <p:cNvPr id="4" name="TextBox 4"/>
          <p:cNvSpPr txBox="1"/>
          <p:nvPr/>
        </p:nvSpPr>
        <p:spPr>
          <a:xfrm>
            <a:off x="850968" y="992346"/>
            <a:ext cx="16408332" cy="2992554"/>
          </a:xfrm>
          <a:prstGeom prst="rect">
            <a:avLst/>
          </a:prstGeom>
        </p:spPr>
        <p:txBody>
          <a:bodyPr lIns="0" tIns="0" rIns="0" bIns="0" rtlCol="0" anchor="t">
            <a:spAutoFit/>
          </a:bodyPr>
          <a:lstStyle/>
          <a:p>
            <a:pPr algn="ctr">
              <a:lnSpc>
                <a:spcPts val="11338"/>
              </a:lnSpc>
            </a:pPr>
            <a:r>
              <a:rPr lang="en-US" sz="12460" spc="62">
                <a:solidFill>
                  <a:srgbClr val="2B2C30"/>
                </a:solidFill>
                <a:latin typeface="Playfair Display 1"/>
                <a:ea typeface="Playfair Display 1"/>
                <a:cs typeface="Playfair Display 1"/>
                <a:sym typeface="Playfair Display 1"/>
              </a:rPr>
              <a:t>Managing Business Information</a:t>
            </a:r>
          </a:p>
        </p:txBody>
      </p:sp>
      <p:sp>
        <p:nvSpPr>
          <p:cNvPr id="5" name="TextBox 5"/>
          <p:cNvSpPr txBox="1"/>
          <p:nvPr/>
        </p:nvSpPr>
        <p:spPr>
          <a:xfrm>
            <a:off x="5123916" y="8974191"/>
            <a:ext cx="7862435" cy="963929"/>
          </a:xfrm>
          <a:prstGeom prst="rect">
            <a:avLst/>
          </a:prstGeom>
        </p:spPr>
        <p:txBody>
          <a:bodyPr lIns="0" tIns="0" rIns="0" bIns="0" rtlCol="0" anchor="t">
            <a:spAutoFit/>
          </a:bodyPr>
          <a:lstStyle/>
          <a:p>
            <a:pPr algn="ctr">
              <a:lnSpc>
                <a:spcPts val="2550"/>
              </a:lnSpc>
            </a:pPr>
            <a:r>
              <a:rPr lang="en-US" sz="1700" b="1">
                <a:solidFill>
                  <a:srgbClr val="2B2C30"/>
                </a:solidFill>
                <a:latin typeface="Public Sans Bold"/>
                <a:ea typeface="Public Sans Bold"/>
                <a:cs typeface="Public Sans Bold"/>
                <a:sym typeface="Public Sans Bold"/>
              </a:rPr>
              <a:t>Lecturer: Amitave Banik</a:t>
            </a:r>
          </a:p>
          <a:p>
            <a:pPr algn="ctr">
              <a:lnSpc>
                <a:spcPts val="2550"/>
              </a:lnSpc>
            </a:pPr>
            <a:r>
              <a:rPr lang="en-US" sz="1700" b="1">
                <a:solidFill>
                  <a:srgbClr val="2B2C30"/>
                </a:solidFill>
                <a:latin typeface="Public Sans Bold"/>
                <a:ea typeface="Public Sans Bold"/>
                <a:cs typeface="Public Sans Bold"/>
                <a:sym typeface="Public Sans Bold"/>
              </a:rPr>
              <a:t>LCLM5004</a:t>
            </a:r>
          </a:p>
          <a:p>
            <a:pPr algn="ctr">
              <a:lnSpc>
                <a:spcPts val="2550"/>
              </a:lnSpc>
            </a:pPr>
            <a:r>
              <a:rPr lang="en-US" sz="1700" b="1">
                <a:solidFill>
                  <a:srgbClr val="2B2C30"/>
                </a:solidFill>
                <a:latin typeface="Public Sans Bold"/>
                <a:ea typeface="Public Sans Bold"/>
                <a:cs typeface="Public Sans Bold"/>
                <a:sym typeface="Public Sans Bold"/>
              </a:rPr>
              <a:t>BA (Hons) Leadership and Management (Stakeholder Engagement)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0" y="256253"/>
            <a:ext cx="8907007" cy="9774493"/>
          </a:xfrm>
          <a:custGeom>
            <a:avLst/>
            <a:gdLst/>
            <a:ahLst/>
            <a:cxnLst/>
            <a:rect l="l" t="t" r="r" b="b"/>
            <a:pathLst>
              <a:path w="8907007" h="9774493">
                <a:moveTo>
                  <a:pt x="0" y="0"/>
                </a:moveTo>
                <a:lnTo>
                  <a:pt x="8907007" y="0"/>
                </a:lnTo>
                <a:lnTo>
                  <a:pt x="8907007" y="9774494"/>
                </a:lnTo>
                <a:lnTo>
                  <a:pt x="0" y="9774494"/>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9482365" y="5105400"/>
            <a:ext cx="6962829" cy="1429639"/>
          </a:xfrm>
          <a:prstGeom prst="rect">
            <a:avLst/>
          </a:prstGeom>
        </p:spPr>
        <p:txBody>
          <a:bodyPr lIns="0" tIns="0" rIns="0" bIns="0" rtlCol="0" anchor="t">
            <a:spAutoFit/>
          </a:bodyPr>
          <a:lstStyle/>
          <a:p>
            <a:pPr algn="ctr">
              <a:lnSpc>
                <a:spcPts val="5758"/>
              </a:lnSpc>
            </a:pPr>
            <a:r>
              <a:rPr lang="en-US" sz="4429" spc="22">
                <a:solidFill>
                  <a:srgbClr val="2B2C30"/>
                </a:solidFill>
                <a:latin typeface="Playfair Display 1"/>
                <a:ea typeface="Playfair Display 1"/>
                <a:cs typeface="Playfair Display 1"/>
                <a:sym typeface="Playfair Display 1"/>
              </a:rPr>
              <a:t>Moazzem Hossain</a:t>
            </a:r>
          </a:p>
          <a:p>
            <a:pPr algn="ctr">
              <a:lnSpc>
                <a:spcPts val="5758"/>
              </a:lnSpc>
            </a:pPr>
            <a:r>
              <a:rPr lang="en-US" sz="4429" spc="22">
                <a:solidFill>
                  <a:srgbClr val="2B2C30"/>
                </a:solidFill>
                <a:latin typeface="Playfair Display 1"/>
                <a:ea typeface="Playfair Display 1"/>
                <a:cs typeface="Playfair Display 1"/>
                <a:sym typeface="Playfair Display 1"/>
              </a:rPr>
              <a:t>Student ID: 2416062</a:t>
            </a:r>
          </a:p>
        </p:txBody>
      </p:sp>
      <p:sp>
        <p:nvSpPr>
          <p:cNvPr id="4" name="TextBox 4"/>
          <p:cNvSpPr txBox="1"/>
          <p:nvPr/>
        </p:nvSpPr>
        <p:spPr>
          <a:xfrm>
            <a:off x="7639560" y="1762729"/>
            <a:ext cx="10648440" cy="1308811"/>
          </a:xfrm>
          <a:prstGeom prst="rect">
            <a:avLst/>
          </a:prstGeom>
        </p:spPr>
        <p:txBody>
          <a:bodyPr lIns="0" tIns="0" rIns="0" bIns="0" rtlCol="0" anchor="t">
            <a:spAutoFit/>
          </a:bodyPr>
          <a:lstStyle/>
          <a:p>
            <a:pPr algn="ctr">
              <a:lnSpc>
                <a:spcPts val="11042"/>
              </a:lnSpc>
              <a:spcBef>
                <a:spcPct val="0"/>
              </a:spcBef>
            </a:pPr>
            <a:r>
              <a:rPr lang="en-US" sz="7361" b="1">
                <a:solidFill>
                  <a:srgbClr val="2B2C30"/>
                </a:solidFill>
                <a:latin typeface="Playfair Display 1 Bold"/>
                <a:ea typeface="Playfair Display 1 Bold"/>
                <a:cs typeface="Playfair Display 1 Bold"/>
                <a:sym typeface="Playfair Display 1 Bold"/>
              </a:rPr>
              <a:t>Part I</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228600" y="495300"/>
            <a:ext cx="13017629" cy="9623814"/>
          </a:xfrm>
          <a:custGeom>
            <a:avLst/>
            <a:gdLst/>
            <a:ahLst/>
            <a:cxnLst/>
            <a:rect l="l" t="t" r="r" b="b"/>
            <a:pathLst>
              <a:path w="13246229" h="9951230">
                <a:moveTo>
                  <a:pt x="0" y="0"/>
                </a:moveTo>
                <a:lnTo>
                  <a:pt x="13246229" y="0"/>
                </a:lnTo>
                <a:lnTo>
                  <a:pt x="13246229" y="9951230"/>
                </a:lnTo>
                <a:lnTo>
                  <a:pt x="0" y="995123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rot="5400000">
            <a:off x="11901503" y="977257"/>
            <a:ext cx="8332485" cy="8332485"/>
            <a:chOff x="0" y="0"/>
            <a:chExt cx="6350000" cy="6350000"/>
          </a:xfrm>
        </p:grpSpPr>
        <p:sp>
          <p:nvSpPr>
            <p:cNvPr id="4" name="Freeform 4"/>
            <p:cNvSpPr/>
            <p:nvPr/>
          </p:nvSpPr>
          <p:spPr>
            <a:xfrm>
              <a:off x="157670" y="1995627"/>
              <a:ext cx="6045710" cy="2670993"/>
            </a:xfrm>
            <a:custGeom>
              <a:avLst/>
              <a:gdLst/>
              <a:ahLst/>
              <a:cxnLst/>
              <a:rect l="l" t="t" r="r" b="b"/>
              <a:pathLst>
                <a:path w="6045710" h="2670993">
                  <a:moveTo>
                    <a:pt x="6042470" y="2488743"/>
                  </a:moveTo>
                  <a:cubicBezTo>
                    <a:pt x="6031040" y="2632253"/>
                    <a:pt x="5067110" y="2563673"/>
                    <a:pt x="4896930" y="2590343"/>
                  </a:cubicBezTo>
                  <a:cubicBezTo>
                    <a:pt x="3305620" y="2629713"/>
                    <a:pt x="1711770" y="2691943"/>
                    <a:pt x="120460" y="2664003"/>
                  </a:cubicBezTo>
                  <a:cubicBezTo>
                    <a:pt x="-61150" y="2657653"/>
                    <a:pt x="20130" y="2327453"/>
                    <a:pt x="7430" y="2200453"/>
                  </a:cubicBezTo>
                  <a:cubicBezTo>
                    <a:pt x="21400" y="1512113"/>
                    <a:pt x="-40830" y="816153"/>
                    <a:pt x="64580" y="132893"/>
                  </a:cubicBezTo>
                  <a:cubicBezTo>
                    <a:pt x="79820" y="-15697"/>
                    <a:pt x="197930" y="-2997"/>
                    <a:pt x="312230" y="3353"/>
                  </a:cubicBezTo>
                  <a:cubicBezTo>
                    <a:pt x="2190560" y="102413"/>
                    <a:pt x="4089210" y="-118567"/>
                    <a:pt x="5953570" y="151943"/>
                  </a:cubicBezTo>
                  <a:cubicBezTo>
                    <a:pt x="6076760" y="181153"/>
                    <a:pt x="6019610" y="356413"/>
                    <a:pt x="6039930" y="452933"/>
                  </a:cubicBezTo>
                  <a:cubicBezTo>
                    <a:pt x="6043740" y="902513"/>
                    <a:pt x="6050090" y="1353363"/>
                    <a:pt x="6041200" y="1802943"/>
                  </a:cubicBezTo>
                  <a:cubicBezTo>
                    <a:pt x="6024690" y="2013763"/>
                    <a:pt x="6067870" y="2255063"/>
                    <a:pt x="5998020" y="2449373"/>
                  </a:cubicBezTo>
                  <a:cubicBezTo>
                    <a:pt x="5937060" y="1928673"/>
                    <a:pt x="5971350" y="1377493"/>
                    <a:pt x="5982780" y="850443"/>
                  </a:cubicBezTo>
                  <a:cubicBezTo>
                    <a:pt x="5966270" y="209093"/>
                    <a:pt x="6182170" y="188773"/>
                    <a:pt x="5655120" y="160833"/>
                  </a:cubicBezTo>
                  <a:cubicBezTo>
                    <a:pt x="3854260" y="4623"/>
                    <a:pt x="2030540" y="261163"/>
                    <a:pt x="233490" y="66853"/>
                  </a:cubicBezTo>
                  <a:cubicBezTo>
                    <a:pt x="-5270" y="-33477"/>
                    <a:pt x="109030" y="1689913"/>
                    <a:pt x="72200" y="1907083"/>
                  </a:cubicBezTo>
                  <a:cubicBezTo>
                    <a:pt x="86170" y="2012493"/>
                    <a:pt x="9970" y="2611933"/>
                    <a:pt x="111570" y="2601773"/>
                  </a:cubicBezTo>
                  <a:cubicBezTo>
                    <a:pt x="2086420" y="2628443"/>
                    <a:pt x="4067620" y="2537003"/>
                    <a:pt x="6042470" y="2488743"/>
                  </a:cubicBezTo>
                  <a:close/>
                </a:path>
              </a:pathLst>
            </a:custGeom>
            <a:solidFill>
              <a:srgbClr val="1A1A1A"/>
            </a:solidFill>
          </p:spPr>
          <p:txBody>
            <a:bodyPr/>
            <a:lstStyle/>
            <a:p>
              <a:endParaRPr lang="en-GB"/>
            </a:p>
          </p:txBody>
        </p:sp>
      </p:grpSp>
      <p:sp>
        <p:nvSpPr>
          <p:cNvPr id="5" name="TextBox 5"/>
          <p:cNvSpPr txBox="1"/>
          <p:nvPr/>
        </p:nvSpPr>
        <p:spPr>
          <a:xfrm>
            <a:off x="14568934" y="3065780"/>
            <a:ext cx="2391705" cy="4098290"/>
          </a:xfrm>
          <a:prstGeom prst="rect">
            <a:avLst/>
          </a:prstGeom>
        </p:spPr>
        <p:txBody>
          <a:bodyPr lIns="0" tIns="0" rIns="0" bIns="0" rtlCol="0" anchor="t">
            <a:spAutoFit/>
          </a:bodyPr>
          <a:lstStyle/>
          <a:p>
            <a:pPr algn="ctr">
              <a:lnSpc>
                <a:spcPts val="4060"/>
              </a:lnSpc>
            </a:pPr>
            <a:r>
              <a:rPr lang="en-US" sz="2900" b="1">
                <a:solidFill>
                  <a:srgbClr val="000000"/>
                </a:solidFill>
                <a:latin typeface="Canva Sans Bold"/>
                <a:ea typeface="Canva Sans Bold"/>
                <a:cs typeface="Canva Sans Bold"/>
                <a:sym typeface="Canva Sans Bold"/>
              </a:rPr>
              <a:t>Figure shows many levels and how numerous Information System fit into these categories.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466541" y="188801"/>
            <a:ext cx="15792748" cy="981744"/>
          </a:xfrm>
          <a:prstGeom prst="rect">
            <a:avLst/>
          </a:prstGeom>
        </p:spPr>
        <p:txBody>
          <a:bodyPr wrap="square" lIns="0" tIns="0" rIns="0" bIns="0" rtlCol="0" anchor="t">
            <a:spAutoFit/>
          </a:bodyPr>
          <a:lstStyle/>
          <a:p>
            <a:pPr algn="ctr">
              <a:lnSpc>
                <a:spcPts val="8400"/>
              </a:lnSpc>
            </a:pPr>
            <a:r>
              <a:rPr lang="en-US" sz="6000" b="1" dirty="0">
                <a:solidFill>
                  <a:srgbClr val="000000"/>
                </a:solidFill>
                <a:latin typeface="Playfair Display 2 Bold"/>
                <a:ea typeface="Playfair Display 2 Bold"/>
                <a:cs typeface="Playfair Display 2 Bold"/>
                <a:sym typeface="Playfair Display 2 Bold"/>
              </a:rPr>
              <a:t>Introducing Different Information Systems</a:t>
            </a:r>
          </a:p>
        </p:txBody>
      </p:sp>
      <p:sp>
        <p:nvSpPr>
          <p:cNvPr id="3" name="AutoShape 3"/>
          <p:cNvSpPr/>
          <p:nvPr/>
        </p:nvSpPr>
        <p:spPr>
          <a:xfrm flipV="1">
            <a:off x="1028703" y="1408260"/>
            <a:ext cx="16230594" cy="38509"/>
          </a:xfrm>
          <a:prstGeom prst="line">
            <a:avLst/>
          </a:prstGeom>
          <a:ln w="9525" cap="flat">
            <a:solidFill>
              <a:srgbClr val="2B2C30"/>
            </a:solidFill>
            <a:prstDash val="solid"/>
            <a:headEnd type="none" w="sm" len="sm"/>
            <a:tailEnd type="none" w="sm" len="sm"/>
          </a:ln>
        </p:spPr>
        <p:txBody>
          <a:bodyPr/>
          <a:lstStyle/>
          <a:p>
            <a:endParaRPr lang="en-GB" dirty="0"/>
          </a:p>
        </p:txBody>
      </p:sp>
      <p:sp>
        <p:nvSpPr>
          <p:cNvPr id="4" name="TextBox 4"/>
          <p:cNvSpPr txBox="1"/>
          <p:nvPr/>
        </p:nvSpPr>
        <p:spPr>
          <a:xfrm>
            <a:off x="14179145" y="2524345"/>
            <a:ext cx="2918592" cy="488315"/>
          </a:xfrm>
          <a:prstGeom prst="rect">
            <a:avLst/>
          </a:prstGeom>
        </p:spPr>
        <p:txBody>
          <a:bodyPr wrap="square" lIns="0" tIns="0" rIns="0" bIns="0" rtlCol="0" anchor="t">
            <a:spAutoFit/>
          </a:bodyPr>
          <a:lstStyle/>
          <a:p>
            <a:pPr algn="l">
              <a:lnSpc>
                <a:spcPts val="4201"/>
              </a:lnSpc>
            </a:pPr>
            <a:r>
              <a:rPr lang="en-US" sz="3000" b="1" i="1" spc="15" dirty="0">
                <a:solidFill>
                  <a:srgbClr val="000000"/>
                </a:solidFill>
                <a:latin typeface="Playfair Display 1 Bold Italics"/>
                <a:ea typeface="Playfair Display 1 Bold Italics"/>
                <a:cs typeface="Playfair Display 1 Bold Italics"/>
                <a:sym typeface="Playfair Display 1 Bold Italics"/>
              </a:rPr>
              <a:t>Executive Level</a:t>
            </a:r>
          </a:p>
        </p:txBody>
      </p:sp>
      <p:sp>
        <p:nvSpPr>
          <p:cNvPr id="5" name="TextBox 5"/>
          <p:cNvSpPr txBox="1"/>
          <p:nvPr/>
        </p:nvSpPr>
        <p:spPr>
          <a:xfrm>
            <a:off x="6114025" y="2524345"/>
            <a:ext cx="4729710" cy="488315"/>
          </a:xfrm>
          <a:prstGeom prst="rect">
            <a:avLst/>
          </a:prstGeom>
        </p:spPr>
        <p:txBody>
          <a:bodyPr lIns="0" tIns="0" rIns="0" bIns="0" rtlCol="0" anchor="t">
            <a:spAutoFit/>
          </a:bodyPr>
          <a:lstStyle/>
          <a:p>
            <a:pPr algn="l">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 Middle Management Level</a:t>
            </a:r>
          </a:p>
        </p:txBody>
      </p:sp>
      <p:sp>
        <p:nvSpPr>
          <p:cNvPr id="6" name="TextBox 6"/>
          <p:cNvSpPr txBox="1"/>
          <p:nvPr/>
        </p:nvSpPr>
        <p:spPr>
          <a:xfrm>
            <a:off x="1003303" y="2524345"/>
            <a:ext cx="3333240" cy="488315"/>
          </a:xfrm>
          <a:prstGeom prst="rect">
            <a:avLst/>
          </a:prstGeom>
        </p:spPr>
        <p:txBody>
          <a:bodyPr wrap="square" lIns="0" tIns="0" rIns="0" bIns="0" rtlCol="0" anchor="t">
            <a:spAutoFit/>
          </a:bodyPr>
          <a:lstStyle/>
          <a:p>
            <a:pPr algn="l">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 Operational Level</a:t>
            </a:r>
          </a:p>
        </p:txBody>
      </p:sp>
      <p:sp>
        <p:nvSpPr>
          <p:cNvPr id="7" name="TextBox 7"/>
          <p:cNvSpPr txBox="1"/>
          <p:nvPr/>
        </p:nvSpPr>
        <p:spPr>
          <a:xfrm>
            <a:off x="13319663" y="3565110"/>
            <a:ext cx="4708677" cy="2545715"/>
          </a:xfrm>
          <a:prstGeom prst="rect">
            <a:avLst/>
          </a:prstGeom>
        </p:spPr>
        <p:txBody>
          <a:bodyPr lIns="0" tIns="0" rIns="0" bIns="0" rtlCol="0" anchor="t">
            <a:spAutoFit/>
          </a:bodyPr>
          <a:lstStyle/>
          <a:p>
            <a:pPr algn="l">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Executive </a:t>
            </a:r>
            <a:r>
              <a:rPr lang="en-US" sz="2899" b="1" i="1" spc="14" dirty="0" err="1">
                <a:solidFill>
                  <a:srgbClr val="000000"/>
                </a:solidFill>
                <a:latin typeface="Playfair Display 1 Bold Italics"/>
                <a:ea typeface="Playfair Display 1 Bold Italics"/>
                <a:cs typeface="Playfair Display 1 Bold Italics"/>
                <a:sym typeface="Playfair Display 1 Bold Italics"/>
              </a:rPr>
              <a:t>Inforamtion</a:t>
            </a:r>
            <a:r>
              <a:rPr lang="en-US" sz="2899" b="1" i="1" spc="14" dirty="0">
                <a:solidFill>
                  <a:srgbClr val="000000"/>
                </a:solidFill>
                <a:latin typeface="Playfair Display 1 Bold Italics"/>
                <a:ea typeface="Playfair Display 1 Bold Italics"/>
                <a:cs typeface="Playfair Display 1 Bold Italics"/>
                <a:sym typeface="Playfair Display 1 Bold Italics"/>
              </a:rPr>
              <a:t> Systems (EIS)</a:t>
            </a:r>
          </a:p>
          <a:p>
            <a:pPr algn="l">
              <a:lnSpc>
                <a:spcPts val="4059"/>
              </a:lnSpc>
            </a:pPr>
            <a:endParaRPr lang="en-US" sz="2899" b="1" i="1" spc="14" dirty="0">
              <a:solidFill>
                <a:srgbClr val="000000"/>
              </a:solidFill>
              <a:latin typeface="Playfair Display 1 Bold Italics"/>
              <a:ea typeface="Playfair Display 1 Bold Italics"/>
              <a:cs typeface="Playfair Display 1 Bold Italics"/>
              <a:sym typeface="Playfair Display 1 Bold Italics"/>
            </a:endParaRP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Highly Individualized</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Often custom-made</a:t>
            </a:r>
          </a:p>
        </p:txBody>
      </p:sp>
      <p:sp>
        <p:nvSpPr>
          <p:cNvPr id="8" name="TextBox 8"/>
          <p:cNvSpPr txBox="1"/>
          <p:nvPr/>
        </p:nvSpPr>
        <p:spPr>
          <a:xfrm>
            <a:off x="5911367" y="3565110"/>
            <a:ext cx="7170078" cy="6660515"/>
          </a:xfrm>
          <a:prstGeom prst="rect">
            <a:avLst/>
          </a:prstGeom>
        </p:spPr>
        <p:txBody>
          <a:bodyPr lIns="0" tIns="0" rIns="0" bIns="0" rtlCol="0" anchor="t">
            <a:spAutoFit/>
          </a:bodyPr>
          <a:lstStyle/>
          <a:p>
            <a:pPr algn="l">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Management Information System (MIS)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Sales Management Systems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Inventory Control Systems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Budgeting Systems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Personnel/Human Resources Management Systems (O’Brien and </a:t>
            </a:r>
            <a:r>
              <a:rPr lang="en-US" sz="2899" b="1" i="1" spc="14" dirty="0" err="1">
                <a:solidFill>
                  <a:srgbClr val="000000"/>
                </a:solidFill>
                <a:latin typeface="Playfair Display 1 Bold Italics"/>
                <a:ea typeface="Playfair Display 1 Bold Italics"/>
                <a:cs typeface="Playfair Display 1 Bold Italics"/>
                <a:sym typeface="Playfair Display 1 Bold Italics"/>
              </a:rPr>
              <a:t>Marakas</a:t>
            </a:r>
            <a:r>
              <a:rPr lang="en-US" sz="2899" b="1" i="1" spc="14" dirty="0">
                <a:solidFill>
                  <a:srgbClr val="000000"/>
                </a:solidFill>
                <a:latin typeface="Playfair Display 1 Bold Italics"/>
                <a:ea typeface="Playfair Display 1 Bold Italics"/>
                <a:cs typeface="Playfair Display 1 Bold Italics"/>
                <a:sym typeface="Playfair Display 1 Bold Italics"/>
              </a:rPr>
              <a:t>, 2019)</a:t>
            </a:r>
          </a:p>
          <a:p>
            <a:pPr algn="l">
              <a:lnSpc>
                <a:spcPts val="4059"/>
              </a:lnSpc>
            </a:pPr>
            <a:endParaRPr lang="en-US" sz="2899" b="1" i="1" spc="14" dirty="0">
              <a:solidFill>
                <a:srgbClr val="000000"/>
              </a:solidFill>
              <a:latin typeface="Playfair Display 1 Bold Italics"/>
              <a:ea typeface="Playfair Display 1 Bold Italics"/>
              <a:cs typeface="Playfair Display 1 Bold Italics"/>
              <a:sym typeface="Playfair Display 1 Bold Italics"/>
            </a:endParaRPr>
          </a:p>
          <a:p>
            <a:pPr algn="l">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Decision Support Systems (DSS)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Computer supported cooperative work systems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Logistics Systems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Financial Planning Systems</a:t>
            </a:r>
          </a:p>
        </p:txBody>
      </p:sp>
      <p:sp>
        <p:nvSpPr>
          <p:cNvPr id="9" name="TextBox 9"/>
          <p:cNvSpPr txBox="1"/>
          <p:nvPr/>
        </p:nvSpPr>
        <p:spPr>
          <a:xfrm>
            <a:off x="421336" y="3565110"/>
            <a:ext cx="5370922" cy="5631815"/>
          </a:xfrm>
          <a:prstGeom prst="rect">
            <a:avLst/>
          </a:prstGeom>
        </p:spPr>
        <p:txBody>
          <a:bodyPr lIns="0" tIns="0" rIns="0" bIns="0" rtlCol="0" anchor="t">
            <a:spAutoFit/>
          </a:bodyPr>
          <a:lstStyle/>
          <a:p>
            <a:pPr algn="l">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Transaction Processing Systems (TPS)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Payroll Systems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Order Processing Systems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Reservations Systems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Payment or Funds Transfer Systems</a:t>
            </a:r>
          </a:p>
          <a:p>
            <a:pPr algn="l">
              <a:lnSpc>
                <a:spcPts val="4059"/>
              </a:lnSpc>
            </a:pPr>
            <a:endParaRPr lang="en-US" sz="2899" b="1" i="1" spc="14" dirty="0">
              <a:solidFill>
                <a:srgbClr val="000000"/>
              </a:solidFill>
              <a:latin typeface="Playfair Display 1 Bold Italics"/>
              <a:ea typeface="Playfair Display 1 Bold Italics"/>
              <a:cs typeface="Playfair Display 1 Bold Italics"/>
              <a:sym typeface="Playfair Display 1 Bold Italics"/>
            </a:endParaRPr>
          </a:p>
          <a:p>
            <a:pPr algn="l">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Process Control System (PCS)</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Monitor and Control Physical Process</a:t>
            </a:r>
          </a:p>
        </p:txBody>
      </p:sp>
      <p:sp>
        <p:nvSpPr>
          <p:cNvPr id="10" name="TextBox 10"/>
          <p:cNvSpPr txBox="1"/>
          <p:nvPr/>
        </p:nvSpPr>
        <p:spPr>
          <a:xfrm>
            <a:off x="13024443" y="6568562"/>
            <a:ext cx="5003897" cy="3574415"/>
          </a:xfrm>
          <a:prstGeom prst="rect">
            <a:avLst/>
          </a:prstGeom>
        </p:spPr>
        <p:txBody>
          <a:bodyPr lIns="0" tIns="0" rIns="0" bIns="0" rtlCol="0" anchor="t">
            <a:spAutoFit/>
          </a:bodyPr>
          <a:lstStyle/>
          <a:p>
            <a:pPr algn="ctr">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Universal Level (Any Level)</a:t>
            </a:r>
          </a:p>
          <a:p>
            <a:pPr algn="ctr">
              <a:lnSpc>
                <a:spcPts val="4059"/>
              </a:lnSpc>
            </a:pPr>
            <a:r>
              <a:rPr lang="en-US" sz="2899" b="1" i="1" spc="14" dirty="0">
                <a:solidFill>
                  <a:srgbClr val="000000"/>
                </a:solidFill>
                <a:latin typeface="Playfair Display 1 Bold Italics"/>
                <a:ea typeface="Playfair Display 1 Bold Italics"/>
                <a:cs typeface="Playfair Display 1 Bold Italics"/>
                <a:sym typeface="Playfair Display 1 Bold Italics"/>
              </a:rPr>
              <a:t>Enterprise Resource Planning</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SAP Business One</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Orca</a:t>
            </a:r>
          </a:p>
          <a:p>
            <a:pPr marL="626109" lvl="1" indent="-313054" algn="l">
              <a:lnSpc>
                <a:spcPts val="4059"/>
              </a:lnSpc>
              <a:buFont typeface="Arial"/>
              <a:buChar char="•"/>
            </a:pPr>
            <a:r>
              <a:rPr lang="en-US" sz="2899" b="1" i="1" spc="14" dirty="0">
                <a:solidFill>
                  <a:srgbClr val="000000"/>
                </a:solidFill>
                <a:latin typeface="Playfair Display 1 Bold Italics"/>
                <a:ea typeface="Playfair Display 1 Bold Italics"/>
                <a:cs typeface="Playfair Display 1 Bold Italics"/>
                <a:sym typeface="Playfair Display 1 Bold Italics"/>
              </a:rPr>
              <a:t>Odoo</a:t>
            </a:r>
          </a:p>
          <a:p>
            <a:pPr algn="ctr">
              <a:lnSpc>
                <a:spcPts val="4059"/>
              </a:lnSpc>
              <a:spcBef>
                <a:spcPct val="0"/>
              </a:spcBef>
            </a:pPr>
            <a:endParaRPr lang="en-US" sz="2899" b="1" i="1" spc="14" dirty="0">
              <a:solidFill>
                <a:srgbClr val="000000"/>
              </a:solidFill>
              <a:latin typeface="Playfair Display 1 Bold Italics"/>
              <a:ea typeface="Playfair Display 1 Bold Italics"/>
              <a:cs typeface="Playfair Display 1 Bold Italics"/>
              <a:sym typeface="Playfair Display 1 Bold Itali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28700" y="2730671"/>
            <a:ext cx="16242893" cy="1410970"/>
          </a:xfrm>
          <a:prstGeom prst="rect">
            <a:avLst/>
          </a:prstGeom>
        </p:spPr>
        <p:txBody>
          <a:bodyPr lIns="0" tIns="0" rIns="0" bIns="0" rtlCol="0" anchor="t">
            <a:spAutoFit/>
          </a:bodyPr>
          <a:lstStyle/>
          <a:p>
            <a:pPr marL="626111" lvl="1" indent="-313055" algn="l">
              <a:lnSpc>
                <a:spcPts val="3770"/>
              </a:lnSpc>
              <a:buFont typeface="Arial"/>
              <a:buChar char="•"/>
            </a:pPr>
            <a:r>
              <a:rPr lang="en-US" sz="2900" b="1" spc="14">
                <a:solidFill>
                  <a:srgbClr val="2B2C30"/>
                </a:solidFill>
                <a:latin typeface="Playfair Display 1 Bold"/>
                <a:ea typeface="Playfair Display 1 Bold"/>
                <a:cs typeface="Playfair Display 1 Bold"/>
                <a:sym typeface="Playfair Display 1 Bold"/>
              </a:rPr>
              <a:t>At the operational level, organisations use transaction processing systems (TPS) to handle routine daily activities. These systems process large numbers of transactions quickly and accurately (Reynolds and Stair, 2020)</a:t>
            </a:r>
          </a:p>
        </p:txBody>
      </p:sp>
      <p:sp>
        <p:nvSpPr>
          <p:cNvPr id="3" name="TextBox 3"/>
          <p:cNvSpPr txBox="1"/>
          <p:nvPr/>
        </p:nvSpPr>
        <p:spPr>
          <a:xfrm>
            <a:off x="1006871" y="942975"/>
            <a:ext cx="16230600" cy="1305826"/>
          </a:xfrm>
          <a:prstGeom prst="rect">
            <a:avLst/>
          </a:prstGeom>
        </p:spPr>
        <p:txBody>
          <a:bodyPr lIns="0" tIns="0" rIns="0" bIns="0" rtlCol="0" anchor="t">
            <a:spAutoFit/>
          </a:bodyPr>
          <a:lstStyle/>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OPERATIONAL LEVEL-TRANSACTION PROCESSING SYSTEMS (TPS)</a:t>
            </a:r>
          </a:p>
        </p:txBody>
      </p:sp>
      <p:sp>
        <p:nvSpPr>
          <p:cNvPr id="4" name="TextBox 4"/>
          <p:cNvSpPr txBox="1"/>
          <p:nvPr/>
        </p:nvSpPr>
        <p:spPr>
          <a:xfrm>
            <a:off x="1655600" y="4644555"/>
            <a:ext cx="2154399" cy="478336"/>
          </a:xfrm>
          <a:prstGeom prst="rect">
            <a:avLst/>
          </a:prstGeom>
        </p:spPr>
        <p:txBody>
          <a:bodyPr wrap="square" lIns="0" tIns="0" rIns="0" bIns="0" rtlCol="0" anchor="t">
            <a:spAutoFit/>
          </a:bodyPr>
          <a:lstStyle/>
          <a:p>
            <a:pPr algn="l">
              <a:lnSpc>
                <a:spcPts val="4059"/>
              </a:lnSpc>
            </a:pPr>
            <a:r>
              <a:rPr lang="en-US" sz="2899" b="1" spc="14" dirty="0">
                <a:solidFill>
                  <a:srgbClr val="2B2C30"/>
                </a:solidFill>
                <a:latin typeface="Playfair Display 1 Bold"/>
                <a:ea typeface="Playfair Display 1 Bold"/>
                <a:cs typeface="Playfair Display 1 Bold"/>
                <a:sym typeface="Playfair Display 1 Bold"/>
              </a:rPr>
              <a:t>Examples</a:t>
            </a:r>
          </a:p>
        </p:txBody>
      </p:sp>
      <p:sp>
        <p:nvSpPr>
          <p:cNvPr id="5" name="TextBox 5"/>
          <p:cNvSpPr txBox="1"/>
          <p:nvPr/>
        </p:nvSpPr>
        <p:spPr>
          <a:xfrm>
            <a:off x="1655601" y="5316220"/>
            <a:ext cx="15581870" cy="3060065"/>
          </a:xfrm>
          <a:prstGeom prst="rect">
            <a:avLst/>
          </a:prstGeom>
        </p:spPr>
        <p:txBody>
          <a:bodyPr lIns="0" tIns="0" rIns="0" bIns="0" rtlCol="0" anchor="t">
            <a:spAutoFit/>
          </a:bodyPr>
          <a:lstStyle/>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Payroll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Order Processing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Reservation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Payment or Funds Transfer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These systems support front line employees and operational managers by recording everyday business transactions</a:t>
            </a:r>
          </a:p>
        </p:txBody>
      </p:sp>
      <p:sp>
        <p:nvSpPr>
          <p:cNvPr id="6" name="AutoShape 6"/>
          <p:cNvSpPr/>
          <p:nvPr/>
        </p:nvSpPr>
        <p:spPr>
          <a:xfrm flipV="1">
            <a:off x="1040988" y="2477850"/>
            <a:ext cx="16230594" cy="38509"/>
          </a:xfrm>
          <a:prstGeom prst="line">
            <a:avLst/>
          </a:prstGeom>
          <a:ln w="9525" cap="flat">
            <a:solidFill>
              <a:srgbClr val="2B2C30"/>
            </a:solidFill>
            <a:prstDash val="solid"/>
            <a:headEnd type="none" w="sm" len="sm"/>
            <a:tailEnd type="none" w="sm" len="sm"/>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28700" y="3355425"/>
            <a:ext cx="16242893" cy="934720"/>
          </a:xfrm>
          <a:prstGeom prst="rect">
            <a:avLst/>
          </a:prstGeom>
        </p:spPr>
        <p:txBody>
          <a:bodyPr lIns="0" tIns="0" rIns="0" bIns="0" rtlCol="0" anchor="t">
            <a:spAutoFit/>
          </a:bodyPr>
          <a:lstStyle/>
          <a:p>
            <a:pPr marL="626111" lvl="1" indent="-313055" algn="l">
              <a:lnSpc>
                <a:spcPts val="3770"/>
              </a:lnSpc>
              <a:buFont typeface="Arial"/>
              <a:buChar char="•"/>
            </a:pPr>
            <a:r>
              <a:rPr lang="en-US" sz="2900" b="1" spc="14">
                <a:solidFill>
                  <a:srgbClr val="2B2C30"/>
                </a:solidFill>
                <a:latin typeface="Playfair Display 1 Bold"/>
                <a:ea typeface="Playfair Display 1 Bold"/>
                <a:cs typeface="Playfair Display 1 Bold"/>
                <a:sym typeface="Playfair Display 1 Bold"/>
              </a:rPr>
              <a:t>Process control systems (PCS) are also used at the operational level to monitor and control physical processes (Baltzan, 2021)</a:t>
            </a:r>
          </a:p>
        </p:txBody>
      </p:sp>
      <p:sp>
        <p:nvSpPr>
          <p:cNvPr id="3" name="TextBox 3"/>
          <p:cNvSpPr txBox="1"/>
          <p:nvPr/>
        </p:nvSpPr>
        <p:spPr>
          <a:xfrm>
            <a:off x="1006871" y="942975"/>
            <a:ext cx="16230600" cy="1305826"/>
          </a:xfrm>
          <a:prstGeom prst="rect">
            <a:avLst/>
          </a:prstGeom>
        </p:spPr>
        <p:txBody>
          <a:bodyPr lIns="0" tIns="0" rIns="0" bIns="0" rtlCol="0" anchor="t">
            <a:spAutoFit/>
          </a:bodyPr>
          <a:lstStyle/>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OPERATIONAL LEVEL - PROCESS CONTROL SYSTEMS (PCS)</a:t>
            </a:r>
          </a:p>
        </p:txBody>
      </p:sp>
      <p:sp>
        <p:nvSpPr>
          <p:cNvPr id="4" name="TextBox 4"/>
          <p:cNvSpPr txBox="1"/>
          <p:nvPr/>
        </p:nvSpPr>
        <p:spPr>
          <a:xfrm>
            <a:off x="1655600" y="5095875"/>
            <a:ext cx="2078199" cy="478336"/>
          </a:xfrm>
          <a:prstGeom prst="rect">
            <a:avLst/>
          </a:prstGeom>
        </p:spPr>
        <p:txBody>
          <a:bodyPr wrap="square" lIns="0" tIns="0" rIns="0" bIns="0" rtlCol="0" anchor="t">
            <a:spAutoFit/>
          </a:bodyPr>
          <a:lstStyle/>
          <a:p>
            <a:pPr algn="l">
              <a:lnSpc>
                <a:spcPts val="4059"/>
              </a:lnSpc>
            </a:pPr>
            <a:r>
              <a:rPr lang="en-US" sz="2899" b="1" spc="14" dirty="0">
                <a:solidFill>
                  <a:srgbClr val="2B2C30"/>
                </a:solidFill>
                <a:latin typeface="Playfair Display 1 Bold"/>
                <a:ea typeface="Playfair Display 1 Bold"/>
                <a:cs typeface="Playfair Display 1 Bold"/>
                <a:sym typeface="Playfair Display 1 Bold"/>
              </a:rPr>
              <a:t>Examples</a:t>
            </a:r>
          </a:p>
        </p:txBody>
      </p:sp>
      <p:sp>
        <p:nvSpPr>
          <p:cNvPr id="5" name="TextBox 5"/>
          <p:cNvSpPr txBox="1"/>
          <p:nvPr/>
        </p:nvSpPr>
        <p:spPr>
          <a:xfrm>
            <a:off x="1655601" y="6113945"/>
            <a:ext cx="15581870" cy="2031365"/>
          </a:xfrm>
          <a:prstGeom prst="rect">
            <a:avLst/>
          </a:prstGeom>
        </p:spPr>
        <p:txBody>
          <a:bodyPr lIns="0" tIns="0" rIns="0" bIns="0" rtlCol="0" anchor="t">
            <a:spAutoFit/>
          </a:bodyPr>
          <a:lstStyle/>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Manufacturing Production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Temperature control in factories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Automated Machinery Monitoring</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These help ensure that industrial process run efficiently and safely</a:t>
            </a:r>
          </a:p>
        </p:txBody>
      </p:sp>
      <p:sp>
        <p:nvSpPr>
          <p:cNvPr id="6" name="AutoShape 6"/>
          <p:cNvSpPr/>
          <p:nvPr/>
        </p:nvSpPr>
        <p:spPr>
          <a:xfrm flipV="1">
            <a:off x="1028695" y="2477850"/>
            <a:ext cx="16230594" cy="38509"/>
          </a:xfrm>
          <a:prstGeom prst="line">
            <a:avLst/>
          </a:prstGeom>
          <a:ln w="9525" cap="flat">
            <a:solidFill>
              <a:srgbClr val="2B2C30"/>
            </a:solidFill>
            <a:prstDash val="solid"/>
            <a:headEnd type="none" w="sm" len="sm"/>
            <a:tailEnd type="none" w="sm" len="sm"/>
          </a:ln>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28700" y="3355425"/>
            <a:ext cx="16242893" cy="1410970"/>
          </a:xfrm>
          <a:prstGeom prst="rect">
            <a:avLst/>
          </a:prstGeom>
        </p:spPr>
        <p:txBody>
          <a:bodyPr lIns="0" tIns="0" rIns="0" bIns="0" rtlCol="0" anchor="t">
            <a:spAutoFit/>
          </a:bodyPr>
          <a:lstStyle/>
          <a:p>
            <a:pPr marL="626111" lvl="1" indent="-313055" algn="l">
              <a:lnSpc>
                <a:spcPts val="3770"/>
              </a:lnSpc>
              <a:buFont typeface="Arial"/>
              <a:buChar char="•"/>
            </a:pPr>
            <a:r>
              <a:rPr lang="en-US" sz="2900" b="1" spc="14">
                <a:solidFill>
                  <a:srgbClr val="2B2C30"/>
                </a:solidFill>
                <a:latin typeface="Playfair Display 1 Bold"/>
                <a:ea typeface="Playfair Display 1 Bold"/>
                <a:cs typeface="Playfair Display 1 Bold"/>
                <a:sym typeface="Playfair Display 1 Bold"/>
              </a:rPr>
              <a:t>At the middle management level, management information systems (MIS) provide summarised reports based on data collected from TPS (Galleta, Pearlson and Saunders, 2020)</a:t>
            </a:r>
          </a:p>
        </p:txBody>
      </p:sp>
      <p:sp>
        <p:nvSpPr>
          <p:cNvPr id="3" name="TextBox 3"/>
          <p:cNvSpPr txBox="1"/>
          <p:nvPr/>
        </p:nvSpPr>
        <p:spPr>
          <a:xfrm>
            <a:off x="1006871" y="514798"/>
            <a:ext cx="16230600" cy="1963051"/>
          </a:xfrm>
          <a:prstGeom prst="rect">
            <a:avLst/>
          </a:prstGeom>
        </p:spPr>
        <p:txBody>
          <a:bodyPr lIns="0" tIns="0" rIns="0" bIns="0" rtlCol="0" anchor="t">
            <a:spAutoFit/>
          </a:bodyPr>
          <a:lstStyle/>
          <a:p>
            <a:pPr algn="ctr">
              <a:lnSpc>
                <a:spcPts val="5200"/>
              </a:lnSpc>
            </a:pPr>
            <a:r>
              <a:rPr lang="en-US" sz="3714" b="1" spc="843">
                <a:solidFill>
                  <a:srgbClr val="2B2C30"/>
                </a:solidFill>
                <a:latin typeface="Public Sans Bold"/>
                <a:ea typeface="Public Sans Bold"/>
                <a:cs typeface="Public Sans Bold"/>
                <a:sym typeface="Public Sans Bold"/>
              </a:rPr>
              <a:t>MIDDLE MANAGEMENT LEVEL</a:t>
            </a:r>
          </a:p>
          <a:p>
            <a:pPr algn="ctr">
              <a:lnSpc>
                <a:spcPts val="5200"/>
              </a:lnSpc>
            </a:pPr>
            <a:r>
              <a:rPr lang="en-US" sz="3714" b="1" spc="843">
                <a:solidFill>
                  <a:srgbClr val="2B2C30"/>
                </a:solidFill>
                <a:latin typeface="Public Sans Bold"/>
                <a:ea typeface="Public Sans Bold"/>
                <a:cs typeface="Public Sans Bold"/>
                <a:sym typeface="Public Sans Bold"/>
              </a:rPr>
              <a:t>MANAGEMENT INFORMATION SYSTEMS </a:t>
            </a:r>
          </a:p>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(MIS)</a:t>
            </a:r>
          </a:p>
        </p:txBody>
      </p:sp>
      <p:sp>
        <p:nvSpPr>
          <p:cNvPr id="4" name="TextBox 4"/>
          <p:cNvSpPr txBox="1"/>
          <p:nvPr/>
        </p:nvSpPr>
        <p:spPr>
          <a:xfrm>
            <a:off x="1655601" y="5095875"/>
            <a:ext cx="2382999" cy="478336"/>
          </a:xfrm>
          <a:prstGeom prst="rect">
            <a:avLst/>
          </a:prstGeom>
        </p:spPr>
        <p:txBody>
          <a:bodyPr wrap="square" lIns="0" tIns="0" rIns="0" bIns="0" rtlCol="0" anchor="t">
            <a:spAutoFit/>
          </a:bodyPr>
          <a:lstStyle/>
          <a:p>
            <a:pPr algn="l">
              <a:lnSpc>
                <a:spcPts val="4059"/>
              </a:lnSpc>
            </a:pPr>
            <a:r>
              <a:rPr lang="en-US" sz="2899" b="1" spc="14" dirty="0">
                <a:solidFill>
                  <a:srgbClr val="2B2C30"/>
                </a:solidFill>
                <a:latin typeface="Playfair Display 1 Bold"/>
                <a:ea typeface="Playfair Display 1 Bold"/>
                <a:cs typeface="Playfair Display 1 Bold"/>
                <a:sym typeface="Playfair Display 1 Bold"/>
              </a:rPr>
              <a:t>Examples:</a:t>
            </a:r>
          </a:p>
        </p:txBody>
      </p:sp>
      <p:sp>
        <p:nvSpPr>
          <p:cNvPr id="5" name="TextBox 5"/>
          <p:cNvSpPr txBox="1"/>
          <p:nvPr/>
        </p:nvSpPr>
        <p:spPr>
          <a:xfrm>
            <a:off x="1655601" y="6113945"/>
            <a:ext cx="15581870" cy="3060065"/>
          </a:xfrm>
          <a:prstGeom prst="rect">
            <a:avLst/>
          </a:prstGeom>
        </p:spPr>
        <p:txBody>
          <a:bodyPr lIns="0" tIns="0" rIns="0" bIns="0" rtlCol="0" anchor="t">
            <a:spAutoFit/>
          </a:bodyPr>
          <a:lstStyle/>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Sales Management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Inventory control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Budgeting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Human Resource Management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MIS Help Managers Monitor</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Performance, plan activities and make routine decisions</a:t>
            </a:r>
          </a:p>
        </p:txBody>
      </p:sp>
      <p:sp>
        <p:nvSpPr>
          <p:cNvPr id="6" name="AutoShape 6"/>
          <p:cNvSpPr/>
          <p:nvPr/>
        </p:nvSpPr>
        <p:spPr>
          <a:xfrm flipV="1">
            <a:off x="1028695" y="2750179"/>
            <a:ext cx="16230594" cy="38509"/>
          </a:xfrm>
          <a:prstGeom prst="line">
            <a:avLst/>
          </a:prstGeom>
          <a:ln w="9525" cap="flat">
            <a:solidFill>
              <a:srgbClr val="2B2C30"/>
            </a:solidFill>
            <a:prstDash val="solid"/>
            <a:headEnd type="none" w="sm" len="sm"/>
            <a:tailEnd type="none" w="sm" len="sm"/>
          </a:ln>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28700" y="3355425"/>
            <a:ext cx="16242893" cy="934720"/>
          </a:xfrm>
          <a:prstGeom prst="rect">
            <a:avLst/>
          </a:prstGeom>
        </p:spPr>
        <p:txBody>
          <a:bodyPr lIns="0" tIns="0" rIns="0" bIns="0" rtlCol="0" anchor="t">
            <a:spAutoFit/>
          </a:bodyPr>
          <a:lstStyle/>
          <a:p>
            <a:pPr marL="626111" lvl="1" indent="-313055" algn="l">
              <a:lnSpc>
                <a:spcPts val="3770"/>
              </a:lnSpc>
              <a:buFont typeface="Arial"/>
              <a:buChar char="•"/>
            </a:pPr>
            <a:r>
              <a:rPr lang="en-US" sz="2900" b="1" spc="14">
                <a:solidFill>
                  <a:srgbClr val="2B2C30"/>
                </a:solidFill>
                <a:latin typeface="Playfair Display 1 Bold"/>
                <a:ea typeface="Playfair Display 1 Bold"/>
                <a:cs typeface="Playfair Display 1 Bold"/>
                <a:sym typeface="Playfair Display 1 Bold"/>
              </a:rPr>
              <a:t>Decision Support Systems (DSS) assist managers in making semi-structured or complex decisions (Laudon and Laudon, 2020)</a:t>
            </a:r>
          </a:p>
        </p:txBody>
      </p:sp>
      <p:sp>
        <p:nvSpPr>
          <p:cNvPr id="3" name="TextBox 3"/>
          <p:cNvSpPr txBox="1"/>
          <p:nvPr/>
        </p:nvSpPr>
        <p:spPr>
          <a:xfrm>
            <a:off x="1006871" y="514798"/>
            <a:ext cx="16230600" cy="1305826"/>
          </a:xfrm>
          <a:prstGeom prst="rect">
            <a:avLst/>
          </a:prstGeom>
        </p:spPr>
        <p:txBody>
          <a:bodyPr lIns="0" tIns="0" rIns="0" bIns="0" rtlCol="0" anchor="t">
            <a:spAutoFit/>
          </a:bodyPr>
          <a:lstStyle/>
          <a:p>
            <a:pPr algn="ctr">
              <a:lnSpc>
                <a:spcPts val="5200"/>
              </a:lnSpc>
            </a:pPr>
            <a:r>
              <a:rPr lang="en-US" sz="3714" b="1" spc="843">
                <a:solidFill>
                  <a:srgbClr val="2B2C30"/>
                </a:solidFill>
                <a:latin typeface="Public Sans Bold"/>
                <a:ea typeface="Public Sans Bold"/>
                <a:cs typeface="Public Sans Bold"/>
                <a:sym typeface="Public Sans Bold"/>
              </a:rPr>
              <a:t>MIDDLE MANAGEMENT LEVEL-</a:t>
            </a:r>
          </a:p>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DECISION SUPPORT SYSTEMS (DSS)</a:t>
            </a:r>
          </a:p>
        </p:txBody>
      </p:sp>
      <p:sp>
        <p:nvSpPr>
          <p:cNvPr id="4" name="TextBox 4"/>
          <p:cNvSpPr txBox="1"/>
          <p:nvPr/>
        </p:nvSpPr>
        <p:spPr>
          <a:xfrm>
            <a:off x="1655601" y="5095875"/>
            <a:ext cx="2306799" cy="478336"/>
          </a:xfrm>
          <a:prstGeom prst="rect">
            <a:avLst/>
          </a:prstGeom>
        </p:spPr>
        <p:txBody>
          <a:bodyPr wrap="square" lIns="0" tIns="0" rIns="0" bIns="0" rtlCol="0" anchor="t">
            <a:spAutoFit/>
          </a:bodyPr>
          <a:lstStyle/>
          <a:p>
            <a:pPr algn="l">
              <a:lnSpc>
                <a:spcPts val="4059"/>
              </a:lnSpc>
            </a:pPr>
            <a:r>
              <a:rPr lang="en-US" sz="2899" b="1" spc="14" dirty="0">
                <a:solidFill>
                  <a:srgbClr val="2B2C30"/>
                </a:solidFill>
                <a:latin typeface="Playfair Display 1 Bold"/>
                <a:ea typeface="Playfair Display 1 Bold"/>
                <a:cs typeface="Playfair Display 1 Bold"/>
                <a:sym typeface="Playfair Display 1 Bold"/>
              </a:rPr>
              <a:t>Examples:</a:t>
            </a:r>
          </a:p>
        </p:txBody>
      </p:sp>
      <p:sp>
        <p:nvSpPr>
          <p:cNvPr id="5" name="TextBox 5"/>
          <p:cNvSpPr txBox="1"/>
          <p:nvPr/>
        </p:nvSpPr>
        <p:spPr>
          <a:xfrm>
            <a:off x="1655601" y="6113945"/>
            <a:ext cx="15581870" cy="2031365"/>
          </a:xfrm>
          <a:prstGeom prst="rect">
            <a:avLst/>
          </a:prstGeom>
        </p:spPr>
        <p:txBody>
          <a:bodyPr lIns="0" tIns="0" rIns="0" bIns="0" rtlCol="0" anchor="t">
            <a:spAutoFit/>
          </a:bodyPr>
          <a:lstStyle/>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Logistics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Financial Planning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Computer Supported Co-operative Work Systems</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These systems use analytical tools, models and data analysis to support decision making</a:t>
            </a:r>
          </a:p>
        </p:txBody>
      </p:sp>
      <p:sp>
        <p:nvSpPr>
          <p:cNvPr id="6" name="AutoShape 6"/>
          <p:cNvSpPr/>
          <p:nvPr/>
        </p:nvSpPr>
        <p:spPr>
          <a:xfrm flipV="1">
            <a:off x="1028695" y="2194125"/>
            <a:ext cx="16230594" cy="38509"/>
          </a:xfrm>
          <a:prstGeom prst="line">
            <a:avLst/>
          </a:prstGeom>
          <a:ln w="9525" cap="flat">
            <a:solidFill>
              <a:srgbClr val="2B2C30"/>
            </a:solidFill>
            <a:prstDash val="solid"/>
            <a:headEnd type="none" w="sm" len="sm"/>
            <a:tailEnd type="none" w="sm" len="sm"/>
          </a:ln>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28700" y="3355425"/>
            <a:ext cx="16242893" cy="934720"/>
          </a:xfrm>
          <a:prstGeom prst="rect">
            <a:avLst/>
          </a:prstGeom>
        </p:spPr>
        <p:txBody>
          <a:bodyPr lIns="0" tIns="0" rIns="0" bIns="0" rtlCol="0" anchor="t">
            <a:spAutoFit/>
          </a:bodyPr>
          <a:lstStyle/>
          <a:p>
            <a:pPr marL="626111" lvl="1" indent="-313055" algn="l">
              <a:lnSpc>
                <a:spcPts val="3770"/>
              </a:lnSpc>
              <a:buFont typeface="Arial"/>
              <a:buChar char="•"/>
            </a:pPr>
            <a:r>
              <a:rPr lang="en-US" sz="2900" b="1" spc="14">
                <a:solidFill>
                  <a:srgbClr val="2B2C30"/>
                </a:solidFill>
                <a:latin typeface="Playfair Display 1 Bold"/>
                <a:ea typeface="Playfair Display 1 Bold"/>
                <a:cs typeface="Playfair Display 1 Bold"/>
                <a:sym typeface="Playfair Display 1 Bold"/>
              </a:rPr>
              <a:t>At the top level, executive information systems (EIS) support senior executives and strategic decision-making</a:t>
            </a:r>
          </a:p>
        </p:txBody>
      </p:sp>
      <p:sp>
        <p:nvSpPr>
          <p:cNvPr id="3" name="TextBox 3"/>
          <p:cNvSpPr txBox="1"/>
          <p:nvPr/>
        </p:nvSpPr>
        <p:spPr>
          <a:xfrm>
            <a:off x="1006871" y="514798"/>
            <a:ext cx="16230600" cy="1305826"/>
          </a:xfrm>
          <a:prstGeom prst="rect">
            <a:avLst/>
          </a:prstGeom>
        </p:spPr>
        <p:txBody>
          <a:bodyPr lIns="0" tIns="0" rIns="0" bIns="0" rtlCol="0" anchor="t">
            <a:spAutoFit/>
          </a:bodyPr>
          <a:lstStyle/>
          <a:p>
            <a:pPr algn="ctr">
              <a:lnSpc>
                <a:spcPts val="5200"/>
              </a:lnSpc>
            </a:pPr>
            <a:r>
              <a:rPr lang="en-US" sz="3714" b="1" spc="843">
                <a:solidFill>
                  <a:srgbClr val="2B2C30"/>
                </a:solidFill>
                <a:latin typeface="Public Sans Bold"/>
                <a:ea typeface="Public Sans Bold"/>
                <a:cs typeface="Public Sans Bold"/>
                <a:sym typeface="Public Sans Bold"/>
              </a:rPr>
              <a:t>EXECUTIVE LEVEL - </a:t>
            </a:r>
          </a:p>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EXECUTIVE INFORMATION SYSTEMS (EIS)</a:t>
            </a:r>
          </a:p>
        </p:txBody>
      </p:sp>
      <p:sp>
        <p:nvSpPr>
          <p:cNvPr id="4" name="TextBox 4"/>
          <p:cNvSpPr txBox="1"/>
          <p:nvPr/>
        </p:nvSpPr>
        <p:spPr>
          <a:xfrm>
            <a:off x="1655600" y="5095875"/>
            <a:ext cx="4059399" cy="478336"/>
          </a:xfrm>
          <a:prstGeom prst="rect">
            <a:avLst/>
          </a:prstGeom>
        </p:spPr>
        <p:txBody>
          <a:bodyPr wrap="square" lIns="0" tIns="0" rIns="0" bIns="0" rtlCol="0" anchor="t">
            <a:spAutoFit/>
          </a:bodyPr>
          <a:lstStyle/>
          <a:p>
            <a:pPr algn="l">
              <a:lnSpc>
                <a:spcPts val="4059"/>
              </a:lnSpc>
            </a:pPr>
            <a:r>
              <a:rPr lang="en-US" sz="2899" b="1" spc="14" dirty="0">
                <a:solidFill>
                  <a:srgbClr val="2B2C30"/>
                </a:solidFill>
                <a:latin typeface="Playfair Display 1 Bold"/>
                <a:ea typeface="Playfair Display 1 Bold"/>
                <a:cs typeface="Playfair Display 1 Bold"/>
                <a:sym typeface="Playfair Display 1 Bold"/>
              </a:rPr>
              <a:t>Key Features</a:t>
            </a:r>
          </a:p>
        </p:txBody>
      </p:sp>
      <p:sp>
        <p:nvSpPr>
          <p:cNvPr id="5" name="TextBox 5"/>
          <p:cNvSpPr txBox="1"/>
          <p:nvPr/>
        </p:nvSpPr>
        <p:spPr>
          <a:xfrm>
            <a:off x="1655601" y="6113945"/>
            <a:ext cx="15581870" cy="2545715"/>
          </a:xfrm>
          <a:prstGeom prst="rect">
            <a:avLst/>
          </a:prstGeom>
        </p:spPr>
        <p:txBody>
          <a:bodyPr lIns="0" tIns="0" rIns="0" bIns="0" rtlCol="0" anchor="t">
            <a:spAutoFit/>
          </a:bodyPr>
          <a:lstStyle/>
          <a:p>
            <a:pPr marL="626109" lvl="1" indent="-313054" algn="l">
              <a:lnSpc>
                <a:spcPts val="4059"/>
              </a:lnSpc>
              <a:buFont typeface="Arial"/>
              <a:buChar char="•"/>
            </a:pPr>
            <a:r>
              <a:rPr lang="en-US" sz="2899" b="1" i="1" spc="14" dirty="0">
                <a:solidFill>
                  <a:srgbClr val="2B2C30"/>
                </a:solidFill>
                <a:latin typeface="Playfair Display 1 Bold Italics"/>
                <a:ea typeface="Playfair Display 1 Bold Italics"/>
                <a:cs typeface="Playfair Display 1 Bold Italics"/>
                <a:sym typeface="Playfair Display 1 Bold Italics"/>
              </a:rPr>
              <a:t>Highly </a:t>
            </a:r>
            <a:r>
              <a:rPr lang="en-US" sz="2899" b="1" i="1" spc="14" dirty="0" err="1">
                <a:solidFill>
                  <a:srgbClr val="2B2C30"/>
                </a:solidFill>
                <a:latin typeface="Playfair Display 1 Bold Italics"/>
                <a:ea typeface="Playfair Display 1 Bold Italics"/>
                <a:cs typeface="Playfair Display 1 Bold Italics"/>
                <a:sym typeface="Playfair Display 1 Bold Italics"/>
              </a:rPr>
              <a:t>Individualised</a:t>
            </a:r>
            <a:endParaRPr lang="en-US" sz="2899" b="1" i="1" spc="14" dirty="0">
              <a:solidFill>
                <a:srgbClr val="2B2C30"/>
              </a:solidFill>
              <a:latin typeface="Playfair Display 1 Bold Italics"/>
              <a:ea typeface="Playfair Display 1 Bold Italics"/>
              <a:cs typeface="Playfair Display 1 Bold Italics"/>
              <a:sym typeface="Playfair Display 1 Bold Italics"/>
            </a:endParaRPr>
          </a:p>
          <a:p>
            <a:pPr marL="626109" lvl="1" indent="-313054" algn="l">
              <a:lnSpc>
                <a:spcPts val="4059"/>
              </a:lnSpc>
              <a:buFont typeface="Arial"/>
              <a:buChar char="•"/>
            </a:pPr>
            <a:r>
              <a:rPr lang="en-US" sz="2899" b="1" i="1" spc="14" dirty="0">
                <a:solidFill>
                  <a:srgbClr val="2B2C30"/>
                </a:solidFill>
                <a:latin typeface="Playfair Display 1 Bold Italics"/>
                <a:ea typeface="Playfair Display 1 Bold Italics"/>
                <a:cs typeface="Playfair Display 1 Bold Italics"/>
                <a:sym typeface="Playfair Display 1 Bold Italics"/>
              </a:rPr>
              <a:t>Often custom made</a:t>
            </a:r>
          </a:p>
          <a:p>
            <a:pPr marL="626109" lvl="1" indent="-313054" algn="l">
              <a:lnSpc>
                <a:spcPts val="4059"/>
              </a:lnSpc>
              <a:buFont typeface="Arial"/>
              <a:buChar char="•"/>
            </a:pPr>
            <a:r>
              <a:rPr lang="en-US" sz="2899" b="1" i="1" spc="14" dirty="0">
                <a:solidFill>
                  <a:srgbClr val="2B2C30"/>
                </a:solidFill>
                <a:latin typeface="Playfair Display 1 Bold Italics"/>
                <a:ea typeface="Playfair Display 1 Bold Italics"/>
                <a:cs typeface="Playfair Display 1 Bold Italics"/>
                <a:sym typeface="Playfair Display 1 Bold Italics"/>
              </a:rPr>
              <a:t>Provide dashboards and summarise of key information</a:t>
            </a:r>
          </a:p>
          <a:p>
            <a:pPr marL="626109" lvl="1" indent="-313054" algn="l">
              <a:lnSpc>
                <a:spcPts val="4059"/>
              </a:lnSpc>
              <a:buFont typeface="Arial"/>
              <a:buChar char="•"/>
            </a:pPr>
            <a:r>
              <a:rPr lang="en-US" sz="2899" b="1" i="1" spc="14" dirty="0">
                <a:solidFill>
                  <a:srgbClr val="2B2C30"/>
                </a:solidFill>
                <a:latin typeface="Playfair Display 1 Bold Italics"/>
                <a:ea typeface="Playfair Display 1 Bold Italics"/>
                <a:cs typeface="Playfair Display 1 Bold Italics"/>
                <a:sym typeface="Playfair Display 1 Bold Italics"/>
              </a:rPr>
              <a:t>These systems help executives analyse trends, monitor performances and plan long-term strategies</a:t>
            </a:r>
          </a:p>
        </p:txBody>
      </p:sp>
      <p:sp>
        <p:nvSpPr>
          <p:cNvPr id="6" name="AutoShape 6"/>
          <p:cNvSpPr/>
          <p:nvPr/>
        </p:nvSpPr>
        <p:spPr>
          <a:xfrm flipV="1">
            <a:off x="1040988" y="2194125"/>
            <a:ext cx="16230594" cy="38509"/>
          </a:xfrm>
          <a:prstGeom prst="line">
            <a:avLst/>
          </a:prstGeom>
          <a:ln w="9525" cap="flat">
            <a:solidFill>
              <a:srgbClr val="2B2C30"/>
            </a:solidFill>
            <a:prstDash val="solid"/>
            <a:headEnd type="none" w="sm" len="sm"/>
            <a:tailEnd type="none" w="sm" len="sm"/>
          </a:ln>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28700" y="3355425"/>
            <a:ext cx="16242893" cy="936860"/>
          </a:xfrm>
          <a:prstGeom prst="rect">
            <a:avLst/>
          </a:prstGeom>
        </p:spPr>
        <p:txBody>
          <a:bodyPr lIns="0" tIns="0" rIns="0" bIns="0" rtlCol="0" anchor="t">
            <a:spAutoFit/>
          </a:bodyPr>
          <a:lstStyle/>
          <a:p>
            <a:pPr marL="626111" lvl="1" indent="-313055" algn="l">
              <a:lnSpc>
                <a:spcPts val="3770"/>
              </a:lnSpc>
              <a:buFont typeface="Arial"/>
              <a:buChar char="•"/>
            </a:pPr>
            <a:r>
              <a:rPr lang="en-US" sz="2900" b="1" spc="14" dirty="0">
                <a:solidFill>
                  <a:srgbClr val="2B2C30"/>
                </a:solidFill>
                <a:latin typeface="Playfair Display 1 Bold"/>
                <a:ea typeface="Playfair Display 1 Bold"/>
                <a:cs typeface="Playfair Display 1 Bold"/>
                <a:sym typeface="Playfair Display 1 Bold"/>
              </a:rPr>
              <a:t>Integrated business software covering everything from </a:t>
            </a:r>
            <a:r>
              <a:rPr lang="en-US" sz="2900" b="1" spc="14" dirty="0" err="1">
                <a:solidFill>
                  <a:srgbClr val="2B2C30"/>
                </a:solidFill>
                <a:latin typeface="Playfair Display 1 Bold"/>
                <a:ea typeface="Playfair Display 1 Bold"/>
                <a:cs typeface="Playfair Display 1 Bold"/>
                <a:sym typeface="Playfair Display 1 Bold"/>
              </a:rPr>
              <a:t>invoincing</a:t>
            </a:r>
            <a:r>
              <a:rPr lang="en-US" sz="2900" b="1" spc="14" dirty="0">
                <a:solidFill>
                  <a:srgbClr val="2B2C30"/>
                </a:solidFill>
                <a:latin typeface="Playfair Display 1 Bold"/>
                <a:ea typeface="Playfair Display 1 Bold"/>
                <a:cs typeface="Playfair Display 1 Bold"/>
                <a:sym typeface="Playfair Display 1 Bold"/>
              </a:rPr>
              <a:t> to </a:t>
            </a:r>
            <a:r>
              <a:rPr lang="en-US" sz="2900" b="1" spc="14">
                <a:solidFill>
                  <a:srgbClr val="2B2C30"/>
                </a:solidFill>
                <a:latin typeface="Playfair Display 1 Bold"/>
                <a:ea typeface="Playfair Display 1 Bold"/>
                <a:cs typeface="Playfair Display 1 Bold"/>
                <a:sym typeface="Playfair Display 1 Bold"/>
              </a:rPr>
              <a:t>inventory tracking=</a:t>
            </a:r>
            <a:r>
              <a:rPr lang="en-US" sz="2900" b="1" spc="14" dirty="0">
                <a:solidFill>
                  <a:srgbClr val="2B2C30"/>
                </a:solidFill>
                <a:latin typeface="Playfair Display 1 Bold"/>
                <a:ea typeface="Playfair Display 1 Bold"/>
                <a:cs typeface="Playfair Display 1 Bold"/>
                <a:sym typeface="Playfair Display 1 Bold"/>
              </a:rPr>
              <a:t>core processes  Finance, HR, and Inventory</a:t>
            </a:r>
          </a:p>
        </p:txBody>
      </p:sp>
      <p:sp>
        <p:nvSpPr>
          <p:cNvPr id="3" name="TextBox 3"/>
          <p:cNvSpPr txBox="1"/>
          <p:nvPr/>
        </p:nvSpPr>
        <p:spPr>
          <a:xfrm>
            <a:off x="1006871" y="514798"/>
            <a:ext cx="16230600" cy="1305826"/>
          </a:xfrm>
          <a:prstGeom prst="rect">
            <a:avLst/>
          </a:prstGeom>
        </p:spPr>
        <p:txBody>
          <a:bodyPr lIns="0" tIns="0" rIns="0" bIns="0" rtlCol="0" anchor="t">
            <a:spAutoFit/>
          </a:bodyPr>
          <a:lstStyle/>
          <a:p>
            <a:pPr algn="ctr">
              <a:lnSpc>
                <a:spcPts val="5200"/>
              </a:lnSpc>
            </a:pPr>
            <a:r>
              <a:rPr lang="en-US" sz="3714" b="1" spc="843">
                <a:solidFill>
                  <a:srgbClr val="2B2C30"/>
                </a:solidFill>
                <a:latin typeface="Public Sans Bold"/>
                <a:ea typeface="Public Sans Bold"/>
                <a:cs typeface="Public Sans Bold"/>
                <a:sym typeface="Public Sans Bold"/>
              </a:rPr>
              <a:t>UNIVERSAL LEVEL (ANY LEVEL)-</a:t>
            </a:r>
          </a:p>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ENTERPRISE RESOURCE PLANNING (ERP)</a:t>
            </a:r>
          </a:p>
        </p:txBody>
      </p:sp>
      <p:sp>
        <p:nvSpPr>
          <p:cNvPr id="4" name="TextBox 4"/>
          <p:cNvSpPr txBox="1"/>
          <p:nvPr/>
        </p:nvSpPr>
        <p:spPr>
          <a:xfrm>
            <a:off x="1655601" y="5095875"/>
            <a:ext cx="3449799" cy="478336"/>
          </a:xfrm>
          <a:prstGeom prst="rect">
            <a:avLst/>
          </a:prstGeom>
        </p:spPr>
        <p:txBody>
          <a:bodyPr wrap="square" lIns="0" tIns="0" rIns="0" bIns="0" rtlCol="0" anchor="t">
            <a:spAutoFit/>
          </a:bodyPr>
          <a:lstStyle/>
          <a:p>
            <a:pPr algn="l">
              <a:lnSpc>
                <a:spcPts val="4059"/>
              </a:lnSpc>
            </a:pPr>
            <a:r>
              <a:rPr lang="en-US" sz="2899" b="1" spc="14" dirty="0">
                <a:solidFill>
                  <a:srgbClr val="2B2C30"/>
                </a:solidFill>
                <a:latin typeface="Playfair Display 1 Bold"/>
                <a:ea typeface="Playfair Display 1 Bold"/>
                <a:cs typeface="Playfair Display 1 Bold"/>
                <a:sym typeface="Playfair Display 1 Bold"/>
              </a:rPr>
              <a:t>Examples:</a:t>
            </a:r>
          </a:p>
        </p:txBody>
      </p:sp>
      <p:sp>
        <p:nvSpPr>
          <p:cNvPr id="5" name="TextBox 5"/>
          <p:cNvSpPr txBox="1"/>
          <p:nvPr/>
        </p:nvSpPr>
        <p:spPr>
          <a:xfrm>
            <a:off x="1655601" y="6113945"/>
            <a:ext cx="15581870" cy="2031365"/>
          </a:xfrm>
          <a:prstGeom prst="rect">
            <a:avLst/>
          </a:prstGeom>
        </p:spPr>
        <p:txBody>
          <a:bodyPr lIns="0" tIns="0" rIns="0" bIns="0" rtlCol="0" anchor="t">
            <a:spAutoFit/>
          </a:bodyPr>
          <a:lstStyle/>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SAP Business One</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Oracle ERP Cloud</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Odoo</a:t>
            </a:r>
          </a:p>
          <a:p>
            <a:pPr marL="626109" lvl="1" indent="-313054" algn="l">
              <a:lnSpc>
                <a:spcPts val="4059"/>
              </a:lnSpc>
              <a:buFont typeface="Arial"/>
              <a:buChar char="•"/>
            </a:pPr>
            <a:r>
              <a:rPr lang="en-US" sz="2899" b="1" i="1" spc="14">
                <a:solidFill>
                  <a:srgbClr val="2B2C30"/>
                </a:solidFill>
                <a:latin typeface="Playfair Display 1 Bold Italics"/>
                <a:ea typeface="Playfair Display 1 Bold Italics"/>
                <a:cs typeface="Playfair Display 1 Bold Italics"/>
                <a:sym typeface="Playfair Display 1 Bold Italics"/>
              </a:rPr>
              <a:t>Xero</a:t>
            </a:r>
          </a:p>
        </p:txBody>
      </p:sp>
      <p:sp>
        <p:nvSpPr>
          <p:cNvPr id="6" name="AutoShape 6"/>
          <p:cNvSpPr/>
          <p:nvPr/>
        </p:nvSpPr>
        <p:spPr>
          <a:xfrm flipV="1">
            <a:off x="1040988" y="2194125"/>
            <a:ext cx="16230594" cy="38509"/>
          </a:xfrm>
          <a:prstGeom prst="line">
            <a:avLst/>
          </a:prstGeom>
          <a:ln w="9525" cap="flat">
            <a:solidFill>
              <a:srgbClr val="2B2C30"/>
            </a:solidFill>
            <a:prstDash val="solid"/>
            <a:headEnd type="none" w="sm" len="sm"/>
            <a:tailEnd type="none" w="sm" len="sm"/>
          </a:ln>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6937891" y="914400"/>
            <a:ext cx="3432096" cy="1028700"/>
          </a:xfrm>
          <a:prstGeom prst="rect">
            <a:avLst/>
          </a:prstGeom>
        </p:spPr>
        <p:txBody>
          <a:bodyPr lIns="0" tIns="0" rIns="0" bIns="0" rtlCol="0" anchor="t">
            <a:spAutoFit/>
          </a:bodyPr>
          <a:lstStyle/>
          <a:p>
            <a:pPr algn="ctr">
              <a:lnSpc>
                <a:spcPts val="8400"/>
              </a:lnSpc>
            </a:pPr>
            <a:r>
              <a:rPr lang="en-US" sz="6000" b="1">
                <a:solidFill>
                  <a:srgbClr val="000000"/>
                </a:solidFill>
                <a:latin typeface="Playfair Display 1 Bold"/>
                <a:ea typeface="Playfair Display 1 Bold"/>
                <a:cs typeface="Playfair Display 1 Bold"/>
                <a:sym typeface="Playfair Display 1 Bold"/>
              </a:rPr>
              <a:t>Summary</a:t>
            </a:r>
          </a:p>
        </p:txBody>
      </p:sp>
      <p:sp>
        <p:nvSpPr>
          <p:cNvPr id="3" name="AutoShape 3"/>
          <p:cNvSpPr/>
          <p:nvPr/>
        </p:nvSpPr>
        <p:spPr>
          <a:xfrm flipV="1">
            <a:off x="1028711" y="2225017"/>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4" name="TextBox 4"/>
          <p:cNvSpPr txBox="1"/>
          <p:nvPr/>
        </p:nvSpPr>
        <p:spPr>
          <a:xfrm>
            <a:off x="2381846" y="3886989"/>
            <a:ext cx="12544187" cy="3574415"/>
          </a:xfrm>
          <a:prstGeom prst="rect">
            <a:avLst/>
          </a:prstGeom>
        </p:spPr>
        <p:txBody>
          <a:bodyPr lIns="0" tIns="0" rIns="0" bIns="0" rtlCol="0" anchor="t">
            <a:spAutoFit/>
          </a:bodyPr>
          <a:lstStyle/>
          <a:p>
            <a:pPr algn="ctr">
              <a:lnSpc>
                <a:spcPts val="4059"/>
              </a:lnSpc>
            </a:pPr>
            <a:r>
              <a:rPr lang="en-US" sz="2899" b="1" i="1" spc="14">
                <a:solidFill>
                  <a:srgbClr val="000000"/>
                </a:solidFill>
                <a:latin typeface="Playfair Display 1 Bold Italics"/>
                <a:ea typeface="Playfair Display 1 Bold Italics"/>
                <a:cs typeface="Playfair Display 1 Bold Italics"/>
                <a:sym typeface="Playfair Display 1 Bold Italics"/>
              </a:rPr>
              <a:t>Information systems are organised according to management levels:</a:t>
            </a:r>
          </a:p>
          <a:p>
            <a:pPr algn="ctr">
              <a:lnSpc>
                <a:spcPts val="4059"/>
              </a:lnSpc>
            </a:pPr>
            <a:endParaRPr lang="en-US" sz="2899" b="1" i="1" spc="14">
              <a:solidFill>
                <a:srgbClr val="000000"/>
              </a:solidFill>
              <a:latin typeface="Playfair Display 1 Bold Italics"/>
              <a:ea typeface="Playfair Display 1 Bold Italics"/>
              <a:cs typeface="Playfair Display 1 Bold Italics"/>
              <a:sym typeface="Playfair Display 1 Bold Italics"/>
            </a:endParaRPr>
          </a:p>
          <a:p>
            <a:pPr algn="ctr">
              <a:lnSpc>
                <a:spcPts val="4059"/>
              </a:lnSpc>
            </a:pPr>
            <a:r>
              <a:rPr lang="en-US" sz="2899" b="1" i="1" spc="14">
                <a:solidFill>
                  <a:srgbClr val="000000"/>
                </a:solidFill>
                <a:latin typeface="Playfair Display 1 Bold Italics"/>
                <a:ea typeface="Playfair Display 1 Bold Italics"/>
                <a:cs typeface="Playfair Display 1 Bold Italics"/>
                <a:sym typeface="Playfair Display 1 Bold Italics"/>
              </a:rPr>
              <a:t>Universal Level (Any Level): ERP</a:t>
            </a:r>
          </a:p>
          <a:p>
            <a:pPr algn="ctr">
              <a:lnSpc>
                <a:spcPts val="4059"/>
              </a:lnSpc>
            </a:pPr>
            <a:r>
              <a:rPr lang="en-US" sz="2899" b="1" i="1" spc="14">
                <a:solidFill>
                  <a:srgbClr val="000000"/>
                </a:solidFill>
                <a:latin typeface="Playfair Display 1 Bold Italics"/>
                <a:ea typeface="Playfair Display 1 Bold Italics"/>
                <a:cs typeface="Playfair Display 1 Bold Italics"/>
                <a:sym typeface="Playfair Display 1 Bold Italics"/>
              </a:rPr>
              <a:t>Operational Level: TPS, PCS</a:t>
            </a:r>
          </a:p>
          <a:p>
            <a:pPr algn="ctr">
              <a:lnSpc>
                <a:spcPts val="4059"/>
              </a:lnSpc>
            </a:pPr>
            <a:r>
              <a:rPr lang="en-US" sz="2899" b="1" i="1" spc="14">
                <a:solidFill>
                  <a:srgbClr val="000000"/>
                </a:solidFill>
                <a:latin typeface="Playfair Display 1 Bold Italics"/>
                <a:ea typeface="Playfair Display 1 Bold Italics"/>
                <a:cs typeface="Playfair Display 1 Bold Italics"/>
                <a:sym typeface="Playfair Display 1 Bold Italics"/>
              </a:rPr>
              <a:t>Middle Management Level: MIS, DSS</a:t>
            </a:r>
          </a:p>
          <a:p>
            <a:pPr algn="ctr">
              <a:lnSpc>
                <a:spcPts val="4059"/>
              </a:lnSpc>
            </a:pPr>
            <a:r>
              <a:rPr lang="en-US" sz="2899" b="1" i="1" spc="14">
                <a:solidFill>
                  <a:srgbClr val="000000"/>
                </a:solidFill>
                <a:latin typeface="Playfair Display 1 Bold Italics"/>
                <a:ea typeface="Playfair Display 1 Bold Italics"/>
                <a:cs typeface="Playfair Display 1 Bold Italics"/>
                <a:sym typeface="Playfair Display 1 Bold Italics"/>
              </a:rPr>
              <a:t>Executive Level: EIS</a:t>
            </a:r>
          </a:p>
          <a:p>
            <a:pPr algn="ctr">
              <a:lnSpc>
                <a:spcPts val="4059"/>
              </a:lnSpc>
              <a:spcBef>
                <a:spcPct val="0"/>
              </a:spcBef>
            </a:pPr>
            <a:r>
              <a:rPr lang="en-US" sz="2899" b="1" i="1" spc="14">
                <a:solidFill>
                  <a:srgbClr val="000000"/>
                </a:solidFill>
                <a:latin typeface="Playfair Display 1 Bold Italics"/>
                <a:ea typeface="Playfair Display 1 Bold Italics"/>
                <a:cs typeface="Playfair Display 1 Bold Italics"/>
                <a:sym typeface="Playfair Display 1 Bold Italics"/>
              </a:rPr>
              <a:t>Each level supports differmt types of decisons and organisational activities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28700" y="914399"/>
            <a:ext cx="5219700" cy="981744"/>
          </a:xfrm>
          <a:prstGeom prst="rect">
            <a:avLst/>
          </a:prstGeom>
        </p:spPr>
        <p:txBody>
          <a:bodyPr wrap="square" lIns="0" tIns="0" rIns="0" bIns="0" rtlCol="0" anchor="t">
            <a:spAutoFit/>
          </a:bodyPr>
          <a:lstStyle/>
          <a:p>
            <a:pPr algn="ctr">
              <a:lnSpc>
                <a:spcPts val="8400"/>
              </a:lnSpc>
            </a:pPr>
            <a:r>
              <a:rPr lang="en-US" sz="6000" b="1" dirty="0">
                <a:solidFill>
                  <a:srgbClr val="000000"/>
                </a:solidFill>
                <a:latin typeface="Playfair Display 1 Bold"/>
                <a:ea typeface="Playfair Display 1 Bold"/>
                <a:cs typeface="Playfair Display 1 Bold"/>
                <a:sym typeface="Playfair Display 1 Bold"/>
              </a:rPr>
              <a:t>References</a:t>
            </a:r>
          </a:p>
        </p:txBody>
      </p:sp>
      <p:sp>
        <p:nvSpPr>
          <p:cNvPr id="3" name="AutoShape 3"/>
          <p:cNvSpPr/>
          <p:nvPr/>
        </p:nvSpPr>
        <p:spPr>
          <a:xfrm flipV="1">
            <a:off x="1028711" y="2225017"/>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4" name="TextBox 4"/>
          <p:cNvSpPr txBox="1"/>
          <p:nvPr/>
        </p:nvSpPr>
        <p:spPr>
          <a:xfrm>
            <a:off x="0" y="2840252"/>
            <a:ext cx="18288000" cy="7708265"/>
          </a:xfrm>
          <a:prstGeom prst="rect">
            <a:avLst/>
          </a:prstGeom>
        </p:spPr>
        <p:txBody>
          <a:bodyPr lIns="0" tIns="0" rIns="0" bIns="0" rtlCol="0" anchor="t">
            <a:spAutoFit/>
          </a:bodyPr>
          <a:lstStyle/>
          <a:p>
            <a:pPr algn="l">
              <a:lnSpc>
                <a:spcPts val="4060"/>
              </a:lnSpc>
            </a:pPr>
            <a:r>
              <a:rPr lang="en-US" sz="2900" spc="658">
                <a:solidFill>
                  <a:srgbClr val="000000"/>
                </a:solidFill>
                <a:latin typeface="Public Sans"/>
                <a:ea typeface="Public Sans"/>
                <a:cs typeface="Public Sans"/>
                <a:sym typeface="Public Sans"/>
              </a:rPr>
              <a:t>Baltzan, P., 2021. </a:t>
            </a:r>
            <a:r>
              <a:rPr lang="en-US" sz="2900" i="1" spc="658">
                <a:solidFill>
                  <a:srgbClr val="000000"/>
                </a:solidFill>
                <a:latin typeface="Public Sans Italics"/>
                <a:ea typeface="Public Sans Italics"/>
                <a:cs typeface="Public Sans Italics"/>
                <a:sym typeface="Public Sans Italics"/>
              </a:rPr>
              <a:t>Business Driven Information </a:t>
            </a:r>
          </a:p>
          <a:p>
            <a:pPr algn="l">
              <a:lnSpc>
                <a:spcPts val="4060"/>
              </a:lnSpc>
            </a:pPr>
            <a:r>
              <a:rPr lang="en-US" sz="2900" i="1" spc="658">
                <a:solidFill>
                  <a:srgbClr val="000000"/>
                </a:solidFill>
                <a:latin typeface="Public Sans Italics"/>
                <a:ea typeface="Public Sans Italics"/>
                <a:cs typeface="Public Sans Italics"/>
                <a:sym typeface="Public Sans Italics"/>
              </a:rPr>
              <a:t>Systems</a:t>
            </a:r>
            <a:r>
              <a:rPr lang="en-US" sz="2900" spc="658">
                <a:solidFill>
                  <a:srgbClr val="000000"/>
                </a:solidFill>
                <a:latin typeface="Public Sans"/>
                <a:ea typeface="Public Sans"/>
                <a:cs typeface="Public Sans"/>
                <a:sym typeface="Public Sans"/>
              </a:rPr>
              <a:t>. 8th ed. New York: </a:t>
            </a:r>
            <a:r>
              <a:rPr lang="en-US" sz="2900" i="1" spc="658">
                <a:solidFill>
                  <a:srgbClr val="000000"/>
                </a:solidFill>
                <a:latin typeface="Public Sans Italics"/>
                <a:ea typeface="Public Sans Italics"/>
                <a:cs typeface="Public Sans Italics"/>
                <a:sym typeface="Public Sans Italics"/>
              </a:rPr>
              <a:t>McGraw-Hill Education</a:t>
            </a:r>
            <a:r>
              <a:rPr lang="en-US" sz="2900" spc="658">
                <a:solidFill>
                  <a:srgbClr val="000000"/>
                </a:solidFill>
                <a:latin typeface="Public Sans"/>
                <a:ea typeface="Public Sans"/>
                <a:cs typeface="Public Sans"/>
                <a:sym typeface="Public Sans"/>
              </a:rPr>
              <a:t>.</a:t>
            </a:r>
          </a:p>
          <a:p>
            <a:pPr algn="l">
              <a:lnSpc>
                <a:spcPts val="4060"/>
              </a:lnSpc>
            </a:pPr>
            <a:r>
              <a:rPr lang="en-US" sz="2900" spc="658">
                <a:solidFill>
                  <a:srgbClr val="000000"/>
                </a:solidFill>
                <a:latin typeface="Public Sans"/>
                <a:ea typeface="Public Sans"/>
                <a:cs typeface="Public Sans"/>
                <a:sym typeface="Public Sans"/>
              </a:rPr>
              <a:t>Laudon, K.C. and Laudon, J.P., 2020. </a:t>
            </a:r>
            <a:r>
              <a:rPr lang="en-US" sz="2900" i="1" spc="658">
                <a:solidFill>
                  <a:srgbClr val="000000"/>
                </a:solidFill>
                <a:latin typeface="Public Sans Italics"/>
                <a:ea typeface="Public Sans Italics"/>
                <a:cs typeface="Public Sans Italics"/>
                <a:sym typeface="Public Sans Italics"/>
              </a:rPr>
              <a:t>Management Information Systems: Managing the Digital Firm</a:t>
            </a:r>
            <a:r>
              <a:rPr lang="en-US" sz="2900" spc="658">
                <a:solidFill>
                  <a:srgbClr val="000000"/>
                </a:solidFill>
                <a:latin typeface="Public Sans"/>
                <a:ea typeface="Public Sans"/>
                <a:cs typeface="Public Sans"/>
                <a:sym typeface="Public Sans"/>
              </a:rPr>
              <a:t>. 16th ed. Harlow: </a:t>
            </a:r>
            <a:r>
              <a:rPr lang="en-US" sz="2900" i="1" spc="658">
                <a:solidFill>
                  <a:srgbClr val="000000"/>
                </a:solidFill>
                <a:latin typeface="Public Sans Italics"/>
                <a:ea typeface="Public Sans Italics"/>
                <a:cs typeface="Public Sans Italics"/>
                <a:sym typeface="Public Sans Italics"/>
              </a:rPr>
              <a:t>Pearson</a:t>
            </a:r>
            <a:r>
              <a:rPr lang="en-US" sz="2900" spc="658">
                <a:solidFill>
                  <a:srgbClr val="000000"/>
                </a:solidFill>
                <a:latin typeface="Public Sans"/>
                <a:ea typeface="Public Sans"/>
                <a:cs typeface="Public Sans"/>
                <a:sym typeface="Public Sans"/>
              </a:rPr>
              <a:t>.</a:t>
            </a:r>
          </a:p>
          <a:p>
            <a:pPr algn="l">
              <a:lnSpc>
                <a:spcPts val="4060"/>
              </a:lnSpc>
            </a:pPr>
            <a:r>
              <a:rPr lang="en-US" sz="2900" spc="658">
                <a:solidFill>
                  <a:srgbClr val="000000"/>
                </a:solidFill>
                <a:latin typeface="Public Sans"/>
                <a:ea typeface="Public Sans"/>
                <a:cs typeface="Public Sans"/>
                <a:sym typeface="Public Sans"/>
              </a:rPr>
              <a:t>O’Brien, J.A. and Marakas, G.M., 2019. </a:t>
            </a:r>
            <a:r>
              <a:rPr lang="en-US" sz="2900" i="1" spc="658">
                <a:solidFill>
                  <a:srgbClr val="000000"/>
                </a:solidFill>
                <a:latin typeface="Public Sans Italics"/>
                <a:ea typeface="Public Sans Italics"/>
                <a:cs typeface="Public Sans Italics"/>
                <a:sym typeface="Public Sans Italics"/>
              </a:rPr>
              <a:t>Introduction to </a:t>
            </a:r>
          </a:p>
          <a:p>
            <a:pPr algn="l">
              <a:lnSpc>
                <a:spcPts val="4060"/>
              </a:lnSpc>
              <a:spcBef>
                <a:spcPct val="0"/>
              </a:spcBef>
            </a:pPr>
            <a:r>
              <a:rPr lang="en-US" sz="2900" i="1" spc="658">
                <a:solidFill>
                  <a:srgbClr val="000000"/>
                </a:solidFill>
                <a:latin typeface="Public Sans Italics"/>
                <a:ea typeface="Public Sans Italics"/>
                <a:cs typeface="Public Sans Italics"/>
                <a:sym typeface="Public Sans Italics"/>
              </a:rPr>
              <a:t>Information Systems</a:t>
            </a:r>
            <a:r>
              <a:rPr lang="en-US" sz="2900" spc="658">
                <a:solidFill>
                  <a:srgbClr val="000000"/>
                </a:solidFill>
                <a:latin typeface="Public Sans"/>
                <a:ea typeface="Public Sans"/>
                <a:cs typeface="Public Sans"/>
                <a:sym typeface="Public Sans"/>
              </a:rPr>
              <a:t>. 17th ed. New York: </a:t>
            </a:r>
            <a:r>
              <a:rPr lang="en-US" sz="2900" i="1" spc="658">
                <a:solidFill>
                  <a:srgbClr val="000000"/>
                </a:solidFill>
                <a:latin typeface="Public Sans Italics"/>
                <a:ea typeface="Public Sans Italics"/>
                <a:cs typeface="Public Sans Italics"/>
                <a:sym typeface="Public Sans Italics"/>
              </a:rPr>
              <a:t>McGraw-Hill </a:t>
            </a:r>
          </a:p>
          <a:p>
            <a:pPr algn="l">
              <a:lnSpc>
                <a:spcPts val="4060"/>
              </a:lnSpc>
              <a:spcBef>
                <a:spcPct val="0"/>
              </a:spcBef>
            </a:pPr>
            <a:r>
              <a:rPr lang="en-US" sz="2900" i="1" spc="658">
                <a:solidFill>
                  <a:srgbClr val="000000"/>
                </a:solidFill>
                <a:latin typeface="Public Sans Italics"/>
                <a:ea typeface="Public Sans Italics"/>
                <a:cs typeface="Public Sans Italics"/>
                <a:sym typeface="Public Sans Italics"/>
              </a:rPr>
              <a:t>Education.</a:t>
            </a:r>
          </a:p>
          <a:p>
            <a:pPr algn="l">
              <a:lnSpc>
                <a:spcPts val="4060"/>
              </a:lnSpc>
              <a:spcBef>
                <a:spcPct val="0"/>
              </a:spcBef>
            </a:pPr>
            <a:r>
              <a:rPr lang="en-US" sz="2900" spc="658">
                <a:solidFill>
                  <a:srgbClr val="000000"/>
                </a:solidFill>
                <a:latin typeface="Public Sans"/>
                <a:ea typeface="Public Sans"/>
                <a:cs typeface="Public Sans"/>
                <a:sym typeface="Public Sans"/>
              </a:rPr>
              <a:t>Pearlson, K., Saunders, C. and Galletta, D., 2020. </a:t>
            </a:r>
          </a:p>
          <a:p>
            <a:pPr algn="l">
              <a:lnSpc>
                <a:spcPts val="4060"/>
              </a:lnSpc>
              <a:spcBef>
                <a:spcPct val="0"/>
              </a:spcBef>
            </a:pPr>
            <a:r>
              <a:rPr lang="en-US" sz="2900" i="1" spc="658">
                <a:solidFill>
                  <a:srgbClr val="000000"/>
                </a:solidFill>
                <a:latin typeface="Public Sans Italics"/>
                <a:ea typeface="Public Sans Italics"/>
                <a:cs typeface="Public Sans Italics"/>
                <a:sym typeface="Public Sans Italics"/>
              </a:rPr>
              <a:t>Managing and Using Information Systems: A Strategic </a:t>
            </a:r>
          </a:p>
          <a:p>
            <a:pPr algn="l">
              <a:lnSpc>
                <a:spcPts val="4060"/>
              </a:lnSpc>
              <a:spcBef>
                <a:spcPct val="0"/>
              </a:spcBef>
            </a:pPr>
            <a:r>
              <a:rPr lang="en-US" sz="2900" i="1" spc="658">
                <a:solidFill>
                  <a:srgbClr val="000000"/>
                </a:solidFill>
                <a:latin typeface="Public Sans Italics"/>
                <a:ea typeface="Public Sans Italics"/>
                <a:cs typeface="Public Sans Italics"/>
                <a:sym typeface="Public Sans Italics"/>
              </a:rPr>
              <a:t>Approach</a:t>
            </a:r>
            <a:r>
              <a:rPr lang="en-US" sz="2900" spc="658">
                <a:solidFill>
                  <a:srgbClr val="000000"/>
                </a:solidFill>
                <a:latin typeface="Public Sans"/>
                <a:ea typeface="Public Sans"/>
                <a:cs typeface="Public Sans"/>
                <a:sym typeface="Public Sans"/>
              </a:rPr>
              <a:t>. 7th ed. Hoboken: </a:t>
            </a:r>
            <a:r>
              <a:rPr lang="en-US" sz="2900" i="1" spc="658">
                <a:solidFill>
                  <a:srgbClr val="000000"/>
                </a:solidFill>
                <a:latin typeface="Public Sans Italics"/>
                <a:ea typeface="Public Sans Italics"/>
                <a:cs typeface="Public Sans Italics"/>
                <a:sym typeface="Public Sans Italics"/>
              </a:rPr>
              <a:t>Wiley</a:t>
            </a:r>
            <a:r>
              <a:rPr lang="en-US" sz="2900" spc="658">
                <a:solidFill>
                  <a:srgbClr val="000000"/>
                </a:solidFill>
                <a:latin typeface="Public Sans"/>
                <a:ea typeface="Public Sans"/>
                <a:cs typeface="Public Sans"/>
                <a:sym typeface="Public Sans"/>
              </a:rPr>
              <a:t>.</a:t>
            </a:r>
          </a:p>
          <a:p>
            <a:pPr algn="l">
              <a:lnSpc>
                <a:spcPts val="4060"/>
              </a:lnSpc>
              <a:spcBef>
                <a:spcPct val="0"/>
              </a:spcBef>
            </a:pPr>
            <a:r>
              <a:rPr lang="en-US" sz="2900" spc="658">
                <a:solidFill>
                  <a:srgbClr val="000000"/>
                </a:solidFill>
                <a:latin typeface="Public Sans"/>
                <a:ea typeface="Public Sans"/>
                <a:cs typeface="Public Sans"/>
                <a:sym typeface="Public Sans"/>
              </a:rPr>
              <a:t>Stair, R. and Reynolds, G., 2020. </a:t>
            </a:r>
            <a:r>
              <a:rPr lang="en-US" sz="2900" i="1" spc="658">
                <a:solidFill>
                  <a:srgbClr val="000000"/>
                </a:solidFill>
                <a:latin typeface="Public Sans Italics"/>
                <a:ea typeface="Public Sans Italics"/>
                <a:cs typeface="Public Sans Italics"/>
                <a:sym typeface="Public Sans Italics"/>
              </a:rPr>
              <a:t>Principles of </a:t>
            </a:r>
          </a:p>
          <a:p>
            <a:pPr algn="l">
              <a:lnSpc>
                <a:spcPts val="4060"/>
              </a:lnSpc>
              <a:spcBef>
                <a:spcPct val="0"/>
              </a:spcBef>
            </a:pPr>
            <a:r>
              <a:rPr lang="en-US" sz="2900" i="1" spc="658">
                <a:solidFill>
                  <a:srgbClr val="000000"/>
                </a:solidFill>
                <a:latin typeface="Public Sans Italics"/>
                <a:ea typeface="Public Sans Italics"/>
                <a:cs typeface="Public Sans Italics"/>
                <a:sym typeface="Public Sans Italics"/>
              </a:rPr>
              <a:t>Information Systems</a:t>
            </a:r>
            <a:r>
              <a:rPr lang="en-US" sz="2900" spc="658">
                <a:solidFill>
                  <a:srgbClr val="000000"/>
                </a:solidFill>
                <a:latin typeface="Public Sans"/>
                <a:ea typeface="Public Sans"/>
                <a:cs typeface="Public Sans"/>
                <a:sym typeface="Public Sans"/>
              </a:rPr>
              <a:t>. 13th ed. Boston: </a:t>
            </a:r>
            <a:r>
              <a:rPr lang="en-US" sz="2900" i="1" spc="658">
                <a:solidFill>
                  <a:srgbClr val="000000"/>
                </a:solidFill>
                <a:latin typeface="Public Sans Italics"/>
                <a:ea typeface="Public Sans Italics"/>
                <a:cs typeface="Public Sans Italics"/>
                <a:sym typeface="Public Sans Italics"/>
              </a:rPr>
              <a:t>Cengage </a:t>
            </a:r>
          </a:p>
          <a:p>
            <a:pPr algn="l">
              <a:lnSpc>
                <a:spcPts val="4060"/>
              </a:lnSpc>
              <a:spcBef>
                <a:spcPct val="0"/>
              </a:spcBef>
            </a:pPr>
            <a:r>
              <a:rPr lang="en-US" sz="2900" i="1" spc="658">
                <a:solidFill>
                  <a:srgbClr val="000000"/>
                </a:solidFill>
                <a:latin typeface="Public Sans Italics"/>
                <a:ea typeface="Public Sans Italics"/>
                <a:cs typeface="Public Sans Italics"/>
                <a:sym typeface="Public Sans Italics"/>
              </a:rPr>
              <a:t>Learning</a:t>
            </a:r>
            <a:r>
              <a:rPr lang="en-US" sz="2900" spc="658">
                <a:solidFill>
                  <a:srgbClr val="000000"/>
                </a:solidFill>
                <a:latin typeface="Public Sans"/>
                <a:ea typeface="Public Sans"/>
                <a:cs typeface="Public Sans"/>
                <a:sym typeface="Public Sans"/>
              </a:rPr>
              <a:t>.</a:t>
            </a:r>
          </a:p>
          <a:p>
            <a:pPr algn="ctr">
              <a:lnSpc>
                <a:spcPts val="4060"/>
              </a:lnSpc>
              <a:spcBef>
                <a:spcPct val="0"/>
              </a:spcBef>
            </a:pPr>
            <a:endParaRPr lang="en-US" sz="2900" spc="658">
              <a:solidFill>
                <a:srgbClr val="000000"/>
              </a:solidFill>
              <a:latin typeface="Public Sans"/>
              <a:ea typeface="Public Sans"/>
              <a:cs typeface="Public Sans"/>
              <a:sym typeface="Public Sans"/>
            </a:endParaRPr>
          </a:p>
          <a:p>
            <a:pPr algn="ctr">
              <a:lnSpc>
                <a:spcPts val="4060"/>
              </a:lnSpc>
              <a:spcBef>
                <a:spcPct val="0"/>
              </a:spcBef>
            </a:pPr>
            <a:endParaRPr lang="en-US" sz="2900" spc="658">
              <a:solidFill>
                <a:srgbClr val="000000"/>
              </a:solidFill>
              <a:latin typeface="Public Sans"/>
              <a:ea typeface="Public Sans"/>
              <a:cs typeface="Public Sans"/>
              <a:sym typeface="Public San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848032" y="0"/>
            <a:ext cx="16591935" cy="10287000"/>
          </a:xfrm>
          <a:custGeom>
            <a:avLst/>
            <a:gdLst/>
            <a:ahLst/>
            <a:cxnLst/>
            <a:rect l="l" t="t" r="r" b="b"/>
            <a:pathLst>
              <a:path w="16591935" h="10287000">
                <a:moveTo>
                  <a:pt x="0" y="0"/>
                </a:moveTo>
                <a:lnTo>
                  <a:pt x="16591936" y="0"/>
                </a:lnTo>
                <a:lnTo>
                  <a:pt x="16591936" y="10287000"/>
                </a:lnTo>
                <a:lnTo>
                  <a:pt x="0" y="10287000"/>
                </a:lnTo>
                <a:lnTo>
                  <a:pt x="0" y="0"/>
                </a:lnTo>
                <a:close/>
              </a:path>
            </a:pathLst>
          </a:custGeom>
          <a:blipFill>
            <a:blip r:embed="rId2">
              <a:alphaModFix amt="21999"/>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7339429" y="2174227"/>
            <a:ext cx="3609141" cy="981744"/>
          </a:xfrm>
          <a:prstGeom prst="rect">
            <a:avLst/>
          </a:prstGeom>
        </p:spPr>
        <p:txBody>
          <a:bodyPr wrap="square" lIns="0" tIns="0" rIns="0" bIns="0" rtlCol="0" anchor="t">
            <a:spAutoFit/>
          </a:bodyPr>
          <a:lstStyle/>
          <a:p>
            <a:pPr algn="ctr">
              <a:lnSpc>
                <a:spcPts val="8400"/>
              </a:lnSpc>
            </a:pPr>
            <a:r>
              <a:rPr lang="en-US" sz="6000" b="1" dirty="0">
                <a:solidFill>
                  <a:srgbClr val="000000"/>
                </a:solidFill>
                <a:latin typeface="Playfair Display 1 Bold"/>
                <a:ea typeface="Playfair Display 1 Bold"/>
                <a:cs typeface="Playfair Display 1 Bold"/>
                <a:sym typeface="Playfair Display 1 Bold"/>
              </a:rPr>
              <a:t>Part II</a:t>
            </a:r>
          </a:p>
        </p:txBody>
      </p:sp>
      <p:sp>
        <p:nvSpPr>
          <p:cNvPr id="4" name="TextBox 4"/>
          <p:cNvSpPr txBox="1"/>
          <p:nvPr/>
        </p:nvSpPr>
        <p:spPr>
          <a:xfrm>
            <a:off x="2904054" y="3411240"/>
            <a:ext cx="12793146" cy="736355"/>
          </a:xfrm>
          <a:prstGeom prst="rect">
            <a:avLst/>
          </a:prstGeom>
        </p:spPr>
        <p:txBody>
          <a:bodyPr wrap="square" lIns="0" tIns="0" rIns="0" bIns="0" rtlCol="0" anchor="t">
            <a:spAutoFit/>
          </a:bodyPr>
          <a:lstStyle/>
          <a:p>
            <a:pPr algn="ctr">
              <a:lnSpc>
                <a:spcPts val="6300"/>
              </a:lnSpc>
            </a:pPr>
            <a:r>
              <a:rPr lang="en-US" sz="4500" b="1" dirty="0">
                <a:solidFill>
                  <a:srgbClr val="000000"/>
                </a:solidFill>
                <a:latin typeface="Playfair Display 1 Bold"/>
                <a:ea typeface="Playfair Display 1 Bold"/>
                <a:cs typeface="Playfair Display 1 Bold"/>
                <a:sym typeface="Playfair Display 1 Bold"/>
              </a:rPr>
              <a:t>Analysing and Comparing Information Systems</a:t>
            </a:r>
          </a:p>
        </p:txBody>
      </p:sp>
      <p:sp>
        <p:nvSpPr>
          <p:cNvPr id="5" name="TextBox 5"/>
          <p:cNvSpPr txBox="1"/>
          <p:nvPr/>
        </p:nvSpPr>
        <p:spPr>
          <a:xfrm>
            <a:off x="6656546" y="4405014"/>
            <a:ext cx="4974907" cy="1571625"/>
          </a:xfrm>
          <a:prstGeom prst="rect">
            <a:avLst/>
          </a:prstGeom>
        </p:spPr>
        <p:txBody>
          <a:bodyPr lIns="0" tIns="0" rIns="0" bIns="0" rtlCol="0" anchor="t">
            <a:spAutoFit/>
          </a:bodyPr>
          <a:lstStyle/>
          <a:p>
            <a:pPr algn="ctr">
              <a:lnSpc>
                <a:spcPts val="6300"/>
              </a:lnSpc>
            </a:pPr>
            <a:r>
              <a:rPr lang="en-US" sz="4500" b="1">
                <a:solidFill>
                  <a:srgbClr val="000000"/>
                </a:solidFill>
                <a:latin typeface="Playfair Display 1 Bold"/>
                <a:ea typeface="Playfair Display 1 Bold"/>
                <a:cs typeface="Playfair Display 1 Bold"/>
                <a:sym typeface="Playfair Display 1 Bold"/>
              </a:rPr>
              <a:t>Dragos Raducanu</a:t>
            </a:r>
          </a:p>
          <a:p>
            <a:pPr algn="ctr">
              <a:lnSpc>
                <a:spcPts val="6300"/>
              </a:lnSpc>
            </a:pPr>
            <a:r>
              <a:rPr lang="en-US" sz="4500" b="1">
                <a:solidFill>
                  <a:srgbClr val="000000"/>
                </a:solidFill>
                <a:latin typeface="Playfair Display 1 Bold"/>
                <a:ea typeface="Playfair Display 1 Bold"/>
                <a:cs typeface="Playfair Display 1 Bold"/>
                <a:sym typeface="Playfair Display 1 Bold"/>
              </a:rPr>
              <a:t>Student ID: 2417315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829205" y="211095"/>
            <a:ext cx="16230600" cy="1189621"/>
          </a:xfrm>
          <a:prstGeom prst="rect">
            <a:avLst/>
          </a:prstGeom>
        </p:spPr>
        <p:txBody>
          <a:bodyPr lIns="0" tIns="0" rIns="0" bIns="0" rtlCol="0" anchor="t">
            <a:spAutoFit/>
          </a:bodyPr>
          <a:lstStyle/>
          <a:p>
            <a:pPr algn="ctr">
              <a:lnSpc>
                <a:spcPts val="4780"/>
              </a:lnSpc>
            </a:pPr>
            <a:r>
              <a:rPr lang="en-US" sz="3414" b="1" spc="775">
                <a:solidFill>
                  <a:srgbClr val="2B2C30"/>
                </a:solidFill>
                <a:latin typeface="Public Sans Bold"/>
                <a:ea typeface="Public Sans Bold"/>
                <a:cs typeface="Public Sans Bold"/>
                <a:sym typeface="Public Sans Bold"/>
              </a:rPr>
              <a:t>COMPARING SYSTEMS - </a:t>
            </a:r>
          </a:p>
          <a:p>
            <a:pPr algn="ctr">
              <a:lnSpc>
                <a:spcPts val="4780"/>
              </a:lnSpc>
              <a:spcBef>
                <a:spcPct val="0"/>
              </a:spcBef>
            </a:pPr>
            <a:r>
              <a:rPr lang="en-US" sz="3414" b="1" spc="775">
                <a:solidFill>
                  <a:srgbClr val="2B2C30"/>
                </a:solidFill>
                <a:latin typeface="Public Sans Bold"/>
                <a:ea typeface="Public Sans Bold"/>
                <a:cs typeface="Public Sans Bold"/>
                <a:sym typeface="Public Sans Bold"/>
              </a:rPr>
              <a:t>ENTERPRISE RESOURCE PLANNING (ERP) SYSTEMS</a:t>
            </a:r>
          </a:p>
        </p:txBody>
      </p:sp>
      <p:graphicFrame>
        <p:nvGraphicFramePr>
          <p:cNvPr id="4" name="Table 4"/>
          <p:cNvGraphicFramePr>
            <a:graphicFrameLocks noGrp="1"/>
          </p:cNvGraphicFramePr>
          <p:nvPr>
            <p:extLst>
              <p:ext uri="{D42A27DB-BD31-4B8C-83A1-F6EECF244321}">
                <p14:modId xmlns:p14="http://schemas.microsoft.com/office/powerpoint/2010/main" val="1126848070"/>
              </p:ext>
            </p:extLst>
          </p:nvPr>
        </p:nvGraphicFramePr>
        <p:xfrm>
          <a:off x="573453" y="1395900"/>
          <a:ext cx="16742103" cy="9287574"/>
        </p:xfrm>
        <a:graphic>
          <a:graphicData uri="http://schemas.openxmlformats.org/drawingml/2006/table">
            <a:tbl>
              <a:tblPr/>
              <a:tblGrid>
                <a:gridCol w="4442181">
                  <a:extLst>
                    <a:ext uri="{9D8B030D-6E8A-4147-A177-3AD203B41FA5}">
                      <a16:colId xmlns:a16="http://schemas.microsoft.com/office/drawing/2014/main" val="20000"/>
                    </a:ext>
                  </a:extLst>
                </a:gridCol>
                <a:gridCol w="5068322">
                  <a:extLst>
                    <a:ext uri="{9D8B030D-6E8A-4147-A177-3AD203B41FA5}">
                      <a16:colId xmlns:a16="http://schemas.microsoft.com/office/drawing/2014/main" val="20001"/>
                    </a:ext>
                  </a:extLst>
                </a:gridCol>
                <a:gridCol w="3167134">
                  <a:extLst>
                    <a:ext uri="{9D8B030D-6E8A-4147-A177-3AD203B41FA5}">
                      <a16:colId xmlns:a16="http://schemas.microsoft.com/office/drawing/2014/main" val="20002"/>
                    </a:ext>
                  </a:extLst>
                </a:gridCol>
                <a:gridCol w="4064466">
                  <a:extLst>
                    <a:ext uri="{9D8B030D-6E8A-4147-A177-3AD203B41FA5}">
                      <a16:colId xmlns:a16="http://schemas.microsoft.com/office/drawing/2014/main" val="20003"/>
                    </a:ext>
                  </a:extLst>
                </a:gridCol>
              </a:tblGrid>
              <a:tr h="465403">
                <a:tc>
                  <a:txBody>
                    <a:bodyPr/>
                    <a:lstStyle/>
                    <a:p>
                      <a:pPr algn="l">
                        <a:lnSpc>
                          <a:spcPts val="2813"/>
                        </a:lnSpc>
                        <a:defRPr/>
                      </a:pPr>
                      <a:r>
                        <a:rPr lang="en-US" sz="2009" b="1">
                          <a:solidFill>
                            <a:srgbClr val="FFFFFF"/>
                          </a:solidFill>
                          <a:latin typeface="Canva Sans Bold"/>
                          <a:ea typeface="Canva Sans Bold"/>
                          <a:cs typeface="Canva Sans Bold"/>
                          <a:sym typeface="Canva Sans Bold"/>
                        </a:rPr>
                        <a:t>ERP TYPE</a:t>
                      </a:r>
                      <a:endParaRPr lang="en-US" sz="1100"/>
                    </a:p>
                  </a:txBody>
                  <a:tcPr marL="76200" marR="76200" marT="76200" marB="76200" anchor="ctr">
                    <a:lnL w="0" cap="flat" cmpd="sng" algn="ctr">
                      <a:solidFill>
                        <a:srgbClr val="13A3B5"/>
                      </a:solidFill>
                      <a:prstDash val="solid"/>
                      <a:round/>
                      <a:headEnd type="none" w="med" len="med"/>
                      <a:tailEnd type="none" w="med" len="med"/>
                    </a:lnL>
                    <a:lnR w="9525" cap="flat" cmpd="sng" algn="ctr">
                      <a:solidFill>
                        <a:srgbClr val="0BA84A"/>
                      </a:solidFill>
                      <a:prstDash val="solid"/>
                      <a:round/>
                      <a:headEnd type="none" w="med" len="med"/>
                      <a:tailEnd type="none" w="med" len="med"/>
                    </a:lnR>
                    <a:lnT w="0" cap="flat" cmpd="sng" algn="ctr">
                      <a:solidFill>
                        <a:srgbClr val="017988"/>
                      </a:solidFill>
                      <a:prstDash val="solid"/>
                      <a:round/>
                      <a:headEnd type="none" w="med" len="med"/>
                      <a:tailEnd type="none" w="med" len="med"/>
                    </a:lnT>
                    <a:lnB w="0" cap="flat" cmpd="sng" algn="ctr">
                      <a:solidFill>
                        <a:srgbClr val="B4D50F"/>
                      </a:solidFill>
                      <a:prstDash val="solid"/>
                      <a:round/>
                      <a:headEnd type="none" w="med" len="med"/>
                      <a:tailEnd type="none" w="med" len="med"/>
                    </a:lnB>
                    <a:solidFill>
                      <a:srgbClr val="9F7261"/>
                    </a:solidFill>
                  </a:tcPr>
                </a:tc>
                <a:tc>
                  <a:txBody>
                    <a:bodyPr/>
                    <a:lstStyle/>
                    <a:p>
                      <a:pPr algn="l">
                        <a:lnSpc>
                          <a:spcPts val="2813"/>
                        </a:lnSpc>
                        <a:defRPr/>
                      </a:pPr>
                      <a:r>
                        <a:rPr lang="en-US" sz="2009" b="1">
                          <a:solidFill>
                            <a:srgbClr val="FFFFFF"/>
                          </a:solidFill>
                          <a:latin typeface="Canva Sans Bold"/>
                          <a:ea typeface="Canva Sans Bold"/>
                          <a:cs typeface="Canva Sans Bold"/>
                          <a:sym typeface="Canva Sans Bold"/>
                        </a:rPr>
                        <a:t>Description</a:t>
                      </a:r>
                      <a:endParaRPr lang="en-US" sz="1100"/>
                    </a:p>
                  </a:txBody>
                  <a:tcPr marL="76200" marR="76200" marT="76200" marB="76200" anchor="ctr">
                    <a:lnL w="9525" cap="flat" cmpd="sng" algn="ctr">
                      <a:solidFill>
                        <a:srgbClr val="0BA84A"/>
                      </a:solidFill>
                      <a:prstDash val="solid"/>
                      <a:round/>
                      <a:headEnd type="none" w="med" len="med"/>
                      <a:tailEnd type="none" w="med" len="med"/>
                    </a:lnL>
                    <a:lnR w="9525" cap="flat" cmpd="sng" algn="ctr">
                      <a:solidFill>
                        <a:srgbClr val="0BA84A"/>
                      </a:solidFill>
                      <a:prstDash val="solid"/>
                      <a:round/>
                      <a:headEnd type="none" w="med" len="med"/>
                      <a:tailEnd type="none" w="med" len="med"/>
                    </a:lnR>
                    <a:lnT w="0" cap="flat" cmpd="sng" algn="ctr">
                      <a:solidFill>
                        <a:srgbClr val="017988"/>
                      </a:solidFill>
                      <a:prstDash val="solid"/>
                      <a:round/>
                      <a:headEnd type="none" w="med" len="med"/>
                      <a:tailEnd type="none" w="med" len="med"/>
                    </a:lnT>
                    <a:lnB w="0" cap="flat" cmpd="sng" algn="ctr">
                      <a:solidFill>
                        <a:srgbClr val="B4D50F"/>
                      </a:solidFill>
                      <a:prstDash val="solid"/>
                      <a:round/>
                      <a:headEnd type="none" w="med" len="med"/>
                      <a:tailEnd type="none" w="med" len="med"/>
                    </a:lnB>
                    <a:solidFill>
                      <a:srgbClr val="9F7261"/>
                    </a:solidFill>
                  </a:tcPr>
                </a:tc>
                <a:tc>
                  <a:txBody>
                    <a:bodyPr/>
                    <a:lstStyle/>
                    <a:p>
                      <a:pPr algn="l">
                        <a:lnSpc>
                          <a:spcPts val="2813"/>
                        </a:lnSpc>
                        <a:defRPr/>
                      </a:pPr>
                      <a:r>
                        <a:rPr lang="en-US" sz="2009" b="1">
                          <a:solidFill>
                            <a:srgbClr val="FFFFFF"/>
                          </a:solidFill>
                          <a:latin typeface="Canva Sans Bold"/>
                          <a:ea typeface="Canva Sans Bold"/>
                          <a:cs typeface="Canva Sans Bold"/>
                          <a:sym typeface="Canva Sans Bold"/>
                        </a:rPr>
                        <a:t>Benefits</a:t>
                      </a:r>
                      <a:endParaRPr lang="en-US" sz="1100"/>
                    </a:p>
                  </a:txBody>
                  <a:tcPr marL="76200" marR="76200" marT="76200" marB="76200" anchor="ctr">
                    <a:lnL w="9525" cap="flat" cmpd="sng" algn="ctr">
                      <a:solidFill>
                        <a:srgbClr val="0BA84A"/>
                      </a:solidFill>
                      <a:prstDash val="solid"/>
                      <a:round/>
                      <a:headEnd type="none" w="med" len="med"/>
                      <a:tailEnd type="none" w="med" len="med"/>
                    </a:lnL>
                    <a:lnR w="9525" cap="flat" cmpd="sng" algn="ctr">
                      <a:solidFill>
                        <a:srgbClr val="0BA84A"/>
                      </a:solidFill>
                      <a:prstDash val="solid"/>
                      <a:round/>
                      <a:headEnd type="none" w="med" len="med"/>
                      <a:tailEnd type="none" w="med" len="med"/>
                    </a:lnR>
                    <a:lnT w="0" cap="flat" cmpd="sng" algn="ctr">
                      <a:solidFill>
                        <a:srgbClr val="017988"/>
                      </a:solidFill>
                      <a:prstDash val="solid"/>
                      <a:round/>
                      <a:headEnd type="none" w="med" len="med"/>
                      <a:tailEnd type="none" w="med" len="med"/>
                    </a:lnT>
                    <a:lnB w="0" cap="flat" cmpd="sng" algn="ctr">
                      <a:solidFill>
                        <a:srgbClr val="B4D50F"/>
                      </a:solidFill>
                      <a:prstDash val="solid"/>
                      <a:round/>
                      <a:headEnd type="none" w="med" len="med"/>
                      <a:tailEnd type="none" w="med" len="med"/>
                    </a:lnB>
                    <a:solidFill>
                      <a:srgbClr val="9F7261"/>
                    </a:solidFill>
                  </a:tcPr>
                </a:tc>
                <a:tc>
                  <a:txBody>
                    <a:bodyPr/>
                    <a:lstStyle/>
                    <a:p>
                      <a:pPr algn="l">
                        <a:lnSpc>
                          <a:spcPts val="2813"/>
                        </a:lnSpc>
                        <a:defRPr/>
                      </a:pPr>
                      <a:r>
                        <a:rPr lang="en-US" sz="2009" b="1">
                          <a:solidFill>
                            <a:srgbClr val="FFFFFF"/>
                          </a:solidFill>
                          <a:latin typeface="Canva Sans Bold"/>
                          <a:ea typeface="Canva Sans Bold"/>
                          <a:cs typeface="Canva Sans Bold"/>
                          <a:sym typeface="Canva Sans Bold"/>
                        </a:rPr>
                        <a:t>Downsides</a:t>
                      </a:r>
                      <a:endParaRPr lang="en-US" sz="1100"/>
                    </a:p>
                  </a:txBody>
                  <a:tcPr marL="76200" marR="76200" marT="76200" marB="76200" anchor="ctr">
                    <a:lnL w="9525" cap="flat" cmpd="sng" algn="ctr">
                      <a:solidFill>
                        <a:srgbClr val="0BA84A"/>
                      </a:solidFill>
                      <a:prstDash val="solid"/>
                      <a:round/>
                      <a:headEnd type="none" w="med" len="med"/>
                      <a:tailEnd type="none" w="med" len="med"/>
                    </a:lnL>
                    <a:lnR w="9525" cap="flat" cmpd="sng" algn="ctr">
                      <a:solidFill>
                        <a:srgbClr val="0BA84A"/>
                      </a:solidFill>
                      <a:prstDash val="solid"/>
                      <a:round/>
                      <a:headEnd type="none" w="med" len="med"/>
                      <a:tailEnd type="none" w="med" len="med"/>
                    </a:lnR>
                    <a:lnT w="0" cap="flat" cmpd="sng" algn="ctr">
                      <a:solidFill>
                        <a:srgbClr val="017988"/>
                      </a:solidFill>
                      <a:prstDash val="solid"/>
                      <a:round/>
                      <a:headEnd type="none" w="med" len="med"/>
                      <a:tailEnd type="none" w="med" len="med"/>
                    </a:lnT>
                    <a:lnB w="0" cap="flat" cmpd="sng" algn="ctr">
                      <a:solidFill>
                        <a:srgbClr val="B4D50F"/>
                      </a:solidFill>
                      <a:prstDash val="solid"/>
                      <a:round/>
                      <a:headEnd type="none" w="med" len="med"/>
                      <a:tailEnd type="none" w="med" len="med"/>
                    </a:lnB>
                    <a:solidFill>
                      <a:srgbClr val="9F7261"/>
                    </a:solidFill>
                  </a:tcPr>
                </a:tc>
                <a:extLst>
                  <a:ext uri="{0D108BD9-81ED-4DB2-BD59-A6C34878D82A}">
                    <a16:rowId xmlns:a16="http://schemas.microsoft.com/office/drawing/2014/main" val="10000"/>
                  </a:ext>
                </a:extLst>
              </a:tr>
              <a:tr h="1827082">
                <a:tc>
                  <a:txBody>
                    <a:bodyPr/>
                    <a:lstStyle/>
                    <a:p>
                      <a:pPr algn="l">
                        <a:lnSpc>
                          <a:spcPts val="2813"/>
                        </a:lnSpc>
                        <a:defRPr/>
                      </a:pPr>
                      <a:r>
                        <a:rPr lang="en-US" sz="2009">
                          <a:solidFill>
                            <a:srgbClr val="000000"/>
                          </a:solidFill>
                          <a:latin typeface="Canva Sans"/>
                          <a:ea typeface="Canva Sans"/>
                          <a:cs typeface="Canva Sans"/>
                          <a:sym typeface="Canva Sans"/>
                        </a:rPr>
                        <a:t>Xero</a:t>
                      </a:r>
                      <a:endParaRPr lang="en-US" sz="110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0" cap="flat" cmpd="sng" algn="ctr">
                      <a:solidFill>
                        <a:srgbClr val="B4D50F"/>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EFEFEF"/>
                    </a:solidFill>
                  </a:tcPr>
                </a:tc>
                <a:tc>
                  <a:txBody>
                    <a:bodyPr/>
                    <a:lstStyle/>
                    <a:p>
                      <a:pPr algn="l">
                        <a:lnSpc>
                          <a:spcPts val="2813"/>
                        </a:lnSpc>
                        <a:defRPr/>
                      </a:pPr>
                      <a:r>
                        <a:rPr lang="en-US" sz="2009" dirty="0">
                          <a:solidFill>
                            <a:srgbClr val="000000"/>
                          </a:solidFill>
                          <a:latin typeface="Canva Sans"/>
                          <a:ea typeface="Canva Sans"/>
                          <a:cs typeface="Canva Sans"/>
                          <a:sym typeface="Canva Sans"/>
                        </a:rPr>
                        <a:t>Xero is mainly used for small businesses, with a cloud accounting software that automates daily transactions, improves cash flow visibility, and streamlines reconciliation</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0" cap="flat" cmpd="sng" algn="ctr">
                      <a:solidFill>
                        <a:srgbClr val="B4D50F"/>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r>
                        <a:rPr lang="en-US" sz="2009" dirty="0">
                          <a:solidFill>
                            <a:srgbClr val="000000"/>
                          </a:solidFill>
                          <a:latin typeface="Canva Sans"/>
                          <a:ea typeface="Canva Sans"/>
                          <a:cs typeface="Canva Sans"/>
                          <a:sym typeface="Canva Sans"/>
                        </a:rPr>
                        <a:t>Saves time on data entry, enables real-time reporting, and simplifies collaboration with your accountant</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0" cap="flat" cmpd="sng" algn="ctr">
                      <a:solidFill>
                        <a:srgbClr val="B4D50F"/>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r>
                        <a:rPr lang="en-US" sz="2009" dirty="0" err="1">
                          <a:solidFill>
                            <a:srgbClr val="000000"/>
                          </a:solidFill>
                          <a:latin typeface="Canva Sans"/>
                          <a:ea typeface="Canva Sans"/>
                          <a:cs typeface="Canva Sans"/>
                          <a:sym typeface="Canva Sans"/>
                        </a:rPr>
                        <a:t>Customising</a:t>
                      </a:r>
                      <a:r>
                        <a:rPr lang="en-US" sz="2009" dirty="0">
                          <a:solidFill>
                            <a:srgbClr val="000000"/>
                          </a:solidFill>
                          <a:latin typeface="Canva Sans"/>
                          <a:ea typeface="Canva Sans"/>
                          <a:cs typeface="Canva Sans"/>
                          <a:sym typeface="Canva Sans"/>
                        </a:rPr>
                        <a:t> invoices is rather a annoyance and not as reliable as other systems</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0" cap="flat" cmpd="sng" algn="ctr">
                      <a:solidFill>
                        <a:srgbClr val="B4D50F"/>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1"/>
                  </a:ext>
                </a:extLst>
              </a:tr>
              <a:tr h="2167502">
                <a:tc>
                  <a:txBody>
                    <a:bodyPr/>
                    <a:lstStyle/>
                    <a:p>
                      <a:pPr algn="l">
                        <a:lnSpc>
                          <a:spcPts val="2813"/>
                        </a:lnSpc>
                        <a:defRPr/>
                      </a:pPr>
                      <a:r>
                        <a:rPr lang="en-US" sz="2009" dirty="0">
                          <a:solidFill>
                            <a:srgbClr val="000000"/>
                          </a:solidFill>
                          <a:latin typeface="Canva Sans"/>
                          <a:ea typeface="Canva Sans"/>
                          <a:cs typeface="Canva Sans"/>
                          <a:sym typeface="Canva Sans"/>
                        </a:rPr>
                        <a:t>Sap Business One</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EFEFEF"/>
                    </a:solidFill>
                  </a:tcPr>
                </a:tc>
                <a:tc>
                  <a:txBody>
                    <a:bodyPr/>
                    <a:lstStyle/>
                    <a:p>
                      <a:pPr algn="l">
                        <a:lnSpc>
                          <a:spcPts val="2813"/>
                        </a:lnSpc>
                        <a:defRPr/>
                      </a:pPr>
                      <a:r>
                        <a:rPr lang="en-US" sz="2009" dirty="0">
                          <a:solidFill>
                            <a:srgbClr val="000000"/>
                          </a:solidFill>
                          <a:latin typeface="Canva Sans"/>
                          <a:ea typeface="Canva Sans"/>
                          <a:cs typeface="Canva Sans"/>
                          <a:sym typeface="Canva Sans"/>
                        </a:rPr>
                        <a:t>SAP Business One is a software that could be aimed at small and medium sized businesses, providing a live insight into the company’s operations to enhance financial planning and forecasting.</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r>
                        <a:rPr lang="en-US" sz="2009" dirty="0">
                          <a:solidFill>
                            <a:srgbClr val="000000"/>
                          </a:solidFill>
                          <a:latin typeface="Canva Sans"/>
                          <a:ea typeface="Canva Sans"/>
                          <a:cs typeface="Canva Sans"/>
                          <a:sym typeface="Canva Sans"/>
                        </a:rPr>
                        <a:t>Provides native support for SAP Hana, facilitating advanced analytics and programmable workflows</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r>
                        <a:rPr lang="en-US" sz="2009" dirty="0">
                          <a:solidFill>
                            <a:srgbClr val="000000"/>
                          </a:solidFill>
                          <a:latin typeface="Canva Sans"/>
                          <a:ea typeface="Canva Sans"/>
                          <a:cs typeface="Canva Sans"/>
                          <a:sym typeface="Canva Sans"/>
                        </a:rPr>
                        <a:t>High Total Cost: License + expensive consultant + hidden maintenance</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2"/>
                  </a:ext>
                </a:extLst>
              </a:tr>
              <a:tr h="2507922">
                <a:tc>
                  <a:txBody>
                    <a:bodyPr/>
                    <a:lstStyle/>
                    <a:p>
                      <a:pPr algn="l">
                        <a:lnSpc>
                          <a:spcPts val="2813"/>
                        </a:lnSpc>
                        <a:defRPr/>
                      </a:pPr>
                      <a:r>
                        <a:rPr lang="en-US" sz="2009">
                          <a:solidFill>
                            <a:srgbClr val="000000"/>
                          </a:solidFill>
                          <a:latin typeface="Canva Sans"/>
                          <a:ea typeface="Canva Sans"/>
                          <a:cs typeface="Canva Sans"/>
                          <a:sym typeface="Canva Sans"/>
                        </a:rPr>
                        <a:t>Sage Intact</a:t>
                      </a:r>
                      <a:endParaRPr lang="en-US" sz="110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EFEFEF"/>
                    </a:solidFill>
                  </a:tcPr>
                </a:tc>
                <a:tc>
                  <a:txBody>
                    <a:bodyPr/>
                    <a:lstStyle/>
                    <a:p>
                      <a:pPr algn="l">
                        <a:lnSpc>
                          <a:spcPts val="2813"/>
                        </a:lnSpc>
                        <a:defRPr/>
                      </a:pPr>
                      <a:r>
                        <a:rPr lang="en-US" sz="2009" dirty="0">
                          <a:solidFill>
                            <a:srgbClr val="000000"/>
                          </a:solidFill>
                          <a:latin typeface="Canva Sans"/>
                          <a:sym typeface="Canva Sans"/>
                        </a:rPr>
                        <a:t>Cloud-based software that streamlines financial management for small to medium-sized businesses. It handles core account (GL,AP, AR), cash management, and multi entity consolidations with robust automation and real time reporting</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r>
                        <a:rPr lang="en-US" sz="2009" dirty="0">
                          <a:solidFill>
                            <a:srgbClr val="000000"/>
                          </a:solidFill>
                          <a:latin typeface="Canva Sans"/>
                          <a:ea typeface="Canva Sans"/>
                          <a:cs typeface="Canva Sans"/>
                          <a:sym typeface="Canva Sans"/>
                        </a:rPr>
                        <a:t>Excellent multi entity management:, as it centralizes financials for multiple entities, saving hours of manual work</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r>
                        <a:rPr lang="en-US" sz="2009" dirty="0">
                          <a:solidFill>
                            <a:srgbClr val="000000"/>
                          </a:solidFill>
                          <a:latin typeface="Canva Sans"/>
                          <a:ea typeface="Canva Sans"/>
                          <a:cs typeface="Canva Sans"/>
                          <a:sym typeface="Canva Sans"/>
                        </a:rPr>
                        <a:t>Poor fit for small companies.</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3"/>
                  </a:ext>
                </a:extLst>
              </a:tr>
              <a:tr h="1486662">
                <a:tc>
                  <a:txBody>
                    <a:bodyPr/>
                    <a:lstStyle/>
                    <a:p>
                      <a:pPr algn="l">
                        <a:lnSpc>
                          <a:spcPts val="2813"/>
                        </a:lnSpc>
                        <a:defRPr/>
                      </a:pPr>
                      <a:r>
                        <a:rPr lang="en-US" sz="2009">
                          <a:solidFill>
                            <a:srgbClr val="000000"/>
                          </a:solidFill>
                          <a:latin typeface="Canva Sans"/>
                          <a:ea typeface="Canva Sans"/>
                          <a:cs typeface="Canva Sans"/>
                          <a:sym typeface="Canva Sans"/>
                        </a:rPr>
                        <a:t>Intuit QuickBooks</a:t>
                      </a:r>
                      <a:endParaRPr lang="en-US" sz="110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EFEFEF"/>
                    </a:solidFill>
                  </a:tcPr>
                </a:tc>
                <a:tc>
                  <a:txBody>
                    <a:bodyPr/>
                    <a:lstStyle/>
                    <a:p>
                      <a:pPr algn="l">
                        <a:lnSpc>
                          <a:spcPts val="2813"/>
                        </a:lnSpc>
                        <a:defRPr/>
                      </a:pPr>
                      <a:r>
                        <a:rPr lang="en-US" sz="2009">
                          <a:solidFill>
                            <a:srgbClr val="000000"/>
                          </a:solidFill>
                          <a:latin typeface="Canva Sans"/>
                          <a:ea typeface="Canva Sans"/>
                          <a:cs typeface="Canva Sans"/>
                          <a:sym typeface="Canva Sans"/>
                        </a:rPr>
                        <a:t>QuickBooks simplifies payroll, inventory, taxes, receipts as well as other accounting related elements, all in one place</a:t>
                      </a:r>
                      <a:endParaRPr lang="en-US" sz="110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r>
                        <a:rPr lang="en-US" sz="2009" dirty="0">
                          <a:solidFill>
                            <a:srgbClr val="000000"/>
                          </a:solidFill>
                          <a:latin typeface="Canva Sans"/>
                          <a:ea typeface="Canva Sans"/>
                          <a:cs typeface="Canva Sans"/>
                          <a:sym typeface="Canva Sans"/>
                        </a:rPr>
                        <a:t>Establishes a direct connection to bank accounts for real-time transaction syncing</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r>
                        <a:rPr lang="en-US" sz="2009" dirty="0">
                          <a:solidFill>
                            <a:srgbClr val="000000"/>
                          </a:solidFill>
                          <a:latin typeface="Canva Sans"/>
                          <a:ea typeface="Canva Sans"/>
                          <a:cs typeface="Canva Sans"/>
                          <a:sym typeface="Canva Sans"/>
                        </a:rPr>
                        <a:t>The platform is subject to occasional slowdowns or bugs</a:t>
                      </a: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4"/>
                  </a:ext>
                </a:extLst>
              </a:tr>
              <a:tr h="436528">
                <a:tc>
                  <a:txBody>
                    <a:bodyPr/>
                    <a:lstStyle/>
                    <a:p>
                      <a:pPr algn="l">
                        <a:lnSpc>
                          <a:spcPts val="2813"/>
                        </a:lnSpc>
                        <a:defRPr/>
                      </a:pPr>
                      <a:endParaRPr lang="en-US" sz="110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EFEFEF"/>
                    </a:solidFill>
                  </a:tcPr>
                </a:tc>
                <a:tc>
                  <a:txBody>
                    <a:bodyPr/>
                    <a:lstStyle/>
                    <a:p>
                      <a:pPr algn="l">
                        <a:lnSpc>
                          <a:spcPts val="2813"/>
                        </a:lnSpc>
                        <a:defRPr/>
                      </a:pPr>
                      <a:endParaRPr lang="en-US" sz="110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endParaRPr lang="en-US" sz="110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tc>
                  <a:txBody>
                    <a:bodyPr/>
                    <a:lstStyle/>
                    <a:p>
                      <a:pPr algn="l">
                        <a:lnSpc>
                          <a:spcPts val="2813"/>
                        </a:lnSpc>
                        <a:defRPr/>
                      </a:pPr>
                      <a:endParaRPr lang="en-US" sz="1100" dirty="0"/>
                    </a:p>
                  </a:txBody>
                  <a:tcPr marL="76200" marR="76200" marT="76200" marB="7620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2285923"/>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2182197" y="661537"/>
            <a:ext cx="14581803" cy="1305826"/>
          </a:xfrm>
          <a:prstGeom prst="rect">
            <a:avLst/>
          </a:prstGeom>
        </p:spPr>
        <p:txBody>
          <a:bodyPr wrap="square" lIns="0" tIns="0" rIns="0" bIns="0" rtlCol="0" anchor="t">
            <a:spAutoFit/>
          </a:bodyPr>
          <a:lstStyle/>
          <a:p>
            <a:pPr algn="ctr">
              <a:lnSpc>
                <a:spcPts val="5200"/>
              </a:lnSpc>
            </a:pPr>
            <a:r>
              <a:rPr lang="en-US" sz="3714" b="1" spc="843" dirty="0">
                <a:solidFill>
                  <a:srgbClr val="2B2C30"/>
                </a:solidFill>
                <a:latin typeface="Public Sans Bold"/>
                <a:ea typeface="Public Sans Bold"/>
                <a:cs typeface="Public Sans Bold"/>
                <a:sym typeface="Public Sans Bold"/>
              </a:rPr>
              <a:t> COMPARING SYSTEMS -</a:t>
            </a:r>
          </a:p>
          <a:p>
            <a:pPr algn="ctr">
              <a:lnSpc>
                <a:spcPts val="5200"/>
              </a:lnSpc>
              <a:spcBef>
                <a:spcPct val="0"/>
              </a:spcBef>
            </a:pPr>
            <a:r>
              <a:rPr lang="en-US" sz="3714" b="1" spc="843" dirty="0">
                <a:solidFill>
                  <a:srgbClr val="2B2C30"/>
                </a:solidFill>
                <a:latin typeface="Public Sans Bold"/>
                <a:ea typeface="Public Sans Bold"/>
                <a:cs typeface="Public Sans Bold"/>
                <a:sym typeface="Public Sans Bold"/>
              </a:rPr>
              <a:t>TRANSACTION PROCESSING SYSTEM (TPS)</a:t>
            </a:r>
          </a:p>
        </p:txBody>
      </p:sp>
      <p:sp>
        <p:nvSpPr>
          <p:cNvPr id="4" name="TextBox 4"/>
          <p:cNvSpPr txBox="1"/>
          <p:nvPr/>
        </p:nvSpPr>
        <p:spPr>
          <a:xfrm>
            <a:off x="0" y="2854872"/>
            <a:ext cx="18244342" cy="1256947"/>
          </a:xfrm>
          <a:prstGeom prst="rect">
            <a:avLst/>
          </a:prstGeom>
        </p:spPr>
        <p:txBody>
          <a:bodyPr lIns="0" tIns="0" rIns="0" bIns="0" rtlCol="0" anchor="t">
            <a:spAutoFit/>
          </a:bodyPr>
          <a:lstStyle/>
          <a:p>
            <a:pPr algn="ctr">
              <a:lnSpc>
                <a:spcPct val="150000"/>
              </a:lnSpc>
              <a:spcBef>
                <a:spcPct val="0"/>
              </a:spcBef>
            </a:pPr>
            <a:r>
              <a:rPr lang="en-US" sz="2900" b="1" spc="658" dirty="0">
                <a:solidFill>
                  <a:srgbClr val="2B2C30"/>
                </a:solidFill>
                <a:latin typeface="Public Sans Bold"/>
                <a:ea typeface="Public Sans Bold"/>
                <a:cs typeface="Public Sans Bold"/>
                <a:sym typeface="Public Sans Bold"/>
              </a:rPr>
              <a:t>Description: Processes and registers routine day to day operations for example, sales orders, receipts, payroll (Xcitium, 2025)</a:t>
            </a:r>
          </a:p>
        </p:txBody>
      </p:sp>
      <p:sp>
        <p:nvSpPr>
          <p:cNvPr id="5" name="TextBox 5"/>
          <p:cNvSpPr txBox="1"/>
          <p:nvPr/>
        </p:nvSpPr>
        <p:spPr>
          <a:xfrm>
            <a:off x="1050529" y="4914812"/>
            <a:ext cx="16208771" cy="4686091"/>
          </a:xfrm>
          <a:prstGeom prst="rect">
            <a:avLst/>
          </a:prstGeom>
        </p:spPr>
        <p:txBody>
          <a:bodyPr lIns="0" tIns="0" rIns="0" bIns="0" rtlCol="0" anchor="t">
            <a:spAutoFit/>
          </a:bodyPr>
          <a:lstStyle/>
          <a:p>
            <a:pPr algn="ctr">
              <a:lnSpc>
                <a:spcPts val="4060"/>
              </a:lnSpc>
            </a:pPr>
            <a:r>
              <a:rPr lang="en-US" sz="2900" b="1" spc="658" dirty="0">
                <a:solidFill>
                  <a:srgbClr val="2B2C30"/>
                </a:solidFill>
                <a:latin typeface="Public Sans Bold"/>
                <a:ea typeface="Public Sans Bold"/>
                <a:cs typeface="Public Sans Bold"/>
                <a:sym typeface="Public Sans Bold"/>
              </a:rPr>
              <a:t>Benefits:</a:t>
            </a:r>
          </a:p>
          <a:p>
            <a:pPr algn="ctr">
              <a:lnSpc>
                <a:spcPts val="4060"/>
              </a:lnSpc>
            </a:pPr>
            <a:r>
              <a:rPr lang="en-US" sz="2900" b="1" spc="658" dirty="0">
                <a:solidFill>
                  <a:srgbClr val="2B2C30"/>
                </a:solidFill>
                <a:latin typeface="Public Sans Bold"/>
                <a:ea typeface="Public Sans Bold"/>
                <a:cs typeface="Public Sans Bold"/>
                <a:sym typeface="Public Sans Bold"/>
              </a:rPr>
              <a:t>Speed: Processes high volumes of data quickly</a:t>
            </a:r>
          </a:p>
          <a:p>
            <a:pPr algn="ctr">
              <a:lnSpc>
                <a:spcPts val="4060"/>
              </a:lnSpc>
            </a:pPr>
            <a:r>
              <a:rPr lang="en-US" sz="2900" b="1" spc="658" dirty="0">
                <a:solidFill>
                  <a:srgbClr val="2B2C30"/>
                </a:solidFill>
                <a:latin typeface="Public Sans Bold"/>
                <a:ea typeface="Public Sans Bold"/>
                <a:cs typeface="Public Sans Bold"/>
                <a:sym typeface="Public Sans Bold"/>
              </a:rPr>
              <a:t>Accuracy: Reduces manual calculation err0rs</a:t>
            </a:r>
          </a:p>
          <a:p>
            <a:pPr algn="ctr">
              <a:lnSpc>
                <a:spcPts val="4060"/>
              </a:lnSpc>
            </a:pPr>
            <a:r>
              <a:rPr lang="en-US" sz="2900" b="1" spc="658" dirty="0">
                <a:solidFill>
                  <a:srgbClr val="2B2C30"/>
                </a:solidFill>
                <a:latin typeface="Public Sans Bold"/>
                <a:ea typeface="Public Sans Bold"/>
                <a:cs typeface="Public Sans Bold"/>
                <a:sym typeface="Public Sans Bold"/>
              </a:rPr>
              <a:t>Foundation: Feeds data into al other systems (MIS/DSS)</a:t>
            </a:r>
          </a:p>
          <a:p>
            <a:pPr algn="ctr">
              <a:lnSpc>
                <a:spcPts val="4060"/>
              </a:lnSpc>
            </a:pPr>
            <a:endParaRPr lang="en-US" sz="2900" b="1" spc="658" dirty="0">
              <a:solidFill>
                <a:srgbClr val="2B2C30"/>
              </a:solidFill>
              <a:latin typeface="Public Sans Bold"/>
              <a:ea typeface="Public Sans Bold"/>
              <a:cs typeface="Public Sans Bold"/>
              <a:sym typeface="Public Sans Bold"/>
            </a:endParaRPr>
          </a:p>
          <a:p>
            <a:pPr algn="ctr">
              <a:lnSpc>
                <a:spcPts val="4060"/>
              </a:lnSpc>
            </a:pPr>
            <a:r>
              <a:rPr lang="en-US" sz="2900" b="1" spc="658" dirty="0">
                <a:solidFill>
                  <a:srgbClr val="2B2C30"/>
                </a:solidFill>
                <a:latin typeface="Public Sans Bold"/>
                <a:ea typeface="Public Sans Bold"/>
                <a:cs typeface="Public Sans Bold"/>
                <a:sym typeface="Public Sans Bold"/>
              </a:rPr>
              <a:t>Downsides:</a:t>
            </a:r>
          </a:p>
          <a:p>
            <a:pPr algn="ctr">
              <a:lnSpc>
                <a:spcPts val="4060"/>
              </a:lnSpc>
            </a:pPr>
            <a:r>
              <a:rPr lang="en-US" sz="2900" b="1" spc="658" dirty="0">
                <a:solidFill>
                  <a:srgbClr val="2B2C30"/>
                </a:solidFill>
                <a:latin typeface="Public Sans Bold"/>
                <a:ea typeface="Public Sans Bold"/>
                <a:cs typeface="Public Sans Bold"/>
                <a:sym typeface="Public Sans Bold"/>
              </a:rPr>
              <a:t>Lack of Analysis: Only records data, it does not analyze it for a long-term strategy</a:t>
            </a:r>
          </a:p>
          <a:p>
            <a:pPr algn="ctr">
              <a:lnSpc>
                <a:spcPts val="4060"/>
              </a:lnSpc>
              <a:spcBef>
                <a:spcPct val="0"/>
              </a:spcBef>
            </a:pPr>
            <a:r>
              <a:rPr lang="en-US" sz="2900" b="1" spc="658" dirty="0">
                <a:solidFill>
                  <a:srgbClr val="2B2C30"/>
                </a:solidFill>
                <a:latin typeface="Public Sans Bold"/>
                <a:ea typeface="Public Sans Bold"/>
                <a:cs typeface="Public Sans Bold"/>
                <a:sym typeface="Public Sans Bold"/>
              </a:rPr>
              <a:t>Operational Focus: Too detailed for strategic decision making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2285923"/>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1792564" y="661537"/>
            <a:ext cx="15047636" cy="1305826"/>
          </a:xfrm>
          <a:prstGeom prst="rect">
            <a:avLst/>
          </a:prstGeom>
        </p:spPr>
        <p:txBody>
          <a:bodyPr wrap="square" lIns="0" tIns="0" rIns="0" bIns="0" rtlCol="0" anchor="t">
            <a:spAutoFit/>
          </a:bodyPr>
          <a:lstStyle/>
          <a:p>
            <a:pPr algn="ctr">
              <a:lnSpc>
                <a:spcPts val="5200"/>
              </a:lnSpc>
            </a:pPr>
            <a:r>
              <a:rPr lang="en-US" sz="3714" b="1" spc="843" dirty="0">
                <a:solidFill>
                  <a:srgbClr val="2B2C30"/>
                </a:solidFill>
                <a:latin typeface="Public Sans Bold"/>
                <a:ea typeface="Public Sans Bold"/>
                <a:cs typeface="Public Sans Bold"/>
                <a:sym typeface="Public Sans Bold"/>
              </a:rPr>
              <a:t>COMPARING SYSTEMS - </a:t>
            </a:r>
          </a:p>
          <a:p>
            <a:pPr algn="ctr">
              <a:lnSpc>
                <a:spcPts val="5200"/>
              </a:lnSpc>
              <a:spcBef>
                <a:spcPct val="0"/>
              </a:spcBef>
            </a:pPr>
            <a:r>
              <a:rPr lang="en-US" sz="3714" b="1" spc="843" dirty="0">
                <a:solidFill>
                  <a:srgbClr val="2B2C30"/>
                </a:solidFill>
                <a:latin typeface="Public Sans Bold"/>
                <a:ea typeface="Public Sans Bold"/>
                <a:cs typeface="Public Sans Bold"/>
                <a:sym typeface="Public Sans Bold"/>
              </a:rPr>
              <a:t>MANAGEMENT INFORMATION SYSTEMS (MIS)</a:t>
            </a:r>
          </a:p>
        </p:txBody>
      </p:sp>
      <p:sp>
        <p:nvSpPr>
          <p:cNvPr id="4" name="TextBox 4"/>
          <p:cNvSpPr txBox="1"/>
          <p:nvPr/>
        </p:nvSpPr>
        <p:spPr>
          <a:xfrm>
            <a:off x="0" y="2854872"/>
            <a:ext cx="18244342" cy="1021715"/>
          </a:xfrm>
          <a:prstGeom prst="rect">
            <a:avLst/>
          </a:prstGeom>
        </p:spPr>
        <p:txBody>
          <a:bodyPr lIns="0" tIns="0" rIns="0" bIns="0" rtlCol="0" anchor="t">
            <a:spAutoFit/>
          </a:bodyPr>
          <a:lstStyle/>
          <a:p>
            <a:pPr algn="ctr">
              <a:lnSpc>
                <a:spcPts val="4060"/>
              </a:lnSpc>
              <a:spcBef>
                <a:spcPct val="0"/>
              </a:spcBef>
            </a:pPr>
            <a:r>
              <a:rPr lang="en-US" sz="2900" b="1" spc="658">
                <a:solidFill>
                  <a:srgbClr val="2B2C30"/>
                </a:solidFill>
                <a:latin typeface="Public Sans Bold"/>
                <a:ea typeface="Public Sans Bold"/>
                <a:cs typeface="Public Sans Bold"/>
                <a:sym typeface="Public Sans Bold"/>
              </a:rPr>
              <a:t>Description: Converts raw TPS data into summarised reports such as sales summaries, performance reports (Zheng, 2026)</a:t>
            </a:r>
          </a:p>
        </p:txBody>
      </p:sp>
      <p:sp>
        <p:nvSpPr>
          <p:cNvPr id="5" name="TextBox 5"/>
          <p:cNvSpPr txBox="1"/>
          <p:nvPr/>
        </p:nvSpPr>
        <p:spPr>
          <a:xfrm>
            <a:off x="1017786" y="4400462"/>
            <a:ext cx="16208771" cy="5650865"/>
          </a:xfrm>
          <a:prstGeom prst="rect">
            <a:avLst/>
          </a:prstGeom>
        </p:spPr>
        <p:txBody>
          <a:bodyPr lIns="0" tIns="0" rIns="0" bIns="0" rtlCol="0" anchor="t">
            <a:spAutoFit/>
          </a:bodyPr>
          <a:lstStyle/>
          <a:p>
            <a:pPr algn="ctr">
              <a:lnSpc>
                <a:spcPts val="4060"/>
              </a:lnSpc>
            </a:pPr>
            <a:r>
              <a:rPr lang="en-US" sz="2900" b="1" spc="658">
                <a:solidFill>
                  <a:srgbClr val="2B2C30"/>
                </a:solidFill>
                <a:latin typeface="Public Sans Bold"/>
                <a:ea typeface="Public Sans Bold"/>
                <a:cs typeface="Public Sans Bold"/>
                <a:sym typeface="Public Sans Bold"/>
              </a:rPr>
              <a:t>Benefits:</a:t>
            </a:r>
          </a:p>
          <a:p>
            <a:pPr algn="ctr">
              <a:lnSpc>
                <a:spcPts val="4060"/>
              </a:lnSpc>
            </a:pPr>
            <a:r>
              <a:rPr lang="en-US" sz="2900" b="1" spc="658">
                <a:solidFill>
                  <a:srgbClr val="2B2C30"/>
                </a:solidFill>
                <a:latin typeface="Public Sans Bold"/>
                <a:ea typeface="Public Sans Bold"/>
                <a:cs typeface="Public Sans Bold"/>
                <a:sym typeface="Public Sans Bold"/>
              </a:rPr>
              <a:t>Reporting: Provides structured, periodic reports on her performance</a:t>
            </a:r>
          </a:p>
          <a:p>
            <a:pPr algn="ctr">
              <a:lnSpc>
                <a:spcPts val="4060"/>
              </a:lnSpc>
            </a:pPr>
            <a:r>
              <a:rPr lang="en-US" sz="2900" b="1" spc="658">
                <a:solidFill>
                  <a:srgbClr val="2B2C30"/>
                </a:solidFill>
                <a:latin typeface="Public Sans Bold"/>
                <a:ea typeface="Public Sans Bold"/>
                <a:cs typeface="Public Sans Bold"/>
                <a:sym typeface="Public Sans Bold"/>
              </a:rPr>
              <a:t>Control: Helps monitor whether the business is running according to plan</a:t>
            </a:r>
          </a:p>
          <a:p>
            <a:pPr algn="ctr">
              <a:lnSpc>
                <a:spcPts val="4060"/>
              </a:lnSpc>
            </a:pPr>
            <a:endParaRPr lang="en-US" sz="2900" b="1" spc="658">
              <a:solidFill>
                <a:srgbClr val="2B2C30"/>
              </a:solidFill>
              <a:latin typeface="Public Sans Bold"/>
              <a:ea typeface="Public Sans Bold"/>
              <a:cs typeface="Public Sans Bold"/>
              <a:sym typeface="Public Sans Bold"/>
            </a:endParaRPr>
          </a:p>
          <a:p>
            <a:pPr algn="ctr">
              <a:lnSpc>
                <a:spcPts val="4060"/>
              </a:lnSpc>
            </a:pPr>
            <a:r>
              <a:rPr lang="en-US" sz="2900" b="1" spc="658">
                <a:solidFill>
                  <a:srgbClr val="2B2C30"/>
                </a:solidFill>
                <a:latin typeface="Public Sans Bold"/>
                <a:ea typeface="Public Sans Bold"/>
                <a:cs typeface="Public Sans Bold"/>
                <a:sym typeface="Public Sans Bold"/>
              </a:rPr>
              <a:t>Downsides:</a:t>
            </a:r>
          </a:p>
          <a:p>
            <a:pPr algn="ctr">
              <a:lnSpc>
                <a:spcPts val="4060"/>
              </a:lnSpc>
            </a:pPr>
            <a:r>
              <a:rPr lang="en-US" sz="2900" b="1" spc="658">
                <a:solidFill>
                  <a:srgbClr val="2B2C30"/>
                </a:solidFill>
                <a:latin typeface="Public Sans Bold"/>
                <a:ea typeface="Public Sans Bold"/>
                <a:cs typeface="Public Sans Bold"/>
                <a:sym typeface="Public Sans Bold"/>
              </a:rPr>
              <a:t>Inflexibility: Reports are often scheduled and not designed for “what if” scenarios</a:t>
            </a:r>
          </a:p>
          <a:p>
            <a:pPr algn="ctr">
              <a:lnSpc>
                <a:spcPts val="4060"/>
              </a:lnSpc>
              <a:spcBef>
                <a:spcPct val="0"/>
              </a:spcBef>
            </a:pPr>
            <a:r>
              <a:rPr lang="en-US" sz="2900" b="1" spc="658">
                <a:solidFill>
                  <a:srgbClr val="2B2C30"/>
                </a:solidFill>
                <a:latin typeface="Public Sans Bold"/>
                <a:ea typeface="Public Sans Bold"/>
                <a:cs typeface="Public Sans Bold"/>
                <a:sym typeface="Public Sans Bold"/>
              </a:rPr>
              <a:t>Summarised Data: Lacks the deep detail needed for complex, unique problems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graphicFrame>
        <p:nvGraphicFramePr>
          <p:cNvPr id="3" name="Table 3"/>
          <p:cNvGraphicFramePr>
            <a:graphicFrameLocks noGrp="1"/>
          </p:cNvGraphicFramePr>
          <p:nvPr/>
        </p:nvGraphicFramePr>
        <p:xfrm>
          <a:off x="1085950" y="2251707"/>
          <a:ext cx="16173348" cy="7930517"/>
        </p:xfrm>
        <a:graphic>
          <a:graphicData uri="http://schemas.openxmlformats.org/drawingml/2006/table">
            <a:tbl>
              <a:tblPr/>
              <a:tblGrid>
                <a:gridCol w="4043337">
                  <a:extLst>
                    <a:ext uri="{9D8B030D-6E8A-4147-A177-3AD203B41FA5}">
                      <a16:colId xmlns:a16="http://schemas.microsoft.com/office/drawing/2014/main" val="20000"/>
                    </a:ext>
                  </a:extLst>
                </a:gridCol>
                <a:gridCol w="4043337">
                  <a:extLst>
                    <a:ext uri="{9D8B030D-6E8A-4147-A177-3AD203B41FA5}">
                      <a16:colId xmlns:a16="http://schemas.microsoft.com/office/drawing/2014/main" val="20001"/>
                    </a:ext>
                  </a:extLst>
                </a:gridCol>
                <a:gridCol w="4043337">
                  <a:extLst>
                    <a:ext uri="{9D8B030D-6E8A-4147-A177-3AD203B41FA5}">
                      <a16:colId xmlns:a16="http://schemas.microsoft.com/office/drawing/2014/main" val="20002"/>
                    </a:ext>
                  </a:extLst>
                </a:gridCol>
                <a:gridCol w="4043337">
                  <a:extLst>
                    <a:ext uri="{9D8B030D-6E8A-4147-A177-3AD203B41FA5}">
                      <a16:colId xmlns:a16="http://schemas.microsoft.com/office/drawing/2014/main" val="20003"/>
                    </a:ext>
                  </a:extLst>
                </a:gridCol>
              </a:tblGrid>
              <a:tr h="1145162">
                <a:tc>
                  <a:txBody>
                    <a:bodyPr/>
                    <a:lstStyle/>
                    <a:p>
                      <a:pPr algn="ctr">
                        <a:lnSpc>
                          <a:spcPts val="2520"/>
                        </a:lnSpc>
                        <a:defRPr/>
                      </a:pPr>
                      <a:r>
                        <a:rPr lang="en-US" sz="1800" b="1">
                          <a:solidFill>
                            <a:srgbClr val="000000"/>
                          </a:solidFill>
                          <a:latin typeface="Public Sans Bold"/>
                          <a:ea typeface="Public Sans Bold"/>
                          <a:cs typeface="Public Sans Bold"/>
                          <a:sym typeface="Public Sans Bold"/>
                        </a:rPr>
                        <a:t>System</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Function</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Benefit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Downside</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344825">
                <a:tc>
                  <a:txBody>
                    <a:bodyPr/>
                    <a:lstStyle/>
                    <a:p>
                      <a:pPr algn="ctr">
                        <a:lnSpc>
                          <a:spcPts val="2520"/>
                        </a:lnSpc>
                        <a:defRPr/>
                      </a:pPr>
                      <a:r>
                        <a:rPr lang="en-US" sz="1800">
                          <a:solidFill>
                            <a:srgbClr val="000000"/>
                          </a:solidFill>
                          <a:latin typeface="Public Sans"/>
                          <a:ea typeface="Public Sans"/>
                          <a:cs typeface="Public Sans"/>
                          <a:sym typeface="Public Sans"/>
                        </a:rPr>
                        <a:t>TPS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Records daily transactions like sales and payroll</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Keeps business running smoothly with fast, accurate date entries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Only captures raw data; provides no analysis or insights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333096">
                <a:tc>
                  <a:txBody>
                    <a:bodyPr/>
                    <a:lstStyle/>
                    <a:p>
                      <a:pPr algn="ctr">
                        <a:lnSpc>
                          <a:spcPts val="2520"/>
                        </a:lnSpc>
                        <a:defRPr/>
                      </a:pPr>
                      <a:r>
                        <a:rPr lang="en-US" sz="1800">
                          <a:solidFill>
                            <a:srgbClr val="000000"/>
                          </a:solidFill>
                          <a:latin typeface="Public Sans"/>
                          <a:ea typeface="Public Sans"/>
                          <a:cs typeface="Public Sans"/>
                          <a:sym typeface="Public Sans"/>
                        </a:rPr>
                        <a:t>MIS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Converts TPS data into summary reports for managers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Helps monitor performance and track if goals are being met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Reports are rigid and not deisgned for deep problem solving</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107434">
                <a:tc>
                  <a:txBody>
                    <a:bodyPr/>
                    <a:lstStyle/>
                    <a:p>
                      <a:pPr algn="ctr">
                        <a:lnSpc>
                          <a:spcPts val="2520"/>
                        </a:lnSpc>
                        <a:defRPr/>
                      </a:pPr>
                      <a:r>
                        <a:rPr lang="en-US" sz="1800">
                          <a:solidFill>
                            <a:srgbClr val="000000"/>
                          </a:solidFill>
                          <a:latin typeface="Public Sans"/>
                          <a:ea typeface="Public Sans"/>
                          <a:cs typeface="Public Sans"/>
                          <a:sym typeface="Public Sans"/>
                        </a:rPr>
                        <a:t>ERP</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Integrates all business processes into one unified system (Oraccle, 2022)</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Provides real-time data across departments; eliminates silos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Public Sans"/>
                          <a:ea typeface="Public Sans"/>
                          <a:cs typeface="Public Sans"/>
                          <a:sym typeface="Public Sans"/>
                        </a:rPr>
                        <a:t>Expensive and comples to implement; requires significant training</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TextBox 4"/>
          <p:cNvSpPr txBox="1"/>
          <p:nvPr/>
        </p:nvSpPr>
        <p:spPr>
          <a:xfrm>
            <a:off x="3105229" y="661537"/>
            <a:ext cx="12033885" cy="648601"/>
          </a:xfrm>
          <a:prstGeom prst="rect">
            <a:avLst/>
          </a:prstGeom>
        </p:spPr>
        <p:txBody>
          <a:bodyPr lIns="0" tIns="0" rIns="0" bIns="0" rtlCol="0" anchor="t">
            <a:spAutoFit/>
          </a:bodyPr>
          <a:lstStyle/>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COMPARING INFORMATION SYSTEMS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2857698" y="661538"/>
            <a:ext cx="12991902" cy="632636"/>
          </a:xfrm>
          <a:prstGeom prst="rect">
            <a:avLst/>
          </a:prstGeom>
        </p:spPr>
        <p:txBody>
          <a:bodyPr wrap="square" lIns="0" tIns="0" rIns="0" bIns="0" rtlCol="0" anchor="t">
            <a:spAutoFit/>
          </a:bodyPr>
          <a:lstStyle/>
          <a:p>
            <a:pPr algn="ctr">
              <a:lnSpc>
                <a:spcPts val="5200"/>
              </a:lnSpc>
              <a:spcBef>
                <a:spcPct val="0"/>
              </a:spcBef>
            </a:pPr>
            <a:r>
              <a:rPr lang="en-US" sz="3714" b="1" spc="843" dirty="0">
                <a:solidFill>
                  <a:srgbClr val="2B2C30"/>
                </a:solidFill>
                <a:latin typeface="Public Sans Bold"/>
                <a:ea typeface="Public Sans Bold"/>
                <a:cs typeface="Public Sans Bold"/>
                <a:sym typeface="Public Sans Bold"/>
              </a:rPr>
              <a:t>THE GREATEST INFORMATION SYSTEM</a:t>
            </a:r>
          </a:p>
        </p:txBody>
      </p:sp>
      <p:sp>
        <p:nvSpPr>
          <p:cNvPr id="4" name="TextBox 4"/>
          <p:cNvSpPr txBox="1"/>
          <p:nvPr/>
        </p:nvSpPr>
        <p:spPr>
          <a:xfrm>
            <a:off x="9139238" y="4776337"/>
            <a:ext cx="9525" cy="648601"/>
          </a:xfrm>
          <a:prstGeom prst="rect">
            <a:avLst/>
          </a:prstGeom>
        </p:spPr>
        <p:txBody>
          <a:bodyPr lIns="0" tIns="0" rIns="0" bIns="0" rtlCol="0" anchor="t">
            <a:spAutoFit/>
          </a:bodyPr>
          <a:lstStyle/>
          <a:p>
            <a:pPr algn="ctr">
              <a:lnSpc>
                <a:spcPts val="5200"/>
              </a:lnSpc>
              <a:spcBef>
                <a:spcPct val="0"/>
              </a:spcBef>
            </a:pPr>
            <a:endParaRPr/>
          </a:p>
        </p:txBody>
      </p:sp>
      <p:sp>
        <p:nvSpPr>
          <p:cNvPr id="5" name="TextBox 5"/>
          <p:cNvSpPr txBox="1"/>
          <p:nvPr/>
        </p:nvSpPr>
        <p:spPr>
          <a:xfrm>
            <a:off x="1028700" y="2551430"/>
            <a:ext cx="15589032" cy="4612640"/>
          </a:xfrm>
          <a:prstGeom prst="rect">
            <a:avLst/>
          </a:prstGeom>
        </p:spPr>
        <p:txBody>
          <a:bodyPr lIns="0" tIns="0" rIns="0" bIns="0" rtlCol="0" anchor="t">
            <a:spAutoFit/>
          </a:bodyPr>
          <a:lstStyle/>
          <a:p>
            <a:pPr algn="ctr">
              <a:lnSpc>
                <a:spcPts val="4060"/>
              </a:lnSpc>
            </a:pPr>
            <a:r>
              <a:rPr lang="en-US" sz="2900">
                <a:solidFill>
                  <a:srgbClr val="2B2C30"/>
                </a:solidFill>
                <a:latin typeface="Canva Sans"/>
                <a:ea typeface="Canva Sans"/>
                <a:cs typeface="Canva Sans"/>
                <a:sym typeface="Canva Sans"/>
              </a:rPr>
              <a:t>The best Information System would have to be ERP, ant the reason for that would be the following</a:t>
            </a:r>
          </a:p>
          <a:p>
            <a:pPr algn="ctr">
              <a:lnSpc>
                <a:spcPts val="4060"/>
              </a:lnSpc>
            </a:pPr>
            <a:endParaRPr lang="en-US" sz="2900">
              <a:solidFill>
                <a:srgbClr val="2B2C30"/>
              </a:solidFill>
              <a:latin typeface="Canva Sans"/>
              <a:ea typeface="Canva Sans"/>
              <a:cs typeface="Canva Sans"/>
              <a:sym typeface="Canva Sans"/>
            </a:endParaRPr>
          </a:p>
          <a:p>
            <a:pPr algn="ctr">
              <a:lnSpc>
                <a:spcPts val="4060"/>
              </a:lnSpc>
            </a:pPr>
            <a:r>
              <a:rPr lang="en-US" sz="2900">
                <a:solidFill>
                  <a:srgbClr val="2B2C30"/>
                </a:solidFill>
                <a:latin typeface="Canva Sans"/>
                <a:ea typeface="Canva Sans"/>
                <a:cs typeface="Canva Sans"/>
                <a:sym typeface="Canva Sans"/>
              </a:rPr>
              <a:t>It integrates everyhting: Combines TPS and MIS into one system so all departments work from the me data.</a:t>
            </a:r>
          </a:p>
          <a:p>
            <a:pPr algn="ctr">
              <a:lnSpc>
                <a:spcPts val="4060"/>
              </a:lnSpc>
            </a:pPr>
            <a:r>
              <a:rPr lang="en-US" sz="2900">
                <a:solidFill>
                  <a:srgbClr val="2B2C30"/>
                </a:solidFill>
                <a:latin typeface="Canva Sans"/>
                <a:ea typeface="Canva Sans"/>
                <a:cs typeface="Canva Sans"/>
                <a:sym typeface="Canva Sans"/>
              </a:rPr>
              <a:t>It can eliminate silos: no more disconnected systems or mismatched reports, everyone sees the same truth.</a:t>
            </a:r>
          </a:p>
          <a:p>
            <a:pPr algn="ctr">
              <a:lnSpc>
                <a:spcPts val="4060"/>
              </a:lnSpc>
            </a:pPr>
            <a:r>
              <a:rPr lang="en-US" sz="2900">
                <a:solidFill>
                  <a:srgbClr val="2B2C30"/>
                </a:solidFill>
                <a:latin typeface="Canva Sans"/>
                <a:ea typeface="Canva Sans"/>
                <a:cs typeface="Canva Sans"/>
                <a:sym typeface="Canva Sans"/>
              </a:rPr>
              <a:t>And it supports all levels: Handles daily transactions, and generates management reports, all in one place for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6997858" y="661538"/>
            <a:ext cx="4813142" cy="609590"/>
          </a:xfrm>
          <a:prstGeom prst="rect">
            <a:avLst/>
          </a:prstGeom>
        </p:spPr>
        <p:txBody>
          <a:bodyPr wrap="square" lIns="0" tIns="0" rIns="0" bIns="0" rtlCol="0" anchor="t">
            <a:spAutoFit/>
          </a:bodyPr>
          <a:lstStyle/>
          <a:p>
            <a:pPr algn="ctr">
              <a:lnSpc>
                <a:spcPts val="5200"/>
              </a:lnSpc>
              <a:spcBef>
                <a:spcPct val="0"/>
              </a:spcBef>
            </a:pPr>
            <a:r>
              <a:rPr lang="en-US" sz="3714" b="1" spc="843" dirty="0">
                <a:solidFill>
                  <a:srgbClr val="2B2C30"/>
                </a:solidFill>
                <a:latin typeface="Public Sans Bold"/>
                <a:ea typeface="Public Sans Bold"/>
                <a:cs typeface="Public Sans Bold"/>
                <a:sym typeface="Public Sans Bold"/>
              </a:rPr>
              <a:t>REFERENCES</a:t>
            </a:r>
          </a:p>
        </p:txBody>
      </p:sp>
      <p:sp>
        <p:nvSpPr>
          <p:cNvPr id="4" name="TextBox 4"/>
          <p:cNvSpPr txBox="1"/>
          <p:nvPr/>
        </p:nvSpPr>
        <p:spPr>
          <a:xfrm>
            <a:off x="1549784" y="2165982"/>
            <a:ext cx="14384018" cy="9101043"/>
          </a:xfrm>
          <a:prstGeom prst="rect">
            <a:avLst/>
          </a:prstGeom>
        </p:spPr>
        <p:txBody>
          <a:bodyPr lIns="0" tIns="0" rIns="0" bIns="0" rtlCol="0" anchor="t">
            <a:spAutoFit/>
          </a:bodyPr>
          <a:lstStyle/>
          <a:p>
            <a:pPr algn="ctr">
              <a:lnSpc>
                <a:spcPts val="3988"/>
              </a:lnSpc>
            </a:pPr>
            <a:r>
              <a:rPr lang="en-US" sz="2659" dirty="0">
                <a:solidFill>
                  <a:srgbClr val="2B2C30"/>
                </a:solidFill>
                <a:latin typeface="Public Sans"/>
                <a:ea typeface="Public Sans"/>
                <a:cs typeface="Public Sans"/>
                <a:sym typeface="Public Sans"/>
              </a:rPr>
              <a:t>Xcitium. (2025) </a:t>
            </a:r>
            <a:r>
              <a:rPr lang="en-US" sz="2659" i="1" dirty="0">
                <a:solidFill>
                  <a:srgbClr val="2B2C30"/>
                </a:solidFill>
                <a:latin typeface="Public Sans Italics"/>
                <a:ea typeface="Public Sans Italics"/>
                <a:cs typeface="Public Sans Italics"/>
                <a:sym typeface="Public Sans Italics"/>
              </a:rPr>
              <a:t>What are TPS? A complete guide to Transaction Processing Systems.</a:t>
            </a:r>
            <a:r>
              <a:rPr lang="en-US" sz="2659" dirty="0">
                <a:solidFill>
                  <a:srgbClr val="2B2C30"/>
                </a:solidFill>
                <a:latin typeface="Public Sans"/>
                <a:ea typeface="Public Sans"/>
                <a:cs typeface="Public Sans"/>
                <a:sym typeface="Public Sans"/>
              </a:rPr>
              <a:t> [online] Available </a:t>
            </a:r>
            <a:r>
              <a:rPr lang="en-US" sz="2659" dirty="0" err="1">
                <a:solidFill>
                  <a:srgbClr val="2B2C30"/>
                </a:solidFill>
                <a:latin typeface="Public Sans"/>
                <a:ea typeface="Public Sans"/>
                <a:cs typeface="Public Sans"/>
                <a:sym typeface="Public Sans"/>
              </a:rPr>
              <a:t>at:https</a:t>
            </a:r>
            <a:r>
              <a:rPr lang="en-US" sz="2659" dirty="0">
                <a:solidFill>
                  <a:srgbClr val="2B2C30"/>
                </a:solidFill>
                <a:latin typeface="Public Sans"/>
                <a:ea typeface="Public Sans"/>
                <a:cs typeface="Public Sans"/>
                <a:sym typeface="Public Sans"/>
              </a:rPr>
              <a:t>://www.xcitium.com/blog/news/what-are-tps/ (Accessed at: 13/03/2026)</a:t>
            </a:r>
          </a:p>
          <a:p>
            <a:pPr algn="ctr">
              <a:lnSpc>
                <a:spcPts val="3988"/>
              </a:lnSpc>
            </a:pPr>
            <a:r>
              <a:rPr lang="en-US" sz="2659" dirty="0">
                <a:solidFill>
                  <a:srgbClr val="2B2C30"/>
                </a:solidFill>
                <a:latin typeface="Public Sans"/>
                <a:ea typeface="Public Sans"/>
                <a:cs typeface="Public Sans"/>
                <a:sym typeface="Public Sans"/>
              </a:rPr>
              <a:t>Malyshev, A. (2025). </a:t>
            </a:r>
            <a:r>
              <a:rPr lang="en-US" sz="2659" i="1" dirty="0">
                <a:solidFill>
                  <a:srgbClr val="2B2C30"/>
                </a:solidFill>
                <a:latin typeface="Public Sans Italics"/>
                <a:ea typeface="Public Sans Italics"/>
                <a:cs typeface="Public Sans Italics"/>
                <a:sym typeface="Public Sans Italics"/>
              </a:rPr>
              <a:t>What Is a Transaction Processing System: Definition, Types, and Benefits [Guide 2026]</a:t>
            </a:r>
            <a:r>
              <a:rPr lang="en-US" sz="2659" dirty="0">
                <a:solidFill>
                  <a:srgbClr val="2B2C30"/>
                </a:solidFill>
                <a:latin typeface="Public Sans"/>
                <a:ea typeface="Public Sans"/>
                <a:cs typeface="Public Sans"/>
                <a:sym typeface="Public Sans"/>
              </a:rPr>
              <a:t>. </a:t>
            </a:r>
            <a:r>
              <a:rPr lang="en-US" sz="2659" i="1" dirty="0" err="1">
                <a:solidFill>
                  <a:srgbClr val="2B2C30"/>
                </a:solidFill>
                <a:latin typeface="Public Sans Italics"/>
                <a:ea typeface="Public Sans Italics"/>
                <a:cs typeface="Public Sans Italics"/>
                <a:sym typeface="Public Sans Italics"/>
              </a:rPr>
              <a:t>SDK.finance</a:t>
            </a:r>
            <a:r>
              <a:rPr lang="en-US" sz="2659" dirty="0">
                <a:solidFill>
                  <a:srgbClr val="2B2C30"/>
                </a:solidFill>
                <a:latin typeface="Public Sans"/>
                <a:ea typeface="Public Sans"/>
                <a:cs typeface="Public Sans"/>
                <a:sym typeface="Public Sans"/>
              </a:rPr>
              <a:t>. [online] . Available at: https://sdk.finance/blog/what-is-a-transaction-processing-system-definition-types-and-benefits/. (Accessed at: 13/03/2026)</a:t>
            </a:r>
          </a:p>
          <a:p>
            <a:pPr algn="ctr">
              <a:lnSpc>
                <a:spcPts val="3988"/>
              </a:lnSpc>
            </a:pPr>
            <a:r>
              <a:rPr lang="en-US" sz="2659" dirty="0">
                <a:solidFill>
                  <a:srgbClr val="2B2C30"/>
                </a:solidFill>
                <a:latin typeface="Public Sans"/>
                <a:ea typeface="Public Sans"/>
                <a:cs typeface="Public Sans"/>
                <a:sym typeface="Public Sans"/>
              </a:rPr>
              <a:t>Oracle (2022) </a:t>
            </a:r>
            <a:r>
              <a:rPr lang="en-US" sz="2659" i="1" dirty="0">
                <a:solidFill>
                  <a:srgbClr val="2B2C30"/>
                </a:solidFill>
                <a:latin typeface="Public Sans Italics"/>
                <a:ea typeface="Public Sans Italics"/>
                <a:cs typeface="Public Sans Italics"/>
                <a:sym typeface="Public Sans Italics"/>
              </a:rPr>
              <a:t>What is ERP? </a:t>
            </a:r>
            <a:r>
              <a:rPr lang="en-US" sz="2659" dirty="0">
                <a:solidFill>
                  <a:srgbClr val="2B2C30"/>
                </a:solidFill>
                <a:latin typeface="Public Sans"/>
                <a:ea typeface="Public Sans"/>
                <a:cs typeface="Public Sans"/>
                <a:sym typeface="Public Sans"/>
              </a:rPr>
              <a:t>[online] Available at: https://www.oracle.com/uk/erp/what-is-erp/. (Accessed at: 13/03/2026)</a:t>
            </a:r>
          </a:p>
          <a:p>
            <a:pPr algn="ctr">
              <a:lnSpc>
                <a:spcPts val="3988"/>
              </a:lnSpc>
            </a:pPr>
            <a:r>
              <a:rPr lang="en-US" sz="2659" dirty="0" err="1">
                <a:solidFill>
                  <a:srgbClr val="2B2C30"/>
                </a:solidFill>
                <a:latin typeface="Public Sans"/>
                <a:ea typeface="Public Sans"/>
                <a:cs typeface="Public Sans"/>
                <a:sym typeface="Public Sans"/>
              </a:rPr>
              <a:t>TencentCloud</a:t>
            </a:r>
            <a:r>
              <a:rPr lang="en-US" sz="2659" dirty="0">
                <a:solidFill>
                  <a:srgbClr val="2B2C30"/>
                </a:solidFill>
                <a:latin typeface="Public Sans"/>
                <a:ea typeface="Public Sans"/>
                <a:cs typeface="Public Sans"/>
                <a:sym typeface="Public Sans"/>
              </a:rPr>
              <a:t> (2026) </a:t>
            </a:r>
            <a:r>
              <a:rPr lang="en-US" sz="2659" i="1" dirty="0">
                <a:solidFill>
                  <a:srgbClr val="2B2C30"/>
                </a:solidFill>
                <a:latin typeface="Public Sans Italics"/>
                <a:ea typeface="Public Sans Italics"/>
                <a:cs typeface="Public Sans Italics"/>
                <a:sym typeface="Public Sans Italics"/>
              </a:rPr>
              <a:t>What is the main function of ERP? </a:t>
            </a:r>
            <a:r>
              <a:rPr lang="en-US" sz="2659" dirty="0">
                <a:solidFill>
                  <a:srgbClr val="2B2C30"/>
                </a:solidFill>
                <a:latin typeface="Public Sans"/>
                <a:ea typeface="Public Sans"/>
                <a:cs typeface="Public Sans"/>
                <a:sym typeface="Public Sans"/>
              </a:rPr>
              <a:t>[online] Available at: https://www.tencentcloud.com/techpedia/133843. Accessed at: 13/03/2026</a:t>
            </a:r>
          </a:p>
          <a:p>
            <a:pPr algn="ctr">
              <a:lnSpc>
                <a:spcPts val="3988"/>
              </a:lnSpc>
            </a:pPr>
            <a:r>
              <a:rPr lang="en-US" sz="2659" dirty="0">
                <a:solidFill>
                  <a:srgbClr val="2B2C30"/>
                </a:solidFill>
                <a:latin typeface="Public Sans"/>
                <a:ea typeface="Public Sans"/>
                <a:cs typeface="Public Sans"/>
                <a:sym typeface="Public Sans"/>
              </a:rPr>
              <a:t>Xcitium. (2025) What are TPS? A complete guide to Transaction Processing Systems. [online] Available </a:t>
            </a:r>
            <a:r>
              <a:rPr lang="en-US" sz="2659" dirty="0" err="1">
                <a:solidFill>
                  <a:srgbClr val="2B2C30"/>
                </a:solidFill>
                <a:latin typeface="Public Sans"/>
                <a:ea typeface="Public Sans"/>
                <a:cs typeface="Public Sans"/>
                <a:sym typeface="Public Sans"/>
              </a:rPr>
              <a:t>at:https</a:t>
            </a:r>
            <a:r>
              <a:rPr lang="en-US" sz="2659" dirty="0">
                <a:solidFill>
                  <a:srgbClr val="2B2C30"/>
                </a:solidFill>
                <a:latin typeface="Public Sans"/>
                <a:ea typeface="Public Sans"/>
                <a:cs typeface="Public Sans"/>
                <a:sym typeface="Public Sans"/>
              </a:rPr>
              <a:t>://www.xcitium.com/blog/news/what-are-tps/ (Accessed at: 13/03/2026)</a:t>
            </a:r>
          </a:p>
          <a:p>
            <a:pPr algn="ctr">
              <a:lnSpc>
                <a:spcPts val="3988"/>
              </a:lnSpc>
            </a:pPr>
            <a:r>
              <a:rPr lang="en-US" sz="2659" dirty="0">
                <a:solidFill>
                  <a:srgbClr val="2B2C30"/>
                </a:solidFill>
                <a:latin typeface="Public Sans"/>
                <a:ea typeface="Public Sans"/>
                <a:cs typeface="Public Sans"/>
                <a:sym typeface="Public Sans"/>
              </a:rPr>
              <a:t>Zheng, N (2026) </a:t>
            </a:r>
            <a:r>
              <a:rPr lang="en-US" sz="2659" i="1" dirty="0">
                <a:solidFill>
                  <a:srgbClr val="2B2C30"/>
                </a:solidFill>
                <a:latin typeface="Public Sans Italics"/>
                <a:ea typeface="Public Sans Italics"/>
                <a:cs typeface="Public Sans Italics"/>
                <a:sym typeface="Public Sans Italics"/>
              </a:rPr>
              <a:t>Management Information System: Benefits &amp; Examples of its Application. </a:t>
            </a:r>
            <a:r>
              <a:rPr lang="en-US" sz="2659" i="1" dirty="0" err="1">
                <a:solidFill>
                  <a:srgbClr val="2B2C30"/>
                </a:solidFill>
                <a:latin typeface="Public Sans Italics"/>
                <a:ea typeface="Public Sans Italics"/>
                <a:cs typeface="Public Sans Italics"/>
                <a:sym typeface="Public Sans Italics"/>
              </a:rPr>
              <a:t>Hashmicro</a:t>
            </a:r>
            <a:r>
              <a:rPr lang="en-US" sz="2659" i="1" dirty="0">
                <a:solidFill>
                  <a:srgbClr val="2B2C30"/>
                </a:solidFill>
                <a:latin typeface="Public Sans Italics"/>
                <a:ea typeface="Public Sans Italics"/>
                <a:cs typeface="Public Sans Italics"/>
                <a:sym typeface="Public Sans Italics"/>
              </a:rPr>
              <a:t>. [online]. Available </a:t>
            </a:r>
            <a:r>
              <a:rPr lang="en-US" sz="2659" i="1" dirty="0" err="1">
                <a:solidFill>
                  <a:srgbClr val="2B2C30"/>
                </a:solidFill>
                <a:latin typeface="Public Sans Italics"/>
                <a:ea typeface="Public Sans Italics"/>
                <a:cs typeface="Public Sans Italics"/>
                <a:sym typeface="Public Sans Italics"/>
              </a:rPr>
              <a:t>at:https</a:t>
            </a:r>
            <a:r>
              <a:rPr lang="en-US" sz="2659" i="1" dirty="0">
                <a:solidFill>
                  <a:srgbClr val="2B2C30"/>
                </a:solidFill>
                <a:latin typeface="Public Sans Italics"/>
                <a:ea typeface="Public Sans Italics"/>
                <a:cs typeface="Public Sans Italics"/>
                <a:sym typeface="Public Sans Italics"/>
              </a:rPr>
              <a:t>://www.hashmicro.com/blog/management-information-system-benefits-examples-of-its-application/. (Accessed at: 13/03/2026)</a:t>
            </a:r>
          </a:p>
          <a:p>
            <a:pPr algn="ctr">
              <a:lnSpc>
                <a:spcPts val="3988"/>
              </a:lnSpc>
            </a:pPr>
            <a:endParaRPr lang="en-US" sz="2659" i="1" dirty="0">
              <a:solidFill>
                <a:srgbClr val="2B2C30"/>
              </a:solidFill>
              <a:latin typeface="Public Sans Italics"/>
              <a:ea typeface="Public Sans Italics"/>
              <a:cs typeface="Public Sans Italics"/>
              <a:sym typeface="Public Sans Italics"/>
            </a:endParaRPr>
          </a:p>
          <a:p>
            <a:pPr algn="ctr">
              <a:lnSpc>
                <a:spcPts val="3988"/>
              </a:lnSpc>
            </a:pPr>
            <a:endParaRPr lang="en-US" sz="2659" i="1" dirty="0">
              <a:solidFill>
                <a:srgbClr val="2B2C30"/>
              </a:solidFill>
              <a:latin typeface="Public Sans Italics"/>
              <a:ea typeface="Public Sans Italics"/>
              <a:cs typeface="Public Sans Italics"/>
              <a:sym typeface="Public Sans Italics"/>
            </a:endParaRPr>
          </a:p>
          <a:p>
            <a:pPr algn="ctr">
              <a:lnSpc>
                <a:spcPts val="3988"/>
              </a:lnSpc>
            </a:pPr>
            <a:endParaRPr lang="en-US" sz="2659" i="1" dirty="0">
              <a:solidFill>
                <a:srgbClr val="2B2C30"/>
              </a:solidFill>
              <a:latin typeface="Public Sans Italics"/>
              <a:ea typeface="Public Sans Italics"/>
              <a:cs typeface="Public Sans Italics"/>
              <a:sym typeface="Public Sans Itali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0" y="0"/>
            <a:ext cx="8649338" cy="10116185"/>
          </a:xfrm>
          <a:custGeom>
            <a:avLst/>
            <a:gdLst/>
            <a:ahLst/>
            <a:cxnLst/>
            <a:rect l="l" t="t" r="r" b="b"/>
            <a:pathLst>
              <a:path w="8649338" h="10116185">
                <a:moveTo>
                  <a:pt x="0" y="0"/>
                </a:moveTo>
                <a:lnTo>
                  <a:pt x="8649338" y="0"/>
                </a:lnTo>
                <a:lnTo>
                  <a:pt x="8649338" y="10116185"/>
                </a:lnTo>
                <a:lnTo>
                  <a:pt x="0" y="10116185"/>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1312957" y="1470454"/>
            <a:ext cx="2529840" cy="1028688"/>
          </a:xfrm>
          <a:prstGeom prst="rect">
            <a:avLst/>
          </a:prstGeom>
        </p:spPr>
        <p:txBody>
          <a:bodyPr lIns="0" tIns="0" rIns="0" bIns="0" rtlCol="0" anchor="t">
            <a:spAutoFit/>
          </a:bodyPr>
          <a:lstStyle/>
          <a:p>
            <a:pPr algn="ctr">
              <a:lnSpc>
                <a:spcPts val="8400"/>
              </a:lnSpc>
            </a:pPr>
            <a:r>
              <a:rPr lang="en-US" sz="6000" b="1">
                <a:solidFill>
                  <a:srgbClr val="000000"/>
                </a:solidFill>
                <a:latin typeface="Playfair Display 1 Bold"/>
                <a:ea typeface="Playfair Display 1 Bold"/>
                <a:cs typeface="Playfair Display 1 Bold"/>
                <a:sym typeface="Playfair Display 1 Bold"/>
              </a:rPr>
              <a:t>Part III</a:t>
            </a:r>
          </a:p>
        </p:txBody>
      </p:sp>
      <p:sp>
        <p:nvSpPr>
          <p:cNvPr id="4" name="TextBox 4"/>
          <p:cNvSpPr txBox="1"/>
          <p:nvPr/>
        </p:nvSpPr>
        <p:spPr>
          <a:xfrm>
            <a:off x="9144000" y="4199890"/>
            <a:ext cx="6867754" cy="1801495"/>
          </a:xfrm>
          <a:prstGeom prst="rect">
            <a:avLst/>
          </a:prstGeom>
        </p:spPr>
        <p:txBody>
          <a:bodyPr lIns="0" tIns="0" rIns="0" bIns="0" rtlCol="0" anchor="t">
            <a:spAutoFit/>
          </a:bodyPr>
          <a:lstStyle/>
          <a:p>
            <a:pPr algn="ctr">
              <a:lnSpc>
                <a:spcPts val="7279"/>
              </a:lnSpc>
            </a:pPr>
            <a:r>
              <a:rPr lang="en-US" sz="5199" b="1">
                <a:solidFill>
                  <a:srgbClr val="000000"/>
                </a:solidFill>
                <a:latin typeface="Playfair Display 1 Bold"/>
                <a:ea typeface="Playfair Display 1 Bold"/>
                <a:cs typeface="Playfair Display 1 Bold"/>
                <a:sym typeface="Playfair Display 1 Bold"/>
              </a:rPr>
              <a:t>Moyez Uddin</a:t>
            </a:r>
          </a:p>
          <a:p>
            <a:pPr algn="ctr">
              <a:lnSpc>
                <a:spcPts val="7279"/>
              </a:lnSpc>
            </a:pPr>
            <a:r>
              <a:rPr lang="en-US" sz="5199" b="1">
                <a:solidFill>
                  <a:srgbClr val="000000"/>
                </a:solidFill>
                <a:latin typeface="Playfair Display 1 Bold"/>
                <a:ea typeface="Playfair Display 1 Bold"/>
                <a:cs typeface="Playfair Display 1 Bold"/>
                <a:sym typeface="Playfair Display 1 Bold"/>
              </a:rPr>
              <a:t>Student ID: 2410661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1532033" y="942975"/>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INTRODUCTION TO ETHICAL CONSIDERATIONS</a:t>
            </a:r>
          </a:p>
        </p:txBody>
      </p:sp>
      <p:sp>
        <p:nvSpPr>
          <p:cNvPr id="4" name="TextBox 4"/>
          <p:cNvSpPr txBox="1"/>
          <p:nvPr/>
        </p:nvSpPr>
        <p:spPr>
          <a:xfrm>
            <a:off x="1028700" y="2544392"/>
            <a:ext cx="16230589" cy="4622166"/>
          </a:xfrm>
          <a:prstGeom prst="rect">
            <a:avLst/>
          </a:prstGeom>
        </p:spPr>
        <p:txBody>
          <a:bodyPr lIns="0" tIns="0" rIns="0" bIns="0" rtlCol="0" anchor="t">
            <a:spAutoFit/>
          </a:bodyPr>
          <a:lstStyle/>
          <a:p>
            <a:pPr marL="626104" lvl="1" indent="-313052" algn="l">
              <a:lnSpc>
                <a:spcPts val="4059"/>
              </a:lnSpc>
              <a:buFont typeface="Arial"/>
              <a:buChar char="•"/>
            </a:pPr>
            <a:r>
              <a:rPr lang="en-US" sz="2899" b="1">
                <a:solidFill>
                  <a:srgbClr val="2B2C30"/>
                </a:solidFill>
                <a:latin typeface="Public Sans Bold"/>
                <a:ea typeface="Public Sans Bold"/>
                <a:cs typeface="Public Sans Bold"/>
                <a:sym typeface="Public Sans Bold"/>
              </a:rPr>
              <a:t>I believe that ethical considerations have to be in place whenever we undertake such modern info systems particularly at this time when AI is becoming mainstream. These tools are capable of incredible things, but they also intduce dangers that may damage trust and cause legal issues and damage to individuals in case we overlook them (Buhmann and Fieseler, 2022).</a:t>
            </a:r>
          </a:p>
          <a:p>
            <a:pPr algn="l">
              <a:lnSpc>
                <a:spcPts val="4059"/>
              </a:lnSpc>
            </a:pPr>
            <a:endParaRPr lang="en-US" sz="2899" b="1">
              <a:solidFill>
                <a:srgbClr val="2B2C30"/>
              </a:solidFill>
              <a:latin typeface="Public Sans Bold"/>
              <a:ea typeface="Public Sans Bold"/>
              <a:cs typeface="Public Sans Bold"/>
              <a:sym typeface="Public Sans Bold"/>
            </a:endParaRPr>
          </a:p>
          <a:p>
            <a:pPr marL="626104" lvl="1" indent="-313052" algn="l">
              <a:lnSpc>
                <a:spcPts val="4059"/>
              </a:lnSpc>
              <a:buFont typeface="Arial"/>
              <a:buChar char="•"/>
            </a:pPr>
            <a:r>
              <a:rPr lang="en-US" sz="2899" b="1">
                <a:solidFill>
                  <a:srgbClr val="2B2C30"/>
                </a:solidFill>
                <a:latin typeface="Public Sans Bold"/>
                <a:ea typeface="Public Sans Bold"/>
                <a:cs typeface="Public Sans Bold"/>
                <a:sym typeface="Public Sans Bold"/>
              </a:rPr>
              <a:t>The key issues to consider include data privacy, data security, bias in algorithms, and monitoring of employeees. We ought to put ethics into a priority in our day to day work build it into design, deployment and governance, not to put it in at the end (Solove, 2008).</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1532033" y="942975"/>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INTRODUCTION TO ETHICAL CONSIDERATIONS</a:t>
            </a:r>
          </a:p>
        </p:txBody>
      </p:sp>
      <p:sp>
        <p:nvSpPr>
          <p:cNvPr id="4" name="TextBox 4"/>
          <p:cNvSpPr txBox="1"/>
          <p:nvPr/>
        </p:nvSpPr>
        <p:spPr>
          <a:xfrm>
            <a:off x="1028700" y="2544392"/>
            <a:ext cx="16230589" cy="4622166"/>
          </a:xfrm>
          <a:prstGeom prst="rect">
            <a:avLst/>
          </a:prstGeom>
        </p:spPr>
        <p:txBody>
          <a:bodyPr lIns="0" tIns="0" rIns="0" bIns="0" rtlCol="0" anchor="t">
            <a:spAutoFit/>
          </a:bodyPr>
          <a:lstStyle/>
          <a:p>
            <a:pPr marL="626104" lvl="1" indent="-313052" algn="l">
              <a:lnSpc>
                <a:spcPts val="4059"/>
              </a:lnSpc>
              <a:buFont typeface="Arial"/>
              <a:buChar char="•"/>
            </a:pPr>
            <a:r>
              <a:rPr lang="en-US" sz="2899" b="1">
                <a:solidFill>
                  <a:srgbClr val="2B2C30"/>
                </a:solidFill>
                <a:latin typeface="Public Sans Bold"/>
                <a:ea typeface="Public Sans Bold"/>
                <a:cs typeface="Public Sans Bold"/>
                <a:sym typeface="Public Sans Bold"/>
              </a:rPr>
              <a:t>I believe that ethical considerations have to be in place whenever we undertake such modern info systems particularly at this time when AI is becoming mainstream. These tools are capable of incredible things, but they also intduce dangers that may damage trust and cause legal issues and damage to individuals in case we overlook them (Buhmann and Fieseler, 2022).</a:t>
            </a:r>
          </a:p>
          <a:p>
            <a:pPr algn="l">
              <a:lnSpc>
                <a:spcPts val="4059"/>
              </a:lnSpc>
            </a:pPr>
            <a:endParaRPr lang="en-US" sz="2899" b="1">
              <a:solidFill>
                <a:srgbClr val="2B2C30"/>
              </a:solidFill>
              <a:latin typeface="Public Sans Bold"/>
              <a:ea typeface="Public Sans Bold"/>
              <a:cs typeface="Public Sans Bold"/>
              <a:sym typeface="Public Sans Bold"/>
            </a:endParaRPr>
          </a:p>
          <a:p>
            <a:pPr marL="626104" lvl="1" indent="-313052" algn="l">
              <a:lnSpc>
                <a:spcPts val="4059"/>
              </a:lnSpc>
              <a:buFont typeface="Arial"/>
              <a:buChar char="•"/>
            </a:pPr>
            <a:r>
              <a:rPr lang="en-US" sz="2899" b="1">
                <a:solidFill>
                  <a:srgbClr val="2B2C30"/>
                </a:solidFill>
                <a:latin typeface="Public Sans Bold"/>
                <a:ea typeface="Public Sans Bold"/>
                <a:cs typeface="Public Sans Bold"/>
                <a:sym typeface="Public Sans Bold"/>
              </a:rPr>
              <a:t>The key issues to consider include data privacy, data security, bias in algorithms, and monitoring of employeees. We ought to put ethics into a priority in our day to day work build it into design, deployment and governance, not to put it in at the end (Solove, 2008).</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06871" y="942975"/>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DATA PRIVACY &amp; SECURITY</a:t>
            </a:r>
          </a:p>
        </p:txBody>
      </p:sp>
      <p:sp>
        <p:nvSpPr>
          <p:cNvPr id="3" name="AutoShape 3"/>
          <p:cNvSpPr/>
          <p:nvPr/>
        </p:nvSpPr>
        <p:spPr>
          <a:xfrm flipV="1">
            <a:off x="-1696405" y="1810127"/>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4" name="TextBox 4"/>
          <p:cNvSpPr txBox="1"/>
          <p:nvPr/>
        </p:nvSpPr>
        <p:spPr>
          <a:xfrm>
            <a:off x="1006871" y="2196173"/>
            <a:ext cx="3737670" cy="502920"/>
          </a:xfrm>
          <a:prstGeom prst="rect">
            <a:avLst/>
          </a:prstGeom>
        </p:spPr>
        <p:txBody>
          <a:bodyPr lIns="0" tIns="0" rIns="0" bIns="0" rtlCol="0" anchor="t">
            <a:spAutoFit/>
          </a:bodyPr>
          <a:lstStyle/>
          <a:p>
            <a:pPr algn="l">
              <a:lnSpc>
                <a:spcPts val="4199"/>
              </a:lnSpc>
            </a:pPr>
            <a:r>
              <a:rPr lang="en-US" sz="2799" b="1">
                <a:solidFill>
                  <a:srgbClr val="2B2C30"/>
                </a:solidFill>
                <a:latin typeface="Public Sans Bold"/>
                <a:ea typeface="Public Sans Bold"/>
                <a:cs typeface="Public Sans Bold"/>
                <a:sym typeface="Public Sans Bold"/>
              </a:rPr>
              <a:t>Protect Personal Data</a:t>
            </a:r>
          </a:p>
        </p:txBody>
      </p:sp>
      <p:sp>
        <p:nvSpPr>
          <p:cNvPr id="5" name="TextBox 5"/>
          <p:cNvSpPr txBox="1"/>
          <p:nvPr/>
        </p:nvSpPr>
        <p:spPr>
          <a:xfrm>
            <a:off x="6955414" y="2196173"/>
            <a:ext cx="3407786" cy="486480"/>
          </a:xfrm>
          <a:prstGeom prst="rect">
            <a:avLst/>
          </a:prstGeom>
        </p:spPr>
        <p:txBody>
          <a:bodyPr wrap="square" lIns="0" tIns="0" rIns="0" bIns="0" rtlCol="0" anchor="t">
            <a:spAutoFit/>
          </a:bodyPr>
          <a:lstStyle/>
          <a:p>
            <a:pPr algn="l">
              <a:lnSpc>
                <a:spcPts val="4199"/>
              </a:lnSpc>
            </a:pPr>
            <a:r>
              <a:rPr lang="en-US" sz="2799" b="1" dirty="0">
                <a:solidFill>
                  <a:srgbClr val="2B2C30"/>
                </a:solidFill>
                <a:latin typeface="Public Sans Bold"/>
                <a:ea typeface="Public Sans Bold"/>
                <a:cs typeface="Public Sans Bold"/>
                <a:sym typeface="Public Sans Bold"/>
              </a:rPr>
              <a:t>Technical Controls</a:t>
            </a:r>
          </a:p>
        </p:txBody>
      </p:sp>
      <p:sp>
        <p:nvSpPr>
          <p:cNvPr id="6" name="TextBox 6"/>
          <p:cNvSpPr txBox="1"/>
          <p:nvPr/>
        </p:nvSpPr>
        <p:spPr>
          <a:xfrm>
            <a:off x="12314538" y="2186648"/>
            <a:ext cx="4449462" cy="508665"/>
          </a:xfrm>
          <a:prstGeom prst="rect">
            <a:avLst/>
          </a:prstGeom>
        </p:spPr>
        <p:txBody>
          <a:bodyPr wrap="square" lIns="0" tIns="0" rIns="0" bIns="0" rtlCol="0" anchor="t">
            <a:spAutoFit/>
          </a:bodyPr>
          <a:lstStyle/>
          <a:p>
            <a:pPr algn="ctr">
              <a:lnSpc>
                <a:spcPts val="4350"/>
              </a:lnSpc>
            </a:pPr>
            <a:r>
              <a:rPr lang="en-US" sz="2900" b="1" dirty="0">
                <a:solidFill>
                  <a:srgbClr val="2B2C30"/>
                </a:solidFill>
                <a:latin typeface="Public Sans Bold"/>
                <a:ea typeface="Public Sans Bold"/>
                <a:cs typeface="Public Sans Bold"/>
                <a:sym typeface="Public Sans Bold"/>
              </a:rPr>
              <a:t>Governance &amp; Auditing</a:t>
            </a:r>
          </a:p>
        </p:txBody>
      </p:sp>
      <p:sp>
        <p:nvSpPr>
          <p:cNvPr id="7" name="TextBox 7"/>
          <p:cNvSpPr txBox="1"/>
          <p:nvPr/>
        </p:nvSpPr>
        <p:spPr>
          <a:xfrm>
            <a:off x="0" y="3289643"/>
            <a:ext cx="5751413" cy="5509260"/>
          </a:xfrm>
          <a:prstGeom prst="rect">
            <a:avLst/>
          </a:prstGeom>
        </p:spPr>
        <p:txBody>
          <a:bodyPr lIns="0" tIns="0" rIns="0" bIns="0" rtlCol="0" anchor="t">
            <a:spAutoFit/>
          </a:bodyPr>
          <a:lstStyle/>
          <a:p>
            <a:pPr algn="ctr">
              <a:lnSpc>
                <a:spcPts val="4350"/>
              </a:lnSpc>
            </a:pPr>
            <a:r>
              <a:rPr lang="en-US" sz="2900" b="1">
                <a:solidFill>
                  <a:srgbClr val="2B2C30"/>
                </a:solidFill>
                <a:latin typeface="Public Sans Bold"/>
                <a:ea typeface="Public Sans Bold"/>
                <a:cs typeface="Public Sans Bold"/>
                <a:sym typeface="Public Sans Bold"/>
              </a:rPr>
              <a:t>Organisations are gatthering massive data on both cusomers and employees currently. I believe that it is incredibly significant to actually secure that data, as it will keep customer trust high and will make companies remain within the limits of such regulations as GDPR and CCPA (Solve, 2008).</a:t>
            </a:r>
          </a:p>
        </p:txBody>
      </p:sp>
      <p:sp>
        <p:nvSpPr>
          <p:cNvPr id="8" name="TextBox 8"/>
          <p:cNvSpPr txBox="1"/>
          <p:nvPr/>
        </p:nvSpPr>
        <p:spPr>
          <a:xfrm>
            <a:off x="5751413" y="3289643"/>
            <a:ext cx="5708449" cy="6614160"/>
          </a:xfrm>
          <a:prstGeom prst="rect">
            <a:avLst/>
          </a:prstGeom>
        </p:spPr>
        <p:txBody>
          <a:bodyPr lIns="0" tIns="0" rIns="0" bIns="0" rtlCol="0" anchor="t">
            <a:spAutoFit/>
          </a:bodyPr>
          <a:lstStyle/>
          <a:p>
            <a:pPr algn="ctr">
              <a:lnSpc>
                <a:spcPts val="4350"/>
              </a:lnSpc>
            </a:pPr>
            <a:r>
              <a:rPr lang="en-US" sz="2900" b="1">
                <a:solidFill>
                  <a:srgbClr val="2B2C30"/>
                </a:solidFill>
                <a:latin typeface="Public Sans Bold"/>
                <a:ea typeface="Public Sans Bold"/>
                <a:cs typeface="Public Sans Bold"/>
                <a:sym typeface="Public Sans Bold"/>
              </a:rPr>
              <a:t>Technically, use encrypted data on rest and data in transit, implement MFA, and network segmentation, It is important to remember to keep systems patched as well as a solid incident response plan, these measures can actually be of much assistance in mitigating the risk of breaches and ransomware (Buhmann and Fiesler, 2022)</a:t>
            </a:r>
          </a:p>
        </p:txBody>
      </p:sp>
      <p:sp>
        <p:nvSpPr>
          <p:cNvPr id="9" name="TextBox 9"/>
          <p:cNvSpPr txBox="1"/>
          <p:nvPr/>
        </p:nvSpPr>
        <p:spPr>
          <a:xfrm>
            <a:off x="11545991" y="3314408"/>
            <a:ext cx="6030638" cy="4404360"/>
          </a:xfrm>
          <a:prstGeom prst="rect">
            <a:avLst/>
          </a:prstGeom>
        </p:spPr>
        <p:txBody>
          <a:bodyPr lIns="0" tIns="0" rIns="0" bIns="0" rtlCol="0" anchor="t">
            <a:spAutoFit/>
          </a:bodyPr>
          <a:lstStyle/>
          <a:p>
            <a:pPr algn="ctr">
              <a:lnSpc>
                <a:spcPts val="4350"/>
              </a:lnSpc>
            </a:pPr>
            <a:r>
              <a:rPr lang="en-US" sz="2900" b="1">
                <a:solidFill>
                  <a:srgbClr val="2B2C30"/>
                </a:solidFill>
                <a:latin typeface="Public Sans Bold"/>
                <a:ea typeface="Public Sans Bold"/>
                <a:cs typeface="Public Sans Bold"/>
                <a:sym typeface="Public Sans Bold"/>
              </a:rPr>
              <a:t>Carry out routine data access audits as well, maintain a record of all data flows and record third party sharing of data. Compliance is not only demonstrable through doing privacy impact assessments and vendor risk reviews, but it is also actionable.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06871" y="942975"/>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ETHICAL ISSUES IN AI DECISION MAKING</a:t>
            </a:r>
          </a:p>
        </p:txBody>
      </p:sp>
      <p:sp>
        <p:nvSpPr>
          <p:cNvPr id="3" name="AutoShape 3"/>
          <p:cNvSpPr/>
          <p:nvPr/>
        </p:nvSpPr>
        <p:spPr>
          <a:xfrm flipV="1">
            <a:off x="-7086597"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4" name="TextBox 4"/>
          <p:cNvSpPr txBox="1"/>
          <p:nvPr/>
        </p:nvSpPr>
        <p:spPr>
          <a:xfrm>
            <a:off x="1028689" y="2227065"/>
            <a:ext cx="16652297" cy="2074545"/>
          </a:xfrm>
          <a:prstGeom prst="rect">
            <a:avLst/>
          </a:prstGeom>
        </p:spPr>
        <p:txBody>
          <a:bodyPr lIns="0" tIns="0" rIns="0" bIns="0" rtlCol="0" anchor="t">
            <a:spAutoFit/>
          </a:bodyPr>
          <a:lstStyle/>
          <a:p>
            <a:pPr algn="l">
              <a:lnSpc>
                <a:spcPts val="4199"/>
              </a:lnSpc>
            </a:pPr>
            <a:r>
              <a:rPr lang="en-US" sz="2799">
                <a:solidFill>
                  <a:srgbClr val="2B2C30"/>
                </a:solidFill>
                <a:latin typeface="Public Sans"/>
                <a:ea typeface="Public Sans"/>
                <a:cs typeface="Public Sans"/>
                <a:sym typeface="Public Sans"/>
              </a:rPr>
              <a:t>Decisions in AI systems are automated in ares of hiring, lending, customer care, and operations. On the one hand, they can make organisations more efficient, but on the other hand it is ill-managed models may replicate historical bias, yield inequitable results, or be unclear, putting organisations at the risk of reputational and regulatory risk.</a:t>
            </a:r>
          </a:p>
        </p:txBody>
      </p:sp>
      <p:sp>
        <p:nvSpPr>
          <p:cNvPr id="5" name="TextBox 5"/>
          <p:cNvSpPr txBox="1"/>
          <p:nvPr/>
        </p:nvSpPr>
        <p:spPr>
          <a:xfrm>
            <a:off x="1028700" y="4739761"/>
            <a:ext cx="3086100" cy="457626"/>
          </a:xfrm>
          <a:prstGeom prst="rect">
            <a:avLst/>
          </a:prstGeom>
        </p:spPr>
        <p:txBody>
          <a:bodyPr wrap="square" lIns="0" tIns="0" rIns="0" bIns="0" rtlCol="0" anchor="t">
            <a:spAutoFit/>
          </a:bodyPr>
          <a:lstStyle/>
          <a:p>
            <a:pPr algn="ctr">
              <a:lnSpc>
                <a:spcPts val="3919"/>
              </a:lnSpc>
              <a:spcBef>
                <a:spcPct val="0"/>
              </a:spcBef>
            </a:pPr>
            <a:r>
              <a:rPr lang="en-US" sz="2799" b="1" dirty="0">
                <a:solidFill>
                  <a:srgbClr val="2B2C30"/>
                </a:solidFill>
                <a:latin typeface="Public Sans Bold"/>
                <a:ea typeface="Public Sans Bold"/>
                <a:cs typeface="Public Sans Bold"/>
                <a:sym typeface="Public Sans Bold"/>
              </a:rPr>
              <a:t>Bias Mitigation</a:t>
            </a:r>
          </a:p>
        </p:txBody>
      </p:sp>
      <p:sp>
        <p:nvSpPr>
          <p:cNvPr id="6" name="TextBox 6"/>
          <p:cNvSpPr txBox="1"/>
          <p:nvPr/>
        </p:nvSpPr>
        <p:spPr>
          <a:xfrm>
            <a:off x="6315833" y="4739760"/>
            <a:ext cx="5387093" cy="457626"/>
          </a:xfrm>
          <a:prstGeom prst="rect">
            <a:avLst/>
          </a:prstGeom>
        </p:spPr>
        <p:txBody>
          <a:bodyPr wrap="square" lIns="0" tIns="0" rIns="0" bIns="0" rtlCol="0" anchor="t">
            <a:spAutoFit/>
          </a:bodyPr>
          <a:lstStyle/>
          <a:p>
            <a:pPr algn="ctr">
              <a:lnSpc>
                <a:spcPts val="3919"/>
              </a:lnSpc>
              <a:spcBef>
                <a:spcPct val="0"/>
              </a:spcBef>
            </a:pPr>
            <a:r>
              <a:rPr lang="en-US" sz="2799" b="1" dirty="0">
                <a:solidFill>
                  <a:srgbClr val="2B2C30"/>
                </a:solidFill>
                <a:latin typeface="Public Sans Bold"/>
                <a:ea typeface="Public Sans Bold"/>
                <a:cs typeface="Public Sans Bold"/>
                <a:sym typeface="Public Sans Bold"/>
              </a:rPr>
              <a:t>Transparency &amp; Explainability</a:t>
            </a:r>
          </a:p>
        </p:txBody>
      </p:sp>
      <p:sp>
        <p:nvSpPr>
          <p:cNvPr id="7" name="TextBox 7"/>
          <p:cNvSpPr txBox="1"/>
          <p:nvPr/>
        </p:nvSpPr>
        <p:spPr>
          <a:xfrm>
            <a:off x="13448040" y="4739761"/>
            <a:ext cx="3544560" cy="457626"/>
          </a:xfrm>
          <a:prstGeom prst="rect">
            <a:avLst/>
          </a:prstGeom>
        </p:spPr>
        <p:txBody>
          <a:bodyPr wrap="square" lIns="0" tIns="0" rIns="0" bIns="0" rtlCol="0" anchor="t">
            <a:spAutoFit/>
          </a:bodyPr>
          <a:lstStyle/>
          <a:p>
            <a:pPr algn="ctr">
              <a:lnSpc>
                <a:spcPts val="3919"/>
              </a:lnSpc>
              <a:spcBef>
                <a:spcPct val="0"/>
              </a:spcBef>
            </a:pPr>
            <a:r>
              <a:rPr lang="en-US" sz="2799" b="1">
                <a:solidFill>
                  <a:srgbClr val="2B2C30"/>
                </a:solidFill>
                <a:latin typeface="Public Sans Bold"/>
                <a:ea typeface="Public Sans Bold"/>
                <a:cs typeface="Public Sans Bold"/>
                <a:sym typeface="Public Sans Bold"/>
              </a:rPr>
              <a:t>Human Oversight</a:t>
            </a:r>
          </a:p>
        </p:txBody>
      </p:sp>
      <p:sp>
        <p:nvSpPr>
          <p:cNvPr id="8" name="TextBox 8"/>
          <p:cNvSpPr txBox="1"/>
          <p:nvPr/>
        </p:nvSpPr>
        <p:spPr>
          <a:xfrm>
            <a:off x="0" y="5668765"/>
            <a:ext cx="4765715" cy="3462655"/>
          </a:xfrm>
          <a:prstGeom prst="rect">
            <a:avLst/>
          </a:prstGeom>
        </p:spPr>
        <p:txBody>
          <a:bodyPr lIns="0" tIns="0" rIns="0" bIns="0" rtlCol="0" anchor="t">
            <a:spAutoFit/>
          </a:bodyPr>
          <a:lstStyle/>
          <a:p>
            <a:pPr algn="ctr">
              <a:lnSpc>
                <a:spcPts val="3919"/>
              </a:lnSpc>
              <a:spcBef>
                <a:spcPct val="0"/>
              </a:spcBef>
            </a:pPr>
            <a:r>
              <a:rPr lang="en-US" sz="2799" b="1">
                <a:solidFill>
                  <a:srgbClr val="2B2C30"/>
                </a:solidFill>
                <a:latin typeface="Public Sans Bold"/>
                <a:ea typeface="Public Sans Bold"/>
                <a:cs typeface="Public Sans Bold"/>
                <a:sym typeface="Public Sans Bold"/>
              </a:rPr>
              <a:t>We have to ensure that training datasets are representative, test models are disparate impacts, and to use correction methods such as re-weighting or fairness constraints.</a:t>
            </a:r>
          </a:p>
        </p:txBody>
      </p:sp>
      <p:sp>
        <p:nvSpPr>
          <p:cNvPr id="9" name="TextBox 9"/>
          <p:cNvSpPr txBox="1"/>
          <p:nvPr/>
        </p:nvSpPr>
        <p:spPr>
          <a:xfrm>
            <a:off x="6029019" y="5668765"/>
            <a:ext cx="5673907" cy="2967355"/>
          </a:xfrm>
          <a:prstGeom prst="rect">
            <a:avLst/>
          </a:prstGeom>
        </p:spPr>
        <p:txBody>
          <a:bodyPr lIns="0" tIns="0" rIns="0" bIns="0" rtlCol="0" anchor="t">
            <a:spAutoFit/>
          </a:bodyPr>
          <a:lstStyle/>
          <a:p>
            <a:pPr algn="ctr">
              <a:lnSpc>
                <a:spcPts val="3919"/>
              </a:lnSpc>
              <a:spcBef>
                <a:spcPct val="0"/>
              </a:spcBef>
            </a:pPr>
            <a:r>
              <a:rPr lang="en-US" sz="2799" b="1">
                <a:solidFill>
                  <a:srgbClr val="2B2C30"/>
                </a:solidFill>
                <a:latin typeface="Public Sans Bold"/>
                <a:ea typeface="Public Sans Bold"/>
                <a:cs typeface="Public Sans Bold"/>
                <a:sym typeface="Public Sans Bold"/>
              </a:rPr>
              <a:t>All the model inputs, the decision logic, and constraints should be properly documented. It should be able to explain high impact decisions in a readable manner (Solove, 2008).</a:t>
            </a:r>
          </a:p>
        </p:txBody>
      </p:sp>
      <p:sp>
        <p:nvSpPr>
          <p:cNvPr id="10" name="TextBox 10"/>
          <p:cNvSpPr txBox="1"/>
          <p:nvPr/>
        </p:nvSpPr>
        <p:spPr>
          <a:xfrm>
            <a:off x="12259408" y="5668765"/>
            <a:ext cx="5322751" cy="2967355"/>
          </a:xfrm>
          <a:prstGeom prst="rect">
            <a:avLst/>
          </a:prstGeom>
        </p:spPr>
        <p:txBody>
          <a:bodyPr lIns="0" tIns="0" rIns="0" bIns="0" rtlCol="0" anchor="t">
            <a:spAutoFit/>
          </a:bodyPr>
          <a:lstStyle/>
          <a:p>
            <a:pPr algn="ctr">
              <a:lnSpc>
                <a:spcPts val="3919"/>
              </a:lnSpc>
              <a:spcBef>
                <a:spcPct val="0"/>
              </a:spcBef>
            </a:pPr>
            <a:r>
              <a:rPr lang="en-US" sz="2799" b="1" dirty="0">
                <a:solidFill>
                  <a:srgbClr val="2B2C30"/>
                </a:solidFill>
                <a:latin typeface="Public Sans Bold"/>
                <a:ea typeface="Public Sans Bold"/>
                <a:cs typeface="Public Sans Bold"/>
                <a:sym typeface="Public Sans Bold"/>
              </a:rPr>
              <a:t>Humans need to be involved constantly especially for big decisions. It must be reviewed by humans, and they should be able to override instructions that cause issues.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7102110" y="2496720"/>
            <a:ext cx="10649915" cy="2363470"/>
          </a:xfrm>
          <a:prstGeom prst="rect">
            <a:avLst/>
          </a:prstGeom>
        </p:spPr>
        <p:txBody>
          <a:bodyPr lIns="0" tIns="0" rIns="0" bIns="0" rtlCol="0" anchor="t">
            <a:spAutoFit/>
          </a:bodyPr>
          <a:lstStyle/>
          <a:p>
            <a:pPr algn="l">
              <a:lnSpc>
                <a:spcPts val="3770"/>
              </a:lnSpc>
            </a:pPr>
            <a:r>
              <a:rPr lang="en-US" sz="2900" spc="14">
                <a:solidFill>
                  <a:srgbClr val="2B2C30"/>
                </a:solidFill>
                <a:latin typeface="Playfair Display 1"/>
                <a:ea typeface="Playfair Display 1"/>
                <a:cs typeface="Playfair Display 1"/>
                <a:sym typeface="Playfair Display 1"/>
              </a:rPr>
              <a:t>Information systems are monitoring a ton of employee activity in a granular manner. Although such a type of monitoring may enhance productivity and increase security, it may also backfire - for being over-monitored or maintaing a opaque stance kills trust, demoralises and even puts us in a legal tangle</a:t>
            </a:r>
          </a:p>
        </p:txBody>
      </p:sp>
      <p:sp>
        <p:nvSpPr>
          <p:cNvPr id="3" name="AutoShape 3"/>
          <p:cNvSpPr/>
          <p:nvPr/>
        </p:nvSpPr>
        <p:spPr>
          <a:xfrm flipV="1">
            <a:off x="6804656" y="1760761"/>
            <a:ext cx="10454633" cy="0"/>
          </a:xfrm>
          <a:prstGeom prst="line">
            <a:avLst/>
          </a:prstGeom>
          <a:ln w="9525" cap="flat">
            <a:solidFill>
              <a:srgbClr val="2B2C30"/>
            </a:solidFill>
            <a:prstDash val="solid"/>
            <a:headEnd type="none" w="sm" len="sm"/>
            <a:tailEnd type="none" w="sm" len="sm"/>
          </a:ln>
        </p:spPr>
        <p:txBody>
          <a:bodyPr/>
          <a:lstStyle/>
          <a:p>
            <a:endParaRPr lang="en-GB"/>
          </a:p>
        </p:txBody>
      </p:sp>
      <p:sp>
        <p:nvSpPr>
          <p:cNvPr id="4" name="Freeform 4"/>
          <p:cNvSpPr/>
          <p:nvPr/>
        </p:nvSpPr>
        <p:spPr>
          <a:xfrm>
            <a:off x="0" y="0"/>
            <a:ext cx="6769167" cy="10160101"/>
          </a:xfrm>
          <a:custGeom>
            <a:avLst/>
            <a:gdLst/>
            <a:ahLst/>
            <a:cxnLst/>
            <a:rect l="l" t="t" r="r" b="b"/>
            <a:pathLst>
              <a:path w="6769167" h="10160101">
                <a:moveTo>
                  <a:pt x="0" y="0"/>
                </a:moveTo>
                <a:lnTo>
                  <a:pt x="6769167" y="0"/>
                </a:lnTo>
                <a:lnTo>
                  <a:pt x="6769167" y="10160101"/>
                </a:lnTo>
                <a:lnTo>
                  <a:pt x="0" y="10160101"/>
                </a:lnTo>
                <a:lnTo>
                  <a:pt x="0" y="0"/>
                </a:lnTo>
                <a:close/>
              </a:path>
            </a:pathLst>
          </a:custGeom>
          <a:blipFill>
            <a:blip r:embed="rId2"/>
            <a:stretch>
              <a:fillRect/>
            </a:stretch>
          </a:blipFill>
        </p:spPr>
        <p:txBody>
          <a:bodyPr/>
          <a:lstStyle/>
          <a:p>
            <a:endParaRPr lang="en-GB"/>
          </a:p>
        </p:txBody>
      </p:sp>
      <p:sp>
        <p:nvSpPr>
          <p:cNvPr id="5" name="TextBox 5"/>
          <p:cNvSpPr txBox="1"/>
          <p:nvPr/>
        </p:nvSpPr>
        <p:spPr>
          <a:xfrm>
            <a:off x="7102110" y="440757"/>
            <a:ext cx="10135361" cy="1109212"/>
          </a:xfrm>
          <a:prstGeom prst="rect">
            <a:avLst/>
          </a:prstGeom>
        </p:spPr>
        <p:txBody>
          <a:bodyPr lIns="0" tIns="0" rIns="0" bIns="0" rtlCol="0" anchor="t">
            <a:spAutoFit/>
          </a:bodyPr>
          <a:lstStyle/>
          <a:p>
            <a:pPr algn="ctr">
              <a:lnSpc>
                <a:spcPts val="4487"/>
              </a:lnSpc>
              <a:spcBef>
                <a:spcPct val="0"/>
              </a:spcBef>
            </a:pPr>
            <a:r>
              <a:rPr lang="en-US" sz="3205" b="1" spc="727">
                <a:solidFill>
                  <a:srgbClr val="2B2C30"/>
                </a:solidFill>
                <a:latin typeface="Public Sans Bold"/>
                <a:ea typeface="Public Sans Bold"/>
                <a:cs typeface="Public Sans Bold"/>
                <a:sym typeface="Public Sans Bold"/>
              </a:rPr>
              <a:t>EMPLOYEE MONITORING AND SURVEILLANCE</a:t>
            </a:r>
          </a:p>
        </p:txBody>
      </p:sp>
      <p:sp>
        <p:nvSpPr>
          <p:cNvPr id="6" name="TextBox 6"/>
          <p:cNvSpPr txBox="1"/>
          <p:nvPr/>
        </p:nvSpPr>
        <p:spPr>
          <a:xfrm>
            <a:off x="7102110" y="5717439"/>
            <a:ext cx="4861290" cy="457626"/>
          </a:xfrm>
          <a:prstGeom prst="rect">
            <a:avLst/>
          </a:prstGeom>
        </p:spPr>
        <p:txBody>
          <a:bodyPr wrap="square" lIns="0" tIns="0" rIns="0" bIns="0" rtlCol="0" anchor="t">
            <a:spAutoFit/>
          </a:bodyPr>
          <a:lstStyle/>
          <a:p>
            <a:pPr algn="ctr">
              <a:lnSpc>
                <a:spcPts val="3919"/>
              </a:lnSpc>
              <a:spcBef>
                <a:spcPct val="0"/>
              </a:spcBef>
            </a:pPr>
            <a:r>
              <a:rPr lang="en-US" sz="2799" b="1" dirty="0">
                <a:solidFill>
                  <a:srgbClr val="2B2C30"/>
                </a:solidFill>
                <a:latin typeface="Public Sans Bold"/>
                <a:ea typeface="Public Sans Bold"/>
                <a:cs typeface="Public Sans Bold"/>
                <a:sym typeface="Public Sans Bold"/>
              </a:rPr>
              <a:t>Consent  &amp; Communication</a:t>
            </a:r>
          </a:p>
        </p:txBody>
      </p:sp>
      <p:sp>
        <p:nvSpPr>
          <p:cNvPr id="7" name="TextBox 7"/>
          <p:cNvSpPr txBox="1"/>
          <p:nvPr/>
        </p:nvSpPr>
        <p:spPr>
          <a:xfrm>
            <a:off x="7102110" y="6506401"/>
            <a:ext cx="10649915" cy="2967355"/>
          </a:xfrm>
          <a:prstGeom prst="rect">
            <a:avLst/>
          </a:prstGeom>
        </p:spPr>
        <p:txBody>
          <a:bodyPr lIns="0" tIns="0" rIns="0" bIns="0" rtlCol="0" anchor="t">
            <a:spAutoFit/>
          </a:bodyPr>
          <a:lstStyle/>
          <a:p>
            <a:pPr algn="ctr">
              <a:lnSpc>
                <a:spcPts val="3919"/>
              </a:lnSpc>
              <a:spcBef>
                <a:spcPct val="0"/>
              </a:spcBef>
            </a:pPr>
            <a:r>
              <a:rPr lang="en-US" sz="2799" dirty="0">
                <a:solidFill>
                  <a:srgbClr val="2B2C30"/>
                </a:solidFill>
                <a:latin typeface="Public Sans"/>
                <a:ea typeface="Public Sans"/>
                <a:cs typeface="Public Sans"/>
                <a:sym typeface="Public Sans"/>
              </a:rPr>
              <a:t>We should put down what we are actually looking at,  why it is important, how the information is used and the retention period. When the law requires us to have informed consent, we must obtain it in the right way, and we must provide employees with avenues of giving feedback or opposing what is going on in an easy manner (Ball, 2010).</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11" y="1954930"/>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1006860" y="330427"/>
            <a:ext cx="16252429" cy="131082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MITIGATING ETHCICAL RISKS &amp; ENSURING RESPONSIBLE USE</a:t>
            </a:r>
          </a:p>
        </p:txBody>
      </p:sp>
      <p:sp>
        <p:nvSpPr>
          <p:cNvPr id="4" name="TextBox 4"/>
          <p:cNvSpPr txBox="1"/>
          <p:nvPr/>
        </p:nvSpPr>
        <p:spPr>
          <a:xfrm>
            <a:off x="262581" y="2236326"/>
            <a:ext cx="17762838" cy="986155"/>
          </a:xfrm>
          <a:prstGeom prst="rect">
            <a:avLst/>
          </a:prstGeom>
        </p:spPr>
        <p:txBody>
          <a:bodyPr lIns="0" tIns="0" rIns="0" bIns="0" rtlCol="0" anchor="t">
            <a:spAutoFit/>
          </a:bodyPr>
          <a:lstStyle/>
          <a:p>
            <a:pPr algn="ctr">
              <a:lnSpc>
                <a:spcPts val="3919"/>
              </a:lnSpc>
              <a:spcBef>
                <a:spcPct val="0"/>
              </a:spcBef>
            </a:pPr>
            <a:r>
              <a:rPr lang="en-US" sz="2799" b="1">
                <a:solidFill>
                  <a:srgbClr val="2B2C30"/>
                </a:solidFill>
                <a:latin typeface="Public Sans Bold"/>
                <a:ea typeface="Public Sans Bold"/>
                <a:cs typeface="Public Sans Bold"/>
                <a:sym typeface="Public Sans Bold"/>
              </a:rPr>
              <a:t>The practical program reduces the risks related to ethics and makes the stakeholders feel secure. It is important to put safeguards in place while using especially for governace and training (Cips, 2019)</a:t>
            </a:r>
          </a:p>
        </p:txBody>
      </p:sp>
      <p:sp>
        <p:nvSpPr>
          <p:cNvPr id="5" name="TextBox 5"/>
          <p:cNvSpPr txBox="1"/>
          <p:nvPr/>
        </p:nvSpPr>
        <p:spPr>
          <a:xfrm>
            <a:off x="494270" y="4370465"/>
            <a:ext cx="4602892" cy="3462655"/>
          </a:xfrm>
          <a:prstGeom prst="rect">
            <a:avLst/>
          </a:prstGeom>
        </p:spPr>
        <p:txBody>
          <a:bodyPr lIns="0" tIns="0" rIns="0" bIns="0" rtlCol="0" anchor="t">
            <a:spAutoFit/>
          </a:bodyPr>
          <a:lstStyle/>
          <a:p>
            <a:pPr algn="ctr">
              <a:lnSpc>
                <a:spcPts val="3919"/>
              </a:lnSpc>
            </a:pPr>
            <a:r>
              <a:rPr lang="en-US" sz="2799" b="1">
                <a:solidFill>
                  <a:srgbClr val="2B2C30"/>
                </a:solidFill>
                <a:latin typeface="Public Sans Bold"/>
                <a:ea typeface="Public Sans Bold"/>
                <a:cs typeface="Public Sans Bold"/>
                <a:sym typeface="Public Sans Bold"/>
              </a:rPr>
              <a:t>Data Minimization</a:t>
            </a:r>
          </a:p>
          <a:p>
            <a:pPr algn="ctr">
              <a:lnSpc>
                <a:spcPts val="3919"/>
              </a:lnSpc>
            </a:pPr>
            <a:endParaRPr lang="en-US" sz="2799" b="1">
              <a:solidFill>
                <a:srgbClr val="2B2C30"/>
              </a:solidFill>
              <a:latin typeface="Public Sans Bold"/>
              <a:ea typeface="Public Sans Bold"/>
              <a:cs typeface="Public Sans Bold"/>
              <a:sym typeface="Public Sans Bold"/>
            </a:endParaRPr>
          </a:p>
          <a:p>
            <a:pPr algn="ctr">
              <a:lnSpc>
                <a:spcPts val="3919"/>
              </a:lnSpc>
              <a:spcBef>
                <a:spcPct val="0"/>
              </a:spcBef>
            </a:pPr>
            <a:r>
              <a:rPr lang="en-US" sz="2799" b="1">
                <a:solidFill>
                  <a:srgbClr val="2B2C30"/>
                </a:solidFill>
                <a:latin typeface="Public Sans Bold"/>
                <a:ea typeface="Public Sans Bold"/>
                <a:cs typeface="Public Sans Bold"/>
                <a:sym typeface="Public Sans Bold"/>
              </a:rPr>
              <a:t>Simply get what you really need, make retention period as short as possible and downstream sharing when necessary</a:t>
            </a:r>
          </a:p>
        </p:txBody>
      </p:sp>
      <p:sp>
        <p:nvSpPr>
          <p:cNvPr id="6" name="TextBox 6"/>
          <p:cNvSpPr txBox="1"/>
          <p:nvPr/>
        </p:nvSpPr>
        <p:spPr>
          <a:xfrm>
            <a:off x="5651157" y="4370465"/>
            <a:ext cx="4602892" cy="3957955"/>
          </a:xfrm>
          <a:prstGeom prst="rect">
            <a:avLst/>
          </a:prstGeom>
        </p:spPr>
        <p:txBody>
          <a:bodyPr lIns="0" tIns="0" rIns="0" bIns="0" rtlCol="0" anchor="t">
            <a:spAutoFit/>
          </a:bodyPr>
          <a:lstStyle/>
          <a:p>
            <a:pPr algn="ctr">
              <a:lnSpc>
                <a:spcPts val="3919"/>
              </a:lnSpc>
            </a:pPr>
            <a:r>
              <a:rPr lang="en-US" sz="2799" b="1">
                <a:solidFill>
                  <a:srgbClr val="2B2C30"/>
                </a:solidFill>
                <a:latin typeface="Public Sans Bold"/>
                <a:ea typeface="Public Sans Bold"/>
                <a:cs typeface="Public Sans Bold"/>
                <a:sym typeface="Public Sans Bold"/>
              </a:rPr>
              <a:t>Employee Awareness</a:t>
            </a:r>
          </a:p>
          <a:p>
            <a:pPr algn="ctr">
              <a:lnSpc>
                <a:spcPts val="3919"/>
              </a:lnSpc>
            </a:pPr>
            <a:endParaRPr lang="en-US" sz="2799" b="1">
              <a:solidFill>
                <a:srgbClr val="2B2C30"/>
              </a:solidFill>
              <a:latin typeface="Public Sans Bold"/>
              <a:ea typeface="Public Sans Bold"/>
              <a:cs typeface="Public Sans Bold"/>
              <a:sym typeface="Public Sans Bold"/>
            </a:endParaRPr>
          </a:p>
          <a:p>
            <a:pPr algn="ctr">
              <a:lnSpc>
                <a:spcPts val="3919"/>
              </a:lnSpc>
              <a:spcBef>
                <a:spcPct val="0"/>
              </a:spcBef>
            </a:pPr>
            <a:r>
              <a:rPr lang="en-US" sz="2799" b="1">
                <a:solidFill>
                  <a:srgbClr val="2B2C30"/>
                </a:solidFill>
                <a:latin typeface="Public Sans Bold"/>
                <a:ea typeface="Public Sans Bold"/>
                <a:cs typeface="Public Sans Bold"/>
                <a:sym typeface="Public Sans Bold"/>
              </a:rPr>
              <a:t>We need to educate all about privacy, security, and ethical AI, all people that deal with data processing or implement models</a:t>
            </a:r>
          </a:p>
        </p:txBody>
      </p:sp>
      <p:sp>
        <p:nvSpPr>
          <p:cNvPr id="7" name="TextBox 7"/>
          <p:cNvSpPr txBox="1"/>
          <p:nvPr/>
        </p:nvSpPr>
        <p:spPr>
          <a:xfrm>
            <a:off x="10444156" y="4370465"/>
            <a:ext cx="3330931" cy="3957955"/>
          </a:xfrm>
          <a:prstGeom prst="rect">
            <a:avLst/>
          </a:prstGeom>
        </p:spPr>
        <p:txBody>
          <a:bodyPr lIns="0" tIns="0" rIns="0" bIns="0" rtlCol="0" anchor="t">
            <a:spAutoFit/>
          </a:bodyPr>
          <a:lstStyle/>
          <a:p>
            <a:pPr algn="ctr">
              <a:lnSpc>
                <a:spcPts val="3919"/>
              </a:lnSpc>
            </a:pPr>
            <a:r>
              <a:rPr lang="en-US" sz="2799" b="1">
                <a:solidFill>
                  <a:srgbClr val="2B2C30"/>
                </a:solidFill>
                <a:latin typeface="Public Sans Bold"/>
                <a:ea typeface="Public Sans Bold"/>
                <a:cs typeface="Public Sans Bold"/>
                <a:sym typeface="Public Sans Bold"/>
              </a:rPr>
              <a:t>Continuous Audits</a:t>
            </a:r>
          </a:p>
          <a:p>
            <a:pPr algn="ctr">
              <a:lnSpc>
                <a:spcPts val="3919"/>
              </a:lnSpc>
            </a:pPr>
            <a:endParaRPr lang="en-US" sz="2799" b="1">
              <a:solidFill>
                <a:srgbClr val="2B2C30"/>
              </a:solidFill>
              <a:latin typeface="Public Sans Bold"/>
              <a:ea typeface="Public Sans Bold"/>
              <a:cs typeface="Public Sans Bold"/>
              <a:sym typeface="Public Sans Bold"/>
            </a:endParaRPr>
          </a:p>
          <a:p>
            <a:pPr algn="ctr">
              <a:lnSpc>
                <a:spcPts val="3919"/>
              </a:lnSpc>
              <a:spcBef>
                <a:spcPct val="0"/>
              </a:spcBef>
            </a:pPr>
            <a:r>
              <a:rPr lang="en-US" sz="2799" b="1">
                <a:solidFill>
                  <a:srgbClr val="2B2C30"/>
                </a:solidFill>
                <a:latin typeface="Public Sans Bold"/>
                <a:ea typeface="Public Sans Bold"/>
                <a:cs typeface="Public Sans Bold"/>
                <a:sym typeface="Public Sans Bold"/>
              </a:rPr>
              <a:t>Make sure audits are done from time to time to monitors the ethics of the technology as required </a:t>
            </a:r>
          </a:p>
        </p:txBody>
      </p:sp>
      <p:sp>
        <p:nvSpPr>
          <p:cNvPr id="8" name="TextBox 8"/>
          <p:cNvSpPr txBox="1"/>
          <p:nvPr/>
        </p:nvSpPr>
        <p:spPr>
          <a:xfrm>
            <a:off x="13722851" y="4370465"/>
            <a:ext cx="4565149" cy="3957955"/>
          </a:xfrm>
          <a:prstGeom prst="rect">
            <a:avLst/>
          </a:prstGeom>
        </p:spPr>
        <p:txBody>
          <a:bodyPr lIns="0" tIns="0" rIns="0" bIns="0" rtlCol="0" anchor="t">
            <a:spAutoFit/>
          </a:bodyPr>
          <a:lstStyle/>
          <a:p>
            <a:pPr algn="ctr">
              <a:lnSpc>
                <a:spcPts val="3919"/>
              </a:lnSpc>
            </a:pPr>
            <a:r>
              <a:rPr lang="en-US" sz="2799" b="1">
                <a:solidFill>
                  <a:srgbClr val="2B2C30"/>
                </a:solidFill>
                <a:latin typeface="Public Sans Bold"/>
                <a:ea typeface="Public Sans Bold"/>
                <a:cs typeface="Public Sans Bold"/>
                <a:sym typeface="Public Sans Bold"/>
              </a:rPr>
              <a:t>Clear Accountability</a:t>
            </a:r>
          </a:p>
          <a:p>
            <a:pPr algn="ctr">
              <a:lnSpc>
                <a:spcPts val="3919"/>
              </a:lnSpc>
            </a:pPr>
            <a:endParaRPr lang="en-US" sz="2799" b="1">
              <a:solidFill>
                <a:srgbClr val="2B2C30"/>
              </a:solidFill>
              <a:latin typeface="Public Sans Bold"/>
              <a:ea typeface="Public Sans Bold"/>
              <a:cs typeface="Public Sans Bold"/>
              <a:sym typeface="Public Sans Bold"/>
            </a:endParaRPr>
          </a:p>
          <a:p>
            <a:pPr algn="ctr">
              <a:lnSpc>
                <a:spcPts val="3919"/>
              </a:lnSpc>
              <a:spcBef>
                <a:spcPct val="0"/>
              </a:spcBef>
            </a:pPr>
            <a:r>
              <a:rPr lang="en-US" sz="2799" b="1">
                <a:solidFill>
                  <a:srgbClr val="2B2C30"/>
                </a:solidFill>
                <a:latin typeface="Public Sans Bold"/>
                <a:ea typeface="Public Sans Bold"/>
                <a:cs typeface="Public Sans Bold"/>
                <a:sym typeface="Public Sans Bold"/>
              </a:rPr>
              <a:t>AI decisions, where there should have approval checkpoints, and document who should be responsible for what (Zhu, Sun, and Yang, 2025)</a:t>
            </a:r>
          </a:p>
        </p:txBody>
      </p:sp>
      <p:sp>
        <p:nvSpPr>
          <p:cNvPr id="9" name="TextBox 9"/>
          <p:cNvSpPr txBox="1"/>
          <p:nvPr/>
        </p:nvSpPr>
        <p:spPr>
          <a:xfrm>
            <a:off x="262581" y="9191625"/>
            <a:ext cx="17532536" cy="986155"/>
          </a:xfrm>
          <a:prstGeom prst="rect">
            <a:avLst/>
          </a:prstGeom>
        </p:spPr>
        <p:txBody>
          <a:bodyPr lIns="0" tIns="0" rIns="0" bIns="0" rtlCol="0" anchor="t">
            <a:spAutoFit/>
          </a:bodyPr>
          <a:lstStyle/>
          <a:p>
            <a:pPr algn="ctr">
              <a:lnSpc>
                <a:spcPts val="3919"/>
              </a:lnSpc>
              <a:spcBef>
                <a:spcPct val="0"/>
              </a:spcBef>
            </a:pPr>
            <a:r>
              <a:rPr lang="en-US" sz="2799" b="1">
                <a:solidFill>
                  <a:srgbClr val="2B2C30"/>
                </a:solidFill>
                <a:latin typeface="Public Sans Bold"/>
                <a:ea typeface="Public Sans Bold"/>
                <a:cs typeface="Public Sans Bold"/>
                <a:sym typeface="Public Sans Bold"/>
              </a:rPr>
              <a:t>The next leaders can do is to take an ethics by design checklist and immediately look at the largest systems and convene a cross-team governance council to implement these ideas (Ball, 2010).</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1006871" y="942975"/>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REFERENCE LIST</a:t>
            </a:r>
          </a:p>
        </p:txBody>
      </p:sp>
      <p:sp>
        <p:nvSpPr>
          <p:cNvPr id="4" name="TextBox 4"/>
          <p:cNvSpPr txBox="1"/>
          <p:nvPr/>
        </p:nvSpPr>
        <p:spPr>
          <a:xfrm>
            <a:off x="1160859" y="2949438"/>
            <a:ext cx="16076612" cy="6434455"/>
          </a:xfrm>
          <a:prstGeom prst="rect">
            <a:avLst/>
          </a:prstGeom>
        </p:spPr>
        <p:txBody>
          <a:bodyPr lIns="0" tIns="0" rIns="0" bIns="0" rtlCol="0" anchor="t">
            <a:spAutoFit/>
          </a:bodyPr>
          <a:lstStyle/>
          <a:p>
            <a:pPr algn="ctr">
              <a:lnSpc>
                <a:spcPts val="3919"/>
              </a:lnSpc>
            </a:pPr>
            <a:r>
              <a:rPr lang="en-US" sz="2799">
                <a:solidFill>
                  <a:srgbClr val="2B2C30"/>
                </a:solidFill>
                <a:latin typeface="Public Sans"/>
                <a:ea typeface="Public Sans"/>
                <a:cs typeface="Public Sans"/>
                <a:sym typeface="Public Sans"/>
              </a:rPr>
              <a:t>Ball, K. (2010) '</a:t>
            </a:r>
            <a:r>
              <a:rPr lang="en-US" sz="2799" i="1">
                <a:solidFill>
                  <a:srgbClr val="2B2C30"/>
                </a:solidFill>
                <a:latin typeface="Public Sans Italics"/>
                <a:ea typeface="Public Sans Italics"/>
                <a:cs typeface="Public Sans Italics"/>
                <a:sym typeface="Public Sans Italics"/>
              </a:rPr>
              <a:t>Workplace surveillance: an overview</a:t>
            </a:r>
            <a:r>
              <a:rPr lang="en-US" sz="2799">
                <a:solidFill>
                  <a:srgbClr val="2B2C30"/>
                </a:solidFill>
                <a:latin typeface="Public Sans"/>
                <a:ea typeface="Public Sans"/>
                <a:cs typeface="Public Sans"/>
                <a:sym typeface="Public Sans"/>
              </a:rPr>
              <a:t>,' </a:t>
            </a:r>
            <a:r>
              <a:rPr lang="en-US" sz="2799" i="1">
                <a:solidFill>
                  <a:srgbClr val="2B2C30"/>
                </a:solidFill>
                <a:latin typeface="Public Sans Italics"/>
                <a:ea typeface="Public Sans Italics"/>
                <a:cs typeface="Public Sans Italics"/>
                <a:sym typeface="Public Sans Italics"/>
              </a:rPr>
              <a:t>Labor History</a:t>
            </a:r>
            <a:r>
              <a:rPr lang="en-US" sz="2799">
                <a:solidFill>
                  <a:srgbClr val="2B2C30"/>
                </a:solidFill>
                <a:latin typeface="Public Sans"/>
                <a:ea typeface="Public Sans"/>
                <a:cs typeface="Public Sans"/>
                <a:sym typeface="Public Sans"/>
              </a:rPr>
              <a:t>, 51(1), pp. 87–106. https://doi.org/10.1080/00236561003654776.</a:t>
            </a:r>
          </a:p>
          <a:p>
            <a:pPr algn="ctr">
              <a:lnSpc>
                <a:spcPts val="3919"/>
              </a:lnSpc>
            </a:pPr>
            <a:r>
              <a:rPr lang="en-US" sz="2799">
                <a:solidFill>
                  <a:srgbClr val="2B2C30"/>
                </a:solidFill>
                <a:latin typeface="Public Sans"/>
                <a:ea typeface="Public Sans"/>
                <a:cs typeface="Public Sans"/>
                <a:sym typeface="Public Sans"/>
              </a:rPr>
              <a:t>Buhmann, A. and Fieseler, C. (2022) </a:t>
            </a:r>
            <a:r>
              <a:rPr lang="en-US" sz="2799" i="1">
                <a:solidFill>
                  <a:srgbClr val="2B2C30"/>
                </a:solidFill>
                <a:latin typeface="Public Sans Italics"/>
                <a:ea typeface="Public Sans Italics"/>
                <a:cs typeface="Public Sans Italics"/>
                <a:sym typeface="Public Sans Italics"/>
              </a:rPr>
              <a:t>Deep learning meets deep democracy: deliberative governance and responsible innovation in artificial intelligence</a:t>
            </a:r>
            <a:r>
              <a:rPr lang="en-US" sz="2799">
                <a:solidFill>
                  <a:srgbClr val="2B2C30"/>
                </a:solidFill>
                <a:latin typeface="Public Sans"/>
                <a:ea typeface="Public Sans"/>
                <a:cs typeface="Public Sans"/>
                <a:sym typeface="Public Sans"/>
              </a:rPr>
              <a:t>, </a:t>
            </a:r>
            <a:r>
              <a:rPr lang="en-US" sz="2799" i="1">
                <a:solidFill>
                  <a:srgbClr val="2B2C30"/>
                </a:solidFill>
                <a:latin typeface="Public Sans Italics"/>
                <a:ea typeface="Public Sans Italics"/>
                <a:cs typeface="Public Sans Italics"/>
                <a:sym typeface="Public Sans Italics"/>
              </a:rPr>
              <a:t>Business Ethics Quarterly</a:t>
            </a:r>
            <a:r>
              <a:rPr lang="en-US" sz="2799">
                <a:solidFill>
                  <a:srgbClr val="2B2C30"/>
                </a:solidFill>
                <a:latin typeface="Public Sans"/>
                <a:ea typeface="Public Sans"/>
                <a:cs typeface="Public Sans"/>
                <a:sym typeface="Public Sans"/>
              </a:rPr>
              <a:t>, 33(1), pp. 146–179. https://doi.org/10.1017/beq.2021.42. </a:t>
            </a:r>
          </a:p>
          <a:p>
            <a:pPr algn="ctr">
              <a:lnSpc>
                <a:spcPts val="3919"/>
              </a:lnSpc>
            </a:pPr>
            <a:r>
              <a:rPr lang="en-US" sz="2799">
                <a:solidFill>
                  <a:srgbClr val="2B2C30"/>
                </a:solidFill>
                <a:latin typeface="Public Sans"/>
                <a:ea typeface="Public Sans"/>
                <a:cs typeface="Public Sans"/>
                <a:sym typeface="Public Sans"/>
              </a:rPr>
              <a:t>CIPD (2020) </a:t>
            </a:r>
            <a:r>
              <a:rPr lang="en-US" sz="2799" i="1">
                <a:solidFill>
                  <a:srgbClr val="2B2C30"/>
                </a:solidFill>
                <a:latin typeface="Public Sans Italics"/>
                <a:ea typeface="Public Sans Italics"/>
                <a:cs typeface="Public Sans Italics"/>
                <a:sym typeface="Public Sans Italics"/>
              </a:rPr>
              <a:t>Employee monitoring: What’s acceptable? </a:t>
            </a:r>
            <a:r>
              <a:rPr lang="en-US" sz="2799">
                <a:solidFill>
                  <a:srgbClr val="2B2C30"/>
                </a:solidFill>
                <a:latin typeface="Public Sans"/>
                <a:ea typeface="Public Sans"/>
                <a:cs typeface="Public Sans"/>
                <a:sym typeface="Public Sans"/>
              </a:rPr>
              <a:t>[https://www.cipd.org/en/views-and-insights/thought-leadership/the-world-of-work/employee-monitoring/. (Accessed at: 13/03/2026)</a:t>
            </a:r>
          </a:p>
          <a:p>
            <a:pPr algn="ctr">
              <a:lnSpc>
                <a:spcPts val="3919"/>
              </a:lnSpc>
            </a:pPr>
            <a:r>
              <a:rPr lang="en-US" sz="2799">
                <a:solidFill>
                  <a:srgbClr val="2B2C30"/>
                </a:solidFill>
                <a:latin typeface="Public Sans"/>
                <a:ea typeface="Public Sans"/>
                <a:cs typeface="Public Sans"/>
                <a:sym typeface="Public Sans"/>
              </a:rPr>
              <a:t>Cips (2019) </a:t>
            </a:r>
            <a:r>
              <a:rPr lang="en-US" sz="2799" i="1">
                <a:solidFill>
                  <a:srgbClr val="2B2C30"/>
                </a:solidFill>
                <a:latin typeface="Public Sans Italics"/>
                <a:ea typeface="Public Sans Italics"/>
                <a:cs typeface="Public Sans Italics"/>
                <a:sym typeface="Public Sans Italics"/>
              </a:rPr>
              <a:t>5 ways to identify and manage ethical risks </a:t>
            </a:r>
            <a:r>
              <a:rPr lang="en-US" sz="2799">
                <a:solidFill>
                  <a:srgbClr val="2B2C30"/>
                </a:solidFill>
                <a:latin typeface="Public Sans"/>
                <a:ea typeface="Public Sans"/>
                <a:cs typeface="Public Sans"/>
                <a:sym typeface="Public Sans"/>
              </a:rPr>
              <a:t>[online] Available at: [online] Available at: https://www.cips.org/intelligence-hub/risk-management/ethical-risk#item-block-1. (Accessed at: 13/03/26)</a:t>
            </a:r>
          </a:p>
          <a:p>
            <a:pPr algn="ctr">
              <a:lnSpc>
                <a:spcPts val="3919"/>
              </a:lnSpc>
              <a:spcBef>
                <a:spcPct val="0"/>
              </a:spcBef>
            </a:pPr>
            <a:r>
              <a:rPr lang="en-US" sz="2799">
                <a:solidFill>
                  <a:srgbClr val="2B2C30"/>
                </a:solidFill>
                <a:latin typeface="Public Sans"/>
                <a:ea typeface="Public Sans"/>
                <a:cs typeface="Public Sans"/>
                <a:sym typeface="Public Sans"/>
              </a:rPr>
              <a:t>Sun, Y. Yang, J. Zhu, H. (2025) </a:t>
            </a:r>
            <a:r>
              <a:rPr lang="en-US" sz="2799" i="1">
                <a:solidFill>
                  <a:srgbClr val="2B2C30"/>
                </a:solidFill>
                <a:latin typeface="Public Sans Italics"/>
                <a:ea typeface="Public Sans Italics"/>
                <a:cs typeface="Public Sans Italics"/>
                <a:sym typeface="Public Sans Italics"/>
              </a:rPr>
              <a:t>Towards responsible artificial intelligence in educating: a systematic review on identifying and mitigating ethical risks</a:t>
            </a:r>
            <a:r>
              <a:rPr lang="en-US" sz="2799">
                <a:solidFill>
                  <a:srgbClr val="2B2C30"/>
                </a:solidFill>
                <a:latin typeface="Public Sans"/>
                <a:ea typeface="Public Sans"/>
                <a:cs typeface="Public Sans"/>
                <a:sym typeface="Public Sans"/>
              </a:rPr>
              <a:t> [online] Available at:https://www.nature.com/articles/s41599-025-05252-6. (Accessed at: 13/03/2026)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0" y="0"/>
            <a:ext cx="6853714" cy="10287000"/>
          </a:xfrm>
          <a:custGeom>
            <a:avLst/>
            <a:gdLst/>
            <a:ahLst/>
            <a:cxnLst/>
            <a:rect l="l" t="t" r="r" b="b"/>
            <a:pathLst>
              <a:path w="6853714" h="10287000">
                <a:moveTo>
                  <a:pt x="0" y="0"/>
                </a:moveTo>
                <a:lnTo>
                  <a:pt x="6853714" y="0"/>
                </a:lnTo>
                <a:lnTo>
                  <a:pt x="6853714"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1174974" y="2271326"/>
            <a:ext cx="2607276"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PART IV</a:t>
            </a:r>
          </a:p>
        </p:txBody>
      </p:sp>
      <p:sp>
        <p:nvSpPr>
          <p:cNvPr id="4" name="TextBox 4"/>
          <p:cNvSpPr txBox="1"/>
          <p:nvPr/>
        </p:nvSpPr>
        <p:spPr>
          <a:xfrm>
            <a:off x="9792730" y="4369740"/>
            <a:ext cx="5371765" cy="1461794"/>
          </a:xfrm>
          <a:prstGeom prst="rect">
            <a:avLst/>
          </a:prstGeom>
        </p:spPr>
        <p:txBody>
          <a:bodyPr lIns="0" tIns="0" rIns="0" bIns="0" rtlCol="0" anchor="t">
            <a:spAutoFit/>
          </a:bodyPr>
          <a:lstStyle/>
          <a:p>
            <a:pPr algn="ctr">
              <a:lnSpc>
                <a:spcPts val="5866"/>
              </a:lnSpc>
            </a:pPr>
            <a:r>
              <a:rPr lang="en-US" sz="4190" b="1">
                <a:solidFill>
                  <a:srgbClr val="2B2C30"/>
                </a:solidFill>
                <a:latin typeface="Public Sans Bold"/>
                <a:ea typeface="Public Sans Bold"/>
                <a:cs typeface="Public Sans Bold"/>
                <a:sym typeface="Public Sans Bold"/>
              </a:rPr>
              <a:t>Angelina Toma</a:t>
            </a:r>
          </a:p>
          <a:p>
            <a:pPr algn="ctr">
              <a:lnSpc>
                <a:spcPts val="5866"/>
              </a:lnSpc>
              <a:spcBef>
                <a:spcPct val="0"/>
              </a:spcBef>
            </a:pPr>
            <a:r>
              <a:rPr lang="en-US" sz="4190" b="1">
                <a:solidFill>
                  <a:srgbClr val="2B2C30"/>
                </a:solidFill>
                <a:latin typeface="Public Sans Bold"/>
                <a:ea typeface="Public Sans Bold"/>
                <a:cs typeface="Public Sans Bold"/>
                <a:sym typeface="Public Sans Bold"/>
              </a:rPr>
              <a:t>Student ID: 2336703</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Freeform 3"/>
          <p:cNvSpPr/>
          <p:nvPr/>
        </p:nvSpPr>
        <p:spPr>
          <a:xfrm>
            <a:off x="3278917" y="3347984"/>
            <a:ext cx="11730167" cy="6599206"/>
          </a:xfrm>
          <a:custGeom>
            <a:avLst/>
            <a:gdLst/>
            <a:ahLst/>
            <a:cxnLst/>
            <a:rect l="l" t="t" r="r" b="b"/>
            <a:pathLst>
              <a:path w="11730167" h="6599206">
                <a:moveTo>
                  <a:pt x="0" y="0"/>
                </a:moveTo>
                <a:lnTo>
                  <a:pt x="11730166" y="0"/>
                </a:lnTo>
                <a:lnTo>
                  <a:pt x="11730166" y="6599205"/>
                </a:lnTo>
                <a:lnTo>
                  <a:pt x="0" y="6599205"/>
                </a:lnTo>
                <a:lnTo>
                  <a:pt x="0" y="0"/>
                </a:lnTo>
                <a:close/>
              </a:path>
            </a:pathLst>
          </a:custGeom>
          <a:blipFill>
            <a:blip r:embed="rId2"/>
            <a:stretch>
              <a:fillRect/>
            </a:stretch>
          </a:blipFill>
        </p:spPr>
        <p:txBody>
          <a:bodyPr/>
          <a:lstStyle/>
          <a:p>
            <a:endParaRPr lang="en-GB"/>
          </a:p>
        </p:txBody>
      </p:sp>
      <p:sp>
        <p:nvSpPr>
          <p:cNvPr id="4" name="TextBox 4"/>
          <p:cNvSpPr txBox="1"/>
          <p:nvPr/>
        </p:nvSpPr>
        <p:spPr>
          <a:xfrm>
            <a:off x="1006871" y="942975"/>
            <a:ext cx="16230600" cy="648601"/>
          </a:xfrm>
          <a:prstGeom prst="rect">
            <a:avLst/>
          </a:prstGeom>
        </p:spPr>
        <p:txBody>
          <a:bodyPr lIns="0" tIns="0" rIns="0" bIns="0" rtlCol="0" anchor="t">
            <a:spAutoFit/>
          </a:bodyPr>
          <a:lstStyle/>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INFORMATION SYSTEMS IN BUSINESS:</a:t>
            </a:r>
          </a:p>
        </p:txBody>
      </p:sp>
      <p:sp>
        <p:nvSpPr>
          <p:cNvPr id="5" name="TextBox 5"/>
          <p:cNvSpPr txBox="1"/>
          <p:nvPr/>
        </p:nvSpPr>
        <p:spPr>
          <a:xfrm>
            <a:off x="401595" y="1880232"/>
            <a:ext cx="17237471" cy="1305826"/>
          </a:xfrm>
          <a:prstGeom prst="rect">
            <a:avLst/>
          </a:prstGeom>
        </p:spPr>
        <p:txBody>
          <a:bodyPr lIns="0" tIns="0" rIns="0" bIns="0" rtlCol="0" anchor="t">
            <a:spAutoFit/>
          </a:bodyPr>
          <a:lstStyle/>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Analysis, comparison, ethical considerations, and strategic recommendations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837021" y="388290"/>
            <a:ext cx="16994450" cy="1368487"/>
          </a:xfrm>
          <a:prstGeom prst="rect">
            <a:avLst/>
          </a:prstGeom>
        </p:spPr>
        <p:txBody>
          <a:bodyPr lIns="0" tIns="0" rIns="0" bIns="0" rtlCol="0" anchor="t">
            <a:spAutoFit/>
          </a:bodyPr>
          <a:lstStyle/>
          <a:p>
            <a:pPr algn="ctr">
              <a:lnSpc>
                <a:spcPts val="5421"/>
              </a:lnSpc>
              <a:spcBef>
                <a:spcPct val="0"/>
              </a:spcBef>
            </a:pPr>
            <a:r>
              <a:rPr lang="en-US" sz="3872" b="1" spc="879">
                <a:solidFill>
                  <a:srgbClr val="2B2C30"/>
                </a:solidFill>
                <a:latin typeface="Public Sans Bold"/>
                <a:ea typeface="Public Sans Bold"/>
                <a:cs typeface="Public Sans Bold"/>
                <a:sym typeface="Public Sans Bold"/>
              </a:rPr>
              <a:t>REAL-WORLD CASE STUDIES: INFORMATION SYSTEMS IN BUSINESS</a:t>
            </a:r>
          </a:p>
        </p:txBody>
      </p:sp>
      <p:sp>
        <p:nvSpPr>
          <p:cNvPr id="4" name="TextBox 4"/>
          <p:cNvSpPr txBox="1"/>
          <p:nvPr/>
        </p:nvSpPr>
        <p:spPr>
          <a:xfrm>
            <a:off x="1016407" y="3495020"/>
            <a:ext cx="16242881" cy="2050416"/>
          </a:xfrm>
          <a:prstGeom prst="rect">
            <a:avLst/>
          </a:prstGeom>
        </p:spPr>
        <p:txBody>
          <a:bodyPr lIns="0" tIns="0" rIns="0" bIns="0" rtlCol="0" anchor="t">
            <a:spAutoFit/>
          </a:bodyPr>
          <a:lstStyle/>
          <a:p>
            <a:pPr algn="l">
              <a:lnSpc>
                <a:spcPts val="4059"/>
              </a:lnSpc>
            </a:pPr>
            <a:r>
              <a:rPr lang="en-US" sz="2899">
                <a:solidFill>
                  <a:srgbClr val="2B2C30"/>
                </a:solidFill>
                <a:latin typeface="Public Sans"/>
                <a:ea typeface="Public Sans"/>
                <a:cs typeface="Public Sans"/>
                <a:sym typeface="Public Sans"/>
              </a:rPr>
              <a:t>Information systems are critical in enhancing operational effectiveness, decision making and customer experience in any industry. Numerous organisations in the world deploy technologies like ERP system, data analytics and automated supply chain to improve their competitiveness (Malik &amp; Khan, 2021)</a:t>
            </a:r>
          </a:p>
        </p:txBody>
      </p:sp>
      <p:sp>
        <p:nvSpPr>
          <p:cNvPr id="5" name="TextBox 5"/>
          <p:cNvSpPr txBox="1"/>
          <p:nvPr/>
        </p:nvSpPr>
        <p:spPr>
          <a:xfrm>
            <a:off x="1028700" y="6361779"/>
            <a:ext cx="16230589" cy="2050416"/>
          </a:xfrm>
          <a:prstGeom prst="rect">
            <a:avLst/>
          </a:prstGeom>
        </p:spPr>
        <p:txBody>
          <a:bodyPr lIns="0" tIns="0" rIns="0" bIns="0" rtlCol="0" anchor="t">
            <a:spAutoFit/>
          </a:bodyPr>
          <a:lstStyle/>
          <a:p>
            <a:pPr algn="l">
              <a:lnSpc>
                <a:spcPts val="4059"/>
              </a:lnSpc>
            </a:pPr>
            <a:r>
              <a:rPr lang="en-US" sz="2899">
                <a:solidFill>
                  <a:srgbClr val="2B2C30"/>
                </a:solidFill>
                <a:latin typeface="Public Sans"/>
                <a:ea typeface="Public Sans"/>
                <a:cs typeface="Public Sans"/>
                <a:sym typeface="Public Sans"/>
              </a:rPr>
              <a:t>The section gives case sttudies in the real wor of organisations that have successfully implemented information systems and of those that had problems in implementation. These examples demonstrate the advantages, risks, and experience of using the developed business information systems (Azeroual, Koltay, Schopfel, 2025)</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03" y="1478174"/>
            <a:ext cx="16230594" cy="38509"/>
          </a:xfrm>
          <a:prstGeom prst="line">
            <a:avLst/>
          </a:prstGeom>
          <a:ln w="9525" cap="flat">
            <a:solidFill>
              <a:srgbClr val="2B2C30"/>
            </a:solidFill>
            <a:prstDash val="solid"/>
            <a:headEnd type="none" w="sm" len="sm"/>
            <a:tailEnd type="none" w="sm" len="sm"/>
          </a:ln>
        </p:spPr>
        <p:txBody>
          <a:bodyPr/>
          <a:lstStyle/>
          <a:p>
            <a:endParaRPr lang="en-GB" dirty="0"/>
          </a:p>
        </p:txBody>
      </p:sp>
      <p:sp>
        <p:nvSpPr>
          <p:cNvPr id="3" name="Freeform 3"/>
          <p:cNvSpPr/>
          <p:nvPr/>
        </p:nvSpPr>
        <p:spPr>
          <a:xfrm>
            <a:off x="216243" y="1920053"/>
            <a:ext cx="10767254" cy="6446893"/>
          </a:xfrm>
          <a:custGeom>
            <a:avLst/>
            <a:gdLst/>
            <a:ahLst/>
            <a:cxnLst/>
            <a:rect l="l" t="t" r="r" b="b"/>
            <a:pathLst>
              <a:path w="10767254" h="6446893">
                <a:moveTo>
                  <a:pt x="0" y="0"/>
                </a:moveTo>
                <a:lnTo>
                  <a:pt x="10767254" y="0"/>
                </a:lnTo>
                <a:lnTo>
                  <a:pt x="10767254" y="6446894"/>
                </a:lnTo>
                <a:lnTo>
                  <a:pt x="0" y="6446894"/>
                </a:lnTo>
                <a:lnTo>
                  <a:pt x="0" y="0"/>
                </a:lnTo>
                <a:close/>
              </a:path>
            </a:pathLst>
          </a:custGeom>
          <a:blipFill>
            <a:blip r:embed="rId2"/>
            <a:stretch>
              <a:fillRect/>
            </a:stretch>
          </a:blipFill>
        </p:spPr>
        <p:txBody>
          <a:bodyPr/>
          <a:lstStyle/>
          <a:p>
            <a:endParaRPr lang="en-GB"/>
          </a:p>
        </p:txBody>
      </p:sp>
      <p:sp>
        <p:nvSpPr>
          <p:cNvPr id="4" name="TextBox 4"/>
          <p:cNvSpPr txBox="1"/>
          <p:nvPr/>
        </p:nvSpPr>
        <p:spPr>
          <a:xfrm>
            <a:off x="1028700" y="669"/>
            <a:ext cx="16230597" cy="1234706"/>
          </a:xfrm>
          <a:prstGeom prst="rect">
            <a:avLst/>
          </a:prstGeom>
        </p:spPr>
        <p:txBody>
          <a:bodyPr lIns="0" tIns="0" rIns="0" bIns="0" rtlCol="0" anchor="t">
            <a:spAutoFit/>
          </a:bodyPr>
          <a:lstStyle/>
          <a:p>
            <a:pPr algn="ctr">
              <a:lnSpc>
                <a:spcPts val="4920"/>
              </a:lnSpc>
              <a:spcBef>
                <a:spcPct val="0"/>
              </a:spcBef>
            </a:pPr>
            <a:r>
              <a:rPr lang="en-US" sz="3514" b="1" spc="797">
                <a:solidFill>
                  <a:srgbClr val="2B2C30"/>
                </a:solidFill>
                <a:latin typeface="Public Sans Bold"/>
                <a:ea typeface="Public Sans Bold"/>
                <a:cs typeface="Public Sans Bold"/>
                <a:sym typeface="Public Sans Bold"/>
              </a:rPr>
              <a:t>CASE STUDY 1: AMAZON (ADVANCED ERP &amp; DATA ANALYTICS)</a:t>
            </a:r>
          </a:p>
        </p:txBody>
      </p:sp>
      <p:sp>
        <p:nvSpPr>
          <p:cNvPr id="5" name="TextBox 5"/>
          <p:cNvSpPr txBox="1"/>
          <p:nvPr/>
        </p:nvSpPr>
        <p:spPr>
          <a:xfrm>
            <a:off x="11428809" y="1853378"/>
            <a:ext cx="6859191" cy="1894920"/>
          </a:xfrm>
          <a:prstGeom prst="rect">
            <a:avLst/>
          </a:prstGeom>
        </p:spPr>
        <p:txBody>
          <a:bodyPr lIns="0" tIns="0" rIns="0" bIns="0" rtlCol="0" anchor="t">
            <a:spAutoFit/>
          </a:bodyPr>
          <a:lstStyle/>
          <a:p>
            <a:pPr algn="l">
              <a:lnSpc>
                <a:spcPts val="3021"/>
              </a:lnSpc>
            </a:pPr>
            <a:r>
              <a:rPr lang="en-US" sz="2014" b="1" dirty="0">
                <a:solidFill>
                  <a:srgbClr val="2B2C30"/>
                </a:solidFill>
                <a:latin typeface="Public Sans Bold"/>
                <a:ea typeface="Public Sans Bold"/>
                <a:cs typeface="Public Sans Bold"/>
                <a:sym typeface="Public Sans Bold"/>
              </a:rPr>
              <a:t>System Used</a:t>
            </a:r>
          </a:p>
          <a:p>
            <a:pPr marL="434944" lvl="1" indent="-217472" algn="l">
              <a:lnSpc>
                <a:spcPts val="3021"/>
              </a:lnSpc>
              <a:buFont typeface="Arial"/>
              <a:buChar char="•"/>
            </a:pPr>
            <a:r>
              <a:rPr lang="en-US" sz="2014" b="1" dirty="0">
                <a:solidFill>
                  <a:srgbClr val="2B2C30"/>
                </a:solidFill>
                <a:latin typeface="Public Sans Bold"/>
                <a:ea typeface="Public Sans Bold"/>
                <a:cs typeface="Public Sans Bold"/>
                <a:sym typeface="Public Sans Bold"/>
              </a:rPr>
              <a:t>Enterprise Resource Planning (ERP)</a:t>
            </a:r>
          </a:p>
          <a:p>
            <a:pPr marL="434944" lvl="1" indent="-217472" algn="l">
              <a:lnSpc>
                <a:spcPts val="3021"/>
              </a:lnSpc>
              <a:buFont typeface="Arial"/>
              <a:buChar char="•"/>
            </a:pPr>
            <a:r>
              <a:rPr lang="en-US" sz="2014" b="1" dirty="0">
                <a:solidFill>
                  <a:srgbClr val="2B2C30"/>
                </a:solidFill>
                <a:latin typeface="Public Sans Bold"/>
                <a:ea typeface="Public Sans Bold"/>
                <a:cs typeface="Public Sans Bold"/>
                <a:sym typeface="Public Sans Bold"/>
              </a:rPr>
              <a:t>Artificial intelligence and data analytics</a:t>
            </a:r>
          </a:p>
          <a:p>
            <a:pPr marL="434944" lvl="1" indent="-217472" algn="l">
              <a:lnSpc>
                <a:spcPts val="3021"/>
              </a:lnSpc>
              <a:buFont typeface="Arial"/>
              <a:buChar char="•"/>
            </a:pPr>
            <a:r>
              <a:rPr lang="en-US" sz="2014" b="1" dirty="0">
                <a:solidFill>
                  <a:srgbClr val="2B2C30"/>
                </a:solidFill>
                <a:latin typeface="Public Sans Bold"/>
                <a:ea typeface="Public Sans Bold"/>
                <a:cs typeface="Public Sans Bold"/>
                <a:sym typeface="Public Sans Bold"/>
              </a:rPr>
              <a:t>Automated warehouse management systems (Tashtoush, 2021)</a:t>
            </a:r>
          </a:p>
        </p:txBody>
      </p:sp>
      <p:sp>
        <p:nvSpPr>
          <p:cNvPr id="6" name="TextBox 6"/>
          <p:cNvSpPr txBox="1"/>
          <p:nvPr/>
        </p:nvSpPr>
        <p:spPr>
          <a:xfrm>
            <a:off x="11428809" y="3996576"/>
            <a:ext cx="6859191" cy="1886735"/>
          </a:xfrm>
          <a:prstGeom prst="rect">
            <a:avLst/>
          </a:prstGeom>
        </p:spPr>
        <p:txBody>
          <a:bodyPr lIns="0" tIns="0" rIns="0" bIns="0" rtlCol="0" anchor="t">
            <a:spAutoFit/>
          </a:bodyPr>
          <a:lstStyle/>
          <a:p>
            <a:pPr algn="l">
              <a:lnSpc>
                <a:spcPts val="3021"/>
              </a:lnSpc>
            </a:pPr>
            <a:r>
              <a:rPr lang="en-US" sz="2014" b="1" dirty="0">
                <a:solidFill>
                  <a:srgbClr val="2B2C30"/>
                </a:solidFill>
                <a:latin typeface="Public Sans Bold"/>
                <a:ea typeface="Public Sans Bold"/>
                <a:cs typeface="Public Sans Bold"/>
                <a:sym typeface="Public Sans Bold"/>
              </a:rPr>
              <a:t>How Amazon uses Information Systems</a:t>
            </a:r>
          </a:p>
          <a:p>
            <a:pPr marL="342900" indent="-342900" algn="l">
              <a:lnSpc>
                <a:spcPts val="3021"/>
              </a:lnSpc>
              <a:buFont typeface="Arial" panose="020B0604020202020204" pitchFamily="34" charset="0"/>
              <a:buChar char="•"/>
            </a:pPr>
            <a:r>
              <a:rPr lang="en-US" sz="2014" b="1" dirty="0">
                <a:solidFill>
                  <a:srgbClr val="2B2C30"/>
                </a:solidFill>
                <a:latin typeface="Public Sans Bold"/>
                <a:ea typeface="Public Sans Bold"/>
                <a:cs typeface="Public Sans Bold"/>
                <a:sym typeface="Public Sans Bold"/>
              </a:rPr>
              <a:t>Amazon combines the ERP systems with AI based analytics to continue its global supply chain, inventory, logistics and customer information (Chen &amp; Lai, 2022)</a:t>
            </a:r>
          </a:p>
        </p:txBody>
      </p:sp>
      <p:sp>
        <p:nvSpPr>
          <p:cNvPr id="7" name="TextBox 7"/>
          <p:cNvSpPr txBox="1"/>
          <p:nvPr/>
        </p:nvSpPr>
        <p:spPr>
          <a:xfrm>
            <a:off x="11201400" y="5939121"/>
            <a:ext cx="4725591" cy="347467"/>
          </a:xfrm>
          <a:prstGeom prst="rect">
            <a:avLst/>
          </a:prstGeom>
        </p:spPr>
        <p:txBody>
          <a:bodyPr wrap="square" lIns="0" tIns="0" rIns="0" bIns="0" rtlCol="0" anchor="t">
            <a:spAutoFit/>
          </a:bodyPr>
          <a:lstStyle/>
          <a:p>
            <a:pPr algn="ctr">
              <a:lnSpc>
                <a:spcPts val="3000"/>
              </a:lnSpc>
            </a:pPr>
            <a:r>
              <a:rPr lang="en-US" sz="2000" b="1" dirty="0">
                <a:solidFill>
                  <a:srgbClr val="2B2C30"/>
                </a:solidFill>
                <a:latin typeface="Public Sans Bold"/>
                <a:ea typeface="Public Sans Bold"/>
                <a:cs typeface="Public Sans Bold"/>
                <a:sym typeface="Public Sans Bold"/>
              </a:rPr>
              <a:t>Influence on Business Performance</a:t>
            </a:r>
          </a:p>
        </p:txBody>
      </p:sp>
      <p:sp>
        <p:nvSpPr>
          <p:cNvPr id="8" name="TextBox 8"/>
          <p:cNvSpPr txBox="1"/>
          <p:nvPr/>
        </p:nvSpPr>
        <p:spPr>
          <a:xfrm>
            <a:off x="11428809" y="6239157"/>
            <a:ext cx="5235416" cy="1142999"/>
          </a:xfrm>
          <a:prstGeom prst="rect">
            <a:avLst/>
          </a:prstGeom>
        </p:spPr>
        <p:txBody>
          <a:bodyPr lIns="0" tIns="0" rIns="0" bIns="0" rtlCol="0" anchor="t">
            <a:spAutoFit/>
          </a:bodyPr>
          <a:lstStyle/>
          <a:p>
            <a:pPr marL="431805" lvl="1" indent="-215903" algn="l">
              <a:lnSpc>
                <a:spcPts val="3000"/>
              </a:lnSpc>
              <a:buFont typeface="Arial"/>
              <a:buChar char="•"/>
            </a:pPr>
            <a:r>
              <a:rPr lang="en-US" sz="2000" b="1" dirty="0">
                <a:solidFill>
                  <a:srgbClr val="2B2C30"/>
                </a:solidFill>
                <a:latin typeface="Public Sans Bold"/>
                <a:ea typeface="Public Sans Bold"/>
                <a:cs typeface="Public Sans Bold"/>
                <a:sym typeface="Public Sans Bold"/>
              </a:rPr>
              <a:t>Improved logistics with a faster delivery</a:t>
            </a:r>
          </a:p>
          <a:p>
            <a:pPr marL="431805" lvl="1" indent="-215903" algn="l">
              <a:lnSpc>
                <a:spcPts val="3000"/>
              </a:lnSpc>
              <a:buFont typeface="Arial"/>
              <a:buChar char="•"/>
            </a:pPr>
            <a:r>
              <a:rPr lang="en-US" sz="2000" b="1" dirty="0">
                <a:solidFill>
                  <a:srgbClr val="2B2C30"/>
                </a:solidFill>
                <a:latin typeface="Public Sans Bold"/>
                <a:ea typeface="Public Sans Bold"/>
                <a:cs typeface="Public Sans Bold"/>
                <a:sym typeface="Public Sans Bold"/>
              </a:rPr>
              <a:t>Increased accuracy in inventory</a:t>
            </a:r>
          </a:p>
          <a:p>
            <a:pPr marL="431805" lvl="1" indent="-215903" algn="l">
              <a:lnSpc>
                <a:spcPts val="3000"/>
              </a:lnSpc>
              <a:buFont typeface="Arial"/>
              <a:buChar char="•"/>
            </a:pPr>
            <a:r>
              <a:rPr lang="en-US" sz="2000" b="1" dirty="0">
                <a:solidFill>
                  <a:srgbClr val="2B2C30"/>
                </a:solidFill>
                <a:latin typeface="Public Sans Bold"/>
                <a:ea typeface="Public Sans Bold"/>
                <a:cs typeface="Public Sans Bold"/>
                <a:sym typeface="Public Sans Bold"/>
              </a:rPr>
              <a:t>Increased customer satisfaction</a:t>
            </a:r>
          </a:p>
        </p:txBody>
      </p:sp>
      <p:sp>
        <p:nvSpPr>
          <p:cNvPr id="9" name="TextBox 9"/>
          <p:cNvSpPr txBox="1"/>
          <p:nvPr/>
        </p:nvSpPr>
        <p:spPr>
          <a:xfrm>
            <a:off x="11428809" y="7810781"/>
            <a:ext cx="6859191" cy="1886350"/>
          </a:xfrm>
          <a:prstGeom prst="rect">
            <a:avLst/>
          </a:prstGeom>
        </p:spPr>
        <p:txBody>
          <a:bodyPr lIns="0" tIns="0" rIns="0" bIns="0" rtlCol="0" anchor="t">
            <a:spAutoFit/>
          </a:bodyPr>
          <a:lstStyle/>
          <a:p>
            <a:pPr algn="l">
              <a:lnSpc>
                <a:spcPts val="3000"/>
              </a:lnSpc>
            </a:pPr>
            <a:r>
              <a:rPr lang="en-US" sz="2000" b="1" dirty="0">
                <a:solidFill>
                  <a:srgbClr val="2B2C30"/>
                </a:solidFill>
                <a:latin typeface="Public Sans Bold"/>
                <a:ea typeface="Public Sans Bold"/>
                <a:cs typeface="Public Sans Bold"/>
                <a:sym typeface="Public Sans Bold"/>
              </a:rPr>
              <a:t>Key takeaway</a:t>
            </a:r>
          </a:p>
          <a:p>
            <a:pPr marL="342900" indent="-342900" algn="l">
              <a:lnSpc>
                <a:spcPts val="3000"/>
              </a:lnSpc>
              <a:buFont typeface="Arial" panose="020B0604020202020204" pitchFamily="34" charset="0"/>
              <a:buChar char="•"/>
            </a:pPr>
            <a:r>
              <a:rPr lang="en-US" sz="2000" b="1" dirty="0">
                <a:solidFill>
                  <a:srgbClr val="2B2C30"/>
                </a:solidFill>
                <a:latin typeface="Public Sans Bold"/>
                <a:ea typeface="Public Sans Bold"/>
                <a:cs typeface="Public Sans Bold"/>
                <a:sym typeface="Public Sans Bold"/>
              </a:rPr>
              <a:t>The process of decision  making based on the data allows Amazon to be efficient in its operations and competitive in the global e-commerce (Hamdat et al, 2024</a:t>
            </a:r>
          </a:p>
        </p:txBody>
      </p:sp>
      <p:sp>
        <p:nvSpPr>
          <p:cNvPr id="10" name="TextBox 10"/>
          <p:cNvSpPr txBox="1"/>
          <p:nvPr/>
        </p:nvSpPr>
        <p:spPr>
          <a:xfrm>
            <a:off x="216243" y="8648700"/>
            <a:ext cx="10767254" cy="1142999"/>
          </a:xfrm>
          <a:prstGeom prst="rect">
            <a:avLst/>
          </a:prstGeom>
        </p:spPr>
        <p:txBody>
          <a:bodyPr lIns="0" tIns="0" rIns="0" bIns="0" rtlCol="0" anchor="t">
            <a:spAutoFit/>
          </a:bodyPr>
          <a:lstStyle/>
          <a:p>
            <a:pPr algn="ctr">
              <a:lnSpc>
                <a:spcPts val="3000"/>
              </a:lnSpc>
            </a:pPr>
            <a:r>
              <a:rPr lang="en-US" sz="2000" b="1">
                <a:solidFill>
                  <a:srgbClr val="2B2C30"/>
                </a:solidFill>
                <a:latin typeface="Public Sans Bold"/>
                <a:ea typeface="Public Sans Bold"/>
                <a:cs typeface="Public Sans Bold"/>
                <a:sym typeface="Public Sans Bold"/>
              </a:rPr>
              <a:t>Figure 1: Global digital tranformation spending is projected to exceed $3.9 tillion by 2027, highlighting the increasing strategic importance of information systems for organisational competitiveness (IDC, 2023)</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06871" y="942975"/>
            <a:ext cx="16252429" cy="131082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CASE STUDY 2: TESCO (DATA-DRIVEN INVENTORY MANAGEMENT)</a:t>
            </a:r>
          </a:p>
        </p:txBody>
      </p:sp>
      <p:sp>
        <p:nvSpPr>
          <p:cNvPr id="3" name="AutoShape 3"/>
          <p:cNvSpPr/>
          <p:nvPr/>
        </p:nvSpPr>
        <p:spPr>
          <a:xfrm flipV="1">
            <a:off x="1006882" y="2258559"/>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4" name="TextBox 4"/>
          <p:cNvSpPr txBox="1"/>
          <p:nvPr/>
        </p:nvSpPr>
        <p:spPr>
          <a:xfrm>
            <a:off x="821520" y="2714374"/>
            <a:ext cx="16230600" cy="4839202"/>
          </a:xfrm>
          <a:prstGeom prst="rect">
            <a:avLst/>
          </a:prstGeom>
        </p:spPr>
        <p:txBody>
          <a:bodyPr lIns="0" tIns="0" rIns="0" bIns="0" rtlCol="0" anchor="t">
            <a:spAutoFit/>
          </a:bodyPr>
          <a:lstStyle/>
          <a:p>
            <a:pPr algn="l">
              <a:lnSpc>
                <a:spcPts val="3848"/>
              </a:lnSpc>
            </a:pPr>
            <a:r>
              <a:rPr lang="en-US" sz="2960" b="1" spc="14" dirty="0">
                <a:solidFill>
                  <a:srgbClr val="2B2C30"/>
                </a:solidFill>
                <a:latin typeface="Playfair Display 1 Bold"/>
                <a:ea typeface="Playfair Display 1 Bold"/>
                <a:cs typeface="Playfair Display 1 Bold"/>
                <a:sym typeface="Playfair Display 1 Bold"/>
              </a:rPr>
              <a:t>System Used</a:t>
            </a:r>
          </a:p>
          <a:p>
            <a:pPr marL="639163" lvl="1" indent="-319582" algn="l">
              <a:lnSpc>
                <a:spcPts val="3848"/>
              </a:lnSpc>
              <a:buFont typeface="Arial"/>
              <a:buChar char="•"/>
            </a:pPr>
            <a:r>
              <a:rPr lang="en-US" sz="2960" spc="14" dirty="0">
                <a:solidFill>
                  <a:srgbClr val="2B2C30"/>
                </a:solidFill>
                <a:latin typeface="Playfair Display 1"/>
                <a:ea typeface="Playfair Display 1"/>
                <a:cs typeface="Playfair Display 1"/>
                <a:sym typeface="Playfair Display 1"/>
              </a:rPr>
              <a:t>Inventory management information systems</a:t>
            </a:r>
          </a:p>
          <a:p>
            <a:pPr marL="639163" lvl="1" indent="-319582" algn="l">
              <a:lnSpc>
                <a:spcPts val="3848"/>
              </a:lnSpc>
              <a:buFont typeface="Arial"/>
              <a:buChar char="•"/>
            </a:pPr>
            <a:r>
              <a:rPr lang="en-US" sz="2960" spc="14" dirty="0">
                <a:solidFill>
                  <a:srgbClr val="2B2C30"/>
                </a:solidFill>
                <a:latin typeface="Playfair Display 1"/>
                <a:ea typeface="Playfair Display 1"/>
                <a:cs typeface="Playfair Display 1"/>
                <a:sym typeface="Playfair Display 1"/>
              </a:rPr>
              <a:t>Data analytics for demand forecasting</a:t>
            </a:r>
          </a:p>
          <a:p>
            <a:pPr algn="l">
              <a:lnSpc>
                <a:spcPts val="3848"/>
              </a:lnSpc>
            </a:pPr>
            <a:endParaRPr lang="en-US" sz="2960" spc="14" dirty="0">
              <a:solidFill>
                <a:srgbClr val="2B2C30"/>
              </a:solidFill>
              <a:latin typeface="Playfair Display 1"/>
              <a:ea typeface="Playfair Display 1"/>
              <a:cs typeface="Playfair Display 1"/>
              <a:sym typeface="Playfair Display 1"/>
            </a:endParaRPr>
          </a:p>
          <a:p>
            <a:pPr algn="l">
              <a:lnSpc>
                <a:spcPts val="3848"/>
              </a:lnSpc>
            </a:pPr>
            <a:r>
              <a:rPr lang="en-US" sz="2960" b="1" spc="14" dirty="0">
                <a:solidFill>
                  <a:srgbClr val="2B2C30"/>
                </a:solidFill>
                <a:latin typeface="Playfair Display 1 Bold"/>
                <a:ea typeface="Playfair Display 1 Bold"/>
                <a:cs typeface="Playfair Display 1 Bold"/>
                <a:sym typeface="Playfair Display 1 Bold"/>
              </a:rPr>
              <a:t>Challenges</a:t>
            </a:r>
          </a:p>
          <a:p>
            <a:pPr marL="457200" indent="-457200" algn="l">
              <a:lnSpc>
                <a:spcPts val="3848"/>
              </a:lnSpc>
              <a:buFont typeface="Arial" panose="020B0604020202020204" pitchFamily="34" charset="0"/>
              <a:buChar char="•"/>
            </a:pPr>
            <a:r>
              <a:rPr lang="en-US" sz="2960" spc="14" dirty="0">
                <a:solidFill>
                  <a:srgbClr val="2B2C30"/>
                </a:solidFill>
                <a:latin typeface="Playfair Display 1"/>
                <a:ea typeface="Playfair Display 1"/>
                <a:cs typeface="Playfair Display 1"/>
                <a:sym typeface="Playfair Display 1"/>
              </a:rPr>
              <a:t>Retailers often struggle with overstocking, product shortages, and supply chain inefficiencies (Van Thuy, 2025)</a:t>
            </a:r>
          </a:p>
          <a:p>
            <a:pPr algn="l">
              <a:lnSpc>
                <a:spcPts val="3848"/>
              </a:lnSpc>
            </a:pPr>
            <a:r>
              <a:rPr lang="en-US" sz="2960" b="1" spc="14" dirty="0">
                <a:solidFill>
                  <a:srgbClr val="2B2C30"/>
                </a:solidFill>
                <a:latin typeface="Playfair Display 1 Bold"/>
                <a:ea typeface="Playfair Display 1 Bold"/>
                <a:cs typeface="Playfair Display 1 Bold"/>
                <a:sym typeface="Playfair Display 1 Bold"/>
              </a:rPr>
              <a:t>Solution</a:t>
            </a:r>
          </a:p>
          <a:p>
            <a:pPr marL="457200" indent="-457200" algn="l">
              <a:lnSpc>
                <a:spcPts val="3848"/>
              </a:lnSpc>
              <a:buFont typeface="Arial" panose="020B0604020202020204" pitchFamily="34" charset="0"/>
              <a:buChar char="•"/>
            </a:pPr>
            <a:r>
              <a:rPr lang="en-US" sz="2960" spc="14" dirty="0">
                <a:solidFill>
                  <a:srgbClr val="2B2C30"/>
                </a:solidFill>
                <a:latin typeface="Playfair Display 1"/>
                <a:ea typeface="Playfair Display 1"/>
                <a:cs typeface="Playfair Display 1"/>
                <a:sym typeface="Playfair Display 1"/>
              </a:rPr>
              <a:t>Tesco implemented data-driven inventory systems that analyse purchasing patterns and predict product demand (Algarni, Malaiya &amp; Thayananthan, 2021)</a:t>
            </a:r>
          </a:p>
        </p:txBody>
      </p:sp>
      <p:sp>
        <p:nvSpPr>
          <p:cNvPr id="5" name="TextBox 5"/>
          <p:cNvSpPr txBox="1"/>
          <p:nvPr/>
        </p:nvSpPr>
        <p:spPr>
          <a:xfrm>
            <a:off x="821520" y="7953626"/>
            <a:ext cx="7255450" cy="1523999"/>
          </a:xfrm>
          <a:prstGeom prst="rect">
            <a:avLst/>
          </a:prstGeom>
        </p:spPr>
        <p:txBody>
          <a:bodyPr lIns="0" tIns="0" rIns="0" bIns="0" rtlCol="0" anchor="t">
            <a:spAutoFit/>
          </a:bodyPr>
          <a:lstStyle/>
          <a:p>
            <a:pPr algn="l">
              <a:lnSpc>
                <a:spcPts val="3000"/>
              </a:lnSpc>
            </a:pPr>
            <a:r>
              <a:rPr lang="en-US" sz="2000" b="1">
                <a:solidFill>
                  <a:srgbClr val="2B2C30"/>
                </a:solidFill>
                <a:latin typeface="Public Sans Bold"/>
                <a:ea typeface="Public Sans Bold"/>
                <a:cs typeface="Public Sans Bold"/>
                <a:sym typeface="Public Sans Bold"/>
              </a:rPr>
              <a:t>Impact on Business Performance</a:t>
            </a:r>
          </a:p>
          <a:p>
            <a:pPr algn="l">
              <a:lnSpc>
                <a:spcPts val="3000"/>
              </a:lnSpc>
            </a:pPr>
            <a:r>
              <a:rPr lang="en-US" sz="2000" b="1">
                <a:solidFill>
                  <a:srgbClr val="2B2C30"/>
                </a:solidFill>
                <a:latin typeface="Public Sans Bold"/>
                <a:ea typeface="Public Sans Bold"/>
                <a:cs typeface="Public Sans Bold"/>
                <a:sym typeface="Public Sans Bold"/>
              </a:rPr>
              <a:t>Reduced Inventory Waste</a:t>
            </a:r>
          </a:p>
          <a:p>
            <a:pPr marL="431805" lvl="1" indent="-215903" algn="l">
              <a:lnSpc>
                <a:spcPts val="3000"/>
              </a:lnSpc>
              <a:buFont typeface="Arial"/>
              <a:buChar char="•"/>
            </a:pPr>
            <a:r>
              <a:rPr lang="en-US" sz="2000">
                <a:solidFill>
                  <a:srgbClr val="2B2C30"/>
                </a:solidFill>
                <a:latin typeface="Public Sans"/>
                <a:ea typeface="Public Sans"/>
                <a:cs typeface="Public Sans"/>
                <a:sym typeface="Public Sans"/>
              </a:rPr>
              <a:t>Improved product availability</a:t>
            </a:r>
          </a:p>
          <a:p>
            <a:pPr marL="431805" lvl="1" indent="-215903" algn="l">
              <a:lnSpc>
                <a:spcPts val="3000"/>
              </a:lnSpc>
              <a:buFont typeface="Arial"/>
              <a:buChar char="•"/>
            </a:pPr>
            <a:r>
              <a:rPr lang="en-US" sz="2000">
                <a:solidFill>
                  <a:srgbClr val="2B2C30"/>
                </a:solidFill>
                <a:latin typeface="Public Sans"/>
                <a:ea typeface="Public Sans"/>
                <a:cs typeface="Public Sans"/>
                <a:sym typeface="Public Sans"/>
              </a:rPr>
              <a:t>Better supply chain efficiancy</a:t>
            </a:r>
          </a:p>
        </p:txBody>
      </p:sp>
      <p:sp>
        <p:nvSpPr>
          <p:cNvPr id="6" name="TextBox 6"/>
          <p:cNvSpPr txBox="1"/>
          <p:nvPr/>
        </p:nvSpPr>
        <p:spPr>
          <a:xfrm>
            <a:off x="9640488" y="7953626"/>
            <a:ext cx="7411632" cy="1143000"/>
          </a:xfrm>
          <a:prstGeom prst="rect">
            <a:avLst/>
          </a:prstGeom>
        </p:spPr>
        <p:txBody>
          <a:bodyPr lIns="0" tIns="0" rIns="0" bIns="0" rtlCol="0" anchor="t">
            <a:spAutoFit/>
          </a:bodyPr>
          <a:lstStyle/>
          <a:p>
            <a:pPr algn="l">
              <a:lnSpc>
                <a:spcPts val="3000"/>
              </a:lnSpc>
            </a:pPr>
            <a:r>
              <a:rPr lang="en-US" sz="2000" b="1" dirty="0">
                <a:solidFill>
                  <a:srgbClr val="2B2C30"/>
                </a:solidFill>
                <a:latin typeface="Public Sans Bold"/>
                <a:ea typeface="Public Sans Bold"/>
                <a:cs typeface="Public Sans Bold"/>
                <a:sym typeface="Public Sans Bold"/>
              </a:rPr>
              <a:t>Key takeaway</a:t>
            </a:r>
          </a:p>
          <a:p>
            <a:pPr marL="342900" indent="-342900" algn="l">
              <a:lnSpc>
                <a:spcPts val="3000"/>
              </a:lnSpc>
              <a:buFont typeface="Arial" panose="020B0604020202020204" pitchFamily="34" charset="0"/>
              <a:buChar char="•"/>
            </a:pPr>
            <a:r>
              <a:rPr lang="en-US" sz="2000" dirty="0">
                <a:solidFill>
                  <a:srgbClr val="2B2C30"/>
                </a:solidFill>
                <a:latin typeface="Public Sans"/>
                <a:ea typeface="Public Sans"/>
                <a:cs typeface="Public Sans"/>
                <a:sym typeface="Public Sans"/>
              </a:rPr>
              <a:t>Data analytics helps  retailers optimize inventory management and enhance operational performance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06871" y="330427"/>
            <a:ext cx="16230600" cy="131082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CASE STUDY 3: NHS IT SYSTEM IMPLEMENTATION (CHALLENGES EXAMPLE)</a:t>
            </a:r>
          </a:p>
        </p:txBody>
      </p:sp>
      <p:sp>
        <p:nvSpPr>
          <p:cNvPr id="3" name="AutoShape 3"/>
          <p:cNvSpPr/>
          <p:nvPr/>
        </p:nvSpPr>
        <p:spPr>
          <a:xfrm flipV="1">
            <a:off x="-5524505" y="1894242"/>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4" name="TextBox 4"/>
          <p:cNvSpPr txBox="1"/>
          <p:nvPr/>
        </p:nvSpPr>
        <p:spPr>
          <a:xfrm>
            <a:off x="11250663" y="4772116"/>
            <a:ext cx="5012990" cy="3289701"/>
          </a:xfrm>
          <a:prstGeom prst="rect">
            <a:avLst/>
          </a:prstGeom>
        </p:spPr>
        <p:txBody>
          <a:bodyPr lIns="0" tIns="0" rIns="0" bIns="0" rtlCol="0" anchor="t">
            <a:spAutoFit/>
          </a:bodyPr>
          <a:lstStyle/>
          <a:p>
            <a:pPr marL="596494" lvl="1" indent="-298247" algn="l">
              <a:lnSpc>
                <a:spcPts val="4420"/>
              </a:lnSpc>
              <a:buFont typeface="Arial"/>
              <a:buChar char="•"/>
            </a:pPr>
            <a:r>
              <a:rPr lang="en-US" sz="2762">
                <a:solidFill>
                  <a:srgbClr val="2B2C30"/>
                </a:solidFill>
                <a:latin typeface="Public Sans"/>
                <a:ea typeface="Public Sans"/>
                <a:cs typeface="Public Sans"/>
                <a:sym typeface="Public Sans"/>
              </a:rPr>
              <a:t>Increased costs due to delays</a:t>
            </a:r>
          </a:p>
          <a:p>
            <a:pPr marL="596494" lvl="1" indent="-298247" algn="l">
              <a:lnSpc>
                <a:spcPts val="4420"/>
              </a:lnSpc>
              <a:buFont typeface="Arial"/>
              <a:buChar char="•"/>
            </a:pPr>
            <a:r>
              <a:rPr lang="en-US" sz="2762">
                <a:solidFill>
                  <a:srgbClr val="2B2C30"/>
                </a:solidFill>
                <a:latin typeface="Public Sans"/>
                <a:ea typeface="Public Sans"/>
                <a:cs typeface="Public Sans"/>
                <a:sym typeface="Public Sans"/>
              </a:rPr>
              <a:t>Limited efficiancy improvements during early implementation (Al-Okaily, Al-Okaily, &amp; Teoh, 2023)</a:t>
            </a:r>
          </a:p>
        </p:txBody>
      </p:sp>
      <p:sp>
        <p:nvSpPr>
          <p:cNvPr id="5" name="TextBox 5"/>
          <p:cNvSpPr txBox="1"/>
          <p:nvPr/>
        </p:nvSpPr>
        <p:spPr>
          <a:xfrm>
            <a:off x="11426573" y="3410041"/>
            <a:ext cx="4837080" cy="885825"/>
          </a:xfrm>
          <a:prstGeom prst="rect">
            <a:avLst/>
          </a:prstGeom>
        </p:spPr>
        <p:txBody>
          <a:bodyPr lIns="0" tIns="0" rIns="0" bIns="0" rtlCol="0" anchor="t">
            <a:spAutoFit/>
          </a:bodyPr>
          <a:lstStyle/>
          <a:p>
            <a:pPr algn="ctr">
              <a:lnSpc>
                <a:spcPts val="3480"/>
              </a:lnSpc>
            </a:pPr>
            <a:r>
              <a:rPr lang="en-US" sz="2900" i="1">
                <a:solidFill>
                  <a:srgbClr val="2B2C30"/>
                </a:solidFill>
                <a:latin typeface="Public Sans Italics"/>
                <a:ea typeface="Public Sans Italics"/>
                <a:cs typeface="Public Sans Italics"/>
                <a:sym typeface="Public Sans Italics"/>
              </a:rPr>
              <a:t>Impact on Business Performance</a:t>
            </a:r>
          </a:p>
        </p:txBody>
      </p:sp>
      <p:sp>
        <p:nvSpPr>
          <p:cNvPr id="6" name="TextBox 6"/>
          <p:cNvSpPr txBox="1"/>
          <p:nvPr/>
        </p:nvSpPr>
        <p:spPr>
          <a:xfrm>
            <a:off x="445987" y="4705792"/>
            <a:ext cx="4383559" cy="3234689"/>
          </a:xfrm>
          <a:prstGeom prst="rect">
            <a:avLst/>
          </a:prstGeom>
        </p:spPr>
        <p:txBody>
          <a:bodyPr lIns="0" tIns="0" rIns="0" bIns="0" rtlCol="0" anchor="t">
            <a:spAutoFit/>
          </a:bodyPr>
          <a:lstStyle/>
          <a:p>
            <a:pPr marL="582933" lvl="1" indent="-291467" algn="l">
              <a:lnSpc>
                <a:spcPts val="4320"/>
              </a:lnSpc>
              <a:buFont typeface="Arial"/>
              <a:buChar char="•"/>
            </a:pPr>
            <a:r>
              <a:rPr lang="en-US" sz="2700">
                <a:solidFill>
                  <a:srgbClr val="2B2C30"/>
                </a:solidFill>
                <a:latin typeface="Public Sans"/>
                <a:ea typeface="Public Sans"/>
                <a:cs typeface="Public Sans"/>
                <a:sym typeface="Public Sans"/>
              </a:rPr>
              <a:t>Poor Project Planning</a:t>
            </a:r>
          </a:p>
          <a:p>
            <a:pPr marL="582933" lvl="1" indent="-291467" algn="l">
              <a:lnSpc>
                <a:spcPts val="4320"/>
              </a:lnSpc>
              <a:buFont typeface="Arial"/>
              <a:buChar char="•"/>
            </a:pPr>
            <a:r>
              <a:rPr lang="en-US" sz="2700">
                <a:solidFill>
                  <a:srgbClr val="2B2C30"/>
                </a:solidFill>
                <a:latin typeface="Public Sans"/>
                <a:ea typeface="Public Sans"/>
                <a:cs typeface="Public Sans"/>
                <a:sym typeface="Public Sans"/>
              </a:rPr>
              <a:t>Integration problems between systems</a:t>
            </a:r>
          </a:p>
          <a:p>
            <a:pPr marL="582933" lvl="1" indent="-291467" algn="l">
              <a:lnSpc>
                <a:spcPts val="4320"/>
              </a:lnSpc>
              <a:buFont typeface="Arial"/>
              <a:buChar char="•"/>
            </a:pPr>
            <a:r>
              <a:rPr lang="en-US" sz="2700">
                <a:solidFill>
                  <a:srgbClr val="2B2C30"/>
                </a:solidFill>
                <a:latin typeface="Public Sans"/>
                <a:ea typeface="Public Sans"/>
                <a:cs typeface="Public Sans"/>
                <a:sym typeface="Public Sans"/>
              </a:rPr>
              <a:t>Budget overruns and delays (Weerasekara &amp; Gooneratne, 2023)</a:t>
            </a:r>
          </a:p>
        </p:txBody>
      </p:sp>
      <p:sp>
        <p:nvSpPr>
          <p:cNvPr id="7" name="TextBox 7"/>
          <p:cNvSpPr txBox="1"/>
          <p:nvPr/>
        </p:nvSpPr>
        <p:spPr>
          <a:xfrm>
            <a:off x="927158" y="3410041"/>
            <a:ext cx="2785647" cy="885825"/>
          </a:xfrm>
          <a:prstGeom prst="rect">
            <a:avLst/>
          </a:prstGeom>
        </p:spPr>
        <p:txBody>
          <a:bodyPr lIns="0" tIns="0" rIns="0" bIns="0" rtlCol="0" anchor="t">
            <a:spAutoFit/>
          </a:bodyPr>
          <a:lstStyle/>
          <a:p>
            <a:pPr algn="l">
              <a:lnSpc>
                <a:spcPts val="3480"/>
              </a:lnSpc>
            </a:pPr>
            <a:r>
              <a:rPr lang="en-US" sz="2900" i="1">
                <a:solidFill>
                  <a:srgbClr val="2B2C30"/>
                </a:solidFill>
                <a:latin typeface="Public Sans Italics"/>
                <a:ea typeface="Public Sans Italics"/>
                <a:cs typeface="Public Sans Italics"/>
                <a:sym typeface="Public Sans Italics"/>
              </a:rPr>
              <a:t>Challenges Faced</a:t>
            </a:r>
          </a:p>
        </p:txBody>
      </p:sp>
      <p:sp>
        <p:nvSpPr>
          <p:cNvPr id="8" name="TextBox 8"/>
          <p:cNvSpPr txBox="1"/>
          <p:nvPr/>
        </p:nvSpPr>
        <p:spPr>
          <a:xfrm>
            <a:off x="5775586" y="4705441"/>
            <a:ext cx="3827505" cy="2691764"/>
          </a:xfrm>
          <a:prstGeom prst="rect">
            <a:avLst/>
          </a:prstGeom>
        </p:spPr>
        <p:txBody>
          <a:bodyPr lIns="0" tIns="0" rIns="0" bIns="0" rtlCol="0" anchor="t">
            <a:spAutoFit/>
          </a:bodyPr>
          <a:lstStyle/>
          <a:p>
            <a:pPr marL="582933" lvl="1" indent="-291467" algn="l">
              <a:lnSpc>
                <a:spcPts val="4320"/>
              </a:lnSpc>
              <a:buFont typeface="Arial"/>
              <a:buChar char="•"/>
            </a:pPr>
            <a:r>
              <a:rPr lang="en-US" sz="2700">
                <a:solidFill>
                  <a:srgbClr val="2B2C30"/>
                </a:solidFill>
                <a:latin typeface="Public Sans"/>
                <a:ea typeface="Public Sans"/>
                <a:cs typeface="Public Sans"/>
                <a:sym typeface="Public Sans"/>
              </a:rPr>
              <a:t>Data Security risks</a:t>
            </a:r>
          </a:p>
          <a:p>
            <a:pPr marL="582933" lvl="1" indent="-291467" algn="l">
              <a:lnSpc>
                <a:spcPts val="4320"/>
              </a:lnSpc>
              <a:buFont typeface="Arial"/>
              <a:buChar char="•"/>
            </a:pPr>
            <a:r>
              <a:rPr lang="en-US" sz="2700">
                <a:solidFill>
                  <a:srgbClr val="2B2C30"/>
                </a:solidFill>
                <a:latin typeface="Public Sans"/>
                <a:ea typeface="Public Sans"/>
                <a:cs typeface="Public Sans"/>
                <a:sym typeface="Public Sans"/>
              </a:rPr>
              <a:t>Handling sensitive patient information</a:t>
            </a:r>
          </a:p>
          <a:p>
            <a:pPr marL="582933" lvl="1" indent="-291467" algn="l">
              <a:lnSpc>
                <a:spcPts val="4320"/>
              </a:lnSpc>
              <a:buFont typeface="Arial"/>
              <a:buChar char="•"/>
            </a:pPr>
            <a:r>
              <a:rPr lang="en-US" sz="2700">
                <a:solidFill>
                  <a:srgbClr val="2B2C30"/>
                </a:solidFill>
                <a:latin typeface="Public Sans"/>
                <a:ea typeface="Public Sans"/>
                <a:cs typeface="Public Sans"/>
                <a:sym typeface="Public Sans"/>
              </a:rPr>
              <a:t>System reliability in healthcare services</a:t>
            </a:r>
          </a:p>
        </p:txBody>
      </p:sp>
      <p:sp>
        <p:nvSpPr>
          <p:cNvPr id="9" name="TextBox 9"/>
          <p:cNvSpPr txBox="1"/>
          <p:nvPr/>
        </p:nvSpPr>
        <p:spPr>
          <a:xfrm>
            <a:off x="5413220" y="3410041"/>
            <a:ext cx="4308377" cy="885825"/>
          </a:xfrm>
          <a:prstGeom prst="rect">
            <a:avLst/>
          </a:prstGeom>
        </p:spPr>
        <p:txBody>
          <a:bodyPr lIns="0" tIns="0" rIns="0" bIns="0" rtlCol="0" anchor="t">
            <a:spAutoFit/>
          </a:bodyPr>
          <a:lstStyle/>
          <a:p>
            <a:pPr algn="ctr">
              <a:lnSpc>
                <a:spcPts val="3480"/>
              </a:lnSpc>
            </a:pPr>
            <a:r>
              <a:rPr lang="en-US" sz="2900" i="1">
                <a:solidFill>
                  <a:srgbClr val="2B2C30"/>
                </a:solidFill>
                <a:latin typeface="Public Sans Italics"/>
                <a:ea typeface="Public Sans Italics"/>
                <a:cs typeface="Public Sans Italics"/>
                <a:sym typeface="Public Sans Italics"/>
              </a:rPr>
              <a:t>Ethical and Operational Concerns</a:t>
            </a:r>
          </a:p>
        </p:txBody>
      </p:sp>
      <p:grpSp>
        <p:nvGrpSpPr>
          <p:cNvPr id="10" name="Group 10"/>
          <p:cNvGrpSpPr/>
          <p:nvPr/>
        </p:nvGrpSpPr>
        <p:grpSpPr>
          <a:xfrm>
            <a:off x="4343400" y="2756663"/>
            <a:ext cx="138677" cy="13867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txBody>
            <a:bodyPr/>
            <a:lstStyle/>
            <a:p>
              <a:endParaRPr lang="en-GB"/>
            </a:p>
          </p:txBody>
        </p:sp>
        <p:sp>
          <p:nvSpPr>
            <p:cNvPr id="12" name="TextBox 12"/>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3" name="Group 13"/>
          <p:cNvGrpSpPr/>
          <p:nvPr/>
        </p:nvGrpSpPr>
        <p:grpSpPr>
          <a:xfrm>
            <a:off x="1028700" y="2756663"/>
            <a:ext cx="138677" cy="13867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txBody>
            <a:bodyPr/>
            <a:lstStyle/>
            <a:p>
              <a:endParaRPr lang="en-GB"/>
            </a:p>
          </p:txBody>
        </p:sp>
        <p:sp>
          <p:nvSpPr>
            <p:cNvPr id="15" name="TextBox 15"/>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6" name="Group 16"/>
          <p:cNvGrpSpPr/>
          <p:nvPr/>
        </p:nvGrpSpPr>
        <p:grpSpPr>
          <a:xfrm>
            <a:off x="7620000" y="2756663"/>
            <a:ext cx="138677" cy="13867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txBody>
            <a:bodyPr/>
            <a:lstStyle/>
            <a:p>
              <a:endParaRPr lang="en-GB"/>
            </a:p>
          </p:txBody>
        </p:sp>
        <p:sp>
          <p:nvSpPr>
            <p:cNvPr id="18" name="TextBox 18"/>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9" name="Group 19"/>
          <p:cNvGrpSpPr/>
          <p:nvPr/>
        </p:nvGrpSpPr>
        <p:grpSpPr>
          <a:xfrm>
            <a:off x="10896600" y="2756663"/>
            <a:ext cx="138677" cy="13867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txBody>
            <a:bodyPr/>
            <a:lstStyle/>
            <a:p>
              <a:endParaRPr lang="en-GB"/>
            </a:p>
          </p:txBody>
        </p:sp>
        <p:sp>
          <p:nvSpPr>
            <p:cNvPr id="21" name="TextBox 21"/>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22" name="Group 22"/>
          <p:cNvGrpSpPr/>
          <p:nvPr/>
        </p:nvGrpSpPr>
        <p:grpSpPr>
          <a:xfrm>
            <a:off x="14173200" y="2756663"/>
            <a:ext cx="138677" cy="138677"/>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txBody>
            <a:bodyPr/>
            <a:lstStyle/>
            <a:p>
              <a:endParaRPr lang="en-GB"/>
            </a:p>
          </p:txBody>
        </p:sp>
        <p:sp>
          <p:nvSpPr>
            <p:cNvPr id="24" name="TextBox 24"/>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sp>
        <p:nvSpPr>
          <p:cNvPr id="25" name="AutoShape 25"/>
          <p:cNvSpPr/>
          <p:nvPr/>
        </p:nvSpPr>
        <p:spPr>
          <a:xfrm>
            <a:off x="1127760" y="2821239"/>
            <a:ext cx="17396401" cy="0"/>
          </a:xfrm>
          <a:prstGeom prst="line">
            <a:avLst/>
          </a:prstGeom>
          <a:ln w="9525" cap="flat">
            <a:solidFill>
              <a:srgbClr val="2B2C30"/>
            </a:solidFill>
            <a:prstDash val="solid"/>
            <a:headEnd type="none" w="sm" len="sm"/>
            <a:tailEnd type="none" w="sm" len="sm"/>
          </a:ln>
        </p:spPr>
        <p:txBody>
          <a:bodyPr/>
          <a:lstStyle/>
          <a:p>
            <a:endParaRPr lang="en-GB"/>
          </a:p>
        </p:txBody>
      </p:sp>
      <p:sp>
        <p:nvSpPr>
          <p:cNvPr id="26" name="TextBox 26"/>
          <p:cNvSpPr txBox="1"/>
          <p:nvPr/>
        </p:nvSpPr>
        <p:spPr>
          <a:xfrm>
            <a:off x="927158" y="2175638"/>
            <a:ext cx="11064674" cy="447675"/>
          </a:xfrm>
          <a:prstGeom prst="rect">
            <a:avLst/>
          </a:prstGeom>
        </p:spPr>
        <p:txBody>
          <a:bodyPr lIns="0" tIns="0" rIns="0" bIns="0" rtlCol="0" anchor="t">
            <a:spAutoFit/>
          </a:bodyPr>
          <a:lstStyle/>
          <a:p>
            <a:pPr algn="l">
              <a:lnSpc>
                <a:spcPts val="3480"/>
              </a:lnSpc>
            </a:pPr>
            <a:r>
              <a:rPr lang="en-US" sz="2900" i="1">
                <a:solidFill>
                  <a:srgbClr val="2B2C30"/>
                </a:solidFill>
                <a:latin typeface="Public Sans Italics"/>
                <a:ea typeface="Public Sans Italics"/>
                <a:cs typeface="Public Sans Italics"/>
                <a:sym typeface="Public Sans Italics"/>
              </a:rPr>
              <a:t>System Implemented: National digital health record system</a:t>
            </a:r>
          </a:p>
        </p:txBody>
      </p:sp>
      <p:sp>
        <p:nvSpPr>
          <p:cNvPr id="27" name="TextBox 27"/>
          <p:cNvSpPr txBox="1"/>
          <p:nvPr/>
        </p:nvSpPr>
        <p:spPr>
          <a:xfrm>
            <a:off x="927158" y="8595217"/>
            <a:ext cx="11435377" cy="1266825"/>
          </a:xfrm>
          <a:prstGeom prst="rect">
            <a:avLst/>
          </a:prstGeom>
        </p:spPr>
        <p:txBody>
          <a:bodyPr lIns="0" tIns="0" rIns="0" bIns="0" rtlCol="0" anchor="t">
            <a:spAutoFit/>
          </a:bodyPr>
          <a:lstStyle/>
          <a:p>
            <a:pPr algn="l">
              <a:lnSpc>
                <a:spcPts val="3480"/>
              </a:lnSpc>
            </a:pPr>
            <a:r>
              <a:rPr lang="en-US" sz="2900" i="1">
                <a:solidFill>
                  <a:srgbClr val="2B2C30"/>
                </a:solidFill>
                <a:latin typeface="Public Sans Italics"/>
                <a:ea typeface="Public Sans Italics"/>
                <a:cs typeface="Public Sans Italics"/>
                <a:sym typeface="Public Sans Italics"/>
              </a:rPr>
              <a:t>Key Takeaway</a:t>
            </a:r>
          </a:p>
          <a:p>
            <a:pPr algn="l">
              <a:lnSpc>
                <a:spcPts val="3240"/>
              </a:lnSpc>
            </a:pPr>
            <a:r>
              <a:rPr lang="en-US" sz="2700" i="1">
                <a:solidFill>
                  <a:srgbClr val="2B2C30"/>
                </a:solidFill>
                <a:latin typeface="Public Sans Italics"/>
                <a:ea typeface="Public Sans Italics"/>
                <a:cs typeface="Public Sans Italics"/>
                <a:sym typeface="Public Sans Italics"/>
              </a:rPr>
              <a:t>Large information system projects require strong planning, stakeholder co-ordination, and risk management.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9731968" y="3379442"/>
            <a:ext cx="8556032" cy="5069449"/>
          </a:xfrm>
          <a:custGeom>
            <a:avLst/>
            <a:gdLst/>
            <a:ahLst/>
            <a:cxnLst/>
            <a:rect l="l" t="t" r="r" b="b"/>
            <a:pathLst>
              <a:path w="8556032" h="5069449">
                <a:moveTo>
                  <a:pt x="0" y="0"/>
                </a:moveTo>
                <a:lnTo>
                  <a:pt x="8556032" y="0"/>
                </a:lnTo>
                <a:lnTo>
                  <a:pt x="8556032" y="5069449"/>
                </a:lnTo>
                <a:lnTo>
                  <a:pt x="0" y="5069449"/>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028700" y="971550"/>
            <a:ext cx="13208550" cy="970910"/>
          </a:xfrm>
          <a:prstGeom prst="rect">
            <a:avLst/>
          </a:prstGeom>
        </p:spPr>
        <p:txBody>
          <a:bodyPr lIns="0" tIns="0" rIns="0" bIns="0" rtlCol="0" anchor="t">
            <a:spAutoFit/>
          </a:bodyPr>
          <a:lstStyle/>
          <a:p>
            <a:pPr algn="l">
              <a:lnSpc>
                <a:spcPts val="7865"/>
              </a:lnSpc>
            </a:pPr>
            <a:r>
              <a:rPr lang="en-US" sz="6050" spc="30">
                <a:solidFill>
                  <a:srgbClr val="2B2C30"/>
                </a:solidFill>
                <a:latin typeface="Playfair Display 1"/>
                <a:ea typeface="Playfair Display 1"/>
                <a:cs typeface="Playfair Display 1"/>
                <a:sym typeface="Playfair Display 1"/>
              </a:rPr>
              <a:t>Overall Impact and Key Lessons</a:t>
            </a:r>
          </a:p>
        </p:txBody>
      </p:sp>
      <p:sp>
        <p:nvSpPr>
          <p:cNvPr id="4" name="TextBox 4"/>
          <p:cNvSpPr txBox="1"/>
          <p:nvPr/>
        </p:nvSpPr>
        <p:spPr>
          <a:xfrm>
            <a:off x="247135" y="2810736"/>
            <a:ext cx="8769496" cy="1165987"/>
          </a:xfrm>
          <a:prstGeom prst="rect">
            <a:avLst/>
          </a:prstGeom>
        </p:spPr>
        <p:txBody>
          <a:bodyPr lIns="0" tIns="0" rIns="0" bIns="0" rtlCol="0" anchor="t">
            <a:spAutoFit/>
          </a:bodyPr>
          <a:lstStyle/>
          <a:p>
            <a:pPr algn="ctr">
              <a:lnSpc>
                <a:spcPts val="3073"/>
              </a:lnSpc>
              <a:spcBef>
                <a:spcPct val="0"/>
              </a:spcBef>
            </a:pPr>
            <a:r>
              <a:rPr lang="en-US" sz="2899" b="1">
                <a:solidFill>
                  <a:srgbClr val="2B2C30"/>
                </a:solidFill>
                <a:latin typeface="Public Sans Bold"/>
                <a:ea typeface="Public Sans Bold"/>
                <a:cs typeface="Public Sans Bold"/>
                <a:sym typeface="Public Sans Bold"/>
              </a:rPr>
              <a:t>The case studies demonstrate that information systems can significantly improve organisational performance when implemented effectively</a:t>
            </a:r>
          </a:p>
        </p:txBody>
      </p:sp>
      <p:sp>
        <p:nvSpPr>
          <p:cNvPr id="5" name="TextBox 5"/>
          <p:cNvSpPr txBox="1"/>
          <p:nvPr/>
        </p:nvSpPr>
        <p:spPr>
          <a:xfrm>
            <a:off x="247135" y="4597078"/>
            <a:ext cx="8275226" cy="4770537"/>
          </a:xfrm>
          <a:prstGeom prst="rect">
            <a:avLst/>
          </a:prstGeom>
        </p:spPr>
        <p:txBody>
          <a:bodyPr lIns="0" tIns="0" rIns="0" bIns="0" rtlCol="0" anchor="t">
            <a:spAutoFit/>
          </a:bodyPr>
          <a:lstStyle/>
          <a:p>
            <a:pPr algn="ctr">
              <a:lnSpc>
                <a:spcPts val="3073"/>
              </a:lnSpc>
            </a:pPr>
            <a:r>
              <a:rPr lang="en-US" sz="2899" b="1" dirty="0">
                <a:solidFill>
                  <a:srgbClr val="2B2C30"/>
                </a:solidFill>
                <a:latin typeface="Public Sans Bold"/>
                <a:ea typeface="Public Sans Bold"/>
                <a:cs typeface="Public Sans Bold"/>
                <a:sym typeface="Public Sans Bold"/>
              </a:rPr>
              <a:t>Key Lessons</a:t>
            </a:r>
          </a:p>
          <a:p>
            <a:pPr marL="626106" lvl="1" indent="-313053" algn="l">
              <a:lnSpc>
                <a:spcPts val="3073"/>
              </a:lnSpc>
              <a:buFont typeface="Arial"/>
              <a:buChar char="•"/>
            </a:pPr>
            <a:r>
              <a:rPr lang="en-US" sz="2899" b="1" dirty="0">
                <a:solidFill>
                  <a:srgbClr val="2B2C30"/>
                </a:solidFill>
                <a:latin typeface="Public Sans Bold"/>
                <a:ea typeface="Public Sans Bold"/>
                <a:cs typeface="Public Sans Bold"/>
                <a:sym typeface="Public Sans Bold"/>
              </a:rPr>
              <a:t>Align technology with business strategy</a:t>
            </a:r>
          </a:p>
          <a:p>
            <a:pPr marL="626106" lvl="1" indent="-313053" algn="l">
              <a:lnSpc>
                <a:spcPts val="3073"/>
              </a:lnSpc>
              <a:buFont typeface="Arial"/>
              <a:buChar char="•"/>
            </a:pPr>
            <a:r>
              <a:rPr lang="en-US" sz="2899" b="1" dirty="0">
                <a:solidFill>
                  <a:srgbClr val="2B2C30"/>
                </a:solidFill>
                <a:latin typeface="Public Sans Bold"/>
                <a:ea typeface="Public Sans Bold"/>
                <a:cs typeface="Public Sans Bold"/>
                <a:sym typeface="Public Sans Bold"/>
              </a:rPr>
              <a:t>Provide proper employee training change management</a:t>
            </a:r>
          </a:p>
          <a:p>
            <a:pPr marL="626106" lvl="1" indent="-313053" algn="l">
              <a:lnSpc>
                <a:spcPts val="3073"/>
              </a:lnSpc>
              <a:buFont typeface="Arial"/>
              <a:buChar char="•"/>
            </a:pPr>
            <a:r>
              <a:rPr lang="en-US" sz="2899" b="1" dirty="0">
                <a:solidFill>
                  <a:srgbClr val="2B2C30"/>
                </a:solidFill>
                <a:latin typeface="Public Sans Bold"/>
                <a:ea typeface="Public Sans Bold"/>
                <a:cs typeface="Public Sans Bold"/>
                <a:sym typeface="Public Sans Bold"/>
              </a:rPr>
              <a:t>Ensure strong cybersecurity and data governance</a:t>
            </a:r>
          </a:p>
          <a:p>
            <a:pPr marL="626106" lvl="1" indent="-313053" algn="l">
              <a:lnSpc>
                <a:spcPts val="3073"/>
              </a:lnSpc>
              <a:buFont typeface="Arial"/>
              <a:buChar char="•"/>
            </a:pPr>
            <a:r>
              <a:rPr lang="en-US" sz="2899" b="1" dirty="0">
                <a:solidFill>
                  <a:srgbClr val="2B2C30"/>
                </a:solidFill>
                <a:latin typeface="Public Sans Bold"/>
                <a:ea typeface="Public Sans Bold"/>
                <a:cs typeface="Public Sans Bold"/>
                <a:sym typeface="Public Sans Bold"/>
              </a:rPr>
              <a:t>Plan system integration carefully (</a:t>
            </a:r>
            <a:r>
              <a:rPr lang="en-US" sz="2899" b="1" dirty="0" err="1">
                <a:solidFill>
                  <a:srgbClr val="2B2C30"/>
                </a:solidFill>
                <a:latin typeface="Public Sans Bold"/>
                <a:ea typeface="Public Sans Bold"/>
                <a:cs typeface="Public Sans Bold"/>
                <a:sym typeface="Public Sans Bold"/>
              </a:rPr>
              <a:t>Wahsheh</a:t>
            </a:r>
            <a:r>
              <a:rPr lang="en-US" sz="2899" b="1" dirty="0">
                <a:solidFill>
                  <a:srgbClr val="2B2C30"/>
                </a:solidFill>
                <a:latin typeface="Public Sans Bold"/>
                <a:ea typeface="Public Sans Bold"/>
                <a:cs typeface="Public Sans Bold"/>
                <a:sym typeface="Public Sans Bold"/>
              </a:rPr>
              <a:t> et al, 2023)</a:t>
            </a:r>
          </a:p>
          <a:p>
            <a:pPr algn="l">
              <a:lnSpc>
                <a:spcPts val="3073"/>
              </a:lnSpc>
            </a:pPr>
            <a:endParaRPr lang="en-US" sz="2899" b="1" dirty="0">
              <a:solidFill>
                <a:srgbClr val="2B2C30"/>
              </a:solidFill>
              <a:latin typeface="Public Sans Bold"/>
              <a:ea typeface="Public Sans Bold"/>
              <a:cs typeface="Public Sans Bold"/>
              <a:sym typeface="Public Sans Bold"/>
            </a:endParaRPr>
          </a:p>
          <a:p>
            <a:pPr algn="l">
              <a:lnSpc>
                <a:spcPts val="3073"/>
              </a:lnSpc>
            </a:pPr>
            <a:r>
              <a:rPr lang="en-US" sz="2899" b="1" dirty="0">
                <a:solidFill>
                  <a:srgbClr val="2B2C30"/>
                </a:solidFill>
                <a:latin typeface="Public Sans Bold"/>
                <a:ea typeface="Public Sans Bold"/>
                <a:cs typeface="Public Sans Bold"/>
                <a:sym typeface="Public Sans Bold"/>
              </a:rPr>
              <a:t>Organisations that strategically implement information systems gain enhanced operational agility as an advantage</a:t>
            </a:r>
          </a:p>
        </p:txBody>
      </p:sp>
      <p:sp>
        <p:nvSpPr>
          <p:cNvPr id="6" name="TextBox 6"/>
          <p:cNvSpPr txBox="1"/>
          <p:nvPr/>
        </p:nvSpPr>
        <p:spPr>
          <a:xfrm>
            <a:off x="9731968" y="8488995"/>
            <a:ext cx="8556032" cy="1084070"/>
          </a:xfrm>
          <a:prstGeom prst="rect">
            <a:avLst/>
          </a:prstGeom>
        </p:spPr>
        <p:txBody>
          <a:bodyPr lIns="0" tIns="0" rIns="0" bIns="0" rtlCol="0" anchor="t">
            <a:spAutoFit/>
          </a:bodyPr>
          <a:lstStyle/>
          <a:p>
            <a:pPr algn="ctr">
              <a:lnSpc>
                <a:spcPts val="2165"/>
              </a:lnSpc>
              <a:spcBef>
                <a:spcPct val="0"/>
              </a:spcBef>
            </a:pPr>
            <a:r>
              <a:rPr lang="en-US" sz="2042" b="1">
                <a:solidFill>
                  <a:srgbClr val="2B2C30"/>
                </a:solidFill>
                <a:latin typeface="Public Sans Bold"/>
                <a:ea typeface="Public Sans Bold"/>
                <a:cs typeface="Public Sans Bold"/>
                <a:sym typeface="Public Sans Bold"/>
              </a:rPr>
              <a:t>Figure 2: Approximately 95% of organisations report operational improvements after ERP implementation, including increased efficiency, better data visibility, and reduced operational costs (Panorama Consulting, 2022)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792724" y="885826"/>
            <a:ext cx="5141476" cy="1174296"/>
          </a:xfrm>
          <a:prstGeom prst="rect">
            <a:avLst/>
          </a:prstGeom>
        </p:spPr>
        <p:txBody>
          <a:bodyPr wrap="square" lIns="0" tIns="0" rIns="0" bIns="0" rtlCol="0" anchor="t">
            <a:spAutoFit/>
          </a:bodyPr>
          <a:lstStyle/>
          <a:p>
            <a:pPr algn="ctr">
              <a:lnSpc>
                <a:spcPts val="9800"/>
              </a:lnSpc>
            </a:pPr>
            <a:r>
              <a:rPr lang="en-US" sz="7000" b="1" dirty="0">
                <a:solidFill>
                  <a:srgbClr val="000000"/>
                </a:solidFill>
                <a:latin typeface="Canva Sans Bold"/>
                <a:ea typeface="Canva Sans Bold"/>
                <a:cs typeface="Canva Sans Bold"/>
                <a:sym typeface="Canva Sans Bold"/>
              </a:rPr>
              <a:t>References</a:t>
            </a:r>
          </a:p>
        </p:txBody>
      </p:sp>
      <p:sp>
        <p:nvSpPr>
          <p:cNvPr id="3" name="AutoShape 3"/>
          <p:cNvSpPr/>
          <p:nvPr/>
        </p:nvSpPr>
        <p:spPr>
          <a:xfrm flipV="1">
            <a:off x="-8644586" y="2069884"/>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4" name="TextBox 4"/>
          <p:cNvSpPr txBox="1"/>
          <p:nvPr/>
        </p:nvSpPr>
        <p:spPr>
          <a:xfrm>
            <a:off x="0" y="2889251"/>
            <a:ext cx="18288000" cy="7397749"/>
          </a:xfrm>
          <a:prstGeom prst="rect">
            <a:avLst/>
          </a:prstGeom>
        </p:spPr>
        <p:txBody>
          <a:bodyPr lIns="0" tIns="0" rIns="0" bIns="0" rtlCol="0" anchor="t">
            <a:spAutoFit/>
          </a:bodyPr>
          <a:lstStyle/>
          <a:p>
            <a:pPr algn="ctr">
              <a:lnSpc>
                <a:spcPts val="2800"/>
              </a:lnSpc>
            </a:pPr>
            <a:r>
              <a:rPr lang="en-US" sz="2000" dirty="0">
                <a:solidFill>
                  <a:srgbClr val="000000"/>
                </a:solidFill>
                <a:latin typeface="Canva Sans"/>
                <a:ea typeface="Canva Sans"/>
                <a:cs typeface="Canva Sans"/>
                <a:sym typeface="Canva Sans"/>
              </a:rPr>
              <a:t>Al-</a:t>
            </a:r>
            <a:r>
              <a:rPr lang="en-US" sz="2000" dirty="0" err="1">
                <a:solidFill>
                  <a:srgbClr val="000000"/>
                </a:solidFill>
                <a:latin typeface="Canva Sans"/>
                <a:ea typeface="Canva Sans"/>
                <a:cs typeface="Canva Sans"/>
                <a:sym typeface="Canva Sans"/>
              </a:rPr>
              <a:t>Okaily</a:t>
            </a:r>
            <a:r>
              <a:rPr lang="en-US" sz="2000" dirty="0">
                <a:solidFill>
                  <a:srgbClr val="000000"/>
                </a:solidFill>
                <a:latin typeface="Canva Sans"/>
                <a:ea typeface="Canva Sans"/>
                <a:cs typeface="Canva Sans"/>
                <a:sym typeface="Canva Sans"/>
              </a:rPr>
              <a:t>, A., Al-</a:t>
            </a:r>
            <a:r>
              <a:rPr lang="en-US" sz="2000" dirty="0" err="1">
                <a:solidFill>
                  <a:srgbClr val="000000"/>
                </a:solidFill>
                <a:latin typeface="Canva Sans"/>
                <a:ea typeface="Canva Sans"/>
                <a:cs typeface="Canva Sans"/>
                <a:sym typeface="Canva Sans"/>
              </a:rPr>
              <a:t>Okaily</a:t>
            </a:r>
            <a:r>
              <a:rPr lang="en-US" sz="2000" dirty="0">
                <a:solidFill>
                  <a:srgbClr val="000000"/>
                </a:solidFill>
                <a:latin typeface="Canva Sans"/>
                <a:ea typeface="Canva Sans"/>
                <a:cs typeface="Canva Sans"/>
                <a:sym typeface="Canva Sans"/>
              </a:rPr>
              <a:t>, M. and Teoh, A.P., 2023. </a:t>
            </a:r>
            <a:r>
              <a:rPr lang="en-US" sz="2000" i="1" dirty="0">
                <a:solidFill>
                  <a:srgbClr val="000000"/>
                </a:solidFill>
                <a:latin typeface="Canva Sans Italics"/>
                <a:ea typeface="Canva Sans Italics"/>
                <a:cs typeface="Canva Sans Italics"/>
                <a:sym typeface="Canva Sans Italics"/>
              </a:rPr>
              <a:t>Evaluating ERP systems success: evidence from Jordanian firms in the age of the digital business</a:t>
            </a:r>
            <a:r>
              <a:rPr lang="en-US" sz="2000" dirty="0">
                <a:solidFill>
                  <a:srgbClr val="000000"/>
                </a:solidFill>
                <a:latin typeface="Canva Sans"/>
                <a:ea typeface="Canva Sans"/>
                <a:cs typeface="Canva Sans"/>
                <a:sym typeface="Canva Sans"/>
              </a:rPr>
              <a:t>. VINE Journal of Information and Knowledge Management Systems, 53(6), pp.1025-1040.​</a:t>
            </a:r>
          </a:p>
          <a:p>
            <a:pPr algn="ctr">
              <a:lnSpc>
                <a:spcPts val="2800"/>
              </a:lnSpc>
            </a:pPr>
            <a:r>
              <a:rPr lang="en-US" sz="2000" dirty="0">
                <a:solidFill>
                  <a:srgbClr val="000000"/>
                </a:solidFill>
                <a:latin typeface="Canva Sans"/>
                <a:ea typeface="Canva Sans"/>
                <a:cs typeface="Canva Sans"/>
                <a:sym typeface="Canva Sans"/>
              </a:rPr>
              <a:t>Algarni, A.M., Thayananthan, V. and Malaiya, Y.K., 2021. </a:t>
            </a:r>
            <a:r>
              <a:rPr lang="en-US" sz="2000" i="1" dirty="0">
                <a:solidFill>
                  <a:srgbClr val="000000"/>
                </a:solidFill>
                <a:latin typeface="Canva Sans Italics"/>
                <a:ea typeface="Canva Sans Italics"/>
                <a:cs typeface="Canva Sans Italics"/>
                <a:sym typeface="Canva Sans Italics"/>
              </a:rPr>
              <a:t>Quantitative assessment of cybersecurity risks for mitigating data breaches in business systems</a:t>
            </a:r>
            <a:r>
              <a:rPr lang="en-US" sz="2000" dirty="0">
                <a:solidFill>
                  <a:srgbClr val="000000"/>
                </a:solidFill>
                <a:latin typeface="Canva Sans"/>
                <a:ea typeface="Canva Sans"/>
                <a:cs typeface="Canva Sans"/>
                <a:sym typeface="Canva Sans"/>
              </a:rPr>
              <a:t>. Applied Sciences, 11(8), p.3678.​</a:t>
            </a:r>
          </a:p>
          <a:p>
            <a:pPr algn="ctr">
              <a:lnSpc>
                <a:spcPts val="2800"/>
              </a:lnSpc>
            </a:pPr>
            <a:r>
              <a:rPr lang="en-US" sz="2000" dirty="0">
                <a:solidFill>
                  <a:srgbClr val="000000"/>
                </a:solidFill>
                <a:latin typeface="Canva Sans"/>
                <a:ea typeface="Canva Sans"/>
                <a:cs typeface="Canva Sans"/>
                <a:sym typeface="Canva Sans"/>
              </a:rPr>
              <a:t>Chen, C.L. and Lai, W.H., 2022. </a:t>
            </a:r>
            <a:r>
              <a:rPr lang="en-US" sz="2000" i="1" dirty="0">
                <a:solidFill>
                  <a:srgbClr val="000000"/>
                </a:solidFill>
                <a:latin typeface="Canva Sans Italics"/>
                <a:ea typeface="Canva Sans Italics"/>
                <a:cs typeface="Canva Sans Italics"/>
                <a:sym typeface="Canva Sans Italics"/>
              </a:rPr>
              <a:t>Influencing Factors of Information Technology Adoption in Taiwan's SMEs under the Trend of Digital Transformation</a:t>
            </a:r>
            <a:r>
              <a:rPr lang="en-US" sz="2000" dirty="0">
                <a:solidFill>
                  <a:srgbClr val="000000"/>
                </a:solidFill>
                <a:latin typeface="Canva Sans"/>
                <a:ea typeface="Canva Sans"/>
                <a:cs typeface="Canva Sans"/>
                <a:sym typeface="Canva Sans"/>
              </a:rPr>
              <a:t>. Review of Integrative Business and Economics Research, 11, pp.115-128.​</a:t>
            </a:r>
          </a:p>
          <a:p>
            <a:pPr algn="ctr">
              <a:lnSpc>
                <a:spcPts val="2800"/>
              </a:lnSpc>
            </a:pPr>
            <a:r>
              <a:rPr lang="en-US" sz="2000" dirty="0">
                <a:solidFill>
                  <a:srgbClr val="000000"/>
                </a:solidFill>
                <a:latin typeface="Canva Sans"/>
                <a:ea typeface="Canva Sans"/>
                <a:cs typeface="Canva Sans"/>
                <a:sym typeface="Canva Sans"/>
              </a:rPr>
              <a:t>Hamdat, A., </a:t>
            </a:r>
            <a:r>
              <a:rPr lang="en-US" sz="2000" dirty="0" err="1">
                <a:solidFill>
                  <a:srgbClr val="000000"/>
                </a:solidFill>
                <a:latin typeface="Canva Sans"/>
                <a:ea typeface="Canva Sans"/>
                <a:cs typeface="Canva Sans"/>
                <a:sym typeface="Canva Sans"/>
              </a:rPr>
              <a:t>Ceskakusumadewi</a:t>
            </a:r>
            <a:r>
              <a:rPr lang="en-US" sz="2000" dirty="0">
                <a:solidFill>
                  <a:srgbClr val="000000"/>
                </a:solidFill>
                <a:latin typeface="Canva Sans"/>
                <a:ea typeface="Canva Sans"/>
                <a:cs typeface="Canva Sans"/>
                <a:sym typeface="Canva Sans"/>
              </a:rPr>
              <a:t>, B., </a:t>
            </a:r>
            <a:r>
              <a:rPr lang="en-US" sz="2000" dirty="0" err="1">
                <a:solidFill>
                  <a:srgbClr val="000000"/>
                </a:solidFill>
                <a:latin typeface="Canva Sans"/>
                <a:ea typeface="Canva Sans"/>
                <a:cs typeface="Canva Sans"/>
                <a:sym typeface="Canva Sans"/>
              </a:rPr>
              <a:t>Samalam</a:t>
            </a:r>
            <a:r>
              <a:rPr lang="en-US" sz="2000" dirty="0">
                <a:solidFill>
                  <a:srgbClr val="000000"/>
                </a:solidFill>
                <a:latin typeface="Canva Sans"/>
                <a:ea typeface="Canva Sans"/>
                <a:cs typeface="Canva Sans"/>
                <a:sym typeface="Canva Sans"/>
              </a:rPr>
              <a:t>, A.G., Rizal, M. and </a:t>
            </a:r>
            <a:r>
              <a:rPr lang="en-US" sz="2000" dirty="0" err="1">
                <a:solidFill>
                  <a:srgbClr val="000000"/>
                </a:solidFill>
                <a:latin typeface="Canva Sans"/>
                <a:ea typeface="Canva Sans"/>
                <a:cs typeface="Canva Sans"/>
                <a:sym typeface="Canva Sans"/>
              </a:rPr>
              <a:t>Lawalata</a:t>
            </a:r>
            <a:r>
              <a:rPr lang="en-US" sz="2000" dirty="0">
                <a:solidFill>
                  <a:srgbClr val="000000"/>
                </a:solidFill>
                <a:latin typeface="Canva Sans"/>
                <a:ea typeface="Canva Sans"/>
                <a:cs typeface="Canva Sans"/>
                <a:sym typeface="Canva Sans"/>
              </a:rPr>
              <a:t>, I.L., 2024. </a:t>
            </a:r>
            <a:r>
              <a:rPr lang="en-US" sz="2000" i="1" dirty="0">
                <a:solidFill>
                  <a:srgbClr val="000000"/>
                </a:solidFill>
                <a:latin typeface="Canva Sans Italics"/>
                <a:ea typeface="Canva Sans Italics"/>
                <a:cs typeface="Canva Sans Italics"/>
                <a:sym typeface="Canva Sans Italics"/>
              </a:rPr>
              <a:t>The Impact of Management Information Systems on Decision-Making Efficiency</a:t>
            </a:r>
            <a:r>
              <a:rPr lang="en-US" sz="2000" dirty="0">
                <a:solidFill>
                  <a:srgbClr val="000000"/>
                </a:solidFill>
                <a:latin typeface="Canva Sans"/>
                <a:ea typeface="Canva Sans"/>
                <a:cs typeface="Canva Sans"/>
                <a:sym typeface="Canva Sans"/>
              </a:rPr>
              <a:t>. </a:t>
            </a:r>
            <a:r>
              <a:rPr lang="en-US" sz="2000" dirty="0" err="1">
                <a:solidFill>
                  <a:srgbClr val="000000"/>
                </a:solidFill>
                <a:latin typeface="Canva Sans"/>
                <a:ea typeface="Canva Sans"/>
                <a:cs typeface="Canva Sans"/>
                <a:sym typeface="Canva Sans"/>
              </a:rPr>
              <a:t>Vifada</a:t>
            </a:r>
            <a:r>
              <a:rPr lang="en-US" sz="2000" dirty="0">
                <a:solidFill>
                  <a:srgbClr val="000000"/>
                </a:solidFill>
                <a:latin typeface="Canva Sans"/>
                <a:ea typeface="Canva Sans"/>
                <a:cs typeface="Canva Sans"/>
                <a:sym typeface="Canva Sans"/>
              </a:rPr>
              <a:t> Management and Digital Business, 1(2), pp.56-74.​</a:t>
            </a:r>
          </a:p>
          <a:p>
            <a:pPr algn="ctr">
              <a:lnSpc>
                <a:spcPts val="2800"/>
              </a:lnSpc>
            </a:pPr>
            <a:r>
              <a:rPr lang="en-US" sz="2000" dirty="0">
                <a:solidFill>
                  <a:srgbClr val="000000"/>
                </a:solidFill>
                <a:latin typeface="Canva Sans"/>
                <a:ea typeface="Canva Sans"/>
                <a:cs typeface="Canva Sans"/>
                <a:sym typeface="Canva Sans"/>
              </a:rPr>
              <a:t>Malik, M.O. and Khan, N., 2021. </a:t>
            </a:r>
            <a:r>
              <a:rPr lang="en-US" sz="2000" i="1" dirty="0">
                <a:solidFill>
                  <a:srgbClr val="000000"/>
                </a:solidFill>
                <a:latin typeface="Canva Sans Italics"/>
                <a:ea typeface="Canva Sans Italics"/>
                <a:cs typeface="Canva Sans Italics"/>
                <a:sym typeface="Canva Sans Italics"/>
              </a:rPr>
              <a:t>Analysis of ERP implementation to develop a strategy for its success in developing countries</a:t>
            </a:r>
            <a:r>
              <a:rPr lang="en-US" sz="2000" dirty="0">
                <a:solidFill>
                  <a:srgbClr val="000000"/>
                </a:solidFill>
                <a:latin typeface="Canva Sans"/>
                <a:ea typeface="Canva Sans"/>
                <a:cs typeface="Canva Sans"/>
                <a:sym typeface="Canva Sans"/>
              </a:rPr>
              <a:t>. Production Planning &amp; Control, 32(12), pp.1020-1035.​</a:t>
            </a:r>
          </a:p>
          <a:p>
            <a:pPr algn="ctr">
              <a:lnSpc>
                <a:spcPts val="2800"/>
              </a:lnSpc>
            </a:pPr>
            <a:r>
              <a:rPr lang="en-US" sz="2000" dirty="0" err="1">
                <a:solidFill>
                  <a:srgbClr val="000000"/>
                </a:solidFill>
                <a:latin typeface="Canva Sans"/>
                <a:ea typeface="Canva Sans"/>
                <a:cs typeface="Canva Sans"/>
                <a:sym typeface="Canva Sans"/>
              </a:rPr>
              <a:t>Schöpfel</a:t>
            </a:r>
            <a:r>
              <a:rPr lang="en-US" sz="2000" dirty="0">
                <a:solidFill>
                  <a:srgbClr val="000000"/>
                </a:solidFill>
                <a:latin typeface="Canva Sans"/>
                <a:ea typeface="Canva Sans"/>
                <a:cs typeface="Canva Sans"/>
                <a:sym typeface="Canva Sans"/>
              </a:rPr>
              <a:t>, J., Koltay, T. and </a:t>
            </a:r>
            <a:r>
              <a:rPr lang="en-US" sz="2000" dirty="0" err="1">
                <a:solidFill>
                  <a:srgbClr val="000000"/>
                </a:solidFill>
                <a:latin typeface="Canva Sans"/>
                <a:ea typeface="Canva Sans"/>
                <a:cs typeface="Canva Sans"/>
                <a:sym typeface="Canva Sans"/>
              </a:rPr>
              <a:t>Azeroual</a:t>
            </a:r>
            <a:r>
              <a:rPr lang="en-US" sz="2000" dirty="0">
                <a:solidFill>
                  <a:srgbClr val="000000"/>
                </a:solidFill>
                <a:latin typeface="Canva Sans"/>
                <a:ea typeface="Canva Sans"/>
                <a:cs typeface="Canva Sans"/>
                <a:sym typeface="Canva Sans"/>
              </a:rPr>
              <a:t>, O., 2025.</a:t>
            </a:r>
            <a:r>
              <a:rPr lang="en-US" sz="2000" i="1" dirty="0">
                <a:solidFill>
                  <a:srgbClr val="000000"/>
                </a:solidFill>
                <a:latin typeface="Canva Sans Italics"/>
                <a:ea typeface="Canva Sans Italics"/>
                <a:cs typeface="Canva Sans Italics"/>
                <a:sym typeface="Canva Sans Italics"/>
              </a:rPr>
              <a:t> Information systems and ethical issues</a:t>
            </a:r>
            <a:r>
              <a:rPr lang="en-US" sz="2000" dirty="0">
                <a:solidFill>
                  <a:srgbClr val="000000"/>
                </a:solidFill>
                <a:latin typeface="Canva Sans"/>
                <a:ea typeface="Canva Sans"/>
                <a:cs typeface="Canva Sans"/>
                <a:sym typeface="Canva Sans"/>
              </a:rPr>
              <a:t>. In Research Handbook on Information Systems and Society (pp. 268-287). Edward Elgar Publishing.​</a:t>
            </a:r>
          </a:p>
          <a:p>
            <a:pPr algn="ctr">
              <a:lnSpc>
                <a:spcPts val="2800"/>
              </a:lnSpc>
            </a:pPr>
            <a:r>
              <a:rPr lang="en-US" sz="2000" dirty="0">
                <a:solidFill>
                  <a:srgbClr val="000000"/>
                </a:solidFill>
                <a:latin typeface="Canva Sans"/>
                <a:ea typeface="Canva Sans"/>
                <a:cs typeface="Canva Sans"/>
                <a:sym typeface="Canva Sans"/>
              </a:rPr>
              <a:t>Tashtoush, L., 2021. </a:t>
            </a:r>
            <a:r>
              <a:rPr lang="en-US" sz="2000" i="1" dirty="0">
                <a:solidFill>
                  <a:srgbClr val="000000"/>
                </a:solidFill>
                <a:latin typeface="Canva Sans Italics"/>
                <a:ea typeface="Canva Sans Italics"/>
                <a:cs typeface="Canva Sans Italics"/>
                <a:sym typeface="Canva Sans Italics"/>
              </a:rPr>
              <a:t>The role of information systems capabilities in enhancing the organizational performance</a:t>
            </a:r>
            <a:r>
              <a:rPr lang="en-US" sz="2000" dirty="0">
                <a:solidFill>
                  <a:srgbClr val="000000"/>
                </a:solidFill>
                <a:latin typeface="Canva Sans"/>
                <a:ea typeface="Canva Sans"/>
                <a:cs typeface="Canva Sans"/>
                <a:sym typeface="Canva Sans"/>
              </a:rPr>
              <a:t>. Journal of Information Systems and Informatics, 3(2), pp.303-328.​</a:t>
            </a:r>
          </a:p>
          <a:p>
            <a:pPr algn="ctr">
              <a:lnSpc>
                <a:spcPts val="2800"/>
              </a:lnSpc>
            </a:pPr>
            <a:r>
              <a:rPr lang="en-US" sz="2000" dirty="0">
                <a:solidFill>
                  <a:srgbClr val="000000"/>
                </a:solidFill>
                <a:latin typeface="Canva Sans"/>
                <a:ea typeface="Canva Sans"/>
                <a:cs typeface="Canva Sans"/>
                <a:sym typeface="Canva Sans"/>
              </a:rPr>
              <a:t>Van Thuy, N., 2025. </a:t>
            </a:r>
            <a:r>
              <a:rPr lang="en-US" sz="2000" i="1" dirty="0">
                <a:solidFill>
                  <a:srgbClr val="000000"/>
                </a:solidFill>
                <a:latin typeface="Canva Sans Italics"/>
                <a:ea typeface="Canva Sans Italics"/>
                <a:cs typeface="Canva Sans Italics"/>
                <a:sym typeface="Canva Sans Italics"/>
              </a:rPr>
              <a:t>Developing Management Information Systems Creates Competitive Advantages for Businesses</a:t>
            </a:r>
            <a:r>
              <a:rPr lang="en-US" sz="2000" dirty="0">
                <a:solidFill>
                  <a:srgbClr val="000000"/>
                </a:solidFill>
                <a:latin typeface="Canva Sans"/>
                <a:ea typeface="Canva Sans"/>
                <a:cs typeface="Canva Sans"/>
                <a:sym typeface="Canva Sans"/>
              </a:rPr>
              <a:t>. Journal of Organizational Behavior Research, 10(1-2025), pp.15-19.​</a:t>
            </a:r>
          </a:p>
          <a:p>
            <a:pPr algn="ctr">
              <a:lnSpc>
                <a:spcPts val="2800"/>
              </a:lnSpc>
            </a:pPr>
            <a:r>
              <a:rPr lang="en-US" sz="2000" dirty="0" err="1">
                <a:solidFill>
                  <a:srgbClr val="000000"/>
                </a:solidFill>
                <a:latin typeface="Canva Sans"/>
                <a:ea typeface="Canva Sans"/>
                <a:cs typeface="Canva Sans"/>
                <a:sym typeface="Canva Sans"/>
              </a:rPr>
              <a:t>Wahsheh</a:t>
            </a:r>
            <a:r>
              <a:rPr lang="en-US" sz="2000" dirty="0">
                <a:solidFill>
                  <a:srgbClr val="000000"/>
                </a:solidFill>
                <a:latin typeface="Canva Sans"/>
                <a:ea typeface="Canva Sans"/>
                <a:cs typeface="Canva Sans"/>
                <a:sym typeface="Canva Sans"/>
              </a:rPr>
              <a:t>, F.R., Marie, Z., </a:t>
            </a:r>
            <a:r>
              <a:rPr lang="en-US" sz="2000" dirty="0" err="1">
                <a:solidFill>
                  <a:srgbClr val="000000"/>
                </a:solidFill>
                <a:latin typeface="Canva Sans"/>
                <a:ea typeface="Canva Sans"/>
                <a:cs typeface="Canva Sans"/>
                <a:sym typeface="Canva Sans"/>
              </a:rPr>
              <a:t>Farea</a:t>
            </a:r>
            <a:r>
              <a:rPr lang="en-US" sz="2000" dirty="0">
                <a:solidFill>
                  <a:srgbClr val="000000"/>
                </a:solidFill>
                <a:latin typeface="Canva Sans"/>
                <a:ea typeface="Canva Sans"/>
                <a:cs typeface="Canva Sans"/>
                <a:sym typeface="Canva Sans"/>
              </a:rPr>
              <a:t>, M.M., Al-</a:t>
            </a:r>
            <a:r>
              <a:rPr lang="en-US" sz="2000" dirty="0" err="1">
                <a:solidFill>
                  <a:srgbClr val="000000"/>
                </a:solidFill>
                <a:latin typeface="Canva Sans"/>
                <a:ea typeface="Canva Sans"/>
                <a:cs typeface="Canva Sans"/>
                <a:sym typeface="Canva Sans"/>
              </a:rPr>
              <a:t>Haithami</a:t>
            </a:r>
            <a:r>
              <a:rPr lang="en-US" sz="2000" dirty="0">
                <a:solidFill>
                  <a:srgbClr val="000000"/>
                </a:solidFill>
                <a:latin typeface="Canva Sans"/>
                <a:ea typeface="Canva Sans"/>
                <a:cs typeface="Canva Sans"/>
                <a:sym typeface="Canva Sans"/>
              </a:rPr>
              <a:t>, W.A., Mohamad, F.S. and Bisht, N., 2023, </a:t>
            </a:r>
            <a:r>
              <a:rPr lang="en-US" sz="2000" i="1" dirty="0">
                <a:solidFill>
                  <a:srgbClr val="000000"/>
                </a:solidFill>
                <a:latin typeface="Canva Sans Italics"/>
                <a:ea typeface="Canva Sans Italics"/>
                <a:cs typeface="Canva Sans Italics"/>
                <a:sym typeface="Canva Sans Italics"/>
              </a:rPr>
              <a:t>October. Operational Level System: Transaction Processing System and Decision Making</a:t>
            </a:r>
            <a:r>
              <a:rPr lang="en-US" sz="2000" dirty="0">
                <a:solidFill>
                  <a:srgbClr val="000000"/>
                </a:solidFill>
                <a:latin typeface="Canva Sans"/>
                <a:ea typeface="Canva Sans"/>
                <a:cs typeface="Canva Sans"/>
                <a:sym typeface="Canva Sans"/>
              </a:rPr>
              <a:t>. In 2023 International Conference on Computer Science and Emerging Technologies (CSET) (pp. 1-7). IEEE.​</a:t>
            </a:r>
          </a:p>
          <a:p>
            <a:pPr algn="ctr">
              <a:lnSpc>
                <a:spcPts val="2800"/>
              </a:lnSpc>
            </a:pPr>
            <a:r>
              <a:rPr lang="en-US" sz="2000" dirty="0">
                <a:solidFill>
                  <a:srgbClr val="000000"/>
                </a:solidFill>
                <a:latin typeface="Canva Sans"/>
                <a:ea typeface="Canva Sans"/>
                <a:cs typeface="Canva Sans"/>
                <a:sym typeface="Canva Sans"/>
              </a:rPr>
              <a:t>Weerasekara, U. and Gooneratne, T., 2023. </a:t>
            </a:r>
            <a:r>
              <a:rPr lang="en-US" sz="2000" i="1" dirty="0">
                <a:solidFill>
                  <a:srgbClr val="000000"/>
                </a:solidFill>
                <a:latin typeface="Canva Sans Italics"/>
                <a:ea typeface="Canva Sans Italics"/>
                <a:cs typeface="Canva Sans Italics"/>
                <a:sym typeface="Canva Sans Italics"/>
              </a:rPr>
              <a:t>Enterprise resource planning (ERP) system implementation in a manufacturing firm: Rationales, benefits, challenges and management accounting ramifications</a:t>
            </a:r>
            <a:r>
              <a:rPr lang="en-US" sz="2000" dirty="0">
                <a:solidFill>
                  <a:srgbClr val="000000"/>
                </a:solidFill>
                <a:latin typeface="Canva Sans"/>
                <a:ea typeface="Canva Sans"/>
                <a:cs typeface="Canva Sans"/>
                <a:sym typeface="Canva Sans"/>
              </a:rPr>
              <a:t>. Accounting and Management Information Systems, 22(1), pp.86-110.</a:t>
            </a:r>
          </a:p>
          <a:p>
            <a:pPr algn="ctr">
              <a:lnSpc>
                <a:spcPts val="2800"/>
              </a:lnSpc>
            </a:pPr>
            <a:endParaRPr lang="en-US" sz="2000" dirty="0">
              <a:solidFill>
                <a:srgbClr val="000000"/>
              </a:solidFill>
              <a:latin typeface="Canva Sans"/>
              <a:ea typeface="Canva Sans"/>
              <a:cs typeface="Canva Sans"/>
              <a:sym typeface="Canva San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5480260" y="2690659"/>
            <a:ext cx="16230594" cy="38509"/>
          </a:xfrm>
          <a:prstGeom prst="line">
            <a:avLst/>
          </a:prstGeom>
          <a:ln w="9525" cap="flat">
            <a:solidFill>
              <a:srgbClr val="2B2C30"/>
            </a:solidFill>
            <a:prstDash val="solid"/>
            <a:headEnd type="none" w="sm" len="sm"/>
            <a:tailEnd type="none" w="sm" len="sm"/>
          </a:ln>
        </p:spPr>
        <p:txBody>
          <a:bodyPr/>
          <a:lstStyle/>
          <a:p>
            <a:endParaRPr lang="en-GB"/>
          </a:p>
        </p:txBody>
      </p:sp>
      <p:grpSp>
        <p:nvGrpSpPr>
          <p:cNvPr id="3" name="Group 3"/>
          <p:cNvGrpSpPr/>
          <p:nvPr/>
        </p:nvGrpSpPr>
        <p:grpSpPr>
          <a:xfrm rot="5400000">
            <a:off x="4174868" y="-5491869"/>
            <a:ext cx="9828883" cy="20690112"/>
            <a:chOff x="0" y="0"/>
            <a:chExt cx="5967730" cy="5349240"/>
          </a:xfrm>
        </p:grpSpPr>
        <p:sp>
          <p:nvSpPr>
            <p:cNvPr id="4" name="Freeform 4"/>
            <p:cNvSpPr/>
            <p:nvPr/>
          </p:nvSpPr>
          <p:spPr>
            <a:xfrm>
              <a:off x="0" y="0"/>
              <a:ext cx="5967730" cy="12564259"/>
            </a:xfrm>
            <a:custGeom>
              <a:avLst/>
              <a:gdLst/>
              <a:ahLst/>
              <a:cxnLst/>
              <a:rect l="l" t="t" r="r" b="b"/>
              <a:pathLst>
                <a:path w="5967730" h="12564259">
                  <a:moveTo>
                    <a:pt x="5967730" y="0"/>
                  </a:moveTo>
                  <a:lnTo>
                    <a:pt x="5967730" y="1091592"/>
                  </a:lnTo>
                  <a:cubicBezTo>
                    <a:pt x="5928360" y="1422649"/>
                    <a:pt x="5894070" y="1691074"/>
                    <a:pt x="5864860" y="1965463"/>
                  </a:cubicBezTo>
                  <a:cubicBezTo>
                    <a:pt x="5619750" y="4157595"/>
                    <a:pt x="5363210" y="6337798"/>
                    <a:pt x="5137150" y="8532913"/>
                  </a:cubicBezTo>
                  <a:cubicBezTo>
                    <a:pt x="5029200" y="9564856"/>
                    <a:pt x="4975860" y="10629606"/>
                    <a:pt x="4895850" y="11682426"/>
                  </a:cubicBezTo>
                  <a:cubicBezTo>
                    <a:pt x="4888230" y="11789796"/>
                    <a:pt x="4881880" y="11903131"/>
                    <a:pt x="4866640" y="12001553"/>
                  </a:cubicBezTo>
                  <a:cubicBezTo>
                    <a:pt x="4827270" y="12266995"/>
                    <a:pt x="4709160" y="12308749"/>
                    <a:pt x="4635500" y="12091028"/>
                  </a:cubicBezTo>
                  <a:cubicBezTo>
                    <a:pt x="4611370" y="12016466"/>
                    <a:pt x="4592320" y="11926991"/>
                    <a:pt x="4575810" y="11843481"/>
                  </a:cubicBezTo>
                  <a:cubicBezTo>
                    <a:pt x="4199890" y="9713980"/>
                    <a:pt x="3806190" y="7602375"/>
                    <a:pt x="3454400" y="5451997"/>
                  </a:cubicBezTo>
                  <a:cubicBezTo>
                    <a:pt x="3258820" y="4259001"/>
                    <a:pt x="3129280" y="3012318"/>
                    <a:pt x="2970530" y="1789496"/>
                  </a:cubicBezTo>
                  <a:cubicBezTo>
                    <a:pt x="2960370" y="1714934"/>
                    <a:pt x="2950210" y="1640371"/>
                    <a:pt x="2941320" y="1559844"/>
                  </a:cubicBezTo>
                  <a:cubicBezTo>
                    <a:pt x="2934970" y="1568791"/>
                    <a:pt x="2929890" y="1574756"/>
                    <a:pt x="2924810" y="1574756"/>
                  </a:cubicBezTo>
                  <a:cubicBezTo>
                    <a:pt x="2868930" y="2168272"/>
                    <a:pt x="2815590" y="2755824"/>
                    <a:pt x="2759710" y="3349340"/>
                  </a:cubicBezTo>
                  <a:cubicBezTo>
                    <a:pt x="2514600" y="5956039"/>
                    <a:pt x="2270760" y="8556773"/>
                    <a:pt x="2025650" y="11160489"/>
                  </a:cubicBezTo>
                  <a:cubicBezTo>
                    <a:pt x="2005330" y="11372247"/>
                    <a:pt x="1986280" y="11581021"/>
                    <a:pt x="1968500" y="11789796"/>
                  </a:cubicBezTo>
                  <a:cubicBezTo>
                    <a:pt x="1963420" y="11867341"/>
                    <a:pt x="1959610" y="11941903"/>
                    <a:pt x="1954530" y="12019449"/>
                  </a:cubicBezTo>
                  <a:cubicBezTo>
                    <a:pt x="1946910" y="12126818"/>
                    <a:pt x="1936750" y="12234187"/>
                    <a:pt x="1918970" y="12338575"/>
                  </a:cubicBezTo>
                  <a:cubicBezTo>
                    <a:pt x="1917700" y="12344540"/>
                    <a:pt x="1916430" y="12347522"/>
                    <a:pt x="1916430" y="12353487"/>
                  </a:cubicBezTo>
                  <a:cubicBezTo>
                    <a:pt x="1911350" y="12383312"/>
                    <a:pt x="1906270" y="12413137"/>
                    <a:pt x="1897380" y="12434015"/>
                  </a:cubicBezTo>
                  <a:cubicBezTo>
                    <a:pt x="1896110" y="12436997"/>
                    <a:pt x="1894840" y="12439980"/>
                    <a:pt x="1892300" y="12442961"/>
                  </a:cubicBezTo>
                  <a:cubicBezTo>
                    <a:pt x="1874520" y="12493665"/>
                    <a:pt x="1852930" y="12529455"/>
                    <a:pt x="1830070" y="12547349"/>
                  </a:cubicBezTo>
                  <a:cubicBezTo>
                    <a:pt x="1816100" y="12562261"/>
                    <a:pt x="1800860" y="12566072"/>
                    <a:pt x="1789430" y="12563532"/>
                  </a:cubicBezTo>
                  <a:cubicBezTo>
                    <a:pt x="1786890" y="12563532"/>
                    <a:pt x="1783080" y="12562261"/>
                    <a:pt x="1780540" y="12559280"/>
                  </a:cubicBezTo>
                  <a:cubicBezTo>
                    <a:pt x="1743710" y="12550332"/>
                    <a:pt x="1705610" y="12496647"/>
                    <a:pt x="1677670" y="12401207"/>
                  </a:cubicBezTo>
                  <a:cubicBezTo>
                    <a:pt x="1652270" y="12317698"/>
                    <a:pt x="1634490" y="12222257"/>
                    <a:pt x="1617980" y="12126818"/>
                  </a:cubicBezTo>
                  <a:cubicBezTo>
                    <a:pt x="1113790" y="8804321"/>
                    <a:pt x="532130" y="5553402"/>
                    <a:pt x="125730" y="2159325"/>
                  </a:cubicBezTo>
                  <a:cubicBezTo>
                    <a:pt x="86360" y="1822303"/>
                    <a:pt x="48260" y="1485282"/>
                    <a:pt x="0" y="1088610"/>
                  </a:cubicBezTo>
                  <a:cubicBezTo>
                    <a:pt x="0" y="1088610"/>
                    <a:pt x="0" y="1091592"/>
                    <a:pt x="0" y="1091592"/>
                  </a:cubicBezTo>
                  <a:lnTo>
                    <a:pt x="0" y="0"/>
                  </a:lnTo>
                  <a:cubicBezTo>
                    <a:pt x="99060" y="2982"/>
                    <a:pt x="116840" y="205792"/>
                    <a:pt x="139700" y="381759"/>
                  </a:cubicBezTo>
                  <a:cubicBezTo>
                    <a:pt x="336550" y="1899848"/>
                    <a:pt x="509270" y="3435833"/>
                    <a:pt x="734060" y="4933044"/>
                  </a:cubicBezTo>
                  <a:cubicBezTo>
                    <a:pt x="1054100" y="7071492"/>
                    <a:pt x="1410970" y="9189062"/>
                    <a:pt x="1750060" y="11309615"/>
                  </a:cubicBezTo>
                  <a:cubicBezTo>
                    <a:pt x="1751330" y="11315581"/>
                    <a:pt x="1752600" y="11321545"/>
                    <a:pt x="1753870" y="11327510"/>
                  </a:cubicBezTo>
                  <a:cubicBezTo>
                    <a:pt x="1776730" y="11088911"/>
                    <a:pt x="1800860" y="10850311"/>
                    <a:pt x="1823720" y="10611712"/>
                  </a:cubicBezTo>
                  <a:cubicBezTo>
                    <a:pt x="1860550" y="10101705"/>
                    <a:pt x="1896110" y="9600646"/>
                    <a:pt x="1939290" y="9099587"/>
                  </a:cubicBezTo>
                  <a:cubicBezTo>
                    <a:pt x="2001520" y="8356946"/>
                    <a:pt x="2075180" y="7620271"/>
                    <a:pt x="2150110" y="6883595"/>
                  </a:cubicBezTo>
                  <a:cubicBezTo>
                    <a:pt x="2233930" y="5836740"/>
                    <a:pt x="2317750" y="4786902"/>
                    <a:pt x="2409190" y="3740047"/>
                  </a:cubicBezTo>
                  <a:cubicBezTo>
                    <a:pt x="2496820" y="2731964"/>
                    <a:pt x="2609850" y="1732829"/>
                    <a:pt x="2713990" y="727728"/>
                  </a:cubicBezTo>
                  <a:cubicBezTo>
                    <a:pt x="2724150" y="629306"/>
                    <a:pt x="2734310" y="518954"/>
                    <a:pt x="2759710" y="441409"/>
                  </a:cubicBezTo>
                  <a:cubicBezTo>
                    <a:pt x="2786380" y="363864"/>
                    <a:pt x="2830830" y="277372"/>
                    <a:pt x="2870200" y="262460"/>
                  </a:cubicBezTo>
                  <a:cubicBezTo>
                    <a:pt x="2891790" y="277372"/>
                    <a:pt x="2912110" y="292284"/>
                    <a:pt x="2933700" y="307197"/>
                  </a:cubicBezTo>
                  <a:cubicBezTo>
                    <a:pt x="2955290" y="342987"/>
                    <a:pt x="2976880" y="396672"/>
                    <a:pt x="2992120" y="441409"/>
                  </a:cubicBezTo>
                  <a:cubicBezTo>
                    <a:pt x="3020060" y="524919"/>
                    <a:pt x="3030220" y="641236"/>
                    <a:pt x="3041650" y="745623"/>
                  </a:cubicBezTo>
                  <a:cubicBezTo>
                    <a:pt x="3213100" y="2081780"/>
                    <a:pt x="3378200" y="3420920"/>
                    <a:pt x="3554730" y="4754094"/>
                  </a:cubicBezTo>
                  <a:cubicBezTo>
                    <a:pt x="3773170" y="6403413"/>
                    <a:pt x="4089400" y="7963257"/>
                    <a:pt x="4394200" y="9532049"/>
                  </a:cubicBezTo>
                  <a:cubicBezTo>
                    <a:pt x="4485640" y="10003282"/>
                    <a:pt x="4570730" y="10486447"/>
                    <a:pt x="4660900" y="10960663"/>
                  </a:cubicBezTo>
                  <a:cubicBezTo>
                    <a:pt x="4672330" y="11020313"/>
                    <a:pt x="4685030" y="11082945"/>
                    <a:pt x="4706620" y="11193297"/>
                  </a:cubicBezTo>
                  <a:cubicBezTo>
                    <a:pt x="4734560" y="10766801"/>
                    <a:pt x="4754880" y="10399954"/>
                    <a:pt x="4780280" y="10030125"/>
                  </a:cubicBezTo>
                  <a:cubicBezTo>
                    <a:pt x="4927600" y="7957292"/>
                    <a:pt x="5144770" y="5920249"/>
                    <a:pt x="5392420" y="3901101"/>
                  </a:cubicBezTo>
                  <a:cubicBezTo>
                    <a:pt x="5537200" y="2731964"/>
                    <a:pt x="5676900" y="1559844"/>
                    <a:pt x="5820410" y="387724"/>
                  </a:cubicBezTo>
                  <a:cubicBezTo>
                    <a:pt x="5842000" y="214740"/>
                    <a:pt x="5854700" y="8947"/>
                    <a:pt x="5957570" y="0"/>
                  </a:cubicBezTo>
                  <a:cubicBezTo>
                    <a:pt x="5961380" y="0"/>
                    <a:pt x="5963920" y="0"/>
                    <a:pt x="5967730" y="0"/>
                  </a:cubicBezTo>
                  <a:close/>
                </a:path>
              </a:pathLst>
            </a:custGeom>
            <a:solidFill>
              <a:srgbClr val="000000">
                <a:alpha val="21961"/>
              </a:srgbClr>
            </a:solidFill>
          </p:spPr>
          <p:txBody>
            <a:bodyPr/>
            <a:lstStyle/>
            <a:p>
              <a:endParaRPr lang="en-GB"/>
            </a:p>
          </p:txBody>
        </p:sp>
      </p:grpSp>
      <p:sp>
        <p:nvSpPr>
          <p:cNvPr id="5" name="TextBox 5"/>
          <p:cNvSpPr txBox="1"/>
          <p:nvPr/>
        </p:nvSpPr>
        <p:spPr>
          <a:xfrm>
            <a:off x="1028700" y="857250"/>
            <a:ext cx="6412468" cy="1566544"/>
          </a:xfrm>
          <a:prstGeom prst="rect">
            <a:avLst/>
          </a:prstGeom>
        </p:spPr>
        <p:txBody>
          <a:bodyPr lIns="0" tIns="0" rIns="0" bIns="0" rtlCol="0" anchor="t">
            <a:spAutoFit/>
          </a:bodyPr>
          <a:lstStyle/>
          <a:p>
            <a:pPr algn="ctr">
              <a:lnSpc>
                <a:spcPts val="12880"/>
              </a:lnSpc>
            </a:pPr>
            <a:r>
              <a:rPr lang="en-US" sz="9200" b="1">
                <a:solidFill>
                  <a:srgbClr val="000000"/>
                </a:solidFill>
                <a:latin typeface="Canva Sans Bold"/>
                <a:ea typeface="Canva Sans Bold"/>
                <a:cs typeface="Canva Sans Bold"/>
                <a:sym typeface="Canva Sans Bold"/>
              </a:rPr>
              <a:t>Conclusion</a:t>
            </a:r>
          </a:p>
        </p:txBody>
      </p:sp>
      <p:sp>
        <p:nvSpPr>
          <p:cNvPr id="6" name="TextBox 6"/>
          <p:cNvSpPr txBox="1"/>
          <p:nvPr/>
        </p:nvSpPr>
        <p:spPr>
          <a:xfrm>
            <a:off x="818540" y="4533900"/>
            <a:ext cx="17469460" cy="2420856"/>
          </a:xfrm>
          <a:prstGeom prst="rect">
            <a:avLst/>
          </a:prstGeom>
        </p:spPr>
        <p:txBody>
          <a:bodyPr lIns="0" tIns="0" rIns="0" bIns="0" rtlCol="0" anchor="t">
            <a:spAutoFit/>
          </a:bodyPr>
          <a:lstStyle/>
          <a:p>
            <a:pPr algn="ctr">
              <a:lnSpc>
                <a:spcPts val="4759"/>
              </a:lnSpc>
            </a:pPr>
            <a:r>
              <a:rPr lang="en-US" sz="3399" b="1" dirty="0">
                <a:solidFill>
                  <a:srgbClr val="000000"/>
                </a:solidFill>
                <a:latin typeface="Canva Sans Bold"/>
                <a:ea typeface="Canva Sans Bold"/>
                <a:cs typeface="Canva Sans Bold"/>
                <a:sym typeface="Canva Sans Bold"/>
              </a:rPr>
              <a:t>To wrap up, information systems are the backbone of modern business, they streamline operations, empower decision making, and create competitive edge. However, true progress requires balancing innovation alongside ethics, upholding that data privacy and fairness remain embedded in their digital transformation.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06" y="4514765"/>
            <a:ext cx="16230594" cy="38509"/>
          </a:xfrm>
          <a:prstGeom prst="line">
            <a:avLst/>
          </a:prstGeom>
          <a:ln w="9525" cap="flat">
            <a:solidFill>
              <a:srgbClr val="2B2C30"/>
            </a:solidFill>
            <a:prstDash val="solid"/>
            <a:headEnd type="none" w="sm" len="sm"/>
            <a:tailEnd type="none" w="sm" len="sm"/>
          </a:ln>
        </p:spPr>
        <p:txBody>
          <a:bodyPr/>
          <a:lstStyle/>
          <a:p>
            <a:endParaRPr lang="en-GB"/>
          </a:p>
        </p:txBody>
      </p:sp>
      <p:sp>
        <p:nvSpPr>
          <p:cNvPr id="3" name="TextBox 3"/>
          <p:cNvSpPr txBox="1"/>
          <p:nvPr/>
        </p:nvSpPr>
        <p:spPr>
          <a:xfrm>
            <a:off x="1006882" y="4728792"/>
            <a:ext cx="16230600" cy="648601"/>
          </a:xfrm>
          <a:prstGeom prst="rect">
            <a:avLst/>
          </a:prstGeom>
        </p:spPr>
        <p:txBody>
          <a:bodyPr lIns="0" tIns="0" rIns="0" bIns="0" rtlCol="0" anchor="t">
            <a:spAutoFit/>
          </a:bodyPr>
          <a:lstStyle/>
          <a:p>
            <a:pPr algn="ctr">
              <a:lnSpc>
                <a:spcPts val="5200"/>
              </a:lnSpc>
              <a:spcBef>
                <a:spcPct val="0"/>
              </a:spcBef>
            </a:pPr>
            <a:r>
              <a:rPr lang="en-US" sz="3714" b="1" spc="843">
                <a:solidFill>
                  <a:srgbClr val="2B2C30"/>
                </a:solidFill>
                <a:latin typeface="Public Sans Bold"/>
                <a:ea typeface="Public Sans Bold"/>
                <a:cs typeface="Public Sans Bold"/>
                <a:sym typeface="Public Sans Bold"/>
              </a:rPr>
              <a:t>ANY QUESTIONS?</a:t>
            </a:r>
          </a:p>
        </p:txBody>
      </p:sp>
      <p:sp>
        <p:nvSpPr>
          <p:cNvPr id="4" name="TextBox 4"/>
          <p:cNvSpPr txBox="1"/>
          <p:nvPr/>
        </p:nvSpPr>
        <p:spPr>
          <a:xfrm>
            <a:off x="850974" y="2332416"/>
            <a:ext cx="16408332" cy="2084083"/>
          </a:xfrm>
          <a:prstGeom prst="rect">
            <a:avLst/>
          </a:prstGeom>
        </p:spPr>
        <p:txBody>
          <a:bodyPr lIns="0" tIns="0" rIns="0" bIns="0" rtlCol="0" anchor="t">
            <a:spAutoFit/>
          </a:bodyPr>
          <a:lstStyle/>
          <a:p>
            <a:pPr algn="ctr">
              <a:lnSpc>
                <a:spcPts val="15250"/>
              </a:lnSpc>
            </a:pPr>
            <a:r>
              <a:rPr lang="en-US" sz="16758" spc="83">
                <a:solidFill>
                  <a:srgbClr val="2B2C30"/>
                </a:solidFill>
                <a:latin typeface="Playfair Display 1"/>
                <a:ea typeface="Playfair Display 1"/>
                <a:cs typeface="Playfair Display 1"/>
                <a:sym typeface="Playfair Display 1"/>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3701</Words>
  <Application>Microsoft Office PowerPoint</Application>
  <PresentationFormat>Custom</PresentationFormat>
  <Paragraphs>316</Paragraphs>
  <Slides>37</Slides>
  <Notes>0</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51" baseType="lpstr">
      <vt:lpstr>Public Sans Italics</vt:lpstr>
      <vt:lpstr>Playfair Display 1</vt:lpstr>
      <vt:lpstr>Canva Sans</vt:lpstr>
      <vt:lpstr>Playfair Display 1 Bold Italics</vt:lpstr>
      <vt:lpstr>Canva Sans Bold</vt:lpstr>
      <vt:lpstr>Calibri</vt:lpstr>
      <vt:lpstr>Arial</vt:lpstr>
      <vt:lpstr>Public Sans Bold</vt:lpstr>
      <vt:lpstr>Public Sans</vt:lpstr>
      <vt:lpstr>Playfair Display 2 Bold</vt:lpstr>
      <vt:lpstr>Canva Sans Italics</vt:lpstr>
      <vt:lpstr>Playfair Display 1 Bold</vt:lpstr>
      <vt:lpstr>Office Theme</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Neutral Minimalist New Business Pitch Deck Presentation</dc:title>
  <cp:lastModifiedBy>dragos raducanu</cp:lastModifiedBy>
  <cp:revision>1</cp:revision>
  <dcterms:created xsi:type="dcterms:W3CDTF">2006-08-16T00:00:00Z</dcterms:created>
  <dcterms:modified xsi:type="dcterms:W3CDTF">2026-03-16T07:16:51Z</dcterms:modified>
  <dc:identifier>DAHD06XPPY4</dc:identifier>
</cp:coreProperties>
</file>