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3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C82E41-2934-4BA1-8B3A-8CF95FE81143}" v="11" dt="2026-10-20T00:36:05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 snapToGrid="0">
      <p:cViewPr varScale="1">
        <p:scale>
          <a:sx n="59" d="100"/>
          <a:sy n="59" d="100"/>
        </p:scale>
        <p:origin x="97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laika Hussain" userId="27d6939b8ff73080" providerId="LiveId" clId="{1CF85020-CB78-4C24-B7FB-B0DD5A9433B1}"/>
    <pc:docChg chg="modSld">
      <pc:chgData name="Malaika Hussain" userId="27d6939b8ff73080" providerId="LiveId" clId="{1CF85020-CB78-4C24-B7FB-B0DD5A9433B1}" dt="2026-10-20T01:01:59.279" v="7"/>
      <pc:docMkLst>
        <pc:docMk/>
      </pc:docMkLst>
      <pc:sldChg chg="addSp">
        <pc:chgData name="Malaika Hussain" userId="27d6939b8ff73080" providerId="LiveId" clId="{1CF85020-CB78-4C24-B7FB-B0DD5A9433B1}" dt="2026-10-20T01:01:59.279" v="7"/>
        <pc:sldMkLst>
          <pc:docMk/>
          <pc:sldMk cId="3992069041" sldId="257"/>
        </pc:sldMkLst>
        <pc:picChg chg="add">
          <ac:chgData name="Malaika Hussain" userId="27d6939b8ff73080" providerId="LiveId" clId="{1CF85020-CB78-4C24-B7FB-B0DD5A9433B1}" dt="2026-10-20T01:00:41.431" v="5"/>
          <ac:picMkLst>
            <pc:docMk/>
            <pc:sldMk cId="3992069041" sldId="257"/>
            <ac:picMk id="4" creationId="{91DFEE2D-B662-76CC-99AD-7ADB00E18722}"/>
          </ac:picMkLst>
        </pc:picChg>
        <pc:picChg chg="add">
          <ac:chgData name="Malaika Hussain" userId="27d6939b8ff73080" providerId="LiveId" clId="{1CF85020-CB78-4C24-B7FB-B0DD5A9433B1}" dt="2026-10-20T01:01:18.835" v="6"/>
          <ac:picMkLst>
            <pc:docMk/>
            <pc:sldMk cId="3992069041" sldId="257"/>
            <ac:picMk id="5" creationId="{E1A430A9-5171-2CE4-0C30-2A89E38FA2AF}"/>
          </ac:picMkLst>
        </pc:picChg>
        <pc:picChg chg="add">
          <ac:chgData name="Malaika Hussain" userId="27d6939b8ff73080" providerId="LiveId" clId="{1CF85020-CB78-4C24-B7FB-B0DD5A9433B1}" dt="2026-10-20T01:01:59.279" v="7"/>
          <ac:picMkLst>
            <pc:docMk/>
            <pc:sldMk cId="3992069041" sldId="257"/>
            <ac:picMk id="6" creationId="{13C43DA4-7E38-0E74-2911-4546A1B5A95A}"/>
          </ac:picMkLst>
        </pc:picChg>
      </pc:sldChg>
      <pc:sldChg chg="addSp delSp modSp">
        <pc:chgData name="Malaika Hussain" userId="27d6939b8ff73080" providerId="LiveId" clId="{1CF85020-CB78-4C24-B7FB-B0DD5A9433B1}" dt="2026-10-20T00:17:15.343" v="4" actId="767"/>
        <pc:sldMkLst>
          <pc:docMk/>
          <pc:sldMk cId="1623304489" sldId="258"/>
        </pc:sldMkLst>
        <pc:spChg chg="add del mod">
          <ac:chgData name="Malaika Hussain" userId="27d6939b8ff73080" providerId="LiveId" clId="{1CF85020-CB78-4C24-B7FB-B0DD5A9433B1}" dt="2026-10-20T00:11:58.875" v="1"/>
          <ac:spMkLst>
            <pc:docMk/>
            <pc:sldMk cId="1623304489" sldId="258"/>
            <ac:spMk id="4" creationId="{28042E81-654C-6560-3859-D97AEC2C5CEB}"/>
          </ac:spMkLst>
        </pc:spChg>
        <pc:spChg chg="add del mod">
          <ac:chgData name="Malaika Hussain" userId="27d6939b8ff73080" providerId="LiveId" clId="{1CF85020-CB78-4C24-B7FB-B0DD5A9433B1}" dt="2026-10-20T00:16:44.794" v="3"/>
          <ac:spMkLst>
            <pc:docMk/>
            <pc:sldMk cId="1623304489" sldId="258"/>
            <ac:spMk id="5" creationId="{A7AC711E-627D-2CA6-EA25-AD00FAE247AB}"/>
          </ac:spMkLst>
        </pc:spChg>
        <pc:spChg chg="add mod">
          <ac:chgData name="Malaika Hussain" userId="27d6939b8ff73080" providerId="LiveId" clId="{1CF85020-CB78-4C24-B7FB-B0DD5A9433B1}" dt="2026-10-20T00:17:15.343" v="4" actId="767"/>
          <ac:spMkLst>
            <pc:docMk/>
            <pc:sldMk cId="1623304489" sldId="258"/>
            <ac:spMk id="6" creationId="{7C3CA354-9CB6-7B51-A3A8-0A75DBBAD0F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8351AF-8C9B-4ECD-9E88-E53C9CC11B1B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9C8D43-73A7-43B0-89F0-A2F6D9E296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905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F43EA-4EC3-4FFC-42C9-EF6D954112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A2AF79-E6BC-18B9-12F4-FDA532EAA7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04F91-C3AE-7AF1-2B79-0D61DE162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2B018-07B8-D631-C6B8-C9678ADC9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759C4-64D4-BCFE-54B8-29251676B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493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A510F-54E1-CB6E-34D6-33D523665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D93D3-6A4A-BFBC-661B-A1E5064C7E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E947F-ADF4-10FE-FDA7-0AEF06B48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C031CD-E1FF-0D49-1624-63B9FA6F9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4254A-283B-FB4A-1A54-ED559B61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65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ACAC0-40F3-AAF0-6774-66D317239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F2357-E571-D5A9-73B3-1E6EBD46D3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51F8B9-B9D6-2995-42AE-19DABB892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595E9-2161-6D65-8611-D8ECB2B51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374DA-DB7E-C176-2C09-D9551B5F2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1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F46C3-BA8B-1197-80D4-AC884C2F9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902DE-E2CC-44C8-BAEB-753451A8F1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577731-4BDA-4ACF-E55D-3A6809907C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CDC1-D77A-4644-781C-A6D0736A0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1DB796-91E4-C109-15C1-98E542992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3FC0FB-EB07-81BA-A27F-000095993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849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92BB7-6C35-D239-15E7-DB898C0BB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843B9-F7CC-624E-6D85-4C46836842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09415B-14C8-9642-0B66-B0067BB5D1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497361-B061-5C75-5826-C40C85504A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1F21C2-F134-70EB-DC20-3559AC45F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4F2CB0-7021-37BB-4E1F-FA1A5CA15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6EB8A6-2320-04F8-E8C6-22035F556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FD8B36-A0CA-2AA1-B78C-0EEC8DAE9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919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4F03-7000-4E1D-65A6-4A80333D6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929978-7343-BBE2-9C96-A8C8607EF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EE71B6-5DB9-F4A3-DEAE-CC261EFEA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3221D8-33EA-7567-F24D-7CA10FDD3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70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06BCC2-3402-98B8-C7AD-1870976E2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14B9DA-7D23-A613-635C-0F0BF00EF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12B170-64C2-F27A-0515-59E37C10C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782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D7F59-A56C-20C9-9B12-A6D8F8CF8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17F7A-180B-2002-0E55-E76369D64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EB5BD2-F322-6542-0CBC-640AF6422F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856015-966F-C271-9BE0-5789864D5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9B6179-AF55-2C67-C1A9-01095A380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250F9-114E-3349-3D05-6DF62591A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424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87619-6C6F-B7E9-CADD-8A9626348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BEE3B-BA2B-52ED-4971-4B6E43A507F3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6E0CD-05E8-867D-EA8A-89A2052F06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49D9D8-0EE8-4DA1-A378-6BDF7CA57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7D1A01-B212-21E8-B962-A9319F4C1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FFF413-F718-B524-F218-A7D92526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617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04EBF-EF48-BB74-025B-CB34B045C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83B38A-4D82-BF5C-5F7F-CA162581E0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A1F1B-7E23-D163-26D6-B370CE28A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1F1DB-900F-A6E0-7C90-76E3BC2B0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A09BE-CEEB-F2C5-F2B4-EB0BD53AE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915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5193F6-C882-3060-52F6-32BC923C4C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98A309-E372-4114-69F2-6AD6E16DE4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A555E-5184-5B31-3B04-76BB957EB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92CB8-1C55-E221-14FC-2906BA7EA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F34EB-32D6-F480-F0D6-C5E9C4184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942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986D8B-038A-5D27-9644-9FBB1FB6E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7AAAB8-0B9A-E2C9-FBE0-F2B8DECAA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A0DCC8-95C3-1C09-9081-3C69DF30A5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DCA3B3-C904-4F1E-8439-F5F2514AE8F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00DCCF-7B30-54AC-B4F1-B069AEF3E2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A0C4F1-73C7-DA45-2D8D-3E139A9EA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839539-C004-421B-8908-0D022B98C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117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3001AFEA-2442-4A9F-BA37-8C469F306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068DD5-DDB6-C425-9DB2-9DAD92DFE5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0908" y="3700594"/>
            <a:ext cx="5174207" cy="1963486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Halima Hussain 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Module code: LCHS4009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Module title Professional Development within Health and Social Care 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Lecturer : Khaled </a:t>
            </a:r>
            <a:r>
              <a:rPr lang="en-GB" dirty="0" err="1">
                <a:solidFill>
                  <a:srgbClr val="FFFFFF"/>
                </a:solidFill>
              </a:rPr>
              <a:t>Alnababta</a:t>
            </a:r>
            <a:endParaRPr lang="en-GB" dirty="0">
              <a:solidFill>
                <a:srgbClr val="FFFFFF"/>
              </a:solidFill>
            </a:endParaRPr>
          </a:p>
          <a:p>
            <a:pPr algn="l"/>
            <a:r>
              <a:rPr lang="en-GB" dirty="0">
                <a:solidFill>
                  <a:srgbClr val="FFFFFF"/>
                </a:solidFill>
              </a:rPr>
              <a:t>Student id : 2526594</a:t>
            </a:r>
          </a:p>
        </p:txBody>
      </p:sp>
      <p:sp>
        <p:nvSpPr>
          <p:cNvPr id="39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Block Arc 40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2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Arc 44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872052">
            <a:off x="6113252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261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82865-3A78-464C-BA4B-27F5DC4CD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 Introduction Kidney Dialysis Nurse  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08E04-7B8C-AB5E-58B2-0304DD9906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342900" lvl="0" indent="-342900" fontAlgn="t"/>
            <a:r>
              <a:rPr lang="en-GB" sz="1500">
                <a:latin typeface="Segoe UI" panose="020B0502040204020203" pitchFamily="34" charset="0"/>
              </a:rPr>
              <a:t>A kidney dialysis nurse is a registered nurse who specialises in the care of patients with chronic kidney disease and kidney failure (NICE, 2018).</a:t>
            </a:r>
          </a:p>
          <a:p>
            <a:pPr marL="342900" lvl="0" indent="-342900" fontAlgn="t"/>
            <a:r>
              <a:rPr lang="en-GB" sz="1500">
                <a:latin typeface="Segoe UI" panose="020B0502040204020203" pitchFamily="34" charset="0"/>
              </a:rPr>
              <a:t>The role primarily involves supporting individuals whose kidneys are unable to effectively remove waste products and excess fluid from the bloodstream (NICE, 2018).</a:t>
            </a:r>
          </a:p>
          <a:p>
            <a:pPr marL="342900" lvl="0" indent="-342900" fontAlgn="t"/>
            <a:r>
              <a:rPr lang="en-GB" sz="1500">
                <a:latin typeface="Segoe UI" panose="020B0502040204020203" pitchFamily="34" charset="0"/>
              </a:rPr>
              <a:t>Dialysis treatment helps to replace some of the essential functions normally performed by healthy kidneys (NICE, 2018).</a:t>
            </a:r>
          </a:p>
          <a:p>
            <a:pPr marL="342900" lvl="0" indent="-342900" fontAlgn="t"/>
            <a:r>
              <a:rPr lang="en-GB" sz="1500">
                <a:latin typeface="Segoe UI" panose="020B0502040204020203" pitchFamily="34" charset="0"/>
              </a:rPr>
              <a:t>Kidney dialysis nurses are responsible for delivering specialised clinical care and monitoring patients throughout treatment (NICE, 2018).</a:t>
            </a:r>
          </a:p>
          <a:p>
            <a:pPr marL="342900" lvl="0" indent="-342900" fontAlgn="t"/>
            <a:r>
              <a:rPr lang="en-GB" sz="1500">
                <a:latin typeface="Segoe UI" panose="020B0502040204020203" pitchFamily="34" charset="0"/>
              </a:rPr>
              <a:t>They also provide emotional and psychological support to help patients manage the challenges associated with long-term kidney disease (NICE, 2018).</a:t>
            </a:r>
          </a:p>
          <a:p>
            <a:pPr marL="342900" lvl="0" indent="-342900" fontAlgn="t"/>
            <a:r>
              <a:rPr lang="en-GB" sz="1500">
                <a:latin typeface="Segoe UI" panose="020B0502040204020203" pitchFamily="34" charset="0"/>
              </a:rPr>
              <a:t>The profession requires a combination of clinical expertise, technical competence, and compassionate patient-centred care (NICE, 2018).</a:t>
            </a:r>
          </a:p>
          <a:p>
            <a:endParaRPr lang="en-GB" sz="1500"/>
          </a:p>
        </p:txBody>
      </p:sp>
      <p:pic>
        <p:nvPicPr>
          <p:cNvPr id="6" name="Picture 5" descr="Career Path of an Acute Dialysis Nurse">
            <a:extLst>
              <a:ext uri="{FF2B5EF4-FFF2-40B4-BE49-F238E27FC236}">
                <a16:creationId xmlns:a16="http://schemas.microsoft.com/office/drawing/2014/main" id="{13C43DA4-7E38-0E74-2911-4546A1B5A9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4448" y="2028661"/>
            <a:ext cx="4495132" cy="2800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069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3CA354-9CB6-7B51-A3A8-0A75DBBAD0FF}"/>
              </a:ext>
            </a:extLst>
          </p:cNvPr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Role of a Kidney Dialysis Nurse </a:t>
            </a:r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6B032-849D-C229-062D-AECAA1A92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t"/>
            <a:r>
              <a:rPr lang="en-US" sz="1500" b="1"/>
              <a:t>Key Responsibilities of a Kidney Dialysis Nurse</a:t>
            </a:r>
          </a:p>
          <a:p>
            <a:pPr marL="342900" lvl="0" fontAlgn="t"/>
            <a:r>
              <a:rPr lang="en-US" sz="1500"/>
              <a:t>Prepare dialysis equipment and ensure all machinery is functioning correctly and safely before treatment begins (NICE, 2018).</a:t>
            </a:r>
          </a:p>
          <a:p>
            <a:pPr marL="342900" lvl="0" fontAlgn="t"/>
            <a:r>
              <a:rPr lang="en-US" sz="1500"/>
              <a:t>Monitor patients' blood pressure, pulse, weight, and overall condition before, during, and after dialysis sessions to ensure patient safety and treatment effectiveness (NICE, 2018).</a:t>
            </a:r>
          </a:p>
          <a:p>
            <a:pPr marL="342900" lvl="0" fontAlgn="t"/>
            <a:r>
              <a:rPr lang="en-US" sz="1500"/>
              <a:t>Identify and respond promptly to potential complications, such as hypotension, bleeding, or problems with vascular access, escalating concerns when necessary (NICE, 2018).</a:t>
            </a:r>
          </a:p>
          <a:p>
            <a:pPr marL="342900" lvl="0" fontAlgn="t"/>
            <a:r>
              <a:rPr lang="en-US" sz="1500"/>
              <a:t>Educate patients about their treatment plan, including dialysis procedures, fluid restrictions, dietary requirements, and prescribed medications (NICE, 2018).</a:t>
            </a:r>
          </a:p>
          <a:p>
            <a:pPr marL="342900" lvl="0" fontAlgn="t"/>
            <a:r>
              <a:rPr lang="en-US" sz="1500"/>
              <a:t>Provide emotional and psychological support to help patients manage anxiety, fatigue, and the ongoing demands of long-term dialysis treatment (NICE, 2018).</a:t>
            </a:r>
          </a:p>
          <a:p>
            <a:pPr marL="342900" lvl="0" fontAlgn="t"/>
            <a:r>
              <a:rPr lang="en-US" sz="1500"/>
              <a:t>Collaborate with multidisciplinary healthcare teams, including nephrologists, dietitians, and other healthcare professionals, to deliver comprehensive patient-centred care (NICE, 2018).</a:t>
            </a:r>
          </a:p>
          <a:p>
            <a:pPr marL="342900" lvl="0" fontAlgn="t"/>
            <a:r>
              <a:rPr lang="en-US" sz="1500"/>
              <a:t>Support shared decision-making by involving patients in decisions about their treatment and providing personalised information tailored to their individual needs (NICE, 2018).</a:t>
            </a:r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623304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DD474-37D2-DD12-0402-78F259B38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Skills and Previous Experiences </a:t>
            </a: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7FFFA4BF-D4FC-325C-B3BF-4882EAB72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100" b="1" u="sng">
                <a:latin typeface="Segoe UI" panose="020B0502040204020203" pitchFamily="34" charset="0"/>
              </a:rPr>
              <a:t>Essential Skills</a:t>
            </a:r>
          </a:p>
          <a:p>
            <a:pPr marL="342900" lvl="0" indent="-342900" fontAlgn="t"/>
            <a:r>
              <a:rPr lang="en-GB" sz="1100" b="1">
                <a:latin typeface="Segoe UI" panose="020B0502040204020203" pitchFamily="34" charset="0"/>
              </a:rPr>
              <a:t>Communication skills:</a:t>
            </a:r>
            <a:r>
              <a:rPr lang="en-GB" sz="1100">
                <a:latin typeface="Segoe UI" panose="020B0502040204020203" pitchFamily="34" charset="0"/>
              </a:rPr>
              <a:t> Ability to explain dialysis procedures and treatment plans clearly while actively listening to patients' concerns and questions (NMC, 2018; NMC, 2024).</a:t>
            </a:r>
          </a:p>
          <a:p>
            <a:pPr marL="342900" lvl="0" indent="-342900" fontAlgn="t"/>
            <a:r>
              <a:rPr lang="en-GB" sz="1100" b="1">
                <a:latin typeface="Segoe UI" panose="020B0502040204020203" pitchFamily="34" charset="0"/>
              </a:rPr>
              <a:t>Attention to detail:</a:t>
            </a:r>
            <a:r>
              <a:rPr lang="en-GB" sz="1100">
                <a:latin typeface="Segoe UI" panose="020B0502040204020203" pitchFamily="34" charset="0"/>
              </a:rPr>
              <a:t> Accurate monitoring of patient observations, documentation of care, and checking of dialysis equipment to ensure safe practice (NMC, 2018; NMC, 2024).</a:t>
            </a:r>
          </a:p>
          <a:p>
            <a:pPr marL="342900" lvl="0" indent="-342900" fontAlgn="t"/>
            <a:r>
              <a:rPr lang="en-GB" sz="1100" b="1">
                <a:latin typeface="Segoe UI" panose="020B0502040204020203" pitchFamily="34" charset="0"/>
              </a:rPr>
              <a:t>Empathy and compassion:</a:t>
            </a:r>
            <a:r>
              <a:rPr lang="en-GB" sz="1100">
                <a:latin typeface="Segoe UI" panose="020B0502040204020203" pitchFamily="34" charset="0"/>
              </a:rPr>
              <a:t> Understanding the physical, emotional, and psychological challenges associated with living with chronic kidney disease (NMC, 2018; NMC, 2024).</a:t>
            </a:r>
          </a:p>
          <a:p>
            <a:pPr marL="342900" lvl="0" indent="-342900" fontAlgn="t"/>
            <a:r>
              <a:rPr lang="en-GB" sz="1100" b="1">
                <a:latin typeface="Segoe UI" panose="020B0502040204020203" pitchFamily="34" charset="0"/>
              </a:rPr>
              <a:t>Problem-solving skills:</a:t>
            </a:r>
            <a:r>
              <a:rPr lang="en-GB" sz="1100">
                <a:latin typeface="Segoe UI" panose="020B0502040204020203" pitchFamily="34" charset="0"/>
              </a:rPr>
              <a:t> Ability to recognise changes in a patient's condition, assess risks, and take appropriate clinical action when required (NMC, 2018; NMC, 2024).</a:t>
            </a:r>
          </a:p>
          <a:p>
            <a:pPr marL="342900" lvl="0" indent="-342900" fontAlgn="t"/>
            <a:r>
              <a:rPr lang="en-GB" sz="1100" b="1">
                <a:latin typeface="Segoe UI" panose="020B0502040204020203" pitchFamily="34" charset="0"/>
              </a:rPr>
              <a:t>Teamwork:</a:t>
            </a:r>
            <a:r>
              <a:rPr lang="en-GB" sz="1100">
                <a:latin typeface="Segoe UI" panose="020B0502040204020203" pitchFamily="34" charset="0"/>
              </a:rPr>
              <a:t> Effective collaboration and communication with members of the multidisciplinary renal healthcare team to deliver high-quality patient care (NMC, 2018; NMC, 2024).</a:t>
            </a:r>
          </a:p>
          <a:p>
            <a:pPr marL="342900" lvl="0" indent="-342900" fontAlgn="t"/>
            <a:r>
              <a:rPr lang="en-GB" sz="1100" b="1">
                <a:latin typeface="Segoe UI" panose="020B0502040204020203" pitchFamily="34" charset="0"/>
              </a:rPr>
              <a:t>Resilience:</a:t>
            </a:r>
            <a:r>
              <a:rPr lang="en-GB" sz="1100">
                <a:latin typeface="Segoe UI" panose="020B0502040204020203" pitchFamily="34" charset="0"/>
              </a:rPr>
              <a:t> Capacity to manage stressful situations, maintain professionalism, and provide consistent care in demanding clinical environments (NMC, 2018; NMC, 2024).</a:t>
            </a:r>
          </a:p>
          <a:p>
            <a:pPr marL="342900" lvl="0" indent="-342900" fontAlgn="t"/>
            <a:r>
              <a:rPr lang="en-GB" sz="1100" b="1" u="sng">
                <a:latin typeface="Segoe UI" panose="020B0502040204020203" pitchFamily="34" charset="0"/>
              </a:rPr>
              <a:t>Previous Experiences 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Supported my mother with home dialysis treatment by assisting with the dialysis machine and treatment preparation.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Observed the day-to-day management of chronic kidney disease and the impact of dialysis on quality of life.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Developed practical knowledge of dialysis procedures and patient-centred care.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Strengthened empathy, communication, and problem-solving skills through providing family support.</a:t>
            </a: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617622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3B217-BE16-B338-34B8-6B14FFA57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Strengths and Weaknesses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2642E-1D03-1667-2F35-C0CEB24F1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100" b="1" u="sng"/>
              <a:t>Strengths</a:t>
            </a:r>
          </a:p>
          <a:p>
            <a:pPr marL="342900" lvl="0" indent="-342900" fontAlgn="t"/>
            <a:r>
              <a:rPr lang="en-GB" sz="1100"/>
              <a:t> </a:t>
            </a:r>
            <a:r>
              <a:rPr lang="en-GB" sz="1100">
                <a:latin typeface="Segoe UI" panose="020B0502040204020203" pitchFamily="34" charset="0"/>
              </a:rPr>
              <a:t>Empathy and compassion: Supporting my mother with home dialysis helped me understand the challenges faced by people living with kidney disease.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Communication skills: I am able to listen carefully and explain information clearly when helping others.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Patience: I remain calm and supportive when assisting people who require ongoing care.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Attention to detail: I understand the importance of following procedures accurately when dealing with dialysis equipment and patient care.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Responsibility: Assisting with my mother's dialysis treatment developed my ability to take responsibility and work safely.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Teamwork: I work well with others and recognise the importance of collaboration in healthcare settings.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Resilience: I can manage challenging situations while maintaining a positive and professional approach.</a:t>
            </a:r>
          </a:p>
          <a:p>
            <a:pPr marL="342900" lvl="0" indent="-342900" fontAlgn="t"/>
            <a:r>
              <a:rPr lang="en-GB" sz="1100" b="1" u="sng">
                <a:latin typeface="Segoe UI" panose="020B0502040204020203" pitchFamily="34" charset="0"/>
              </a:rPr>
              <a:t>Weakness</a:t>
            </a:r>
            <a:r>
              <a:rPr lang="en-GB" sz="1100">
                <a:latin typeface="Segoe UI" panose="020B0502040204020203" pitchFamily="34" charset="0"/>
              </a:rPr>
              <a:t> 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Sometimes I become emotionally invested when caring for others.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Can be overly self-critical and focus too much on small mistakes.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Occasionally spend extra time checking work to ensure accuracy.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May find it difficult to delegate tasks because of a strong sense of responsibility.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Can be nervous when speaking in front of large groups.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Sometimes take on too many responsibilities when trying to help others.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Can be hesitant to ask for help and prefer to solve problems independently.</a:t>
            </a:r>
          </a:p>
          <a:p>
            <a:pPr marL="342900" lvl="0" indent="-342900" fontAlgn="t"/>
            <a:r>
              <a:rPr lang="en-GB" sz="1100">
                <a:latin typeface="Segoe UI" panose="020B0502040204020203" pitchFamily="34" charset="0"/>
              </a:rPr>
              <a:t>Occasionally find it challenging to separate work-related concerns from personal feelings.</a:t>
            </a:r>
          </a:p>
          <a:p>
            <a:pPr marL="0" indent="0">
              <a:buNone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646033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F60C2-BBE9-03B1-8326-E3427475C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Opportunities and Threats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1EFD7-3BCB-2F7A-7F0F-679B50E46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500" b="1"/>
              <a:t>Opportunities</a:t>
            </a:r>
          </a:p>
          <a:p>
            <a:pPr marL="342900" lvl="0" indent="-342900" fontAlgn="t"/>
            <a:r>
              <a:rPr lang="en-GB" sz="1500"/>
              <a:t>Progress to senior, specialist, or advanced renal nursing roles.</a:t>
            </a:r>
          </a:p>
          <a:p>
            <a:pPr marL="342900" lvl="0" indent="-342900" fontAlgn="t"/>
            <a:r>
              <a:rPr lang="en-GB" sz="1500"/>
              <a:t>Undertake further education and specialist renal care qualifications.</a:t>
            </a:r>
          </a:p>
          <a:p>
            <a:pPr marL="342900" lvl="0" indent="-342900" fontAlgn="t"/>
            <a:r>
              <a:rPr lang="en-GB" sz="1500"/>
              <a:t>Develop expertise in home dialysis and patient self-management support (NICE, 2018).</a:t>
            </a:r>
          </a:p>
          <a:p>
            <a:pPr marL="342900" lvl="0" indent="-342900" fontAlgn="t"/>
            <a:r>
              <a:rPr lang="en-GB" sz="1500"/>
              <a:t>Move into education, research, leadership, or management positions.</a:t>
            </a:r>
          </a:p>
          <a:p>
            <a:pPr marL="342900" lvl="0" indent="-342900" fontAlgn="t"/>
            <a:r>
              <a:rPr lang="en-GB" sz="1500"/>
              <a:t>Strengthen leadership, communication, and clinical decision-making skills (NMC, 2024).</a:t>
            </a:r>
          </a:p>
          <a:p>
            <a:pPr fontAlgn="t">
              <a:buNone/>
            </a:pPr>
            <a:r>
              <a:rPr lang="en-GB" sz="1500" b="1"/>
              <a:t>Threats</a:t>
            </a:r>
          </a:p>
          <a:p>
            <a:pPr marL="342900" lvl="0" indent="-342900" fontAlgn="t"/>
            <a:r>
              <a:rPr lang="en-GB" sz="1500"/>
              <a:t>Heavy workloads and staffing pressures.</a:t>
            </a:r>
          </a:p>
          <a:p>
            <a:pPr marL="342900" lvl="0" indent="-342900" fontAlgn="t"/>
            <a:r>
              <a:rPr lang="en-GB" sz="1500"/>
              <a:t>Stress, fatigue, and potential burnout.</a:t>
            </a:r>
          </a:p>
          <a:p>
            <a:pPr marL="342900" lvl="0" indent="-342900" fontAlgn="t"/>
            <a:r>
              <a:rPr lang="en-GB" sz="1500"/>
              <a:t>Risk of serious complications arising during dialysis treatment (NICE, 2018).</a:t>
            </a:r>
          </a:p>
          <a:p>
            <a:pPr marL="342900" lvl="0" indent="-342900" fontAlgn="t"/>
            <a:r>
              <a:rPr lang="en-GB" sz="1500"/>
              <a:t>Need to adapt continuously to new technologies and clinical guidelines.</a:t>
            </a:r>
          </a:p>
          <a:p>
            <a:pPr marL="342900" lvl="0" indent="-342900" fontAlgn="t"/>
            <a:r>
              <a:rPr lang="en-GB" sz="1500"/>
              <a:t>Emotional demands associated with caring for patients with long-term illnesses.</a:t>
            </a:r>
          </a:p>
          <a:p>
            <a:pPr fontAlgn="t">
              <a:buNone/>
            </a:pPr>
            <a:r>
              <a:rPr lang="en-GB" sz="1500" b="1"/>
              <a:t>Key Point:</a:t>
            </a:r>
            <a:r>
              <a:rPr lang="en-GB" sz="1500"/>
              <a:t> NICE (2018) recognises a range of renal replacement therapies, including home and hospital dialysis, creating opportunities for nurses to develop specialist expertise across different care settings.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339924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891E3-B133-4596-6658-91654F96C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t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Conclusion</a:t>
            </a:r>
            <a:b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603D2-BF40-6F8D-C47A-0FFD29817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en-GB" sz="1500"/>
              <a:t>Kidney dialysis nursing is a specialised field that combines clinical expertise with compassionate patient-centred care.</a:t>
            </a:r>
          </a:p>
          <a:p>
            <a:pPr marL="342900" lvl="0" indent="-342900" fontAlgn="t"/>
            <a:r>
              <a:rPr lang="en-GB" sz="1500"/>
              <a:t>Dialysis nurses play a vital role in delivering treatment, monitoring patient wellbeing, and preventing complications (NICE, 2018).</a:t>
            </a:r>
          </a:p>
          <a:p>
            <a:pPr marL="342900" lvl="0" indent="-342900" fontAlgn="t"/>
            <a:r>
              <a:rPr lang="en-GB" sz="1500"/>
              <a:t>The profession requires recognised qualifications, NMC registration, strong communication skills, and resilience (NMC, 2024).</a:t>
            </a:r>
          </a:p>
          <a:p>
            <a:pPr marL="342900" lvl="0" indent="-342900" fontAlgn="t"/>
            <a:r>
              <a:rPr lang="en-GB" sz="1500"/>
              <a:t>Although the role can be demanding, it offers significant opportunities for professional growth and career progression.</a:t>
            </a:r>
          </a:p>
          <a:p>
            <a:pPr marL="342900" lvl="0" indent="-342900" fontAlgn="t"/>
            <a:r>
              <a:rPr lang="en-GB" sz="1500"/>
              <a:t>Dialysis nurses make a valuable contribution to improving the lives of individuals living with kidney disease.</a:t>
            </a:r>
          </a:p>
          <a:p>
            <a:pPr fontAlgn="t">
              <a:buNone/>
            </a:pPr>
            <a:r>
              <a:rPr lang="en-GB" sz="1500" b="1"/>
              <a:t>Final Message:</a:t>
            </a:r>
            <a:r>
              <a:rPr lang="en-GB" sz="1500"/>
              <a:t> Safe and effective dialysis nursing depends on clinical competence, teamwork, effective communication, and a commitment to prioritising patient care (NMC, 2018).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735602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7109D-C2D7-5805-A473-866A7524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AE9A1-3DCD-599B-160A-F4BA225CF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800">
                <a:latin typeface="Segoe UI" panose="020B0502040204020203" pitchFamily="34" charset="0"/>
              </a:rPr>
              <a:t>National Institute for Health and Care Excellence (NICE) (2018) </a:t>
            </a:r>
            <a:r>
              <a:rPr lang="en-GB" sz="1800" i="1">
                <a:latin typeface="Segoe UI" panose="020B0502040204020203" pitchFamily="34" charset="0"/>
              </a:rPr>
              <a:t>Renal replacement therapy and conservative management</a:t>
            </a:r>
            <a:r>
              <a:rPr lang="en-GB" sz="1800">
                <a:latin typeface="Segoe UI" panose="020B0502040204020203" pitchFamily="34" charset="0"/>
              </a:rPr>
              <a:t>. NICE Guideline NG107. Available at: https://www.nice.org.uk/guidance/ng107 (Accessed: 19 October 2026).</a:t>
            </a:r>
          </a:p>
          <a:p>
            <a:pPr fontAlgn="t">
              <a:buNone/>
            </a:pPr>
            <a:r>
              <a:rPr lang="en-GB" sz="1800">
                <a:latin typeface="Segoe UI" panose="020B0502040204020203" pitchFamily="34" charset="0"/>
              </a:rPr>
              <a:t>National Institute for Health and Care Excellence (NICE) (2021) </a:t>
            </a:r>
            <a:r>
              <a:rPr lang="en-GB" sz="1800" i="1">
                <a:latin typeface="Segoe UI" panose="020B0502040204020203" pitchFamily="34" charset="0"/>
              </a:rPr>
              <a:t>Chronic kidney disease: assessment and management</a:t>
            </a:r>
            <a:r>
              <a:rPr lang="en-GB" sz="1800">
                <a:latin typeface="Segoe UI" panose="020B0502040204020203" pitchFamily="34" charset="0"/>
              </a:rPr>
              <a:t>. NICE Guideline NG203. Available at: https://www.nice.org.uk/guidance/ng203 (Accessed: 19 October 2026).</a:t>
            </a:r>
          </a:p>
          <a:p>
            <a:pPr fontAlgn="t">
              <a:buNone/>
            </a:pPr>
            <a:r>
              <a:rPr lang="en-GB" sz="1800">
                <a:latin typeface="Segoe UI" panose="020B0502040204020203" pitchFamily="34" charset="0"/>
              </a:rPr>
              <a:t>Nursing and Midwifery Council (NMC) (2018) </a:t>
            </a:r>
            <a:r>
              <a:rPr lang="en-GB" sz="1800" i="1">
                <a:latin typeface="Segoe UI" panose="020B0502040204020203" pitchFamily="34" charset="0"/>
              </a:rPr>
              <a:t>The Code: Professional standards of practice and behaviour for nurses, midwives and nursing associates</a:t>
            </a:r>
            <a:r>
              <a:rPr lang="en-GB" sz="1800">
                <a:latin typeface="Segoe UI" panose="020B0502040204020203" pitchFamily="34" charset="0"/>
              </a:rPr>
              <a:t>. Available at: https://www.nmc.org.uk/standards/code/ (Accessed: 19 October 2026).</a:t>
            </a:r>
          </a:p>
          <a:p>
            <a:pPr fontAlgn="t">
              <a:buNone/>
            </a:pPr>
            <a:r>
              <a:rPr lang="en-GB" sz="1800">
                <a:latin typeface="Segoe UI" panose="020B0502040204020203" pitchFamily="34" charset="0"/>
              </a:rPr>
              <a:t>Nursing and Midwifery Council (NMC) (2024) </a:t>
            </a:r>
            <a:r>
              <a:rPr lang="en-GB" sz="1800" i="1">
                <a:latin typeface="Segoe UI" panose="020B0502040204020203" pitchFamily="34" charset="0"/>
              </a:rPr>
              <a:t>Standards of proficiency for registered nurses</a:t>
            </a:r>
            <a:r>
              <a:rPr lang="en-GB" sz="1800">
                <a:latin typeface="Segoe UI" panose="020B0502040204020203" pitchFamily="34" charset="0"/>
              </a:rPr>
              <a:t>. Available at: https://www.nmc.org.uk/standards/standards-for-nurses/standards-of-proficiency-for-registered-nurses/ (Accessed: 19 October 2026).</a:t>
            </a:r>
          </a:p>
          <a:p>
            <a:pPr fontAlgn="t">
              <a:buNone/>
            </a:pPr>
            <a:endParaRPr lang="en-GB" sz="1800">
              <a:latin typeface="Segoe UI" panose="020B0502040204020203" pitchFamily="34" charset="0"/>
            </a:endParaRP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335477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1300</Words>
  <Application>Microsoft Office PowerPoint</Application>
  <PresentationFormat>Widescreen</PresentationFormat>
  <Paragraphs>78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Segoe UI</vt:lpstr>
      <vt:lpstr>Office Theme</vt:lpstr>
      <vt:lpstr>PowerPoint Presentation</vt:lpstr>
      <vt:lpstr> Introduction Kidney Dialysis Nurse  </vt:lpstr>
      <vt:lpstr>PowerPoint Presentation</vt:lpstr>
      <vt:lpstr>Skills and Previous Experiences </vt:lpstr>
      <vt:lpstr>Strengths and Weaknesses </vt:lpstr>
      <vt:lpstr>Opportunities and Threats</vt:lpstr>
      <vt:lpstr> 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Malaika Hussain</dc:creator>
  <cp:lastModifiedBy>Malaika Hussain</cp:lastModifiedBy>
  <cp:revision>1</cp:revision>
  <dcterms:created xsi:type="dcterms:W3CDTF">2026-10-19T22:59:51Z</dcterms:created>
  <dcterms:modified xsi:type="dcterms:W3CDTF">2026-10-20T01:37:47Z</dcterms:modified>
</cp:coreProperties>
</file>