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8" r:id="rId2"/>
    <p:sldId id="257" r:id="rId3"/>
    <p:sldId id="279" r:id="rId4"/>
    <p:sldId id="267" r:id="rId5"/>
    <p:sldId id="281" r:id="rId6"/>
    <p:sldId id="282" r:id="rId7"/>
    <p:sldId id="283" r:id="rId8"/>
    <p:sldId id="284" r:id="rId9"/>
    <p:sldId id="285" r:id="rId10"/>
    <p:sldId id="286" r:id="rId11"/>
    <p:sldId id="266" r:id="rId12"/>
    <p:sldId id="268" r:id="rId13"/>
    <p:sldId id="274" r:id="rId14"/>
    <p:sldId id="275" r:id="rId15"/>
    <p:sldId id="277" r:id="rId16"/>
    <p:sldId id="276" r:id="rId17"/>
    <p:sldId id="269" r:id="rId18"/>
    <p:sldId id="271" r:id="rId19"/>
    <p:sldId id="278" r:id="rId20"/>
    <p:sldId id="280" r:id="rId21"/>
    <p:sldId id="273"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9"/>
    <p:restoredTop sz="94697"/>
  </p:normalViewPr>
  <p:slideViewPr>
    <p:cSldViewPr>
      <p:cViewPr varScale="1">
        <p:scale>
          <a:sx n="85" d="100"/>
          <a:sy n="85" d="100"/>
        </p:scale>
        <p:origin x="1000" y="16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753D0E-78A3-484D-9D48-2AA668CCD495}" type="datetimeFigureOut">
              <a:rPr lang="en-US" smtClean="0"/>
              <a:t>10/7/18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D815AE-C963-6644-89E1-30E63A4A98CC}" type="slidenum">
              <a:rPr lang="en-US" smtClean="0"/>
              <a:t>‹#›</a:t>
            </a:fld>
            <a:endParaRPr lang="en-US"/>
          </a:p>
        </p:txBody>
      </p:sp>
    </p:spTree>
    <p:extLst>
      <p:ext uri="{BB962C8B-B14F-4D97-AF65-F5344CB8AC3E}">
        <p14:creationId xmlns:p14="http://schemas.microsoft.com/office/powerpoint/2010/main" val="20269207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98D1B90-D708-4A04-BD63-E0DBD94966A3}" type="datetimeFigureOut">
              <a:rPr lang="en-GB" smtClean="0"/>
              <a:t>07/10/2018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33991691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8D1B90-D708-4A04-BD63-E0DBD94966A3}" type="datetimeFigureOut">
              <a:rPr lang="en-GB" smtClean="0"/>
              <a:t>07/10/2018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38724539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8D1B90-D708-4A04-BD63-E0DBD94966A3}" type="datetimeFigureOut">
              <a:rPr lang="en-GB" smtClean="0"/>
              <a:t>07/10/2018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29303462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98D1B90-D708-4A04-BD63-E0DBD94966A3}" type="datetimeFigureOut">
              <a:rPr lang="en-GB" smtClean="0"/>
              <a:t>07/10/2018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32882928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98D1B90-D708-4A04-BD63-E0DBD94966A3}" type="datetimeFigureOut">
              <a:rPr lang="en-GB" smtClean="0"/>
              <a:t>07/10/2018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25671931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98D1B90-D708-4A04-BD63-E0DBD94966A3}" type="datetimeFigureOut">
              <a:rPr lang="en-GB" smtClean="0"/>
              <a:t>07/10/2018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3902147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8D1B90-D708-4A04-BD63-E0DBD94966A3}" type="datetimeFigureOut">
              <a:rPr lang="en-GB" smtClean="0"/>
              <a:t>07/10/2018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947880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98D1B90-D708-4A04-BD63-E0DBD94966A3}" type="datetimeFigureOut">
              <a:rPr lang="en-GB" smtClean="0"/>
              <a:t>07/10/2018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2091819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98D1B90-D708-4A04-BD63-E0DBD94966A3}" type="datetimeFigureOut">
              <a:rPr lang="en-GB" smtClean="0"/>
              <a:t>07/10/2018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29904951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8D1B90-D708-4A04-BD63-E0DBD94966A3}" type="datetimeFigureOut">
              <a:rPr lang="en-GB" smtClean="0"/>
              <a:t>07/10/2018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31490504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98D1B90-D708-4A04-BD63-E0DBD94966A3}" type="datetimeFigureOut">
              <a:rPr lang="en-GB" smtClean="0"/>
              <a:t>07/10/2018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BFB61B-55E6-4429-BD20-77A1F17E404D}" type="slidenum">
              <a:rPr lang="en-GB" smtClean="0"/>
              <a:t>‹#›</a:t>
            </a:fld>
            <a:endParaRPr lang="en-GB"/>
          </a:p>
        </p:txBody>
      </p:sp>
    </p:spTree>
    <p:extLst>
      <p:ext uri="{BB962C8B-B14F-4D97-AF65-F5344CB8AC3E}">
        <p14:creationId xmlns:p14="http://schemas.microsoft.com/office/powerpoint/2010/main" val="3652533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98D1B90-D708-4A04-BD63-E0DBD94966A3}" type="datetimeFigureOut">
              <a:rPr lang="en-GB" smtClean="0"/>
              <a:t>07/10/2018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BFB61B-55E6-4429-BD20-77A1F17E404D}" type="slidenum">
              <a:rPr lang="en-GB" smtClean="0"/>
              <a:t>‹#›</a:t>
            </a:fld>
            <a:endParaRPr lang="en-GB"/>
          </a:p>
        </p:txBody>
      </p:sp>
    </p:spTree>
    <p:extLst>
      <p:ext uri="{BB962C8B-B14F-4D97-AF65-F5344CB8AC3E}">
        <p14:creationId xmlns:p14="http://schemas.microsoft.com/office/powerpoint/2010/main" val="110870036"/>
      </p:ext>
    </p:extLst>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keepitonthedeck.com/blog/2016/9/20/what-is-wrong-with-league-tables-and-winning"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ahUKEwiSooT-nLrOAhWDshQKHQ90CCEQjRwIBw&amp;url=http://www.telegraph.co.uk/news/11945123/Back-to-the-Future-Day-live-Will-October-21-2015-be-as-good-as-the-film-predicted.html&amp;psig=AFQjCNFYW3iueA6lxXHmcF47y2XQuso55w&amp;ust=1471034546429468"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14.jpeg"/></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273454"/>
            <a:ext cx="7276015" cy="1125488"/>
          </a:xfrm>
        </p:spPr>
        <p:txBody>
          <a:bodyPr>
            <a:normAutofit/>
          </a:bodyPr>
          <a:lstStyle/>
          <a:p>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Mark </a:t>
            </a:r>
            <a:r>
              <a:rPr lang="en-GB" sz="2000" dirty="0" err="1">
                <a:solidFill>
                  <a:srgbClr val="00B0F0"/>
                </a:solidFill>
                <a:latin typeface="Arial" panose="020B0604020202020204" pitchFamily="34" charset="0"/>
                <a:ea typeface="Tahoma" panose="020B0604030504040204" pitchFamily="34" charset="0"/>
                <a:cs typeface="Arial" panose="020B0604020202020204" pitchFamily="34" charset="0"/>
              </a:rPr>
              <a:t>Napieralla</a:t>
            </a:r>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 Advanced Coaching &amp; Mentoring: M5X01428</a:t>
            </a:r>
          </a:p>
        </p:txBody>
      </p:sp>
      <p:sp>
        <p:nvSpPr>
          <p:cNvPr id="3" name="Subtitle 2"/>
          <p:cNvSpPr>
            <a:spLocks noGrp="1"/>
          </p:cNvSpPr>
          <p:nvPr>
            <p:ph type="subTitle" idx="1"/>
          </p:nvPr>
        </p:nvSpPr>
        <p:spPr>
          <a:xfrm>
            <a:off x="1475656" y="556298"/>
            <a:ext cx="6400800" cy="1752600"/>
          </a:xfrm>
        </p:spPr>
        <p:txBody>
          <a:bodyPr/>
          <a:lstStyle/>
          <a:p>
            <a:r>
              <a:rPr lang="en-GB" dirty="0"/>
              <a:t>Week 2</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74980" y="0"/>
            <a:ext cx="1469019" cy="578580"/>
          </a:xfrm>
          <a:prstGeom prst="rect">
            <a:avLst/>
          </a:prstGeom>
        </p:spPr>
      </p:pic>
      <p:sp>
        <p:nvSpPr>
          <p:cNvPr id="5" name="TextBox 4"/>
          <p:cNvSpPr txBox="1"/>
          <p:nvPr/>
        </p:nvSpPr>
        <p:spPr>
          <a:xfrm>
            <a:off x="395536" y="5877272"/>
            <a:ext cx="8280920" cy="369332"/>
          </a:xfrm>
          <a:prstGeom prst="rect">
            <a:avLst/>
          </a:prstGeom>
          <a:noFill/>
        </p:spPr>
        <p:txBody>
          <a:bodyPr wrap="square" rtlCol="0">
            <a:spAutoFit/>
          </a:bodyPr>
          <a:lstStyle/>
          <a:p>
            <a:r>
              <a:rPr lang="en-GB" dirty="0"/>
              <a:t>Week 2- Recap, Your session plans, evaluations, what's coming up? </a:t>
            </a:r>
          </a:p>
        </p:txBody>
      </p:sp>
      <p:pic>
        <p:nvPicPr>
          <p:cNvPr id="1026" name="Picture 2" descr="Image result for together stronger f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1432598"/>
            <a:ext cx="7145684" cy="41712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50709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273454"/>
            <a:ext cx="7276015" cy="1125488"/>
          </a:xfrm>
        </p:spPr>
        <p:txBody>
          <a:bodyPr>
            <a:normAutofit/>
          </a:bodyPr>
          <a:lstStyle/>
          <a:p>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Mark </a:t>
            </a:r>
            <a:r>
              <a:rPr lang="en-GB" sz="2000" dirty="0" err="1">
                <a:solidFill>
                  <a:srgbClr val="00B0F0"/>
                </a:solidFill>
                <a:latin typeface="Arial" panose="020B0604020202020204" pitchFamily="34" charset="0"/>
                <a:ea typeface="Tahoma" panose="020B0604030504040204" pitchFamily="34" charset="0"/>
                <a:cs typeface="Arial" panose="020B0604020202020204" pitchFamily="34" charset="0"/>
              </a:rPr>
              <a:t>Napieralla</a:t>
            </a:r>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 Advanced Sports Coaching: M5X01428</a:t>
            </a:r>
          </a:p>
        </p:txBody>
      </p:sp>
      <p:sp>
        <p:nvSpPr>
          <p:cNvPr id="3" name="Subtitle 2"/>
          <p:cNvSpPr>
            <a:spLocks noGrp="1"/>
          </p:cNvSpPr>
          <p:nvPr>
            <p:ph type="subTitle" idx="1"/>
          </p:nvPr>
        </p:nvSpPr>
        <p:spPr>
          <a:xfrm>
            <a:off x="179512" y="764704"/>
            <a:ext cx="7848872" cy="5832648"/>
          </a:xfrm>
        </p:spPr>
        <p:txBody>
          <a:bodyPr>
            <a:normAutofit/>
          </a:bodyPr>
          <a:lstStyle/>
          <a:p>
            <a:endParaRPr lang="en-GB" dirty="0"/>
          </a:p>
          <a:p>
            <a:r>
              <a:rPr lang="en-GB" b="1" i="1" u="sng" dirty="0"/>
              <a:t>Week 2- The session plan &amp; planning</a:t>
            </a:r>
          </a:p>
          <a:p>
            <a:endParaRPr lang="en-GB" b="1" dirty="0"/>
          </a:p>
          <a:p>
            <a:r>
              <a:rPr lang="en-GB" b="1" dirty="0"/>
              <a:t>Recap from last week</a:t>
            </a:r>
          </a:p>
          <a:p>
            <a:r>
              <a:rPr lang="en-GB" b="1" dirty="0"/>
              <a:t>What are the expectations from you?</a:t>
            </a:r>
          </a:p>
          <a:p>
            <a:r>
              <a:rPr lang="en-GB" b="1" dirty="0"/>
              <a:t>What will I deliver today?</a:t>
            </a:r>
          </a:p>
          <a:p>
            <a:r>
              <a:rPr lang="en-GB" b="1" dirty="0"/>
              <a:t>How will it be organised at the LC?</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74980" y="0"/>
            <a:ext cx="1469019" cy="578580"/>
          </a:xfrm>
          <a:prstGeom prst="rect">
            <a:avLst/>
          </a:prstGeom>
        </p:spPr>
      </p:pic>
    </p:spTree>
    <p:extLst>
      <p:ext uri="{BB962C8B-B14F-4D97-AF65-F5344CB8AC3E}">
        <p14:creationId xmlns:p14="http://schemas.microsoft.com/office/powerpoint/2010/main" val="42667160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85C335-12B1-E14C-8E0D-C7EA423E0EAB}"/>
              </a:ext>
            </a:extLst>
          </p:cNvPr>
          <p:cNvSpPr>
            <a:spLocks noGrp="1"/>
          </p:cNvSpPr>
          <p:nvPr>
            <p:ph type="title"/>
          </p:nvPr>
        </p:nvSpPr>
        <p:spPr/>
        <p:txBody>
          <a:bodyPr/>
          <a:lstStyle/>
          <a:p>
            <a:r>
              <a:rPr lang="en-US" dirty="0" err="1"/>
              <a:t>Padlet</a:t>
            </a:r>
            <a:r>
              <a:rPr lang="en-US" dirty="0"/>
              <a:t> Feedback</a:t>
            </a:r>
          </a:p>
        </p:txBody>
      </p:sp>
      <p:sp>
        <p:nvSpPr>
          <p:cNvPr id="3" name="Content Placeholder 2">
            <a:extLst>
              <a:ext uri="{FF2B5EF4-FFF2-40B4-BE49-F238E27FC236}">
                <a16:creationId xmlns:a16="http://schemas.microsoft.com/office/drawing/2014/main" id="{6ECB4999-E050-9045-9014-9267F1CF9CE9}"/>
              </a:ext>
            </a:extLst>
          </p:cNvPr>
          <p:cNvSpPr>
            <a:spLocks noGrp="1"/>
          </p:cNvSpPr>
          <p:nvPr>
            <p:ph idx="1"/>
          </p:nvPr>
        </p:nvSpPr>
        <p:spPr/>
        <p:txBody>
          <a:bodyPr/>
          <a:lstStyle/>
          <a:p>
            <a:r>
              <a:rPr lang="en-US" dirty="0"/>
              <a:t>What went well?</a:t>
            </a:r>
          </a:p>
          <a:p>
            <a:r>
              <a:rPr lang="en-US" dirty="0"/>
              <a:t>What coaching skills did you pick out?</a:t>
            </a:r>
          </a:p>
          <a:p>
            <a:r>
              <a:rPr lang="en-US" dirty="0"/>
              <a:t>Why you enjoyed?</a:t>
            </a:r>
          </a:p>
          <a:p>
            <a:r>
              <a:rPr lang="en-US" dirty="0"/>
              <a:t>What was the skills taught and the progressions?</a:t>
            </a:r>
          </a:p>
        </p:txBody>
      </p:sp>
    </p:spTree>
    <p:extLst>
      <p:ext uri="{BB962C8B-B14F-4D97-AF65-F5344CB8AC3E}">
        <p14:creationId xmlns:p14="http://schemas.microsoft.com/office/powerpoint/2010/main" val="18209617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273454"/>
            <a:ext cx="7276015" cy="1125488"/>
          </a:xfrm>
        </p:spPr>
        <p:txBody>
          <a:bodyPr>
            <a:normAutofit/>
          </a:bodyPr>
          <a:lstStyle/>
          <a:p>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Mark </a:t>
            </a:r>
            <a:r>
              <a:rPr lang="en-GB" sz="2000" dirty="0" err="1">
                <a:solidFill>
                  <a:srgbClr val="00B0F0"/>
                </a:solidFill>
                <a:latin typeface="Arial" panose="020B0604020202020204" pitchFamily="34" charset="0"/>
                <a:ea typeface="Tahoma" panose="020B0604030504040204" pitchFamily="34" charset="0"/>
                <a:cs typeface="Arial" panose="020B0604020202020204" pitchFamily="34" charset="0"/>
              </a:rPr>
              <a:t>Napieralla</a:t>
            </a:r>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 Advanced Sports Coaching: M5X01428</a:t>
            </a:r>
          </a:p>
        </p:txBody>
      </p:sp>
      <p:sp>
        <p:nvSpPr>
          <p:cNvPr id="3" name="Subtitle 2"/>
          <p:cNvSpPr>
            <a:spLocks noGrp="1"/>
          </p:cNvSpPr>
          <p:nvPr>
            <p:ph type="subTitle" idx="1"/>
          </p:nvPr>
        </p:nvSpPr>
        <p:spPr>
          <a:xfrm>
            <a:off x="251520" y="-273454"/>
            <a:ext cx="7848872" cy="5832648"/>
          </a:xfrm>
        </p:spPr>
        <p:txBody>
          <a:bodyPr>
            <a:normAutofit/>
          </a:bodyPr>
          <a:lstStyle/>
          <a:p>
            <a:endParaRPr lang="en-GB" dirty="0"/>
          </a:p>
          <a:p>
            <a:r>
              <a:rPr lang="en-GB" b="1" dirty="0"/>
              <a:t>Ways to control your group:</a:t>
            </a:r>
          </a:p>
          <a:p>
            <a:endParaRPr lang="en-GB" b="1" dirty="0"/>
          </a:p>
          <a:p>
            <a:pPr algn="l"/>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74980" y="0"/>
            <a:ext cx="1469019" cy="578580"/>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0124" y="844138"/>
            <a:ext cx="8222071" cy="6005966"/>
          </a:xfrm>
          <a:prstGeom prst="rect">
            <a:avLst/>
          </a:prstGeom>
        </p:spPr>
      </p:pic>
    </p:spTree>
    <p:extLst>
      <p:ext uri="{BB962C8B-B14F-4D97-AF65-F5344CB8AC3E}">
        <p14:creationId xmlns:p14="http://schemas.microsoft.com/office/powerpoint/2010/main" val="23279668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06221ED-2390-5A41-AE10-D2195BE4061E}"/>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r="12333"/>
          <a:stretch/>
        </p:blipFill>
        <p:spPr>
          <a:xfrm>
            <a:off x="20" y="10"/>
            <a:ext cx="9143980" cy="6857990"/>
          </a:xfrm>
          <a:prstGeom prst="rect">
            <a:avLst/>
          </a:prstGeom>
        </p:spPr>
      </p:pic>
      <p:sp>
        <p:nvSpPr>
          <p:cNvPr id="2" name="Title 1">
            <a:extLst>
              <a:ext uri="{FF2B5EF4-FFF2-40B4-BE49-F238E27FC236}">
                <a16:creationId xmlns:a16="http://schemas.microsoft.com/office/drawing/2014/main" id="{88FC9F47-62E3-1C4B-8B8E-9E2754A75848}"/>
              </a:ext>
            </a:extLst>
          </p:cNvPr>
          <p:cNvSpPr>
            <a:spLocks noGrp="1"/>
          </p:cNvSpPr>
          <p:nvPr>
            <p:ph type="title"/>
          </p:nvPr>
        </p:nvSpPr>
        <p:spPr>
          <a:xfrm>
            <a:off x="628650" y="365125"/>
            <a:ext cx="7886700" cy="1325563"/>
          </a:xfrm>
        </p:spPr>
        <p:txBody>
          <a:bodyPr>
            <a:normAutofit/>
          </a:bodyPr>
          <a:lstStyle/>
          <a:p>
            <a:r>
              <a:rPr lang="en-US">
                <a:solidFill>
                  <a:srgbClr val="FFFFFF"/>
                </a:solidFill>
              </a:rPr>
              <a:t>Debate</a:t>
            </a:r>
          </a:p>
        </p:txBody>
      </p:sp>
      <p:sp>
        <p:nvSpPr>
          <p:cNvPr id="3" name="Content Placeholder 2">
            <a:extLst>
              <a:ext uri="{FF2B5EF4-FFF2-40B4-BE49-F238E27FC236}">
                <a16:creationId xmlns:a16="http://schemas.microsoft.com/office/drawing/2014/main" id="{040279E2-D76B-714D-97C4-60F17056BA47}"/>
              </a:ext>
            </a:extLst>
          </p:cNvPr>
          <p:cNvSpPr>
            <a:spLocks noGrp="1"/>
          </p:cNvSpPr>
          <p:nvPr>
            <p:ph idx="1"/>
          </p:nvPr>
        </p:nvSpPr>
        <p:spPr>
          <a:xfrm>
            <a:off x="628650" y="1825625"/>
            <a:ext cx="7886700" cy="4351338"/>
          </a:xfrm>
        </p:spPr>
        <p:txBody>
          <a:bodyPr>
            <a:normAutofit/>
          </a:bodyPr>
          <a:lstStyle/>
          <a:p>
            <a:pPr marL="0" indent="0">
              <a:buNone/>
            </a:pPr>
            <a:r>
              <a:rPr lang="en-US" dirty="0">
                <a:solidFill>
                  <a:srgbClr val="FFFFFF"/>
                </a:solidFill>
              </a:rPr>
              <a:t>What's wrong with training kids to win?</a:t>
            </a:r>
          </a:p>
          <a:p>
            <a:pPr marL="0" indent="0">
              <a:buNone/>
            </a:pPr>
            <a:endParaRPr lang="en-US" dirty="0">
              <a:solidFill>
                <a:srgbClr val="FFFFFF"/>
              </a:solidFill>
            </a:endParaRPr>
          </a:p>
          <a:p>
            <a:pPr marL="0" indent="0">
              <a:buNone/>
            </a:pPr>
            <a:r>
              <a:rPr lang="en-US" dirty="0">
                <a:solidFill>
                  <a:srgbClr val="FFFFFF"/>
                </a:solidFill>
              </a:rPr>
              <a:t>2 groups- 1 group argues points for why you should and 1 group argues points why you shouldn’t</a:t>
            </a:r>
          </a:p>
          <a:p>
            <a:pPr marL="0" indent="0">
              <a:buNone/>
            </a:pPr>
            <a:endParaRPr lang="en-US" dirty="0">
              <a:solidFill>
                <a:srgbClr val="FFFFFF"/>
              </a:solidFill>
            </a:endParaRPr>
          </a:p>
        </p:txBody>
      </p:sp>
    </p:spTree>
    <p:extLst>
      <p:ext uri="{BB962C8B-B14F-4D97-AF65-F5344CB8AC3E}">
        <p14:creationId xmlns:p14="http://schemas.microsoft.com/office/powerpoint/2010/main" val="38641504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06221ED-2390-5A41-AE10-D2195BE4061E}"/>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r="12333"/>
          <a:stretch/>
        </p:blipFill>
        <p:spPr>
          <a:xfrm>
            <a:off x="20" y="10"/>
            <a:ext cx="9143980" cy="6857990"/>
          </a:xfrm>
          <a:prstGeom prst="rect">
            <a:avLst/>
          </a:prstGeom>
        </p:spPr>
      </p:pic>
      <p:sp>
        <p:nvSpPr>
          <p:cNvPr id="2" name="Title 1">
            <a:extLst>
              <a:ext uri="{FF2B5EF4-FFF2-40B4-BE49-F238E27FC236}">
                <a16:creationId xmlns:a16="http://schemas.microsoft.com/office/drawing/2014/main" id="{88FC9F47-62E3-1C4B-8B8E-9E2754A75848}"/>
              </a:ext>
            </a:extLst>
          </p:cNvPr>
          <p:cNvSpPr>
            <a:spLocks noGrp="1"/>
          </p:cNvSpPr>
          <p:nvPr>
            <p:ph type="title"/>
          </p:nvPr>
        </p:nvSpPr>
        <p:spPr>
          <a:xfrm>
            <a:off x="628650" y="365125"/>
            <a:ext cx="7886700" cy="1325563"/>
          </a:xfrm>
        </p:spPr>
        <p:txBody>
          <a:bodyPr>
            <a:normAutofit/>
          </a:bodyPr>
          <a:lstStyle/>
          <a:p>
            <a:r>
              <a:rPr lang="en-US">
                <a:solidFill>
                  <a:srgbClr val="FFFFFF"/>
                </a:solidFill>
              </a:rPr>
              <a:t>Debate</a:t>
            </a:r>
          </a:p>
        </p:txBody>
      </p:sp>
      <p:sp>
        <p:nvSpPr>
          <p:cNvPr id="3" name="Content Placeholder 2">
            <a:extLst>
              <a:ext uri="{FF2B5EF4-FFF2-40B4-BE49-F238E27FC236}">
                <a16:creationId xmlns:a16="http://schemas.microsoft.com/office/drawing/2014/main" id="{040279E2-D76B-714D-97C4-60F17056BA47}"/>
              </a:ext>
            </a:extLst>
          </p:cNvPr>
          <p:cNvSpPr>
            <a:spLocks noGrp="1"/>
          </p:cNvSpPr>
          <p:nvPr>
            <p:ph idx="1"/>
          </p:nvPr>
        </p:nvSpPr>
        <p:spPr>
          <a:xfrm>
            <a:off x="628650" y="1825625"/>
            <a:ext cx="7886700" cy="4351338"/>
          </a:xfrm>
        </p:spPr>
        <p:txBody>
          <a:bodyPr>
            <a:normAutofit fontScale="92500"/>
          </a:bodyPr>
          <a:lstStyle/>
          <a:p>
            <a:pPr marL="0" indent="0">
              <a:buNone/>
            </a:pPr>
            <a:r>
              <a:rPr lang="en-US" dirty="0">
                <a:solidFill>
                  <a:srgbClr val="FFFFFF"/>
                </a:solidFill>
              </a:rPr>
              <a:t>What's wrong with training kids to win?</a:t>
            </a:r>
          </a:p>
          <a:p>
            <a:pPr marL="0" indent="0">
              <a:buNone/>
            </a:pPr>
            <a:endParaRPr lang="en-US" dirty="0">
              <a:solidFill>
                <a:srgbClr val="FFFFFF"/>
              </a:solidFill>
            </a:endParaRPr>
          </a:p>
          <a:p>
            <a:pPr marL="0" indent="0">
              <a:buNone/>
            </a:pPr>
            <a:r>
              <a:rPr lang="en-US" dirty="0">
                <a:solidFill>
                  <a:srgbClr val="FFFFFF"/>
                </a:solidFill>
              </a:rPr>
              <a:t>2 groups- 1 group argues points for why you should and 1 group argues points why you shouldn’t</a:t>
            </a:r>
          </a:p>
          <a:p>
            <a:pPr marL="0" indent="0">
              <a:buNone/>
            </a:pPr>
            <a:endParaRPr lang="en-US" dirty="0">
              <a:solidFill>
                <a:srgbClr val="FFFFFF"/>
              </a:solidFill>
            </a:endParaRPr>
          </a:p>
          <a:p>
            <a:pPr marL="0" indent="0">
              <a:buNone/>
            </a:pPr>
            <a:r>
              <a:rPr lang="en-GB" dirty="0">
                <a:hlinkClick r:id="rId3"/>
              </a:rPr>
              <a:t>http://keepitonthedeck.com/blog/2016/9/20/what-is-wrong-with-league-tables-and-winning</a:t>
            </a:r>
            <a:endParaRPr lang="en-US" dirty="0">
              <a:solidFill>
                <a:srgbClr val="FFFFFF"/>
              </a:solidFill>
            </a:endParaRPr>
          </a:p>
        </p:txBody>
      </p:sp>
      <p:pic>
        <p:nvPicPr>
          <p:cNvPr id="7" name="Picture 6">
            <a:extLst>
              <a:ext uri="{FF2B5EF4-FFF2-40B4-BE49-F238E27FC236}">
                <a16:creationId xmlns:a16="http://schemas.microsoft.com/office/drawing/2014/main" id="{57F357EB-A789-6741-93D4-E2E68BB5DD3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64288" y="127427"/>
            <a:ext cx="1833933" cy="1737410"/>
          </a:xfrm>
          <a:prstGeom prst="rect">
            <a:avLst/>
          </a:prstGeom>
        </p:spPr>
      </p:pic>
    </p:spTree>
    <p:extLst>
      <p:ext uri="{BB962C8B-B14F-4D97-AF65-F5344CB8AC3E}">
        <p14:creationId xmlns:p14="http://schemas.microsoft.com/office/powerpoint/2010/main" val="34267156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5EAA4486-8ED1-3344-813A-09CF72E7589C}"/>
              </a:ext>
            </a:extLst>
          </p:cNvPr>
          <p:cNvSpPr>
            <a:spLocks noGrp="1"/>
          </p:cNvSpPr>
          <p:nvPr>
            <p:ph type="title"/>
          </p:nvPr>
        </p:nvSpPr>
        <p:spPr>
          <a:xfrm>
            <a:off x="480059" y="2053641"/>
            <a:ext cx="2751871" cy="2760098"/>
          </a:xfrm>
        </p:spPr>
        <p:txBody>
          <a:bodyPr>
            <a:normAutofit/>
          </a:bodyPr>
          <a:lstStyle/>
          <a:p>
            <a:r>
              <a:rPr lang="en-US">
                <a:solidFill>
                  <a:srgbClr val="FFFFFF"/>
                </a:solidFill>
              </a:rPr>
              <a:t>Main points</a:t>
            </a:r>
          </a:p>
        </p:txBody>
      </p:sp>
      <p:sp>
        <p:nvSpPr>
          <p:cNvPr id="3" name="Content Placeholder 2">
            <a:extLst>
              <a:ext uri="{FF2B5EF4-FFF2-40B4-BE49-F238E27FC236}">
                <a16:creationId xmlns:a16="http://schemas.microsoft.com/office/drawing/2014/main" id="{E6AAECCB-7F6F-3242-99DC-8D68C3A30890}"/>
              </a:ext>
            </a:extLst>
          </p:cNvPr>
          <p:cNvSpPr>
            <a:spLocks noGrp="1"/>
          </p:cNvSpPr>
          <p:nvPr>
            <p:ph idx="1"/>
          </p:nvPr>
        </p:nvSpPr>
        <p:spPr>
          <a:xfrm>
            <a:off x="4567930" y="801866"/>
            <a:ext cx="3979563" cy="5230634"/>
          </a:xfrm>
        </p:spPr>
        <p:txBody>
          <a:bodyPr anchor="ctr">
            <a:normAutofit/>
          </a:bodyPr>
          <a:lstStyle/>
          <a:p>
            <a:pPr>
              <a:lnSpc>
                <a:spcPct val="90000"/>
              </a:lnSpc>
            </a:pPr>
            <a:r>
              <a:rPr lang="en-GB" sz="1600">
                <a:solidFill>
                  <a:srgbClr val="000000"/>
                </a:solidFill>
              </a:rPr>
              <a:t>During our research the most frequent positive advantages people gave examples of in relation to non competition football are listed below.</a:t>
            </a:r>
          </a:p>
          <a:p>
            <a:pPr>
              <a:lnSpc>
                <a:spcPct val="90000"/>
              </a:lnSpc>
            </a:pPr>
            <a:r>
              <a:rPr lang="en-GB" sz="1600" b="1">
                <a:solidFill>
                  <a:srgbClr val="000000"/>
                </a:solidFill>
              </a:rPr>
              <a:t>1.  Kids are not under pressure during games and will try things they normally wouldn't within a pressure environment.</a:t>
            </a:r>
            <a:endParaRPr lang="en-GB" sz="1600">
              <a:solidFill>
                <a:srgbClr val="000000"/>
              </a:solidFill>
            </a:endParaRPr>
          </a:p>
          <a:p>
            <a:pPr>
              <a:lnSpc>
                <a:spcPct val="90000"/>
              </a:lnSpc>
            </a:pPr>
            <a:br>
              <a:rPr lang="en-GB" sz="1600">
                <a:solidFill>
                  <a:srgbClr val="000000"/>
                </a:solidFill>
              </a:rPr>
            </a:br>
            <a:r>
              <a:rPr lang="en-GB" sz="1600" b="1">
                <a:solidFill>
                  <a:srgbClr val="000000"/>
                </a:solidFill>
              </a:rPr>
              <a:t>2.  A coach will make subs more often without worrying about the scoreline.</a:t>
            </a:r>
            <a:endParaRPr lang="en-GB" sz="1600">
              <a:solidFill>
                <a:srgbClr val="000000"/>
              </a:solidFill>
            </a:endParaRPr>
          </a:p>
          <a:p>
            <a:pPr>
              <a:lnSpc>
                <a:spcPct val="90000"/>
              </a:lnSpc>
            </a:pPr>
            <a:br>
              <a:rPr lang="en-GB" sz="1600">
                <a:solidFill>
                  <a:srgbClr val="000000"/>
                </a:solidFill>
              </a:rPr>
            </a:br>
            <a:r>
              <a:rPr lang="en-GB" sz="1600" b="1">
                <a:solidFill>
                  <a:srgbClr val="000000"/>
                </a:solidFill>
              </a:rPr>
              <a:t>3.  Parents will not get as emotionally caught up in a game heaping pressure on kids to win.</a:t>
            </a:r>
            <a:endParaRPr lang="en-GB" sz="1600">
              <a:solidFill>
                <a:srgbClr val="000000"/>
              </a:solidFill>
            </a:endParaRPr>
          </a:p>
          <a:p>
            <a:pPr>
              <a:lnSpc>
                <a:spcPct val="90000"/>
              </a:lnSpc>
            </a:pPr>
            <a:br>
              <a:rPr lang="en-GB" sz="1600">
                <a:solidFill>
                  <a:srgbClr val="000000"/>
                </a:solidFill>
              </a:rPr>
            </a:br>
            <a:r>
              <a:rPr lang="en-GB" sz="1600" b="1">
                <a:solidFill>
                  <a:srgbClr val="000000"/>
                </a:solidFill>
              </a:rPr>
              <a:t>4.  Less kids will leave the sport from the frustration of losing games.</a:t>
            </a:r>
            <a:endParaRPr lang="en-GB" sz="1600">
              <a:solidFill>
                <a:srgbClr val="000000"/>
              </a:solidFill>
            </a:endParaRPr>
          </a:p>
          <a:p>
            <a:pPr>
              <a:lnSpc>
                <a:spcPct val="90000"/>
              </a:lnSpc>
            </a:pPr>
            <a:endParaRPr lang="en-US" sz="1600">
              <a:solidFill>
                <a:srgbClr val="000000"/>
              </a:solidFill>
            </a:endParaRPr>
          </a:p>
        </p:txBody>
      </p:sp>
    </p:spTree>
    <p:extLst>
      <p:ext uri="{BB962C8B-B14F-4D97-AF65-F5344CB8AC3E}">
        <p14:creationId xmlns:p14="http://schemas.microsoft.com/office/powerpoint/2010/main" val="41161669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B74214A9-53CB-7349-9CC2-2723E24B9F1F}"/>
              </a:ext>
            </a:extLst>
          </p:cNvPr>
          <p:cNvSpPr>
            <a:spLocks noGrp="1"/>
          </p:cNvSpPr>
          <p:nvPr>
            <p:ph type="title"/>
          </p:nvPr>
        </p:nvSpPr>
        <p:spPr>
          <a:xfrm>
            <a:off x="480059" y="2053641"/>
            <a:ext cx="2751871" cy="2760098"/>
          </a:xfrm>
        </p:spPr>
        <p:txBody>
          <a:bodyPr>
            <a:normAutofit/>
          </a:bodyPr>
          <a:lstStyle/>
          <a:p>
            <a:r>
              <a:rPr lang="en-US">
                <a:solidFill>
                  <a:srgbClr val="FFFFFF"/>
                </a:solidFill>
              </a:rPr>
              <a:t>You as a coach</a:t>
            </a:r>
          </a:p>
        </p:txBody>
      </p:sp>
      <p:sp>
        <p:nvSpPr>
          <p:cNvPr id="3" name="Content Placeholder 2">
            <a:extLst>
              <a:ext uri="{FF2B5EF4-FFF2-40B4-BE49-F238E27FC236}">
                <a16:creationId xmlns:a16="http://schemas.microsoft.com/office/drawing/2014/main" id="{1297368E-487C-1C45-BB69-877433AB3DC6}"/>
              </a:ext>
            </a:extLst>
          </p:cNvPr>
          <p:cNvSpPr>
            <a:spLocks noGrp="1"/>
          </p:cNvSpPr>
          <p:nvPr>
            <p:ph idx="1"/>
          </p:nvPr>
        </p:nvSpPr>
        <p:spPr>
          <a:xfrm>
            <a:off x="4567930" y="801866"/>
            <a:ext cx="3979563" cy="5230634"/>
          </a:xfrm>
        </p:spPr>
        <p:txBody>
          <a:bodyPr anchor="ctr">
            <a:normAutofit/>
          </a:bodyPr>
          <a:lstStyle/>
          <a:p>
            <a:r>
              <a:rPr lang="en-GB" sz="2100" dirty="0">
                <a:solidFill>
                  <a:srgbClr val="000000"/>
                </a:solidFill>
              </a:rPr>
              <a:t>1.  Kids are not under pressure during games and will try things they normally wouldn't within a pressure environment.  Our answer = </a:t>
            </a:r>
            <a:r>
              <a:rPr lang="en-GB" sz="2100" b="1" dirty="0">
                <a:solidFill>
                  <a:srgbClr val="000000"/>
                </a:solidFill>
              </a:rPr>
              <a:t>If the kid is playing under the right coach pressure will not exist in the first place!</a:t>
            </a:r>
            <a:endParaRPr lang="en-GB" sz="2100" dirty="0">
              <a:solidFill>
                <a:srgbClr val="000000"/>
              </a:solidFill>
            </a:endParaRPr>
          </a:p>
          <a:p>
            <a:br>
              <a:rPr lang="en-GB" sz="2100" dirty="0">
                <a:solidFill>
                  <a:srgbClr val="000000"/>
                </a:solidFill>
              </a:rPr>
            </a:br>
            <a:r>
              <a:rPr lang="en-GB" sz="2100" dirty="0">
                <a:solidFill>
                  <a:srgbClr val="000000"/>
                </a:solidFill>
              </a:rPr>
              <a:t>2.  A coach will make subs more often without worrying about the </a:t>
            </a:r>
            <a:r>
              <a:rPr lang="en-GB" sz="2100" dirty="0" err="1">
                <a:solidFill>
                  <a:srgbClr val="000000"/>
                </a:solidFill>
              </a:rPr>
              <a:t>scoreline</a:t>
            </a:r>
            <a:r>
              <a:rPr lang="en-GB" sz="2100" dirty="0">
                <a:solidFill>
                  <a:srgbClr val="000000"/>
                </a:solidFill>
              </a:rPr>
              <a:t>.  Our answer = </a:t>
            </a:r>
            <a:r>
              <a:rPr lang="en-GB" sz="2100" b="1" dirty="0">
                <a:solidFill>
                  <a:srgbClr val="000000"/>
                </a:solidFill>
              </a:rPr>
              <a:t>If the kid is playing under the right coach every player will be within his focus to develop.</a:t>
            </a:r>
            <a:endParaRPr lang="en-GB" sz="2100" dirty="0">
              <a:solidFill>
                <a:srgbClr val="000000"/>
              </a:solidFill>
            </a:endParaRPr>
          </a:p>
          <a:p>
            <a:endParaRPr lang="en-US" sz="2100" dirty="0">
              <a:solidFill>
                <a:srgbClr val="000000"/>
              </a:solidFill>
            </a:endParaRPr>
          </a:p>
        </p:txBody>
      </p:sp>
    </p:spTree>
    <p:extLst>
      <p:ext uri="{BB962C8B-B14F-4D97-AF65-F5344CB8AC3E}">
        <p14:creationId xmlns:p14="http://schemas.microsoft.com/office/powerpoint/2010/main" val="10160160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1263E30D-77C9-1B48-9940-94BA56284C43}"/>
              </a:ext>
            </a:extLst>
          </p:cNvPr>
          <p:cNvSpPr>
            <a:spLocks noGrp="1"/>
          </p:cNvSpPr>
          <p:nvPr>
            <p:ph type="title"/>
          </p:nvPr>
        </p:nvSpPr>
        <p:spPr>
          <a:xfrm>
            <a:off x="480059" y="2053641"/>
            <a:ext cx="2751871" cy="2760098"/>
          </a:xfrm>
        </p:spPr>
        <p:txBody>
          <a:bodyPr>
            <a:normAutofit/>
          </a:bodyPr>
          <a:lstStyle/>
          <a:p>
            <a:r>
              <a:rPr lang="en-US">
                <a:solidFill>
                  <a:srgbClr val="FFFFFF"/>
                </a:solidFill>
              </a:rPr>
              <a:t>Main Points</a:t>
            </a:r>
          </a:p>
        </p:txBody>
      </p:sp>
      <p:sp>
        <p:nvSpPr>
          <p:cNvPr id="3" name="Content Placeholder 2">
            <a:extLst>
              <a:ext uri="{FF2B5EF4-FFF2-40B4-BE49-F238E27FC236}">
                <a16:creationId xmlns:a16="http://schemas.microsoft.com/office/drawing/2014/main" id="{1DA4D785-6E87-E349-84A8-9D354395F95A}"/>
              </a:ext>
            </a:extLst>
          </p:cNvPr>
          <p:cNvSpPr>
            <a:spLocks noGrp="1"/>
          </p:cNvSpPr>
          <p:nvPr>
            <p:ph idx="1"/>
          </p:nvPr>
        </p:nvSpPr>
        <p:spPr>
          <a:xfrm>
            <a:off x="4567930" y="801866"/>
            <a:ext cx="3979563" cy="5230634"/>
          </a:xfrm>
        </p:spPr>
        <p:txBody>
          <a:bodyPr anchor="ctr">
            <a:normAutofit/>
          </a:bodyPr>
          <a:lstStyle/>
          <a:p>
            <a:pPr>
              <a:lnSpc>
                <a:spcPct val="90000"/>
              </a:lnSpc>
            </a:pPr>
            <a:r>
              <a:rPr lang="en-GB" sz="1600">
                <a:solidFill>
                  <a:srgbClr val="000000"/>
                </a:solidFill>
              </a:rPr>
              <a:t>3.  Parents will not get as emotionally caught up in a game heaping pressure on kids to win. Our answer = </a:t>
            </a:r>
            <a:r>
              <a:rPr lang="en-GB" sz="1600" b="1">
                <a:solidFill>
                  <a:srgbClr val="000000"/>
                </a:solidFill>
              </a:rPr>
              <a:t>If parents are educated about the negatives their pressure from sidelines brings to their child and others they will respect that fun and development is of fundamental importance before results.</a:t>
            </a:r>
            <a:endParaRPr lang="en-GB" sz="1600">
              <a:solidFill>
                <a:srgbClr val="000000"/>
              </a:solidFill>
            </a:endParaRPr>
          </a:p>
          <a:p>
            <a:pPr>
              <a:lnSpc>
                <a:spcPct val="90000"/>
              </a:lnSpc>
            </a:pPr>
            <a:br>
              <a:rPr lang="en-GB" sz="1600">
                <a:solidFill>
                  <a:srgbClr val="000000"/>
                </a:solidFill>
              </a:rPr>
            </a:br>
            <a:r>
              <a:rPr lang="en-GB" sz="1600">
                <a:solidFill>
                  <a:srgbClr val="000000"/>
                </a:solidFill>
              </a:rPr>
              <a:t>4.  Less kids will leave the sport from the frustration of losing games.  Our answer = </a:t>
            </a:r>
            <a:r>
              <a:rPr lang="en-GB" sz="1600" b="1">
                <a:solidFill>
                  <a:srgbClr val="000000"/>
                </a:solidFill>
              </a:rPr>
              <a:t>We would argue that it's in a child's nature to be competitive, it's more fun if they are trying to win or can celebrate victory, children are often respectful in defeat and only succumb to emotion when they feel they have let people down (coaches, parents).  </a:t>
            </a:r>
            <a:endParaRPr lang="en-GB" sz="1600">
              <a:solidFill>
                <a:srgbClr val="000000"/>
              </a:solidFill>
            </a:endParaRPr>
          </a:p>
          <a:p>
            <a:pPr>
              <a:lnSpc>
                <a:spcPct val="90000"/>
              </a:lnSpc>
            </a:pPr>
            <a:endParaRPr lang="en-US" sz="1600">
              <a:solidFill>
                <a:srgbClr val="000000"/>
              </a:solidFill>
            </a:endParaRPr>
          </a:p>
        </p:txBody>
      </p:sp>
    </p:spTree>
    <p:extLst>
      <p:ext uri="{BB962C8B-B14F-4D97-AF65-F5344CB8AC3E}">
        <p14:creationId xmlns:p14="http://schemas.microsoft.com/office/powerpoint/2010/main" val="3325463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8183143-C160-B742-A7A3-B46146C6439B}"/>
              </a:ext>
            </a:extLst>
          </p:cNvPr>
          <p:cNvPicPr>
            <a:picLocks noChangeAspect="1"/>
          </p:cNvPicPr>
          <p:nvPr/>
        </p:nvPicPr>
        <p:blipFill rotWithShape="1">
          <a:blip r:embed="rId2">
            <a:alphaModFix amt="35000"/>
            <a:extLst/>
          </a:blip>
          <a:srcRect l="10547" r="14453"/>
          <a:stretch/>
        </p:blipFill>
        <p:spPr>
          <a:xfrm>
            <a:off x="20" y="1"/>
            <a:ext cx="9143980" cy="6857999"/>
          </a:xfrm>
          <a:prstGeom prst="rect">
            <a:avLst/>
          </a:prstGeom>
        </p:spPr>
      </p:pic>
      <p:sp>
        <p:nvSpPr>
          <p:cNvPr id="2" name="Title 1">
            <a:extLst>
              <a:ext uri="{FF2B5EF4-FFF2-40B4-BE49-F238E27FC236}">
                <a16:creationId xmlns:a16="http://schemas.microsoft.com/office/drawing/2014/main" id="{73008F25-FED7-A14D-A1C9-179931DC64DA}"/>
              </a:ext>
            </a:extLst>
          </p:cNvPr>
          <p:cNvSpPr>
            <a:spLocks noGrp="1"/>
          </p:cNvSpPr>
          <p:nvPr>
            <p:ph type="title"/>
          </p:nvPr>
        </p:nvSpPr>
        <p:spPr>
          <a:xfrm>
            <a:off x="628649" y="1065862"/>
            <a:ext cx="4539716" cy="4726276"/>
          </a:xfrm>
        </p:spPr>
        <p:txBody>
          <a:bodyPr>
            <a:normAutofit/>
          </a:bodyPr>
          <a:lstStyle/>
          <a:p>
            <a:pPr algn="r">
              <a:lnSpc>
                <a:spcPct val="90000"/>
              </a:lnSpc>
            </a:pPr>
            <a:r>
              <a:rPr lang="en-US" sz="6500">
                <a:ln w="22225">
                  <a:solidFill>
                    <a:srgbClr val="FFFFFF"/>
                  </a:solidFill>
                </a:ln>
                <a:noFill/>
              </a:rPr>
              <a:t>Difference between English and Spanish players</a:t>
            </a:r>
          </a:p>
        </p:txBody>
      </p:sp>
      <p:cxnSp>
        <p:nvCxnSpPr>
          <p:cNvPr id="14" name="Straight Connector 10">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409674"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D2CDB83-A008-0F4B-89EF-1DCC8CBC353A}"/>
              </a:ext>
            </a:extLst>
          </p:cNvPr>
          <p:cNvSpPr>
            <a:spLocks noGrp="1"/>
          </p:cNvSpPr>
          <p:nvPr>
            <p:ph idx="1"/>
          </p:nvPr>
        </p:nvSpPr>
        <p:spPr>
          <a:xfrm>
            <a:off x="5847363" y="1099361"/>
            <a:ext cx="2895002" cy="4726276"/>
          </a:xfrm>
        </p:spPr>
        <p:txBody>
          <a:bodyPr anchor="ctr">
            <a:noAutofit/>
          </a:bodyPr>
          <a:lstStyle/>
          <a:p>
            <a:pPr marL="0" indent="0" algn="ctr">
              <a:buNone/>
            </a:pPr>
            <a:r>
              <a:rPr lang="en-US" dirty="0">
                <a:solidFill>
                  <a:srgbClr val="FFFFFF"/>
                </a:solidFill>
              </a:rPr>
              <a:t>You train your players to win</a:t>
            </a:r>
          </a:p>
          <a:p>
            <a:pPr marL="0" indent="0" algn="ctr">
              <a:buNone/>
            </a:pPr>
            <a:endParaRPr lang="en-US" dirty="0">
              <a:solidFill>
                <a:srgbClr val="FFFFFF"/>
              </a:solidFill>
            </a:endParaRPr>
          </a:p>
          <a:p>
            <a:pPr marL="0" indent="0" algn="ctr">
              <a:buNone/>
            </a:pPr>
            <a:r>
              <a:rPr lang="en-US" dirty="0">
                <a:solidFill>
                  <a:srgbClr val="FFFFFF"/>
                </a:solidFill>
              </a:rPr>
              <a:t>We train our players to play</a:t>
            </a:r>
          </a:p>
        </p:txBody>
      </p:sp>
    </p:spTree>
    <p:extLst>
      <p:ext uri="{BB962C8B-B14F-4D97-AF65-F5344CB8AC3E}">
        <p14:creationId xmlns:p14="http://schemas.microsoft.com/office/powerpoint/2010/main" val="41003970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273454"/>
            <a:ext cx="7276015" cy="1125488"/>
          </a:xfrm>
        </p:spPr>
        <p:txBody>
          <a:bodyPr>
            <a:normAutofit/>
          </a:bodyPr>
          <a:lstStyle/>
          <a:p>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Mark </a:t>
            </a:r>
            <a:r>
              <a:rPr lang="en-GB" sz="2000" dirty="0" err="1">
                <a:solidFill>
                  <a:srgbClr val="00B0F0"/>
                </a:solidFill>
                <a:latin typeface="Arial" panose="020B0604020202020204" pitchFamily="34" charset="0"/>
                <a:ea typeface="Tahoma" panose="020B0604030504040204" pitchFamily="34" charset="0"/>
                <a:cs typeface="Arial" panose="020B0604020202020204" pitchFamily="34" charset="0"/>
              </a:rPr>
              <a:t>Napieralla</a:t>
            </a:r>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 Advanced Sports Coaching: M5X01428</a:t>
            </a:r>
          </a:p>
        </p:txBody>
      </p:sp>
      <p:sp>
        <p:nvSpPr>
          <p:cNvPr id="3" name="Subtitle 2"/>
          <p:cNvSpPr>
            <a:spLocks noGrp="1"/>
          </p:cNvSpPr>
          <p:nvPr>
            <p:ph type="subTitle" idx="1"/>
          </p:nvPr>
        </p:nvSpPr>
        <p:spPr>
          <a:xfrm>
            <a:off x="179512" y="764704"/>
            <a:ext cx="7848872" cy="5832648"/>
          </a:xfrm>
        </p:spPr>
        <p:txBody>
          <a:bodyPr>
            <a:normAutofit/>
          </a:bodyPr>
          <a:lstStyle/>
          <a:p>
            <a:endParaRPr lang="en-GB" dirty="0"/>
          </a:p>
          <a:p>
            <a:pPr algn="l"/>
            <a:r>
              <a:rPr lang="en-GB" b="1" dirty="0"/>
              <a:t>  TIPS:</a:t>
            </a:r>
          </a:p>
          <a:p>
            <a:endParaRPr lang="en-GB" b="1" dirty="0"/>
          </a:p>
          <a:p>
            <a:pPr algn="l"/>
            <a:r>
              <a:rPr lang="en-GB" b="1" dirty="0"/>
              <a:t>1- Plan</a:t>
            </a:r>
          </a:p>
          <a:p>
            <a:pPr algn="l"/>
            <a:r>
              <a:rPr lang="en-GB" b="1" dirty="0"/>
              <a:t>2- Pick one or two coaching points</a:t>
            </a:r>
          </a:p>
          <a:p>
            <a:pPr algn="l"/>
            <a:r>
              <a:rPr lang="en-GB" b="1" dirty="0"/>
              <a:t>3- Challenge your participants (Traffic light game, what are you comfortable doing?) comfort / panic / stretch</a:t>
            </a:r>
          </a:p>
          <a:p>
            <a:pPr algn="l"/>
            <a:r>
              <a:rPr lang="en-GB" b="1" dirty="0"/>
              <a:t>4-Make it fun</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74980" y="0"/>
            <a:ext cx="1469019" cy="578580"/>
          </a:xfrm>
          <a:prstGeom prst="rect">
            <a:avLst/>
          </a:prstGeom>
        </p:spPr>
      </p:pic>
      <p:pic>
        <p:nvPicPr>
          <p:cNvPr id="5" name="Picture 2" descr="Image result for games sens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1880" y="692696"/>
            <a:ext cx="4047772" cy="22768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1567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273454"/>
            <a:ext cx="7276015" cy="1125488"/>
          </a:xfrm>
        </p:spPr>
        <p:txBody>
          <a:bodyPr>
            <a:normAutofit/>
          </a:bodyPr>
          <a:lstStyle/>
          <a:p>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Mark </a:t>
            </a:r>
            <a:r>
              <a:rPr lang="en-GB" sz="2000" dirty="0" err="1">
                <a:solidFill>
                  <a:srgbClr val="00B0F0"/>
                </a:solidFill>
                <a:latin typeface="Arial" panose="020B0604020202020204" pitchFamily="34" charset="0"/>
                <a:ea typeface="Tahoma" panose="020B0604030504040204" pitchFamily="34" charset="0"/>
                <a:cs typeface="Arial" panose="020B0604020202020204" pitchFamily="34" charset="0"/>
              </a:rPr>
              <a:t>Napieralla</a:t>
            </a:r>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 Advanced Sports Coaching: M5X01428</a:t>
            </a:r>
          </a:p>
        </p:txBody>
      </p:sp>
      <p:sp>
        <p:nvSpPr>
          <p:cNvPr id="3" name="Subtitle 2"/>
          <p:cNvSpPr>
            <a:spLocks noGrp="1"/>
          </p:cNvSpPr>
          <p:nvPr>
            <p:ph type="subTitle" idx="1"/>
          </p:nvPr>
        </p:nvSpPr>
        <p:spPr>
          <a:xfrm>
            <a:off x="179512" y="764704"/>
            <a:ext cx="7848872" cy="5832648"/>
          </a:xfrm>
        </p:spPr>
        <p:txBody>
          <a:bodyPr>
            <a:normAutofit/>
          </a:bodyPr>
          <a:lstStyle/>
          <a:p>
            <a:endParaRPr lang="en-GB" dirty="0"/>
          </a:p>
          <a:p>
            <a:r>
              <a:rPr lang="en-GB" b="1" dirty="0"/>
              <a:t>Planning:</a:t>
            </a:r>
          </a:p>
          <a:p>
            <a:endParaRPr lang="en-GB" b="1" dirty="0"/>
          </a:p>
          <a:p>
            <a:r>
              <a:rPr lang="en-GB" b="1" dirty="0"/>
              <a:t>Not everything goes as planned</a:t>
            </a:r>
          </a:p>
          <a:p>
            <a:endParaRPr lang="en-GB" b="1" dirty="0"/>
          </a:p>
          <a:p>
            <a:r>
              <a:rPr lang="en-GB" b="1" dirty="0"/>
              <a:t>Always plan / over plan</a:t>
            </a:r>
          </a:p>
          <a:p>
            <a:endParaRPr lang="en-GB" b="1" dirty="0"/>
          </a:p>
          <a:p>
            <a:r>
              <a:rPr lang="en-GB" b="1" dirty="0"/>
              <a:t>What does / should my session plan look like? In practice and in theory</a:t>
            </a:r>
          </a:p>
          <a:p>
            <a:pPr algn="l"/>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74980" y="0"/>
            <a:ext cx="1469019" cy="578580"/>
          </a:xfrm>
          <a:prstGeom prst="rect">
            <a:avLst/>
          </a:prstGeom>
        </p:spPr>
      </p:pic>
    </p:spTree>
    <p:extLst>
      <p:ext uri="{BB962C8B-B14F-4D97-AF65-F5344CB8AC3E}">
        <p14:creationId xmlns:p14="http://schemas.microsoft.com/office/powerpoint/2010/main" val="36275456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2391598"/>
            <a:ext cx="9144000" cy="2074803"/>
          </a:xfrm>
          <a:prstGeom prst="rect">
            <a:avLst/>
          </a:prstGeom>
        </p:spPr>
      </p:pic>
      <p:sp>
        <p:nvSpPr>
          <p:cNvPr id="2" name="Rectangle 1"/>
          <p:cNvSpPr/>
          <p:nvPr/>
        </p:nvSpPr>
        <p:spPr>
          <a:xfrm>
            <a:off x="1043608" y="2391598"/>
            <a:ext cx="1008112" cy="2453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855906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1532466"/>
            <a:ext cx="9144000" cy="3793067"/>
          </a:xfrm>
          <a:prstGeom prst="rect">
            <a:avLst/>
          </a:prstGeom>
        </p:spPr>
      </p:pic>
    </p:spTree>
    <p:extLst>
      <p:ext uri="{BB962C8B-B14F-4D97-AF65-F5344CB8AC3E}">
        <p14:creationId xmlns:p14="http://schemas.microsoft.com/office/powerpoint/2010/main" val="14790856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2308" y="764704"/>
            <a:ext cx="9015924" cy="4674923"/>
          </a:xfrm>
          <a:prstGeom prst="rect">
            <a:avLst/>
          </a:prstGeom>
        </p:spPr>
      </p:pic>
    </p:spTree>
    <p:extLst>
      <p:ext uri="{BB962C8B-B14F-4D97-AF65-F5344CB8AC3E}">
        <p14:creationId xmlns:p14="http://schemas.microsoft.com/office/powerpoint/2010/main" val="23898984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0" y="4869160"/>
            <a:ext cx="9144000" cy="1521725"/>
          </a:xfrm>
          <a:prstGeom prst="rect">
            <a:avLst/>
          </a:prstGeom>
        </p:spPr>
      </p:pic>
      <p:pic>
        <p:nvPicPr>
          <p:cNvPr id="4" name="Picture 3"/>
          <p:cNvPicPr>
            <a:picLocks noChangeAspect="1"/>
          </p:cNvPicPr>
          <p:nvPr/>
        </p:nvPicPr>
        <p:blipFill>
          <a:blip r:embed="rId3"/>
          <a:stretch>
            <a:fillRect/>
          </a:stretch>
        </p:blipFill>
        <p:spPr>
          <a:xfrm>
            <a:off x="-12748" y="548680"/>
            <a:ext cx="9144000" cy="2413852"/>
          </a:xfrm>
          <a:prstGeom prst="rect">
            <a:avLst/>
          </a:prstGeom>
        </p:spPr>
      </p:pic>
    </p:spTree>
    <p:extLst>
      <p:ext uri="{BB962C8B-B14F-4D97-AF65-F5344CB8AC3E}">
        <p14:creationId xmlns:p14="http://schemas.microsoft.com/office/powerpoint/2010/main" val="26577899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273454"/>
            <a:ext cx="7276015" cy="1125488"/>
          </a:xfrm>
        </p:spPr>
        <p:txBody>
          <a:bodyPr>
            <a:normAutofit/>
          </a:bodyPr>
          <a:lstStyle/>
          <a:p>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Mark </a:t>
            </a:r>
            <a:r>
              <a:rPr lang="en-GB" sz="2000" dirty="0" err="1">
                <a:solidFill>
                  <a:srgbClr val="00B0F0"/>
                </a:solidFill>
                <a:latin typeface="Arial" panose="020B0604020202020204" pitchFamily="34" charset="0"/>
                <a:ea typeface="Tahoma" panose="020B0604030504040204" pitchFamily="34" charset="0"/>
                <a:cs typeface="Arial" panose="020B0604020202020204" pitchFamily="34" charset="0"/>
              </a:rPr>
              <a:t>Napieralla</a:t>
            </a:r>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 Advanced Sports Coaching: M5X01428</a:t>
            </a:r>
          </a:p>
        </p:txBody>
      </p:sp>
      <p:sp>
        <p:nvSpPr>
          <p:cNvPr id="3" name="Subtitle 2"/>
          <p:cNvSpPr>
            <a:spLocks noGrp="1"/>
          </p:cNvSpPr>
          <p:nvPr>
            <p:ph type="subTitle" idx="1"/>
          </p:nvPr>
        </p:nvSpPr>
        <p:spPr>
          <a:xfrm>
            <a:off x="179512" y="764704"/>
            <a:ext cx="7848872" cy="5832648"/>
          </a:xfrm>
        </p:spPr>
        <p:txBody>
          <a:bodyPr>
            <a:normAutofit/>
          </a:bodyPr>
          <a:lstStyle/>
          <a:p>
            <a:endParaRPr lang="en-GB" dirty="0"/>
          </a:p>
          <a:p>
            <a:r>
              <a:rPr lang="en-GB" b="1" dirty="0"/>
              <a:t>The form- Fill out for todays session</a:t>
            </a:r>
          </a:p>
          <a:p>
            <a:r>
              <a:rPr lang="en-GB" b="1" dirty="0"/>
              <a:t>Include a warm up, your game/ games sense, a progression to a conditioned game / real game</a:t>
            </a:r>
          </a:p>
          <a:p>
            <a:endParaRPr lang="en-GB" b="1" dirty="0"/>
          </a:p>
          <a:p>
            <a:r>
              <a:rPr lang="en-GB" b="1" dirty="0"/>
              <a:t>Next week we will look at the 4C’s and the reflection</a:t>
            </a:r>
          </a:p>
          <a:p>
            <a:pPr algn="l"/>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74980" y="0"/>
            <a:ext cx="1469019" cy="578580"/>
          </a:xfrm>
          <a:prstGeom prst="rect">
            <a:avLst/>
          </a:prstGeom>
        </p:spPr>
      </p:pic>
    </p:spTree>
    <p:extLst>
      <p:ext uri="{BB962C8B-B14F-4D97-AF65-F5344CB8AC3E}">
        <p14:creationId xmlns:p14="http://schemas.microsoft.com/office/powerpoint/2010/main" val="39469135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273454"/>
            <a:ext cx="7276015" cy="1125488"/>
          </a:xfrm>
        </p:spPr>
        <p:txBody>
          <a:bodyPr>
            <a:normAutofit/>
          </a:bodyPr>
          <a:lstStyle/>
          <a:p>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Mark </a:t>
            </a:r>
            <a:r>
              <a:rPr lang="en-GB" sz="2000" dirty="0" err="1">
                <a:solidFill>
                  <a:srgbClr val="00B0F0"/>
                </a:solidFill>
                <a:latin typeface="Arial" panose="020B0604020202020204" pitchFamily="34" charset="0"/>
                <a:ea typeface="Tahoma" panose="020B0604030504040204" pitchFamily="34" charset="0"/>
                <a:cs typeface="Arial" panose="020B0604020202020204" pitchFamily="34" charset="0"/>
              </a:rPr>
              <a:t>Napieralla</a:t>
            </a:r>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 Advanced Sports Coaching: M5X01428</a:t>
            </a:r>
          </a:p>
        </p:txBody>
      </p:sp>
      <p:sp>
        <p:nvSpPr>
          <p:cNvPr id="3" name="Subtitle 2"/>
          <p:cNvSpPr>
            <a:spLocks noGrp="1"/>
          </p:cNvSpPr>
          <p:nvPr>
            <p:ph type="subTitle" idx="1"/>
          </p:nvPr>
        </p:nvSpPr>
        <p:spPr>
          <a:xfrm>
            <a:off x="179512" y="764704"/>
            <a:ext cx="7848872" cy="5832648"/>
          </a:xfrm>
        </p:spPr>
        <p:txBody>
          <a:bodyPr>
            <a:normAutofit/>
          </a:bodyPr>
          <a:lstStyle/>
          <a:p>
            <a:endParaRPr lang="en-GB" dirty="0"/>
          </a:p>
          <a:p>
            <a:endParaRPr lang="en-GB" b="1" dirty="0"/>
          </a:p>
          <a:p>
            <a:pPr algn="l"/>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74980" y="0"/>
            <a:ext cx="1469019" cy="578580"/>
          </a:xfrm>
          <a:prstGeom prst="rect">
            <a:avLst/>
          </a:prstGeom>
        </p:spPr>
      </p:pic>
      <p:pic>
        <p:nvPicPr>
          <p:cNvPr id="5" name="Picture 2" descr="http://i.telegraph.co.uk/multimedia/archive/03478/back-to-the-future_3478215b.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35696" y="578581"/>
            <a:ext cx="5599298" cy="350407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79512" y="4924507"/>
            <a:ext cx="8784976" cy="830997"/>
          </a:xfrm>
          <a:prstGeom prst="rect">
            <a:avLst/>
          </a:prstGeom>
          <a:noFill/>
        </p:spPr>
        <p:txBody>
          <a:bodyPr wrap="square" rtlCol="0">
            <a:spAutoFit/>
          </a:bodyPr>
          <a:lstStyle/>
          <a:p>
            <a:pPr algn="ctr"/>
            <a:r>
              <a:rPr lang="en-GB" sz="2400" b="1" dirty="0"/>
              <a:t>15th October- </a:t>
            </a:r>
            <a:r>
              <a:rPr lang="en-GB" sz="2400" b="1" dirty="0" err="1"/>
              <a:t>Brynmill</a:t>
            </a:r>
            <a:r>
              <a:rPr lang="en-GB" sz="2400" b="1" dirty="0"/>
              <a:t>- Using the booklet games 		</a:t>
            </a:r>
          </a:p>
          <a:p>
            <a:pPr algn="ctr"/>
            <a:r>
              <a:rPr lang="en-GB" sz="2400" b="1" dirty="0"/>
              <a:t>22nd October- </a:t>
            </a:r>
            <a:r>
              <a:rPr lang="en-GB" sz="2400" b="1" dirty="0" err="1"/>
              <a:t>Penllergaer</a:t>
            </a:r>
            <a:r>
              <a:rPr lang="en-GB" sz="2400" b="1" dirty="0"/>
              <a:t> Primary </a:t>
            </a:r>
            <a:r>
              <a:rPr lang="mr-IN" sz="2400" b="1" dirty="0"/>
              <a:t>–</a:t>
            </a:r>
            <a:r>
              <a:rPr lang="en-GB" sz="2400" b="1" dirty="0"/>
              <a:t> Improve 3 skills</a:t>
            </a:r>
          </a:p>
        </p:txBody>
      </p:sp>
    </p:spTree>
    <p:extLst>
      <p:ext uri="{BB962C8B-B14F-4D97-AF65-F5344CB8AC3E}">
        <p14:creationId xmlns:p14="http://schemas.microsoft.com/office/powerpoint/2010/main" val="38177919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Image result for together stronger f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65366" y="2001431"/>
            <a:ext cx="4915159" cy="2863080"/>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AB45A142-4255-493C-8284-5D566C121B1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663" y="321177"/>
            <a:ext cx="3249230" cy="6179552"/>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8FB9660-F42F-4313-BBC4-47C007FE484C}"/>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3344" y="3910267"/>
            <a:ext cx="1940093" cy="0"/>
          </a:xfrm>
          <a:prstGeom prst="line">
            <a:avLst/>
          </a:prstGeom>
          <a:ln w="22225">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74980" y="0"/>
            <a:ext cx="1469019" cy="578580"/>
          </a:xfrm>
          <a:prstGeom prst="rect">
            <a:avLst/>
          </a:prstGeom>
        </p:spPr>
      </p:pic>
      <p:sp>
        <p:nvSpPr>
          <p:cNvPr id="2" name="Title 1"/>
          <p:cNvSpPr>
            <a:spLocks noGrp="1"/>
          </p:cNvSpPr>
          <p:nvPr>
            <p:ph type="ctrTitle"/>
          </p:nvPr>
        </p:nvSpPr>
        <p:spPr>
          <a:xfrm>
            <a:off x="491790" y="2445095"/>
            <a:ext cx="2743200" cy="2442592"/>
          </a:xfrm>
        </p:spPr>
        <p:txBody>
          <a:bodyPr>
            <a:normAutofit fontScale="90000"/>
          </a:bodyPr>
          <a:lstStyle/>
          <a:p>
            <a:pPr>
              <a:lnSpc>
                <a:spcPct val="90000"/>
              </a:lnSpc>
            </a:pPr>
            <a:br>
              <a:rPr lang="en-GB" sz="3300" b="1" u="sng" dirty="0">
                <a:solidFill>
                  <a:schemeClr val="bg1"/>
                </a:solidFill>
                <a:latin typeface="Arial" panose="020B0604020202020204" pitchFamily="34" charset="0"/>
                <a:ea typeface="Tahoma" panose="020B0604030504040204" pitchFamily="34" charset="0"/>
                <a:cs typeface="Arial" panose="020B0604020202020204" pitchFamily="34" charset="0"/>
              </a:rPr>
            </a:br>
            <a:r>
              <a:rPr lang="en-GB" sz="3300" b="1" u="sng" dirty="0">
                <a:solidFill>
                  <a:schemeClr val="bg1"/>
                </a:solidFill>
                <a:latin typeface="Arial" panose="020B0604020202020204" pitchFamily="34" charset="0"/>
                <a:ea typeface="Tahoma" panose="020B0604030504040204" pitchFamily="34" charset="0"/>
                <a:cs typeface="Arial" panose="020B0604020202020204" pitchFamily="34" charset="0"/>
              </a:rPr>
              <a:t>Etiquette</a:t>
            </a:r>
            <a:br>
              <a:rPr lang="en-GB" sz="3300" b="1" u="sng" dirty="0">
                <a:solidFill>
                  <a:schemeClr val="bg1"/>
                </a:solidFill>
                <a:latin typeface="Arial" panose="020B0604020202020204" pitchFamily="34" charset="0"/>
                <a:ea typeface="Tahoma" panose="020B0604030504040204" pitchFamily="34" charset="0"/>
                <a:cs typeface="Arial" panose="020B0604020202020204" pitchFamily="34" charset="0"/>
              </a:rPr>
            </a:br>
            <a:br>
              <a:rPr lang="en-GB" sz="3300" b="1" u="sng" dirty="0">
                <a:solidFill>
                  <a:schemeClr val="bg1"/>
                </a:solidFill>
                <a:latin typeface="Arial" panose="020B0604020202020204" pitchFamily="34" charset="0"/>
                <a:ea typeface="Tahoma" panose="020B0604030504040204" pitchFamily="34" charset="0"/>
                <a:cs typeface="Arial" panose="020B0604020202020204" pitchFamily="34" charset="0"/>
              </a:rPr>
            </a:br>
            <a:b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br>
            <a: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t>Kit?</a:t>
            </a:r>
            <a:b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br>
            <a: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t>Equipment?</a:t>
            </a:r>
            <a:b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br>
            <a:b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br>
            <a: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t>When not delivering?</a:t>
            </a:r>
            <a:b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br>
            <a:b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br>
            <a: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t>Language</a:t>
            </a:r>
            <a:b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br>
            <a: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t>Enthusiasm / Energy </a:t>
            </a:r>
            <a:b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br>
            <a: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t>Teamwork!</a:t>
            </a:r>
            <a:b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br>
            <a:b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br>
            <a:br>
              <a:rPr lang="en-GB" sz="3300" b="1" dirty="0">
                <a:solidFill>
                  <a:schemeClr val="bg1"/>
                </a:solidFill>
                <a:latin typeface="Arial" panose="020B0604020202020204" pitchFamily="34" charset="0"/>
                <a:ea typeface="Tahoma" panose="020B0604030504040204" pitchFamily="34" charset="0"/>
                <a:cs typeface="Arial" panose="020B0604020202020204" pitchFamily="34" charset="0"/>
              </a:rPr>
            </a:br>
            <a:br>
              <a:rPr lang="en-GB" sz="3300" dirty="0">
                <a:solidFill>
                  <a:schemeClr val="bg1"/>
                </a:solidFill>
                <a:latin typeface="Arial" panose="020B0604020202020204" pitchFamily="34" charset="0"/>
                <a:ea typeface="Tahoma" panose="020B0604030504040204" pitchFamily="34" charset="0"/>
                <a:cs typeface="Arial" panose="020B0604020202020204" pitchFamily="34" charset="0"/>
              </a:rPr>
            </a:br>
            <a:endParaRPr lang="en-GB" sz="3300" dirty="0">
              <a:solidFill>
                <a:schemeClr val="bg1"/>
              </a:solidFill>
              <a:latin typeface="Arial" panose="020B0604020202020204" pitchFamily="34" charset="0"/>
              <a:ea typeface="Tahoma" panose="020B0604030504040204" pitchFamily="34" charset="0"/>
              <a:cs typeface="Arial" panose="020B0604020202020204" pitchFamily="34" charset="0"/>
            </a:endParaRPr>
          </a:p>
        </p:txBody>
      </p:sp>
    </p:spTree>
    <p:extLst>
      <p:ext uri="{BB962C8B-B14F-4D97-AF65-F5344CB8AC3E}">
        <p14:creationId xmlns:p14="http://schemas.microsoft.com/office/powerpoint/2010/main" val="32371469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9AF57-4DED-7E4D-A37B-89987BA547E3}"/>
              </a:ext>
            </a:extLst>
          </p:cNvPr>
          <p:cNvSpPr>
            <a:spLocks noGrp="1"/>
          </p:cNvSpPr>
          <p:nvPr>
            <p:ph type="title"/>
          </p:nvPr>
        </p:nvSpPr>
        <p:spPr/>
        <p:txBody>
          <a:bodyPr/>
          <a:lstStyle/>
          <a:p>
            <a:r>
              <a:rPr lang="en-US" dirty="0"/>
              <a:t>EDD</a:t>
            </a:r>
          </a:p>
        </p:txBody>
      </p:sp>
      <p:sp>
        <p:nvSpPr>
          <p:cNvPr id="3" name="Content Placeholder 2">
            <a:extLst>
              <a:ext uri="{FF2B5EF4-FFF2-40B4-BE49-F238E27FC236}">
                <a16:creationId xmlns:a16="http://schemas.microsoft.com/office/drawing/2014/main" id="{8A5BD4F4-E880-E943-916B-9FD9CAB82BB7}"/>
              </a:ext>
            </a:extLst>
          </p:cNvPr>
          <p:cNvSpPr>
            <a:spLocks noGrp="1"/>
          </p:cNvSpPr>
          <p:nvPr>
            <p:ph idx="1"/>
          </p:nvPr>
        </p:nvSpPr>
        <p:spPr/>
        <p:txBody>
          <a:bodyPr/>
          <a:lstStyle/>
          <a:p>
            <a:r>
              <a:rPr lang="en-US" dirty="0"/>
              <a:t>Explain</a:t>
            </a:r>
          </a:p>
          <a:p>
            <a:r>
              <a:rPr lang="en-US" dirty="0"/>
              <a:t>Demonstration</a:t>
            </a:r>
          </a:p>
          <a:p>
            <a:r>
              <a:rPr lang="en-US" dirty="0"/>
              <a:t>Do</a:t>
            </a:r>
          </a:p>
          <a:p>
            <a:endParaRPr lang="en-US" dirty="0"/>
          </a:p>
          <a:p>
            <a:pPr marL="0" indent="0">
              <a:buNone/>
            </a:pPr>
            <a:r>
              <a:rPr lang="en-US" dirty="0"/>
              <a:t>Which is the most important?</a:t>
            </a:r>
          </a:p>
        </p:txBody>
      </p:sp>
    </p:spTree>
    <p:extLst>
      <p:ext uri="{BB962C8B-B14F-4D97-AF65-F5344CB8AC3E}">
        <p14:creationId xmlns:p14="http://schemas.microsoft.com/office/powerpoint/2010/main" val="36432959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1520" y="-273454"/>
            <a:ext cx="7276015" cy="1125488"/>
          </a:xfrm>
        </p:spPr>
        <p:txBody>
          <a:bodyPr>
            <a:normAutofit/>
          </a:bodyPr>
          <a:lstStyle/>
          <a:p>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Mark </a:t>
            </a:r>
            <a:r>
              <a:rPr lang="en-GB" sz="2000" dirty="0" err="1">
                <a:solidFill>
                  <a:srgbClr val="00B0F0"/>
                </a:solidFill>
                <a:latin typeface="Arial" panose="020B0604020202020204" pitchFamily="34" charset="0"/>
                <a:ea typeface="Tahoma" panose="020B0604030504040204" pitchFamily="34" charset="0"/>
                <a:cs typeface="Arial" panose="020B0604020202020204" pitchFamily="34" charset="0"/>
              </a:rPr>
              <a:t>Napieralla</a:t>
            </a:r>
            <a:r>
              <a:rPr lang="en-GB" sz="2000" dirty="0">
                <a:solidFill>
                  <a:srgbClr val="00B0F0"/>
                </a:solidFill>
                <a:latin typeface="Arial" panose="020B0604020202020204" pitchFamily="34" charset="0"/>
                <a:ea typeface="Tahoma" panose="020B0604030504040204" pitchFamily="34" charset="0"/>
                <a:cs typeface="Arial" panose="020B0604020202020204" pitchFamily="34" charset="0"/>
              </a:rPr>
              <a:t>: Advanced Sports Coaching: M5X01428</a:t>
            </a:r>
          </a:p>
        </p:txBody>
      </p:sp>
      <p:sp>
        <p:nvSpPr>
          <p:cNvPr id="3" name="Subtitle 2"/>
          <p:cNvSpPr>
            <a:spLocks noGrp="1"/>
          </p:cNvSpPr>
          <p:nvPr>
            <p:ph type="subTitle" idx="1"/>
          </p:nvPr>
        </p:nvSpPr>
        <p:spPr>
          <a:xfrm>
            <a:off x="552" y="844539"/>
            <a:ext cx="6488721" cy="6266835"/>
          </a:xfrm>
        </p:spPr>
        <p:txBody>
          <a:bodyPr>
            <a:normAutofit/>
          </a:bodyPr>
          <a:lstStyle/>
          <a:p>
            <a:endParaRPr lang="en-GB" dirty="0"/>
          </a:p>
          <a:p>
            <a:r>
              <a:rPr lang="en-GB" b="1" u="sng" dirty="0"/>
              <a:t>Planning time</a:t>
            </a:r>
          </a:p>
          <a:p>
            <a:endParaRPr lang="en-GB" b="1" u="sng" dirty="0"/>
          </a:p>
          <a:p>
            <a:pPr marL="457200" indent="-457200">
              <a:buFont typeface="Wingdings" charset="2"/>
              <a:buChar char="ü"/>
            </a:pPr>
            <a:r>
              <a:rPr lang="en-GB" b="1" dirty="0"/>
              <a:t>Focus on one skill</a:t>
            </a:r>
          </a:p>
          <a:p>
            <a:pPr marL="457200" indent="-457200">
              <a:buFont typeface="Wingdings" charset="2"/>
              <a:buChar char="ü"/>
            </a:pPr>
            <a:r>
              <a:rPr lang="en-GB" b="1" dirty="0"/>
              <a:t>Think about the ability of the</a:t>
            </a:r>
          </a:p>
          <a:p>
            <a:r>
              <a:rPr lang="en-GB" b="1" dirty="0"/>
              <a:t>group</a:t>
            </a:r>
          </a:p>
          <a:p>
            <a:pPr marL="457200" indent="-457200">
              <a:buFont typeface="Wingdings" charset="2"/>
              <a:buChar char="ü"/>
            </a:pPr>
            <a:r>
              <a:rPr lang="en-GB" b="1" dirty="0"/>
              <a:t>Start with a basic practice</a:t>
            </a:r>
          </a:p>
          <a:p>
            <a:pPr marL="457200" indent="-457200">
              <a:buFont typeface="Wingdings" charset="2"/>
              <a:buChar char="ü"/>
            </a:pPr>
            <a:r>
              <a:rPr lang="en-GB" b="1" dirty="0"/>
              <a:t>Coach a fun game to improve that skill</a:t>
            </a:r>
          </a:p>
          <a:p>
            <a:pPr marL="457200" indent="-457200">
              <a:buFont typeface="Wingdings" charset="2"/>
              <a:buChar char="ü"/>
            </a:pPr>
            <a:endParaRPr lang="en-GB" b="1" dirty="0"/>
          </a:p>
          <a:p>
            <a:pPr marL="457200" indent="-457200">
              <a:buFont typeface="Wingdings" charset="2"/>
              <a:buChar char="ü"/>
            </a:pPr>
            <a:endParaRPr lang="en-GB" b="1" dirty="0"/>
          </a:p>
          <a:p>
            <a:endParaRPr lang="en-GB" b="1" dirty="0"/>
          </a:p>
          <a:p>
            <a:pPr algn="l"/>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74980" y="0"/>
            <a:ext cx="1469019" cy="578580"/>
          </a:xfrm>
          <a:prstGeom prst="rect">
            <a:avLst/>
          </a:prstGeom>
        </p:spPr>
      </p:pic>
      <p:pic>
        <p:nvPicPr>
          <p:cNvPr id="5" name="Picture 4" descr="Image result for group"/>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44664" y="1536492"/>
            <a:ext cx="2965742" cy="2420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56403804"/>
      </p:ext>
    </p:extLst>
  </p:cSld>
  <p:clrMapOvr>
    <a:masterClrMapping/>
  </p:clrMapOvr>
</p:sld>
</file>

<file path=ppt/theme/theme1.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461</TotalTime>
  <Words>409</Words>
  <Application>Microsoft Macintosh PowerPoint</Application>
  <PresentationFormat>On-screen Show (4:3)</PresentationFormat>
  <Paragraphs>90</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Mangal</vt:lpstr>
      <vt:lpstr>Tahoma</vt:lpstr>
      <vt:lpstr>Wingdings</vt:lpstr>
      <vt:lpstr>Office Theme</vt:lpstr>
      <vt:lpstr>Mark Napieralla: Advanced Coaching &amp; Mentoring: M5X01428</vt:lpstr>
      <vt:lpstr>Mark Napieralla: Advanced Sports Coaching: M5X01428</vt:lpstr>
      <vt:lpstr>Padlet Feedback</vt:lpstr>
      <vt:lpstr>Mark Napieralla: Advanced Sports Coaching: M5X01428</vt:lpstr>
      <vt:lpstr>Debate</vt:lpstr>
      <vt:lpstr>Debate</vt:lpstr>
      <vt:lpstr>Main points</vt:lpstr>
      <vt:lpstr>You as a coach</vt:lpstr>
      <vt:lpstr>Main Points</vt:lpstr>
      <vt:lpstr>Difference between English and Spanish players</vt:lpstr>
      <vt:lpstr>Mark Napieralla: Advanced Sports Coaching: M5X01428</vt:lpstr>
      <vt:lpstr>Mark Napieralla: Advanced Sports Coaching: M5X01428</vt:lpstr>
      <vt:lpstr>PowerPoint Presentation</vt:lpstr>
      <vt:lpstr>PowerPoint Presentation</vt:lpstr>
      <vt:lpstr>PowerPoint Presentation</vt:lpstr>
      <vt:lpstr>PowerPoint Presentation</vt:lpstr>
      <vt:lpstr>Mark Napieralla: Advanced Sports Coaching: M5X01428</vt:lpstr>
      <vt:lpstr>Mark Napieralla: Advanced Sports Coaching: M5X01428</vt:lpstr>
      <vt:lpstr> Etiquette   Kit? Equipment?  When not delivering?  Language Enthusiasm / Energy  Teamwork!    </vt:lpstr>
      <vt:lpstr>EDD</vt:lpstr>
      <vt:lpstr>Mark Napieralla: Advanced Sports Coaching: M5X01428</vt:lpstr>
    </vt:vector>
  </TitlesOfParts>
  <LinksUpToDate>false</LinksUpToDate>
  <SharedDoc>false</SharedDoc>
  <HyperlinksChanged>false</HyperlinksChanged>
  <AppVersion>16.0011</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 Napieralla: Advanced Sports Coaching: M5X01428</dc:title>
  <dc:creator>Mark Napieralla</dc:creator>
  <cp:lastModifiedBy>Mark Napieralla</cp:lastModifiedBy>
  <cp:revision>36</cp:revision>
  <dcterms:created xsi:type="dcterms:W3CDTF">2016-10-07T11:26:21Z</dcterms:created>
  <dcterms:modified xsi:type="dcterms:W3CDTF">2018-10-07T20:22:18Z</dcterms:modified>
</cp:coreProperties>
</file>