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800080"/>
    <a:srgbClr val="FF00FF"/>
    <a:srgbClr val="D12F80"/>
    <a:srgbClr val="CD0D2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35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10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40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07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492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96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71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013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507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63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64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14A4C-D519-4A92-9341-D492CC58BF66}" type="datetimeFigureOut">
              <a:rPr lang="en-GB" smtClean="0"/>
              <a:t>23/01/2018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358DE-F172-49B6-8273-E05D858DCF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1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6.jpg"/><Relationship Id="rId3" Type="http://schemas.openxmlformats.org/officeDocument/2006/relationships/image" Target="../media/image8.jpe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11" Type="http://schemas.openxmlformats.org/officeDocument/2006/relationships/image" Target="../media/image15.png"/><Relationship Id="rId5" Type="http://schemas.openxmlformats.org/officeDocument/2006/relationships/image" Target="../media/image4.png"/><Relationship Id="rId10" Type="http://schemas.openxmlformats.org/officeDocument/2006/relationships/image" Target="../media/image14.jpg"/><Relationship Id="rId4" Type="http://schemas.openxmlformats.org/officeDocument/2006/relationships/image" Target="../media/image9.jpg"/><Relationship Id="rId9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alwaysquestionauthority.files.wordpress.com/2013/03/531639_10151489118945155_660277782_n-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bornrealist.com/improve-focus/brain-lifting-weight/" TargetMode="External"/><Relationship Id="rId3" Type="http://schemas.openxmlformats.org/officeDocument/2006/relationships/hyperlink" Target="https://www.stockunlimited.com/vector-illustration/brain-as-a-jigsaw-puzzle-in-a-head_1281261.html" TargetMode="External"/><Relationship Id="rId7" Type="http://schemas.openxmlformats.org/officeDocument/2006/relationships/hyperlink" Target="https://depositphotos.com/17240655/stock-illustration-books-of-reading-spelling-writing.html" TargetMode="External"/><Relationship Id="rId2" Type="http://schemas.openxmlformats.org/officeDocument/2006/relationships/hyperlink" Target="https://www.123rf.com/photo_22244822_illustration-of-thinking-brain-mascot-with-question-mark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oohadventures.wikia.com/wiki/The_White_Rabbit" TargetMode="External"/><Relationship Id="rId5" Type="http://schemas.openxmlformats.org/officeDocument/2006/relationships/hyperlink" Target="https://www.pinterest.co.uk/pin/575546027351808299/" TargetMode="External"/><Relationship Id="rId4" Type="http://schemas.openxmlformats.org/officeDocument/2006/relationships/hyperlink" Target="https://www.toonpool.com/cartoons/Albert%20Einstein_5318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Right 2">
            <a:extLst>
              <a:ext uri="{FF2B5EF4-FFF2-40B4-BE49-F238E27FC236}">
                <a16:creationId xmlns:a16="http://schemas.microsoft.com/office/drawing/2014/main" id="{9B3C96D2-4954-4E85-8424-6F9A2D395DD8}"/>
              </a:ext>
            </a:extLst>
          </p:cNvPr>
          <p:cNvSpPr/>
          <p:nvPr/>
        </p:nvSpPr>
        <p:spPr>
          <a:xfrm>
            <a:off x="7131292" y="429013"/>
            <a:ext cx="2033113" cy="951868"/>
          </a:xfrm>
          <a:prstGeom prst="rightArrow">
            <a:avLst/>
          </a:prstGeom>
          <a:solidFill>
            <a:srgbClr val="FFFF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7030A0"/>
                </a:solidFill>
              </a:rPr>
              <a:t>Executive function</a:t>
            </a:r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5887833D-F8DB-4A7D-BB3E-155488A6205A}"/>
              </a:ext>
            </a:extLst>
          </p:cNvPr>
          <p:cNvSpPr/>
          <p:nvPr/>
        </p:nvSpPr>
        <p:spPr>
          <a:xfrm rot="18580399">
            <a:off x="10585845" y="4429030"/>
            <a:ext cx="1396882" cy="832111"/>
          </a:xfrm>
          <a:prstGeom prst="leftArrow">
            <a:avLst/>
          </a:prstGeom>
          <a:solidFill>
            <a:srgbClr val="FFFF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7030A0"/>
                </a:solidFill>
              </a:rPr>
              <a:t>Time</a:t>
            </a:r>
          </a:p>
          <a:p>
            <a:pPr algn="ctr"/>
            <a:r>
              <a:rPr lang="en-GB" sz="1400" b="1" dirty="0">
                <a:solidFill>
                  <a:srgbClr val="7030A0"/>
                </a:solidFill>
              </a:rPr>
              <a:t>management </a:t>
            </a:r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191361D6-74AA-415F-9134-7FA70D63D2D4}"/>
              </a:ext>
            </a:extLst>
          </p:cNvPr>
          <p:cNvSpPr/>
          <p:nvPr/>
        </p:nvSpPr>
        <p:spPr>
          <a:xfrm rot="5400000">
            <a:off x="11005686" y="1768562"/>
            <a:ext cx="1177735" cy="776393"/>
          </a:xfrm>
          <a:prstGeom prst="rightArrow">
            <a:avLst/>
          </a:prstGeom>
          <a:solidFill>
            <a:srgbClr val="FFFF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rgbClr val="7030A0"/>
              </a:solidFill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71A9971A-C055-4280-BDE2-2BB4B747C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461" y="2828487"/>
            <a:ext cx="1550542" cy="1550542"/>
          </a:xfrm>
          <a:prstGeom prst="rect">
            <a:avLst/>
          </a:prstGeom>
          <a:ln>
            <a:solidFill>
              <a:srgbClr val="FF0066"/>
            </a:solidFill>
          </a:ln>
          <a:effectLst/>
        </p:spPr>
      </p:pic>
      <p:sp>
        <p:nvSpPr>
          <p:cNvPr id="22" name="Arrow: Up 21">
            <a:extLst>
              <a:ext uri="{FF2B5EF4-FFF2-40B4-BE49-F238E27FC236}">
                <a16:creationId xmlns:a16="http://schemas.microsoft.com/office/drawing/2014/main" id="{7C723233-8C3F-4791-A8BB-66476D3228CB}"/>
              </a:ext>
            </a:extLst>
          </p:cNvPr>
          <p:cNvSpPr/>
          <p:nvPr/>
        </p:nvSpPr>
        <p:spPr>
          <a:xfrm>
            <a:off x="508191" y="2061652"/>
            <a:ext cx="886651" cy="1533669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Left 20">
            <a:extLst>
              <a:ext uri="{FF2B5EF4-FFF2-40B4-BE49-F238E27FC236}">
                <a16:creationId xmlns:a16="http://schemas.microsoft.com/office/drawing/2014/main" id="{9C15803B-86A1-4509-BFD6-02152EB8B06F}"/>
              </a:ext>
            </a:extLst>
          </p:cNvPr>
          <p:cNvSpPr/>
          <p:nvPr/>
        </p:nvSpPr>
        <p:spPr>
          <a:xfrm>
            <a:off x="5246074" y="5648286"/>
            <a:ext cx="1802033" cy="903543"/>
          </a:xfrm>
          <a:prstGeom prst="leftArrow">
            <a:avLst/>
          </a:prstGeom>
          <a:solidFill>
            <a:srgbClr val="FFFF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7030A0"/>
                </a:solidFill>
              </a:rPr>
              <a:t>Academic reading &amp; writing</a:t>
            </a:r>
          </a:p>
        </p:txBody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D43AF80B-D723-4778-8878-BFD0E8EE0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3704" y="117641"/>
            <a:ext cx="1384055" cy="1384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50" name="Picture 1049">
            <a:extLst>
              <a:ext uri="{FF2B5EF4-FFF2-40B4-BE49-F238E27FC236}">
                <a16:creationId xmlns:a16="http://schemas.microsoft.com/office/drawing/2014/main" id="{79209B3A-EDB7-410B-9411-DD2A426682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9" y="3607030"/>
            <a:ext cx="1730456" cy="1211125"/>
          </a:xfrm>
          <a:prstGeom prst="rect">
            <a:avLst/>
          </a:prstGeom>
          <a:ln>
            <a:solidFill>
              <a:srgbClr val="FF0066"/>
            </a:solidFill>
          </a:ln>
          <a:effectLst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849EC1-F827-4B48-AD8D-599DE7D0BE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4931" y="5349281"/>
            <a:ext cx="1674813" cy="1451038"/>
          </a:xfrm>
          <a:prstGeom prst="rect">
            <a:avLst/>
          </a:prstGeom>
          <a:ln>
            <a:solidFill>
              <a:srgbClr val="FF0066"/>
            </a:solidFill>
          </a:ln>
          <a:effectLst>
            <a:softEdge rad="31750"/>
          </a:effec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85087F3E-0D98-435A-B977-F000993B4F71}"/>
              </a:ext>
            </a:extLst>
          </p:cNvPr>
          <p:cNvSpPr/>
          <p:nvPr/>
        </p:nvSpPr>
        <p:spPr>
          <a:xfrm>
            <a:off x="4472505" y="2254940"/>
            <a:ext cx="3420962" cy="2546634"/>
          </a:xfrm>
          <a:prstGeom prst="ellipse">
            <a:avLst/>
          </a:prstGeom>
          <a:solidFill>
            <a:srgbClr val="FFFF00"/>
          </a:solidFill>
          <a:ln>
            <a:solidFill>
              <a:srgbClr val="FF0066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AC39C-9490-4494-80B1-A5B5E24113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157" y="2924499"/>
            <a:ext cx="1773657" cy="1316576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</p:spPr>
      </p:pic>
      <p:sp>
        <p:nvSpPr>
          <p:cNvPr id="6" name="AutoShape 2" descr="Image result for image of a man">
            <a:extLst>
              <a:ext uri="{FF2B5EF4-FFF2-40B4-BE49-F238E27FC236}">
                <a16:creationId xmlns:a16="http://schemas.microsoft.com/office/drawing/2014/main" id="{41161DB5-5544-4DEE-A86B-94A96E38D8C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11141" y="247602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87BC65-2A43-474B-A5E7-33C2D1104F62}"/>
              </a:ext>
            </a:extLst>
          </p:cNvPr>
          <p:cNvSpPr/>
          <p:nvPr/>
        </p:nvSpPr>
        <p:spPr>
          <a:xfrm>
            <a:off x="5277377" y="79940"/>
            <a:ext cx="1853915" cy="1976738"/>
          </a:xfrm>
          <a:prstGeom prst="rect">
            <a:avLst/>
          </a:prstGeom>
          <a:solidFill>
            <a:srgbClr val="FFFF00"/>
          </a:solidFill>
          <a:ln>
            <a:solidFill>
              <a:srgbClr val="FF0066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Analyse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Evaluate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Form your OWN ideas (Self regulation)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Problem solving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Debate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Learn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Develop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800080"/>
                </a:solidFill>
              </a:rPr>
              <a:t>Progress</a:t>
            </a:r>
          </a:p>
          <a:p>
            <a:r>
              <a:rPr lang="en-GB" sz="1000" b="1" dirty="0">
                <a:solidFill>
                  <a:srgbClr val="800080"/>
                </a:solidFill>
              </a:rPr>
              <a:t>Freely, A., </a:t>
            </a:r>
            <a:r>
              <a:rPr lang="en-GB" sz="1000" b="1" dirty="0" err="1">
                <a:solidFill>
                  <a:srgbClr val="800080"/>
                </a:solidFill>
              </a:rPr>
              <a:t>Steinberg,D</a:t>
            </a:r>
            <a:r>
              <a:rPr lang="en-GB" sz="1000" b="1" dirty="0">
                <a:solidFill>
                  <a:srgbClr val="800080"/>
                </a:solidFill>
              </a:rPr>
              <a:t>.(2005/2009</a:t>
            </a:r>
            <a:r>
              <a:rPr lang="en-GB" sz="1200" dirty="0">
                <a:solidFill>
                  <a:srgbClr val="800080"/>
                </a:solidFill>
              </a:rPr>
              <a:t>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DE5A65-2395-4020-B115-009D4564C606}"/>
              </a:ext>
            </a:extLst>
          </p:cNvPr>
          <p:cNvSpPr/>
          <p:nvPr/>
        </p:nvSpPr>
        <p:spPr>
          <a:xfrm>
            <a:off x="10598325" y="54356"/>
            <a:ext cx="1526597" cy="1480831"/>
          </a:xfrm>
          <a:prstGeom prst="rect">
            <a:avLst/>
          </a:prstGeom>
          <a:solidFill>
            <a:srgbClr val="FFFF00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7030A0"/>
                </a:solidFill>
              </a:rPr>
              <a:t>Thinking critically develops knowledge and understanding, that form piece by piece connecting together like a jigsaw puzzle.</a:t>
            </a:r>
          </a:p>
          <a:p>
            <a:r>
              <a:rPr lang="en-GB" sz="1000" b="1" dirty="0" err="1">
                <a:solidFill>
                  <a:srgbClr val="7030A0"/>
                </a:solidFill>
              </a:rPr>
              <a:t>Chilver’s</a:t>
            </a:r>
            <a:r>
              <a:rPr lang="en-GB" sz="1000" b="1" dirty="0">
                <a:solidFill>
                  <a:srgbClr val="7030A0"/>
                </a:solidFill>
              </a:rPr>
              <a:t>, D. (2013</a:t>
            </a:r>
            <a:r>
              <a:rPr lang="en-GB" sz="1200" b="1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88827F1-61F9-4CFC-8363-9410009C2587}"/>
              </a:ext>
            </a:extLst>
          </p:cNvPr>
          <p:cNvSpPr/>
          <p:nvPr/>
        </p:nvSpPr>
        <p:spPr>
          <a:xfrm>
            <a:off x="10636832" y="2811034"/>
            <a:ext cx="1468879" cy="1578876"/>
          </a:xfrm>
          <a:prstGeom prst="rect">
            <a:avLst/>
          </a:prstGeom>
          <a:solidFill>
            <a:srgbClr val="FFFF00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Creativity is rather like play. It anchors us and makes us integrated, whole people. Creativity helps us get or life’s ‘together.’ </a:t>
            </a:r>
          </a:p>
          <a:p>
            <a:pPr algn="ctr"/>
            <a:r>
              <a:rPr lang="en-GB" sz="1000" b="1" dirty="0">
                <a:solidFill>
                  <a:srgbClr val="7030A0"/>
                </a:solidFill>
              </a:rPr>
              <a:t>Bruce, (2004, quoted in </a:t>
            </a:r>
            <a:r>
              <a:rPr lang="en-GB" sz="1000" b="1" dirty="0" err="1">
                <a:solidFill>
                  <a:srgbClr val="7030A0"/>
                </a:solidFill>
              </a:rPr>
              <a:t>Chilver’s</a:t>
            </a:r>
            <a:r>
              <a:rPr lang="en-GB" sz="1000" b="1" dirty="0">
                <a:solidFill>
                  <a:srgbClr val="7030A0"/>
                </a:solidFill>
              </a:rPr>
              <a:t>, D. 2013, p.6)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D2FAB5-CF9A-47E1-8A2C-59E32D2EFE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641" y="5336687"/>
            <a:ext cx="1043283" cy="1478696"/>
          </a:xfrm>
          <a:prstGeom prst="rect">
            <a:avLst/>
          </a:prstGeom>
          <a:ln>
            <a:solidFill>
              <a:srgbClr val="FF0066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68D32D5-299D-47DB-ACC0-F13FB9A5A717}"/>
              </a:ext>
            </a:extLst>
          </p:cNvPr>
          <p:cNvSpPr/>
          <p:nvPr/>
        </p:nvSpPr>
        <p:spPr>
          <a:xfrm>
            <a:off x="98454" y="4853196"/>
            <a:ext cx="2788815" cy="1923576"/>
          </a:xfrm>
          <a:prstGeom prst="rect">
            <a:avLst/>
          </a:prstGeom>
          <a:solidFill>
            <a:srgbClr val="FFFF00"/>
          </a:solidFill>
          <a:ln>
            <a:solidFill>
              <a:srgbClr val="FF0066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Deepen understanding and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Learn new ideas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Construct accurate meaning of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Intuition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Identify relevant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Precise clear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Understanding the theory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Practice makes perfect</a:t>
            </a:r>
          </a:p>
          <a:p>
            <a:r>
              <a:rPr lang="en-GB" sz="1000" b="1" dirty="0">
                <a:solidFill>
                  <a:srgbClr val="7030A0"/>
                </a:solidFill>
              </a:rPr>
              <a:t>Paul, R., &amp; Elder, L. (2006)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F0E0A4-A811-4D00-9389-E96295BAB458}"/>
              </a:ext>
            </a:extLst>
          </p:cNvPr>
          <p:cNvSpPr/>
          <p:nvPr/>
        </p:nvSpPr>
        <p:spPr>
          <a:xfrm>
            <a:off x="8639744" y="5325497"/>
            <a:ext cx="2133957" cy="1444692"/>
          </a:xfrm>
          <a:prstGeom prst="rect">
            <a:avLst/>
          </a:prstGeom>
          <a:solidFill>
            <a:srgbClr val="FFFF00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Organising &amp;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Performance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To do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Prioritise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Focus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Delegate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Meet Deadlines</a:t>
            </a:r>
          </a:p>
          <a:p>
            <a:r>
              <a:rPr lang="de-DE" sz="1000" b="1" dirty="0">
                <a:solidFill>
                  <a:srgbClr val="7030A0"/>
                </a:solidFill>
              </a:rPr>
              <a:t>Konig, C. J., &amp; Kleinmann, M. (2005) </a:t>
            </a:r>
            <a:endParaRPr lang="en-GB" sz="1000" b="1" dirty="0">
              <a:solidFill>
                <a:srgbClr val="7030A0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228CBB-1F4D-4D57-B428-C30A7E7C1CB8}"/>
              </a:ext>
            </a:extLst>
          </p:cNvPr>
          <p:cNvSpPr txBox="1"/>
          <p:nvPr/>
        </p:nvSpPr>
        <p:spPr>
          <a:xfrm>
            <a:off x="5025133" y="2538123"/>
            <a:ext cx="22439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66"/>
                </a:solidFill>
              </a:rPr>
              <a:t>CRITICAL THINKING</a:t>
            </a:r>
          </a:p>
          <a:p>
            <a:endParaRPr lang="en-GB" b="1" dirty="0">
              <a:solidFill>
                <a:srgbClr val="7030A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rgbClr val="7030A0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93AFB73-0246-4C81-90B9-FB3397BE5C29}"/>
              </a:ext>
            </a:extLst>
          </p:cNvPr>
          <p:cNvSpPr/>
          <p:nvPr/>
        </p:nvSpPr>
        <p:spPr>
          <a:xfrm>
            <a:off x="1750087" y="68346"/>
            <a:ext cx="1951934" cy="1988332"/>
          </a:xfrm>
          <a:prstGeom prst="rect">
            <a:avLst/>
          </a:prstGeom>
          <a:solidFill>
            <a:srgbClr val="FFFF00"/>
          </a:solidFill>
          <a:effectLst>
            <a:glow rad="101600">
              <a:schemeClr val="accent1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Cognitive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Controls our thinking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Emotional responses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Memory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Judgement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Sexual 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7030A0"/>
                </a:solidFill>
              </a:rPr>
              <a:t>Ability to communicate</a:t>
            </a:r>
          </a:p>
          <a:p>
            <a:r>
              <a:rPr lang="en-GB" sz="1000" b="1" dirty="0" err="1">
                <a:solidFill>
                  <a:srgbClr val="7030A0"/>
                </a:solidFill>
              </a:rPr>
              <a:t>Fuster</a:t>
            </a:r>
            <a:r>
              <a:rPr lang="en-GB" sz="1000" b="1" dirty="0">
                <a:solidFill>
                  <a:srgbClr val="7030A0"/>
                </a:solidFill>
              </a:rPr>
              <a:t>, J. M. (1988) </a:t>
            </a:r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F4C5FCE4-A83C-4A1F-B569-C11446C62255}"/>
              </a:ext>
            </a:extLst>
          </p:cNvPr>
          <p:cNvSpPr txBox="1"/>
          <p:nvPr/>
        </p:nvSpPr>
        <p:spPr>
          <a:xfrm>
            <a:off x="5227608" y="4235057"/>
            <a:ext cx="17076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rgbClr val="7030A0"/>
                </a:solidFill>
              </a:rPr>
              <a:t>Figure 1. Medina. L, (</a:t>
            </a:r>
            <a:r>
              <a:rPr lang="en-GB" sz="800" b="1" dirty="0" err="1">
                <a:solidFill>
                  <a:srgbClr val="7030A0"/>
                </a:solidFill>
              </a:rPr>
              <a:t>n.d</a:t>
            </a:r>
            <a:r>
              <a:rPr lang="en-GB" sz="800" b="1" dirty="0">
                <a:solidFill>
                  <a:srgbClr val="7030A0"/>
                </a:solidFill>
              </a:rPr>
              <a:t>)</a:t>
            </a:r>
            <a:r>
              <a:rPr lang="en-GB" sz="800" dirty="0"/>
              <a:t> </a:t>
            </a: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7BB2F336-DBD8-45D0-AF90-3FA7DDE8148E}"/>
              </a:ext>
            </a:extLst>
          </p:cNvPr>
          <p:cNvSpPr txBox="1"/>
          <p:nvPr/>
        </p:nvSpPr>
        <p:spPr>
          <a:xfrm>
            <a:off x="4114972" y="6506797"/>
            <a:ext cx="11961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Figure 3. </a:t>
            </a:r>
            <a:r>
              <a:rPr lang="en-GB" sz="800" dirty="0" err="1">
                <a:solidFill>
                  <a:srgbClr val="7030A0"/>
                </a:solidFill>
              </a:rPr>
              <a:t>Atzenhofer</a:t>
            </a:r>
            <a:r>
              <a:rPr lang="en-GB" sz="800" dirty="0">
                <a:solidFill>
                  <a:srgbClr val="7030A0"/>
                </a:solidFill>
              </a:rPr>
              <a:t>. (2009)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F85E08EA-AA72-4D29-86DB-E25201F1DA4C}"/>
              </a:ext>
            </a:extLst>
          </p:cNvPr>
          <p:cNvSpPr txBox="1"/>
          <p:nvPr/>
        </p:nvSpPr>
        <p:spPr>
          <a:xfrm>
            <a:off x="9060878" y="4318947"/>
            <a:ext cx="19452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Figure 4. [Funny Mona Lisa]. (</a:t>
            </a:r>
            <a:r>
              <a:rPr lang="en-GB" sz="800" dirty="0" err="1">
                <a:solidFill>
                  <a:srgbClr val="7030A0"/>
                </a:solidFill>
              </a:rPr>
              <a:t>n.d</a:t>
            </a:r>
            <a:r>
              <a:rPr lang="en-GB" sz="800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1041" name="TextBox 1040">
            <a:extLst>
              <a:ext uri="{FF2B5EF4-FFF2-40B4-BE49-F238E27FC236}">
                <a16:creationId xmlns:a16="http://schemas.microsoft.com/office/drawing/2014/main" id="{2ACD454E-3B0E-4314-8A17-621298F7548D}"/>
              </a:ext>
            </a:extLst>
          </p:cNvPr>
          <p:cNvSpPr txBox="1"/>
          <p:nvPr/>
        </p:nvSpPr>
        <p:spPr>
          <a:xfrm>
            <a:off x="6943078" y="6399885"/>
            <a:ext cx="160290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solidFill>
                  <a:srgbClr val="7030A0"/>
                </a:solidFill>
              </a:rPr>
              <a:t>Figure 5. </a:t>
            </a:r>
            <a:r>
              <a:rPr lang="en-GB" sz="1050" dirty="0" err="1">
                <a:solidFill>
                  <a:srgbClr val="7030A0"/>
                </a:solidFill>
              </a:rPr>
              <a:t>Pooh’s</a:t>
            </a:r>
            <a:r>
              <a:rPr lang="en-GB" sz="1050" dirty="0">
                <a:solidFill>
                  <a:srgbClr val="7030A0"/>
                </a:solidFill>
              </a:rPr>
              <a:t> Adventure Wiki. (</a:t>
            </a:r>
            <a:r>
              <a:rPr lang="en-GB" sz="1050" dirty="0" err="1">
                <a:solidFill>
                  <a:srgbClr val="7030A0"/>
                </a:solidFill>
              </a:rPr>
              <a:t>n.d</a:t>
            </a:r>
            <a:r>
              <a:rPr lang="en-GB" sz="1050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1043" name="TextBox 1042">
            <a:extLst>
              <a:ext uri="{FF2B5EF4-FFF2-40B4-BE49-F238E27FC236}">
                <a16:creationId xmlns:a16="http://schemas.microsoft.com/office/drawing/2014/main" id="{E96BE645-24FE-4DCD-B1E6-4E9983D6B5DD}"/>
              </a:ext>
            </a:extLst>
          </p:cNvPr>
          <p:cNvSpPr txBox="1"/>
          <p:nvPr/>
        </p:nvSpPr>
        <p:spPr>
          <a:xfrm>
            <a:off x="13548" y="4643245"/>
            <a:ext cx="14976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Figure 6. </a:t>
            </a:r>
            <a:r>
              <a:rPr lang="en-GB" sz="800" dirty="0" err="1">
                <a:solidFill>
                  <a:srgbClr val="7030A0"/>
                </a:solidFill>
              </a:rPr>
              <a:t>ClipArtGuy</a:t>
            </a:r>
            <a:r>
              <a:rPr lang="en-GB" sz="800" dirty="0">
                <a:solidFill>
                  <a:srgbClr val="7030A0"/>
                </a:solidFill>
              </a:rPr>
              <a:t>. (</a:t>
            </a:r>
            <a:r>
              <a:rPr lang="en-GB" sz="800" dirty="0" err="1">
                <a:solidFill>
                  <a:srgbClr val="7030A0"/>
                </a:solidFill>
              </a:rPr>
              <a:t>n.d</a:t>
            </a:r>
            <a:r>
              <a:rPr lang="en-GB" sz="800" dirty="0">
                <a:solidFill>
                  <a:srgbClr val="7030A0"/>
                </a:solidFill>
              </a:rPr>
              <a:t>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F0ABB26-AA64-4103-AF73-DF1D88BDF3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6" y="79940"/>
            <a:ext cx="1722992" cy="1999926"/>
          </a:xfrm>
          <a:prstGeom prst="rect">
            <a:avLst/>
          </a:prstGeom>
          <a:ln>
            <a:solidFill>
              <a:srgbClr val="FF0066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898FB95-6B38-4729-8FF4-7F7E62DF9D84}"/>
              </a:ext>
            </a:extLst>
          </p:cNvPr>
          <p:cNvSpPr txBox="1"/>
          <p:nvPr/>
        </p:nvSpPr>
        <p:spPr>
          <a:xfrm>
            <a:off x="-26" y="1903830"/>
            <a:ext cx="17568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Born Realist. (2018)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0EAF3196-51B9-4585-9DB6-386DFA306D04}"/>
              </a:ext>
            </a:extLst>
          </p:cNvPr>
          <p:cNvSpPr txBox="1"/>
          <p:nvPr/>
        </p:nvSpPr>
        <p:spPr>
          <a:xfrm>
            <a:off x="9164405" y="1544978"/>
            <a:ext cx="1526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Figure 2. </a:t>
            </a:r>
            <a:r>
              <a:rPr lang="en-GB" sz="800" dirty="0" err="1">
                <a:solidFill>
                  <a:srgbClr val="7030A0"/>
                </a:solidFill>
              </a:rPr>
              <a:t>StockUnlimited</a:t>
            </a:r>
            <a:r>
              <a:rPr lang="en-GB" sz="800" dirty="0">
                <a:solidFill>
                  <a:srgbClr val="7030A0"/>
                </a:solidFill>
              </a:rPr>
              <a:t>. (</a:t>
            </a:r>
            <a:r>
              <a:rPr lang="en-GB" sz="800" dirty="0" err="1">
                <a:solidFill>
                  <a:srgbClr val="7030A0"/>
                </a:solidFill>
              </a:rPr>
              <a:t>n.d</a:t>
            </a:r>
            <a:r>
              <a:rPr lang="en-GB" sz="800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406FA5B-2D65-4ADF-ADCB-6FCAD42C97E1}"/>
              </a:ext>
            </a:extLst>
          </p:cNvPr>
          <p:cNvSpPr/>
          <p:nvPr/>
        </p:nvSpPr>
        <p:spPr>
          <a:xfrm>
            <a:off x="11110474" y="1812164"/>
            <a:ext cx="968158" cy="3661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7030A0"/>
                </a:solidFill>
              </a:rPr>
              <a:t>Creativity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F653B0-FFE4-4E89-A987-774D0554659F}"/>
              </a:ext>
            </a:extLst>
          </p:cNvPr>
          <p:cNvSpPr/>
          <p:nvPr/>
        </p:nvSpPr>
        <p:spPr>
          <a:xfrm>
            <a:off x="428026" y="2762957"/>
            <a:ext cx="1046979" cy="3925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rgbClr val="7030A0"/>
                </a:solidFill>
              </a:rPr>
              <a:t>Brain anatomy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245DAAEF-9FA1-484A-A45A-1A7D6CA3238D}"/>
              </a:ext>
            </a:extLst>
          </p:cNvPr>
          <p:cNvSpPr/>
          <p:nvPr/>
        </p:nvSpPr>
        <p:spPr>
          <a:xfrm>
            <a:off x="2158469" y="3282406"/>
            <a:ext cx="2049092" cy="1461171"/>
          </a:xfrm>
          <a:prstGeom prst="wedgeEllipseCallout">
            <a:avLst>
              <a:gd name="adj1" fmla="val 40221"/>
              <a:gd name="adj2" fmla="val 87769"/>
            </a:avLst>
          </a:prstGeom>
          <a:solidFill>
            <a:srgbClr val="FFFF00"/>
          </a:solidFill>
          <a:ln>
            <a:solidFill>
              <a:srgbClr val="FF006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“Education is not the learning of facts, but the training of the mind to think.”</a:t>
            </a:r>
          </a:p>
          <a:p>
            <a:pPr algn="ctr"/>
            <a:r>
              <a:rPr lang="en-GB" sz="1200" b="1" dirty="0">
                <a:solidFill>
                  <a:srgbClr val="7030A0"/>
                </a:solidFill>
              </a:rPr>
              <a:t>- Albert Einstein. (</a:t>
            </a:r>
            <a:r>
              <a:rPr lang="en-GB" sz="1200" b="1" dirty="0" err="1">
                <a:solidFill>
                  <a:srgbClr val="7030A0"/>
                </a:solidFill>
              </a:rPr>
              <a:t>n.d</a:t>
            </a:r>
            <a:r>
              <a:rPr lang="en-GB" sz="1200" b="1" dirty="0">
                <a:solidFill>
                  <a:srgbClr val="7030A0"/>
                </a:solidFill>
              </a:rPr>
              <a:t>)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58F5AEF-2DFD-4A95-9E34-A4B30F570526}"/>
              </a:ext>
            </a:extLst>
          </p:cNvPr>
          <p:cNvCxnSpPr>
            <a:cxnSpLocks/>
          </p:cNvCxnSpPr>
          <p:nvPr/>
        </p:nvCxnSpPr>
        <p:spPr>
          <a:xfrm flipH="1">
            <a:off x="2981739" y="6215270"/>
            <a:ext cx="1133233" cy="0"/>
          </a:xfrm>
          <a:prstGeom prst="straightConnector1">
            <a:avLst/>
          </a:prstGeom>
          <a:ln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20C19E0-A190-4ED1-A99D-E6EA70673F15}"/>
              </a:ext>
            </a:extLst>
          </p:cNvPr>
          <p:cNvCxnSpPr>
            <a:cxnSpLocks/>
            <a:stCxn id="34" idx="0"/>
          </p:cNvCxnSpPr>
          <p:nvPr/>
        </p:nvCxnSpPr>
        <p:spPr>
          <a:xfrm flipV="1">
            <a:off x="6147091" y="2116239"/>
            <a:ext cx="0" cy="421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643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6EAC39C-9490-4494-80B1-A5B5E2411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278" y="1689384"/>
            <a:ext cx="1450586" cy="1076762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7DD161-BAE8-4C7F-9549-596D3C40D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661" y="5651549"/>
            <a:ext cx="1539241" cy="112698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6F73E7B-2EE0-41CE-8133-7B9C3C3C88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4" y="3233190"/>
            <a:ext cx="1540702" cy="116873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849EC1-F827-4B48-AD8D-599DE7D0BE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076" y="5392878"/>
            <a:ext cx="1599344" cy="13856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785F40-B23F-4099-9AB8-2D24DEFD59E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9615644" y="232596"/>
            <a:ext cx="2457085" cy="125584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438C98-8475-4E4A-9B01-721A664A86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83" y="4401922"/>
            <a:ext cx="1081490" cy="11230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67C0EB-D469-435E-8EEA-57FB299745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420" y="94950"/>
            <a:ext cx="962770" cy="11572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8" name="Thought Bubble: Cloud 37">
            <a:extLst>
              <a:ext uri="{FF2B5EF4-FFF2-40B4-BE49-F238E27FC236}">
                <a16:creationId xmlns:a16="http://schemas.microsoft.com/office/drawing/2014/main" id="{0694F586-FEB0-4468-9129-55454B38DB2E}"/>
              </a:ext>
            </a:extLst>
          </p:cNvPr>
          <p:cNvSpPr/>
          <p:nvPr/>
        </p:nvSpPr>
        <p:spPr>
          <a:xfrm>
            <a:off x="6570377" y="-34014"/>
            <a:ext cx="3560232" cy="2045666"/>
          </a:xfrm>
          <a:prstGeom prst="cloudCallou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14550" lvl="4" indent="-285750" algn="ctr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evaluate and create ideas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To reason effectively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Develop skills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Create solutions to problems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Decision making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Process important information. Freely, J, A:Steinberg, L, D. (2005)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D5566644-9EE3-4F2F-942D-2033D2E650C1}"/>
              </a:ext>
            </a:extLst>
          </p:cNvPr>
          <p:cNvSpPr/>
          <p:nvPr/>
        </p:nvSpPr>
        <p:spPr>
          <a:xfrm>
            <a:off x="5105921" y="2766146"/>
            <a:ext cx="1827300" cy="889506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66"/>
                </a:solidFill>
              </a:rPr>
              <a:t>CRITICAL THINKING?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457DA66-84CD-471B-9FD3-2A75FC5382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744" y="2423604"/>
            <a:ext cx="2328962" cy="2328962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312F1FD7-7B65-4D26-9493-F2CE7DA00934}"/>
              </a:ext>
            </a:extLst>
          </p:cNvPr>
          <p:cNvSpPr/>
          <p:nvPr/>
        </p:nvSpPr>
        <p:spPr>
          <a:xfrm>
            <a:off x="1857240" y="1303252"/>
            <a:ext cx="2484575" cy="3973092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Imagine, all your creativity  and its elements  in a pot, adding thinking critically  gives it a good stir that enables human beings  to transform Their knowledge.</a:t>
            </a:r>
          </a:p>
          <a:p>
            <a:pPr algn="ctr"/>
            <a:endParaRPr lang="en-GB" sz="1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This  knowledge, would require a deeper understanding  of Problem solving ,  forming new idea's, expressing your OWN thoughts and opinions. </a:t>
            </a:r>
          </a:p>
          <a:p>
            <a:pPr algn="ctr"/>
            <a:endParaRPr lang="en-GB" sz="1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Thinking + critically thinking = Progression and development. </a:t>
            </a: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We  create  a deeper thinking that helps us LEARN and develop are skills further. Through this ‘stirring’ we are creating, understanding and  in-depth way of thinking, we are undertaking a ‘cognitive act’ or a ‘meta-cognitive process, this means we are actually ‘thinking about thinking’. </a:t>
            </a: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 stated by  Robson, (2006)  </a:t>
            </a:r>
          </a:p>
          <a:p>
            <a:pPr algn="ctr"/>
            <a:r>
              <a:rPr lang="en-GB" sz="1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</a:t>
            </a:r>
            <a:r>
              <a:rPr lang="en-GB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AD215A7-0951-433C-9C47-ABF66A32FFAF}"/>
              </a:ext>
            </a:extLst>
          </p:cNvPr>
          <p:cNvSpPr/>
          <p:nvPr/>
        </p:nvSpPr>
        <p:spPr>
          <a:xfrm>
            <a:off x="9829118" y="1653768"/>
            <a:ext cx="2362882" cy="3114261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Since the day we are born, we are creative  thinkers and learners. Take a look around you….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If we didn’t have critical thinking we wouldn't have advanced into modern day society.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No technology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No mobile phones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No developments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No progression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Critical thinking has increased human development to were it is now and we will keep on developing are knowledge further to enhance our capabilities and skills.(Bronson, 2000)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3298C4D-F614-4B43-92CA-FD561DABE60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109" y="5511525"/>
            <a:ext cx="1780116" cy="13350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622A95B-6290-40B3-AE44-1BE8780E1D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703" y="60195"/>
            <a:ext cx="1469019" cy="13394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4BD5321E-D640-4834-84D9-92E7F2AF6E0B}"/>
              </a:ext>
            </a:extLst>
          </p:cNvPr>
          <p:cNvSpPr/>
          <p:nvPr/>
        </p:nvSpPr>
        <p:spPr>
          <a:xfrm>
            <a:off x="4757779" y="4269166"/>
            <a:ext cx="2597158" cy="118923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66"/>
                </a:solidFill>
              </a:rPr>
              <a:t>EGOTRISM &amp;</a:t>
            </a:r>
          </a:p>
          <a:p>
            <a:pPr algn="ctr"/>
            <a:r>
              <a:rPr lang="en-GB" b="1" dirty="0">
                <a:solidFill>
                  <a:srgbClr val="FF0066"/>
                </a:solidFill>
              </a:rPr>
              <a:t>SOCIOTRISM</a:t>
            </a:r>
          </a:p>
        </p:txBody>
      </p:sp>
      <p:sp>
        <p:nvSpPr>
          <p:cNvPr id="21" name="Star: 5 Points 20">
            <a:extLst>
              <a:ext uri="{FF2B5EF4-FFF2-40B4-BE49-F238E27FC236}">
                <a16:creationId xmlns:a16="http://schemas.microsoft.com/office/drawing/2014/main" id="{9EA64D30-C492-4FB6-86D4-031661CFA04A}"/>
              </a:ext>
            </a:extLst>
          </p:cNvPr>
          <p:cNvSpPr/>
          <p:nvPr/>
        </p:nvSpPr>
        <p:spPr>
          <a:xfrm>
            <a:off x="9153869" y="208811"/>
            <a:ext cx="258825" cy="16133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E214A7E-E466-467B-ACD2-CBEAEFD73AA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2324" y="5020291"/>
            <a:ext cx="1348600" cy="1348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19B41D-CF0B-4FF3-B274-AD948126070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25" y="4132696"/>
            <a:ext cx="1227969" cy="167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40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A22FF42-4539-4F26-A3DF-EF74DDDD8CA1}"/>
              </a:ext>
            </a:extLst>
          </p:cNvPr>
          <p:cNvSpPr txBox="1"/>
          <p:nvPr/>
        </p:nvSpPr>
        <p:spPr>
          <a:xfrm>
            <a:off x="132522" y="304800"/>
            <a:ext cx="1205947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Reference list</a:t>
            </a:r>
          </a:p>
          <a:p>
            <a:endParaRPr lang="en-GB" b="1" u="sng" dirty="0"/>
          </a:p>
          <a:p>
            <a:r>
              <a:rPr lang="en-GB" dirty="0"/>
              <a:t>[Albert Einstein quote]. (</a:t>
            </a:r>
            <a:r>
              <a:rPr lang="en-GB" dirty="0" err="1"/>
              <a:t>n.d</a:t>
            </a:r>
            <a:r>
              <a:rPr lang="en-GB" dirty="0"/>
              <a:t>). Retrieved from </a:t>
            </a:r>
            <a:r>
              <a:rPr lang="en-GB" u="sng" dirty="0">
                <a:hlinkClick r:id="rId2"/>
              </a:rPr>
              <a:t>https://alwaysquestionauthority.files.wordpress.com/2013/03/531639_10151489118945155_660277782_n-1.jpg</a:t>
            </a:r>
            <a:endParaRPr lang="en-GB" u="sng" dirty="0"/>
          </a:p>
          <a:p>
            <a:endParaRPr lang="en-GB" u="sng" dirty="0"/>
          </a:p>
          <a:p>
            <a:r>
              <a:rPr lang="en-GB" dirty="0" err="1"/>
              <a:t>Chivers</a:t>
            </a:r>
            <a:r>
              <a:rPr lang="en-GB" dirty="0"/>
              <a:t>, D. (2013). </a:t>
            </a:r>
            <a:r>
              <a:rPr lang="en-GB" i="1" dirty="0"/>
              <a:t>Creating and thinking critically: A practical guide to how babies and young children learn. </a:t>
            </a:r>
            <a:r>
              <a:rPr lang="en-GB" dirty="0"/>
              <a:t>London: Practical Pre-School Books.</a:t>
            </a:r>
          </a:p>
          <a:p>
            <a:endParaRPr lang="en-GB" dirty="0"/>
          </a:p>
          <a:p>
            <a:r>
              <a:rPr lang="en-GB" dirty="0"/>
              <a:t>Freely, A., Steinberg, D. (2014). Argumentation and Debate: Critical Thinking for Reasoned Decision Making. 13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 Wadsworth: Cengage learning. (Original work published in 2005).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Fuster</a:t>
            </a:r>
            <a:r>
              <a:rPr lang="en-GB" dirty="0"/>
              <a:t>, J. M. (1988). Prefrontal cortex. In </a:t>
            </a:r>
            <a:r>
              <a:rPr lang="en-GB" i="1" dirty="0"/>
              <a:t>Comparative neuroscience and neurobiology</a:t>
            </a:r>
            <a:r>
              <a:rPr lang="en-GB" dirty="0"/>
              <a:t> (pp. 107-109). </a:t>
            </a:r>
            <a:r>
              <a:rPr lang="en-GB" dirty="0" err="1"/>
              <a:t>Birkhäuser</a:t>
            </a:r>
            <a:r>
              <a:rPr lang="en-GB" dirty="0"/>
              <a:t> Boston.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Konig</a:t>
            </a:r>
            <a:r>
              <a:rPr lang="en-GB" dirty="0"/>
              <a:t>, C. J., &amp; </a:t>
            </a:r>
            <a:r>
              <a:rPr lang="en-GB" dirty="0" err="1"/>
              <a:t>Kleinmann</a:t>
            </a:r>
            <a:r>
              <a:rPr lang="en-GB" dirty="0"/>
              <a:t>, M. (2005). Deadline Rush: A Time Management Phenomenon and Its Mathematical Description Relationships Between Critical Thinking and Attitudes Toward Women's Roles in Society. </a:t>
            </a:r>
            <a:r>
              <a:rPr lang="en-GB" i="1" dirty="0"/>
              <a:t>The Journal of psychology</a:t>
            </a:r>
            <a:r>
              <a:rPr lang="en-GB" dirty="0"/>
              <a:t>, </a:t>
            </a:r>
            <a:r>
              <a:rPr lang="en-GB" i="1" dirty="0"/>
              <a:t>139</a:t>
            </a:r>
            <a:r>
              <a:rPr lang="en-GB" dirty="0"/>
              <a:t>(1), 33-45.</a:t>
            </a:r>
          </a:p>
          <a:p>
            <a:endParaRPr lang="en-GB" dirty="0"/>
          </a:p>
          <a:p>
            <a:r>
              <a:rPr lang="en-GB" dirty="0"/>
              <a:t>Paul, R., &amp; Elder, L. (2006). Critical Thinking Reading &amp; Writing Test. </a:t>
            </a:r>
            <a:r>
              <a:rPr lang="en-GB" i="1" dirty="0" err="1"/>
              <a:t>Tomales</a:t>
            </a:r>
            <a:r>
              <a:rPr lang="en-GB" i="1" dirty="0"/>
              <a:t>, CA: Foundation for Critical Thinking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468942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EA9DCF-C681-402D-9444-8D479274C6C9}"/>
              </a:ext>
            </a:extLst>
          </p:cNvPr>
          <p:cNvSpPr txBox="1"/>
          <p:nvPr/>
        </p:nvSpPr>
        <p:spPr>
          <a:xfrm>
            <a:off x="92764" y="145774"/>
            <a:ext cx="1196671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Images</a:t>
            </a:r>
          </a:p>
          <a:p>
            <a:endParaRPr lang="en-GB" b="1" u="sng" dirty="0"/>
          </a:p>
          <a:p>
            <a:r>
              <a:rPr lang="en-GB" dirty="0"/>
              <a:t>Figure 1. Medina, L. (</a:t>
            </a:r>
            <a:r>
              <a:rPr lang="en-GB" dirty="0" err="1"/>
              <a:t>n.d</a:t>
            </a:r>
            <a:r>
              <a:rPr lang="en-GB" dirty="0"/>
              <a:t>). Illustration of Thinking Brain Mascot with Question Mark. 123RF. Retrieved from </a:t>
            </a:r>
            <a:r>
              <a:rPr lang="en-GB" u="sng" dirty="0">
                <a:hlinkClick r:id="rId2"/>
              </a:rPr>
              <a:t>https://www.123rf.com/photo_22244822_illustration-of-thinking-brain-mascot-with-question-mark.html</a:t>
            </a:r>
            <a:endParaRPr lang="en-GB" dirty="0"/>
          </a:p>
          <a:p>
            <a:endParaRPr lang="en-GB" dirty="0"/>
          </a:p>
          <a:p>
            <a:r>
              <a:rPr lang="en-GB" dirty="0"/>
              <a:t>Figure 2. Stock Unlimited. (</a:t>
            </a:r>
            <a:r>
              <a:rPr lang="en-GB" dirty="0" err="1"/>
              <a:t>n.d</a:t>
            </a:r>
            <a:r>
              <a:rPr lang="en-GB" dirty="0"/>
              <a:t>). Brain as a jigsaw puzzle in a head. Retrieved from </a:t>
            </a:r>
            <a:r>
              <a:rPr lang="en-GB" u="sng" dirty="0">
                <a:hlinkClick r:id="rId3"/>
              </a:rPr>
              <a:t>https://www.stockunlimited.com/vector-illustration/brain-as-a-jigsaw-puzzle-in-a-head_1281261.html</a:t>
            </a:r>
            <a:endParaRPr lang="en-GB" dirty="0"/>
          </a:p>
          <a:p>
            <a:endParaRPr lang="en-GB" dirty="0"/>
          </a:p>
          <a:p>
            <a:r>
              <a:rPr lang="en-GB" dirty="0"/>
              <a:t>Figure 3. </a:t>
            </a:r>
            <a:r>
              <a:rPr lang="en-GB" dirty="0" err="1"/>
              <a:t>Atzenhofer</a:t>
            </a:r>
            <a:r>
              <a:rPr lang="en-GB" dirty="0"/>
              <a:t>. (2009, August 06). Albert Einstein. </a:t>
            </a:r>
            <a:r>
              <a:rPr lang="en-GB" dirty="0" err="1"/>
              <a:t>toonpool</a:t>
            </a:r>
            <a:r>
              <a:rPr lang="en-GB" dirty="0"/>
              <a:t>. Retrieved from  </a:t>
            </a:r>
            <a:r>
              <a:rPr lang="en-GB" u="sng" dirty="0">
                <a:hlinkClick r:id="rId4"/>
              </a:rPr>
              <a:t>https://www.toonpool.com/cartoons/Albert%20Einstein_53189</a:t>
            </a:r>
            <a:endParaRPr lang="en-GB" dirty="0"/>
          </a:p>
          <a:p>
            <a:endParaRPr lang="en-GB" dirty="0"/>
          </a:p>
          <a:p>
            <a:r>
              <a:rPr lang="en-GB" dirty="0"/>
              <a:t>Figure 4. [Funny Mona Lisa]. (</a:t>
            </a:r>
            <a:r>
              <a:rPr lang="en-GB" dirty="0" err="1"/>
              <a:t>n.d</a:t>
            </a:r>
            <a:r>
              <a:rPr lang="en-GB" dirty="0"/>
              <a:t>). Retrieved from </a:t>
            </a:r>
            <a:r>
              <a:rPr lang="en-GB" u="sng" dirty="0">
                <a:hlinkClick r:id="rId5"/>
              </a:rPr>
              <a:t>https://www.pinterest.co.uk/pin/575546027351808299/</a:t>
            </a:r>
            <a:endParaRPr lang="en-GB" dirty="0"/>
          </a:p>
          <a:p>
            <a:r>
              <a:rPr lang="en-GB" dirty="0"/>
              <a:t>      </a:t>
            </a:r>
          </a:p>
          <a:p>
            <a:r>
              <a:rPr lang="en-GB" dirty="0"/>
              <a:t>Figure 5. </a:t>
            </a:r>
            <a:r>
              <a:rPr lang="en-GB" dirty="0" err="1"/>
              <a:t>Pooh’s</a:t>
            </a:r>
            <a:r>
              <a:rPr lang="en-GB" dirty="0"/>
              <a:t> Adventure Wiki. (</a:t>
            </a:r>
            <a:r>
              <a:rPr lang="en-GB" dirty="0" err="1"/>
              <a:t>n.d</a:t>
            </a:r>
            <a:r>
              <a:rPr lang="en-GB" dirty="0"/>
              <a:t>). The White Rabbit. Retrieved from   </a:t>
            </a:r>
            <a:r>
              <a:rPr lang="en-GB" u="sng" dirty="0">
                <a:hlinkClick r:id="rId6"/>
              </a:rPr>
              <a:t>http://poohadventures.wikia.com/wiki/The_White_Rabbit</a:t>
            </a:r>
            <a:endParaRPr lang="en-GB" u="sng" dirty="0"/>
          </a:p>
          <a:p>
            <a:endParaRPr lang="en-GB" u="sng" dirty="0"/>
          </a:p>
          <a:p>
            <a:r>
              <a:rPr lang="en-GB" dirty="0"/>
              <a:t>Figure 6. </a:t>
            </a:r>
            <a:r>
              <a:rPr lang="en-GB" dirty="0" err="1"/>
              <a:t>ClipArtGuy</a:t>
            </a:r>
            <a:r>
              <a:rPr lang="en-GB" dirty="0"/>
              <a:t>. (</a:t>
            </a:r>
            <a:r>
              <a:rPr lang="en-GB" dirty="0" err="1"/>
              <a:t>n.d</a:t>
            </a:r>
            <a:r>
              <a:rPr lang="en-GB" dirty="0"/>
              <a:t>). Books of reading, spelling, writing- Stock illustration. deposit photos. Retrieved from </a:t>
            </a:r>
            <a:r>
              <a:rPr lang="en-GB" u="sng" dirty="0">
                <a:hlinkClick r:id="rId7"/>
              </a:rPr>
              <a:t>https://depositphotos.com/17240655/stock-illustration-books-of-reading-spelling-writing.html</a:t>
            </a:r>
            <a:endParaRPr lang="en-GB" u="sng" dirty="0"/>
          </a:p>
          <a:p>
            <a:endParaRPr lang="en-GB" u="sng" dirty="0"/>
          </a:p>
          <a:p>
            <a:r>
              <a:rPr lang="en-GB" dirty="0"/>
              <a:t>Figure 7. Born Realist. (2018). brain-lifting-weight. Retrieved from</a:t>
            </a:r>
          </a:p>
          <a:p>
            <a:r>
              <a:rPr lang="en-GB" u="sng" dirty="0">
                <a:hlinkClick r:id="rId8"/>
              </a:rPr>
              <a:t>https://bornrealist.com/improve-focus/brain-lifting-weight/</a:t>
            </a:r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764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2001</TotalTime>
  <Words>881</Words>
  <Application>Microsoft Office PowerPoint</Application>
  <PresentationFormat>Widescreen</PresentationFormat>
  <Paragraphs>119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Pryce</dc:creator>
  <cp:lastModifiedBy>Kelly Pryce (1703438)</cp:lastModifiedBy>
  <cp:revision>129</cp:revision>
  <cp:lastPrinted>2018-01-22T18:06:54Z</cp:lastPrinted>
  <dcterms:created xsi:type="dcterms:W3CDTF">2018-01-17T13:10:46Z</dcterms:created>
  <dcterms:modified xsi:type="dcterms:W3CDTF">2018-01-23T08:37:58Z</dcterms:modified>
</cp:coreProperties>
</file>