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2"/>
  </p:notesMasterIdLst>
  <p:sldIdLst>
    <p:sldId id="256" r:id="rId2"/>
    <p:sldId id="257" r:id="rId3"/>
    <p:sldId id="258" r:id="rId4"/>
    <p:sldId id="259" r:id="rId5"/>
    <p:sldId id="260" r:id="rId6"/>
    <p:sldId id="275" r:id="rId7"/>
    <p:sldId id="261" r:id="rId8"/>
    <p:sldId id="262" r:id="rId9"/>
    <p:sldId id="263" r:id="rId10"/>
    <p:sldId id="264" r:id="rId11"/>
    <p:sldId id="265" r:id="rId12"/>
    <p:sldId id="266" r:id="rId13"/>
    <p:sldId id="267" r:id="rId14"/>
    <p:sldId id="268" r:id="rId15"/>
    <p:sldId id="269" r:id="rId16"/>
    <p:sldId id="270" r:id="rId17"/>
    <p:sldId id="272" r:id="rId18"/>
    <p:sldId id="271" r:id="rId19"/>
    <p:sldId id="273" r:id="rId20"/>
    <p:sldId id="274" r:id="rId21"/>
  </p:sldIdLst>
  <p:sldSz cx="18288000" cy="10287000"/>
  <p:notesSz cx="6858000" cy="9144000"/>
  <p:embeddedFontLst>
    <p:embeddedFont>
      <p:font typeface="Garet Bold" panose="020B060402020202020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345E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D6D836-7E3E-61E9-A78E-CB52B1F42B56}" v="225" dt="2025-12-09T12:37:56.8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3307" autoAdjust="0"/>
  </p:normalViewPr>
  <p:slideViewPr>
    <p:cSldViewPr>
      <p:cViewPr varScale="1">
        <p:scale>
          <a:sx n="47" d="100"/>
          <a:sy n="47" d="100"/>
        </p:scale>
        <p:origin x="69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431B34-44B5-4E30-8C17-0404BF6AF82C}" type="doc">
      <dgm:prSet loTypeId="urn:microsoft.com/office/officeart/2005/8/layout/matrix1" loCatId="matrix" qsTypeId="urn:microsoft.com/office/officeart/2005/8/quickstyle/simple4" qsCatId="simple" csTypeId="urn:microsoft.com/office/officeart/2005/8/colors/colorful5" csCatId="colorful" phldr="1"/>
      <dgm:spPr/>
      <dgm:t>
        <a:bodyPr/>
        <a:lstStyle/>
        <a:p>
          <a:endParaRPr lang="en-GB"/>
        </a:p>
      </dgm:t>
    </dgm:pt>
    <dgm:pt modelId="{55268AB7-9D8C-4C5D-88F7-148CD719A2B4}">
      <dgm:prSet phldrT="[Text]"/>
      <dgm:spPr/>
      <dgm:t>
        <a:bodyPr/>
        <a:lstStyle/>
        <a:p>
          <a:r>
            <a:rPr lang="en-GB" dirty="0">
              <a:latin typeface="Arial" panose="020B0604020202020204" pitchFamily="34" charset="0"/>
              <a:cs typeface="Arial" panose="020B0604020202020204" pitchFamily="34" charset="0"/>
            </a:rPr>
            <a:t>Factors of Successful Negotiation</a:t>
          </a:r>
        </a:p>
      </dgm:t>
    </dgm:pt>
    <dgm:pt modelId="{91F055C5-F52D-4BEA-BBBB-61C4F5A0CE34}" type="parTrans" cxnId="{9B1735D6-CE34-4130-B8CD-C3232873D52C}">
      <dgm:prSet/>
      <dgm:spPr/>
      <dgm:t>
        <a:bodyPr/>
        <a:lstStyle/>
        <a:p>
          <a:endParaRPr lang="en-GB"/>
        </a:p>
      </dgm:t>
    </dgm:pt>
    <dgm:pt modelId="{92FD53C2-0039-4686-B83F-C6995CD7D2C3}" type="sibTrans" cxnId="{9B1735D6-CE34-4130-B8CD-C3232873D52C}">
      <dgm:prSet/>
      <dgm:spPr/>
      <dgm:t>
        <a:bodyPr/>
        <a:lstStyle/>
        <a:p>
          <a:endParaRPr lang="en-GB"/>
        </a:p>
      </dgm:t>
    </dgm:pt>
    <dgm:pt modelId="{58ED1033-7A8B-4439-BA56-5A06F9147D2F}">
      <dgm:prSet phldrT="[Text]" custT="1"/>
      <dgm:spPr/>
      <dgm:t>
        <a:bodyPr/>
        <a:lstStyle/>
        <a:p>
          <a:r>
            <a:rPr lang="en-GB" sz="2000" dirty="0">
              <a:latin typeface="Arial" panose="020B0604020202020204" pitchFamily="34" charset="0"/>
              <a:cs typeface="Arial" panose="020B0604020202020204" pitchFamily="34" charset="0"/>
            </a:rPr>
            <a:t>Effective Communication</a:t>
          </a:r>
        </a:p>
      </dgm:t>
    </dgm:pt>
    <dgm:pt modelId="{4C18FC98-6607-42FB-A5A2-24EBB70551CF}" type="parTrans" cxnId="{64FB4581-2A1B-41AD-8EAC-D112B18FD25A}">
      <dgm:prSet/>
      <dgm:spPr/>
      <dgm:t>
        <a:bodyPr/>
        <a:lstStyle/>
        <a:p>
          <a:endParaRPr lang="en-GB"/>
        </a:p>
      </dgm:t>
    </dgm:pt>
    <dgm:pt modelId="{C25E02CF-B699-4030-8329-69808C0F64B6}" type="sibTrans" cxnId="{64FB4581-2A1B-41AD-8EAC-D112B18FD25A}">
      <dgm:prSet/>
      <dgm:spPr/>
      <dgm:t>
        <a:bodyPr/>
        <a:lstStyle/>
        <a:p>
          <a:endParaRPr lang="en-GB"/>
        </a:p>
      </dgm:t>
    </dgm:pt>
    <dgm:pt modelId="{47748574-8EC6-4FFB-8473-E6EDA8BA4C2A}">
      <dgm:prSet phldrT="[Text]" custT="1"/>
      <dgm:spPr/>
      <dgm:t>
        <a:bodyPr/>
        <a:lstStyle/>
        <a:p>
          <a:r>
            <a:rPr lang="en-GB" sz="2000" dirty="0">
              <a:latin typeface="Arial" panose="020B0604020202020204" pitchFamily="34" charset="0"/>
              <a:cs typeface="Arial" panose="020B0604020202020204" pitchFamily="34" charset="0"/>
            </a:rPr>
            <a:t>Adaptability</a:t>
          </a:r>
        </a:p>
      </dgm:t>
    </dgm:pt>
    <dgm:pt modelId="{CDB25E31-09A1-4797-8E0A-737DF07BAD02}" type="parTrans" cxnId="{C83F91D1-39B1-4674-BF18-AF15430A25B2}">
      <dgm:prSet/>
      <dgm:spPr/>
      <dgm:t>
        <a:bodyPr/>
        <a:lstStyle/>
        <a:p>
          <a:endParaRPr lang="en-GB"/>
        </a:p>
      </dgm:t>
    </dgm:pt>
    <dgm:pt modelId="{262CA80D-E3B6-4A72-A1F9-221E9854A62C}" type="sibTrans" cxnId="{C83F91D1-39B1-4674-BF18-AF15430A25B2}">
      <dgm:prSet/>
      <dgm:spPr/>
      <dgm:t>
        <a:bodyPr/>
        <a:lstStyle/>
        <a:p>
          <a:endParaRPr lang="en-GB"/>
        </a:p>
      </dgm:t>
    </dgm:pt>
    <dgm:pt modelId="{BAD8CFA8-0BB0-48B5-B3E0-588EC60F202A}">
      <dgm:prSet phldrT="[Text]" custT="1"/>
      <dgm:spPr/>
      <dgm:t>
        <a:bodyPr/>
        <a:lstStyle/>
        <a:p>
          <a:r>
            <a:rPr lang="en-GB" sz="2000" dirty="0">
              <a:latin typeface="Arial" panose="020B0604020202020204" pitchFamily="34" charset="0"/>
              <a:cs typeface="Arial" panose="020B0604020202020204" pitchFamily="34" charset="0"/>
            </a:rPr>
            <a:t>Power Dynamics</a:t>
          </a:r>
        </a:p>
      </dgm:t>
    </dgm:pt>
    <dgm:pt modelId="{85BD839B-81EB-4B7C-894E-1B7232B69CE3}" type="parTrans" cxnId="{FAC49C8F-EE10-4956-ABBA-69A9F2D429F9}">
      <dgm:prSet/>
      <dgm:spPr/>
      <dgm:t>
        <a:bodyPr/>
        <a:lstStyle/>
        <a:p>
          <a:endParaRPr lang="en-GB"/>
        </a:p>
      </dgm:t>
    </dgm:pt>
    <dgm:pt modelId="{35E7E206-077C-4929-8C98-B57CC1CB2711}" type="sibTrans" cxnId="{FAC49C8F-EE10-4956-ABBA-69A9F2D429F9}">
      <dgm:prSet/>
      <dgm:spPr/>
      <dgm:t>
        <a:bodyPr/>
        <a:lstStyle/>
        <a:p>
          <a:endParaRPr lang="en-GB"/>
        </a:p>
      </dgm:t>
    </dgm:pt>
    <dgm:pt modelId="{33C277E1-1BBE-4F9E-9C29-BB72649D0BF5}">
      <dgm:prSet phldrT="[Text]" custT="1"/>
      <dgm:spPr/>
      <dgm:t>
        <a:bodyPr/>
        <a:lstStyle/>
        <a:p>
          <a:r>
            <a:rPr lang="en-GB" sz="2000" dirty="0">
              <a:latin typeface="Arial" panose="020B0604020202020204" pitchFamily="34" charset="0"/>
              <a:cs typeface="Arial" panose="020B0604020202020204" pitchFamily="34" charset="0"/>
            </a:rPr>
            <a:t>Building Trust and Rapport</a:t>
          </a:r>
        </a:p>
      </dgm:t>
    </dgm:pt>
    <dgm:pt modelId="{83BD2D48-0036-4923-AD13-592210F3DEE4}" type="parTrans" cxnId="{2EFD181C-FAAE-49FA-90B5-1B399F732308}">
      <dgm:prSet/>
      <dgm:spPr/>
      <dgm:t>
        <a:bodyPr/>
        <a:lstStyle/>
        <a:p>
          <a:endParaRPr lang="en-GB"/>
        </a:p>
      </dgm:t>
    </dgm:pt>
    <dgm:pt modelId="{C6325033-9B7A-47AC-BA5F-21BA39295CEE}" type="sibTrans" cxnId="{2EFD181C-FAAE-49FA-90B5-1B399F732308}">
      <dgm:prSet/>
      <dgm:spPr/>
      <dgm:t>
        <a:bodyPr/>
        <a:lstStyle/>
        <a:p>
          <a:endParaRPr lang="en-GB"/>
        </a:p>
      </dgm:t>
    </dgm:pt>
    <dgm:pt modelId="{BD355083-145B-4D84-8915-4D9FC2AC70A0}" type="pres">
      <dgm:prSet presAssocID="{92431B34-44B5-4E30-8C17-0404BF6AF82C}" presName="diagram" presStyleCnt="0">
        <dgm:presLayoutVars>
          <dgm:chMax val="1"/>
          <dgm:dir/>
          <dgm:animLvl val="ctr"/>
          <dgm:resizeHandles val="exact"/>
        </dgm:presLayoutVars>
      </dgm:prSet>
      <dgm:spPr/>
    </dgm:pt>
    <dgm:pt modelId="{CF80103A-4072-4C4B-8ED2-058F178CCC91}" type="pres">
      <dgm:prSet presAssocID="{92431B34-44B5-4E30-8C17-0404BF6AF82C}" presName="matrix" presStyleCnt="0"/>
      <dgm:spPr/>
    </dgm:pt>
    <dgm:pt modelId="{F4BE6CAF-8622-41E0-852B-2EBD883D882C}" type="pres">
      <dgm:prSet presAssocID="{92431B34-44B5-4E30-8C17-0404BF6AF82C}" presName="tile1" presStyleLbl="node1" presStyleIdx="0" presStyleCnt="4" custLinFactNeighborX="-18347" custLinFactNeighborY="-49693"/>
      <dgm:spPr/>
    </dgm:pt>
    <dgm:pt modelId="{F4FCBCD9-6879-4939-AF2E-CE92A33A13D2}" type="pres">
      <dgm:prSet presAssocID="{92431B34-44B5-4E30-8C17-0404BF6AF82C}" presName="tile1text" presStyleLbl="node1" presStyleIdx="0" presStyleCnt="4">
        <dgm:presLayoutVars>
          <dgm:chMax val="0"/>
          <dgm:chPref val="0"/>
          <dgm:bulletEnabled val="1"/>
        </dgm:presLayoutVars>
      </dgm:prSet>
      <dgm:spPr/>
    </dgm:pt>
    <dgm:pt modelId="{A5E4EAAD-CA8E-4A13-B5CE-D4F8D9097A44}" type="pres">
      <dgm:prSet presAssocID="{92431B34-44B5-4E30-8C17-0404BF6AF82C}" presName="tile2" presStyleLbl="node1" presStyleIdx="1" presStyleCnt="4"/>
      <dgm:spPr/>
    </dgm:pt>
    <dgm:pt modelId="{B3A68D86-0A37-41FB-AD2D-06D4825011DF}" type="pres">
      <dgm:prSet presAssocID="{92431B34-44B5-4E30-8C17-0404BF6AF82C}" presName="tile2text" presStyleLbl="node1" presStyleIdx="1" presStyleCnt="4">
        <dgm:presLayoutVars>
          <dgm:chMax val="0"/>
          <dgm:chPref val="0"/>
          <dgm:bulletEnabled val="1"/>
        </dgm:presLayoutVars>
      </dgm:prSet>
      <dgm:spPr/>
    </dgm:pt>
    <dgm:pt modelId="{0DDD29DC-FECC-4C10-A54A-EEE25F8322BD}" type="pres">
      <dgm:prSet presAssocID="{92431B34-44B5-4E30-8C17-0404BF6AF82C}" presName="tile3" presStyleLbl="node1" presStyleIdx="2" presStyleCnt="4"/>
      <dgm:spPr/>
    </dgm:pt>
    <dgm:pt modelId="{3CCC5B5F-2336-498A-9E3B-5128EF8DA5AF}" type="pres">
      <dgm:prSet presAssocID="{92431B34-44B5-4E30-8C17-0404BF6AF82C}" presName="tile3text" presStyleLbl="node1" presStyleIdx="2" presStyleCnt="4">
        <dgm:presLayoutVars>
          <dgm:chMax val="0"/>
          <dgm:chPref val="0"/>
          <dgm:bulletEnabled val="1"/>
        </dgm:presLayoutVars>
      </dgm:prSet>
      <dgm:spPr/>
    </dgm:pt>
    <dgm:pt modelId="{84D296BC-516A-4970-BC5F-2C5DEE499B37}" type="pres">
      <dgm:prSet presAssocID="{92431B34-44B5-4E30-8C17-0404BF6AF82C}" presName="tile4" presStyleLbl="node1" presStyleIdx="3" presStyleCnt="4"/>
      <dgm:spPr/>
    </dgm:pt>
    <dgm:pt modelId="{68A3DFA2-D7AF-4492-A53D-1D21BA8A78DB}" type="pres">
      <dgm:prSet presAssocID="{92431B34-44B5-4E30-8C17-0404BF6AF82C}" presName="tile4text" presStyleLbl="node1" presStyleIdx="3" presStyleCnt="4">
        <dgm:presLayoutVars>
          <dgm:chMax val="0"/>
          <dgm:chPref val="0"/>
          <dgm:bulletEnabled val="1"/>
        </dgm:presLayoutVars>
      </dgm:prSet>
      <dgm:spPr/>
    </dgm:pt>
    <dgm:pt modelId="{7B67C8B7-EE88-4378-BC2E-C1579F5DFFB4}" type="pres">
      <dgm:prSet presAssocID="{92431B34-44B5-4E30-8C17-0404BF6AF82C}" presName="centerTile" presStyleLbl="fgShp" presStyleIdx="0" presStyleCnt="1">
        <dgm:presLayoutVars>
          <dgm:chMax val="0"/>
          <dgm:chPref val="0"/>
        </dgm:presLayoutVars>
      </dgm:prSet>
      <dgm:spPr/>
    </dgm:pt>
  </dgm:ptLst>
  <dgm:cxnLst>
    <dgm:cxn modelId="{2EFD181C-FAAE-49FA-90B5-1B399F732308}" srcId="{55268AB7-9D8C-4C5D-88F7-148CD719A2B4}" destId="{33C277E1-1BBE-4F9E-9C29-BB72649D0BF5}" srcOrd="3" destOrd="0" parTransId="{83BD2D48-0036-4923-AD13-592210F3DEE4}" sibTransId="{C6325033-9B7A-47AC-BA5F-21BA39295CEE}"/>
    <dgm:cxn modelId="{AC38AB2D-D30D-41CD-A56F-78E1F463CA99}" type="presOf" srcId="{47748574-8EC6-4FFB-8473-E6EDA8BA4C2A}" destId="{B3A68D86-0A37-41FB-AD2D-06D4825011DF}" srcOrd="1" destOrd="0" presId="urn:microsoft.com/office/officeart/2005/8/layout/matrix1"/>
    <dgm:cxn modelId="{EF1EB360-5295-41F1-A10F-022A1F085D2D}" type="presOf" srcId="{BAD8CFA8-0BB0-48B5-B3E0-588EC60F202A}" destId="{3CCC5B5F-2336-498A-9E3B-5128EF8DA5AF}" srcOrd="1" destOrd="0" presId="urn:microsoft.com/office/officeart/2005/8/layout/matrix1"/>
    <dgm:cxn modelId="{4AAC9A42-F1C3-43E6-A634-58C5A57A1E82}" type="presOf" srcId="{55268AB7-9D8C-4C5D-88F7-148CD719A2B4}" destId="{7B67C8B7-EE88-4378-BC2E-C1579F5DFFB4}" srcOrd="0" destOrd="0" presId="urn:microsoft.com/office/officeart/2005/8/layout/matrix1"/>
    <dgm:cxn modelId="{64FB4581-2A1B-41AD-8EAC-D112B18FD25A}" srcId="{55268AB7-9D8C-4C5D-88F7-148CD719A2B4}" destId="{58ED1033-7A8B-4439-BA56-5A06F9147D2F}" srcOrd="0" destOrd="0" parTransId="{4C18FC98-6607-42FB-A5A2-24EBB70551CF}" sibTransId="{C25E02CF-B699-4030-8329-69808C0F64B6}"/>
    <dgm:cxn modelId="{FC6A5A8F-376E-425B-A32B-ACDF73E13786}" type="presOf" srcId="{58ED1033-7A8B-4439-BA56-5A06F9147D2F}" destId="{F4BE6CAF-8622-41E0-852B-2EBD883D882C}" srcOrd="0" destOrd="0" presId="urn:microsoft.com/office/officeart/2005/8/layout/matrix1"/>
    <dgm:cxn modelId="{FAC49C8F-EE10-4956-ABBA-69A9F2D429F9}" srcId="{55268AB7-9D8C-4C5D-88F7-148CD719A2B4}" destId="{BAD8CFA8-0BB0-48B5-B3E0-588EC60F202A}" srcOrd="2" destOrd="0" parTransId="{85BD839B-81EB-4B7C-894E-1B7232B69CE3}" sibTransId="{35E7E206-077C-4929-8C98-B57CC1CB2711}"/>
    <dgm:cxn modelId="{B7F68791-B982-4D1C-A565-17DCD7D8AC32}" type="presOf" srcId="{BAD8CFA8-0BB0-48B5-B3E0-588EC60F202A}" destId="{0DDD29DC-FECC-4C10-A54A-EEE25F8322BD}" srcOrd="0" destOrd="0" presId="urn:microsoft.com/office/officeart/2005/8/layout/matrix1"/>
    <dgm:cxn modelId="{22C8FAA2-70E1-4266-9ECB-5416811A3166}" type="presOf" srcId="{33C277E1-1BBE-4F9E-9C29-BB72649D0BF5}" destId="{84D296BC-516A-4970-BC5F-2C5DEE499B37}" srcOrd="0" destOrd="0" presId="urn:microsoft.com/office/officeart/2005/8/layout/matrix1"/>
    <dgm:cxn modelId="{D7320BA8-2360-4557-9EB7-484359ABCB13}" type="presOf" srcId="{92431B34-44B5-4E30-8C17-0404BF6AF82C}" destId="{BD355083-145B-4D84-8915-4D9FC2AC70A0}" srcOrd="0" destOrd="0" presId="urn:microsoft.com/office/officeart/2005/8/layout/matrix1"/>
    <dgm:cxn modelId="{427463AE-2ABF-4E73-899F-93905F76D380}" type="presOf" srcId="{33C277E1-1BBE-4F9E-9C29-BB72649D0BF5}" destId="{68A3DFA2-D7AF-4492-A53D-1D21BA8A78DB}" srcOrd="1" destOrd="0" presId="urn:microsoft.com/office/officeart/2005/8/layout/matrix1"/>
    <dgm:cxn modelId="{3C72E9B3-446B-44F3-B331-66F2701F9D8E}" type="presOf" srcId="{58ED1033-7A8B-4439-BA56-5A06F9147D2F}" destId="{F4FCBCD9-6879-4939-AF2E-CE92A33A13D2}" srcOrd="1" destOrd="0" presId="urn:microsoft.com/office/officeart/2005/8/layout/matrix1"/>
    <dgm:cxn modelId="{C83F91D1-39B1-4674-BF18-AF15430A25B2}" srcId="{55268AB7-9D8C-4C5D-88F7-148CD719A2B4}" destId="{47748574-8EC6-4FFB-8473-E6EDA8BA4C2A}" srcOrd="1" destOrd="0" parTransId="{CDB25E31-09A1-4797-8E0A-737DF07BAD02}" sibTransId="{262CA80D-E3B6-4A72-A1F9-221E9854A62C}"/>
    <dgm:cxn modelId="{9B1735D6-CE34-4130-B8CD-C3232873D52C}" srcId="{92431B34-44B5-4E30-8C17-0404BF6AF82C}" destId="{55268AB7-9D8C-4C5D-88F7-148CD719A2B4}" srcOrd="0" destOrd="0" parTransId="{91F055C5-F52D-4BEA-BBBB-61C4F5A0CE34}" sibTransId="{92FD53C2-0039-4686-B83F-C6995CD7D2C3}"/>
    <dgm:cxn modelId="{67CFFDFA-6308-4687-804B-774544BCA556}" type="presOf" srcId="{47748574-8EC6-4FFB-8473-E6EDA8BA4C2A}" destId="{A5E4EAAD-CA8E-4A13-B5CE-D4F8D9097A44}" srcOrd="0" destOrd="0" presId="urn:microsoft.com/office/officeart/2005/8/layout/matrix1"/>
    <dgm:cxn modelId="{FCC085EC-431E-484D-A17F-B1329B0AC2F8}" type="presParOf" srcId="{BD355083-145B-4D84-8915-4D9FC2AC70A0}" destId="{CF80103A-4072-4C4B-8ED2-058F178CCC91}" srcOrd="0" destOrd="0" presId="urn:microsoft.com/office/officeart/2005/8/layout/matrix1"/>
    <dgm:cxn modelId="{1EE7241F-CCC1-4B43-81A3-76B253B61C17}" type="presParOf" srcId="{CF80103A-4072-4C4B-8ED2-058F178CCC91}" destId="{F4BE6CAF-8622-41E0-852B-2EBD883D882C}" srcOrd="0" destOrd="0" presId="urn:microsoft.com/office/officeart/2005/8/layout/matrix1"/>
    <dgm:cxn modelId="{7B2FF46A-6696-4C6D-B05E-5D9EE7A2CA92}" type="presParOf" srcId="{CF80103A-4072-4C4B-8ED2-058F178CCC91}" destId="{F4FCBCD9-6879-4939-AF2E-CE92A33A13D2}" srcOrd="1" destOrd="0" presId="urn:microsoft.com/office/officeart/2005/8/layout/matrix1"/>
    <dgm:cxn modelId="{AB4D1BA8-984C-47D6-8CD2-DF9C37DE2F17}" type="presParOf" srcId="{CF80103A-4072-4C4B-8ED2-058F178CCC91}" destId="{A5E4EAAD-CA8E-4A13-B5CE-D4F8D9097A44}" srcOrd="2" destOrd="0" presId="urn:microsoft.com/office/officeart/2005/8/layout/matrix1"/>
    <dgm:cxn modelId="{5C255342-1F2B-453A-AFC6-BCE5999BFC1B}" type="presParOf" srcId="{CF80103A-4072-4C4B-8ED2-058F178CCC91}" destId="{B3A68D86-0A37-41FB-AD2D-06D4825011DF}" srcOrd="3" destOrd="0" presId="urn:microsoft.com/office/officeart/2005/8/layout/matrix1"/>
    <dgm:cxn modelId="{6D62440E-D0BE-4DC1-8F51-C50D92714A3A}" type="presParOf" srcId="{CF80103A-4072-4C4B-8ED2-058F178CCC91}" destId="{0DDD29DC-FECC-4C10-A54A-EEE25F8322BD}" srcOrd="4" destOrd="0" presId="urn:microsoft.com/office/officeart/2005/8/layout/matrix1"/>
    <dgm:cxn modelId="{B506A04B-EDC5-4964-A6A3-A798B8254548}" type="presParOf" srcId="{CF80103A-4072-4C4B-8ED2-058F178CCC91}" destId="{3CCC5B5F-2336-498A-9E3B-5128EF8DA5AF}" srcOrd="5" destOrd="0" presId="urn:microsoft.com/office/officeart/2005/8/layout/matrix1"/>
    <dgm:cxn modelId="{609DD8DF-1C55-46BF-9077-B66504D9F482}" type="presParOf" srcId="{CF80103A-4072-4C4B-8ED2-058F178CCC91}" destId="{84D296BC-516A-4970-BC5F-2C5DEE499B37}" srcOrd="6" destOrd="0" presId="urn:microsoft.com/office/officeart/2005/8/layout/matrix1"/>
    <dgm:cxn modelId="{C0D5F799-2FCE-4B99-9067-2F0FBCB9DD99}" type="presParOf" srcId="{CF80103A-4072-4C4B-8ED2-058F178CCC91}" destId="{68A3DFA2-D7AF-4492-A53D-1D21BA8A78DB}" srcOrd="7" destOrd="0" presId="urn:microsoft.com/office/officeart/2005/8/layout/matrix1"/>
    <dgm:cxn modelId="{8E1E30D7-C7BB-4260-9612-8F0125D831CE}" type="presParOf" srcId="{BD355083-145B-4D84-8915-4D9FC2AC70A0}" destId="{7B67C8B7-EE88-4378-BC2E-C1579F5DFFB4}"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E6CAF-8622-41E0-852B-2EBD883D882C}">
      <dsp:nvSpPr>
        <dsp:cNvPr id="0" name=""/>
        <dsp:cNvSpPr/>
      </dsp:nvSpPr>
      <dsp:spPr>
        <a:xfrm rot="16200000">
          <a:off x="476249" y="-476249"/>
          <a:ext cx="2628900" cy="3581400"/>
        </a:xfrm>
        <a:prstGeom prst="round1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Effective Communication</a:t>
          </a:r>
        </a:p>
      </dsp:txBody>
      <dsp:txXfrm rot="5400000">
        <a:off x="0" y="0"/>
        <a:ext cx="3581400" cy="1971675"/>
      </dsp:txXfrm>
    </dsp:sp>
    <dsp:sp modelId="{A5E4EAAD-CA8E-4A13-B5CE-D4F8D9097A44}">
      <dsp:nvSpPr>
        <dsp:cNvPr id="0" name=""/>
        <dsp:cNvSpPr/>
      </dsp:nvSpPr>
      <dsp:spPr>
        <a:xfrm>
          <a:off x="3581400" y="0"/>
          <a:ext cx="3581400" cy="2628900"/>
        </a:xfrm>
        <a:prstGeom prst="round1Rect">
          <a:avLst/>
        </a:prstGeom>
        <a:gradFill rotWithShape="0">
          <a:gsLst>
            <a:gs pos="0">
              <a:schemeClr val="accent5">
                <a:hueOff val="-3311292"/>
                <a:satOff val="13270"/>
                <a:lumOff val="2876"/>
                <a:alphaOff val="0"/>
                <a:shade val="51000"/>
                <a:satMod val="130000"/>
              </a:schemeClr>
            </a:gs>
            <a:gs pos="80000">
              <a:schemeClr val="accent5">
                <a:hueOff val="-3311292"/>
                <a:satOff val="13270"/>
                <a:lumOff val="2876"/>
                <a:alphaOff val="0"/>
                <a:shade val="93000"/>
                <a:satMod val="130000"/>
              </a:schemeClr>
            </a:gs>
            <a:gs pos="100000">
              <a:schemeClr val="accent5">
                <a:hueOff val="-3311292"/>
                <a:satOff val="13270"/>
                <a:lumOff val="287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Adaptability</a:t>
          </a:r>
        </a:p>
      </dsp:txBody>
      <dsp:txXfrm>
        <a:off x="3581400" y="0"/>
        <a:ext cx="3581400" cy="1971675"/>
      </dsp:txXfrm>
    </dsp:sp>
    <dsp:sp modelId="{0DDD29DC-FECC-4C10-A54A-EEE25F8322BD}">
      <dsp:nvSpPr>
        <dsp:cNvPr id="0" name=""/>
        <dsp:cNvSpPr/>
      </dsp:nvSpPr>
      <dsp:spPr>
        <a:xfrm rot="10800000">
          <a:off x="0" y="2628900"/>
          <a:ext cx="3581400" cy="2628900"/>
        </a:xfrm>
        <a:prstGeom prst="round1Rect">
          <a:avLst/>
        </a:prstGeom>
        <a:gradFill rotWithShape="0">
          <a:gsLst>
            <a:gs pos="0">
              <a:schemeClr val="accent5">
                <a:hueOff val="-6622584"/>
                <a:satOff val="26541"/>
                <a:lumOff val="5752"/>
                <a:alphaOff val="0"/>
                <a:shade val="51000"/>
                <a:satMod val="130000"/>
              </a:schemeClr>
            </a:gs>
            <a:gs pos="80000">
              <a:schemeClr val="accent5">
                <a:hueOff val="-6622584"/>
                <a:satOff val="26541"/>
                <a:lumOff val="5752"/>
                <a:alphaOff val="0"/>
                <a:shade val="93000"/>
                <a:satMod val="130000"/>
              </a:schemeClr>
            </a:gs>
            <a:gs pos="100000">
              <a:schemeClr val="accent5">
                <a:hueOff val="-6622584"/>
                <a:satOff val="26541"/>
                <a:lumOff val="5752"/>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Power Dynamics</a:t>
          </a:r>
        </a:p>
      </dsp:txBody>
      <dsp:txXfrm rot="10800000">
        <a:off x="0" y="3286125"/>
        <a:ext cx="3581400" cy="1971675"/>
      </dsp:txXfrm>
    </dsp:sp>
    <dsp:sp modelId="{84D296BC-516A-4970-BC5F-2C5DEE499B37}">
      <dsp:nvSpPr>
        <dsp:cNvPr id="0" name=""/>
        <dsp:cNvSpPr/>
      </dsp:nvSpPr>
      <dsp:spPr>
        <a:xfrm rot="5400000">
          <a:off x="4057650" y="2152650"/>
          <a:ext cx="2628900" cy="3581400"/>
        </a:xfrm>
        <a:prstGeom prst="round1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Building Trust and Rapport</a:t>
          </a:r>
        </a:p>
      </dsp:txBody>
      <dsp:txXfrm rot="-5400000">
        <a:off x="3581400" y="3286124"/>
        <a:ext cx="3581400" cy="1971675"/>
      </dsp:txXfrm>
    </dsp:sp>
    <dsp:sp modelId="{7B67C8B7-EE88-4378-BC2E-C1579F5DFFB4}">
      <dsp:nvSpPr>
        <dsp:cNvPr id="0" name=""/>
        <dsp:cNvSpPr/>
      </dsp:nvSpPr>
      <dsp:spPr>
        <a:xfrm>
          <a:off x="2506979" y="1971675"/>
          <a:ext cx="2148840" cy="1314450"/>
        </a:xfrm>
        <a:prstGeom prst="roundRect">
          <a:avLst/>
        </a:prstGeom>
        <a:gradFill rotWithShape="0">
          <a:gsLst>
            <a:gs pos="0">
              <a:schemeClr val="accent5">
                <a:tint val="40000"/>
                <a:hueOff val="0"/>
                <a:satOff val="0"/>
                <a:lumOff val="0"/>
                <a:alphaOff val="0"/>
                <a:shade val="51000"/>
                <a:satMod val="130000"/>
              </a:schemeClr>
            </a:gs>
            <a:gs pos="80000">
              <a:schemeClr val="accent5">
                <a:tint val="40000"/>
                <a:hueOff val="0"/>
                <a:satOff val="0"/>
                <a:lumOff val="0"/>
                <a:alphaOff val="0"/>
                <a:shade val="93000"/>
                <a:satMod val="130000"/>
              </a:schemeClr>
            </a:gs>
            <a:gs pos="100000">
              <a:schemeClr val="accent5">
                <a:tint val="4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Factors of Successful Negotiation</a:t>
          </a:r>
        </a:p>
      </dsp:txBody>
      <dsp:txXfrm>
        <a:off x="2571145" y="2035841"/>
        <a:ext cx="2020508" cy="1186118"/>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480BC1-9C7B-45DD-86D4-EDB52B889E1B}" type="datetimeFigureOut">
              <a:rPr lang="en-IN" smtClean="0"/>
              <a:t>09-12-2025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4EF26E-9F02-4FC6-83A2-6013B3835AE9}" type="slidenum">
              <a:rPr lang="en-IN" smtClean="0"/>
              <a:t>‹#›</a:t>
            </a:fld>
            <a:endParaRPr lang="en-IN"/>
          </a:p>
        </p:txBody>
      </p:sp>
    </p:spTree>
    <p:extLst>
      <p:ext uri="{BB962C8B-B14F-4D97-AF65-F5344CB8AC3E}">
        <p14:creationId xmlns:p14="http://schemas.microsoft.com/office/powerpoint/2010/main" val="3121229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1B4EF26E-9F02-4FC6-83A2-6013B3835AE9}" type="slidenum">
              <a:rPr lang="en-IN" smtClean="0"/>
              <a:t>1</a:t>
            </a:fld>
            <a:endParaRPr lang="en-IN"/>
          </a:p>
        </p:txBody>
      </p:sp>
    </p:spTree>
    <p:extLst>
      <p:ext uri="{BB962C8B-B14F-4D97-AF65-F5344CB8AC3E}">
        <p14:creationId xmlns:p14="http://schemas.microsoft.com/office/powerpoint/2010/main" val="2288101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focuses on determining the role of contemporary business managers and their role in enabling improvement in operations. The ten managerial role model of </a:t>
            </a:r>
            <a:r>
              <a:rPr lang="en-GB" sz="1200" kern="1200" dirty="0" err="1">
                <a:solidFill>
                  <a:schemeClr val="tx1"/>
                </a:solidFill>
                <a:effectLst/>
                <a:latin typeface="+mn-lt"/>
                <a:ea typeface="+mn-ea"/>
                <a:cs typeface="+mn-cs"/>
              </a:rPr>
              <a:t>Mintzberg</a:t>
            </a:r>
            <a:r>
              <a:rPr lang="en-GB" sz="1200" kern="1200" dirty="0">
                <a:solidFill>
                  <a:schemeClr val="tx1"/>
                </a:solidFill>
                <a:effectLst/>
                <a:latin typeface="+mn-lt"/>
                <a:ea typeface="+mn-ea"/>
                <a:cs typeface="+mn-cs"/>
              </a:rPr>
              <a:t> is utilised to evaluate relevance of managerial behavioural implications. The UK based MNC Unilever is chosen due to the presence of multiple managers in various levels helping assess the dynamic management of managerial roles in organisations. </a:t>
            </a:r>
            <a:r>
              <a:rPr lang="en-GB" sz="1200" kern="1200">
                <a:solidFill>
                  <a:schemeClr val="tx1"/>
                </a:solidFill>
                <a:effectLst/>
                <a:latin typeface="+mn-lt"/>
                <a:ea typeface="+mn-ea"/>
                <a:cs typeface="+mn-cs"/>
              </a:rPr>
              <a:t>The presentation also identifies additional managerial roles relevant in today’s environment and ones that can be utilised to foster employee growth respectively.</a:t>
            </a:r>
            <a:r>
              <a:rPr lang="en-GB" sz="1200" b="1" kern="1200">
                <a:solidFill>
                  <a:schemeClr val="tx1"/>
                </a:solidFill>
                <a:effectLst/>
                <a:latin typeface="+mn-lt"/>
                <a:ea typeface="+mn-ea"/>
                <a:cs typeface="+mn-cs"/>
              </a:rPr>
              <a:t> </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1B4EF26E-9F02-4FC6-83A2-6013B3835AE9}" type="slidenum">
              <a:rPr lang="en-IN" smtClean="0"/>
              <a:t>3</a:t>
            </a:fld>
            <a:endParaRPr lang="en-IN"/>
          </a:p>
        </p:txBody>
      </p:sp>
    </p:spTree>
    <p:extLst>
      <p:ext uri="{BB962C8B-B14F-4D97-AF65-F5344CB8AC3E}">
        <p14:creationId xmlns:p14="http://schemas.microsoft.com/office/powerpoint/2010/main" val="2968167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Unilever is a prominent MNC and is chosen as its multiple managerial roles are perfect for evaluation via Mintzberg’s model. Unilever operates in the FMCG sector and sports a vast range of product SKUs and categories to maximise revenue sales. The firm is vastly successful in its market as evident from the €60.8 billion revenue as of 2024 and 58% market acceptance in emerging markets. Thus, the firm’s managers help maximise operational efficiency, increase service viability and also facilitate seamless labour management.</a:t>
            </a:r>
          </a:p>
          <a:p>
            <a:endParaRPr lang="en-GB" dirty="0"/>
          </a:p>
        </p:txBody>
      </p:sp>
      <p:sp>
        <p:nvSpPr>
          <p:cNvPr id="4" name="Slide Number Placeholder 3"/>
          <p:cNvSpPr>
            <a:spLocks noGrp="1"/>
          </p:cNvSpPr>
          <p:nvPr>
            <p:ph type="sldNum" sz="quarter" idx="10"/>
          </p:nvPr>
        </p:nvSpPr>
        <p:spPr/>
        <p:txBody>
          <a:bodyPr/>
          <a:lstStyle/>
          <a:p>
            <a:fld id="{1B4EF26E-9F02-4FC6-83A2-6013B3835AE9}" type="slidenum">
              <a:rPr lang="en-IN" smtClean="0"/>
              <a:t>4</a:t>
            </a:fld>
            <a:endParaRPr lang="en-IN"/>
          </a:p>
        </p:txBody>
      </p:sp>
    </p:spTree>
    <p:extLst>
      <p:ext uri="{BB962C8B-B14F-4D97-AF65-F5344CB8AC3E}">
        <p14:creationId xmlns:p14="http://schemas.microsoft.com/office/powerpoint/2010/main" val="3964824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ten roles of Mintzberg's managerial framework highlights the behavioural styles categories for managerial positions to act as a checklist. The model is relevant for managers to assess personal operational style and identify the facets of behaviour to adopt for maximising worker efficiency. </a:t>
            </a:r>
            <a:r>
              <a:rPr lang="en-GB" sz="1200" kern="1200">
                <a:solidFill>
                  <a:schemeClr val="tx1"/>
                </a:solidFill>
                <a:effectLst/>
                <a:latin typeface="+mn-lt"/>
                <a:ea typeface="+mn-ea"/>
                <a:cs typeface="+mn-cs"/>
              </a:rPr>
              <a:t>The ten behavioural styles of the framework are utilised to assess potential behavioural traits within managers of Unilever and evaluate methods to improve performance. </a:t>
            </a:r>
          </a:p>
          <a:p>
            <a:endParaRPr lang="en-GB"/>
          </a:p>
        </p:txBody>
      </p:sp>
      <p:sp>
        <p:nvSpPr>
          <p:cNvPr id="4" name="Slide Number Placeholder 3"/>
          <p:cNvSpPr>
            <a:spLocks noGrp="1"/>
          </p:cNvSpPr>
          <p:nvPr>
            <p:ph type="sldNum" sz="quarter" idx="10"/>
          </p:nvPr>
        </p:nvSpPr>
        <p:spPr/>
        <p:txBody>
          <a:bodyPr/>
          <a:lstStyle/>
          <a:p>
            <a:fld id="{1B4EF26E-9F02-4FC6-83A2-6013B3835AE9}" type="slidenum">
              <a:rPr lang="en-IN" smtClean="0"/>
              <a:t>5</a:t>
            </a:fld>
            <a:endParaRPr lang="en-IN"/>
          </a:p>
        </p:txBody>
      </p:sp>
    </p:spTree>
    <p:extLst>
      <p:ext uri="{BB962C8B-B14F-4D97-AF65-F5344CB8AC3E}">
        <p14:creationId xmlns:p14="http://schemas.microsoft.com/office/powerpoint/2010/main" val="4240198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Figurehead managerial role involves completing duties such as public events and appearances and is only set forth for highest level managers. The managers of Unilever can develop the role of Figurehead by being offered behavioural analysis during PR training to maximise public engagement during events. The Figurehead role contributes to Unilever’s firm performance by setting forth a beneficiary and esteemed brand image in the eyes of the public to maximise market share.</a:t>
            </a:r>
          </a:p>
          <a:p>
            <a:endParaRPr lang="en-GB" dirty="0"/>
          </a:p>
        </p:txBody>
      </p:sp>
      <p:sp>
        <p:nvSpPr>
          <p:cNvPr id="4" name="Slide Number Placeholder 3"/>
          <p:cNvSpPr>
            <a:spLocks noGrp="1"/>
          </p:cNvSpPr>
          <p:nvPr>
            <p:ph type="sldNum" sz="quarter" idx="10"/>
          </p:nvPr>
        </p:nvSpPr>
        <p:spPr/>
        <p:txBody>
          <a:bodyPr/>
          <a:lstStyle/>
          <a:p>
            <a:fld id="{1B4EF26E-9F02-4FC6-83A2-6013B3835AE9}" type="slidenum">
              <a:rPr lang="en-IN" smtClean="0"/>
              <a:t>6</a:t>
            </a:fld>
            <a:endParaRPr lang="en-IN"/>
          </a:p>
        </p:txBody>
      </p:sp>
    </p:spTree>
    <p:extLst>
      <p:ext uri="{BB962C8B-B14F-4D97-AF65-F5344CB8AC3E}">
        <p14:creationId xmlns:p14="http://schemas.microsoft.com/office/powerpoint/2010/main" val="457215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role of leader interpersonal managerial role is to improve worker morale and offer supportive resources to improve individual productivity levels. The managers in Unilever have effectively developed leadership skills via receiving worker training and utilised well-being initiatives to improve worker engagement levels. The leadership behaviour can be improved within Unilever’s managers by improving work benefits provided and increasing the rate of appraisal of workers to further improve engagement. The interpersonal managerial role contributes to organisational performance of Unilever by increasing worker morale and improving alignment between personal goals and organisational objectives of workers.</a:t>
            </a:r>
          </a:p>
          <a:p>
            <a:endParaRPr lang="en-GB" dirty="0"/>
          </a:p>
        </p:txBody>
      </p:sp>
      <p:sp>
        <p:nvSpPr>
          <p:cNvPr id="4" name="Slide Number Placeholder 3"/>
          <p:cNvSpPr>
            <a:spLocks noGrp="1"/>
          </p:cNvSpPr>
          <p:nvPr>
            <p:ph type="sldNum" sz="quarter" idx="10"/>
          </p:nvPr>
        </p:nvSpPr>
        <p:spPr/>
        <p:txBody>
          <a:bodyPr/>
          <a:lstStyle/>
          <a:p>
            <a:fld id="{1B4EF26E-9F02-4FC6-83A2-6013B3835AE9}" type="slidenum">
              <a:rPr lang="en-IN" smtClean="0"/>
              <a:t>7</a:t>
            </a:fld>
            <a:endParaRPr lang="en-IN"/>
          </a:p>
        </p:txBody>
      </p:sp>
    </p:spTree>
    <p:extLst>
      <p:ext uri="{BB962C8B-B14F-4D97-AF65-F5344CB8AC3E}">
        <p14:creationId xmlns:p14="http://schemas.microsoft.com/office/powerpoint/2010/main" val="42131108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role of Liaison managers is to effectively manage a consistent business network consisting of external and internal stakeholders. Unilever’s managers exemplify this behaviour by using feedback channels to connect with customers and suppliers respectively. The managers of Unilever can further develop the role by opting to implement a </a:t>
            </a:r>
            <a:r>
              <a:rPr lang="en-US" sz="1200" b="0" i="0" u="none" strike="noStrike" kern="1200" dirty="0" err="1">
                <a:solidFill>
                  <a:schemeClr val="tx1"/>
                </a:solidFill>
                <a:effectLst/>
                <a:latin typeface="+mn-lt"/>
                <a:ea typeface="+mn-ea"/>
                <a:cs typeface="+mn-cs"/>
              </a:rPr>
              <a:t>centralised</a:t>
            </a:r>
            <a:r>
              <a:rPr lang="en-US" sz="1200" b="0" i="0" u="none" strike="noStrike" kern="1200" dirty="0">
                <a:solidFill>
                  <a:schemeClr val="tx1"/>
                </a:solidFill>
                <a:effectLst/>
                <a:latin typeface="+mn-lt"/>
                <a:ea typeface="+mn-ea"/>
                <a:cs typeface="+mn-cs"/>
              </a:rPr>
              <a:t> communication platform. The Liaison role helps improve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communication and allows firms such as Unilever to maintain a stable stakeholder network.</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1B4EF26E-9F02-4FC6-83A2-6013B3835AE9}" type="slidenum">
              <a:rPr lang="en-IN" smtClean="0"/>
              <a:t>8</a:t>
            </a:fld>
            <a:endParaRPr lang="en-IN"/>
          </a:p>
        </p:txBody>
      </p:sp>
    </p:spTree>
    <p:extLst>
      <p:ext uri="{BB962C8B-B14F-4D97-AF65-F5344CB8AC3E}">
        <p14:creationId xmlns:p14="http://schemas.microsoft.com/office/powerpoint/2010/main" val="626742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monitor role is useful for firms to ensure that intel is gathered from operations to assess the target attainment of quarters and to identify areas of improving efficiency. Unilever’s process of monitoring by managers can be improved by communicating operational targets and offering attractive incentives to maximise worker engagement. </a:t>
            </a:r>
            <a:r>
              <a:rPr lang="en-GB" sz="1200" kern="1200">
                <a:solidFill>
                  <a:schemeClr val="tx1"/>
                </a:solidFill>
                <a:effectLst/>
                <a:latin typeface="+mn-lt"/>
                <a:ea typeface="+mn-ea"/>
                <a:cs typeface="+mn-cs"/>
              </a:rPr>
              <a:t>The monitor role contributes to organisational success within large scale firms such as Unilever by assessing performance attainment in all subsidiaries and matching it to expectations of upper management.</a:t>
            </a:r>
          </a:p>
          <a:p>
            <a:endParaRPr lang="en-GB"/>
          </a:p>
        </p:txBody>
      </p:sp>
      <p:sp>
        <p:nvSpPr>
          <p:cNvPr id="4" name="Slide Number Placeholder 3"/>
          <p:cNvSpPr>
            <a:spLocks noGrp="1"/>
          </p:cNvSpPr>
          <p:nvPr>
            <p:ph type="sldNum" sz="quarter" idx="10"/>
          </p:nvPr>
        </p:nvSpPr>
        <p:spPr/>
        <p:txBody>
          <a:bodyPr/>
          <a:lstStyle/>
          <a:p>
            <a:fld id="{1B4EF26E-9F02-4FC6-83A2-6013B3835AE9}" type="slidenum">
              <a:rPr lang="en-IN" smtClean="0"/>
              <a:t>9</a:t>
            </a:fld>
            <a:endParaRPr lang="en-IN"/>
          </a:p>
        </p:txBody>
      </p:sp>
    </p:spTree>
    <p:extLst>
      <p:ext uri="{BB962C8B-B14F-4D97-AF65-F5344CB8AC3E}">
        <p14:creationId xmlns:p14="http://schemas.microsoft.com/office/powerpoint/2010/main" val="584551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Disseminator managerial style is reciprocated by HR managers of Unilever by facilitating use of digital communication via Microsoft teams to maximise operational efficiency. The disseminator style helps improve Unilever’s financial success by allowing for heightened productivity even in remote work teams. The Systems theory supports the style and denotes that regular communication via feedback channels is vital to maintain operational compliance with upper management.</a:t>
            </a:r>
          </a:p>
          <a:p>
            <a:endParaRPr lang="en-GB" dirty="0"/>
          </a:p>
        </p:txBody>
      </p:sp>
      <p:sp>
        <p:nvSpPr>
          <p:cNvPr id="4" name="Slide Number Placeholder 3"/>
          <p:cNvSpPr>
            <a:spLocks noGrp="1"/>
          </p:cNvSpPr>
          <p:nvPr>
            <p:ph type="sldNum" sz="quarter" idx="10"/>
          </p:nvPr>
        </p:nvSpPr>
        <p:spPr/>
        <p:txBody>
          <a:bodyPr/>
          <a:lstStyle/>
          <a:p>
            <a:fld id="{1B4EF26E-9F02-4FC6-83A2-6013B3835AE9}" type="slidenum">
              <a:rPr lang="en-IN" smtClean="0"/>
              <a:t>10</a:t>
            </a:fld>
            <a:endParaRPr lang="en-IN"/>
          </a:p>
        </p:txBody>
      </p:sp>
    </p:spTree>
    <p:extLst>
      <p:ext uri="{BB962C8B-B14F-4D97-AF65-F5344CB8AC3E}">
        <p14:creationId xmlns:p14="http://schemas.microsoft.com/office/powerpoint/2010/main" val="36599903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spokesperson managerial roles in Unilever comprise of group presidents and chief people officers who are responsible for frequent PR communications to maintain brand awareness. The managerial role contributes to Unilever’s organisational success by helping create a reputed brand image and improving general public brand reception, improving chances of revenue attainment. The charismatic leadership theory best represents the spokesperson style as it involves developing public-pleasing personalities that are able to </a:t>
            </a:r>
            <a:r>
              <a:rPr lang="en-GB" sz="1200" kern="1200" dirty="0" err="1">
                <a:solidFill>
                  <a:schemeClr val="tx1"/>
                </a:solidFill>
                <a:effectLst/>
                <a:latin typeface="+mn-lt"/>
                <a:ea typeface="+mn-ea"/>
                <a:cs typeface="+mn-cs"/>
              </a:rPr>
              <a:t>instill</a:t>
            </a:r>
            <a:r>
              <a:rPr lang="en-GB" sz="1200" kern="1200" dirty="0">
                <a:solidFill>
                  <a:schemeClr val="tx1"/>
                </a:solidFill>
                <a:effectLst/>
                <a:latin typeface="+mn-lt"/>
                <a:ea typeface="+mn-ea"/>
                <a:cs typeface="+mn-cs"/>
              </a:rPr>
              <a:t> confidence within investors or customers to maximise brand adoption.</a:t>
            </a:r>
          </a:p>
          <a:p>
            <a:endParaRPr lang="en-GB" dirty="0"/>
          </a:p>
        </p:txBody>
      </p:sp>
      <p:sp>
        <p:nvSpPr>
          <p:cNvPr id="4" name="Slide Number Placeholder 3"/>
          <p:cNvSpPr>
            <a:spLocks noGrp="1"/>
          </p:cNvSpPr>
          <p:nvPr>
            <p:ph type="sldNum" sz="quarter" idx="10"/>
          </p:nvPr>
        </p:nvSpPr>
        <p:spPr/>
        <p:txBody>
          <a:bodyPr/>
          <a:lstStyle/>
          <a:p>
            <a:fld id="{1B4EF26E-9F02-4FC6-83A2-6013B3835AE9}" type="slidenum">
              <a:rPr lang="en-IN" smtClean="0"/>
              <a:t>11</a:t>
            </a:fld>
            <a:endParaRPr lang="en-IN"/>
          </a:p>
        </p:txBody>
      </p:sp>
    </p:spTree>
    <p:extLst>
      <p:ext uri="{BB962C8B-B14F-4D97-AF65-F5344CB8AC3E}">
        <p14:creationId xmlns:p14="http://schemas.microsoft.com/office/powerpoint/2010/main" val="1762364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entrepreneurial managerial style in Unilever has observed managers developing skill in AI usage to maximise asset generation efficiency. The use of AI developed assets has helped Unilever to support the change of automated asset management and boosted marketing click through rate by 22.5%. The use of AI and other technologies helps contribute to firm performance by increasing work efficiency and maximising marketing returns.</a:t>
            </a:r>
          </a:p>
          <a:p>
            <a:endParaRPr lang="en-GB" dirty="0"/>
          </a:p>
        </p:txBody>
      </p:sp>
      <p:sp>
        <p:nvSpPr>
          <p:cNvPr id="4" name="Slide Number Placeholder 3"/>
          <p:cNvSpPr>
            <a:spLocks noGrp="1"/>
          </p:cNvSpPr>
          <p:nvPr>
            <p:ph type="sldNum" sz="quarter" idx="10"/>
          </p:nvPr>
        </p:nvSpPr>
        <p:spPr/>
        <p:txBody>
          <a:bodyPr/>
          <a:lstStyle/>
          <a:p>
            <a:fld id="{1B4EF26E-9F02-4FC6-83A2-6013B3835AE9}" type="slidenum">
              <a:rPr lang="en-IN" smtClean="0"/>
              <a:t>12</a:t>
            </a:fld>
            <a:endParaRPr lang="en-IN"/>
          </a:p>
        </p:txBody>
      </p:sp>
    </p:spTree>
    <p:extLst>
      <p:ext uri="{BB962C8B-B14F-4D97-AF65-F5344CB8AC3E}">
        <p14:creationId xmlns:p14="http://schemas.microsoft.com/office/powerpoint/2010/main" val="14608282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disturbance handler managerial role involves the process of resolving conflicts and maintaining a harmonious work environment to improve service appeal. The conflict mode instrument model dictates that assertive and cooperative traits are essential for managers to maintain a balance between demands of all parties during conflicts. The managerial role can contribute to improve team cohesion levels in Unilever and maximise individual productivity of workers in attainment of business objectives respectively. </a:t>
            </a:r>
          </a:p>
          <a:p>
            <a:endParaRPr lang="en-GB" dirty="0"/>
          </a:p>
        </p:txBody>
      </p:sp>
      <p:sp>
        <p:nvSpPr>
          <p:cNvPr id="4" name="Slide Number Placeholder 3"/>
          <p:cNvSpPr>
            <a:spLocks noGrp="1"/>
          </p:cNvSpPr>
          <p:nvPr>
            <p:ph type="sldNum" sz="quarter" idx="10"/>
          </p:nvPr>
        </p:nvSpPr>
        <p:spPr/>
        <p:txBody>
          <a:bodyPr/>
          <a:lstStyle/>
          <a:p>
            <a:fld id="{1B4EF26E-9F02-4FC6-83A2-6013B3835AE9}" type="slidenum">
              <a:rPr lang="en-IN" smtClean="0"/>
              <a:t>13</a:t>
            </a:fld>
            <a:endParaRPr lang="en-IN"/>
          </a:p>
        </p:txBody>
      </p:sp>
    </p:spTree>
    <p:extLst>
      <p:ext uri="{BB962C8B-B14F-4D97-AF65-F5344CB8AC3E}">
        <p14:creationId xmlns:p14="http://schemas.microsoft.com/office/powerpoint/2010/main" val="4147291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Resource allocator managers in respect to Unilever typically constitute project managers or operations heads that offer each department a fixed budget, manpower or resources. The AI powered resource management is recommended to help managers of Unilever develop this role and offer proactive resources. The style contributes to firm performance as it reduces lead times and helps maintain a </a:t>
            </a:r>
            <a:r>
              <a:rPr lang="en-GB" sz="1200" kern="1200" dirty="0" err="1">
                <a:solidFill>
                  <a:schemeClr val="tx1"/>
                </a:solidFill>
                <a:effectLst/>
                <a:latin typeface="+mn-lt"/>
                <a:ea typeface="+mn-ea"/>
                <a:cs typeface="+mn-cs"/>
              </a:rPr>
              <a:t>preset</a:t>
            </a:r>
            <a:r>
              <a:rPr lang="en-GB" sz="1200" kern="1200" dirty="0">
                <a:solidFill>
                  <a:schemeClr val="tx1"/>
                </a:solidFill>
                <a:effectLst/>
                <a:latin typeface="+mn-lt"/>
                <a:ea typeface="+mn-ea"/>
                <a:cs typeface="+mn-cs"/>
              </a:rPr>
              <a:t> budget.</a:t>
            </a:r>
          </a:p>
          <a:p>
            <a:endParaRPr lang="en-GB" dirty="0"/>
          </a:p>
        </p:txBody>
      </p:sp>
      <p:sp>
        <p:nvSpPr>
          <p:cNvPr id="4" name="Slide Number Placeholder 3"/>
          <p:cNvSpPr>
            <a:spLocks noGrp="1"/>
          </p:cNvSpPr>
          <p:nvPr>
            <p:ph type="sldNum" sz="quarter" idx="10"/>
          </p:nvPr>
        </p:nvSpPr>
        <p:spPr/>
        <p:txBody>
          <a:bodyPr/>
          <a:lstStyle/>
          <a:p>
            <a:fld id="{1B4EF26E-9F02-4FC6-83A2-6013B3835AE9}" type="slidenum">
              <a:rPr lang="en-IN" smtClean="0"/>
              <a:t>14</a:t>
            </a:fld>
            <a:endParaRPr lang="en-IN"/>
          </a:p>
        </p:txBody>
      </p:sp>
    </p:spTree>
    <p:extLst>
      <p:ext uri="{BB962C8B-B14F-4D97-AF65-F5344CB8AC3E}">
        <p14:creationId xmlns:p14="http://schemas.microsoft.com/office/powerpoint/2010/main" val="6804174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role of negotiator managers in Unilever was identified to utilise the skill and increase the firm’s access to capital or operational resources. The example shows that Unilever’s managers effectively use negotiation to regularly update supplier contracts to maximise accountability regarding responsible sourcing to support the sustainable brand image of Unilever.</a:t>
            </a:r>
          </a:p>
          <a:p>
            <a:endParaRPr lang="en-GB" dirty="0"/>
          </a:p>
        </p:txBody>
      </p:sp>
      <p:sp>
        <p:nvSpPr>
          <p:cNvPr id="4" name="Slide Number Placeholder 3"/>
          <p:cNvSpPr>
            <a:spLocks noGrp="1"/>
          </p:cNvSpPr>
          <p:nvPr>
            <p:ph type="sldNum" sz="quarter" idx="10"/>
          </p:nvPr>
        </p:nvSpPr>
        <p:spPr/>
        <p:txBody>
          <a:bodyPr/>
          <a:lstStyle/>
          <a:p>
            <a:fld id="{1B4EF26E-9F02-4FC6-83A2-6013B3835AE9}" type="slidenum">
              <a:rPr lang="en-IN" smtClean="0"/>
              <a:t>15</a:t>
            </a:fld>
            <a:endParaRPr lang="en-IN"/>
          </a:p>
        </p:txBody>
      </p:sp>
    </p:spTree>
    <p:extLst>
      <p:ext uri="{BB962C8B-B14F-4D97-AF65-F5344CB8AC3E}">
        <p14:creationId xmlns:p14="http://schemas.microsoft.com/office/powerpoint/2010/main" val="37018708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managerial role of culturally engaging managers are relevant in the modern environment as a positive culture drives worker productivity. A positive cultural integration in firms such as Unilever have helped to set a precedent for sustainable brand image and is crucial to improve worker productivity. </a:t>
            </a:r>
          </a:p>
          <a:p>
            <a:endParaRPr lang="en-GB" dirty="0"/>
          </a:p>
        </p:txBody>
      </p:sp>
      <p:sp>
        <p:nvSpPr>
          <p:cNvPr id="4" name="Slide Number Placeholder 3"/>
          <p:cNvSpPr>
            <a:spLocks noGrp="1"/>
          </p:cNvSpPr>
          <p:nvPr>
            <p:ph type="sldNum" sz="quarter" idx="10"/>
          </p:nvPr>
        </p:nvSpPr>
        <p:spPr/>
        <p:txBody>
          <a:bodyPr/>
          <a:lstStyle/>
          <a:p>
            <a:fld id="{1B4EF26E-9F02-4FC6-83A2-6013B3835AE9}" type="slidenum">
              <a:rPr lang="en-IN" smtClean="0"/>
              <a:t>16</a:t>
            </a:fld>
            <a:endParaRPr lang="en-IN"/>
          </a:p>
        </p:txBody>
      </p:sp>
    </p:spTree>
    <p:extLst>
      <p:ext uri="{BB962C8B-B14F-4D97-AF65-F5344CB8AC3E}">
        <p14:creationId xmlns:p14="http://schemas.microsoft.com/office/powerpoint/2010/main" val="10390049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managerial role of using data analytics helps utilise business insights to support decisions and maximise revenue generated. The example of Unilever shows that the managerial style eliminates the reliance on personal intuition and utilises forecasting to support business decisions respectively.</a:t>
            </a:r>
          </a:p>
          <a:p>
            <a:endParaRPr lang="en-IN" dirty="0"/>
          </a:p>
        </p:txBody>
      </p:sp>
      <p:sp>
        <p:nvSpPr>
          <p:cNvPr id="4" name="Slide Number Placeholder 3"/>
          <p:cNvSpPr>
            <a:spLocks noGrp="1"/>
          </p:cNvSpPr>
          <p:nvPr>
            <p:ph type="sldNum" sz="quarter" idx="10"/>
          </p:nvPr>
        </p:nvSpPr>
        <p:spPr/>
        <p:txBody>
          <a:bodyPr/>
          <a:lstStyle/>
          <a:p>
            <a:fld id="{1B4EF26E-9F02-4FC6-83A2-6013B3835AE9}" type="slidenum">
              <a:rPr lang="en-IN" smtClean="0"/>
              <a:t>17</a:t>
            </a:fld>
            <a:endParaRPr lang="en-IN"/>
          </a:p>
        </p:txBody>
      </p:sp>
    </p:spTree>
    <p:extLst>
      <p:ext uri="{BB962C8B-B14F-4D97-AF65-F5344CB8AC3E}">
        <p14:creationId xmlns:p14="http://schemas.microsoft.com/office/powerpoint/2010/main" val="34262394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future of managerial roles is leaning towards offering workers autonomy in order to support internal creativity and improve time management in operations. Similarly, the trend of remote work has led to managers becoming prepared to handle hybrid work and offering support to remote teams effectively using decentralised communication platforms.</a:t>
            </a:r>
          </a:p>
          <a:p>
            <a:endParaRPr lang="en-GB" dirty="0"/>
          </a:p>
        </p:txBody>
      </p:sp>
      <p:sp>
        <p:nvSpPr>
          <p:cNvPr id="4" name="Slide Number Placeholder 3"/>
          <p:cNvSpPr>
            <a:spLocks noGrp="1"/>
          </p:cNvSpPr>
          <p:nvPr>
            <p:ph type="sldNum" sz="quarter" idx="10"/>
          </p:nvPr>
        </p:nvSpPr>
        <p:spPr/>
        <p:txBody>
          <a:bodyPr/>
          <a:lstStyle/>
          <a:p>
            <a:fld id="{1B4EF26E-9F02-4FC6-83A2-6013B3835AE9}" type="slidenum">
              <a:rPr lang="en-IN" smtClean="0"/>
              <a:t>18</a:t>
            </a:fld>
            <a:endParaRPr lang="en-IN"/>
          </a:p>
        </p:txBody>
      </p:sp>
    </p:spTree>
    <p:extLst>
      <p:ext uri="{BB962C8B-B14F-4D97-AF65-F5344CB8AC3E}">
        <p14:creationId xmlns:p14="http://schemas.microsoft.com/office/powerpoint/2010/main" val="41684582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managerial roles of Mintzberg’s model effectively denote the multifaceted nature of behaviours that support firms such as Unilever to maximise stakeholder engagement. The future of managerial roles show that Unilever can increase worker autonomy provision and maximise support for remote work teams by creating new digital platforms.</a:t>
            </a:r>
          </a:p>
          <a:p>
            <a:endParaRPr lang="en-GB" dirty="0"/>
          </a:p>
        </p:txBody>
      </p:sp>
      <p:sp>
        <p:nvSpPr>
          <p:cNvPr id="4" name="Slide Number Placeholder 3"/>
          <p:cNvSpPr>
            <a:spLocks noGrp="1"/>
          </p:cNvSpPr>
          <p:nvPr>
            <p:ph type="sldNum" sz="quarter" idx="10"/>
          </p:nvPr>
        </p:nvSpPr>
        <p:spPr/>
        <p:txBody>
          <a:bodyPr/>
          <a:lstStyle/>
          <a:p>
            <a:fld id="{1B4EF26E-9F02-4FC6-83A2-6013B3835AE9}" type="slidenum">
              <a:rPr lang="en-IN" smtClean="0"/>
              <a:t>19</a:t>
            </a:fld>
            <a:endParaRPr lang="en-IN"/>
          </a:p>
        </p:txBody>
      </p:sp>
    </p:spTree>
    <p:extLst>
      <p:ext uri="{BB962C8B-B14F-4D97-AF65-F5344CB8AC3E}">
        <p14:creationId xmlns:p14="http://schemas.microsoft.com/office/powerpoint/2010/main" val="4086851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7259300" y="7109187"/>
            <a:ext cx="1028700" cy="3177813"/>
            <a:chOff x="0" y="0"/>
            <a:chExt cx="812800" cy="2510865"/>
          </a:xfrm>
        </p:grpSpPr>
        <p:sp>
          <p:nvSpPr>
            <p:cNvPr id="5" name="Freeform 5"/>
            <p:cNvSpPr/>
            <p:nvPr/>
          </p:nvSpPr>
          <p:spPr>
            <a:xfrm>
              <a:off x="0" y="0"/>
              <a:ext cx="812800" cy="2510865"/>
            </a:xfrm>
            <a:custGeom>
              <a:avLst/>
              <a:gdLst/>
              <a:ahLst/>
              <a:cxnLst/>
              <a:rect l="l" t="t" r="r" b="b"/>
              <a:pathLst>
                <a:path w="812800" h="2510865">
                  <a:moveTo>
                    <a:pt x="0" y="0"/>
                  </a:moveTo>
                  <a:lnTo>
                    <a:pt x="812800" y="0"/>
                  </a:lnTo>
                  <a:lnTo>
                    <a:pt x="812800" y="2510865"/>
                  </a:lnTo>
                  <a:lnTo>
                    <a:pt x="0" y="2510865"/>
                  </a:lnTo>
                  <a:close/>
                </a:path>
              </a:pathLst>
            </a:custGeom>
            <a:solidFill>
              <a:srgbClr val="0345E4"/>
            </a:solidFill>
          </p:spPr>
        </p:sp>
        <p:sp>
          <p:nvSpPr>
            <p:cNvPr id="6" name="TextBox 6"/>
            <p:cNvSpPr txBox="1"/>
            <p:nvPr/>
          </p:nvSpPr>
          <p:spPr>
            <a:xfrm>
              <a:off x="0" y="-47625"/>
              <a:ext cx="812800" cy="2558490"/>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759970" y="8191500"/>
            <a:ext cx="11842469" cy="2035225"/>
            <a:chOff x="0" y="0"/>
            <a:chExt cx="9357013" cy="2510865"/>
          </a:xfrm>
        </p:grpSpPr>
        <p:sp>
          <p:nvSpPr>
            <p:cNvPr id="8" name="Freeform 8"/>
            <p:cNvSpPr/>
            <p:nvPr/>
          </p:nvSpPr>
          <p:spPr>
            <a:xfrm>
              <a:off x="0" y="0"/>
              <a:ext cx="9357013" cy="2510865"/>
            </a:xfrm>
            <a:custGeom>
              <a:avLst/>
              <a:gdLst/>
              <a:ahLst/>
              <a:cxnLst/>
              <a:rect l="l" t="t" r="r" b="b"/>
              <a:pathLst>
                <a:path w="9357013" h="2510865">
                  <a:moveTo>
                    <a:pt x="0" y="0"/>
                  </a:moveTo>
                  <a:lnTo>
                    <a:pt x="9357013" y="0"/>
                  </a:lnTo>
                  <a:lnTo>
                    <a:pt x="9357013" y="2510865"/>
                  </a:lnTo>
                  <a:lnTo>
                    <a:pt x="0" y="2510865"/>
                  </a:lnTo>
                  <a:close/>
                </a:path>
              </a:pathLst>
            </a:custGeom>
            <a:solidFill>
              <a:srgbClr val="F6F6F6"/>
            </a:solidFill>
          </p:spPr>
        </p:sp>
        <p:sp>
          <p:nvSpPr>
            <p:cNvPr id="9" name="TextBox 9"/>
            <p:cNvSpPr txBox="1"/>
            <p:nvPr/>
          </p:nvSpPr>
          <p:spPr>
            <a:xfrm>
              <a:off x="0" y="-47625"/>
              <a:ext cx="9357013" cy="255849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7259300" y="0"/>
            <a:ext cx="1028700" cy="1028700"/>
            <a:chOff x="0" y="0"/>
            <a:chExt cx="812800" cy="812800"/>
          </a:xfrm>
        </p:grpSpPr>
        <p:sp>
          <p:nvSpPr>
            <p:cNvPr id="11" name="Freeform 11"/>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0345E4"/>
            </a:solidFill>
          </p:spPr>
        </p:sp>
        <p:sp>
          <p:nvSpPr>
            <p:cNvPr id="12" name="TextBox 12"/>
            <p:cNvSpPr txBox="1"/>
            <p:nvPr/>
          </p:nvSpPr>
          <p:spPr>
            <a:xfrm>
              <a:off x="0" y="-47625"/>
              <a:ext cx="812800" cy="860425"/>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228600" y="0"/>
            <a:ext cx="568584" cy="10287000"/>
            <a:chOff x="0" y="0"/>
            <a:chExt cx="446365" cy="2709333"/>
          </a:xfrm>
        </p:grpSpPr>
        <p:sp>
          <p:nvSpPr>
            <p:cNvPr id="14" name="Freeform 14"/>
            <p:cNvSpPr/>
            <p:nvPr/>
          </p:nvSpPr>
          <p:spPr>
            <a:xfrm>
              <a:off x="0" y="0"/>
              <a:ext cx="446365" cy="2709333"/>
            </a:xfrm>
            <a:custGeom>
              <a:avLst/>
              <a:gdLst/>
              <a:ahLst/>
              <a:cxnLst/>
              <a:rect l="l" t="t" r="r" b="b"/>
              <a:pathLst>
                <a:path w="446365" h="2709333">
                  <a:moveTo>
                    <a:pt x="223183" y="0"/>
                  </a:moveTo>
                  <a:lnTo>
                    <a:pt x="223183" y="0"/>
                  </a:lnTo>
                  <a:cubicBezTo>
                    <a:pt x="282374" y="0"/>
                    <a:pt x="339142" y="23514"/>
                    <a:pt x="380996" y="65369"/>
                  </a:cubicBezTo>
                  <a:cubicBezTo>
                    <a:pt x="422851" y="107224"/>
                    <a:pt x="446365" y="163991"/>
                    <a:pt x="446365" y="223183"/>
                  </a:cubicBezTo>
                  <a:lnTo>
                    <a:pt x="446365" y="2486151"/>
                  </a:lnTo>
                  <a:cubicBezTo>
                    <a:pt x="446365" y="2609411"/>
                    <a:pt x="346443" y="2709333"/>
                    <a:pt x="223183" y="2709333"/>
                  </a:cubicBezTo>
                  <a:lnTo>
                    <a:pt x="223183" y="2709333"/>
                  </a:lnTo>
                  <a:cubicBezTo>
                    <a:pt x="99922" y="2709333"/>
                    <a:pt x="0" y="2609411"/>
                    <a:pt x="0" y="2486151"/>
                  </a:cubicBezTo>
                  <a:lnTo>
                    <a:pt x="0" y="223183"/>
                  </a:lnTo>
                  <a:cubicBezTo>
                    <a:pt x="0" y="99922"/>
                    <a:pt x="99922" y="0"/>
                    <a:pt x="223183" y="0"/>
                  </a:cubicBezTo>
                  <a:close/>
                </a:path>
              </a:pathLst>
            </a:custGeom>
            <a:solidFill>
              <a:srgbClr val="0345E4"/>
            </a:solidFill>
          </p:spPr>
        </p:sp>
        <p:sp>
          <p:nvSpPr>
            <p:cNvPr id="15" name="TextBox 15"/>
            <p:cNvSpPr txBox="1"/>
            <p:nvPr/>
          </p:nvSpPr>
          <p:spPr>
            <a:xfrm>
              <a:off x="0" y="-47625"/>
              <a:ext cx="446365" cy="2756958"/>
            </a:xfrm>
            <a:prstGeom prst="rect">
              <a:avLst/>
            </a:prstGeom>
          </p:spPr>
          <p:txBody>
            <a:bodyPr lIns="50800" tIns="50800" rIns="50800" bIns="50800" rtlCol="0" anchor="ctr"/>
            <a:lstStyle/>
            <a:p>
              <a:pPr algn="ctr">
                <a:lnSpc>
                  <a:spcPts val="2659"/>
                </a:lnSpc>
              </a:pPr>
              <a:endParaRPr/>
            </a:p>
          </p:txBody>
        </p:sp>
      </p:grpSp>
      <p:sp>
        <p:nvSpPr>
          <p:cNvPr id="26" name="TextBox 26"/>
          <p:cNvSpPr txBox="1"/>
          <p:nvPr/>
        </p:nvSpPr>
        <p:spPr>
          <a:xfrm>
            <a:off x="1205637" y="1028700"/>
            <a:ext cx="16569785" cy="4308872"/>
          </a:xfrm>
          <a:prstGeom prst="rect">
            <a:avLst/>
          </a:prstGeom>
        </p:spPr>
        <p:txBody>
          <a:bodyPr wrap="square" lIns="0" tIns="0" rIns="0" bIns="0" rtlCol="0" anchor="t">
            <a:spAutoFit/>
          </a:bodyPr>
          <a:lstStyle/>
          <a:p>
            <a:pPr algn="ctr">
              <a:lnSpc>
                <a:spcPct val="150000"/>
              </a:lnSpc>
            </a:pPr>
            <a:r>
              <a:rPr lang="en-GB" sz="6000" b="1" dirty="0">
                <a:latin typeface="Arial" panose="020B0604020202020204" pitchFamily="34" charset="0"/>
                <a:cs typeface="Arial" panose="020B0604020202020204" pitchFamily="34" charset="0"/>
              </a:rPr>
              <a:t>Introduction to Leadership and Management</a:t>
            </a:r>
          </a:p>
          <a:p>
            <a:pPr algn="ctr">
              <a:lnSpc>
                <a:spcPct val="150000"/>
              </a:lnSpc>
            </a:pPr>
            <a:r>
              <a:rPr lang="en-GB" sz="6000" b="1" dirty="0">
                <a:latin typeface="Arial" panose="020B0604020202020204" pitchFamily="34" charset="0"/>
                <a:cs typeface="Arial" panose="020B0604020202020204" pitchFamily="34" charset="0"/>
              </a:rPr>
              <a:t>LCBB4015</a:t>
            </a:r>
          </a:p>
          <a:p>
            <a:pPr algn="ctr">
              <a:lnSpc>
                <a:spcPts val="11960"/>
              </a:lnSpc>
            </a:pPr>
            <a:r>
              <a:rPr lang="en-GB" sz="2800" b="1" dirty="0">
                <a:solidFill>
                  <a:srgbClr val="0345E4"/>
                </a:solidFill>
                <a:latin typeface="Arial" panose="020B0604020202020204" pitchFamily="34" charset="0"/>
                <a:cs typeface="Arial" panose="020B0604020202020204" pitchFamily="34" charset="0"/>
              </a:rPr>
              <a:t>GROUP PRESENTATION: Managerial Roles in Unilever</a:t>
            </a:r>
            <a:endParaRPr lang="en-US" sz="7200" dirty="0">
              <a:solidFill>
                <a:srgbClr val="0345E4"/>
              </a:solidFill>
              <a:latin typeface="Arial" panose="020B0604020202020204" pitchFamily="34" charset="0"/>
              <a:ea typeface="Arial"/>
              <a:cs typeface="Arial" panose="020B0604020202020204" pitchFamily="34" charset="0"/>
              <a:sym typeface="Arial"/>
            </a:endParaRPr>
          </a:p>
        </p:txBody>
      </p:sp>
      <p:graphicFrame>
        <p:nvGraphicFramePr>
          <p:cNvPr id="2" name="Table 1"/>
          <p:cNvGraphicFramePr>
            <a:graphicFrameLocks noGrp="1"/>
          </p:cNvGraphicFramePr>
          <p:nvPr>
            <p:extLst>
              <p:ext uri="{D42A27DB-BD31-4B8C-83A1-F6EECF244321}">
                <p14:modId xmlns:p14="http://schemas.microsoft.com/office/powerpoint/2010/main" val="66350858"/>
              </p:ext>
            </p:extLst>
          </p:nvPr>
        </p:nvGraphicFramePr>
        <p:xfrm>
          <a:off x="3272424" y="5793287"/>
          <a:ext cx="12276084" cy="1097280"/>
        </p:xfrm>
        <a:graphic>
          <a:graphicData uri="http://schemas.openxmlformats.org/drawingml/2006/table">
            <a:tbl>
              <a:tblPr firstRow="1" bandRow="1">
                <a:tableStyleId>{BC89EF96-8CEA-46FF-86C4-4CE0E7609802}</a:tableStyleId>
              </a:tblPr>
              <a:tblGrid>
                <a:gridCol w="6138042">
                  <a:extLst>
                    <a:ext uri="{9D8B030D-6E8A-4147-A177-3AD203B41FA5}">
                      <a16:colId xmlns:a16="http://schemas.microsoft.com/office/drawing/2014/main" val="20000"/>
                    </a:ext>
                  </a:extLst>
                </a:gridCol>
                <a:gridCol w="6138042">
                  <a:extLst>
                    <a:ext uri="{9D8B030D-6E8A-4147-A177-3AD203B41FA5}">
                      <a16:colId xmlns:a16="http://schemas.microsoft.com/office/drawing/2014/main" val="20001"/>
                    </a:ext>
                  </a:extLst>
                </a:gridCol>
              </a:tblGrid>
              <a:tr h="219651">
                <a:tc>
                  <a:txBody>
                    <a:bodyPr/>
                    <a:lstStyle/>
                    <a:p>
                      <a:pPr algn="ctr"/>
                      <a:r>
                        <a:rPr lang="en-US" dirty="0"/>
                        <a:t>Student Name</a:t>
                      </a:r>
                      <a:endParaRPr lang="en-IN" dirty="0">
                        <a:latin typeface="Arial" panose="020B0604020202020204" pitchFamily="34" charset="0"/>
                        <a:cs typeface="Arial" panose="020B0604020202020204" pitchFamily="34" charset="0"/>
                      </a:endParaRPr>
                    </a:p>
                  </a:txBody>
                  <a:tcPr/>
                </a:tc>
                <a:tc>
                  <a:txBody>
                    <a:bodyPr/>
                    <a:lstStyle/>
                    <a:p>
                      <a:pPr algn="ctr"/>
                      <a:r>
                        <a:rPr lang="en-US" dirty="0"/>
                        <a:t>Student ID</a:t>
                      </a: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219651">
                <a:tc>
                  <a:txBody>
                    <a:bodyPr/>
                    <a:lstStyle/>
                    <a:p>
                      <a:r>
                        <a:rPr lang="en-IN" dirty="0"/>
                        <a:t>                          Razvan-Sorin Grigore</a:t>
                      </a:r>
                    </a:p>
                  </a:txBody>
                  <a:tcPr/>
                </a:tc>
                <a:tc>
                  <a:txBody>
                    <a:bodyPr/>
                    <a:lstStyle/>
                    <a:p>
                      <a:r>
                        <a:rPr lang="en-IN" dirty="0"/>
                        <a:t>                                                 2328067 </a:t>
                      </a:r>
                    </a:p>
                  </a:txBody>
                  <a:tcPr/>
                </a:tc>
                <a:extLst>
                  <a:ext uri="{0D108BD9-81ED-4DB2-BD59-A6C34878D82A}">
                    <a16:rowId xmlns:a16="http://schemas.microsoft.com/office/drawing/2014/main" val="10001"/>
                  </a:ext>
                </a:extLst>
              </a:tr>
              <a:tr h="219651">
                <a:tc>
                  <a:txBody>
                    <a:bodyPr/>
                    <a:lstStyle/>
                    <a:p>
                      <a:r>
                        <a:rPr lang="en-IN" dirty="0"/>
                        <a:t>                          Mihaela-Mirela Grigore</a:t>
                      </a:r>
                    </a:p>
                  </a:txBody>
                  <a:tcPr/>
                </a:tc>
                <a:tc>
                  <a:txBody>
                    <a:bodyPr/>
                    <a:lstStyle/>
                    <a:p>
                      <a:r>
                        <a:rPr lang="en-IN" dirty="0"/>
                        <a:t>                                                 2328068</a:t>
                      </a:r>
                    </a:p>
                  </a:txBody>
                  <a:tcPr/>
                </a:tc>
                <a:extLst>
                  <a:ext uri="{0D108BD9-81ED-4DB2-BD59-A6C34878D82A}">
                    <a16:rowId xmlns:a16="http://schemas.microsoft.com/office/drawing/2014/main" val="10002"/>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457766" y="7109187"/>
            <a:ext cx="11830234" cy="3177813"/>
            <a:chOff x="0" y="0"/>
            <a:chExt cx="9347345" cy="2510865"/>
          </a:xfrm>
        </p:grpSpPr>
        <p:sp>
          <p:nvSpPr>
            <p:cNvPr id="3" name="Freeform 3"/>
            <p:cNvSpPr/>
            <p:nvPr/>
          </p:nvSpPr>
          <p:spPr>
            <a:xfrm>
              <a:off x="0" y="0"/>
              <a:ext cx="9347345" cy="2510865"/>
            </a:xfrm>
            <a:custGeom>
              <a:avLst/>
              <a:gdLst/>
              <a:ahLst/>
              <a:cxnLst/>
              <a:rect l="l" t="t" r="r" b="b"/>
              <a:pathLst>
                <a:path w="9347345" h="2510865">
                  <a:moveTo>
                    <a:pt x="0" y="0"/>
                  </a:moveTo>
                  <a:lnTo>
                    <a:pt x="9347345" y="0"/>
                  </a:lnTo>
                  <a:lnTo>
                    <a:pt x="9347345" y="2510865"/>
                  </a:lnTo>
                  <a:lnTo>
                    <a:pt x="0" y="2510865"/>
                  </a:lnTo>
                  <a:close/>
                </a:path>
              </a:pathLst>
            </a:custGeom>
            <a:solidFill>
              <a:srgbClr val="F6F6F6"/>
            </a:solidFill>
          </p:spPr>
        </p:sp>
        <p:sp>
          <p:nvSpPr>
            <p:cNvPr id="4" name="TextBox 4"/>
            <p:cNvSpPr txBox="1"/>
            <p:nvPr/>
          </p:nvSpPr>
          <p:spPr>
            <a:xfrm>
              <a:off x="0" y="-38100"/>
              <a:ext cx="9347345" cy="2548965"/>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7602200" y="0"/>
            <a:ext cx="632012" cy="10287000"/>
            <a:chOff x="0" y="0"/>
            <a:chExt cx="446365" cy="2709333"/>
          </a:xfrm>
        </p:grpSpPr>
        <p:sp>
          <p:nvSpPr>
            <p:cNvPr id="8" name="Freeform 8"/>
            <p:cNvSpPr/>
            <p:nvPr/>
          </p:nvSpPr>
          <p:spPr>
            <a:xfrm>
              <a:off x="0" y="0"/>
              <a:ext cx="446365" cy="2709333"/>
            </a:xfrm>
            <a:custGeom>
              <a:avLst/>
              <a:gdLst/>
              <a:ahLst/>
              <a:cxnLst/>
              <a:rect l="l" t="t" r="r" b="b"/>
              <a:pathLst>
                <a:path w="446365" h="2709333">
                  <a:moveTo>
                    <a:pt x="223183" y="0"/>
                  </a:moveTo>
                  <a:lnTo>
                    <a:pt x="223183" y="0"/>
                  </a:lnTo>
                  <a:cubicBezTo>
                    <a:pt x="282374" y="0"/>
                    <a:pt x="339142" y="23514"/>
                    <a:pt x="380996" y="65369"/>
                  </a:cubicBezTo>
                  <a:cubicBezTo>
                    <a:pt x="422851" y="107224"/>
                    <a:pt x="446365" y="163991"/>
                    <a:pt x="446365" y="223183"/>
                  </a:cubicBezTo>
                  <a:lnTo>
                    <a:pt x="446365" y="2486151"/>
                  </a:lnTo>
                  <a:cubicBezTo>
                    <a:pt x="446365" y="2609411"/>
                    <a:pt x="346443" y="2709333"/>
                    <a:pt x="223183" y="2709333"/>
                  </a:cubicBezTo>
                  <a:lnTo>
                    <a:pt x="223183" y="2709333"/>
                  </a:lnTo>
                  <a:cubicBezTo>
                    <a:pt x="99922" y="2709333"/>
                    <a:pt x="0" y="2609411"/>
                    <a:pt x="0" y="2486151"/>
                  </a:cubicBezTo>
                  <a:lnTo>
                    <a:pt x="0" y="223183"/>
                  </a:lnTo>
                  <a:cubicBezTo>
                    <a:pt x="0" y="99922"/>
                    <a:pt x="99922" y="0"/>
                    <a:pt x="223183" y="0"/>
                  </a:cubicBezTo>
                  <a:close/>
                </a:path>
              </a:pathLst>
            </a:custGeom>
            <a:solidFill>
              <a:srgbClr val="0345E4"/>
            </a:solidFill>
          </p:spPr>
        </p:sp>
        <p:sp>
          <p:nvSpPr>
            <p:cNvPr id="9" name="TextBox 9"/>
            <p:cNvSpPr txBox="1"/>
            <p:nvPr/>
          </p:nvSpPr>
          <p:spPr>
            <a:xfrm>
              <a:off x="0" y="-38100"/>
              <a:ext cx="446365" cy="2747433"/>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0" y="7109187"/>
            <a:ext cx="1028700" cy="3177813"/>
            <a:chOff x="0" y="0"/>
            <a:chExt cx="812800" cy="2510865"/>
          </a:xfrm>
        </p:grpSpPr>
        <p:sp>
          <p:nvSpPr>
            <p:cNvPr id="11" name="Freeform 11"/>
            <p:cNvSpPr/>
            <p:nvPr/>
          </p:nvSpPr>
          <p:spPr>
            <a:xfrm>
              <a:off x="0" y="0"/>
              <a:ext cx="812800" cy="2510865"/>
            </a:xfrm>
            <a:custGeom>
              <a:avLst/>
              <a:gdLst/>
              <a:ahLst/>
              <a:cxnLst/>
              <a:rect l="l" t="t" r="r" b="b"/>
              <a:pathLst>
                <a:path w="812800" h="2510865">
                  <a:moveTo>
                    <a:pt x="0" y="0"/>
                  </a:moveTo>
                  <a:lnTo>
                    <a:pt x="812800" y="0"/>
                  </a:lnTo>
                  <a:lnTo>
                    <a:pt x="812800" y="2510865"/>
                  </a:lnTo>
                  <a:lnTo>
                    <a:pt x="0" y="2510865"/>
                  </a:lnTo>
                  <a:close/>
                </a:path>
              </a:pathLst>
            </a:custGeom>
            <a:solidFill>
              <a:srgbClr val="0345E4"/>
            </a:solidFill>
          </p:spPr>
        </p:sp>
        <p:sp>
          <p:nvSpPr>
            <p:cNvPr id="12" name="TextBox 12"/>
            <p:cNvSpPr txBox="1"/>
            <p:nvPr/>
          </p:nvSpPr>
          <p:spPr>
            <a:xfrm>
              <a:off x="0" y="-38100"/>
              <a:ext cx="812800" cy="2548965"/>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0" y="0"/>
            <a:ext cx="1028700" cy="1028700"/>
            <a:chOff x="0" y="0"/>
            <a:chExt cx="812800" cy="812800"/>
          </a:xfrm>
        </p:grpSpPr>
        <p:sp>
          <p:nvSpPr>
            <p:cNvPr id="14" name="Freeform 14"/>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0345E4"/>
            </a:solidFill>
          </p:spPr>
        </p:sp>
        <p:sp>
          <p:nvSpPr>
            <p:cNvPr id="15" name="TextBox 15"/>
            <p:cNvSpPr txBox="1"/>
            <p:nvPr/>
          </p:nvSpPr>
          <p:spPr>
            <a:xfrm>
              <a:off x="0" y="-38100"/>
              <a:ext cx="812800" cy="850900"/>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6858000" y="659368"/>
            <a:ext cx="4056682" cy="738664"/>
          </a:xfrm>
          <a:prstGeom prst="rect">
            <a:avLst/>
          </a:prstGeom>
        </p:spPr>
        <p:txBody>
          <a:bodyPr wrap="square" lIns="0" tIns="0" rIns="0" bIns="0" rtlCol="0" anchor="t">
            <a:spAutoFit/>
          </a:bodyPr>
          <a:lstStyle/>
          <a:p>
            <a:r>
              <a:rPr lang="en-IN" sz="4800" b="1" dirty="0">
                <a:solidFill>
                  <a:srgbClr val="0000FF"/>
                </a:solidFill>
                <a:latin typeface="Arial" panose="020B0604020202020204" pitchFamily="34" charset="0"/>
                <a:cs typeface="Arial" panose="020B0604020202020204" pitchFamily="34" charset="0"/>
              </a:rPr>
              <a:t> Introduction</a:t>
            </a:r>
            <a:endParaRPr lang="en-IN" sz="4800" dirty="0">
              <a:solidFill>
                <a:srgbClr val="0000FF"/>
              </a:solidFill>
              <a:latin typeface="Arial" panose="020B0604020202020204" pitchFamily="34" charset="0"/>
              <a:cs typeface="Arial" panose="020B0604020202020204" pitchFamily="34" charset="0"/>
            </a:endParaRPr>
          </a:p>
        </p:txBody>
      </p:sp>
      <p:sp>
        <p:nvSpPr>
          <p:cNvPr id="5" name="Rectangle 4"/>
          <p:cNvSpPr/>
          <p:nvPr/>
        </p:nvSpPr>
        <p:spPr>
          <a:xfrm>
            <a:off x="1676400" y="2552700"/>
            <a:ext cx="6172200" cy="5105400"/>
          </a:xfrm>
          <a:prstGeom prst="rect">
            <a:avLst/>
          </a:prstGeom>
          <a:solidFill>
            <a:schemeClr val="tx2">
              <a:lumMod val="20000"/>
              <a:lumOff val="80000"/>
            </a:schemeClr>
          </a:solidFill>
          <a:ln>
            <a:no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lnSpc>
                <a:spcPct val="150000"/>
              </a:lnSpc>
            </a:pPr>
            <a:r>
              <a:rPr lang="en-GB" sz="2400" dirty="0">
                <a:solidFill>
                  <a:schemeClr val="tx1"/>
                </a:solidFill>
                <a:latin typeface="Arial" panose="020B0604020202020204" pitchFamily="34" charset="0"/>
                <a:cs typeface="Arial" panose="020B0604020202020204" pitchFamily="34" charset="0"/>
              </a:rPr>
              <a:t>The presentation details upon the role played by managers in contemporary business</a:t>
            </a:r>
            <a:endParaRPr lang="en-GB" sz="2400" dirty="0">
              <a:latin typeface="Arial" panose="020B0604020202020204" pitchFamily="34" charset="0"/>
              <a:cs typeface="Arial" panose="020B0604020202020204" pitchFamily="34" charset="0"/>
            </a:endParaRPr>
          </a:p>
        </p:txBody>
      </p:sp>
      <p:sp>
        <p:nvSpPr>
          <p:cNvPr id="17" name="Rectangle 16"/>
          <p:cNvSpPr/>
          <p:nvPr/>
        </p:nvSpPr>
        <p:spPr>
          <a:xfrm>
            <a:off x="9753600" y="2552700"/>
            <a:ext cx="6172200" cy="5105400"/>
          </a:xfrm>
          <a:prstGeom prst="rect">
            <a:avLst/>
          </a:prstGeom>
          <a:solidFill>
            <a:schemeClr val="tx2">
              <a:lumMod val="75000"/>
            </a:schemeClr>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400" dirty="0">
                <a:latin typeface="Arial" panose="020B0604020202020204" pitchFamily="34" charset="0"/>
                <a:cs typeface="Arial" panose="020B0604020202020204" pitchFamily="34" charset="0"/>
              </a:rPr>
              <a:t>Managerial effectiveness helps drive organisational improvement and improves operational efficiency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6629400" cy="10287000"/>
            <a:chOff x="0" y="0"/>
            <a:chExt cx="1783202" cy="2709333"/>
          </a:xfrm>
        </p:grpSpPr>
        <p:sp>
          <p:nvSpPr>
            <p:cNvPr id="3" name="Freeform 3"/>
            <p:cNvSpPr/>
            <p:nvPr/>
          </p:nvSpPr>
          <p:spPr>
            <a:xfrm>
              <a:off x="0" y="0"/>
              <a:ext cx="1783202" cy="2709333"/>
            </a:xfrm>
            <a:custGeom>
              <a:avLst/>
              <a:gdLst/>
              <a:ahLst/>
              <a:cxnLst/>
              <a:rect l="l" t="t" r="r" b="b"/>
              <a:pathLst>
                <a:path w="1783202" h="2709333">
                  <a:moveTo>
                    <a:pt x="0" y="0"/>
                  </a:moveTo>
                  <a:lnTo>
                    <a:pt x="1783202" y="0"/>
                  </a:lnTo>
                  <a:lnTo>
                    <a:pt x="1783202" y="2709333"/>
                  </a:lnTo>
                  <a:lnTo>
                    <a:pt x="0" y="2709333"/>
                  </a:lnTo>
                  <a:close/>
                </a:path>
              </a:pathLst>
            </a:custGeom>
            <a:solidFill>
              <a:srgbClr val="0345E4"/>
            </a:solidFill>
          </p:spPr>
        </p:sp>
        <p:sp>
          <p:nvSpPr>
            <p:cNvPr id="4" name="TextBox 4"/>
            <p:cNvSpPr txBox="1"/>
            <p:nvPr/>
          </p:nvSpPr>
          <p:spPr>
            <a:xfrm>
              <a:off x="0" y="-38100"/>
              <a:ext cx="1783202" cy="2747433"/>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9677400" y="419100"/>
            <a:ext cx="6139920" cy="801694"/>
          </a:xfrm>
          <a:prstGeom prst="rect">
            <a:avLst/>
          </a:prstGeom>
        </p:spPr>
        <p:txBody>
          <a:bodyPr wrap="square" lIns="0" tIns="0" rIns="0" bIns="0" rtlCol="0" anchor="t">
            <a:spAutoFit/>
          </a:bodyPr>
          <a:lstStyle/>
          <a:p>
            <a:pPr>
              <a:lnSpc>
                <a:spcPts val="6999"/>
              </a:lnSpc>
            </a:pPr>
            <a:r>
              <a:rPr lang="en-US" sz="4400" b="1" spc="99" dirty="0">
                <a:solidFill>
                  <a:srgbClr val="0000FF"/>
                </a:solidFill>
                <a:latin typeface="Arial" panose="020B0604020202020204" pitchFamily="34" charset="0"/>
                <a:ea typeface="Garet Bold"/>
                <a:cs typeface="Arial" panose="020B0604020202020204" pitchFamily="34" charset="0"/>
                <a:sym typeface="Garet Bold"/>
              </a:rPr>
              <a:t>Overview of Unilever</a:t>
            </a:r>
          </a:p>
        </p:txBody>
      </p:sp>
      <p:grpSp>
        <p:nvGrpSpPr>
          <p:cNvPr id="10" name="Group 10"/>
          <p:cNvGrpSpPr/>
          <p:nvPr/>
        </p:nvGrpSpPr>
        <p:grpSpPr>
          <a:xfrm>
            <a:off x="7334926" y="3382517"/>
            <a:ext cx="732337" cy="732337"/>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345E4"/>
            </a:solidFill>
            <a:ln cap="sq">
              <a:noFill/>
              <a:prstDash val="solid"/>
              <a:miter/>
            </a:ln>
          </p:spPr>
        </p:sp>
        <p:sp>
          <p:nvSpPr>
            <p:cNvPr id="12" name="TextBox 12"/>
            <p:cNvSpPr txBox="1"/>
            <p:nvPr/>
          </p:nvSpPr>
          <p:spPr>
            <a:xfrm>
              <a:off x="76200" y="47625"/>
              <a:ext cx="660400" cy="688975"/>
            </a:xfrm>
            <a:prstGeom prst="rect">
              <a:avLst/>
            </a:prstGeom>
          </p:spPr>
          <p:txBody>
            <a:bodyPr lIns="50800" tIns="50800" rIns="50800" bIns="50800" rtlCol="0" anchor="ctr"/>
            <a:lstStyle/>
            <a:p>
              <a:pPr algn="ctr">
                <a:lnSpc>
                  <a:spcPts val="2659"/>
                </a:lnSpc>
              </a:pPr>
              <a:r>
                <a:rPr lang="en-US" sz="1899" b="1">
                  <a:solidFill>
                    <a:srgbClr val="FFFFFF"/>
                  </a:solidFill>
                  <a:latin typeface="Garet Bold"/>
                  <a:ea typeface="Garet Bold"/>
                  <a:cs typeface="Garet Bold"/>
                  <a:sym typeface="Garet Bold"/>
                </a:rPr>
                <a:t>01</a:t>
              </a:r>
            </a:p>
          </p:txBody>
        </p:sp>
      </p:grpSp>
      <p:sp>
        <p:nvSpPr>
          <p:cNvPr id="13" name="TextBox 13"/>
          <p:cNvSpPr txBox="1"/>
          <p:nvPr/>
        </p:nvSpPr>
        <p:spPr>
          <a:xfrm>
            <a:off x="8251536" y="3257466"/>
            <a:ext cx="9328172" cy="1039515"/>
          </a:xfrm>
          <a:prstGeom prst="rect">
            <a:avLst/>
          </a:prstGeom>
        </p:spPr>
        <p:txBody>
          <a:bodyPr lIns="0" tIns="0" rIns="0" bIns="0" rtlCol="0" anchor="t">
            <a:spAutoFit/>
          </a:bodyPr>
          <a:lstStyle/>
          <a:p>
            <a:pPr algn="just">
              <a:lnSpc>
                <a:spcPct val="150000"/>
              </a:lnSpc>
            </a:pPr>
            <a:r>
              <a:rPr lang="en-GB" sz="2400" dirty="0">
                <a:latin typeface="Arial" panose="020B0604020202020204" pitchFamily="34" charset="0"/>
                <a:cs typeface="Arial" panose="020B0604020202020204" pitchFamily="34" charset="0"/>
              </a:rPr>
              <a:t>Unilever is a multinational organisation with multiple managers functioning to keep operations stable</a:t>
            </a:r>
          </a:p>
        </p:txBody>
      </p:sp>
      <p:grpSp>
        <p:nvGrpSpPr>
          <p:cNvPr id="15" name="Group 15"/>
          <p:cNvGrpSpPr/>
          <p:nvPr/>
        </p:nvGrpSpPr>
        <p:grpSpPr>
          <a:xfrm>
            <a:off x="7334926" y="5706563"/>
            <a:ext cx="732337" cy="732337"/>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345E4"/>
            </a:solidFill>
            <a:ln cap="sq">
              <a:noFill/>
              <a:prstDash val="solid"/>
              <a:miter/>
            </a:ln>
          </p:spPr>
        </p:sp>
        <p:sp>
          <p:nvSpPr>
            <p:cNvPr id="17" name="TextBox 17"/>
            <p:cNvSpPr txBox="1"/>
            <p:nvPr/>
          </p:nvSpPr>
          <p:spPr>
            <a:xfrm>
              <a:off x="76200" y="47625"/>
              <a:ext cx="660400" cy="688975"/>
            </a:xfrm>
            <a:prstGeom prst="rect">
              <a:avLst/>
            </a:prstGeom>
          </p:spPr>
          <p:txBody>
            <a:bodyPr lIns="50800" tIns="50800" rIns="50800" bIns="50800" rtlCol="0" anchor="ctr"/>
            <a:lstStyle/>
            <a:p>
              <a:pPr algn="ctr">
                <a:lnSpc>
                  <a:spcPts val="2659"/>
                </a:lnSpc>
              </a:pPr>
              <a:r>
                <a:rPr lang="en-US" sz="1899" b="1">
                  <a:solidFill>
                    <a:srgbClr val="FFFFFF"/>
                  </a:solidFill>
                  <a:latin typeface="Garet Bold"/>
                  <a:ea typeface="Garet Bold"/>
                  <a:cs typeface="Garet Bold"/>
                  <a:sym typeface="Garet Bold"/>
                </a:rPr>
                <a:t>02</a:t>
              </a:r>
            </a:p>
          </p:txBody>
        </p:sp>
      </p:grpSp>
      <p:sp>
        <p:nvSpPr>
          <p:cNvPr id="18" name="TextBox 18"/>
          <p:cNvSpPr txBox="1"/>
          <p:nvPr/>
        </p:nvSpPr>
        <p:spPr>
          <a:xfrm>
            <a:off x="8251536" y="5677851"/>
            <a:ext cx="9328172" cy="1661993"/>
          </a:xfrm>
          <a:prstGeom prst="rect">
            <a:avLst/>
          </a:prstGeom>
        </p:spPr>
        <p:txBody>
          <a:bodyPr lIns="0" tIns="0" rIns="0" bIns="0" rtlCol="0" anchor="t">
            <a:spAutoFit/>
          </a:bodyPr>
          <a:lstStyle/>
          <a:p>
            <a:pPr algn="just">
              <a:lnSpc>
                <a:spcPct val="150000"/>
              </a:lnSpc>
            </a:pPr>
            <a:r>
              <a:rPr lang="en-GB" sz="2400" dirty="0">
                <a:latin typeface="Arial" panose="020B0604020202020204" pitchFamily="34" charset="0"/>
                <a:cs typeface="Arial" panose="020B0604020202020204" pitchFamily="34" charset="0"/>
              </a:rPr>
              <a:t>Unilever’s operations span across 190+ countries engaging over 3.4 billion customers and helping generate revenues worth €60.8 billion (Unilever, 2025).</a:t>
            </a:r>
          </a:p>
        </p:txBody>
      </p:sp>
      <p:pic>
        <p:nvPicPr>
          <p:cNvPr id="14" name="image15.png"/>
          <p:cNvPicPr/>
          <p:nvPr/>
        </p:nvPicPr>
        <p:blipFill>
          <a:blip r:embed="rId3"/>
          <a:srcRect/>
          <a:stretch>
            <a:fillRect/>
          </a:stretch>
        </p:blipFill>
        <p:spPr>
          <a:xfrm>
            <a:off x="909492" y="919717"/>
            <a:ext cx="4801154" cy="4231945"/>
          </a:xfrm>
          <a:prstGeom prst="rect">
            <a:avLst/>
          </a:prstGeom>
          <a:ln>
            <a:noFill/>
          </a:ln>
          <a:effectLst>
            <a:outerShdw blurRad="292100" dist="139700" dir="2700000" algn="tl" rotWithShape="0">
              <a:srgbClr val="333333">
                <a:alpha val="65000"/>
              </a:srgbClr>
            </a:outerShdw>
          </a:effectLst>
        </p:spPr>
      </p:pic>
      <p:sp>
        <p:nvSpPr>
          <p:cNvPr id="6" name="Rounded Rectangle 5"/>
          <p:cNvSpPr/>
          <p:nvPr/>
        </p:nvSpPr>
        <p:spPr>
          <a:xfrm>
            <a:off x="1600200" y="5163447"/>
            <a:ext cx="3429000" cy="546856"/>
          </a:xfrm>
          <a:prstGeom prst="roundRect">
            <a:avLst/>
          </a:prstGeom>
          <a:solidFill>
            <a:srgbClr val="0345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Aft>
                <a:spcPts val="0"/>
              </a:spcAft>
            </a:pPr>
            <a:r>
              <a:rPr lang="en-GB" sz="2000" dirty="0">
                <a:latin typeface="Arial" panose="020B0604020202020204" pitchFamily="34" charset="0"/>
                <a:ea typeface="Arial" panose="020B0604020202020204" pitchFamily="34" charset="0"/>
              </a:rPr>
              <a:t>(Source: Unilever, 2025)</a:t>
            </a:r>
            <a:endParaRPr lang="en-GB"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25300" y="6605684"/>
            <a:ext cx="5421286" cy="2799389"/>
            <a:chOff x="0" y="0"/>
            <a:chExt cx="1427828" cy="737288"/>
          </a:xfrm>
        </p:grpSpPr>
        <p:sp>
          <p:nvSpPr>
            <p:cNvPr id="3" name="Freeform 3"/>
            <p:cNvSpPr/>
            <p:nvPr/>
          </p:nvSpPr>
          <p:spPr>
            <a:xfrm>
              <a:off x="0" y="0"/>
              <a:ext cx="1427828" cy="737288"/>
            </a:xfrm>
            <a:custGeom>
              <a:avLst/>
              <a:gdLst/>
              <a:ahLst/>
              <a:cxnLst/>
              <a:rect l="l" t="t" r="r" b="b"/>
              <a:pathLst>
                <a:path w="1427828" h="737288">
                  <a:moveTo>
                    <a:pt x="72831" y="0"/>
                  </a:moveTo>
                  <a:lnTo>
                    <a:pt x="1354997" y="0"/>
                  </a:lnTo>
                  <a:cubicBezTo>
                    <a:pt x="1374313" y="0"/>
                    <a:pt x="1392838" y="7673"/>
                    <a:pt x="1406497" y="21332"/>
                  </a:cubicBezTo>
                  <a:cubicBezTo>
                    <a:pt x="1420155" y="34990"/>
                    <a:pt x="1427828" y="53515"/>
                    <a:pt x="1427828" y="72831"/>
                  </a:cubicBezTo>
                  <a:lnTo>
                    <a:pt x="1427828" y="664457"/>
                  </a:lnTo>
                  <a:cubicBezTo>
                    <a:pt x="1427828" y="704680"/>
                    <a:pt x="1395221" y="737288"/>
                    <a:pt x="1354997" y="737288"/>
                  </a:cubicBezTo>
                  <a:lnTo>
                    <a:pt x="72831" y="737288"/>
                  </a:lnTo>
                  <a:cubicBezTo>
                    <a:pt x="32608" y="737288"/>
                    <a:pt x="0" y="704680"/>
                    <a:pt x="0" y="664457"/>
                  </a:cubicBezTo>
                  <a:lnTo>
                    <a:pt x="0" y="72831"/>
                  </a:lnTo>
                  <a:cubicBezTo>
                    <a:pt x="0" y="32608"/>
                    <a:pt x="32608" y="0"/>
                    <a:pt x="72831" y="0"/>
                  </a:cubicBezTo>
                  <a:close/>
                </a:path>
              </a:pathLst>
            </a:custGeom>
            <a:solidFill>
              <a:srgbClr val="0345E4"/>
            </a:solidFill>
          </p:spPr>
        </p:sp>
        <p:sp>
          <p:nvSpPr>
            <p:cNvPr id="4" name="TextBox 4"/>
            <p:cNvSpPr txBox="1"/>
            <p:nvPr/>
          </p:nvSpPr>
          <p:spPr>
            <a:xfrm>
              <a:off x="0" y="-38100"/>
              <a:ext cx="1427828" cy="775388"/>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335726" y="2831236"/>
            <a:ext cx="5089482" cy="6417970"/>
            <a:chOff x="0" y="0"/>
            <a:chExt cx="1340440" cy="1690329"/>
          </a:xfrm>
        </p:grpSpPr>
        <p:sp>
          <p:nvSpPr>
            <p:cNvPr id="6" name="Freeform 6"/>
            <p:cNvSpPr/>
            <p:nvPr/>
          </p:nvSpPr>
          <p:spPr>
            <a:xfrm>
              <a:off x="0" y="0"/>
              <a:ext cx="1340440" cy="1690329"/>
            </a:xfrm>
            <a:custGeom>
              <a:avLst/>
              <a:gdLst/>
              <a:ahLst/>
              <a:cxnLst/>
              <a:rect l="l" t="t" r="r" b="b"/>
              <a:pathLst>
                <a:path w="1340440" h="1690329">
                  <a:moveTo>
                    <a:pt x="77579" y="0"/>
                  </a:moveTo>
                  <a:lnTo>
                    <a:pt x="1262861" y="0"/>
                  </a:lnTo>
                  <a:cubicBezTo>
                    <a:pt x="1305707" y="0"/>
                    <a:pt x="1340440" y="34733"/>
                    <a:pt x="1340440" y="77579"/>
                  </a:cubicBezTo>
                  <a:lnTo>
                    <a:pt x="1340440" y="1612750"/>
                  </a:lnTo>
                  <a:cubicBezTo>
                    <a:pt x="1340440" y="1633325"/>
                    <a:pt x="1332266" y="1653058"/>
                    <a:pt x="1317717" y="1667607"/>
                  </a:cubicBezTo>
                  <a:cubicBezTo>
                    <a:pt x="1303169" y="1682156"/>
                    <a:pt x="1283436" y="1690329"/>
                    <a:pt x="1262861" y="1690329"/>
                  </a:cubicBezTo>
                  <a:lnTo>
                    <a:pt x="77579" y="1690329"/>
                  </a:lnTo>
                  <a:cubicBezTo>
                    <a:pt x="34733" y="1690329"/>
                    <a:pt x="0" y="1655596"/>
                    <a:pt x="0" y="1612750"/>
                  </a:cubicBezTo>
                  <a:lnTo>
                    <a:pt x="0" y="77579"/>
                  </a:lnTo>
                  <a:cubicBezTo>
                    <a:pt x="0" y="57004"/>
                    <a:pt x="8173" y="37271"/>
                    <a:pt x="22722" y="22722"/>
                  </a:cubicBezTo>
                  <a:cubicBezTo>
                    <a:pt x="37271" y="8173"/>
                    <a:pt x="57004" y="0"/>
                    <a:pt x="77579" y="0"/>
                  </a:cubicBezTo>
                  <a:close/>
                </a:path>
              </a:pathLst>
            </a:custGeom>
            <a:solidFill>
              <a:srgbClr val="E8ECEC"/>
            </a:solidFill>
          </p:spPr>
        </p:sp>
        <p:sp>
          <p:nvSpPr>
            <p:cNvPr id="7" name="TextBox 7"/>
            <p:cNvSpPr txBox="1"/>
            <p:nvPr/>
          </p:nvSpPr>
          <p:spPr>
            <a:xfrm>
              <a:off x="0" y="-38100"/>
              <a:ext cx="1340440" cy="1728429"/>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2573000" y="6591300"/>
            <a:ext cx="5421286" cy="2799389"/>
            <a:chOff x="0" y="0"/>
            <a:chExt cx="1427828" cy="737288"/>
          </a:xfrm>
        </p:grpSpPr>
        <p:sp>
          <p:nvSpPr>
            <p:cNvPr id="12" name="Freeform 12"/>
            <p:cNvSpPr/>
            <p:nvPr/>
          </p:nvSpPr>
          <p:spPr>
            <a:xfrm>
              <a:off x="0" y="0"/>
              <a:ext cx="1427828" cy="737288"/>
            </a:xfrm>
            <a:custGeom>
              <a:avLst/>
              <a:gdLst/>
              <a:ahLst/>
              <a:cxnLst/>
              <a:rect l="l" t="t" r="r" b="b"/>
              <a:pathLst>
                <a:path w="1427828" h="737288">
                  <a:moveTo>
                    <a:pt x="72831" y="0"/>
                  </a:moveTo>
                  <a:lnTo>
                    <a:pt x="1354997" y="0"/>
                  </a:lnTo>
                  <a:cubicBezTo>
                    <a:pt x="1374313" y="0"/>
                    <a:pt x="1392838" y="7673"/>
                    <a:pt x="1406497" y="21332"/>
                  </a:cubicBezTo>
                  <a:cubicBezTo>
                    <a:pt x="1420155" y="34990"/>
                    <a:pt x="1427828" y="53515"/>
                    <a:pt x="1427828" y="72831"/>
                  </a:cubicBezTo>
                  <a:lnTo>
                    <a:pt x="1427828" y="664457"/>
                  </a:lnTo>
                  <a:cubicBezTo>
                    <a:pt x="1427828" y="704680"/>
                    <a:pt x="1395221" y="737288"/>
                    <a:pt x="1354997" y="737288"/>
                  </a:cubicBezTo>
                  <a:lnTo>
                    <a:pt x="72831" y="737288"/>
                  </a:lnTo>
                  <a:cubicBezTo>
                    <a:pt x="32608" y="737288"/>
                    <a:pt x="0" y="704680"/>
                    <a:pt x="0" y="664457"/>
                  </a:cubicBezTo>
                  <a:lnTo>
                    <a:pt x="0" y="72831"/>
                  </a:lnTo>
                  <a:cubicBezTo>
                    <a:pt x="0" y="32608"/>
                    <a:pt x="32608" y="0"/>
                    <a:pt x="72831" y="0"/>
                  </a:cubicBezTo>
                  <a:close/>
                </a:path>
              </a:pathLst>
            </a:custGeom>
            <a:solidFill>
              <a:srgbClr val="0345E4"/>
            </a:solidFill>
          </p:spPr>
        </p:sp>
        <p:sp>
          <p:nvSpPr>
            <p:cNvPr id="13" name="TextBox 13"/>
            <p:cNvSpPr txBox="1"/>
            <p:nvPr/>
          </p:nvSpPr>
          <p:spPr>
            <a:xfrm>
              <a:off x="0" y="-38100"/>
              <a:ext cx="1427828" cy="775388"/>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12738902" y="2790525"/>
            <a:ext cx="5089482" cy="6417970"/>
            <a:chOff x="0" y="0"/>
            <a:chExt cx="1340440" cy="1690329"/>
          </a:xfrm>
        </p:grpSpPr>
        <p:sp>
          <p:nvSpPr>
            <p:cNvPr id="15" name="Freeform 15"/>
            <p:cNvSpPr/>
            <p:nvPr/>
          </p:nvSpPr>
          <p:spPr>
            <a:xfrm>
              <a:off x="0" y="0"/>
              <a:ext cx="1340440" cy="1690329"/>
            </a:xfrm>
            <a:custGeom>
              <a:avLst/>
              <a:gdLst/>
              <a:ahLst/>
              <a:cxnLst/>
              <a:rect l="l" t="t" r="r" b="b"/>
              <a:pathLst>
                <a:path w="1340440" h="1690329">
                  <a:moveTo>
                    <a:pt x="77579" y="0"/>
                  </a:moveTo>
                  <a:lnTo>
                    <a:pt x="1262861" y="0"/>
                  </a:lnTo>
                  <a:cubicBezTo>
                    <a:pt x="1305707" y="0"/>
                    <a:pt x="1340440" y="34733"/>
                    <a:pt x="1340440" y="77579"/>
                  </a:cubicBezTo>
                  <a:lnTo>
                    <a:pt x="1340440" y="1612750"/>
                  </a:lnTo>
                  <a:cubicBezTo>
                    <a:pt x="1340440" y="1633325"/>
                    <a:pt x="1332266" y="1653058"/>
                    <a:pt x="1317717" y="1667607"/>
                  </a:cubicBezTo>
                  <a:cubicBezTo>
                    <a:pt x="1303169" y="1682156"/>
                    <a:pt x="1283436" y="1690329"/>
                    <a:pt x="1262861" y="1690329"/>
                  </a:cubicBezTo>
                  <a:lnTo>
                    <a:pt x="77579" y="1690329"/>
                  </a:lnTo>
                  <a:cubicBezTo>
                    <a:pt x="34733" y="1690329"/>
                    <a:pt x="0" y="1655596"/>
                    <a:pt x="0" y="1612750"/>
                  </a:cubicBezTo>
                  <a:lnTo>
                    <a:pt x="0" y="77579"/>
                  </a:lnTo>
                  <a:cubicBezTo>
                    <a:pt x="0" y="57004"/>
                    <a:pt x="8173" y="37271"/>
                    <a:pt x="22722" y="22722"/>
                  </a:cubicBezTo>
                  <a:cubicBezTo>
                    <a:pt x="37271" y="8173"/>
                    <a:pt x="57004" y="0"/>
                    <a:pt x="77579" y="0"/>
                  </a:cubicBezTo>
                  <a:close/>
                </a:path>
              </a:pathLst>
            </a:custGeom>
            <a:solidFill>
              <a:srgbClr val="E8ECEC"/>
            </a:solidFill>
          </p:spPr>
        </p:sp>
        <p:sp>
          <p:nvSpPr>
            <p:cNvPr id="16" name="TextBox 16"/>
            <p:cNvSpPr txBox="1"/>
            <p:nvPr/>
          </p:nvSpPr>
          <p:spPr>
            <a:xfrm>
              <a:off x="0" y="-38100"/>
              <a:ext cx="1340440" cy="1728429"/>
            </a:xfrm>
            <a:prstGeom prst="rect">
              <a:avLst/>
            </a:prstGeom>
          </p:spPr>
          <p:txBody>
            <a:bodyPr lIns="50800" tIns="50800" rIns="50800" bIns="50800" rtlCol="0" anchor="ctr"/>
            <a:lstStyle/>
            <a:p>
              <a:pPr algn="ctr">
                <a:lnSpc>
                  <a:spcPts val="2659"/>
                </a:lnSpc>
              </a:pPr>
              <a:endParaRPr/>
            </a:p>
          </p:txBody>
        </p:sp>
      </p:grpSp>
      <p:grpSp>
        <p:nvGrpSpPr>
          <p:cNvPr id="29" name="Group 29"/>
          <p:cNvGrpSpPr/>
          <p:nvPr/>
        </p:nvGrpSpPr>
        <p:grpSpPr>
          <a:xfrm>
            <a:off x="0" y="0"/>
            <a:ext cx="17368147" cy="1543194"/>
            <a:chOff x="0" y="0"/>
            <a:chExt cx="4574327" cy="406438"/>
          </a:xfrm>
        </p:grpSpPr>
        <p:sp>
          <p:nvSpPr>
            <p:cNvPr id="30" name="Freeform 30"/>
            <p:cNvSpPr/>
            <p:nvPr/>
          </p:nvSpPr>
          <p:spPr>
            <a:xfrm>
              <a:off x="0" y="0"/>
              <a:ext cx="4574327" cy="406438"/>
            </a:xfrm>
            <a:custGeom>
              <a:avLst/>
              <a:gdLst/>
              <a:ahLst/>
              <a:cxnLst/>
              <a:rect l="l" t="t" r="r" b="b"/>
              <a:pathLst>
                <a:path w="4574327" h="406438">
                  <a:moveTo>
                    <a:pt x="0" y="0"/>
                  </a:moveTo>
                  <a:lnTo>
                    <a:pt x="4574327" y="0"/>
                  </a:lnTo>
                  <a:lnTo>
                    <a:pt x="4574327" y="406438"/>
                  </a:lnTo>
                  <a:lnTo>
                    <a:pt x="0" y="406438"/>
                  </a:lnTo>
                  <a:close/>
                </a:path>
              </a:pathLst>
            </a:custGeom>
            <a:solidFill>
              <a:srgbClr val="0345E4"/>
            </a:solidFill>
          </p:spPr>
        </p:sp>
        <p:sp>
          <p:nvSpPr>
            <p:cNvPr id="31" name="TextBox 31"/>
            <p:cNvSpPr txBox="1"/>
            <p:nvPr/>
          </p:nvSpPr>
          <p:spPr>
            <a:xfrm>
              <a:off x="0" y="-38100"/>
              <a:ext cx="4574327" cy="444538"/>
            </a:xfrm>
            <a:prstGeom prst="rect">
              <a:avLst/>
            </a:prstGeom>
          </p:spPr>
          <p:txBody>
            <a:bodyPr lIns="50800" tIns="50800" rIns="50800" bIns="50800" rtlCol="0" anchor="ctr"/>
            <a:lstStyle/>
            <a:p>
              <a:pPr algn="ctr">
                <a:lnSpc>
                  <a:spcPts val="2659"/>
                </a:lnSpc>
              </a:pPr>
              <a:endParaRPr/>
            </a:p>
          </p:txBody>
        </p:sp>
      </p:grpSp>
      <p:sp>
        <p:nvSpPr>
          <p:cNvPr id="35" name="TextBox 35"/>
          <p:cNvSpPr txBox="1"/>
          <p:nvPr/>
        </p:nvSpPr>
        <p:spPr>
          <a:xfrm>
            <a:off x="3382732" y="445858"/>
            <a:ext cx="12796147" cy="677108"/>
          </a:xfrm>
          <a:prstGeom prst="rect">
            <a:avLst/>
          </a:prstGeom>
        </p:spPr>
        <p:txBody>
          <a:bodyPr wrap="square" lIns="0" tIns="0" rIns="0" bIns="0" rtlCol="0" anchor="t">
            <a:spAutoFit/>
          </a:bodyPr>
          <a:lstStyle/>
          <a:p>
            <a:r>
              <a:rPr lang="en-US" sz="4400" b="1" dirty="0">
                <a:solidFill>
                  <a:schemeClr val="bg1"/>
                </a:solidFill>
                <a:latin typeface="Arial" panose="020B0604020202020204" pitchFamily="34" charset="0"/>
                <a:cs typeface="Arial" panose="020B0604020202020204" pitchFamily="34" charset="0"/>
              </a:rPr>
              <a:t>Mintzberg’s 10 managerial roles framework</a:t>
            </a:r>
            <a:endParaRPr lang="en-US" sz="4400" dirty="0">
              <a:solidFill>
                <a:schemeClr val="bg1"/>
              </a:solidFill>
              <a:latin typeface="Arial" panose="020B0604020202020204" pitchFamily="34" charset="0"/>
              <a:cs typeface="Arial" panose="020B0604020202020204" pitchFamily="34" charset="0"/>
            </a:endParaRPr>
          </a:p>
        </p:txBody>
      </p:sp>
      <p:sp>
        <p:nvSpPr>
          <p:cNvPr id="36" name="TextBox 36"/>
          <p:cNvSpPr txBox="1"/>
          <p:nvPr/>
        </p:nvSpPr>
        <p:spPr>
          <a:xfrm>
            <a:off x="824250" y="3188756"/>
            <a:ext cx="4112433" cy="448841"/>
          </a:xfrm>
          <a:prstGeom prst="rect">
            <a:avLst/>
          </a:prstGeom>
        </p:spPr>
        <p:txBody>
          <a:bodyPr lIns="0" tIns="0" rIns="0" bIns="0" rtlCol="0" anchor="t">
            <a:spAutoFit/>
          </a:bodyPr>
          <a:lstStyle/>
          <a:p>
            <a:pPr algn="ctr">
              <a:lnSpc>
                <a:spcPts val="3499"/>
              </a:lnSpc>
            </a:pPr>
            <a:r>
              <a:rPr lang="en-US" sz="2499" b="1" dirty="0">
                <a:solidFill>
                  <a:srgbClr val="000000"/>
                </a:solidFill>
                <a:latin typeface="Arial" panose="020B0604020202020204" pitchFamily="34" charset="0"/>
                <a:ea typeface="Garet Bold"/>
                <a:cs typeface="Arial" panose="020B0604020202020204" pitchFamily="34" charset="0"/>
                <a:sym typeface="Garet Bold"/>
              </a:rPr>
              <a:t>Definition</a:t>
            </a:r>
          </a:p>
        </p:txBody>
      </p:sp>
      <p:sp>
        <p:nvSpPr>
          <p:cNvPr id="37" name="TextBox 37"/>
          <p:cNvSpPr txBox="1"/>
          <p:nvPr/>
        </p:nvSpPr>
        <p:spPr>
          <a:xfrm>
            <a:off x="13440397" y="3042476"/>
            <a:ext cx="4112433" cy="448841"/>
          </a:xfrm>
          <a:prstGeom prst="rect">
            <a:avLst/>
          </a:prstGeom>
        </p:spPr>
        <p:txBody>
          <a:bodyPr lIns="0" tIns="0" rIns="0" bIns="0" rtlCol="0" anchor="t">
            <a:spAutoFit/>
          </a:bodyPr>
          <a:lstStyle/>
          <a:p>
            <a:pPr algn="ctr">
              <a:lnSpc>
                <a:spcPts val="3499"/>
              </a:lnSpc>
            </a:pPr>
            <a:r>
              <a:rPr lang="en-US" sz="2499" b="1" dirty="0">
                <a:solidFill>
                  <a:srgbClr val="000000"/>
                </a:solidFill>
                <a:latin typeface="Arial" panose="020B0604020202020204" pitchFamily="34" charset="0"/>
                <a:ea typeface="Garet Bold"/>
                <a:cs typeface="Arial" panose="020B0604020202020204" pitchFamily="34" charset="0"/>
                <a:sym typeface="Garet Bold"/>
              </a:rPr>
              <a:t>Importance</a:t>
            </a:r>
          </a:p>
        </p:txBody>
      </p:sp>
      <p:sp>
        <p:nvSpPr>
          <p:cNvPr id="39" name="TextBox 39"/>
          <p:cNvSpPr txBox="1"/>
          <p:nvPr/>
        </p:nvSpPr>
        <p:spPr>
          <a:xfrm>
            <a:off x="879727" y="4991560"/>
            <a:ext cx="4112433" cy="3323987"/>
          </a:xfrm>
          <a:prstGeom prst="rect">
            <a:avLst/>
          </a:prstGeom>
        </p:spPr>
        <p:txBody>
          <a:bodyPr lIns="0" tIns="0" rIns="0" bIns="0" rtlCol="0" anchor="t">
            <a:spAutoFit/>
          </a:bodyPr>
          <a:lstStyle/>
          <a:p>
            <a:pPr algn="just">
              <a:lnSpc>
                <a:spcPct val="150000"/>
              </a:lnSpc>
            </a:pPr>
            <a:r>
              <a:rPr lang="en-GB" sz="2400" dirty="0">
                <a:latin typeface="Arial" panose="020B0604020202020204" pitchFamily="34" charset="0"/>
                <a:cs typeface="Arial" panose="020B0604020202020204" pitchFamily="34" charset="0"/>
              </a:rPr>
              <a:t>Mintzberg’s ten managerial role framework identifies ten distinct managerial styles arranged within decisional, informational and interpersonal roles </a:t>
            </a:r>
          </a:p>
        </p:txBody>
      </p:sp>
      <p:sp>
        <p:nvSpPr>
          <p:cNvPr id="40" name="TextBox 40"/>
          <p:cNvSpPr txBox="1"/>
          <p:nvPr/>
        </p:nvSpPr>
        <p:spPr>
          <a:xfrm>
            <a:off x="13227426" y="4759476"/>
            <a:ext cx="4112433" cy="3877985"/>
          </a:xfrm>
          <a:prstGeom prst="rect">
            <a:avLst/>
          </a:prstGeom>
        </p:spPr>
        <p:txBody>
          <a:bodyPr lIns="0" tIns="0" rIns="0" bIns="0" rtlCol="0" anchor="t">
            <a:spAutoFit/>
          </a:bodyPr>
          <a:lstStyle/>
          <a:p>
            <a:pPr algn="just">
              <a:lnSpc>
                <a:spcPct val="150000"/>
              </a:lnSpc>
            </a:pPr>
            <a:r>
              <a:rPr lang="en-GB" sz="2400" dirty="0">
                <a:latin typeface="Arial" panose="020B0604020202020204" pitchFamily="34" charset="0"/>
                <a:cs typeface="Arial" panose="020B0604020202020204" pitchFamily="34" charset="0"/>
              </a:rPr>
              <a:t>Mintzberg’s managerial model is important to evaluate managerial duties and assess effectiveness of responsibilities to improve employee interactions (Kirisci-Sarikaya and Sonmez, 2023)</a:t>
            </a:r>
          </a:p>
        </p:txBody>
      </p:sp>
      <p:pic>
        <p:nvPicPr>
          <p:cNvPr id="1026" name="Picture 2" descr="Manager's roles – india free notes.co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5110" y="3805689"/>
            <a:ext cx="5883266" cy="43876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 y="0"/>
            <a:ext cx="2438400" cy="10287000"/>
            <a:chOff x="0" y="0"/>
            <a:chExt cx="1689989" cy="2709333"/>
          </a:xfrm>
        </p:grpSpPr>
        <p:sp>
          <p:nvSpPr>
            <p:cNvPr id="3" name="Freeform 3"/>
            <p:cNvSpPr/>
            <p:nvPr/>
          </p:nvSpPr>
          <p:spPr>
            <a:xfrm>
              <a:off x="0" y="0"/>
              <a:ext cx="1689989" cy="2709333"/>
            </a:xfrm>
            <a:custGeom>
              <a:avLst/>
              <a:gdLst/>
              <a:ahLst/>
              <a:cxnLst/>
              <a:rect l="l" t="t" r="r" b="b"/>
              <a:pathLst>
                <a:path w="1689989" h="2709333">
                  <a:moveTo>
                    <a:pt x="0" y="0"/>
                  </a:moveTo>
                  <a:lnTo>
                    <a:pt x="1689989" y="0"/>
                  </a:lnTo>
                  <a:lnTo>
                    <a:pt x="1689989" y="2709333"/>
                  </a:lnTo>
                  <a:lnTo>
                    <a:pt x="0" y="2709333"/>
                  </a:lnTo>
                  <a:close/>
                </a:path>
              </a:pathLst>
            </a:custGeom>
            <a:solidFill>
              <a:srgbClr val="0345E4"/>
            </a:solidFill>
          </p:spPr>
        </p:sp>
        <p:sp>
          <p:nvSpPr>
            <p:cNvPr id="4" name="TextBox 4"/>
            <p:cNvSpPr txBox="1"/>
            <p:nvPr/>
          </p:nvSpPr>
          <p:spPr>
            <a:xfrm>
              <a:off x="0" y="-38100"/>
              <a:ext cx="1689989" cy="2747433"/>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066800" y="2445069"/>
            <a:ext cx="7474654" cy="1954055"/>
            <a:chOff x="0" y="0"/>
            <a:chExt cx="1968633" cy="514648"/>
          </a:xfrm>
        </p:grpSpPr>
        <p:sp>
          <p:nvSpPr>
            <p:cNvPr id="18" name="Freeform 18"/>
            <p:cNvSpPr/>
            <p:nvPr/>
          </p:nvSpPr>
          <p:spPr>
            <a:xfrm>
              <a:off x="0" y="0"/>
              <a:ext cx="1968633" cy="514648"/>
            </a:xfrm>
            <a:custGeom>
              <a:avLst/>
              <a:gdLst/>
              <a:ahLst/>
              <a:cxnLst/>
              <a:rect l="l" t="t" r="r" b="b"/>
              <a:pathLst>
                <a:path w="1968633" h="514648">
                  <a:moveTo>
                    <a:pt x="52824" y="0"/>
                  </a:moveTo>
                  <a:lnTo>
                    <a:pt x="1915809" y="0"/>
                  </a:lnTo>
                  <a:cubicBezTo>
                    <a:pt x="1929819" y="0"/>
                    <a:pt x="1943255" y="5565"/>
                    <a:pt x="1953161" y="15472"/>
                  </a:cubicBezTo>
                  <a:cubicBezTo>
                    <a:pt x="1963068" y="25378"/>
                    <a:pt x="1968633" y="38814"/>
                    <a:pt x="1968633" y="52824"/>
                  </a:cubicBezTo>
                  <a:lnTo>
                    <a:pt x="1968633" y="461825"/>
                  </a:lnTo>
                  <a:cubicBezTo>
                    <a:pt x="1968633" y="490998"/>
                    <a:pt x="1944983" y="514648"/>
                    <a:pt x="1915809" y="514648"/>
                  </a:cubicBezTo>
                  <a:lnTo>
                    <a:pt x="52824" y="514648"/>
                  </a:lnTo>
                  <a:cubicBezTo>
                    <a:pt x="38814" y="514648"/>
                    <a:pt x="25378" y="509083"/>
                    <a:pt x="15472" y="499176"/>
                  </a:cubicBezTo>
                  <a:cubicBezTo>
                    <a:pt x="5565" y="489270"/>
                    <a:pt x="0" y="475834"/>
                    <a:pt x="0" y="461825"/>
                  </a:cubicBezTo>
                  <a:lnTo>
                    <a:pt x="0" y="52824"/>
                  </a:lnTo>
                  <a:cubicBezTo>
                    <a:pt x="0" y="38814"/>
                    <a:pt x="5565" y="25378"/>
                    <a:pt x="15472" y="15472"/>
                  </a:cubicBezTo>
                  <a:cubicBezTo>
                    <a:pt x="25378" y="5565"/>
                    <a:pt x="38814" y="0"/>
                    <a:pt x="52824" y="0"/>
                  </a:cubicBezTo>
                  <a:close/>
                </a:path>
              </a:pathLst>
            </a:custGeom>
            <a:solidFill>
              <a:srgbClr val="E8ECEC"/>
            </a:solidFill>
          </p:spPr>
        </p:sp>
        <p:sp>
          <p:nvSpPr>
            <p:cNvPr id="19" name="TextBox 19"/>
            <p:cNvSpPr txBox="1"/>
            <p:nvPr/>
          </p:nvSpPr>
          <p:spPr>
            <a:xfrm>
              <a:off x="0" y="-38100"/>
              <a:ext cx="1968633" cy="552748"/>
            </a:xfrm>
            <a:prstGeom prst="rect">
              <a:avLst/>
            </a:prstGeom>
          </p:spPr>
          <p:txBody>
            <a:bodyPr lIns="50800" tIns="50800" rIns="50800" bIns="50800" rtlCol="0" anchor="ctr"/>
            <a:lstStyle/>
            <a:p>
              <a:pPr algn="ctr">
                <a:lnSpc>
                  <a:spcPts val="2659"/>
                </a:lnSpc>
              </a:pPr>
              <a:endParaRPr/>
            </a:p>
          </p:txBody>
        </p:sp>
      </p:grpSp>
      <p:sp>
        <p:nvSpPr>
          <p:cNvPr id="20" name="TextBox 20"/>
          <p:cNvSpPr txBox="1"/>
          <p:nvPr/>
        </p:nvSpPr>
        <p:spPr>
          <a:xfrm>
            <a:off x="1558730" y="2795768"/>
            <a:ext cx="6490794" cy="1107996"/>
          </a:xfrm>
          <a:prstGeom prst="rect">
            <a:avLst/>
          </a:prstGeom>
        </p:spPr>
        <p:txBody>
          <a:bodyPr lIns="0" tIns="0" rIns="0" bIns="0" rtlCol="0" anchor="t">
            <a:spAutoFit/>
          </a:bodyPr>
          <a:lstStyle/>
          <a:p>
            <a:pPr algn="just"/>
            <a:r>
              <a:rPr lang="en-GB" sz="2400" dirty="0">
                <a:latin typeface="Arial" panose="020B0604020202020204" pitchFamily="34" charset="0"/>
                <a:cs typeface="Arial" panose="020B0604020202020204" pitchFamily="34" charset="0"/>
              </a:rPr>
              <a:t>Figurehead managers representing Unilever during social events are responsible for maintaining effective brand image</a:t>
            </a:r>
          </a:p>
        </p:txBody>
      </p:sp>
      <p:grpSp>
        <p:nvGrpSpPr>
          <p:cNvPr id="28" name="Group 28"/>
          <p:cNvGrpSpPr/>
          <p:nvPr/>
        </p:nvGrpSpPr>
        <p:grpSpPr>
          <a:xfrm>
            <a:off x="1066800" y="4964846"/>
            <a:ext cx="7474654" cy="1954055"/>
            <a:chOff x="0" y="0"/>
            <a:chExt cx="1968633" cy="514648"/>
          </a:xfrm>
        </p:grpSpPr>
        <p:sp>
          <p:nvSpPr>
            <p:cNvPr id="29" name="Freeform 29"/>
            <p:cNvSpPr/>
            <p:nvPr/>
          </p:nvSpPr>
          <p:spPr>
            <a:xfrm>
              <a:off x="0" y="0"/>
              <a:ext cx="1968633" cy="514648"/>
            </a:xfrm>
            <a:custGeom>
              <a:avLst/>
              <a:gdLst/>
              <a:ahLst/>
              <a:cxnLst/>
              <a:rect l="l" t="t" r="r" b="b"/>
              <a:pathLst>
                <a:path w="1968633" h="514648">
                  <a:moveTo>
                    <a:pt x="52824" y="0"/>
                  </a:moveTo>
                  <a:lnTo>
                    <a:pt x="1915809" y="0"/>
                  </a:lnTo>
                  <a:cubicBezTo>
                    <a:pt x="1929819" y="0"/>
                    <a:pt x="1943255" y="5565"/>
                    <a:pt x="1953161" y="15472"/>
                  </a:cubicBezTo>
                  <a:cubicBezTo>
                    <a:pt x="1963068" y="25378"/>
                    <a:pt x="1968633" y="38814"/>
                    <a:pt x="1968633" y="52824"/>
                  </a:cubicBezTo>
                  <a:lnTo>
                    <a:pt x="1968633" y="461825"/>
                  </a:lnTo>
                  <a:cubicBezTo>
                    <a:pt x="1968633" y="490998"/>
                    <a:pt x="1944983" y="514648"/>
                    <a:pt x="1915809" y="514648"/>
                  </a:cubicBezTo>
                  <a:lnTo>
                    <a:pt x="52824" y="514648"/>
                  </a:lnTo>
                  <a:cubicBezTo>
                    <a:pt x="38814" y="514648"/>
                    <a:pt x="25378" y="509083"/>
                    <a:pt x="15472" y="499176"/>
                  </a:cubicBezTo>
                  <a:cubicBezTo>
                    <a:pt x="5565" y="489270"/>
                    <a:pt x="0" y="475834"/>
                    <a:pt x="0" y="461825"/>
                  </a:cubicBezTo>
                  <a:lnTo>
                    <a:pt x="0" y="52824"/>
                  </a:lnTo>
                  <a:cubicBezTo>
                    <a:pt x="0" y="38814"/>
                    <a:pt x="5565" y="25378"/>
                    <a:pt x="15472" y="15472"/>
                  </a:cubicBezTo>
                  <a:cubicBezTo>
                    <a:pt x="25378" y="5565"/>
                    <a:pt x="38814" y="0"/>
                    <a:pt x="52824" y="0"/>
                  </a:cubicBezTo>
                  <a:close/>
                </a:path>
              </a:pathLst>
            </a:custGeom>
            <a:solidFill>
              <a:srgbClr val="E8ECEC"/>
            </a:solidFill>
          </p:spPr>
        </p:sp>
        <p:sp>
          <p:nvSpPr>
            <p:cNvPr id="30" name="TextBox 30"/>
            <p:cNvSpPr txBox="1"/>
            <p:nvPr/>
          </p:nvSpPr>
          <p:spPr>
            <a:xfrm>
              <a:off x="0" y="-38100"/>
              <a:ext cx="1968633" cy="552748"/>
            </a:xfrm>
            <a:prstGeom prst="rect">
              <a:avLst/>
            </a:prstGeom>
          </p:spPr>
          <p:txBody>
            <a:bodyPr lIns="50800" tIns="50800" rIns="50800" bIns="50800" rtlCol="0" anchor="ctr"/>
            <a:lstStyle/>
            <a:p>
              <a:pPr algn="ctr">
                <a:lnSpc>
                  <a:spcPts val="2659"/>
                </a:lnSpc>
              </a:pPr>
              <a:endParaRPr/>
            </a:p>
          </p:txBody>
        </p:sp>
      </p:grpSp>
      <p:sp>
        <p:nvSpPr>
          <p:cNvPr id="31" name="TextBox 31"/>
          <p:cNvSpPr txBox="1"/>
          <p:nvPr/>
        </p:nvSpPr>
        <p:spPr>
          <a:xfrm>
            <a:off x="1525536" y="5176833"/>
            <a:ext cx="6490794" cy="1477328"/>
          </a:xfrm>
          <a:prstGeom prst="rect">
            <a:avLst/>
          </a:prstGeom>
        </p:spPr>
        <p:txBody>
          <a:bodyPr lIns="0" tIns="0" rIns="0" bIns="0" rtlCol="0" anchor="t">
            <a:spAutoFit/>
          </a:bodyPr>
          <a:lstStyle/>
          <a:p>
            <a:pPr algn="just"/>
            <a:r>
              <a:rPr lang="en-GB" sz="2400" dirty="0">
                <a:latin typeface="Arial" panose="020B0604020202020204" pitchFamily="34" charset="0"/>
                <a:cs typeface="Arial" panose="020B0604020202020204" pitchFamily="34" charset="0"/>
              </a:rPr>
              <a:t>Unilever’s managers are provided PR training to help facilitate figurehead roles and improve the firm’s representation in social events (Kusuma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2024).</a:t>
            </a:r>
          </a:p>
        </p:txBody>
      </p:sp>
      <p:grpSp>
        <p:nvGrpSpPr>
          <p:cNvPr id="46" name="Group 28"/>
          <p:cNvGrpSpPr/>
          <p:nvPr/>
        </p:nvGrpSpPr>
        <p:grpSpPr>
          <a:xfrm>
            <a:off x="1066800" y="7505700"/>
            <a:ext cx="7474654" cy="1954055"/>
            <a:chOff x="0" y="0"/>
            <a:chExt cx="1968633" cy="514648"/>
          </a:xfrm>
        </p:grpSpPr>
        <p:sp>
          <p:nvSpPr>
            <p:cNvPr id="47" name="Freeform 29"/>
            <p:cNvSpPr/>
            <p:nvPr/>
          </p:nvSpPr>
          <p:spPr>
            <a:xfrm>
              <a:off x="0" y="0"/>
              <a:ext cx="1968633" cy="514648"/>
            </a:xfrm>
            <a:custGeom>
              <a:avLst/>
              <a:gdLst/>
              <a:ahLst/>
              <a:cxnLst/>
              <a:rect l="l" t="t" r="r" b="b"/>
              <a:pathLst>
                <a:path w="1968633" h="514648">
                  <a:moveTo>
                    <a:pt x="52824" y="0"/>
                  </a:moveTo>
                  <a:lnTo>
                    <a:pt x="1915809" y="0"/>
                  </a:lnTo>
                  <a:cubicBezTo>
                    <a:pt x="1929819" y="0"/>
                    <a:pt x="1943255" y="5565"/>
                    <a:pt x="1953161" y="15472"/>
                  </a:cubicBezTo>
                  <a:cubicBezTo>
                    <a:pt x="1963068" y="25378"/>
                    <a:pt x="1968633" y="38814"/>
                    <a:pt x="1968633" y="52824"/>
                  </a:cubicBezTo>
                  <a:lnTo>
                    <a:pt x="1968633" y="461825"/>
                  </a:lnTo>
                  <a:cubicBezTo>
                    <a:pt x="1968633" y="490998"/>
                    <a:pt x="1944983" y="514648"/>
                    <a:pt x="1915809" y="514648"/>
                  </a:cubicBezTo>
                  <a:lnTo>
                    <a:pt x="52824" y="514648"/>
                  </a:lnTo>
                  <a:cubicBezTo>
                    <a:pt x="38814" y="514648"/>
                    <a:pt x="25378" y="509083"/>
                    <a:pt x="15472" y="499176"/>
                  </a:cubicBezTo>
                  <a:cubicBezTo>
                    <a:pt x="5565" y="489270"/>
                    <a:pt x="0" y="475834"/>
                    <a:pt x="0" y="461825"/>
                  </a:cubicBezTo>
                  <a:lnTo>
                    <a:pt x="0" y="52824"/>
                  </a:lnTo>
                  <a:cubicBezTo>
                    <a:pt x="0" y="38814"/>
                    <a:pt x="5565" y="25378"/>
                    <a:pt x="15472" y="15472"/>
                  </a:cubicBezTo>
                  <a:cubicBezTo>
                    <a:pt x="25378" y="5565"/>
                    <a:pt x="38814" y="0"/>
                    <a:pt x="52824" y="0"/>
                  </a:cubicBezTo>
                  <a:close/>
                </a:path>
              </a:pathLst>
            </a:custGeom>
            <a:solidFill>
              <a:srgbClr val="E8ECEC"/>
            </a:solidFill>
          </p:spPr>
        </p:sp>
        <p:sp>
          <p:nvSpPr>
            <p:cNvPr id="48" name="TextBox 30"/>
            <p:cNvSpPr txBox="1"/>
            <p:nvPr/>
          </p:nvSpPr>
          <p:spPr>
            <a:xfrm>
              <a:off x="0" y="-38100"/>
              <a:ext cx="1968633" cy="552748"/>
            </a:xfrm>
            <a:prstGeom prst="rect">
              <a:avLst/>
            </a:prstGeom>
          </p:spPr>
          <p:txBody>
            <a:bodyPr lIns="50800" tIns="50800" rIns="50800" bIns="50800" rtlCol="0" anchor="ctr"/>
            <a:lstStyle/>
            <a:p>
              <a:pPr algn="ctr">
                <a:lnSpc>
                  <a:spcPts val="2659"/>
                </a:lnSpc>
              </a:pPr>
              <a:endParaRPr/>
            </a:p>
          </p:txBody>
        </p:sp>
      </p:grpSp>
      <p:sp>
        <p:nvSpPr>
          <p:cNvPr id="49" name="TextBox 31"/>
          <p:cNvSpPr txBox="1"/>
          <p:nvPr/>
        </p:nvSpPr>
        <p:spPr>
          <a:xfrm>
            <a:off x="1525536" y="8113395"/>
            <a:ext cx="6490794" cy="738664"/>
          </a:xfrm>
          <a:prstGeom prst="rect">
            <a:avLst/>
          </a:prstGeom>
        </p:spPr>
        <p:txBody>
          <a:bodyPr lIns="0" tIns="0" rIns="0" bIns="0" rtlCol="0" anchor="t">
            <a:spAutoFit/>
          </a:bodyPr>
          <a:lstStyle/>
          <a:p>
            <a:r>
              <a:rPr lang="en-GB" sz="2400" dirty="0">
                <a:latin typeface="Arial" panose="020B0604020202020204" pitchFamily="34" charset="0"/>
                <a:cs typeface="Arial" panose="020B0604020202020204" pitchFamily="34" charset="0"/>
              </a:rPr>
              <a:t>They contribute by improving Unilever’s brand image</a:t>
            </a:r>
          </a:p>
        </p:txBody>
      </p:sp>
      <p:sp>
        <p:nvSpPr>
          <p:cNvPr id="50" name="TextBox 49"/>
          <p:cNvSpPr txBox="1"/>
          <p:nvPr/>
        </p:nvSpPr>
        <p:spPr>
          <a:xfrm>
            <a:off x="4770933" y="693153"/>
            <a:ext cx="10668000" cy="769441"/>
          </a:xfrm>
          <a:prstGeom prst="rect">
            <a:avLst/>
          </a:prstGeom>
          <a:noFill/>
        </p:spPr>
        <p:txBody>
          <a:bodyPr wrap="square" rtlCol="0">
            <a:spAutoFit/>
          </a:bodyPr>
          <a:lstStyle/>
          <a:p>
            <a:r>
              <a:rPr lang="en-IN" sz="4400" b="1" dirty="0">
                <a:solidFill>
                  <a:srgbClr val="0000FF"/>
                </a:solidFill>
                <a:latin typeface="Arial" panose="020B0604020202020204" pitchFamily="34" charset="0"/>
                <a:cs typeface="Arial" panose="020B0604020202020204" pitchFamily="34" charset="0"/>
              </a:rPr>
              <a:t>Interpersonal Roles – Figurehead </a:t>
            </a:r>
          </a:p>
        </p:txBody>
      </p:sp>
      <p:pic>
        <p:nvPicPr>
          <p:cNvPr id="21" name="image12.png"/>
          <p:cNvPicPr/>
          <p:nvPr/>
        </p:nvPicPr>
        <p:blipFill>
          <a:blip r:embed="rId3"/>
          <a:srcRect/>
          <a:stretch>
            <a:fillRect/>
          </a:stretch>
        </p:blipFill>
        <p:spPr>
          <a:xfrm>
            <a:off x="10134600" y="2445069"/>
            <a:ext cx="7172147" cy="6551651"/>
          </a:xfrm>
          <a:prstGeom prst="rect">
            <a:avLst/>
          </a:prstGeom>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220200" y="0"/>
            <a:ext cx="9067800" cy="10287000"/>
            <a:chOff x="0" y="0"/>
            <a:chExt cx="4609553" cy="8128000"/>
          </a:xfrm>
        </p:grpSpPr>
        <p:sp>
          <p:nvSpPr>
            <p:cNvPr id="3" name="Freeform 3"/>
            <p:cNvSpPr/>
            <p:nvPr/>
          </p:nvSpPr>
          <p:spPr>
            <a:xfrm>
              <a:off x="0" y="0"/>
              <a:ext cx="4609553" cy="8128000"/>
            </a:xfrm>
            <a:custGeom>
              <a:avLst/>
              <a:gdLst/>
              <a:ahLst/>
              <a:cxnLst/>
              <a:rect l="l" t="t" r="r" b="b"/>
              <a:pathLst>
                <a:path w="4609553" h="8128000">
                  <a:moveTo>
                    <a:pt x="0" y="0"/>
                  </a:moveTo>
                  <a:lnTo>
                    <a:pt x="4609553" y="0"/>
                  </a:lnTo>
                  <a:lnTo>
                    <a:pt x="4609553" y="8128000"/>
                  </a:lnTo>
                  <a:lnTo>
                    <a:pt x="0" y="8128000"/>
                  </a:lnTo>
                  <a:close/>
                </a:path>
              </a:pathLst>
            </a:custGeom>
            <a:solidFill>
              <a:srgbClr val="F6F6F6"/>
            </a:solidFill>
          </p:spPr>
        </p:sp>
        <p:sp>
          <p:nvSpPr>
            <p:cNvPr id="4" name="TextBox 4"/>
            <p:cNvSpPr txBox="1"/>
            <p:nvPr/>
          </p:nvSpPr>
          <p:spPr>
            <a:xfrm>
              <a:off x="0" y="-38100"/>
              <a:ext cx="4609553" cy="8166100"/>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5181600" y="483503"/>
            <a:ext cx="8458200" cy="677108"/>
          </a:xfrm>
          <a:prstGeom prst="rect">
            <a:avLst/>
          </a:prstGeom>
        </p:spPr>
        <p:txBody>
          <a:bodyPr wrap="square" lIns="0" tIns="0" rIns="0" bIns="0" rtlCol="0" anchor="t">
            <a:spAutoFit/>
          </a:bodyPr>
          <a:lstStyle/>
          <a:p>
            <a:r>
              <a:rPr lang="en-IN" sz="4400" b="1" dirty="0">
                <a:solidFill>
                  <a:srgbClr val="0000FF"/>
                </a:solidFill>
                <a:latin typeface="Arial" panose="020B0604020202020204" pitchFamily="34" charset="0"/>
                <a:cs typeface="Arial" panose="020B0604020202020204" pitchFamily="34" charset="0"/>
              </a:rPr>
              <a:t>Interpersonal Roles – Leader</a:t>
            </a:r>
            <a:endParaRPr lang="en-IN" sz="4400" dirty="0">
              <a:solidFill>
                <a:srgbClr val="0000FF"/>
              </a:solidFill>
              <a:latin typeface="Arial" panose="020B0604020202020204" pitchFamily="34" charset="0"/>
              <a:cs typeface="Arial" panose="020B0604020202020204" pitchFamily="34" charset="0"/>
            </a:endParaRPr>
          </a:p>
        </p:txBody>
      </p:sp>
      <p:pic>
        <p:nvPicPr>
          <p:cNvPr id="6" name="image6.png"/>
          <p:cNvPicPr/>
          <p:nvPr/>
        </p:nvPicPr>
        <p:blipFill>
          <a:blip r:embed="rId3"/>
          <a:srcRect/>
          <a:stretch>
            <a:fillRect/>
          </a:stretch>
        </p:blipFill>
        <p:spPr>
          <a:xfrm>
            <a:off x="10210800" y="2968994"/>
            <a:ext cx="7200900" cy="5181488"/>
          </a:xfrm>
          <a:prstGeom prst="rect">
            <a:avLst/>
          </a:prstGeom>
          <a:ln>
            <a:noFill/>
          </a:ln>
          <a:effectLst>
            <a:outerShdw blurRad="292100" dist="139700" dir="2700000" algn="tl" rotWithShape="0">
              <a:srgbClr val="333333">
                <a:alpha val="65000"/>
              </a:srgbClr>
            </a:outerShdw>
          </a:effectLst>
        </p:spPr>
      </p:pic>
      <p:sp>
        <p:nvSpPr>
          <p:cNvPr id="5" name="Rounded Rectangle 4"/>
          <p:cNvSpPr/>
          <p:nvPr/>
        </p:nvSpPr>
        <p:spPr>
          <a:xfrm>
            <a:off x="11430000" y="8174592"/>
            <a:ext cx="5029200" cy="468808"/>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(Source: Unilever, 2025a)</a:t>
            </a:r>
          </a:p>
        </p:txBody>
      </p:sp>
      <p:grpSp>
        <p:nvGrpSpPr>
          <p:cNvPr id="8" name="Group 17"/>
          <p:cNvGrpSpPr/>
          <p:nvPr/>
        </p:nvGrpSpPr>
        <p:grpSpPr>
          <a:xfrm>
            <a:off x="228600" y="2300825"/>
            <a:ext cx="7086600" cy="1641354"/>
            <a:chOff x="0" y="0"/>
            <a:chExt cx="1968633" cy="514648"/>
          </a:xfrm>
        </p:grpSpPr>
        <p:sp>
          <p:nvSpPr>
            <p:cNvPr id="9" name="Freeform 18"/>
            <p:cNvSpPr/>
            <p:nvPr/>
          </p:nvSpPr>
          <p:spPr>
            <a:xfrm>
              <a:off x="0" y="0"/>
              <a:ext cx="1968633" cy="514648"/>
            </a:xfrm>
            <a:custGeom>
              <a:avLst/>
              <a:gdLst/>
              <a:ahLst/>
              <a:cxnLst/>
              <a:rect l="l" t="t" r="r" b="b"/>
              <a:pathLst>
                <a:path w="1968633" h="514648">
                  <a:moveTo>
                    <a:pt x="52824" y="0"/>
                  </a:moveTo>
                  <a:lnTo>
                    <a:pt x="1915809" y="0"/>
                  </a:lnTo>
                  <a:cubicBezTo>
                    <a:pt x="1929819" y="0"/>
                    <a:pt x="1943255" y="5565"/>
                    <a:pt x="1953161" y="15472"/>
                  </a:cubicBezTo>
                  <a:cubicBezTo>
                    <a:pt x="1963068" y="25378"/>
                    <a:pt x="1968633" y="38814"/>
                    <a:pt x="1968633" y="52824"/>
                  </a:cubicBezTo>
                  <a:lnTo>
                    <a:pt x="1968633" y="461825"/>
                  </a:lnTo>
                  <a:cubicBezTo>
                    <a:pt x="1968633" y="490998"/>
                    <a:pt x="1944983" y="514648"/>
                    <a:pt x="1915809" y="514648"/>
                  </a:cubicBezTo>
                  <a:lnTo>
                    <a:pt x="52824" y="514648"/>
                  </a:lnTo>
                  <a:cubicBezTo>
                    <a:pt x="38814" y="514648"/>
                    <a:pt x="25378" y="509083"/>
                    <a:pt x="15472" y="499176"/>
                  </a:cubicBezTo>
                  <a:cubicBezTo>
                    <a:pt x="5565" y="489270"/>
                    <a:pt x="0" y="475834"/>
                    <a:pt x="0" y="461825"/>
                  </a:cubicBezTo>
                  <a:lnTo>
                    <a:pt x="0" y="52824"/>
                  </a:lnTo>
                  <a:cubicBezTo>
                    <a:pt x="0" y="38814"/>
                    <a:pt x="5565" y="25378"/>
                    <a:pt x="15472" y="15472"/>
                  </a:cubicBezTo>
                  <a:cubicBezTo>
                    <a:pt x="25378" y="5565"/>
                    <a:pt x="38814" y="0"/>
                    <a:pt x="52824" y="0"/>
                  </a:cubicBezTo>
                  <a:close/>
                </a:path>
              </a:pathLst>
            </a:custGeom>
            <a:solidFill>
              <a:srgbClr val="E8ECEC"/>
            </a:solidFill>
          </p:spPr>
        </p:sp>
        <p:sp>
          <p:nvSpPr>
            <p:cNvPr id="10" name="TextBox 19"/>
            <p:cNvSpPr txBox="1"/>
            <p:nvPr/>
          </p:nvSpPr>
          <p:spPr>
            <a:xfrm>
              <a:off x="0" y="-38100"/>
              <a:ext cx="1968633" cy="552748"/>
            </a:xfrm>
            <a:prstGeom prst="rect">
              <a:avLst/>
            </a:prstGeom>
          </p:spPr>
          <p:txBody>
            <a:bodyPr lIns="50800" tIns="50800" rIns="50800" bIns="50800" rtlCol="0" anchor="ctr"/>
            <a:lstStyle/>
            <a:p>
              <a:pPr algn="ctr">
                <a:lnSpc>
                  <a:spcPts val="2659"/>
                </a:lnSpc>
              </a:pPr>
              <a:endParaRPr/>
            </a:p>
          </p:txBody>
        </p:sp>
      </p:grpSp>
      <p:grpSp>
        <p:nvGrpSpPr>
          <p:cNvPr id="11" name="Group 17"/>
          <p:cNvGrpSpPr/>
          <p:nvPr/>
        </p:nvGrpSpPr>
        <p:grpSpPr>
          <a:xfrm>
            <a:off x="793046" y="4750435"/>
            <a:ext cx="7474654" cy="1954055"/>
            <a:chOff x="0" y="0"/>
            <a:chExt cx="1968633" cy="514648"/>
          </a:xfrm>
        </p:grpSpPr>
        <p:sp>
          <p:nvSpPr>
            <p:cNvPr id="12" name="Freeform 18"/>
            <p:cNvSpPr/>
            <p:nvPr/>
          </p:nvSpPr>
          <p:spPr>
            <a:xfrm>
              <a:off x="0" y="0"/>
              <a:ext cx="1968633" cy="514648"/>
            </a:xfrm>
            <a:custGeom>
              <a:avLst/>
              <a:gdLst/>
              <a:ahLst/>
              <a:cxnLst/>
              <a:rect l="l" t="t" r="r" b="b"/>
              <a:pathLst>
                <a:path w="1968633" h="514648">
                  <a:moveTo>
                    <a:pt x="52824" y="0"/>
                  </a:moveTo>
                  <a:lnTo>
                    <a:pt x="1915809" y="0"/>
                  </a:lnTo>
                  <a:cubicBezTo>
                    <a:pt x="1929819" y="0"/>
                    <a:pt x="1943255" y="5565"/>
                    <a:pt x="1953161" y="15472"/>
                  </a:cubicBezTo>
                  <a:cubicBezTo>
                    <a:pt x="1963068" y="25378"/>
                    <a:pt x="1968633" y="38814"/>
                    <a:pt x="1968633" y="52824"/>
                  </a:cubicBezTo>
                  <a:lnTo>
                    <a:pt x="1968633" y="461825"/>
                  </a:lnTo>
                  <a:cubicBezTo>
                    <a:pt x="1968633" y="490998"/>
                    <a:pt x="1944983" y="514648"/>
                    <a:pt x="1915809" y="514648"/>
                  </a:cubicBezTo>
                  <a:lnTo>
                    <a:pt x="52824" y="514648"/>
                  </a:lnTo>
                  <a:cubicBezTo>
                    <a:pt x="38814" y="514648"/>
                    <a:pt x="25378" y="509083"/>
                    <a:pt x="15472" y="499176"/>
                  </a:cubicBezTo>
                  <a:cubicBezTo>
                    <a:pt x="5565" y="489270"/>
                    <a:pt x="0" y="475834"/>
                    <a:pt x="0" y="461825"/>
                  </a:cubicBezTo>
                  <a:lnTo>
                    <a:pt x="0" y="52824"/>
                  </a:lnTo>
                  <a:cubicBezTo>
                    <a:pt x="0" y="38814"/>
                    <a:pt x="5565" y="25378"/>
                    <a:pt x="15472" y="15472"/>
                  </a:cubicBezTo>
                  <a:cubicBezTo>
                    <a:pt x="25378" y="5565"/>
                    <a:pt x="38814" y="0"/>
                    <a:pt x="52824" y="0"/>
                  </a:cubicBezTo>
                  <a:close/>
                </a:path>
              </a:pathLst>
            </a:custGeom>
            <a:solidFill>
              <a:srgbClr val="E8ECEC"/>
            </a:solidFill>
          </p:spPr>
        </p:sp>
        <p:sp>
          <p:nvSpPr>
            <p:cNvPr id="13" name="TextBox 19"/>
            <p:cNvSpPr txBox="1"/>
            <p:nvPr/>
          </p:nvSpPr>
          <p:spPr>
            <a:xfrm>
              <a:off x="0" y="-38100"/>
              <a:ext cx="1968633" cy="552748"/>
            </a:xfrm>
            <a:prstGeom prst="rect">
              <a:avLst/>
            </a:prstGeom>
          </p:spPr>
          <p:txBody>
            <a:bodyPr lIns="50800" tIns="50800" rIns="50800" bIns="50800" rtlCol="0" anchor="ctr"/>
            <a:lstStyle/>
            <a:p>
              <a:pPr algn="ctr">
                <a:lnSpc>
                  <a:spcPts val="2659"/>
                </a:lnSpc>
              </a:pPr>
              <a:endParaRPr/>
            </a:p>
          </p:txBody>
        </p:sp>
      </p:grpSp>
      <p:grpSp>
        <p:nvGrpSpPr>
          <p:cNvPr id="14" name="Group 17"/>
          <p:cNvGrpSpPr/>
          <p:nvPr/>
        </p:nvGrpSpPr>
        <p:grpSpPr>
          <a:xfrm>
            <a:off x="1479833" y="7475447"/>
            <a:ext cx="7474654" cy="1954055"/>
            <a:chOff x="0" y="0"/>
            <a:chExt cx="1968633" cy="514648"/>
          </a:xfrm>
        </p:grpSpPr>
        <p:sp>
          <p:nvSpPr>
            <p:cNvPr id="15" name="Freeform 18"/>
            <p:cNvSpPr/>
            <p:nvPr/>
          </p:nvSpPr>
          <p:spPr>
            <a:xfrm>
              <a:off x="0" y="0"/>
              <a:ext cx="1968633" cy="514648"/>
            </a:xfrm>
            <a:custGeom>
              <a:avLst/>
              <a:gdLst/>
              <a:ahLst/>
              <a:cxnLst/>
              <a:rect l="l" t="t" r="r" b="b"/>
              <a:pathLst>
                <a:path w="1968633" h="514648">
                  <a:moveTo>
                    <a:pt x="52824" y="0"/>
                  </a:moveTo>
                  <a:lnTo>
                    <a:pt x="1915809" y="0"/>
                  </a:lnTo>
                  <a:cubicBezTo>
                    <a:pt x="1929819" y="0"/>
                    <a:pt x="1943255" y="5565"/>
                    <a:pt x="1953161" y="15472"/>
                  </a:cubicBezTo>
                  <a:cubicBezTo>
                    <a:pt x="1963068" y="25378"/>
                    <a:pt x="1968633" y="38814"/>
                    <a:pt x="1968633" y="52824"/>
                  </a:cubicBezTo>
                  <a:lnTo>
                    <a:pt x="1968633" y="461825"/>
                  </a:lnTo>
                  <a:cubicBezTo>
                    <a:pt x="1968633" y="490998"/>
                    <a:pt x="1944983" y="514648"/>
                    <a:pt x="1915809" y="514648"/>
                  </a:cubicBezTo>
                  <a:lnTo>
                    <a:pt x="52824" y="514648"/>
                  </a:lnTo>
                  <a:cubicBezTo>
                    <a:pt x="38814" y="514648"/>
                    <a:pt x="25378" y="509083"/>
                    <a:pt x="15472" y="499176"/>
                  </a:cubicBezTo>
                  <a:cubicBezTo>
                    <a:pt x="5565" y="489270"/>
                    <a:pt x="0" y="475834"/>
                    <a:pt x="0" y="461825"/>
                  </a:cubicBezTo>
                  <a:lnTo>
                    <a:pt x="0" y="52824"/>
                  </a:lnTo>
                  <a:cubicBezTo>
                    <a:pt x="0" y="38814"/>
                    <a:pt x="5565" y="25378"/>
                    <a:pt x="15472" y="15472"/>
                  </a:cubicBezTo>
                  <a:cubicBezTo>
                    <a:pt x="25378" y="5565"/>
                    <a:pt x="38814" y="0"/>
                    <a:pt x="52824" y="0"/>
                  </a:cubicBezTo>
                  <a:close/>
                </a:path>
              </a:pathLst>
            </a:custGeom>
            <a:solidFill>
              <a:srgbClr val="E8ECEC"/>
            </a:solidFill>
          </p:spPr>
        </p:sp>
        <p:sp>
          <p:nvSpPr>
            <p:cNvPr id="16" name="TextBox 19"/>
            <p:cNvSpPr txBox="1"/>
            <p:nvPr/>
          </p:nvSpPr>
          <p:spPr>
            <a:xfrm>
              <a:off x="0" y="-38100"/>
              <a:ext cx="1968633" cy="552748"/>
            </a:xfrm>
            <a:prstGeom prst="rect">
              <a:avLst/>
            </a:prstGeom>
          </p:spPr>
          <p:txBody>
            <a:bodyPr lIns="50800" tIns="50800" rIns="50800" bIns="50800" rtlCol="0" anchor="ctr"/>
            <a:lstStyle/>
            <a:p>
              <a:pPr algn="ctr">
                <a:lnSpc>
                  <a:spcPts val="2659"/>
                </a:lnSpc>
              </a:pPr>
              <a:endParaRPr/>
            </a:p>
          </p:txBody>
        </p:sp>
      </p:grpSp>
      <p:sp>
        <p:nvSpPr>
          <p:cNvPr id="17" name="TextBox 20"/>
          <p:cNvSpPr txBox="1"/>
          <p:nvPr/>
        </p:nvSpPr>
        <p:spPr>
          <a:xfrm>
            <a:off x="526503" y="2567504"/>
            <a:ext cx="6490794" cy="1107996"/>
          </a:xfrm>
          <a:prstGeom prst="rect">
            <a:avLst/>
          </a:prstGeom>
        </p:spPr>
        <p:txBody>
          <a:bodyPr lIns="0" tIns="0" rIns="0" bIns="0" rtlCol="0" anchor="t">
            <a:spAutoFit/>
          </a:bodyPr>
          <a:lstStyle/>
          <a:p>
            <a:pPr algn="just"/>
            <a:r>
              <a:rPr lang="en-GB" sz="2400" dirty="0">
                <a:latin typeface="Arial" panose="020B0604020202020204" pitchFamily="34" charset="0"/>
                <a:cs typeface="Arial" panose="020B0604020202020204" pitchFamily="34" charset="0"/>
              </a:rPr>
              <a:t>The leader role helps guide team development by offering employees constructive criticism and improving morale</a:t>
            </a:r>
          </a:p>
        </p:txBody>
      </p:sp>
      <p:sp>
        <p:nvSpPr>
          <p:cNvPr id="18" name="TextBox 20"/>
          <p:cNvSpPr txBox="1"/>
          <p:nvPr/>
        </p:nvSpPr>
        <p:spPr>
          <a:xfrm>
            <a:off x="1812466" y="8195478"/>
            <a:ext cx="6490794" cy="369332"/>
          </a:xfrm>
          <a:prstGeom prst="rect">
            <a:avLst/>
          </a:prstGeom>
        </p:spPr>
        <p:txBody>
          <a:bodyPr lIns="0" tIns="0" rIns="0" bIns="0" rtlCol="0" anchor="t">
            <a:spAutoFit/>
          </a:bodyPr>
          <a:lstStyle/>
          <a:p>
            <a:r>
              <a:rPr lang="en-GB" sz="2400" dirty="0">
                <a:latin typeface="Arial" panose="020B0604020202020204" pitchFamily="34" charset="0"/>
                <a:cs typeface="Arial" panose="020B0604020202020204" pitchFamily="34" charset="0"/>
              </a:rPr>
              <a:t>It contributes by boosting worker productivity</a:t>
            </a:r>
          </a:p>
        </p:txBody>
      </p:sp>
      <p:sp>
        <p:nvSpPr>
          <p:cNvPr id="19" name="TextBox 20"/>
          <p:cNvSpPr txBox="1"/>
          <p:nvPr/>
        </p:nvSpPr>
        <p:spPr>
          <a:xfrm>
            <a:off x="1444273" y="5072737"/>
            <a:ext cx="6490794" cy="1477328"/>
          </a:xfrm>
          <a:prstGeom prst="rect">
            <a:avLst/>
          </a:prstGeom>
        </p:spPr>
        <p:txBody>
          <a:bodyPr lIns="0" tIns="0" rIns="0" bIns="0" rtlCol="0" anchor="t">
            <a:spAutoFit/>
          </a:bodyPr>
          <a:lstStyle/>
          <a:p>
            <a:pPr algn="just"/>
            <a:r>
              <a:rPr lang="en-GB" sz="2400" dirty="0">
                <a:latin typeface="Arial" panose="020B0604020202020204" pitchFamily="34" charset="0"/>
                <a:cs typeface="Arial" panose="020B0604020202020204" pitchFamily="34" charset="0"/>
              </a:rPr>
              <a:t>Unilever’s effective leadership has helped improve worker engagement to 79% and improved worker morale to attain performance objectives (Unilever, 2025a)</a:t>
            </a:r>
          </a:p>
        </p:txBody>
      </p:sp>
    </p:spTree>
    <p:extLst>
      <p:ext uri="{BB962C8B-B14F-4D97-AF65-F5344CB8AC3E}">
        <p14:creationId xmlns:p14="http://schemas.microsoft.com/office/powerpoint/2010/main" val="4129652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8888" b="-8888"/>
            </a:stretch>
          </a:blipFill>
        </p:spPr>
      </p:sp>
      <p:sp>
        <p:nvSpPr>
          <p:cNvPr id="3" name="TextBox 3"/>
          <p:cNvSpPr txBox="1"/>
          <p:nvPr/>
        </p:nvSpPr>
        <p:spPr>
          <a:xfrm>
            <a:off x="2810528" y="49244"/>
            <a:ext cx="12756192" cy="1755930"/>
          </a:xfrm>
          <a:prstGeom prst="rect">
            <a:avLst/>
          </a:prstGeom>
        </p:spPr>
        <p:txBody>
          <a:bodyPr lIns="0" tIns="0" rIns="0" bIns="0" rtlCol="0" anchor="t">
            <a:spAutoFit/>
          </a:bodyPr>
          <a:lstStyle/>
          <a:p>
            <a:pPr algn="ctr">
              <a:lnSpc>
                <a:spcPts val="16800"/>
              </a:lnSpc>
            </a:pPr>
            <a:r>
              <a:rPr lang="en-IN" sz="4400" b="1" dirty="0">
                <a:solidFill>
                  <a:schemeClr val="bg1"/>
                </a:solidFill>
                <a:latin typeface="Arial" panose="020B0604020202020204" pitchFamily="34" charset="0"/>
                <a:cs typeface="Arial" panose="020B0604020202020204" pitchFamily="34" charset="0"/>
              </a:rPr>
              <a:t>Interpersonal Roles – Liaison</a:t>
            </a:r>
            <a:endParaRPr lang="en-US" sz="5400" b="1" dirty="0">
              <a:solidFill>
                <a:schemeClr val="bg1"/>
              </a:solidFill>
              <a:latin typeface="Arial" panose="020B0604020202020204" pitchFamily="34" charset="0"/>
              <a:ea typeface="Garet Bold"/>
              <a:cs typeface="Arial" panose="020B0604020202020204" pitchFamily="34" charset="0"/>
              <a:sym typeface="Garet Bold"/>
            </a:endParaRPr>
          </a:p>
        </p:txBody>
      </p:sp>
      <p:sp>
        <p:nvSpPr>
          <p:cNvPr id="4" name="TextBox 4"/>
          <p:cNvSpPr txBox="1"/>
          <p:nvPr/>
        </p:nvSpPr>
        <p:spPr>
          <a:xfrm>
            <a:off x="609600" y="2400300"/>
            <a:ext cx="9067800" cy="6647974"/>
          </a:xfrm>
          <a:prstGeom prst="rect">
            <a:avLst/>
          </a:prstGeom>
        </p:spPr>
        <p:txBody>
          <a:bodyPr wrap="square" lIns="0" tIns="0" rIns="0" bIns="0" rtlCol="0" anchor="t">
            <a:spAutoFit/>
          </a:bodyPr>
          <a:lstStyle/>
          <a:p>
            <a:pPr algn="just">
              <a:lnSpc>
                <a:spcPct val="150000"/>
              </a:lnSpc>
            </a:pPr>
            <a:r>
              <a:rPr lang="en-GB" sz="2400" dirty="0">
                <a:solidFill>
                  <a:schemeClr val="bg1"/>
                </a:solidFill>
                <a:latin typeface="Arial" panose="020B0604020202020204" pitchFamily="34" charset="0"/>
                <a:cs typeface="Arial" panose="020B0604020202020204" pitchFamily="34" charset="0"/>
              </a:rPr>
              <a:t>Liaison managerial role exemplifies business networking and is used by Unilever to facilitate knowledge transfer between organisational chain of command and contributes by offering networking opportunities.</a:t>
            </a:r>
          </a:p>
          <a:p>
            <a:pPr algn="just">
              <a:lnSpc>
                <a:spcPct val="150000"/>
              </a:lnSpc>
            </a:pPr>
            <a:endParaRPr lang="en-GB" sz="2400" dirty="0">
              <a:solidFill>
                <a:schemeClr val="bg1"/>
              </a:solidFill>
              <a:latin typeface="Arial" panose="020B0604020202020204" pitchFamily="34" charset="0"/>
              <a:cs typeface="Arial" panose="020B0604020202020204" pitchFamily="34" charset="0"/>
            </a:endParaRPr>
          </a:p>
          <a:p>
            <a:pPr algn="just">
              <a:lnSpc>
                <a:spcPct val="150000"/>
              </a:lnSpc>
            </a:pPr>
            <a:r>
              <a:rPr lang="en-GB" sz="2400" dirty="0">
                <a:solidFill>
                  <a:schemeClr val="bg1"/>
                </a:solidFill>
                <a:latin typeface="Arial" panose="020B0604020202020204" pitchFamily="34" charset="0"/>
                <a:cs typeface="Arial" panose="020B0604020202020204" pitchFamily="34" charset="0"/>
              </a:rPr>
              <a:t>Unilever’s managers use feedback channels (website, care line numbers, consumer leaflets) to maintain customer communication (Unilever, 2025b). </a:t>
            </a:r>
          </a:p>
          <a:p>
            <a:pPr algn="just">
              <a:lnSpc>
                <a:spcPct val="150000"/>
              </a:lnSpc>
            </a:pPr>
            <a:endParaRPr lang="en-GB" sz="2400" dirty="0">
              <a:solidFill>
                <a:schemeClr val="bg1"/>
              </a:solidFill>
              <a:latin typeface="Arial" panose="020B0604020202020204" pitchFamily="34" charset="0"/>
              <a:cs typeface="Arial" panose="020B0604020202020204" pitchFamily="34" charset="0"/>
            </a:endParaRPr>
          </a:p>
          <a:p>
            <a:pPr algn="just">
              <a:lnSpc>
                <a:spcPct val="150000"/>
              </a:lnSpc>
            </a:pPr>
            <a:r>
              <a:rPr lang="en-GB" sz="2400" dirty="0">
                <a:solidFill>
                  <a:schemeClr val="bg1"/>
                </a:solidFill>
                <a:latin typeface="Arial" panose="020B0604020202020204" pitchFamily="34" charset="0"/>
                <a:cs typeface="Arial" panose="020B0604020202020204" pitchFamily="34" charset="0"/>
              </a:rPr>
              <a:t>Managerial roles involve frequent interaction with external stakeholders such as clients to assess operational needs and ensure customer-centric service provision (Mullins, 2007)</a:t>
            </a:r>
          </a:p>
        </p:txBody>
      </p:sp>
      <p:pic>
        <p:nvPicPr>
          <p:cNvPr id="7" name="Picture 6"/>
          <p:cNvPicPr>
            <a:picLocks noChangeAspect="1"/>
          </p:cNvPicPr>
          <p:nvPr/>
        </p:nvPicPr>
        <p:blipFill>
          <a:blip r:embed="rId4"/>
          <a:stretch>
            <a:fillRect/>
          </a:stretch>
        </p:blipFill>
        <p:spPr>
          <a:xfrm>
            <a:off x="9755781" y="3322256"/>
            <a:ext cx="8253837" cy="480406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0"/>
            <a:ext cx="18288000" cy="2227431"/>
            <a:chOff x="0" y="0"/>
            <a:chExt cx="4816593" cy="586648"/>
          </a:xfrm>
        </p:grpSpPr>
        <p:sp>
          <p:nvSpPr>
            <p:cNvPr id="4" name="Freeform 4"/>
            <p:cNvSpPr/>
            <p:nvPr/>
          </p:nvSpPr>
          <p:spPr>
            <a:xfrm>
              <a:off x="0" y="0"/>
              <a:ext cx="4816592" cy="586648"/>
            </a:xfrm>
            <a:custGeom>
              <a:avLst/>
              <a:gdLst/>
              <a:ahLst/>
              <a:cxnLst/>
              <a:rect l="l" t="t" r="r" b="b"/>
              <a:pathLst>
                <a:path w="4816592" h="586648">
                  <a:moveTo>
                    <a:pt x="0" y="0"/>
                  </a:moveTo>
                  <a:lnTo>
                    <a:pt x="4816592" y="0"/>
                  </a:lnTo>
                  <a:lnTo>
                    <a:pt x="4816592" y="586648"/>
                  </a:lnTo>
                  <a:lnTo>
                    <a:pt x="0" y="586648"/>
                  </a:lnTo>
                  <a:close/>
                </a:path>
              </a:pathLst>
            </a:custGeom>
            <a:solidFill>
              <a:srgbClr val="0345E4"/>
            </a:solidFill>
          </p:spPr>
        </p:sp>
        <p:sp>
          <p:nvSpPr>
            <p:cNvPr id="5" name="TextBox 5"/>
            <p:cNvSpPr txBox="1"/>
            <p:nvPr/>
          </p:nvSpPr>
          <p:spPr>
            <a:xfrm>
              <a:off x="0" y="-38100"/>
              <a:ext cx="4816593" cy="624748"/>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5041608" y="664874"/>
            <a:ext cx="8204780" cy="897682"/>
          </a:xfrm>
          <a:prstGeom prst="rect">
            <a:avLst/>
          </a:prstGeom>
        </p:spPr>
        <p:txBody>
          <a:bodyPr wrap="square" lIns="0" tIns="0" rIns="0" bIns="0" rtlCol="0" anchor="t">
            <a:spAutoFit/>
          </a:bodyPr>
          <a:lstStyle/>
          <a:p>
            <a:pPr>
              <a:lnSpc>
                <a:spcPts val="6999"/>
              </a:lnSpc>
            </a:pPr>
            <a:r>
              <a:rPr lang="en-IN" sz="4400" b="1" dirty="0">
                <a:solidFill>
                  <a:schemeClr val="bg1"/>
                </a:solidFill>
                <a:latin typeface="Arial" panose="020B0604020202020204" pitchFamily="34" charset="0"/>
                <a:cs typeface="Arial" panose="020B0604020202020204" pitchFamily="34" charset="0"/>
              </a:rPr>
              <a:t>Informational Roles – Monitor</a:t>
            </a:r>
            <a:endParaRPr lang="en-US" sz="4400" b="1" spc="99" dirty="0">
              <a:solidFill>
                <a:schemeClr val="bg1"/>
              </a:solidFill>
              <a:latin typeface="Arial" panose="020B0604020202020204" pitchFamily="34" charset="0"/>
              <a:ea typeface="Garet Bold"/>
              <a:cs typeface="Arial" panose="020B0604020202020204" pitchFamily="34" charset="0"/>
              <a:sym typeface="Garet Bold"/>
            </a:endParaRPr>
          </a:p>
        </p:txBody>
      </p:sp>
      <p:sp>
        <p:nvSpPr>
          <p:cNvPr id="21" name="TextBox 21"/>
          <p:cNvSpPr txBox="1"/>
          <p:nvPr/>
        </p:nvSpPr>
        <p:spPr>
          <a:xfrm>
            <a:off x="7884459" y="3673245"/>
            <a:ext cx="9620567" cy="5539978"/>
          </a:xfrm>
          <a:prstGeom prst="rect">
            <a:avLst/>
          </a:prstGeom>
        </p:spPr>
        <p:txBody>
          <a:bodyPr wrap="square" lIns="0" tIns="0" rIns="0" bIns="0" rtlCol="0" anchor="t">
            <a:spAutoFit/>
          </a:bodyPr>
          <a:lstStyle/>
          <a:p>
            <a:pPr algn="just">
              <a:lnSpc>
                <a:spcPct val="150000"/>
              </a:lnSpc>
            </a:pPr>
            <a:r>
              <a:rPr lang="en-GB" sz="2400" dirty="0">
                <a:latin typeface="Arial" panose="020B0604020202020204" pitchFamily="34" charset="0"/>
                <a:cs typeface="Arial" panose="020B0604020202020204" pitchFamily="34" charset="0"/>
              </a:rPr>
              <a:t>Monitor managerial roles assess operational progress and help identify areas of improvement to maximise competitive firm growth (Chandan, 2002).</a:t>
            </a:r>
          </a:p>
          <a:p>
            <a:pPr algn="just">
              <a:lnSpc>
                <a:spcPct val="150000"/>
              </a:lnSpc>
            </a:pPr>
            <a:endParaRPr lang="en-GB" sz="2400" dirty="0">
              <a:latin typeface="Arial" panose="020B0604020202020204" pitchFamily="34" charset="0"/>
              <a:cs typeface="Arial" panose="020B0604020202020204" pitchFamily="34" charset="0"/>
            </a:endParaRPr>
          </a:p>
          <a:p>
            <a:pPr algn="just">
              <a:lnSpc>
                <a:spcPct val="150000"/>
              </a:lnSpc>
            </a:pPr>
            <a:r>
              <a:rPr lang="en-GB" sz="2400" dirty="0">
                <a:latin typeface="Arial" panose="020B0604020202020204" pitchFamily="34" charset="0"/>
                <a:cs typeface="Arial" panose="020B0604020202020204" pitchFamily="34" charset="0"/>
              </a:rPr>
              <a:t>Unilever’s monitoring behaviour within managers extends to assess occupational illnesses and work to improve employee health to improve well-being (Unilever, 2025c).</a:t>
            </a:r>
          </a:p>
          <a:p>
            <a:pPr algn="just">
              <a:lnSpc>
                <a:spcPct val="150000"/>
              </a:lnSpc>
            </a:pPr>
            <a:endParaRPr lang="en-GB" sz="2400" dirty="0">
              <a:latin typeface="Arial" panose="020B0604020202020204" pitchFamily="34" charset="0"/>
              <a:cs typeface="Arial" panose="020B0604020202020204" pitchFamily="34" charset="0"/>
            </a:endParaRPr>
          </a:p>
          <a:p>
            <a:pPr algn="just">
              <a:lnSpc>
                <a:spcPct val="150000"/>
              </a:lnSpc>
            </a:pPr>
            <a:r>
              <a:rPr lang="en-GB" sz="2400" dirty="0">
                <a:latin typeface="Arial" panose="020B0604020202020204" pitchFamily="34" charset="0"/>
                <a:cs typeface="Arial" panose="020B0604020202020204" pitchFamily="34" charset="0"/>
              </a:rPr>
              <a:t>Monitor managerial style contributes by assessing performance metrics in Unilever’s subsidiaries.</a:t>
            </a:r>
          </a:p>
        </p:txBody>
      </p:sp>
      <p:pic>
        <p:nvPicPr>
          <p:cNvPr id="7" name="image8.png"/>
          <p:cNvPicPr/>
          <p:nvPr/>
        </p:nvPicPr>
        <p:blipFill rotWithShape="1">
          <a:blip r:embed="rId3"/>
          <a:srcRect b="13547"/>
          <a:stretch/>
        </p:blipFill>
        <p:spPr>
          <a:xfrm>
            <a:off x="609600" y="3195405"/>
            <a:ext cx="6553200" cy="6495657"/>
          </a:xfrm>
          <a:prstGeom prst="rect">
            <a:avLst/>
          </a:prstGeo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439400" y="0"/>
            <a:ext cx="7848600" cy="10287000"/>
            <a:chOff x="0" y="0"/>
            <a:chExt cx="4609553" cy="8128000"/>
          </a:xfrm>
        </p:grpSpPr>
        <p:sp>
          <p:nvSpPr>
            <p:cNvPr id="3" name="Freeform 3"/>
            <p:cNvSpPr/>
            <p:nvPr/>
          </p:nvSpPr>
          <p:spPr>
            <a:xfrm>
              <a:off x="0" y="0"/>
              <a:ext cx="4609553" cy="8128000"/>
            </a:xfrm>
            <a:custGeom>
              <a:avLst/>
              <a:gdLst/>
              <a:ahLst/>
              <a:cxnLst/>
              <a:rect l="l" t="t" r="r" b="b"/>
              <a:pathLst>
                <a:path w="4609553" h="8128000">
                  <a:moveTo>
                    <a:pt x="0" y="0"/>
                  </a:moveTo>
                  <a:lnTo>
                    <a:pt x="4609553" y="0"/>
                  </a:lnTo>
                  <a:lnTo>
                    <a:pt x="4609553" y="8128000"/>
                  </a:lnTo>
                  <a:lnTo>
                    <a:pt x="0" y="8128000"/>
                  </a:lnTo>
                  <a:close/>
                </a:path>
              </a:pathLst>
            </a:custGeom>
            <a:solidFill>
              <a:srgbClr val="F6F6F6"/>
            </a:solidFill>
          </p:spPr>
        </p:sp>
        <p:sp>
          <p:nvSpPr>
            <p:cNvPr id="4" name="TextBox 4"/>
            <p:cNvSpPr txBox="1"/>
            <p:nvPr/>
          </p:nvSpPr>
          <p:spPr>
            <a:xfrm>
              <a:off x="0" y="-38100"/>
              <a:ext cx="4609553" cy="8166100"/>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4191000" y="632480"/>
            <a:ext cx="9601200" cy="677108"/>
          </a:xfrm>
          <a:prstGeom prst="rect">
            <a:avLst/>
          </a:prstGeom>
        </p:spPr>
        <p:txBody>
          <a:bodyPr wrap="square" lIns="0" tIns="0" rIns="0" bIns="0" rtlCol="0" anchor="t">
            <a:spAutoFit/>
          </a:bodyPr>
          <a:lstStyle/>
          <a:p>
            <a:r>
              <a:rPr lang="en-IN" sz="4400" b="1" dirty="0">
                <a:solidFill>
                  <a:srgbClr val="0000FF"/>
                </a:solidFill>
                <a:latin typeface="Arial" panose="020B0604020202020204" pitchFamily="34" charset="0"/>
                <a:cs typeface="Arial" panose="020B0604020202020204" pitchFamily="34" charset="0"/>
              </a:rPr>
              <a:t>Informational Roles – Disseminator</a:t>
            </a:r>
            <a:endParaRPr lang="en-IN" sz="4400" dirty="0">
              <a:solidFill>
                <a:srgbClr val="0000FF"/>
              </a:solidFill>
              <a:latin typeface="Arial" panose="020B0604020202020204" pitchFamily="34" charset="0"/>
              <a:cs typeface="Arial" panose="020B0604020202020204" pitchFamily="34" charset="0"/>
            </a:endParaRPr>
          </a:p>
        </p:txBody>
      </p:sp>
      <p:pic>
        <p:nvPicPr>
          <p:cNvPr id="6" name="image5.png"/>
          <p:cNvPicPr/>
          <p:nvPr/>
        </p:nvPicPr>
        <p:blipFill>
          <a:blip r:embed="rId3"/>
          <a:srcRect/>
          <a:stretch>
            <a:fillRect/>
          </a:stretch>
        </p:blipFill>
        <p:spPr>
          <a:xfrm>
            <a:off x="838200" y="2628900"/>
            <a:ext cx="8563656" cy="5323354"/>
          </a:xfrm>
          <a:prstGeom prst="rect">
            <a:avLst/>
          </a:prstGeom>
          <a:ln>
            <a:noFill/>
          </a:ln>
          <a:effectLst>
            <a:outerShdw blurRad="292100" dist="139700" dir="2700000" algn="tl" rotWithShape="0">
              <a:srgbClr val="333333">
                <a:alpha val="65000"/>
              </a:srgbClr>
            </a:outerShdw>
          </a:effectLst>
        </p:spPr>
      </p:pic>
      <p:grpSp>
        <p:nvGrpSpPr>
          <p:cNvPr id="8" name="Group 17"/>
          <p:cNvGrpSpPr/>
          <p:nvPr/>
        </p:nvGrpSpPr>
        <p:grpSpPr>
          <a:xfrm>
            <a:off x="10869706" y="2202705"/>
            <a:ext cx="6899627" cy="1637069"/>
            <a:chOff x="0" y="0"/>
            <a:chExt cx="1968633" cy="514648"/>
          </a:xfrm>
          <a:solidFill>
            <a:srgbClr val="0000FF"/>
          </a:solidFill>
        </p:grpSpPr>
        <p:sp>
          <p:nvSpPr>
            <p:cNvPr id="9" name="Freeform 18"/>
            <p:cNvSpPr/>
            <p:nvPr/>
          </p:nvSpPr>
          <p:spPr>
            <a:xfrm>
              <a:off x="0" y="0"/>
              <a:ext cx="1968633" cy="514648"/>
            </a:xfrm>
            <a:prstGeom prst="roundRect">
              <a:avLst/>
            </a:prstGeom>
            <a:grpFill/>
          </p:spPr>
        </p:sp>
        <p:sp>
          <p:nvSpPr>
            <p:cNvPr id="10" name="TextBox 19"/>
            <p:cNvSpPr txBox="1"/>
            <p:nvPr/>
          </p:nvSpPr>
          <p:spPr>
            <a:xfrm>
              <a:off x="0" y="-38100"/>
              <a:ext cx="1968633" cy="552748"/>
            </a:xfrm>
            <a:prstGeom prst="roundRect">
              <a:avLst/>
            </a:prstGeom>
            <a:grpFill/>
          </p:spPr>
          <p:txBody>
            <a:bodyPr lIns="50800" tIns="50800" rIns="50800" bIns="50800" rtlCol="0" anchor="ctr"/>
            <a:lstStyle/>
            <a:p>
              <a:pPr algn="ctr">
                <a:lnSpc>
                  <a:spcPts val="2659"/>
                </a:lnSpc>
              </a:pPr>
              <a:endParaRPr/>
            </a:p>
          </p:txBody>
        </p:sp>
      </p:grpSp>
      <p:grpSp>
        <p:nvGrpSpPr>
          <p:cNvPr id="11" name="Group 17"/>
          <p:cNvGrpSpPr/>
          <p:nvPr/>
        </p:nvGrpSpPr>
        <p:grpSpPr>
          <a:xfrm>
            <a:off x="10896600" y="4636660"/>
            <a:ext cx="6899627" cy="1637069"/>
            <a:chOff x="0" y="0"/>
            <a:chExt cx="1968633" cy="514648"/>
          </a:xfrm>
          <a:solidFill>
            <a:srgbClr val="0000FF"/>
          </a:solidFill>
        </p:grpSpPr>
        <p:sp>
          <p:nvSpPr>
            <p:cNvPr id="12" name="Freeform 18"/>
            <p:cNvSpPr/>
            <p:nvPr/>
          </p:nvSpPr>
          <p:spPr>
            <a:xfrm>
              <a:off x="0" y="0"/>
              <a:ext cx="1968633" cy="514648"/>
            </a:xfrm>
            <a:prstGeom prst="roundRect">
              <a:avLst/>
            </a:prstGeom>
            <a:grpFill/>
          </p:spPr>
        </p:sp>
        <p:sp>
          <p:nvSpPr>
            <p:cNvPr id="13" name="TextBox 19"/>
            <p:cNvSpPr txBox="1"/>
            <p:nvPr/>
          </p:nvSpPr>
          <p:spPr>
            <a:xfrm>
              <a:off x="0" y="-38100"/>
              <a:ext cx="1968633" cy="552748"/>
            </a:xfrm>
            <a:prstGeom prst="roundRect">
              <a:avLst/>
            </a:prstGeom>
            <a:grpFill/>
          </p:spPr>
          <p:txBody>
            <a:bodyPr lIns="50800" tIns="50800" rIns="50800" bIns="50800" rtlCol="0" anchor="ctr"/>
            <a:lstStyle/>
            <a:p>
              <a:pPr algn="ctr">
                <a:lnSpc>
                  <a:spcPts val="2659"/>
                </a:lnSpc>
              </a:pPr>
              <a:endParaRPr/>
            </a:p>
          </p:txBody>
        </p:sp>
      </p:grpSp>
      <p:grpSp>
        <p:nvGrpSpPr>
          <p:cNvPr id="17" name="Group 17"/>
          <p:cNvGrpSpPr/>
          <p:nvPr/>
        </p:nvGrpSpPr>
        <p:grpSpPr>
          <a:xfrm>
            <a:off x="10896600" y="7200900"/>
            <a:ext cx="6899627" cy="1637069"/>
            <a:chOff x="0" y="0"/>
            <a:chExt cx="1968633" cy="514648"/>
          </a:xfrm>
          <a:solidFill>
            <a:srgbClr val="0000FF"/>
          </a:solidFill>
        </p:grpSpPr>
        <p:sp>
          <p:nvSpPr>
            <p:cNvPr id="18" name="Freeform 18"/>
            <p:cNvSpPr/>
            <p:nvPr/>
          </p:nvSpPr>
          <p:spPr>
            <a:xfrm>
              <a:off x="0" y="0"/>
              <a:ext cx="1968633" cy="514648"/>
            </a:xfrm>
            <a:prstGeom prst="roundRect">
              <a:avLst/>
            </a:prstGeom>
            <a:grpFill/>
          </p:spPr>
        </p:sp>
        <p:sp>
          <p:nvSpPr>
            <p:cNvPr id="19" name="TextBox 19"/>
            <p:cNvSpPr txBox="1"/>
            <p:nvPr/>
          </p:nvSpPr>
          <p:spPr>
            <a:xfrm>
              <a:off x="0" y="-38100"/>
              <a:ext cx="1968633" cy="552748"/>
            </a:xfrm>
            <a:prstGeom prst="roundRect">
              <a:avLst/>
            </a:prstGeom>
            <a:grpFill/>
          </p:spPr>
          <p:txBody>
            <a:bodyPr lIns="50800" tIns="50800" rIns="50800" bIns="50800" rtlCol="0" anchor="ctr"/>
            <a:lstStyle/>
            <a:p>
              <a:pPr algn="ctr">
                <a:lnSpc>
                  <a:spcPts val="2659"/>
                </a:lnSpc>
              </a:pPr>
              <a:endParaRPr/>
            </a:p>
          </p:txBody>
        </p:sp>
      </p:grpSp>
      <p:sp>
        <p:nvSpPr>
          <p:cNvPr id="7" name="TextBox 6"/>
          <p:cNvSpPr txBox="1"/>
          <p:nvPr/>
        </p:nvSpPr>
        <p:spPr>
          <a:xfrm>
            <a:off x="11195319" y="2173486"/>
            <a:ext cx="6248400" cy="1938992"/>
          </a:xfrm>
          <a:prstGeom prst="rect">
            <a:avLst/>
          </a:prstGeom>
          <a:noFill/>
        </p:spPr>
        <p:txBody>
          <a:bodyPr wrap="square" rtlCol="0">
            <a:spAutoFit/>
          </a:bodyPr>
          <a:lstStyle/>
          <a:p>
            <a:pPr algn="just"/>
            <a:r>
              <a:rPr lang="en-GB" sz="2400" dirty="0">
                <a:solidFill>
                  <a:schemeClr val="bg1"/>
                </a:solidFill>
                <a:latin typeface="Arial" panose="020B0604020202020204" pitchFamily="34" charset="0"/>
                <a:cs typeface="Arial" panose="020B0604020202020204" pitchFamily="34" charset="0"/>
              </a:rPr>
              <a:t>Managers with disseminator traits help in informational transfer between stakeholders and contribute via improving internal productivity levels.</a:t>
            </a:r>
          </a:p>
          <a:p>
            <a:pPr algn="just"/>
            <a:endParaRPr lang="en-GB" sz="2400" dirty="0">
              <a:solidFill>
                <a:schemeClr val="bg1"/>
              </a:solidFill>
              <a:latin typeface="Arial" panose="020B0604020202020204" pitchFamily="34" charset="0"/>
              <a:cs typeface="Arial" panose="020B0604020202020204" pitchFamily="34" charset="0"/>
            </a:endParaRPr>
          </a:p>
        </p:txBody>
      </p:sp>
      <p:sp>
        <p:nvSpPr>
          <p:cNvPr id="22" name="TextBox 21"/>
          <p:cNvSpPr txBox="1"/>
          <p:nvPr/>
        </p:nvSpPr>
        <p:spPr>
          <a:xfrm>
            <a:off x="11231178" y="4595505"/>
            <a:ext cx="6248400" cy="1569660"/>
          </a:xfrm>
          <a:prstGeom prst="rect">
            <a:avLst/>
          </a:prstGeom>
          <a:noFill/>
        </p:spPr>
        <p:txBody>
          <a:bodyPr wrap="square" rtlCol="0">
            <a:spAutoFit/>
          </a:bodyPr>
          <a:lstStyle/>
          <a:p>
            <a:pPr algn="just"/>
            <a:r>
              <a:rPr lang="en-GB" sz="2400" dirty="0">
                <a:solidFill>
                  <a:schemeClr val="bg1"/>
                </a:solidFill>
                <a:latin typeface="Arial" panose="020B0604020202020204" pitchFamily="34" charset="0"/>
                <a:cs typeface="Arial" panose="020B0604020202020204" pitchFamily="34" charset="0"/>
              </a:rPr>
              <a:t>Unilever’s managers facilitate digital communication using central communication platforms like Microsoft Teams for remote work (Briggs, 2021)</a:t>
            </a:r>
          </a:p>
        </p:txBody>
      </p:sp>
      <p:sp>
        <p:nvSpPr>
          <p:cNvPr id="23" name="TextBox 22"/>
          <p:cNvSpPr txBox="1"/>
          <p:nvPr/>
        </p:nvSpPr>
        <p:spPr>
          <a:xfrm>
            <a:off x="11231178" y="7206771"/>
            <a:ext cx="6248400" cy="1569660"/>
          </a:xfrm>
          <a:prstGeom prst="rect">
            <a:avLst/>
          </a:prstGeom>
          <a:noFill/>
        </p:spPr>
        <p:txBody>
          <a:bodyPr wrap="square" rtlCol="0">
            <a:spAutoFit/>
          </a:bodyPr>
          <a:lstStyle/>
          <a:p>
            <a:pPr algn="just"/>
            <a:r>
              <a:rPr lang="en-GB" sz="2400" dirty="0">
                <a:solidFill>
                  <a:schemeClr val="bg1"/>
                </a:solidFill>
                <a:latin typeface="Arial" panose="020B0604020202020204" pitchFamily="34" charset="0"/>
                <a:cs typeface="Arial" panose="020B0604020202020204" pitchFamily="34" charset="0"/>
              </a:rPr>
              <a:t>The Systems theory of organisations supports communication through facilitation of feedback loops to implement operational standards (Peet, 2024).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5"/>
          <p:cNvGrpSpPr/>
          <p:nvPr/>
        </p:nvGrpSpPr>
        <p:grpSpPr>
          <a:xfrm rot="5400000">
            <a:off x="8134350" y="133350"/>
            <a:ext cx="2019300" cy="18288000"/>
            <a:chOff x="0" y="0"/>
            <a:chExt cx="1721060" cy="2709333"/>
          </a:xfrm>
        </p:grpSpPr>
        <p:sp>
          <p:nvSpPr>
            <p:cNvPr id="6" name="Freeform 6"/>
            <p:cNvSpPr/>
            <p:nvPr/>
          </p:nvSpPr>
          <p:spPr>
            <a:xfrm>
              <a:off x="0" y="0"/>
              <a:ext cx="1721060" cy="2709333"/>
            </a:xfrm>
            <a:custGeom>
              <a:avLst/>
              <a:gdLst/>
              <a:ahLst/>
              <a:cxnLst/>
              <a:rect l="l" t="t" r="r" b="b"/>
              <a:pathLst>
                <a:path w="1721060" h="2709333">
                  <a:moveTo>
                    <a:pt x="0" y="0"/>
                  </a:moveTo>
                  <a:lnTo>
                    <a:pt x="1721060" y="0"/>
                  </a:lnTo>
                  <a:lnTo>
                    <a:pt x="1721060" y="2709333"/>
                  </a:lnTo>
                  <a:lnTo>
                    <a:pt x="0" y="2709333"/>
                  </a:lnTo>
                  <a:close/>
                </a:path>
              </a:pathLst>
            </a:custGeom>
            <a:solidFill>
              <a:srgbClr val="0345E4"/>
            </a:solidFill>
            <a:ln>
              <a:noFill/>
            </a:ln>
          </p:spPr>
        </p:sp>
        <p:sp>
          <p:nvSpPr>
            <p:cNvPr id="7" name="TextBox 7"/>
            <p:cNvSpPr txBox="1"/>
            <p:nvPr/>
          </p:nvSpPr>
          <p:spPr>
            <a:xfrm>
              <a:off x="0" y="-38100"/>
              <a:ext cx="1721060" cy="2747433"/>
            </a:xfrm>
            <a:prstGeom prst="rect">
              <a:avLst/>
            </a:prstGeom>
            <a:ln>
              <a:noFill/>
            </a:ln>
          </p:spPr>
          <p:txBody>
            <a:bodyPr lIns="50800" tIns="50800" rIns="50800" bIns="50800" rtlCol="0" anchor="ctr"/>
            <a:lstStyle/>
            <a:p>
              <a:pPr algn="ctr">
                <a:lnSpc>
                  <a:spcPts val="2659"/>
                </a:lnSpc>
              </a:pPr>
              <a:endParaRPr/>
            </a:p>
          </p:txBody>
        </p:sp>
      </p:grpSp>
      <p:sp>
        <p:nvSpPr>
          <p:cNvPr id="8" name="AutoShape 8"/>
          <p:cNvSpPr/>
          <p:nvPr/>
        </p:nvSpPr>
        <p:spPr>
          <a:xfrm>
            <a:off x="916626" y="1732921"/>
            <a:ext cx="1310100" cy="0"/>
          </a:xfrm>
          <a:prstGeom prst="line">
            <a:avLst/>
          </a:prstGeom>
          <a:ln w="95250" cap="flat">
            <a:solidFill>
              <a:srgbClr val="FFFFFF"/>
            </a:solidFill>
            <a:prstDash val="solid"/>
            <a:headEnd type="none" w="sm" len="sm"/>
            <a:tailEnd type="none" w="sm" len="sm"/>
          </a:ln>
        </p:spPr>
      </p:sp>
      <p:sp>
        <p:nvSpPr>
          <p:cNvPr id="10" name="TextBox 10"/>
          <p:cNvSpPr txBox="1"/>
          <p:nvPr/>
        </p:nvSpPr>
        <p:spPr>
          <a:xfrm>
            <a:off x="916626" y="367185"/>
            <a:ext cx="4568944" cy="854076"/>
          </a:xfrm>
          <a:prstGeom prst="rect">
            <a:avLst/>
          </a:prstGeom>
        </p:spPr>
        <p:txBody>
          <a:bodyPr lIns="0" tIns="0" rIns="0" bIns="0" rtlCol="0" anchor="t">
            <a:spAutoFit/>
          </a:bodyPr>
          <a:lstStyle/>
          <a:p>
            <a:pPr algn="l">
              <a:lnSpc>
                <a:spcPts val="6999"/>
              </a:lnSpc>
            </a:pPr>
            <a:r>
              <a:rPr lang="en-US" sz="4999" b="1" spc="99">
                <a:solidFill>
                  <a:srgbClr val="FFFFFF"/>
                </a:solidFill>
                <a:latin typeface="Garet Bold"/>
                <a:ea typeface="Garet Bold"/>
                <a:cs typeface="Garet Bold"/>
                <a:sym typeface="Garet Bold"/>
              </a:rPr>
              <a:t>STATISTIC</a:t>
            </a:r>
          </a:p>
        </p:txBody>
      </p:sp>
      <p:sp>
        <p:nvSpPr>
          <p:cNvPr id="20" name="TextBox 20"/>
          <p:cNvSpPr txBox="1"/>
          <p:nvPr/>
        </p:nvSpPr>
        <p:spPr>
          <a:xfrm>
            <a:off x="502920" y="1988751"/>
            <a:ext cx="8610600" cy="6093976"/>
          </a:xfrm>
          <a:prstGeom prst="rect">
            <a:avLst/>
          </a:prstGeom>
        </p:spPr>
        <p:txBody>
          <a:bodyPr wrap="square" lIns="0" tIns="0" rIns="0" bIns="0" rtlCol="0" anchor="t">
            <a:spAutoFit/>
          </a:bodyPr>
          <a:lstStyle/>
          <a:p>
            <a:pPr algn="just">
              <a:lnSpc>
                <a:spcPct val="150000"/>
              </a:lnSpc>
            </a:pPr>
            <a:r>
              <a:rPr lang="en-GB" sz="2400" dirty="0">
                <a:latin typeface="Arial" panose="020B0604020202020204" pitchFamily="34" charset="0"/>
                <a:cs typeface="Arial" panose="020B0604020202020204" pitchFamily="34" charset="0"/>
              </a:rPr>
              <a:t>Spokesperson managers of Unilever involve upper management, division leaders and investors that represent the firm to potential clients or the public.</a:t>
            </a:r>
          </a:p>
          <a:p>
            <a:pPr algn="just">
              <a:lnSpc>
                <a:spcPct val="150000"/>
              </a:lnSpc>
            </a:pPr>
            <a:endParaRPr lang="en-GB" sz="2400" dirty="0">
              <a:latin typeface="Arial" panose="020B0604020202020204" pitchFamily="34" charset="0"/>
              <a:cs typeface="Arial" panose="020B0604020202020204" pitchFamily="34" charset="0"/>
            </a:endParaRPr>
          </a:p>
          <a:p>
            <a:pPr algn="just">
              <a:lnSpc>
                <a:spcPct val="150000"/>
              </a:lnSpc>
            </a:pPr>
            <a:r>
              <a:rPr lang="en-GB" sz="2400" dirty="0">
                <a:latin typeface="Arial" panose="020B0604020202020204" pitchFamily="34" charset="0"/>
                <a:cs typeface="Arial" panose="020B0604020202020204" pitchFamily="34" charset="0"/>
              </a:rPr>
              <a:t>Charismatic leadership theory focuses on instilling customer confidence and influencing positive support showing relevance to the role of business spokespersons in upper management (Northouse, 2025) </a:t>
            </a:r>
          </a:p>
          <a:p>
            <a:pPr algn="just">
              <a:lnSpc>
                <a:spcPct val="150000"/>
              </a:lnSpc>
            </a:pPr>
            <a:endParaRPr lang="en-GB" sz="2400" dirty="0">
              <a:latin typeface="Arial" panose="020B0604020202020204" pitchFamily="34" charset="0"/>
              <a:cs typeface="Arial" panose="020B0604020202020204" pitchFamily="34" charset="0"/>
            </a:endParaRPr>
          </a:p>
          <a:p>
            <a:pPr algn="just">
              <a:lnSpc>
                <a:spcPct val="150000"/>
              </a:lnSpc>
            </a:pPr>
            <a:r>
              <a:rPr lang="en-GB" sz="2400" dirty="0">
                <a:latin typeface="Arial" panose="020B0604020202020204" pitchFamily="34" charset="0"/>
                <a:cs typeface="Arial" panose="020B0604020202020204" pitchFamily="34" charset="0"/>
              </a:rPr>
              <a:t>Spokesperson managers contribute by instilling investor/customer confidence</a:t>
            </a:r>
          </a:p>
        </p:txBody>
      </p:sp>
      <p:sp>
        <p:nvSpPr>
          <p:cNvPr id="24" name="TextBox 23"/>
          <p:cNvSpPr txBox="1"/>
          <p:nvPr/>
        </p:nvSpPr>
        <p:spPr>
          <a:xfrm>
            <a:off x="4052888" y="544306"/>
            <a:ext cx="10439400" cy="769441"/>
          </a:xfrm>
          <a:prstGeom prst="rect">
            <a:avLst/>
          </a:prstGeom>
          <a:noFill/>
        </p:spPr>
        <p:txBody>
          <a:bodyPr wrap="square" rtlCol="0">
            <a:spAutoFit/>
          </a:bodyPr>
          <a:lstStyle/>
          <a:p>
            <a:r>
              <a:rPr lang="en-IN" sz="4400" b="1" dirty="0">
                <a:solidFill>
                  <a:srgbClr val="0000FF"/>
                </a:solidFill>
                <a:latin typeface="Arial" panose="020B0604020202020204" pitchFamily="34" charset="0"/>
                <a:cs typeface="Arial" panose="020B0604020202020204" pitchFamily="34" charset="0"/>
              </a:rPr>
              <a:t>Informational Roles – Spokesperson</a:t>
            </a:r>
            <a:endParaRPr lang="en-IN" sz="4400" dirty="0">
              <a:solidFill>
                <a:srgbClr val="0000FF"/>
              </a:solidFill>
              <a:latin typeface="Arial" panose="020B0604020202020204" pitchFamily="34" charset="0"/>
              <a:cs typeface="Arial" panose="020B0604020202020204" pitchFamily="34" charset="0"/>
            </a:endParaRPr>
          </a:p>
        </p:txBody>
      </p:sp>
      <p:pic>
        <p:nvPicPr>
          <p:cNvPr id="9" name="image7.png"/>
          <p:cNvPicPr/>
          <p:nvPr/>
        </p:nvPicPr>
        <p:blipFill>
          <a:blip r:embed="rId3"/>
          <a:srcRect/>
          <a:stretch>
            <a:fillRect/>
          </a:stretch>
        </p:blipFill>
        <p:spPr>
          <a:xfrm>
            <a:off x="10167892" y="1988751"/>
            <a:ext cx="7429988" cy="6637089"/>
          </a:xfrm>
          <a:prstGeom prst="rect">
            <a:avLst/>
          </a:prstGeom>
          <a:ln>
            <a:noFill/>
          </a:ln>
          <a:effectLst>
            <a:outerShdw blurRad="292100" dist="139700" dir="2700000" algn="tl" rotWithShape="0">
              <a:srgbClr val="333333">
                <a:alpha val="65000"/>
              </a:srgbClr>
            </a:outerShdw>
          </a:effectLst>
        </p:spPr>
      </p:pic>
      <p:sp>
        <p:nvSpPr>
          <p:cNvPr id="2" name="Rectangle 1"/>
          <p:cNvSpPr/>
          <p:nvPr/>
        </p:nvSpPr>
        <p:spPr>
          <a:xfrm>
            <a:off x="10568186" y="8643620"/>
            <a:ext cx="6629400" cy="457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(Source: Unilever, 2025d)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2400" y="7048500"/>
            <a:ext cx="7391400" cy="1371600"/>
            <a:chOff x="0" y="0"/>
            <a:chExt cx="4574327" cy="406438"/>
          </a:xfrm>
        </p:grpSpPr>
        <p:sp>
          <p:nvSpPr>
            <p:cNvPr id="3" name="Freeform 3"/>
            <p:cNvSpPr/>
            <p:nvPr/>
          </p:nvSpPr>
          <p:spPr>
            <a:xfrm>
              <a:off x="0" y="0"/>
              <a:ext cx="4574327" cy="406438"/>
            </a:xfrm>
            <a:custGeom>
              <a:avLst/>
              <a:gdLst/>
              <a:ahLst/>
              <a:cxnLst/>
              <a:rect l="l" t="t" r="r" b="b"/>
              <a:pathLst>
                <a:path w="4574327" h="406438">
                  <a:moveTo>
                    <a:pt x="0" y="0"/>
                  </a:moveTo>
                  <a:lnTo>
                    <a:pt x="4574327" y="0"/>
                  </a:lnTo>
                  <a:lnTo>
                    <a:pt x="4574327" y="406438"/>
                  </a:lnTo>
                  <a:lnTo>
                    <a:pt x="0" y="406438"/>
                  </a:lnTo>
                  <a:close/>
                </a:path>
              </a:pathLst>
            </a:custGeom>
            <a:solidFill>
              <a:srgbClr val="0345E4"/>
            </a:solidFill>
          </p:spPr>
        </p:sp>
        <p:sp>
          <p:nvSpPr>
            <p:cNvPr id="4" name="TextBox 4"/>
            <p:cNvSpPr txBox="1"/>
            <p:nvPr/>
          </p:nvSpPr>
          <p:spPr>
            <a:xfrm>
              <a:off x="0" y="-38100"/>
              <a:ext cx="4574327" cy="444538"/>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4953000" y="495300"/>
            <a:ext cx="10769833" cy="830933"/>
          </a:xfrm>
          <a:prstGeom prst="rect">
            <a:avLst/>
          </a:prstGeom>
        </p:spPr>
        <p:txBody>
          <a:bodyPr lIns="0" tIns="0" rIns="0" bIns="0" rtlCol="0" anchor="t">
            <a:spAutoFit/>
          </a:bodyPr>
          <a:lstStyle/>
          <a:p>
            <a:pPr>
              <a:lnSpc>
                <a:spcPts val="6999"/>
              </a:lnSpc>
            </a:pPr>
            <a:r>
              <a:rPr lang="en-IN" sz="4400" b="1" dirty="0">
                <a:solidFill>
                  <a:srgbClr val="0000FF"/>
                </a:solidFill>
                <a:latin typeface="Arial" panose="020B0604020202020204" pitchFamily="34" charset="0"/>
                <a:cs typeface="Arial" panose="020B0604020202020204" pitchFamily="34" charset="0"/>
              </a:rPr>
              <a:t>Decisional Roles – Entrepreneur</a:t>
            </a:r>
            <a:endParaRPr lang="en-US" sz="4400" b="1" spc="99" dirty="0">
              <a:solidFill>
                <a:srgbClr val="0000FF"/>
              </a:solidFill>
              <a:latin typeface="Arial" panose="020B0604020202020204" pitchFamily="34" charset="0"/>
              <a:ea typeface="Garet Bold"/>
              <a:cs typeface="Arial" panose="020B0604020202020204" pitchFamily="34" charset="0"/>
              <a:sym typeface="Garet Bold"/>
            </a:endParaRPr>
          </a:p>
        </p:txBody>
      </p:sp>
      <p:pic>
        <p:nvPicPr>
          <p:cNvPr id="6" name="image11.png"/>
          <p:cNvPicPr/>
          <p:nvPr/>
        </p:nvPicPr>
        <p:blipFill>
          <a:blip r:embed="rId3"/>
          <a:srcRect/>
          <a:stretch>
            <a:fillRect/>
          </a:stretch>
        </p:blipFill>
        <p:spPr>
          <a:xfrm>
            <a:off x="5943600" y="1917938"/>
            <a:ext cx="6248400" cy="4282206"/>
          </a:xfrm>
          <a:prstGeom prst="rect">
            <a:avLst/>
          </a:prstGeom>
          <a:ln>
            <a:noFill/>
          </a:ln>
          <a:effectLst>
            <a:outerShdw blurRad="292100" dist="139700" dir="2700000" algn="tl" rotWithShape="0">
              <a:srgbClr val="333333">
                <a:alpha val="65000"/>
              </a:srgbClr>
            </a:outerShdw>
          </a:effectLst>
        </p:spPr>
      </p:pic>
      <p:grpSp>
        <p:nvGrpSpPr>
          <p:cNvPr id="14" name="Group 2"/>
          <p:cNvGrpSpPr/>
          <p:nvPr/>
        </p:nvGrpSpPr>
        <p:grpSpPr>
          <a:xfrm>
            <a:off x="10744200" y="7048500"/>
            <a:ext cx="7391400" cy="1371600"/>
            <a:chOff x="0" y="0"/>
            <a:chExt cx="4574327" cy="406438"/>
          </a:xfrm>
        </p:grpSpPr>
        <p:sp>
          <p:nvSpPr>
            <p:cNvPr id="15" name="Freeform 3"/>
            <p:cNvSpPr/>
            <p:nvPr/>
          </p:nvSpPr>
          <p:spPr>
            <a:xfrm>
              <a:off x="0" y="0"/>
              <a:ext cx="4574327" cy="406438"/>
            </a:xfrm>
            <a:custGeom>
              <a:avLst/>
              <a:gdLst/>
              <a:ahLst/>
              <a:cxnLst/>
              <a:rect l="l" t="t" r="r" b="b"/>
              <a:pathLst>
                <a:path w="4574327" h="406438">
                  <a:moveTo>
                    <a:pt x="0" y="0"/>
                  </a:moveTo>
                  <a:lnTo>
                    <a:pt x="4574327" y="0"/>
                  </a:lnTo>
                  <a:lnTo>
                    <a:pt x="4574327" y="406438"/>
                  </a:lnTo>
                  <a:lnTo>
                    <a:pt x="0" y="406438"/>
                  </a:lnTo>
                  <a:close/>
                </a:path>
              </a:pathLst>
            </a:custGeom>
            <a:solidFill>
              <a:srgbClr val="0345E4"/>
            </a:solidFill>
          </p:spPr>
        </p:sp>
        <p:sp>
          <p:nvSpPr>
            <p:cNvPr id="16" name="TextBox 4"/>
            <p:cNvSpPr txBox="1"/>
            <p:nvPr/>
          </p:nvSpPr>
          <p:spPr>
            <a:xfrm>
              <a:off x="0" y="-38100"/>
              <a:ext cx="4574327" cy="444538"/>
            </a:xfrm>
            <a:prstGeom prst="rect">
              <a:avLst/>
            </a:prstGeom>
          </p:spPr>
          <p:txBody>
            <a:bodyPr lIns="50800" tIns="50800" rIns="50800" bIns="50800" rtlCol="0" anchor="ctr"/>
            <a:lstStyle/>
            <a:p>
              <a:pPr algn="ctr">
                <a:lnSpc>
                  <a:spcPts val="2659"/>
                </a:lnSpc>
              </a:pPr>
              <a:endParaRPr/>
            </a:p>
          </p:txBody>
        </p:sp>
      </p:grpSp>
      <p:grpSp>
        <p:nvGrpSpPr>
          <p:cNvPr id="17" name="Group 2"/>
          <p:cNvGrpSpPr/>
          <p:nvPr/>
        </p:nvGrpSpPr>
        <p:grpSpPr>
          <a:xfrm>
            <a:off x="5335542" y="8764732"/>
            <a:ext cx="7848600" cy="1122218"/>
            <a:chOff x="0" y="0"/>
            <a:chExt cx="4574327" cy="406438"/>
          </a:xfrm>
        </p:grpSpPr>
        <p:sp>
          <p:nvSpPr>
            <p:cNvPr id="18" name="Freeform 3"/>
            <p:cNvSpPr/>
            <p:nvPr/>
          </p:nvSpPr>
          <p:spPr>
            <a:xfrm>
              <a:off x="0" y="0"/>
              <a:ext cx="4574327" cy="406438"/>
            </a:xfrm>
            <a:custGeom>
              <a:avLst/>
              <a:gdLst/>
              <a:ahLst/>
              <a:cxnLst/>
              <a:rect l="l" t="t" r="r" b="b"/>
              <a:pathLst>
                <a:path w="4574327" h="406438">
                  <a:moveTo>
                    <a:pt x="0" y="0"/>
                  </a:moveTo>
                  <a:lnTo>
                    <a:pt x="4574327" y="0"/>
                  </a:lnTo>
                  <a:lnTo>
                    <a:pt x="4574327" y="406438"/>
                  </a:lnTo>
                  <a:lnTo>
                    <a:pt x="0" y="406438"/>
                  </a:lnTo>
                  <a:close/>
                </a:path>
              </a:pathLst>
            </a:custGeom>
            <a:solidFill>
              <a:srgbClr val="0345E4"/>
            </a:solidFill>
          </p:spPr>
        </p:sp>
        <p:sp>
          <p:nvSpPr>
            <p:cNvPr id="19" name="TextBox 4"/>
            <p:cNvSpPr txBox="1"/>
            <p:nvPr/>
          </p:nvSpPr>
          <p:spPr>
            <a:xfrm>
              <a:off x="0" y="-38100"/>
              <a:ext cx="4574327" cy="444538"/>
            </a:xfrm>
            <a:prstGeom prst="rect">
              <a:avLst/>
            </a:prstGeom>
          </p:spPr>
          <p:txBody>
            <a:bodyPr lIns="50800" tIns="50800" rIns="50800" bIns="50800" rtlCol="0" anchor="ctr"/>
            <a:lstStyle/>
            <a:p>
              <a:pPr algn="ctr">
                <a:lnSpc>
                  <a:spcPts val="2659"/>
                </a:lnSpc>
              </a:pPr>
              <a:endParaRPr/>
            </a:p>
          </p:txBody>
        </p:sp>
      </p:grpSp>
      <p:sp>
        <p:nvSpPr>
          <p:cNvPr id="21" name="TextBox 20"/>
          <p:cNvSpPr txBox="1"/>
          <p:nvPr/>
        </p:nvSpPr>
        <p:spPr>
          <a:xfrm>
            <a:off x="342900" y="7099227"/>
            <a:ext cx="6858000" cy="1569660"/>
          </a:xfrm>
          <a:prstGeom prst="rect">
            <a:avLst/>
          </a:prstGeom>
          <a:noFill/>
        </p:spPr>
        <p:txBody>
          <a:bodyPr wrap="square" rtlCol="0">
            <a:spAutoFit/>
          </a:bodyPr>
          <a:lstStyle/>
          <a:p>
            <a:pPr algn="just"/>
            <a:r>
              <a:rPr lang="en-GB" sz="2400" dirty="0">
                <a:solidFill>
                  <a:schemeClr val="bg1"/>
                </a:solidFill>
                <a:latin typeface="Arial" panose="020B0604020202020204" pitchFamily="34" charset="0"/>
                <a:cs typeface="Arial" panose="020B0604020202020204" pitchFamily="34" charset="0"/>
              </a:rPr>
              <a:t>The entrepreneur managerial style facilitates change propagation in the area of innovation to maximise organisational growth</a:t>
            </a:r>
          </a:p>
          <a:p>
            <a:pPr algn="just"/>
            <a:endParaRPr lang="en-GB" sz="2400" dirty="0">
              <a:solidFill>
                <a:schemeClr val="bg1"/>
              </a:solidFill>
              <a:latin typeface="Arial" panose="020B0604020202020204" pitchFamily="34" charset="0"/>
              <a:cs typeface="Arial" panose="020B0604020202020204" pitchFamily="34" charset="0"/>
            </a:endParaRPr>
          </a:p>
        </p:txBody>
      </p:sp>
      <p:sp>
        <p:nvSpPr>
          <p:cNvPr id="22" name="TextBox 21"/>
          <p:cNvSpPr txBox="1"/>
          <p:nvPr/>
        </p:nvSpPr>
        <p:spPr>
          <a:xfrm>
            <a:off x="11087100" y="7142473"/>
            <a:ext cx="6858000" cy="1200329"/>
          </a:xfrm>
          <a:prstGeom prst="rect">
            <a:avLst/>
          </a:prstGeom>
          <a:noFill/>
        </p:spPr>
        <p:txBody>
          <a:bodyPr wrap="square" rtlCol="0">
            <a:spAutoFit/>
          </a:bodyPr>
          <a:lstStyle/>
          <a:p>
            <a:pPr lvl="0"/>
            <a:r>
              <a:rPr lang="en-GB" sz="2400" dirty="0">
                <a:solidFill>
                  <a:schemeClr val="bg1"/>
                </a:solidFill>
                <a:latin typeface="Arial" panose="020B0604020202020204" pitchFamily="34" charset="0"/>
                <a:cs typeface="Arial" panose="020B0604020202020204" pitchFamily="34" charset="0"/>
              </a:rPr>
              <a:t>Unilever's marketing managers have utilised AI to generate digital assets 30% faster to increase click through rate (Unilever, 2025e).</a:t>
            </a:r>
          </a:p>
        </p:txBody>
      </p:sp>
      <p:sp>
        <p:nvSpPr>
          <p:cNvPr id="23" name="TextBox 22"/>
          <p:cNvSpPr txBox="1"/>
          <p:nvPr/>
        </p:nvSpPr>
        <p:spPr>
          <a:xfrm>
            <a:off x="5638800" y="8908321"/>
            <a:ext cx="7545342" cy="830997"/>
          </a:xfrm>
          <a:prstGeom prst="rect">
            <a:avLst/>
          </a:prstGeom>
          <a:noFill/>
        </p:spPr>
        <p:txBody>
          <a:bodyPr wrap="square" rtlCol="0">
            <a:spAutoFit/>
          </a:bodyPr>
          <a:lstStyle/>
          <a:p>
            <a:pPr lvl="0"/>
            <a:r>
              <a:rPr lang="en-GB" sz="2400" dirty="0">
                <a:solidFill>
                  <a:schemeClr val="bg1"/>
                </a:solidFill>
                <a:latin typeface="Arial" panose="020B0604020202020204" pitchFamily="34" charset="0"/>
                <a:cs typeface="Arial" panose="020B0604020202020204" pitchFamily="34" charset="0"/>
              </a:rPr>
              <a:t>Entrepreneurial managers contribute to performance via using technology to improve operational efficiency.</a:t>
            </a:r>
          </a:p>
        </p:txBody>
      </p:sp>
      <p:sp>
        <p:nvSpPr>
          <p:cNvPr id="24" name="Rounded Rectangle 23"/>
          <p:cNvSpPr/>
          <p:nvPr/>
        </p:nvSpPr>
        <p:spPr>
          <a:xfrm>
            <a:off x="6750792" y="6141794"/>
            <a:ext cx="5321358" cy="503074"/>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(Source: Unilever, 2025e)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0"/>
            <a:ext cx="18288000" cy="2227431"/>
            <a:chOff x="0" y="0"/>
            <a:chExt cx="4816593" cy="586648"/>
          </a:xfrm>
        </p:grpSpPr>
        <p:sp>
          <p:nvSpPr>
            <p:cNvPr id="4" name="Freeform 4"/>
            <p:cNvSpPr/>
            <p:nvPr/>
          </p:nvSpPr>
          <p:spPr>
            <a:xfrm>
              <a:off x="0" y="0"/>
              <a:ext cx="4816592" cy="586648"/>
            </a:xfrm>
            <a:custGeom>
              <a:avLst/>
              <a:gdLst/>
              <a:ahLst/>
              <a:cxnLst/>
              <a:rect l="l" t="t" r="r" b="b"/>
              <a:pathLst>
                <a:path w="4816592" h="586648">
                  <a:moveTo>
                    <a:pt x="0" y="0"/>
                  </a:moveTo>
                  <a:lnTo>
                    <a:pt x="4816592" y="0"/>
                  </a:lnTo>
                  <a:lnTo>
                    <a:pt x="4816592" y="586648"/>
                  </a:lnTo>
                  <a:lnTo>
                    <a:pt x="0" y="586648"/>
                  </a:lnTo>
                  <a:close/>
                </a:path>
              </a:pathLst>
            </a:custGeom>
            <a:solidFill>
              <a:srgbClr val="0345E4"/>
            </a:solidFill>
          </p:spPr>
        </p:sp>
        <p:sp>
          <p:nvSpPr>
            <p:cNvPr id="5" name="TextBox 5"/>
            <p:cNvSpPr txBox="1"/>
            <p:nvPr/>
          </p:nvSpPr>
          <p:spPr>
            <a:xfrm>
              <a:off x="0" y="-38100"/>
              <a:ext cx="4816593" cy="624748"/>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3962400" y="775161"/>
            <a:ext cx="12186547" cy="677108"/>
          </a:xfrm>
          <a:prstGeom prst="rect">
            <a:avLst/>
          </a:prstGeom>
        </p:spPr>
        <p:txBody>
          <a:bodyPr wrap="square" lIns="0" tIns="0" rIns="0" bIns="0" rtlCol="0" anchor="t">
            <a:spAutoFit/>
          </a:bodyPr>
          <a:lstStyle/>
          <a:p>
            <a:r>
              <a:rPr lang="en-IN" sz="4400" b="1" dirty="0">
                <a:solidFill>
                  <a:schemeClr val="bg1"/>
                </a:solidFill>
                <a:latin typeface="Arial" panose="020B0604020202020204" pitchFamily="34" charset="0"/>
                <a:cs typeface="Arial" panose="020B0604020202020204" pitchFamily="34" charset="0"/>
              </a:rPr>
              <a:t>Decisional Roles – Disturbance Handler</a:t>
            </a:r>
            <a:endParaRPr lang="en-IN" sz="4400" dirty="0">
              <a:solidFill>
                <a:schemeClr val="bg1"/>
              </a:solidFill>
              <a:latin typeface="Arial" panose="020B0604020202020204" pitchFamily="34" charset="0"/>
              <a:cs typeface="Arial" panose="020B0604020202020204" pitchFamily="34" charset="0"/>
            </a:endParaRPr>
          </a:p>
        </p:txBody>
      </p:sp>
      <p:sp>
        <p:nvSpPr>
          <p:cNvPr id="18" name="TextBox 18"/>
          <p:cNvSpPr txBox="1"/>
          <p:nvPr/>
        </p:nvSpPr>
        <p:spPr>
          <a:xfrm>
            <a:off x="8686800" y="4000500"/>
            <a:ext cx="9090488" cy="4985980"/>
          </a:xfrm>
          <a:prstGeom prst="rect">
            <a:avLst/>
          </a:prstGeom>
        </p:spPr>
        <p:txBody>
          <a:bodyPr wrap="square" lIns="0" tIns="0" rIns="0" bIns="0" rtlCol="0" anchor="t">
            <a:spAutoFit/>
          </a:bodyPr>
          <a:lstStyle/>
          <a:p>
            <a:pPr algn="just">
              <a:lnSpc>
                <a:spcPct val="150000"/>
              </a:lnSpc>
            </a:pPr>
            <a:r>
              <a:rPr lang="en-GB" sz="2400" dirty="0">
                <a:solidFill>
                  <a:srgbClr val="0000FF"/>
                </a:solidFill>
                <a:latin typeface="Arial" panose="020B0604020202020204" pitchFamily="34" charset="0"/>
                <a:cs typeface="Arial" panose="020B0604020202020204" pitchFamily="34" charset="0"/>
              </a:rPr>
              <a:t>Managerial roles involve handling conflicts and utilising coercive behaviour to quell disagreements (Rahim, 2023)</a:t>
            </a:r>
          </a:p>
          <a:p>
            <a:pPr algn="just">
              <a:lnSpc>
                <a:spcPct val="150000"/>
              </a:lnSpc>
            </a:pPr>
            <a:endParaRPr lang="en-GB" sz="2400" dirty="0">
              <a:solidFill>
                <a:srgbClr val="0000FF"/>
              </a:solidFill>
              <a:latin typeface="Arial" panose="020B0604020202020204" pitchFamily="34" charset="0"/>
              <a:cs typeface="Arial" panose="020B0604020202020204" pitchFamily="34" charset="0"/>
            </a:endParaRPr>
          </a:p>
          <a:p>
            <a:pPr algn="just">
              <a:lnSpc>
                <a:spcPct val="150000"/>
              </a:lnSpc>
            </a:pPr>
            <a:r>
              <a:rPr lang="en-GB" sz="2400" dirty="0">
                <a:solidFill>
                  <a:srgbClr val="0000FF"/>
                </a:solidFill>
                <a:latin typeface="Arial" panose="020B0604020202020204" pitchFamily="34" charset="0"/>
                <a:cs typeface="Arial" panose="020B0604020202020204" pitchFamily="34" charset="0"/>
              </a:rPr>
              <a:t>The conflict mode instrument model by Thomas Kilmann can be used to develop the ability of Unilever’s managers to handle disturbances</a:t>
            </a:r>
          </a:p>
          <a:p>
            <a:pPr algn="just">
              <a:lnSpc>
                <a:spcPct val="150000"/>
              </a:lnSpc>
            </a:pPr>
            <a:endParaRPr lang="en-GB" sz="2400" dirty="0">
              <a:solidFill>
                <a:srgbClr val="0000FF"/>
              </a:solidFill>
              <a:latin typeface="Arial" panose="020B0604020202020204" pitchFamily="34" charset="0"/>
              <a:cs typeface="Arial" panose="020B0604020202020204" pitchFamily="34" charset="0"/>
            </a:endParaRPr>
          </a:p>
          <a:p>
            <a:pPr algn="just">
              <a:lnSpc>
                <a:spcPct val="150000"/>
              </a:lnSpc>
            </a:pPr>
            <a:r>
              <a:rPr lang="en-GB" sz="2400" dirty="0">
                <a:solidFill>
                  <a:srgbClr val="0000FF"/>
                </a:solidFill>
                <a:latin typeface="Arial" panose="020B0604020202020204" pitchFamily="34" charset="0"/>
                <a:cs typeface="Arial" panose="020B0604020202020204" pitchFamily="34" charset="0"/>
              </a:rPr>
              <a:t>It contributes by improving team cohesion and increasing business objective attainment</a:t>
            </a:r>
            <a:endParaRPr lang="en-US" sz="2200" dirty="0">
              <a:solidFill>
                <a:srgbClr val="0000FF"/>
              </a:solidFill>
              <a:latin typeface="Arial" panose="020B0604020202020204" pitchFamily="34" charset="0"/>
              <a:ea typeface="Open Sans"/>
              <a:cs typeface="Arial" panose="020B0604020202020204" pitchFamily="34" charset="0"/>
              <a:sym typeface="Open Sans"/>
            </a:endParaRPr>
          </a:p>
        </p:txBody>
      </p:sp>
      <p:pic>
        <p:nvPicPr>
          <p:cNvPr id="2052" name="Picture 4" descr="What is the Thomas Kilmann Conflict Management Model? (With exampl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152900"/>
            <a:ext cx="7705725" cy="40957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2F2F2"/>
        </a:solidFill>
        <a:effectLst/>
      </p:bgPr>
    </p:bg>
    <p:spTree>
      <p:nvGrpSpPr>
        <p:cNvPr id="1" name=""/>
        <p:cNvGrpSpPr/>
        <p:nvPr/>
      </p:nvGrpSpPr>
      <p:grpSpPr>
        <a:xfrm>
          <a:off x="0" y="0"/>
          <a:ext cx="0" cy="0"/>
          <a:chOff x="0" y="0"/>
          <a:chExt cx="0" cy="0"/>
        </a:xfrm>
      </p:grpSpPr>
      <p:grpSp>
        <p:nvGrpSpPr>
          <p:cNvPr id="2" name="Group 2"/>
          <p:cNvGrpSpPr/>
          <p:nvPr/>
        </p:nvGrpSpPr>
        <p:grpSpPr>
          <a:xfrm>
            <a:off x="10972800" y="0"/>
            <a:ext cx="7315200" cy="10287000"/>
            <a:chOff x="0" y="0"/>
            <a:chExt cx="1646490" cy="2709333"/>
          </a:xfrm>
        </p:grpSpPr>
        <p:sp>
          <p:nvSpPr>
            <p:cNvPr id="3" name="Freeform 3"/>
            <p:cNvSpPr/>
            <p:nvPr/>
          </p:nvSpPr>
          <p:spPr>
            <a:xfrm>
              <a:off x="0" y="0"/>
              <a:ext cx="1646490" cy="2709333"/>
            </a:xfrm>
            <a:custGeom>
              <a:avLst/>
              <a:gdLst/>
              <a:ahLst/>
              <a:cxnLst/>
              <a:rect l="l" t="t" r="r" b="b"/>
              <a:pathLst>
                <a:path w="1646490" h="2709333">
                  <a:moveTo>
                    <a:pt x="0" y="0"/>
                  </a:moveTo>
                  <a:lnTo>
                    <a:pt x="1646490" y="0"/>
                  </a:lnTo>
                  <a:lnTo>
                    <a:pt x="1646490" y="2709333"/>
                  </a:lnTo>
                  <a:lnTo>
                    <a:pt x="0" y="2709333"/>
                  </a:lnTo>
                  <a:close/>
                </a:path>
              </a:pathLst>
            </a:custGeom>
            <a:solidFill>
              <a:srgbClr val="0345E4"/>
            </a:solidFill>
          </p:spPr>
        </p:sp>
        <p:sp>
          <p:nvSpPr>
            <p:cNvPr id="4" name="TextBox 4"/>
            <p:cNvSpPr txBox="1"/>
            <p:nvPr/>
          </p:nvSpPr>
          <p:spPr>
            <a:xfrm>
              <a:off x="0" y="-38100"/>
              <a:ext cx="1646490" cy="2747433"/>
            </a:xfrm>
            <a:prstGeom prst="rect">
              <a:avLst/>
            </a:prstGeom>
          </p:spPr>
          <p:txBody>
            <a:bodyPr lIns="50800" tIns="50800" rIns="50800" bIns="50800" rtlCol="0" anchor="ctr"/>
            <a:lstStyle/>
            <a:p>
              <a:pPr algn="ctr">
                <a:lnSpc>
                  <a:spcPts val="2659"/>
                </a:lnSpc>
              </a:pPr>
              <a:endParaRPr/>
            </a:p>
          </p:txBody>
        </p:sp>
      </p:grpSp>
      <p:sp>
        <p:nvSpPr>
          <p:cNvPr id="25" name="TextBox 25"/>
          <p:cNvSpPr txBox="1"/>
          <p:nvPr/>
        </p:nvSpPr>
        <p:spPr>
          <a:xfrm>
            <a:off x="228600" y="190500"/>
            <a:ext cx="11353800" cy="897682"/>
          </a:xfrm>
          <a:prstGeom prst="rect">
            <a:avLst/>
          </a:prstGeom>
        </p:spPr>
        <p:txBody>
          <a:bodyPr wrap="square" lIns="0" tIns="0" rIns="0" bIns="0" rtlCol="0" anchor="t">
            <a:spAutoFit/>
          </a:bodyPr>
          <a:lstStyle/>
          <a:p>
            <a:pPr>
              <a:lnSpc>
                <a:spcPts val="6999"/>
              </a:lnSpc>
            </a:pPr>
            <a:r>
              <a:rPr lang="en-IN" sz="4400" b="1" dirty="0">
                <a:solidFill>
                  <a:srgbClr val="0000FF"/>
                </a:solidFill>
                <a:latin typeface="Arial" panose="020B0604020202020204" pitchFamily="34" charset="0"/>
                <a:cs typeface="Arial" panose="020B0604020202020204" pitchFamily="34" charset="0"/>
              </a:rPr>
              <a:t>Decisional Roles – Resource Allocator</a:t>
            </a:r>
            <a:endParaRPr lang="en-US" sz="4400" b="1" spc="99" dirty="0">
              <a:solidFill>
                <a:srgbClr val="0000FF"/>
              </a:solidFill>
              <a:latin typeface="Arial" panose="020B0604020202020204" pitchFamily="34" charset="0"/>
              <a:ea typeface="Garet Bold"/>
              <a:cs typeface="Arial" panose="020B0604020202020204" pitchFamily="34" charset="0"/>
              <a:sym typeface="Garet Bold"/>
            </a:endParaRPr>
          </a:p>
        </p:txBody>
      </p:sp>
      <p:sp>
        <p:nvSpPr>
          <p:cNvPr id="5" name="Rectangle 4"/>
          <p:cNvSpPr/>
          <p:nvPr/>
        </p:nvSpPr>
        <p:spPr>
          <a:xfrm>
            <a:off x="2301995" y="8126214"/>
            <a:ext cx="5647187" cy="738664"/>
          </a:xfrm>
          <a:prstGeom prst="rect">
            <a:avLst/>
          </a:prstGeom>
        </p:spPr>
        <p:txBody>
          <a:bodyPr wrap="none">
            <a:spAutoFit/>
          </a:bodyPr>
          <a:lstStyle/>
          <a:p>
            <a:pPr algn="ctr">
              <a:lnSpc>
                <a:spcPct val="150000"/>
              </a:lnSpc>
              <a:spcAft>
                <a:spcPts val="0"/>
              </a:spcAft>
            </a:pPr>
            <a:r>
              <a:rPr lang="en-GB" sz="2800" b="1" dirty="0">
                <a:solidFill>
                  <a:srgbClr val="0000FF"/>
                </a:solidFill>
                <a:latin typeface="Arial" panose="020B0604020202020204" pitchFamily="34" charset="0"/>
                <a:ea typeface="Arial" panose="020B0604020202020204" pitchFamily="34" charset="0"/>
              </a:rPr>
              <a:t> Areas of resource management</a:t>
            </a:r>
            <a:endParaRPr lang="en-GB" sz="2800" dirty="0">
              <a:solidFill>
                <a:srgbClr val="0000FF"/>
              </a:solidFill>
              <a:effectLst/>
              <a:latin typeface="Arial" panose="020B0604020202020204" pitchFamily="34" charset="0"/>
              <a:ea typeface="Arial" panose="020B0604020202020204" pitchFamily="34" charset="0"/>
            </a:endParaRPr>
          </a:p>
        </p:txBody>
      </p:sp>
      <p:sp>
        <p:nvSpPr>
          <p:cNvPr id="7" name="Up Arrow 6"/>
          <p:cNvSpPr/>
          <p:nvPr/>
        </p:nvSpPr>
        <p:spPr>
          <a:xfrm>
            <a:off x="4605307" y="7274147"/>
            <a:ext cx="1066800" cy="91735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345E4"/>
              </a:solidFill>
            </a:endParaRPr>
          </a:p>
        </p:txBody>
      </p:sp>
      <p:sp>
        <p:nvSpPr>
          <p:cNvPr id="8" name="Rounded Rectangle 7"/>
          <p:cNvSpPr/>
          <p:nvPr/>
        </p:nvSpPr>
        <p:spPr>
          <a:xfrm>
            <a:off x="11772900" y="1047068"/>
            <a:ext cx="5715000" cy="1534690"/>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ounded Rectangle 9"/>
          <p:cNvSpPr/>
          <p:nvPr/>
        </p:nvSpPr>
        <p:spPr>
          <a:xfrm>
            <a:off x="11772900" y="3828412"/>
            <a:ext cx="5715000" cy="1957629"/>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ounded Rectangle 10"/>
          <p:cNvSpPr/>
          <p:nvPr/>
        </p:nvSpPr>
        <p:spPr>
          <a:xfrm>
            <a:off x="11772900" y="6860630"/>
            <a:ext cx="5715000" cy="1534690"/>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1963400" y="1028700"/>
            <a:ext cx="5334000" cy="1862048"/>
          </a:xfrm>
          <a:prstGeom prst="rect">
            <a:avLst/>
          </a:prstGeom>
          <a:noFill/>
        </p:spPr>
        <p:txBody>
          <a:bodyPr wrap="square" rtlCol="0">
            <a:spAutoFit/>
          </a:bodyPr>
          <a:lstStyle/>
          <a:p>
            <a:pPr algn="just"/>
            <a:r>
              <a:rPr lang="en-GB" sz="2300" dirty="0">
                <a:latin typeface="Arial" panose="020B0604020202020204" pitchFamily="34" charset="0"/>
                <a:cs typeface="Arial" panose="020B0604020202020204" pitchFamily="34" charset="0"/>
              </a:rPr>
              <a:t>Resource allocator managers play the role of distributing resources such as finance, labour or internal assets to support operations</a:t>
            </a:r>
          </a:p>
          <a:p>
            <a:pPr algn="just"/>
            <a:endParaRPr lang="en-GB" sz="2300" dirty="0">
              <a:latin typeface="Arial" panose="020B0604020202020204" pitchFamily="34" charset="0"/>
              <a:cs typeface="Arial" panose="020B0604020202020204" pitchFamily="34" charset="0"/>
            </a:endParaRPr>
          </a:p>
        </p:txBody>
      </p:sp>
      <p:sp>
        <p:nvSpPr>
          <p:cNvPr id="13" name="TextBox 12"/>
          <p:cNvSpPr txBox="1"/>
          <p:nvPr/>
        </p:nvSpPr>
        <p:spPr>
          <a:xfrm>
            <a:off x="11963400" y="3814108"/>
            <a:ext cx="5334000" cy="1938992"/>
          </a:xfrm>
          <a:prstGeom prst="rect">
            <a:avLst/>
          </a:prstGeom>
          <a:noFill/>
        </p:spPr>
        <p:txBody>
          <a:bodyPr wrap="square" rtlCol="0">
            <a:spAutoFit/>
          </a:bodyPr>
          <a:lstStyle/>
          <a:p>
            <a:pPr algn="just"/>
            <a:r>
              <a:rPr lang="en-GB" sz="2400" dirty="0">
                <a:latin typeface="Arial" panose="020B0604020202020204" pitchFamily="34" charset="0"/>
                <a:cs typeface="Arial" panose="020B0604020202020204" pitchFamily="34" charset="0"/>
              </a:rPr>
              <a:t>AI powered resource management forecasting is utilised to help maximise utilisation efficiency and attain sustainable operations (Challoumis, 2024)</a:t>
            </a:r>
          </a:p>
        </p:txBody>
      </p:sp>
      <p:sp>
        <p:nvSpPr>
          <p:cNvPr id="14" name="TextBox 13"/>
          <p:cNvSpPr txBox="1"/>
          <p:nvPr/>
        </p:nvSpPr>
        <p:spPr>
          <a:xfrm>
            <a:off x="11944350" y="6925886"/>
            <a:ext cx="5334000" cy="1569660"/>
          </a:xfrm>
          <a:prstGeom prst="rect">
            <a:avLst/>
          </a:prstGeom>
          <a:noFill/>
        </p:spPr>
        <p:txBody>
          <a:bodyPr wrap="square" rtlCol="0">
            <a:spAutoFit/>
          </a:bodyPr>
          <a:lstStyle/>
          <a:p>
            <a:pPr algn="just"/>
            <a:r>
              <a:rPr lang="en-GB" sz="2400" dirty="0">
                <a:latin typeface="Arial" panose="020B0604020202020204" pitchFamily="34" charset="0"/>
                <a:cs typeface="Arial" panose="020B0604020202020204" pitchFamily="34" charset="0"/>
              </a:rPr>
              <a:t>It contributes to Unilever’s performance by reducing average operating lead times and additional expenses incurred</a:t>
            </a:r>
          </a:p>
        </p:txBody>
      </p:sp>
      <p:pic>
        <p:nvPicPr>
          <p:cNvPr id="3074" name="Picture 2" descr="What is Resource Management? All You Need To Know"/>
          <p:cNvPicPr>
            <a:picLocks noChangeAspect="1" noChangeArrowheads="1"/>
          </p:cNvPicPr>
          <p:nvPr/>
        </p:nvPicPr>
        <p:blipFill rotWithShape="1">
          <a:blip r:embed="rId3">
            <a:extLst>
              <a:ext uri="{28A0092B-C50C-407E-A947-70E740481C1C}">
                <a14:useLocalDpi xmlns:a14="http://schemas.microsoft.com/office/drawing/2010/main" val="0"/>
              </a:ext>
            </a:extLst>
          </a:blip>
          <a:srcRect l="1530" t="17961" r="2376" b="19892"/>
          <a:stretch/>
        </p:blipFill>
        <p:spPr bwMode="auto">
          <a:xfrm>
            <a:off x="220541" y="2408271"/>
            <a:ext cx="10352209" cy="462903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0052"/>
            <a:ext cx="4235092" cy="10287000"/>
            <a:chOff x="0" y="0"/>
            <a:chExt cx="3346246" cy="8128000"/>
          </a:xfrm>
        </p:grpSpPr>
        <p:sp>
          <p:nvSpPr>
            <p:cNvPr id="3" name="Freeform 3"/>
            <p:cNvSpPr/>
            <p:nvPr/>
          </p:nvSpPr>
          <p:spPr>
            <a:xfrm>
              <a:off x="0" y="0"/>
              <a:ext cx="3346246" cy="8128000"/>
            </a:xfrm>
            <a:custGeom>
              <a:avLst/>
              <a:gdLst/>
              <a:ahLst/>
              <a:cxnLst/>
              <a:rect l="l" t="t" r="r" b="b"/>
              <a:pathLst>
                <a:path w="3346246" h="8128000">
                  <a:moveTo>
                    <a:pt x="0" y="0"/>
                  </a:moveTo>
                  <a:lnTo>
                    <a:pt x="3346246" y="0"/>
                  </a:lnTo>
                  <a:lnTo>
                    <a:pt x="3346246" y="8128000"/>
                  </a:lnTo>
                  <a:lnTo>
                    <a:pt x="0" y="8128000"/>
                  </a:lnTo>
                  <a:close/>
                </a:path>
              </a:pathLst>
            </a:custGeom>
            <a:solidFill>
              <a:srgbClr val="F6F6F6"/>
            </a:solidFill>
          </p:spPr>
        </p:sp>
        <p:sp>
          <p:nvSpPr>
            <p:cNvPr id="4" name="TextBox 4"/>
            <p:cNvSpPr txBox="1"/>
            <p:nvPr/>
          </p:nvSpPr>
          <p:spPr>
            <a:xfrm>
              <a:off x="0" y="-38100"/>
              <a:ext cx="3346246" cy="8166100"/>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105" name="Group 105"/>
          <p:cNvGrpSpPr/>
          <p:nvPr/>
        </p:nvGrpSpPr>
        <p:grpSpPr>
          <a:xfrm>
            <a:off x="13887344" y="1028700"/>
            <a:ext cx="3987330" cy="3987330"/>
            <a:chOff x="0" y="0"/>
            <a:chExt cx="812800" cy="812800"/>
          </a:xfrm>
        </p:grpSpPr>
        <p:sp>
          <p:nvSpPr>
            <p:cNvPr id="106" name="Freeform 10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952500" cap="sq">
              <a:solidFill>
                <a:srgbClr val="F6F6F6"/>
              </a:solidFill>
              <a:prstDash val="solid"/>
              <a:miter/>
            </a:ln>
          </p:spPr>
        </p:sp>
        <p:sp>
          <p:nvSpPr>
            <p:cNvPr id="107" name="TextBox 10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108" name="Group 108"/>
          <p:cNvGrpSpPr/>
          <p:nvPr/>
        </p:nvGrpSpPr>
        <p:grpSpPr>
          <a:xfrm>
            <a:off x="15211287" y="-14058"/>
            <a:ext cx="3063266" cy="10287000"/>
            <a:chOff x="0" y="0"/>
            <a:chExt cx="806786" cy="2709333"/>
          </a:xfrm>
        </p:grpSpPr>
        <p:sp>
          <p:nvSpPr>
            <p:cNvPr id="109" name="Freeform 109"/>
            <p:cNvSpPr/>
            <p:nvPr/>
          </p:nvSpPr>
          <p:spPr>
            <a:xfrm>
              <a:off x="0" y="0"/>
              <a:ext cx="806786" cy="2709333"/>
            </a:xfrm>
            <a:custGeom>
              <a:avLst/>
              <a:gdLst/>
              <a:ahLst/>
              <a:cxnLst/>
              <a:rect l="l" t="t" r="r" b="b"/>
              <a:pathLst>
                <a:path w="806786" h="2709333">
                  <a:moveTo>
                    <a:pt x="128894" y="0"/>
                  </a:moveTo>
                  <a:lnTo>
                    <a:pt x="677892" y="0"/>
                  </a:lnTo>
                  <a:cubicBezTo>
                    <a:pt x="749078" y="0"/>
                    <a:pt x="806786" y="57708"/>
                    <a:pt x="806786" y="128894"/>
                  </a:cubicBezTo>
                  <a:lnTo>
                    <a:pt x="806786" y="2580439"/>
                  </a:lnTo>
                  <a:cubicBezTo>
                    <a:pt x="806786" y="2614624"/>
                    <a:pt x="793206" y="2647409"/>
                    <a:pt x="769034" y="2671581"/>
                  </a:cubicBezTo>
                  <a:cubicBezTo>
                    <a:pt x="744861" y="2695753"/>
                    <a:pt x="712077" y="2709333"/>
                    <a:pt x="677892" y="2709333"/>
                  </a:cubicBezTo>
                  <a:lnTo>
                    <a:pt x="128894" y="2709333"/>
                  </a:lnTo>
                  <a:cubicBezTo>
                    <a:pt x="57708" y="2709333"/>
                    <a:pt x="0" y="2651625"/>
                    <a:pt x="0" y="2580439"/>
                  </a:cubicBezTo>
                  <a:lnTo>
                    <a:pt x="0" y="128894"/>
                  </a:lnTo>
                  <a:cubicBezTo>
                    <a:pt x="0" y="57708"/>
                    <a:pt x="57708" y="0"/>
                    <a:pt x="128894" y="0"/>
                  </a:cubicBezTo>
                  <a:close/>
                </a:path>
              </a:pathLst>
            </a:custGeom>
            <a:solidFill>
              <a:srgbClr val="0345E4"/>
            </a:solidFill>
          </p:spPr>
        </p:sp>
        <p:sp>
          <p:nvSpPr>
            <p:cNvPr id="110" name="TextBox 110"/>
            <p:cNvSpPr txBox="1"/>
            <p:nvPr/>
          </p:nvSpPr>
          <p:spPr>
            <a:xfrm>
              <a:off x="0" y="-38100"/>
              <a:ext cx="806786" cy="2747433"/>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112" name="TextBox 112"/>
          <p:cNvSpPr txBox="1"/>
          <p:nvPr/>
        </p:nvSpPr>
        <p:spPr>
          <a:xfrm>
            <a:off x="4516761" y="622018"/>
            <a:ext cx="8708611" cy="897682"/>
          </a:xfrm>
          <a:prstGeom prst="rect">
            <a:avLst/>
          </a:prstGeom>
        </p:spPr>
        <p:txBody>
          <a:bodyPr lIns="0" tIns="0" rIns="0" bIns="0" rtlCol="0" anchor="t">
            <a:spAutoFit/>
          </a:bodyPr>
          <a:lstStyle/>
          <a:p>
            <a:pPr>
              <a:lnSpc>
                <a:spcPts val="6999"/>
              </a:lnSpc>
            </a:pPr>
            <a:r>
              <a:rPr lang="en-IN" sz="4400" b="1" dirty="0">
                <a:solidFill>
                  <a:srgbClr val="0000FF"/>
                </a:solidFill>
                <a:latin typeface="Arial" panose="020B0604020202020204" pitchFamily="34" charset="0"/>
                <a:cs typeface="Arial" panose="020B0604020202020204" pitchFamily="34" charset="0"/>
              </a:rPr>
              <a:t>Decisional Roles – Negotiator</a:t>
            </a:r>
            <a:endParaRPr lang="en-US" sz="4400" b="1" spc="99" dirty="0">
              <a:solidFill>
                <a:srgbClr val="0000FF"/>
              </a:solidFill>
              <a:latin typeface="Arial" panose="020B0604020202020204" pitchFamily="34" charset="0"/>
              <a:ea typeface="Garet Bold"/>
              <a:cs typeface="Arial" panose="020B0604020202020204" pitchFamily="34" charset="0"/>
              <a:sym typeface="Garet Bold"/>
            </a:endParaRPr>
          </a:p>
        </p:txBody>
      </p:sp>
      <p:sp>
        <p:nvSpPr>
          <p:cNvPr id="5" name="TextBox 4"/>
          <p:cNvSpPr txBox="1"/>
          <p:nvPr/>
        </p:nvSpPr>
        <p:spPr>
          <a:xfrm>
            <a:off x="545919" y="2552700"/>
            <a:ext cx="9278608" cy="5632311"/>
          </a:xfrm>
          <a:prstGeom prst="rect">
            <a:avLst/>
          </a:prstGeom>
          <a:noFill/>
        </p:spPr>
        <p:txBody>
          <a:bodyPr wrap="square" rtlCol="0">
            <a:spAutoFit/>
          </a:bodyPr>
          <a:lstStyle/>
          <a:p>
            <a:pPr algn="just">
              <a:lnSpc>
                <a:spcPct val="150000"/>
              </a:lnSpc>
            </a:pPr>
            <a:r>
              <a:rPr lang="en-GB" sz="2400" dirty="0">
                <a:latin typeface="Arial" panose="020B0604020202020204" pitchFamily="34" charset="0"/>
                <a:cs typeface="Arial" panose="020B0604020202020204" pitchFamily="34" charset="0"/>
              </a:rPr>
              <a:t>The negotiator management style involves managers utilising the process to access further resources and setting effective business contracts or guidelines.</a:t>
            </a:r>
          </a:p>
          <a:p>
            <a:pPr algn="just">
              <a:lnSpc>
                <a:spcPct val="150000"/>
              </a:lnSpc>
            </a:pPr>
            <a:endParaRPr lang="en-GB" sz="2400" dirty="0">
              <a:latin typeface="Arial" panose="020B0604020202020204" pitchFamily="34" charset="0"/>
              <a:cs typeface="Arial" panose="020B0604020202020204" pitchFamily="34" charset="0"/>
            </a:endParaRPr>
          </a:p>
          <a:p>
            <a:pPr algn="just">
              <a:lnSpc>
                <a:spcPct val="150000"/>
              </a:lnSpc>
            </a:pPr>
            <a:r>
              <a:rPr lang="en-GB" sz="2400" dirty="0">
                <a:latin typeface="Arial" panose="020B0604020202020204" pitchFamily="34" charset="0"/>
                <a:cs typeface="Arial" panose="020B0604020202020204" pitchFamily="34" charset="0"/>
              </a:rPr>
              <a:t>Unilever’s sustainability and CSR managers have negotiated producer responsibility guidelines to suppliers and obligations regarding plastic elimination (Unilever, 2024f)</a:t>
            </a:r>
          </a:p>
          <a:p>
            <a:pPr algn="just">
              <a:lnSpc>
                <a:spcPct val="150000"/>
              </a:lnSpc>
            </a:pPr>
            <a:endParaRPr lang="en-GB" sz="2400" dirty="0">
              <a:latin typeface="Arial" panose="020B0604020202020204" pitchFamily="34" charset="0"/>
              <a:cs typeface="Arial" panose="020B0604020202020204" pitchFamily="34" charset="0"/>
            </a:endParaRPr>
          </a:p>
          <a:p>
            <a:pPr algn="just">
              <a:lnSpc>
                <a:spcPct val="150000"/>
              </a:lnSpc>
            </a:pPr>
            <a:r>
              <a:rPr lang="en-US" sz="2400" dirty="0">
                <a:latin typeface="Arial" panose="020B0604020202020204" pitchFamily="34" charset="0"/>
                <a:cs typeface="Arial" panose="020B0604020202020204" pitchFamily="34" charset="0"/>
              </a:rPr>
              <a:t>It contributes to organisational performance by availing financially viable supplier, investor or business contracts to maximise profits.</a:t>
            </a:r>
          </a:p>
        </p:txBody>
      </p:sp>
      <p:graphicFrame>
        <p:nvGraphicFramePr>
          <p:cNvPr id="17" name="Diagram 16"/>
          <p:cNvGraphicFramePr/>
          <p:nvPr>
            <p:extLst>
              <p:ext uri="{D42A27DB-BD31-4B8C-83A1-F6EECF244321}">
                <p14:modId xmlns:p14="http://schemas.microsoft.com/office/powerpoint/2010/main" val="2067723534"/>
              </p:ext>
            </p:extLst>
          </p:nvPr>
        </p:nvGraphicFramePr>
        <p:xfrm>
          <a:off x="10370446" y="2739955"/>
          <a:ext cx="7162800" cy="525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8"/>
          <p:cNvGrpSpPr/>
          <p:nvPr/>
        </p:nvGrpSpPr>
        <p:grpSpPr>
          <a:xfrm rot="5400000">
            <a:off x="6047024" y="-3265723"/>
            <a:ext cx="6251518" cy="17431165"/>
            <a:chOff x="0" y="0"/>
            <a:chExt cx="1646490" cy="2709333"/>
          </a:xfrm>
        </p:grpSpPr>
        <p:sp>
          <p:nvSpPr>
            <p:cNvPr id="9" name="Freeform 9"/>
            <p:cNvSpPr/>
            <p:nvPr/>
          </p:nvSpPr>
          <p:spPr>
            <a:xfrm>
              <a:off x="0" y="0"/>
              <a:ext cx="1646490" cy="2709333"/>
            </a:xfrm>
            <a:custGeom>
              <a:avLst/>
              <a:gdLst/>
              <a:ahLst/>
              <a:cxnLst/>
              <a:rect l="l" t="t" r="r" b="b"/>
              <a:pathLst>
                <a:path w="1646490" h="2709333">
                  <a:moveTo>
                    <a:pt x="0" y="0"/>
                  </a:moveTo>
                  <a:lnTo>
                    <a:pt x="1646490" y="0"/>
                  </a:lnTo>
                  <a:lnTo>
                    <a:pt x="1646490" y="2709333"/>
                  </a:lnTo>
                  <a:lnTo>
                    <a:pt x="0" y="2709333"/>
                  </a:lnTo>
                  <a:close/>
                </a:path>
              </a:pathLst>
            </a:custGeom>
            <a:solidFill>
              <a:srgbClr val="0345E4"/>
            </a:solidFill>
          </p:spPr>
        </p:sp>
        <p:sp>
          <p:nvSpPr>
            <p:cNvPr id="10" name="TextBox 10"/>
            <p:cNvSpPr txBox="1"/>
            <p:nvPr/>
          </p:nvSpPr>
          <p:spPr>
            <a:xfrm>
              <a:off x="0" y="-38100"/>
              <a:ext cx="1646490" cy="2747433"/>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2438400" y="419100"/>
            <a:ext cx="14478000" cy="897682"/>
          </a:xfrm>
          <a:prstGeom prst="rect">
            <a:avLst/>
          </a:prstGeom>
        </p:spPr>
        <p:txBody>
          <a:bodyPr wrap="square" lIns="0" tIns="0" rIns="0" bIns="0" rtlCol="0" anchor="t">
            <a:spAutoFit/>
          </a:bodyPr>
          <a:lstStyle/>
          <a:p>
            <a:pPr>
              <a:lnSpc>
                <a:spcPts val="6999"/>
              </a:lnSpc>
            </a:pPr>
            <a:r>
              <a:rPr lang="en-US" sz="4400" b="1" dirty="0">
                <a:solidFill>
                  <a:srgbClr val="0000FF"/>
                </a:solidFill>
                <a:latin typeface="Arial" panose="020B0604020202020204" pitchFamily="34" charset="0"/>
                <a:cs typeface="Arial" panose="020B0604020202020204" pitchFamily="34" charset="0"/>
              </a:rPr>
              <a:t>Additional Managerial Roles in Today’s Environment</a:t>
            </a:r>
            <a:endParaRPr lang="en-US" sz="4400" b="1" spc="99" dirty="0">
              <a:solidFill>
                <a:srgbClr val="0000FF"/>
              </a:solidFill>
              <a:latin typeface="Arial" panose="020B0604020202020204" pitchFamily="34" charset="0"/>
              <a:ea typeface="Garet Bold"/>
              <a:cs typeface="Arial" panose="020B0604020202020204" pitchFamily="34" charset="0"/>
              <a:sym typeface="Garet Bold"/>
            </a:endParaRPr>
          </a:p>
        </p:txBody>
      </p:sp>
      <p:sp>
        <p:nvSpPr>
          <p:cNvPr id="2" name="TextBox 1"/>
          <p:cNvSpPr txBox="1"/>
          <p:nvPr/>
        </p:nvSpPr>
        <p:spPr>
          <a:xfrm>
            <a:off x="838200" y="3187701"/>
            <a:ext cx="10210800" cy="4524315"/>
          </a:xfrm>
          <a:prstGeom prst="rect">
            <a:avLst/>
          </a:prstGeom>
          <a:noFill/>
        </p:spPr>
        <p:txBody>
          <a:bodyPr wrap="square" rtlCol="0">
            <a:spAutoFit/>
          </a:bodyPr>
          <a:lstStyle/>
          <a:p>
            <a:pPr algn="just">
              <a:lnSpc>
                <a:spcPct val="150000"/>
              </a:lnSpc>
            </a:pPr>
            <a:r>
              <a:rPr lang="en-GB" sz="2400" dirty="0">
                <a:solidFill>
                  <a:schemeClr val="bg1"/>
                </a:solidFill>
                <a:latin typeface="Arial" panose="020B0604020202020204" pitchFamily="34" charset="0"/>
                <a:cs typeface="Arial" panose="020B0604020202020204" pitchFamily="34" charset="0"/>
              </a:rPr>
              <a:t>The managerial role of creating an engaging culture is vital to support work life balance and improve worker morale</a:t>
            </a:r>
          </a:p>
          <a:p>
            <a:pPr algn="just">
              <a:lnSpc>
                <a:spcPct val="150000"/>
              </a:lnSpc>
            </a:pPr>
            <a:endParaRPr lang="en-GB" sz="2400" dirty="0">
              <a:solidFill>
                <a:schemeClr val="bg1"/>
              </a:solidFill>
              <a:latin typeface="Arial" panose="020B0604020202020204" pitchFamily="34" charset="0"/>
              <a:cs typeface="Arial" panose="020B0604020202020204" pitchFamily="34" charset="0"/>
            </a:endParaRPr>
          </a:p>
          <a:p>
            <a:pPr algn="just">
              <a:lnSpc>
                <a:spcPct val="150000"/>
              </a:lnSpc>
            </a:pPr>
            <a:r>
              <a:rPr lang="en-GB" sz="2400" dirty="0">
                <a:solidFill>
                  <a:schemeClr val="bg1"/>
                </a:solidFill>
                <a:latin typeface="Arial" panose="020B0604020202020204" pitchFamily="34" charset="0"/>
                <a:cs typeface="Arial" panose="020B0604020202020204" pitchFamily="34" charset="0"/>
              </a:rPr>
              <a:t>Workplace culture is embedded in form of social control and influences employee decisions and behaviour (Akpa </a:t>
            </a:r>
            <a:r>
              <a:rPr lang="en-GB" sz="2400" i="1" dirty="0">
                <a:solidFill>
                  <a:schemeClr val="bg1"/>
                </a:solidFill>
                <a:latin typeface="Arial" panose="020B0604020202020204" pitchFamily="34" charset="0"/>
                <a:cs typeface="Arial" panose="020B0604020202020204" pitchFamily="34" charset="0"/>
              </a:rPr>
              <a:t>et al.</a:t>
            </a:r>
            <a:r>
              <a:rPr lang="en-GB" sz="2400" dirty="0">
                <a:solidFill>
                  <a:schemeClr val="bg1"/>
                </a:solidFill>
                <a:latin typeface="Arial" panose="020B0604020202020204" pitchFamily="34" charset="0"/>
                <a:cs typeface="Arial" panose="020B0604020202020204" pitchFamily="34" charset="0"/>
              </a:rPr>
              <a:t> 2021)</a:t>
            </a:r>
          </a:p>
          <a:p>
            <a:pPr algn="just">
              <a:lnSpc>
                <a:spcPct val="150000"/>
              </a:lnSpc>
            </a:pPr>
            <a:endParaRPr lang="en-GB" sz="2400" dirty="0">
              <a:solidFill>
                <a:schemeClr val="bg1"/>
              </a:solidFill>
              <a:latin typeface="Arial" panose="020B0604020202020204" pitchFamily="34" charset="0"/>
              <a:cs typeface="Arial" panose="020B0604020202020204" pitchFamily="34" charset="0"/>
            </a:endParaRPr>
          </a:p>
          <a:p>
            <a:pPr algn="just">
              <a:lnSpc>
                <a:spcPct val="150000"/>
              </a:lnSpc>
            </a:pPr>
            <a:r>
              <a:rPr lang="en-GB" sz="2400" dirty="0">
                <a:solidFill>
                  <a:schemeClr val="bg1"/>
                </a:solidFill>
                <a:latin typeface="Arial" panose="020B0604020202020204" pitchFamily="34" charset="0"/>
                <a:cs typeface="Arial" panose="020B0604020202020204" pitchFamily="34" charset="0"/>
              </a:rPr>
              <a:t>The cultural role of manager contributes to performance by increasing worker productivity</a:t>
            </a:r>
          </a:p>
        </p:txBody>
      </p:sp>
      <p:pic>
        <p:nvPicPr>
          <p:cNvPr id="4" name="Picture 3"/>
          <p:cNvPicPr>
            <a:picLocks noChangeAspect="1"/>
          </p:cNvPicPr>
          <p:nvPr/>
        </p:nvPicPr>
        <p:blipFill>
          <a:blip r:embed="rId3"/>
          <a:stretch>
            <a:fillRect/>
          </a:stretch>
        </p:blipFill>
        <p:spPr>
          <a:xfrm>
            <a:off x="10544615" y="3363162"/>
            <a:ext cx="7172236" cy="429863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7259300" y="7109187"/>
            <a:ext cx="1028700" cy="3177813"/>
            <a:chOff x="0" y="0"/>
            <a:chExt cx="812800" cy="2510865"/>
          </a:xfrm>
        </p:grpSpPr>
        <p:sp>
          <p:nvSpPr>
            <p:cNvPr id="5" name="Freeform 5"/>
            <p:cNvSpPr/>
            <p:nvPr/>
          </p:nvSpPr>
          <p:spPr>
            <a:xfrm>
              <a:off x="0" y="0"/>
              <a:ext cx="812800" cy="2510865"/>
            </a:xfrm>
            <a:custGeom>
              <a:avLst/>
              <a:gdLst/>
              <a:ahLst/>
              <a:cxnLst/>
              <a:rect l="l" t="t" r="r" b="b"/>
              <a:pathLst>
                <a:path w="812800" h="2510865">
                  <a:moveTo>
                    <a:pt x="0" y="0"/>
                  </a:moveTo>
                  <a:lnTo>
                    <a:pt x="812800" y="0"/>
                  </a:lnTo>
                  <a:lnTo>
                    <a:pt x="812800" y="2510865"/>
                  </a:lnTo>
                  <a:lnTo>
                    <a:pt x="0" y="2510865"/>
                  </a:lnTo>
                  <a:close/>
                </a:path>
              </a:pathLst>
            </a:custGeom>
            <a:solidFill>
              <a:srgbClr val="0345E4"/>
            </a:solidFill>
          </p:spPr>
        </p:sp>
        <p:sp>
          <p:nvSpPr>
            <p:cNvPr id="6" name="TextBox 6"/>
            <p:cNvSpPr txBox="1"/>
            <p:nvPr/>
          </p:nvSpPr>
          <p:spPr>
            <a:xfrm>
              <a:off x="0" y="-47625"/>
              <a:ext cx="812800" cy="2558490"/>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0" y="7109187"/>
            <a:ext cx="11842469" cy="3177813"/>
            <a:chOff x="0" y="0"/>
            <a:chExt cx="9357013" cy="2510865"/>
          </a:xfrm>
          <a:noFill/>
        </p:grpSpPr>
        <p:sp>
          <p:nvSpPr>
            <p:cNvPr id="8" name="Freeform 8"/>
            <p:cNvSpPr/>
            <p:nvPr/>
          </p:nvSpPr>
          <p:spPr>
            <a:xfrm>
              <a:off x="0" y="0"/>
              <a:ext cx="9357013" cy="2510865"/>
            </a:xfrm>
            <a:custGeom>
              <a:avLst/>
              <a:gdLst/>
              <a:ahLst/>
              <a:cxnLst/>
              <a:rect l="l" t="t" r="r" b="b"/>
              <a:pathLst>
                <a:path w="9357013" h="2510865">
                  <a:moveTo>
                    <a:pt x="0" y="0"/>
                  </a:moveTo>
                  <a:lnTo>
                    <a:pt x="9357013" y="0"/>
                  </a:lnTo>
                  <a:lnTo>
                    <a:pt x="9357013" y="2510865"/>
                  </a:lnTo>
                  <a:lnTo>
                    <a:pt x="0" y="2510865"/>
                  </a:lnTo>
                  <a:close/>
                </a:path>
              </a:pathLst>
            </a:custGeom>
            <a:grpFill/>
            <a:ln>
              <a:noFill/>
            </a:ln>
          </p:spPr>
        </p:sp>
        <p:sp>
          <p:nvSpPr>
            <p:cNvPr id="9" name="TextBox 9"/>
            <p:cNvSpPr txBox="1"/>
            <p:nvPr/>
          </p:nvSpPr>
          <p:spPr>
            <a:xfrm>
              <a:off x="0" y="-47625"/>
              <a:ext cx="9357013" cy="2558490"/>
            </a:xfrm>
            <a:prstGeom prst="rect">
              <a:avLst/>
            </a:prstGeom>
            <a:grpFill/>
            <a:ln>
              <a:noFill/>
            </a:ln>
          </p:spPr>
          <p:txBody>
            <a:bodyPr lIns="50800" tIns="50800" rIns="50800" bIns="50800" rtlCol="0" anchor="ctr"/>
            <a:lstStyle/>
            <a:p>
              <a:pPr algn="ctr">
                <a:lnSpc>
                  <a:spcPts val="2659"/>
                </a:lnSpc>
              </a:pPr>
              <a:endParaRPr/>
            </a:p>
          </p:txBody>
        </p:sp>
      </p:grpSp>
      <p:grpSp>
        <p:nvGrpSpPr>
          <p:cNvPr id="10" name="Group 10"/>
          <p:cNvGrpSpPr/>
          <p:nvPr/>
        </p:nvGrpSpPr>
        <p:grpSpPr>
          <a:xfrm>
            <a:off x="17259300" y="0"/>
            <a:ext cx="1028700" cy="1028700"/>
            <a:chOff x="0" y="0"/>
            <a:chExt cx="812800" cy="812800"/>
          </a:xfrm>
        </p:grpSpPr>
        <p:sp>
          <p:nvSpPr>
            <p:cNvPr id="11" name="Freeform 11"/>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0345E4"/>
            </a:solidFill>
          </p:spPr>
        </p:sp>
        <p:sp>
          <p:nvSpPr>
            <p:cNvPr id="12" name="TextBox 12"/>
            <p:cNvSpPr txBox="1"/>
            <p:nvPr/>
          </p:nvSpPr>
          <p:spPr>
            <a:xfrm>
              <a:off x="0" y="-47625"/>
              <a:ext cx="812800" cy="860425"/>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35184" y="12700"/>
            <a:ext cx="568584" cy="10287000"/>
            <a:chOff x="0" y="0"/>
            <a:chExt cx="446365" cy="2709333"/>
          </a:xfrm>
        </p:grpSpPr>
        <p:sp>
          <p:nvSpPr>
            <p:cNvPr id="14" name="Freeform 14"/>
            <p:cNvSpPr/>
            <p:nvPr/>
          </p:nvSpPr>
          <p:spPr>
            <a:xfrm>
              <a:off x="0" y="0"/>
              <a:ext cx="446365" cy="2709333"/>
            </a:xfrm>
            <a:custGeom>
              <a:avLst/>
              <a:gdLst/>
              <a:ahLst/>
              <a:cxnLst/>
              <a:rect l="l" t="t" r="r" b="b"/>
              <a:pathLst>
                <a:path w="446365" h="2709333">
                  <a:moveTo>
                    <a:pt x="223183" y="0"/>
                  </a:moveTo>
                  <a:lnTo>
                    <a:pt x="223183" y="0"/>
                  </a:lnTo>
                  <a:cubicBezTo>
                    <a:pt x="282374" y="0"/>
                    <a:pt x="339142" y="23514"/>
                    <a:pt x="380996" y="65369"/>
                  </a:cubicBezTo>
                  <a:cubicBezTo>
                    <a:pt x="422851" y="107224"/>
                    <a:pt x="446365" y="163991"/>
                    <a:pt x="446365" y="223183"/>
                  </a:cubicBezTo>
                  <a:lnTo>
                    <a:pt x="446365" y="2486151"/>
                  </a:lnTo>
                  <a:cubicBezTo>
                    <a:pt x="446365" y="2609411"/>
                    <a:pt x="346443" y="2709333"/>
                    <a:pt x="223183" y="2709333"/>
                  </a:cubicBezTo>
                  <a:lnTo>
                    <a:pt x="223183" y="2709333"/>
                  </a:lnTo>
                  <a:cubicBezTo>
                    <a:pt x="99922" y="2709333"/>
                    <a:pt x="0" y="2609411"/>
                    <a:pt x="0" y="2486151"/>
                  </a:cubicBezTo>
                  <a:lnTo>
                    <a:pt x="0" y="223183"/>
                  </a:lnTo>
                  <a:cubicBezTo>
                    <a:pt x="0" y="99922"/>
                    <a:pt x="99922" y="0"/>
                    <a:pt x="223183" y="0"/>
                  </a:cubicBezTo>
                  <a:close/>
                </a:path>
              </a:pathLst>
            </a:custGeom>
            <a:solidFill>
              <a:srgbClr val="0345E4"/>
            </a:solidFill>
          </p:spPr>
        </p:sp>
        <p:sp>
          <p:nvSpPr>
            <p:cNvPr id="15" name="TextBox 15"/>
            <p:cNvSpPr txBox="1"/>
            <p:nvPr/>
          </p:nvSpPr>
          <p:spPr>
            <a:xfrm>
              <a:off x="0" y="-47625"/>
              <a:ext cx="446365" cy="2756958"/>
            </a:xfrm>
            <a:prstGeom prst="rect">
              <a:avLst/>
            </a:prstGeom>
          </p:spPr>
          <p:txBody>
            <a:bodyPr lIns="50800" tIns="50800" rIns="50800" bIns="50800" rtlCol="0" anchor="ctr"/>
            <a:lstStyle/>
            <a:p>
              <a:pPr algn="ctr">
                <a:lnSpc>
                  <a:spcPts val="2659"/>
                </a:lnSpc>
              </a:pPr>
              <a:endParaRPr/>
            </a:p>
          </p:txBody>
        </p:sp>
      </p:grpSp>
      <p:sp>
        <p:nvSpPr>
          <p:cNvPr id="17" name="TextBox 13"/>
          <p:cNvSpPr txBox="1"/>
          <p:nvPr/>
        </p:nvSpPr>
        <p:spPr>
          <a:xfrm>
            <a:off x="2209800" y="514350"/>
            <a:ext cx="14478000" cy="801694"/>
          </a:xfrm>
          <a:prstGeom prst="rect">
            <a:avLst/>
          </a:prstGeom>
        </p:spPr>
        <p:txBody>
          <a:bodyPr wrap="square" lIns="0" tIns="0" rIns="0" bIns="0" rtlCol="0" anchor="t">
            <a:spAutoFit/>
          </a:bodyPr>
          <a:lstStyle/>
          <a:p>
            <a:pPr>
              <a:lnSpc>
                <a:spcPts val="6999"/>
              </a:lnSpc>
            </a:pPr>
            <a:r>
              <a:rPr lang="en-US" sz="4400" b="1" dirty="0">
                <a:solidFill>
                  <a:srgbClr val="0000FF"/>
                </a:solidFill>
                <a:latin typeface="Arial" panose="020B0604020202020204" pitchFamily="34" charset="0"/>
                <a:cs typeface="Arial" panose="020B0604020202020204" pitchFamily="34" charset="0"/>
              </a:rPr>
              <a:t>Additional Managerial Roles in Today’s Environment</a:t>
            </a:r>
            <a:endParaRPr lang="en-US" sz="4400" b="1" spc="99" dirty="0">
              <a:solidFill>
                <a:srgbClr val="0000FF"/>
              </a:solidFill>
              <a:latin typeface="Arial" panose="020B0604020202020204" pitchFamily="34" charset="0"/>
              <a:ea typeface="Garet Bold"/>
              <a:cs typeface="Arial" panose="020B0604020202020204" pitchFamily="34" charset="0"/>
              <a:sym typeface="Garet Bold"/>
            </a:endParaRPr>
          </a:p>
        </p:txBody>
      </p:sp>
      <p:pic>
        <p:nvPicPr>
          <p:cNvPr id="16" name="image9.png"/>
          <p:cNvPicPr/>
          <p:nvPr/>
        </p:nvPicPr>
        <p:blipFill>
          <a:blip r:embed="rId3"/>
          <a:srcRect/>
          <a:stretch>
            <a:fillRect/>
          </a:stretch>
        </p:blipFill>
        <p:spPr>
          <a:xfrm>
            <a:off x="990600" y="2325730"/>
            <a:ext cx="8850432" cy="6688083"/>
          </a:xfrm>
          <a:prstGeom prst="rect">
            <a:avLst/>
          </a:prstGeom>
          <a:ln>
            <a:noFill/>
          </a:ln>
          <a:effectLst>
            <a:outerShdw blurRad="292100" dist="139700" dir="2700000" algn="tl" rotWithShape="0">
              <a:srgbClr val="333333">
                <a:alpha val="65000"/>
              </a:srgbClr>
            </a:outerShdw>
          </a:effectLst>
        </p:spPr>
      </p:pic>
      <p:sp>
        <p:nvSpPr>
          <p:cNvPr id="2" name="Up Arrow Callout 1"/>
          <p:cNvSpPr/>
          <p:nvPr/>
        </p:nvSpPr>
        <p:spPr>
          <a:xfrm>
            <a:off x="3033564" y="9129955"/>
            <a:ext cx="4764504" cy="614057"/>
          </a:xfrm>
          <a:prstGeom prst="upArrowCallou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latin typeface="Arial" panose="020B0604020202020204" pitchFamily="34" charset="0"/>
                <a:cs typeface="Arial" panose="020B0604020202020204" pitchFamily="34" charset="0"/>
              </a:rPr>
              <a:t>(Source: Unilever, 2025g)</a:t>
            </a:r>
          </a:p>
          <a:p>
            <a:pPr algn="ctr"/>
            <a:endParaRPr lang="en-GB" dirty="0">
              <a:solidFill>
                <a:sysClr val="windowText" lastClr="000000"/>
              </a:solidFill>
              <a:latin typeface="Arial" panose="020B0604020202020204" pitchFamily="34" charset="0"/>
              <a:cs typeface="Arial" panose="020B0604020202020204" pitchFamily="34" charset="0"/>
            </a:endParaRPr>
          </a:p>
        </p:txBody>
      </p:sp>
      <p:sp>
        <p:nvSpPr>
          <p:cNvPr id="3" name="Rectangle 2"/>
          <p:cNvSpPr/>
          <p:nvPr/>
        </p:nvSpPr>
        <p:spPr>
          <a:xfrm>
            <a:off x="10241082" y="2318110"/>
            <a:ext cx="6618168" cy="6790095"/>
          </a:xfrm>
          <a:prstGeom prst="rect">
            <a:avLst/>
          </a:prstGeom>
          <a:solidFill>
            <a:srgbClr val="0000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2200" dirty="0">
                <a:latin typeface="Arial" panose="020B0604020202020204" pitchFamily="34" charset="0"/>
                <a:cs typeface="Arial" panose="020B0604020202020204" pitchFamily="34" charset="0"/>
              </a:rPr>
              <a:t>The managerial role of data informed decision making is crucial for modern businesses as it helps improve decision viability</a:t>
            </a:r>
          </a:p>
          <a:p>
            <a:pPr algn="just">
              <a:lnSpc>
                <a:spcPct val="150000"/>
              </a:lnSpc>
            </a:pPr>
            <a:endParaRPr lang="en-GB" sz="22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For example, Unilever’s datalab ecosystem uses data analytics to generate business insights using AI and portfolio analysis to make decisions for individual SKUs (Unilever, 2025g)</a:t>
            </a:r>
          </a:p>
          <a:p>
            <a:pPr algn="just">
              <a:lnSpc>
                <a:spcPct val="150000"/>
              </a:lnSpc>
            </a:pPr>
            <a:endParaRPr lang="en-GB" sz="22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The data based role is different from traditional elements as it focuses on digitally assisted decision making instead of relying on intuition</a:t>
            </a:r>
          </a:p>
          <a:p>
            <a:pPr algn="just">
              <a:lnSpc>
                <a:spcPct val="150000"/>
              </a:lnSpc>
            </a:pP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28309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0052"/>
            <a:ext cx="4235092" cy="10287000"/>
            <a:chOff x="0" y="0"/>
            <a:chExt cx="3346246" cy="8128000"/>
          </a:xfrm>
        </p:grpSpPr>
        <p:sp>
          <p:nvSpPr>
            <p:cNvPr id="3" name="Freeform 3"/>
            <p:cNvSpPr/>
            <p:nvPr/>
          </p:nvSpPr>
          <p:spPr>
            <a:xfrm>
              <a:off x="0" y="0"/>
              <a:ext cx="3346246" cy="8128000"/>
            </a:xfrm>
            <a:custGeom>
              <a:avLst/>
              <a:gdLst/>
              <a:ahLst/>
              <a:cxnLst/>
              <a:rect l="l" t="t" r="r" b="b"/>
              <a:pathLst>
                <a:path w="3346246" h="8128000">
                  <a:moveTo>
                    <a:pt x="0" y="0"/>
                  </a:moveTo>
                  <a:lnTo>
                    <a:pt x="3346246" y="0"/>
                  </a:lnTo>
                  <a:lnTo>
                    <a:pt x="3346246" y="8128000"/>
                  </a:lnTo>
                  <a:lnTo>
                    <a:pt x="0" y="8128000"/>
                  </a:lnTo>
                  <a:close/>
                </a:path>
              </a:pathLst>
            </a:custGeom>
            <a:solidFill>
              <a:srgbClr val="F6F6F6"/>
            </a:solidFill>
          </p:spPr>
        </p:sp>
        <p:sp>
          <p:nvSpPr>
            <p:cNvPr id="4" name="TextBox 4"/>
            <p:cNvSpPr txBox="1"/>
            <p:nvPr/>
          </p:nvSpPr>
          <p:spPr>
            <a:xfrm>
              <a:off x="0" y="-38100"/>
              <a:ext cx="3346246" cy="8166100"/>
            </a:xfrm>
            <a:prstGeom prst="rect">
              <a:avLst/>
            </a:prstGeom>
          </p:spPr>
          <p:txBody>
            <a:bodyPr lIns="50800" tIns="50800" rIns="50800" bIns="50800" rtlCol="0" anchor="ctr"/>
            <a:lstStyle/>
            <a:p>
              <a:pPr algn="ctr">
                <a:lnSpc>
                  <a:spcPts val="2659"/>
                </a:lnSpc>
              </a:pPr>
              <a:endParaRPr/>
            </a:p>
          </p:txBody>
        </p:sp>
      </p:grpSp>
      <p:grpSp>
        <p:nvGrpSpPr>
          <p:cNvPr id="105" name="Group 105"/>
          <p:cNvGrpSpPr/>
          <p:nvPr/>
        </p:nvGrpSpPr>
        <p:grpSpPr>
          <a:xfrm>
            <a:off x="13887344" y="1028700"/>
            <a:ext cx="3987330" cy="3987330"/>
            <a:chOff x="0" y="0"/>
            <a:chExt cx="812800" cy="812800"/>
          </a:xfrm>
        </p:grpSpPr>
        <p:sp>
          <p:nvSpPr>
            <p:cNvPr id="106" name="Freeform 10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952500" cap="sq">
              <a:solidFill>
                <a:srgbClr val="F6F6F6"/>
              </a:solidFill>
              <a:prstDash val="solid"/>
              <a:miter/>
            </a:ln>
          </p:spPr>
        </p:sp>
        <p:sp>
          <p:nvSpPr>
            <p:cNvPr id="107" name="TextBox 10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08" name="Group 108"/>
          <p:cNvGrpSpPr/>
          <p:nvPr/>
        </p:nvGrpSpPr>
        <p:grpSpPr>
          <a:xfrm>
            <a:off x="14426157" y="-14058"/>
            <a:ext cx="3848396" cy="10287000"/>
            <a:chOff x="0" y="0"/>
            <a:chExt cx="806786" cy="2709333"/>
          </a:xfrm>
        </p:grpSpPr>
        <p:sp>
          <p:nvSpPr>
            <p:cNvPr id="109" name="Freeform 109"/>
            <p:cNvSpPr/>
            <p:nvPr/>
          </p:nvSpPr>
          <p:spPr>
            <a:xfrm>
              <a:off x="0" y="0"/>
              <a:ext cx="806786" cy="2709333"/>
            </a:xfrm>
            <a:custGeom>
              <a:avLst/>
              <a:gdLst/>
              <a:ahLst/>
              <a:cxnLst/>
              <a:rect l="l" t="t" r="r" b="b"/>
              <a:pathLst>
                <a:path w="806786" h="2709333">
                  <a:moveTo>
                    <a:pt x="128894" y="0"/>
                  </a:moveTo>
                  <a:lnTo>
                    <a:pt x="677892" y="0"/>
                  </a:lnTo>
                  <a:cubicBezTo>
                    <a:pt x="749078" y="0"/>
                    <a:pt x="806786" y="57708"/>
                    <a:pt x="806786" y="128894"/>
                  </a:cubicBezTo>
                  <a:lnTo>
                    <a:pt x="806786" y="2580439"/>
                  </a:lnTo>
                  <a:cubicBezTo>
                    <a:pt x="806786" y="2614624"/>
                    <a:pt x="793206" y="2647409"/>
                    <a:pt x="769034" y="2671581"/>
                  </a:cubicBezTo>
                  <a:cubicBezTo>
                    <a:pt x="744861" y="2695753"/>
                    <a:pt x="712077" y="2709333"/>
                    <a:pt x="677892" y="2709333"/>
                  </a:cubicBezTo>
                  <a:lnTo>
                    <a:pt x="128894" y="2709333"/>
                  </a:lnTo>
                  <a:cubicBezTo>
                    <a:pt x="57708" y="2709333"/>
                    <a:pt x="0" y="2651625"/>
                    <a:pt x="0" y="2580439"/>
                  </a:cubicBezTo>
                  <a:lnTo>
                    <a:pt x="0" y="128894"/>
                  </a:lnTo>
                  <a:cubicBezTo>
                    <a:pt x="0" y="57708"/>
                    <a:pt x="57708" y="0"/>
                    <a:pt x="128894" y="0"/>
                  </a:cubicBezTo>
                  <a:close/>
                </a:path>
              </a:pathLst>
            </a:custGeom>
            <a:solidFill>
              <a:srgbClr val="0345E4"/>
            </a:solidFill>
          </p:spPr>
        </p:sp>
        <p:sp>
          <p:nvSpPr>
            <p:cNvPr id="110" name="TextBox 110"/>
            <p:cNvSpPr txBox="1"/>
            <p:nvPr/>
          </p:nvSpPr>
          <p:spPr>
            <a:xfrm>
              <a:off x="0" y="-38100"/>
              <a:ext cx="806786" cy="2747433"/>
            </a:xfrm>
            <a:prstGeom prst="rect">
              <a:avLst/>
            </a:prstGeom>
          </p:spPr>
          <p:txBody>
            <a:bodyPr lIns="50800" tIns="50800" rIns="50800" bIns="50800" rtlCol="0" anchor="ctr"/>
            <a:lstStyle/>
            <a:p>
              <a:pPr algn="ctr">
                <a:lnSpc>
                  <a:spcPts val="2659"/>
                </a:lnSpc>
              </a:pPr>
              <a:endParaRPr/>
            </a:p>
          </p:txBody>
        </p:sp>
      </p:grpSp>
      <p:sp>
        <p:nvSpPr>
          <p:cNvPr id="112" name="TextBox 112"/>
          <p:cNvSpPr txBox="1"/>
          <p:nvPr/>
        </p:nvSpPr>
        <p:spPr>
          <a:xfrm>
            <a:off x="5448139" y="690146"/>
            <a:ext cx="8708611" cy="677108"/>
          </a:xfrm>
          <a:prstGeom prst="rect">
            <a:avLst/>
          </a:prstGeom>
        </p:spPr>
        <p:txBody>
          <a:bodyPr lIns="0" tIns="0" rIns="0" bIns="0" rtlCol="0" anchor="t">
            <a:spAutoFit/>
          </a:bodyPr>
          <a:lstStyle/>
          <a:p>
            <a:r>
              <a:rPr lang="en-IN" sz="4400" b="1" dirty="0">
                <a:solidFill>
                  <a:srgbClr val="0000FF"/>
                </a:solidFill>
                <a:latin typeface="Arial" panose="020B0604020202020204" pitchFamily="34" charset="0"/>
                <a:cs typeface="Arial" panose="020B0604020202020204" pitchFamily="34" charset="0"/>
              </a:rPr>
              <a:t>Future of Managerial Roles</a:t>
            </a:r>
            <a:endParaRPr lang="en-IN" sz="4400" dirty="0">
              <a:solidFill>
                <a:srgbClr val="0000FF"/>
              </a:solidFill>
              <a:latin typeface="Arial" panose="020B0604020202020204" pitchFamily="34" charset="0"/>
              <a:cs typeface="Arial" panose="020B0604020202020204" pitchFamily="34" charset="0"/>
            </a:endParaRPr>
          </a:p>
        </p:txBody>
      </p:sp>
      <p:pic>
        <p:nvPicPr>
          <p:cNvPr id="12" name="image1.png"/>
          <p:cNvPicPr/>
          <p:nvPr/>
        </p:nvPicPr>
        <p:blipFill>
          <a:blip r:embed="rId3"/>
          <a:srcRect/>
          <a:stretch>
            <a:fillRect/>
          </a:stretch>
        </p:blipFill>
        <p:spPr>
          <a:xfrm>
            <a:off x="8501534" y="2643157"/>
            <a:ext cx="9272730" cy="5867400"/>
          </a:xfrm>
          <a:prstGeom prst="rect">
            <a:avLst/>
          </a:prstGeom>
          <a:ln>
            <a:noFill/>
          </a:ln>
          <a:effectLst>
            <a:outerShdw blurRad="292100" dist="139700" dir="2700000" algn="tl" rotWithShape="0">
              <a:srgbClr val="333333">
                <a:alpha val="65000"/>
              </a:srgbClr>
            </a:outerShdw>
          </a:effectLst>
        </p:spPr>
      </p:pic>
      <p:sp>
        <p:nvSpPr>
          <p:cNvPr id="5" name="TextBox 4"/>
          <p:cNvSpPr txBox="1"/>
          <p:nvPr/>
        </p:nvSpPr>
        <p:spPr>
          <a:xfrm>
            <a:off x="678682" y="3314699"/>
            <a:ext cx="7140754" cy="4524315"/>
          </a:xfrm>
          <a:prstGeom prst="rect">
            <a:avLst/>
          </a:prstGeom>
          <a:noFill/>
        </p:spPr>
        <p:txBody>
          <a:bodyPr wrap="square" rtlCol="0">
            <a:spAutoFit/>
          </a:bodyPr>
          <a:lstStyle/>
          <a:p>
            <a:pPr algn="just">
              <a:lnSpc>
                <a:spcPct val="150000"/>
              </a:lnSpc>
            </a:pPr>
            <a:r>
              <a:rPr lang="en-GB" sz="2400" dirty="0">
                <a:latin typeface="Arial" panose="020B0604020202020204" pitchFamily="34" charset="0"/>
                <a:cs typeface="Arial" panose="020B0604020202020204" pitchFamily="34" charset="0"/>
              </a:rPr>
              <a:t>Managerial roles are shifting from top-down supervision to offering employees autonomy for enhancing productivity (Goyal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2025)   </a:t>
            </a:r>
          </a:p>
          <a:p>
            <a:pPr algn="just">
              <a:lnSpc>
                <a:spcPct val="150000"/>
              </a:lnSpc>
            </a:pPr>
            <a:endParaRPr lang="en-GB" sz="2400" dirty="0">
              <a:latin typeface="Arial" panose="020B0604020202020204" pitchFamily="34" charset="0"/>
              <a:cs typeface="Arial" panose="020B0604020202020204" pitchFamily="34" charset="0"/>
            </a:endParaRPr>
          </a:p>
          <a:p>
            <a:pPr algn="just">
              <a:lnSpc>
                <a:spcPct val="150000"/>
              </a:lnSpc>
            </a:pPr>
            <a:r>
              <a:rPr lang="en-GB" sz="2400" dirty="0">
                <a:latin typeface="Arial" panose="020B0604020202020204" pitchFamily="34" charset="0"/>
                <a:cs typeface="Arial" panose="020B0604020202020204" pitchFamily="34" charset="0"/>
              </a:rPr>
              <a:t>The growing trend of remote work has led to managers adopting hybrid work tactics and learning remote support roles (Kowalski and </a:t>
            </a:r>
            <a:r>
              <a:rPr lang="en-GB" sz="2400" dirty="0" err="1">
                <a:latin typeface="Arial" panose="020B0604020202020204" pitchFamily="34" charset="0"/>
                <a:cs typeface="Arial" panose="020B0604020202020204" pitchFamily="34" charset="0"/>
              </a:rPr>
              <a:t>Slebarska</a:t>
            </a:r>
            <a:r>
              <a:rPr lang="en-GB" sz="2400" dirty="0">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53066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457766" y="7109187"/>
            <a:ext cx="11830234" cy="3177813"/>
            <a:chOff x="0" y="0"/>
            <a:chExt cx="9347345" cy="2510865"/>
          </a:xfrm>
        </p:grpSpPr>
        <p:sp>
          <p:nvSpPr>
            <p:cNvPr id="3" name="Freeform 3"/>
            <p:cNvSpPr/>
            <p:nvPr/>
          </p:nvSpPr>
          <p:spPr>
            <a:xfrm>
              <a:off x="0" y="0"/>
              <a:ext cx="9347345" cy="2510865"/>
            </a:xfrm>
            <a:custGeom>
              <a:avLst/>
              <a:gdLst/>
              <a:ahLst/>
              <a:cxnLst/>
              <a:rect l="l" t="t" r="r" b="b"/>
              <a:pathLst>
                <a:path w="9347345" h="2510865">
                  <a:moveTo>
                    <a:pt x="0" y="0"/>
                  </a:moveTo>
                  <a:lnTo>
                    <a:pt x="9347345" y="0"/>
                  </a:lnTo>
                  <a:lnTo>
                    <a:pt x="9347345" y="2510865"/>
                  </a:lnTo>
                  <a:lnTo>
                    <a:pt x="0" y="2510865"/>
                  </a:lnTo>
                  <a:close/>
                </a:path>
              </a:pathLst>
            </a:custGeom>
            <a:solidFill>
              <a:srgbClr val="F6F6F6"/>
            </a:solidFill>
          </p:spPr>
        </p:sp>
        <p:sp>
          <p:nvSpPr>
            <p:cNvPr id="4" name="TextBox 4"/>
            <p:cNvSpPr txBox="1"/>
            <p:nvPr/>
          </p:nvSpPr>
          <p:spPr>
            <a:xfrm>
              <a:off x="0" y="-38100"/>
              <a:ext cx="9347345" cy="2548965"/>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7602200" y="0"/>
            <a:ext cx="632012" cy="10287000"/>
            <a:chOff x="0" y="0"/>
            <a:chExt cx="446365" cy="2709333"/>
          </a:xfrm>
        </p:grpSpPr>
        <p:sp>
          <p:nvSpPr>
            <p:cNvPr id="8" name="Freeform 8"/>
            <p:cNvSpPr/>
            <p:nvPr/>
          </p:nvSpPr>
          <p:spPr>
            <a:xfrm>
              <a:off x="0" y="0"/>
              <a:ext cx="446365" cy="2709333"/>
            </a:xfrm>
            <a:custGeom>
              <a:avLst/>
              <a:gdLst/>
              <a:ahLst/>
              <a:cxnLst/>
              <a:rect l="l" t="t" r="r" b="b"/>
              <a:pathLst>
                <a:path w="446365" h="2709333">
                  <a:moveTo>
                    <a:pt x="223183" y="0"/>
                  </a:moveTo>
                  <a:lnTo>
                    <a:pt x="223183" y="0"/>
                  </a:lnTo>
                  <a:cubicBezTo>
                    <a:pt x="282374" y="0"/>
                    <a:pt x="339142" y="23514"/>
                    <a:pt x="380996" y="65369"/>
                  </a:cubicBezTo>
                  <a:cubicBezTo>
                    <a:pt x="422851" y="107224"/>
                    <a:pt x="446365" y="163991"/>
                    <a:pt x="446365" y="223183"/>
                  </a:cubicBezTo>
                  <a:lnTo>
                    <a:pt x="446365" y="2486151"/>
                  </a:lnTo>
                  <a:cubicBezTo>
                    <a:pt x="446365" y="2609411"/>
                    <a:pt x="346443" y="2709333"/>
                    <a:pt x="223183" y="2709333"/>
                  </a:cubicBezTo>
                  <a:lnTo>
                    <a:pt x="223183" y="2709333"/>
                  </a:lnTo>
                  <a:cubicBezTo>
                    <a:pt x="99922" y="2709333"/>
                    <a:pt x="0" y="2609411"/>
                    <a:pt x="0" y="2486151"/>
                  </a:cubicBezTo>
                  <a:lnTo>
                    <a:pt x="0" y="223183"/>
                  </a:lnTo>
                  <a:cubicBezTo>
                    <a:pt x="0" y="99922"/>
                    <a:pt x="99922" y="0"/>
                    <a:pt x="223183" y="0"/>
                  </a:cubicBezTo>
                  <a:close/>
                </a:path>
              </a:pathLst>
            </a:custGeom>
            <a:solidFill>
              <a:srgbClr val="0345E4"/>
            </a:solidFill>
          </p:spPr>
        </p:sp>
        <p:sp>
          <p:nvSpPr>
            <p:cNvPr id="9" name="TextBox 9"/>
            <p:cNvSpPr txBox="1"/>
            <p:nvPr/>
          </p:nvSpPr>
          <p:spPr>
            <a:xfrm>
              <a:off x="0" y="-38100"/>
              <a:ext cx="446365" cy="2747433"/>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0" y="7109187"/>
            <a:ext cx="1028700" cy="3177813"/>
            <a:chOff x="0" y="0"/>
            <a:chExt cx="812800" cy="2510865"/>
          </a:xfrm>
        </p:grpSpPr>
        <p:sp>
          <p:nvSpPr>
            <p:cNvPr id="11" name="Freeform 11"/>
            <p:cNvSpPr/>
            <p:nvPr/>
          </p:nvSpPr>
          <p:spPr>
            <a:xfrm>
              <a:off x="0" y="0"/>
              <a:ext cx="812800" cy="2510865"/>
            </a:xfrm>
            <a:custGeom>
              <a:avLst/>
              <a:gdLst/>
              <a:ahLst/>
              <a:cxnLst/>
              <a:rect l="l" t="t" r="r" b="b"/>
              <a:pathLst>
                <a:path w="812800" h="2510865">
                  <a:moveTo>
                    <a:pt x="0" y="0"/>
                  </a:moveTo>
                  <a:lnTo>
                    <a:pt x="812800" y="0"/>
                  </a:lnTo>
                  <a:lnTo>
                    <a:pt x="812800" y="2510865"/>
                  </a:lnTo>
                  <a:lnTo>
                    <a:pt x="0" y="2510865"/>
                  </a:lnTo>
                  <a:close/>
                </a:path>
              </a:pathLst>
            </a:custGeom>
            <a:solidFill>
              <a:srgbClr val="0345E4"/>
            </a:solidFill>
          </p:spPr>
        </p:sp>
        <p:sp>
          <p:nvSpPr>
            <p:cNvPr id="12" name="TextBox 12"/>
            <p:cNvSpPr txBox="1"/>
            <p:nvPr/>
          </p:nvSpPr>
          <p:spPr>
            <a:xfrm>
              <a:off x="0" y="-38100"/>
              <a:ext cx="812800" cy="2548965"/>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0" y="0"/>
            <a:ext cx="1028700" cy="1028700"/>
            <a:chOff x="0" y="0"/>
            <a:chExt cx="812800" cy="812800"/>
          </a:xfrm>
        </p:grpSpPr>
        <p:sp>
          <p:nvSpPr>
            <p:cNvPr id="14" name="Freeform 14"/>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0345E4"/>
            </a:solidFill>
          </p:spPr>
        </p:sp>
        <p:sp>
          <p:nvSpPr>
            <p:cNvPr id="15" name="TextBox 15"/>
            <p:cNvSpPr txBox="1"/>
            <p:nvPr/>
          </p:nvSpPr>
          <p:spPr>
            <a:xfrm>
              <a:off x="0" y="-38100"/>
              <a:ext cx="812800" cy="850900"/>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7706209" y="690146"/>
            <a:ext cx="3218482" cy="677108"/>
          </a:xfrm>
          <a:prstGeom prst="rect">
            <a:avLst/>
          </a:prstGeom>
        </p:spPr>
        <p:txBody>
          <a:bodyPr wrap="square" lIns="0" tIns="0" rIns="0" bIns="0" rtlCol="0" anchor="t">
            <a:spAutoFit/>
          </a:bodyPr>
          <a:lstStyle/>
          <a:p>
            <a:r>
              <a:rPr lang="en-IN" sz="4400" b="1" dirty="0">
                <a:solidFill>
                  <a:srgbClr val="0000FF"/>
                </a:solidFill>
                <a:latin typeface="Arial" panose="020B0604020202020204" pitchFamily="34" charset="0"/>
                <a:cs typeface="Arial" panose="020B0604020202020204" pitchFamily="34" charset="0"/>
              </a:rPr>
              <a:t>Conclusion </a:t>
            </a:r>
            <a:endParaRPr lang="en-IN" sz="4400" dirty="0">
              <a:solidFill>
                <a:srgbClr val="0000FF"/>
              </a:solidFill>
              <a:latin typeface="Arial" panose="020B0604020202020204" pitchFamily="34" charset="0"/>
              <a:cs typeface="Arial" panose="020B0604020202020204" pitchFamily="34" charset="0"/>
            </a:endParaRPr>
          </a:p>
        </p:txBody>
      </p:sp>
      <p:sp>
        <p:nvSpPr>
          <p:cNvPr id="5" name="TextBox 4"/>
          <p:cNvSpPr txBox="1"/>
          <p:nvPr/>
        </p:nvSpPr>
        <p:spPr>
          <a:xfrm>
            <a:off x="2561741" y="3746579"/>
            <a:ext cx="13030200" cy="2793842"/>
          </a:xfrm>
          <a:prstGeom prst="rect">
            <a:avLst/>
          </a:prstGeom>
          <a:noFill/>
        </p:spPr>
        <p:txBody>
          <a:bodyPr wrap="square" rtlCol="0">
            <a:spAutoFit/>
          </a:bodyPr>
          <a:lstStyle/>
          <a:p>
            <a:pPr algn="just">
              <a:lnSpc>
                <a:spcPct val="150000"/>
              </a:lnSpc>
            </a:pPr>
            <a:r>
              <a:rPr lang="en-GB" sz="2400" dirty="0">
                <a:latin typeface="Arial" panose="020B0604020202020204" pitchFamily="34" charset="0"/>
                <a:cs typeface="Arial" panose="020B0604020202020204" pitchFamily="34" charset="0"/>
              </a:rPr>
              <a:t>It can be concluded that Unilever’s manager’s best exemplify the decisional roles of Mintzberg’s model as opposed to information or interpersonal roles</a:t>
            </a:r>
          </a:p>
          <a:p>
            <a:pPr algn="just">
              <a:lnSpc>
                <a:spcPct val="150000"/>
              </a:lnSpc>
            </a:pPr>
            <a:endParaRPr lang="en-GB" sz="2400" dirty="0">
              <a:latin typeface="Arial" panose="020B0604020202020204" pitchFamily="34" charset="0"/>
              <a:cs typeface="Arial" panose="020B0604020202020204" pitchFamily="34" charset="0"/>
            </a:endParaRPr>
          </a:p>
          <a:p>
            <a:pPr algn="just">
              <a:lnSpc>
                <a:spcPct val="150000"/>
              </a:lnSpc>
            </a:pPr>
            <a:r>
              <a:rPr lang="en-GB" sz="2400" dirty="0">
                <a:latin typeface="Arial" panose="020B0604020202020204" pitchFamily="34" charset="0"/>
                <a:cs typeface="Arial" panose="020B0604020202020204" pitchFamily="34" charset="0"/>
              </a:rPr>
              <a:t>The adoption of data-informed decisions and cultural accreditation by managers is relevant for contemporary firms</a:t>
            </a:r>
          </a:p>
        </p:txBody>
      </p:sp>
    </p:spTree>
    <p:extLst>
      <p:ext uri="{BB962C8B-B14F-4D97-AF65-F5344CB8AC3E}">
        <p14:creationId xmlns:p14="http://schemas.microsoft.com/office/powerpoint/2010/main" val="37073001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8888" b="-8888"/>
            </a:stretch>
          </a:blipFill>
        </p:spPr>
      </p:sp>
      <p:sp>
        <p:nvSpPr>
          <p:cNvPr id="3" name="TextBox 3"/>
          <p:cNvSpPr txBox="1"/>
          <p:nvPr/>
        </p:nvSpPr>
        <p:spPr>
          <a:xfrm>
            <a:off x="2842104" y="-495300"/>
            <a:ext cx="12756192" cy="1800493"/>
          </a:xfrm>
          <a:prstGeom prst="rect">
            <a:avLst/>
          </a:prstGeom>
        </p:spPr>
        <p:txBody>
          <a:bodyPr lIns="0" tIns="0" rIns="0" bIns="0" rtlCol="0" anchor="t">
            <a:spAutoFit/>
          </a:bodyPr>
          <a:lstStyle/>
          <a:p>
            <a:pPr algn="ctr">
              <a:lnSpc>
                <a:spcPts val="16800"/>
              </a:lnSpc>
            </a:pPr>
            <a:r>
              <a:rPr lang="en-US" sz="4400" b="1" dirty="0">
                <a:solidFill>
                  <a:schemeClr val="bg1"/>
                </a:solidFill>
                <a:latin typeface="Arial" panose="020B0604020202020204" pitchFamily="34" charset="0"/>
                <a:cs typeface="Arial" panose="020B0604020202020204" pitchFamily="34" charset="0"/>
                <a:sym typeface="Garet Bold"/>
              </a:rPr>
              <a:t>Reference List</a:t>
            </a:r>
            <a:endParaRPr lang="en-US" sz="5400" b="1" dirty="0">
              <a:solidFill>
                <a:schemeClr val="bg1"/>
              </a:solidFill>
              <a:latin typeface="Arial" panose="020B0604020202020204" pitchFamily="34" charset="0"/>
              <a:ea typeface="Garet Bold"/>
              <a:cs typeface="Arial" panose="020B0604020202020204" pitchFamily="34" charset="0"/>
              <a:sym typeface="Garet Bold"/>
            </a:endParaRPr>
          </a:p>
        </p:txBody>
      </p:sp>
      <p:sp>
        <p:nvSpPr>
          <p:cNvPr id="4" name="TextBox 4"/>
          <p:cNvSpPr txBox="1"/>
          <p:nvPr/>
        </p:nvSpPr>
        <p:spPr>
          <a:xfrm>
            <a:off x="304800" y="1800493"/>
            <a:ext cx="17830800" cy="8309967"/>
          </a:xfrm>
          <a:prstGeom prst="rect">
            <a:avLst/>
          </a:prstGeom>
        </p:spPr>
        <p:txBody>
          <a:bodyPr wrap="square" lIns="0" tIns="0" rIns="0" bIns="0" rtlCol="0" anchor="t">
            <a:spAutoFit/>
          </a:bodyPr>
          <a:lstStyle/>
          <a:p>
            <a:r>
              <a:rPr lang="en-GB" noProof="1">
                <a:solidFill>
                  <a:schemeClr val="bg1"/>
                </a:solidFill>
              </a:rPr>
              <a:t>Akpa, V.O., Asikhia, O.U. and Nneji, N.E., 2021. Organizational culture and organizational performance: A review of literature. </a:t>
            </a:r>
            <a:r>
              <a:rPr lang="en-GB" i="1" noProof="1">
                <a:solidFill>
                  <a:schemeClr val="bg1"/>
                </a:solidFill>
              </a:rPr>
              <a:t>International journal of advances in engineering and management</a:t>
            </a:r>
            <a:r>
              <a:rPr lang="en-GB" noProof="1">
                <a:solidFill>
                  <a:schemeClr val="bg1"/>
                </a:solidFill>
              </a:rPr>
              <a:t>, </a:t>
            </a:r>
            <a:r>
              <a:rPr lang="en-GB" i="1" noProof="1">
                <a:solidFill>
                  <a:schemeClr val="bg1"/>
                </a:solidFill>
              </a:rPr>
              <a:t>3</a:t>
            </a:r>
            <a:r>
              <a:rPr lang="en-GB" noProof="1">
                <a:solidFill>
                  <a:schemeClr val="bg1"/>
                </a:solidFill>
              </a:rPr>
              <a:t>(1), pp.361-372. </a:t>
            </a:r>
            <a:r>
              <a:rPr lang="en-GB" u="sng" noProof="1">
                <a:solidFill>
                  <a:schemeClr val="bg1"/>
                </a:solidFill>
              </a:rPr>
              <a:t>10.35629/5252-0301361372 </a:t>
            </a:r>
            <a:endParaRPr lang="en-GB" noProof="1">
              <a:solidFill>
                <a:schemeClr val="bg1"/>
              </a:solidFill>
            </a:endParaRPr>
          </a:p>
          <a:p>
            <a:r>
              <a:rPr lang="en-GB" noProof="1">
                <a:solidFill>
                  <a:schemeClr val="bg1"/>
                </a:solidFill>
              </a:rPr>
              <a:t>Briggs, 2021. </a:t>
            </a:r>
            <a:r>
              <a:rPr lang="en-GB" i="1" noProof="1">
                <a:solidFill>
                  <a:schemeClr val="bg1"/>
                </a:solidFill>
              </a:rPr>
              <a:t>How Unilever embraced risk to cultivate a remote workforce and cleaner hands. </a:t>
            </a:r>
            <a:r>
              <a:rPr lang="en-GB" noProof="1">
                <a:solidFill>
                  <a:schemeClr val="bg1"/>
                </a:solidFill>
              </a:rPr>
              <a:t>Available at: </a:t>
            </a:r>
            <a:r>
              <a:rPr lang="en-GB" u="sng" noProof="1">
                <a:solidFill>
                  <a:schemeClr val="bg1"/>
                </a:solidFill>
              </a:rPr>
              <a:t>https://news.microsoft.com/source/features/digital-transformation/essential-it-how-unilever-embraced-risk-to-cultivate-a-remote-workforce-and-cleaner-hands/</a:t>
            </a:r>
            <a:r>
              <a:rPr lang="en-GB" noProof="1">
                <a:solidFill>
                  <a:schemeClr val="bg1"/>
                </a:solidFill>
              </a:rPr>
              <a:t> [Accessed 3 December 2025]</a:t>
            </a:r>
          </a:p>
          <a:p>
            <a:r>
              <a:rPr lang="en-GB" noProof="1">
                <a:solidFill>
                  <a:schemeClr val="bg1"/>
                </a:solidFill>
              </a:rPr>
              <a:t>Challoumis, C., 2024. Building a sustainable economy-how ai can optimize resource allocation. In </a:t>
            </a:r>
            <a:r>
              <a:rPr lang="en-GB" i="1" noProof="1">
                <a:solidFill>
                  <a:schemeClr val="bg1"/>
                </a:solidFill>
              </a:rPr>
              <a:t>XVI International Scientific Conference</a:t>
            </a:r>
            <a:r>
              <a:rPr lang="en-GB" noProof="1">
                <a:solidFill>
                  <a:schemeClr val="bg1"/>
                </a:solidFill>
              </a:rPr>
              <a:t> (pp. 190-224). </a:t>
            </a:r>
            <a:r>
              <a:rPr lang="en-GB" u="sng" noProof="1">
                <a:solidFill>
                  <a:schemeClr val="bg1"/>
                </a:solidFill>
              </a:rPr>
              <a:t>https://conference-w.com/wp-content/uploads/2024/10/USA.P-0304102024.pdf#page=191</a:t>
            </a:r>
            <a:r>
              <a:rPr lang="en-GB" noProof="1">
                <a:solidFill>
                  <a:schemeClr val="bg1"/>
                </a:solidFill>
              </a:rPr>
              <a:t> </a:t>
            </a:r>
          </a:p>
          <a:p>
            <a:r>
              <a:rPr lang="en-GB" noProof="1">
                <a:solidFill>
                  <a:schemeClr val="bg1"/>
                </a:solidFill>
              </a:rPr>
              <a:t>Chandan, J.S., 2002. </a:t>
            </a:r>
            <a:r>
              <a:rPr lang="en-GB" i="1" noProof="1">
                <a:solidFill>
                  <a:schemeClr val="bg1"/>
                </a:solidFill>
              </a:rPr>
              <a:t>Management theory &amp; practice</a:t>
            </a:r>
            <a:r>
              <a:rPr lang="en-GB" noProof="1">
                <a:solidFill>
                  <a:schemeClr val="bg1"/>
                </a:solidFill>
              </a:rPr>
              <a:t>. Vikas Publishing House.</a:t>
            </a:r>
          </a:p>
          <a:p>
            <a:r>
              <a:rPr lang="en-GB" noProof="1">
                <a:solidFill>
                  <a:schemeClr val="bg1"/>
                </a:solidFill>
              </a:rPr>
              <a:t>Goyal, K., Lim, W.M., Nigam, A. and Goyal, N., 2025. How to promote employee engagement? A comparison of top-down versus bottom-up approaches. </a:t>
            </a:r>
            <a:r>
              <a:rPr lang="en-GB" i="1" noProof="1">
                <a:solidFill>
                  <a:schemeClr val="bg1"/>
                </a:solidFill>
              </a:rPr>
              <a:t>Asia-Pacific Journal of Business Administration</a:t>
            </a:r>
            <a:r>
              <a:rPr lang="en-GB" noProof="1">
                <a:solidFill>
                  <a:schemeClr val="bg1"/>
                </a:solidFill>
              </a:rPr>
              <a:t>. </a:t>
            </a:r>
            <a:r>
              <a:rPr lang="en-GB" u="sng" noProof="1">
                <a:solidFill>
                  <a:schemeClr val="bg1"/>
                </a:solidFill>
              </a:rPr>
              <a:t>https://doi.org/10.1108/APJBA-10-2024-0551</a:t>
            </a:r>
            <a:r>
              <a:rPr lang="en-GB" noProof="1">
                <a:solidFill>
                  <a:schemeClr val="bg1"/>
                </a:solidFill>
              </a:rPr>
              <a:t> </a:t>
            </a:r>
          </a:p>
          <a:p>
            <a:r>
              <a:rPr lang="en-GB" noProof="1">
                <a:solidFill>
                  <a:schemeClr val="bg1"/>
                </a:solidFill>
              </a:rPr>
              <a:t>Kirisci-Sarikaya, A. and Sonmez, T., 2023. Managerial Roles of Public Education Center Administrators: An Analysis within the Scope of Mintzberg Managerial Roles. </a:t>
            </a:r>
            <a:r>
              <a:rPr lang="en-GB" i="1" noProof="1">
                <a:solidFill>
                  <a:schemeClr val="bg1"/>
                </a:solidFill>
              </a:rPr>
              <a:t>Online Submission</a:t>
            </a:r>
            <a:r>
              <a:rPr lang="en-GB" noProof="1">
                <a:solidFill>
                  <a:schemeClr val="bg1"/>
                </a:solidFill>
              </a:rPr>
              <a:t>. </a:t>
            </a:r>
            <a:r>
              <a:rPr lang="en-GB" u="sng" noProof="1">
                <a:solidFill>
                  <a:schemeClr val="bg1"/>
                </a:solidFill>
              </a:rPr>
              <a:t>https://files.eric.ed.gov/fulltext/ED638429.pdf</a:t>
            </a:r>
            <a:endParaRPr lang="en-GB" noProof="1">
              <a:solidFill>
                <a:schemeClr val="bg1"/>
              </a:solidFill>
            </a:endParaRPr>
          </a:p>
          <a:p>
            <a:r>
              <a:rPr lang="en-GB" noProof="1">
                <a:solidFill>
                  <a:schemeClr val="bg1"/>
                </a:solidFill>
              </a:rPr>
              <a:t>Kowalski, G. and Ślebarska, K., 2022. Remote working and work effectiveness: a leader perspective. </a:t>
            </a:r>
            <a:r>
              <a:rPr lang="en-GB" i="1" noProof="1">
                <a:solidFill>
                  <a:schemeClr val="bg1"/>
                </a:solidFill>
              </a:rPr>
              <a:t>International Journal of Environmental Research and Public Health</a:t>
            </a:r>
            <a:r>
              <a:rPr lang="en-GB" noProof="1">
                <a:solidFill>
                  <a:schemeClr val="bg1"/>
                </a:solidFill>
              </a:rPr>
              <a:t>, </a:t>
            </a:r>
            <a:r>
              <a:rPr lang="en-GB" i="1" noProof="1">
                <a:solidFill>
                  <a:schemeClr val="bg1"/>
                </a:solidFill>
              </a:rPr>
              <a:t>19</a:t>
            </a:r>
            <a:r>
              <a:rPr lang="en-GB" noProof="1">
                <a:solidFill>
                  <a:schemeClr val="bg1"/>
                </a:solidFill>
              </a:rPr>
              <a:t>(22), p.15326. </a:t>
            </a:r>
            <a:r>
              <a:rPr lang="en-GB" u="sng" noProof="1">
                <a:solidFill>
                  <a:schemeClr val="bg1"/>
                </a:solidFill>
              </a:rPr>
              <a:t>https://doi.org/10.3390/ijerph192215326</a:t>
            </a:r>
            <a:r>
              <a:rPr lang="en-GB" noProof="1">
                <a:solidFill>
                  <a:schemeClr val="bg1"/>
                </a:solidFill>
              </a:rPr>
              <a:t> </a:t>
            </a:r>
          </a:p>
          <a:p>
            <a:r>
              <a:rPr lang="en-GB" noProof="1">
                <a:solidFill>
                  <a:schemeClr val="bg1"/>
                </a:solidFill>
              </a:rPr>
              <a:t>Kusuma, E., Barus, I. and Pranawukir, I., 2024. The Strategy of Unilever's Corporate Social Responsibility 6.0 in Building Corporate Personal Branding. </a:t>
            </a:r>
            <a:r>
              <a:rPr lang="en-GB" i="1" noProof="1">
                <a:solidFill>
                  <a:schemeClr val="bg1"/>
                </a:solidFill>
              </a:rPr>
              <a:t>Moestopo International Review on Social, Humanities, and Sciences</a:t>
            </a:r>
            <a:r>
              <a:rPr lang="en-GB" noProof="1">
                <a:solidFill>
                  <a:schemeClr val="bg1"/>
                </a:solidFill>
              </a:rPr>
              <a:t>, </a:t>
            </a:r>
            <a:r>
              <a:rPr lang="en-GB" i="1" noProof="1">
                <a:solidFill>
                  <a:schemeClr val="bg1"/>
                </a:solidFill>
              </a:rPr>
              <a:t>4</a:t>
            </a:r>
            <a:r>
              <a:rPr lang="en-GB" noProof="1">
                <a:solidFill>
                  <a:schemeClr val="bg1"/>
                </a:solidFill>
              </a:rPr>
              <a:t>(1), pp.55-66. </a:t>
            </a:r>
            <a:r>
              <a:rPr lang="en-GB" u="sng" noProof="1">
                <a:solidFill>
                  <a:schemeClr val="bg1"/>
                </a:solidFill>
              </a:rPr>
              <a:t>10.32509/mirshus.v4i1.68</a:t>
            </a:r>
            <a:r>
              <a:rPr lang="en-GB" noProof="1">
                <a:solidFill>
                  <a:schemeClr val="bg1"/>
                </a:solidFill>
              </a:rPr>
              <a:t>  </a:t>
            </a:r>
          </a:p>
          <a:p>
            <a:r>
              <a:rPr lang="en-GB" noProof="1">
                <a:solidFill>
                  <a:schemeClr val="bg1"/>
                </a:solidFill>
              </a:rPr>
              <a:t>Mullins, L.J., 2007. </a:t>
            </a:r>
            <a:r>
              <a:rPr lang="en-GB" i="1" noProof="1">
                <a:solidFill>
                  <a:schemeClr val="bg1"/>
                </a:solidFill>
              </a:rPr>
              <a:t>Management and organisational behaviour</a:t>
            </a:r>
            <a:r>
              <a:rPr lang="en-GB" noProof="1">
                <a:solidFill>
                  <a:schemeClr val="bg1"/>
                </a:solidFill>
              </a:rPr>
              <a:t>. Pearson education.</a:t>
            </a:r>
          </a:p>
          <a:p>
            <a:r>
              <a:rPr lang="en-GB" noProof="1">
                <a:solidFill>
                  <a:schemeClr val="bg1"/>
                </a:solidFill>
              </a:rPr>
              <a:t>Northouse, P.G., 2025. </a:t>
            </a:r>
            <a:r>
              <a:rPr lang="en-GB" i="1" noProof="1">
                <a:solidFill>
                  <a:schemeClr val="bg1"/>
                </a:solidFill>
              </a:rPr>
              <a:t>Leadership: Theory and practice</a:t>
            </a:r>
            <a:r>
              <a:rPr lang="en-GB" noProof="1">
                <a:solidFill>
                  <a:schemeClr val="bg1"/>
                </a:solidFill>
              </a:rPr>
              <a:t>. Sage publications.</a:t>
            </a:r>
          </a:p>
          <a:p>
            <a:r>
              <a:rPr lang="en-GB" noProof="1">
                <a:solidFill>
                  <a:schemeClr val="bg1"/>
                </a:solidFill>
              </a:rPr>
              <a:t>Peet, R., 2024. </a:t>
            </a:r>
            <a:r>
              <a:rPr lang="en-GB" i="1" noProof="1">
                <a:solidFill>
                  <a:schemeClr val="bg1"/>
                </a:solidFill>
              </a:rPr>
              <a:t>Global capitalism: theories of societal development</a:t>
            </a:r>
            <a:r>
              <a:rPr lang="en-GB" noProof="1">
                <a:solidFill>
                  <a:schemeClr val="bg1"/>
                </a:solidFill>
              </a:rPr>
              <a:t>. Routledge.</a:t>
            </a:r>
          </a:p>
          <a:p>
            <a:r>
              <a:rPr lang="en-GB" noProof="1">
                <a:solidFill>
                  <a:schemeClr val="bg1"/>
                </a:solidFill>
              </a:rPr>
              <a:t>Rahim, M.A., 2023. </a:t>
            </a:r>
            <a:r>
              <a:rPr lang="en-GB" i="1" noProof="1">
                <a:solidFill>
                  <a:schemeClr val="bg1"/>
                </a:solidFill>
              </a:rPr>
              <a:t>Managing conflict in organizations</a:t>
            </a:r>
            <a:r>
              <a:rPr lang="en-GB" noProof="1">
                <a:solidFill>
                  <a:schemeClr val="bg1"/>
                </a:solidFill>
              </a:rPr>
              <a:t>. Routledge.</a:t>
            </a:r>
          </a:p>
          <a:p>
            <a:r>
              <a:rPr lang="en-GB" noProof="1">
                <a:solidFill>
                  <a:schemeClr val="bg1"/>
                </a:solidFill>
              </a:rPr>
              <a:t>Unilever, 2025. </a:t>
            </a:r>
            <a:r>
              <a:rPr lang="en-GB" i="1" noProof="1">
                <a:solidFill>
                  <a:schemeClr val="bg1"/>
                </a:solidFill>
              </a:rPr>
              <a:t>Our Company.</a:t>
            </a:r>
            <a:r>
              <a:rPr lang="en-GB" noProof="1">
                <a:solidFill>
                  <a:schemeClr val="bg1"/>
                </a:solidFill>
              </a:rPr>
              <a:t> Available at: </a:t>
            </a:r>
            <a:r>
              <a:rPr lang="en-GB" u="sng" noProof="1">
                <a:solidFill>
                  <a:schemeClr val="bg1"/>
                </a:solidFill>
              </a:rPr>
              <a:t>https://www.unilever.com/our-company/</a:t>
            </a:r>
            <a:r>
              <a:rPr lang="en-GB" noProof="1">
                <a:solidFill>
                  <a:schemeClr val="bg1"/>
                </a:solidFill>
              </a:rPr>
              <a:t> [Accessed 3 December 2025]</a:t>
            </a:r>
          </a:p>
          <a:p>
            <a:r>
              <a:rPr lang="en-GB" noProof="1">
                <a:solidFill>
                  <a:schemeClr val="bg1"/>
                </a:solidFill>
              </a:rPr>
              <a:t>Unilever, 2025a. </a:t>
            </a:r>
            <a:r>
              <a:rPr lang="en-GB" i="1" noProof="1">
                <a:solidFill>
                  <a:schemeClr val="bg1"/>
                </a:solidFill>
              </a:rPr>
              <a:t>Our Company at a Glance. </a:t>
            </a:r>
            <a:r>
              <a:rPr lang="en-GB" noProof="1">
                <a:solidFill>
                  <a:schemeClr val="bg1"/>
                </a:solidFill>
              </a:rPr>
              <a:t>Available at: </a:t>
            </a:r>
            <a:r>
              <a:rPr lang="en-GB" u="sng" noProof="1">
                <a:solidFill>
                  <a:schemeClr val="bg1"/>
                </a:solidFill>
              </a:rPr>
              <a:t>https://www.unilever.com/our-company/at-a-glance/</a:t>
            </a:r>
            <a:r>
              <a:rPr lang="en-GB" noProof="1">
                <a:solidFill>
                  <a:schemeClr val="bg1"/>
                </a:solidFill>
              </a:rPr>
              <a:t> [Accessed 3 December 2025] </a:t>
            </a:r>
          </a:p>
          <a:p>
            <a:r>
              <a:rPr lang="en-GB" noProof="1">
                <a:solidFill>
                  <a:schemeClr val="bg1"/>
                </a:solidFill>
              </a:rPr>
              <a:t>Unilever, 2025b. </a:t>
            </a:r>
            <a:r>
              <a:rPr lang="en-GB" i="1" noProof="1">
                <a:solidFill>
                  <a:schemeClr val="bg1"/>
                </a:solidFill>
              </a:rPr>
              <a:t>Advertising and Marketing. </a:t>
            </a:r>
            <a:r>
              <a:rPr lang="en-GB" noProof="1">
                <a:solidFill>
                  <a:schemeClr val="bg1"/>
                </a:solidFill>
              </a:rPr>
              <a:t>Available at: </a:t>
            </a:r>
            <a:r>
              <a:rPr lang="en-GB" u="sng" noProof="1">
                <a:solidFill>
                  <a:schemeClr val="bg1"/>
                </a:solidFill>
              </a:rPr>
              <a:t>https://www.hul.co.in/sustainability/responsible-business/advertising-and-marketing/</a:t>
            </a:r>
            <a:r>
              <a:rPr lang="en-GB" noProof="1">
                <a:solidFill>
                  <a:schemeClr val="bg1"/>
                </a:solidFill>
              </a:rPr>
              <a:t> [Accessed 3 December 2025]   </a:t>
            </a:r>
          </a:p>
          <a:p>
            <a:r>
              <a:rPr lang="en-GB" noProof="1">
                <a:solidFill>
                  <a:schemeClr val="bg1"/>
                </a:solidFill>
              </a:rPr>
              <a:t>Unilever, 2025c. </a:t>
            </a:r>
            <a:r>
              <a:rPr lang="en-GB" i="1" noProof="1">
                <a:solidFill>
                  <a:schemeClr val="bg1"/>
                </a:solidFill>
              </a:rPr>
              <a:t>Employee Health and Well-being. </a:t>
            </a:r>
            <a:r>
              <a:rPr lang="en-GB" noProof="1">
                <a:solidFill>
                  <a:schemeClr val="bg1"/>
                </a:solidFill>
              </a:rPr>
              <a:t>Available at: </a:t>
            </a:r>
            <a:r>
              <a:rPr lang="en-GB" u="sng" noProof="1">
                <a:solidFill>
                  <a:schemeClr val="bg1"/>
                </a:solidFill>
              </a:rPr>
              <a:t>https://www.unilever.com/working-at-unilever/employee-wellbeing/</a:t>
            </a:r>
            <a:r>
              <a:rPr lang="en-GB" noProof="1">
                <a:solidFill>
                  <a:schemeClr val="bg1"/>
                </a:solidFill>
              </a:rPr>
              <a:t> [Accessed 3 December 2025]   </a:t>
            </a:r>
          </a:p>
          <a:p>
            <a:r>
              <a:rPr lang="en-GB" noProof="1">
                <a:solidFill>
                  <a:schemeClr val="bg1"/>
                </a:solidFill>
              </a:rPr>
              <a:t>Unilever, 2025d. </a:t>
            </a:r>
            <a:r>
              <a:rPr lang="en-GB" i="1" noProof="1">
                <a:solidFill>
                  <a:schemeClr val="bg1"/>
                </a:solidFill>
              </a:rPr>
              <a:t>Our Leadership. </a:t>
            </a:r>
            <a:r>
              <a:rPr lang="en-GB" noProof="1">
                <a:solidFill>
                  <a:schemeClr val="bg1"/>
                </a:solidFill>
              </a:rPr>
              <a:t>Available at: </a:t>
            </a:r>
            <a:r>
              <a:rPr lang="en-GB" u="sng" noProof="1">
                <a:solidFill>
                  <a:schemeClr val="bg1"/>
                </a:solidFill>
              </a:rPr>
              <a:t>https://www.unilever.com/our-company/our-leadership/</a:t>
            </a:r>
            <a:r>
              <a:rPr lang="en-GB" noProof="1">
                <a:solidFill>
                  <a:schemeClr val="bg1"/>
                </a:solidFill>
              </a:rPr>
              <a:t> [Accessed 3 December 2025]</a:t>
            </a:r>
          </a:p>
          <a:p>
            <a:r>
              <a:rPr lang="en-GB" noProof="1">
                <a:solidFill>
                  <a:schemeClr val="bg1"/>
                </a:solidFill>
              </a:rPr>
              <a:t>Unilever, 2025e. </a:t>
            </a:r>
            <a:r>
              <a:rPr lang="en-GB" i="1" noProof="1">
                <a:solidFill>
                  <a:schemeClr val="bg1"/>
                </a:solidFill>
              </a:rPr>
              <a:t>How AI is helping drive desire at Scale across Unilever. </a:t>
            </a:r>
            <a:r>
              <a:rPr lang="en-GB" noProof="1">
                <a:solidFill>
                  <a:schemeClr val="bg1"/>
                </a:solidFill>
              </a:rPr>
              <a:t>Available at: </a:t>
            </a:r>
            <a:r>
              <a:rPr lang="en-GB" u="sng" noProof="1">
                <a:solidFill>
                  <a:schemeClr val="bg1"/>
                </a:solidFill>
              </a:rPr>
              <a:t>https://www.unilever.com/news/news-search/2025/how-ai-is-helping-drive-desire-at-scale-across-unilever/</a:t>
            </a:r>
            <a:r>
              <a:rPr lang="en-GB" noProof="1">
                <a:solidFill>
                  <a:schemeClr val="bg1"/>
                </a:solidFill>
              </a:rPr>
              <a:t> [Accessed 3 December 2025]</a:t>
            </a:r>
          </a:p>
          <a:p>
            <a:r>
              <a:rPr lang="en-GB" noProof="1">
                <a:solidFill>
                  <a:schemeClr val="bg1"/>
                </a:solidFill>
              </a:rPr>
              <a:t>Unilever, 2024f. </a:t>
            </a:r>
            <a:r>
              <a:rPr lang="en-GB" i="1" noProof="1">
                <a:solidFill>
                  <a:schemeClr val="bg1"/>
                </a:solidFill>
              </a:rPr>
              <a:t>Are we on the brink of a landmark plastics treaty? </a:t>
            </a:r>
            <a:r>
              <a:rPr lang="en-GB" noProof="1">
                <a:solidFill>
                  <a:schemeClr val="bg1"/>
                </a:solidFill>
              </a:rPr>
              <a:t>Available at: </a:t>
            </a:r>
            <a:r>
              <a:rPr lang="en-GB" u="sng" noProof="1">
                <a:solidFill>
                  <a:schemeClr val="bg1"/>
                </a:solidFill>
              </a:rPr>
              <a:t>https://www.unilever.co.uk/news/2024/are-we-on-the-brink-of-a-landmark-plastics-treaty/</a:t>
            </a:r>
            <a:r>
              <a:rPr lang="en-GB" noProof="1">
                <a:solidFill>
                  <a:schemeClr val="bg1"/>
                </a:solidFill>
              </a:rPr>
              <a:t> [Accessed 3 December 2025]</a:t>
            </a:r>
            <a:r>
              <a:rPr lang="en-GB" i="1" noProof="1">
                <a:solidFill>
                  <a:schemeClr val="bg1"/>
                </a:solidFill>
              </a:rPr>
              <a:t> </a:t>
            </a:r>
            <a:endParaRPr lang="en-GB" noProof="1">
              <a:solidFill>
                <a:schemeClr val="bg1"/>
              </a:solidFill>
            </a:endParaRPr>
          </a:p>
          <a:p>
            <a:r>
              <a:rPr lang="en-GB" noProof="1">
                <a:solidFill>
                  <a:schemeClr val="bg1"/>
                </a:solidFill>
              </a:rPr>
              <a:t>Unilever, 2025g. </a:t>
            </a:r>
            <a:r>
              <a:rPr lang="en-GB" i="1" noProof="1">
                <a:solidFill>
                  <a:schemeClr val="bg1"/>
                </a:solidFill>
              </a:rPr>
              <a:t>Pioneering outstanding in-silico R&amp;D to deliver superior product innovation. </a:t>
            </a:r>
            <a:r>
              <a:rPr lang="en-GB" noProof="1">
                <a:solidFill>
                  <a:schemeClr val="bg1"/>
                </a:solidFill>
              </a:rPr>
              <a:t>Available at: </a:t>
            </a:r>
            <a:r>
              <a:rPr lang="en-GB" i="1" noProof="1">
                <a:solidFill>
                  <a:schemeClr val="bg1"/>
                </a:solidFill>
              </a:rPr>
              <a:t> </a:t>
            </a:r>
            <a:r>
              <a:rPr lang="en-GB" i="1" u="sng" noProof="1">
                <a:solidFill>
                  <a:schemeClr val="bg1"/>
                </a:solidFill>
              </a:rPr>
              <a:t>https://www.unilever.com/our-company/innovation-and-rd-at-unilever/datalab/</a:t>
            </a:r>
            <a:r>
              <a:rPr lang="en-GB" i="1" noProof="1">
                <a:solidFill>
                  <a:schemeClr val="bg1"/>
                </a:solidFill>
              </a:rPr>
              <a:t> </a:t>
            </a:r>
            <a:r>
              <a:rPr lang="en-GB" noProof="1">
                <a:solidFill>
                  <a:schemeClr val="bg1"/>
                </a:solidFill>
              </a:rPr>
              <a:t> [Accessed 3 December 2025]</a:t>
            </a:r>
          </a:p>
        </p:txBody>
      </p:sp>
    </p:spTree>
    <p:extLst>
      <p:ext uri="{BB962C8B-B14F-4D97-AF65-F5344CB8AC3E}">
        <p14:creationId xmlns:p14="http://schemas.microsoft.com/office/powerpoint/2010/main" val="29938014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3948949" y="195492"/>
            <a:ext cx="10363202" cy="9867900"/>
            <a:chOff x="0" y="0"/>
            <a:chExt cx="4816593" cy="586648"/>
          </a:xfrm>
        </p:grpSpPr>
        <p:sp>
          <p:nvSpPr>
            <p:cNvPr id="4" name="Freeform 4"/>
            <p:cNvSpPr/>
            <p:nvPr/>
          </p:nvSpPr>
          <p:spPr>
            <a:xfrm>
              <a:off x="0" y="0"/>
              <a:ext cx="4816592" cy="586648"/>
            </a:xfrm>
            <a:custGeom>
              <a:avLst/>
              <a:gdLst/>
              <a:ahLst/>
              <a:cxnLst/>
              <a:rect l="l" t="t" r="r" b="b"/>
              <a:pathLst>
                <a:path w="4816592" h="586648">
                  <a:moveTo>
                    <a:pt x="0" y="0"/>
                  </a:moveTo>
                  <a:lnTo>
                    <a:pt x="4816592" y="0"/>
                  </a:lnTo>
                  <a:lnTo>
                    <a:pt x="4816592" y="586648"/>
                  </a:lnTo>
                  <a:lnTo>
                    <a:pt x="0" y="586648"/>
                  </a:lnTo>
                  <a:close/>
                </a:path>
              </a:pathLst>
            </a:custGeom>
            <a:solidFill>
              <a:srgbClr val="0345E4"/>
            </a:solidFill>
          </p:spPr>
        </p:sp>
        <p:sp>
          <p:nvSpPr>
            <p:cNvPr id="5" name="TextBox 5"/>
            <p:cNvSpPr txBox="1"/>
            <p:nvPr/>
          </p:nvSpPr>
          <p:spPr>
            <a:xfrm>
              <a:off x="0" y="-38100"/>
              <a:ext cx="4816593" cy="624748"/>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4585444" y="5448300"/>
            <a:ext cx="9144000" cy="897682"/>
          </a:xfrm>
          <a:prstGeom prst="rect">
            <a:avLst/>
          </a:prstGeom>
        </p:spPr>
        <p:txBody>
          <a:bodyPr wrap="square" lIns="0" tIns="0" rIns="0" bIns="0" rtlCol="0" anchor="t">
            <a:spAutoFit/>
          </a:bodyPr>
          <a:lstStyle/>
          <a:p>
            <a:pPr algn="l">
              <a:lnSpc>
                <a:spcPts val="6999"/>
              </a:lnSpc>
            </a:pPr>
            <a:r>
              <a:rPr lang="en-US" sz="13800" b="1" spc="99" dirty="0">
                <a:solidFill>
                  <a:srgbClr val="FFFFFF"/>
                </a:solidFill>
                <a:latin typeface="Arial" panose="020B0604020202020204" pitchFamily="34" charset="0"/>
                <a:ea typeface="Garet Bold"/>
                <a:cs typeface="Arial" panose="020B0604020202020204" pitchFamily="34" charset="0"/>
                <a:sym typeface="Garet Bold"/>
              </a:rPr>
              <a:t>Thank You</a:t>
            </a:r>
          </a:p>
        </p:txBody>
      </p:sp>
      <p:grpSp>
        <p:nvGrpSpPr>
          <p:cNvPr id="7" name="Group 2"/>
          <p:cNvGrpSpPr/>
          <p:nvPr/>
        </p:nvGrpSpPr>
        <p:grpSpPr>
          <a:xfrm>
            <a:off x="0" y="10052"/>
            <a:ext cx="2133600" cy="10287000"/>
            <a:chOff x="0" y="0"/>
            <a:chExt cx="3346246" cy="8128000"/>
          </a:xfrm>
        </p:grpSpPr>
        <p:sp>
          <p:nvSpPr>
            <p:cNvPr id="8" name="Freeform 3"/>
            <p:cNvSpPr/>
            <p:nvPr/>
          </p:nvSpPr>
          <p:spPr>
            <a:xfrm>
              <a:off x="0" y="0"/>
              <a:ext cx="3346246" cy="8128000"/>
            </a:xfrm>
            <a:custGeom>
              <a:avLst/>
              <a:gdLst/>
              <a:ahLst/>
              <a:cxnLst/>
              <a:rect l="l" t="t" r="r" b="b"/>
              <a:pathLst>
                <a:path w="3346246" h="8128000">
                  <a:moveTo>
                    <a:pt x="0" y="0"/>
                  </a:moveTo>
                  <a:lnTo>
                    <a:pt x="3346246" y="0"/>
                  </a:lnTo>
                  <a:lnTo>
                    <a:pt x="3346246" y="8128000"/>
                  </a:lnTo>
                  <a:lnTo>
                    <a:pt x="0" y="8128000"/>
                  </a:lnTo>
                  <a:close/>
                </a:path>
              </a:pathLst>
            </a:custGeom>
            <a:solidFill>
              <a:srgbClr val="F6F6F6"/>
            </a:solidFill>
          </p:spPr>
        </p:sp>
        <p:sp>
          <p:nvSpPr>
            <p:cNvPr id="9" name="TextBox 4"/>
            <p:cNvSpPr txBox="1"/>
            <p:nvPr/>
          </p:nvSpPr>
          <p:spPr>
            <a:xfrm>
              <a:off x="0" y="-38100"/>
              <a:ext cx="3346246" cy="8166100"/>
            </a:xfrm>
            <a:prstGeom prst="rect">
              <a:avLst/>
            </a:prstGeom>
          </p:spPr>
          <p:txBody>
            <a:bodyPr lIns="50800" tIns="50800" rIns="50800" bIns="50800" rtlCol="0" anchor="ctr"/>
            <a:lstStyle/>
            <a:p>
              <a:pPr algn="ctr">
                <a:lnSpc>
                  <a:spcPts val="2659"/>
                </a:lnSpc>
              </a:pPr>
              <a:endParaRPr/>
            </a:p>
          </p:txBody>
        </p:sp>
      </p:grpSp>
      <p:grpSp>
        <p:nvGrpSpPr>
          <p:cNvPr id="10" name="Group 2"/>
          <p:cNvGrpSpPr/>
          <p:nvPr/>
        </p:nvGrpSpPr>
        <p:grpSpPr>
          <a:xfrm>
            <a:off x="16154394" y="10052"/>
            <a:ext cx="2133600" cy="10287000"/>
            <a:chOff x="0" y="0"/>
            <a:chExt cx="3346246" cy="8128000"/>
          </a:xfrm>
        </p:grpSpPr>
        <p:sp>
          <p:nvSpPr>
            <p:cNvPr id="11" name="Freeform 3"/>
            <p:cNvSpPr/>
            <p:nvPr/>
          </p:nvSpPr>
          <p:spPr>
            <a:xfrm>
              <a:off x="0" y="0"/>
              <a:ext cx="3346246" cy="8128000"/>
            </a:xfrm>
            <a:custGeom>
              <a:avLst/>
              <a:gdLst/>
              <a:ahLst/>
              <a:cxnLst/>
              <a:rect l="l" t="t" r="r" b="b"/>
              <a:pathLst>
                <a:path w="3346246" h="8128000">
                  <a:moveTo>
                    <a:pt x="0" y="0"/>
                  </a:moveTo>
                  <a:lnTo>
                    <a:pt x="3346246" y="0"/>
                  </a:lnTo>
                  <a:lnTo>
                    <a:pt x="3346246" y="8128000"/>
                  </a:lnTo>
                  <a:lnTo>
                    <a:pt x="0" y="8128000"/>
                  </a:lnTo>
                  <a:close/>
                </a:path>
              </a:pathLst>
            </a:custGeom>
            <a:solidFill>
              <a:srgbClr val="F6F6F6"/>
            </a:solidFill>
          </p:spPr>
        </p:sp>
        <p:sp>
          <p:nvSpPr>
            <p:cNvPr id="12" name="TextBox 4"/>
            <p:cNvSpPr txBox="1"/>
            <p:nvPr/>
          </p:nvSpPr>
          <p:spPr>
            <a:xfrm>
              <a:off x="0" y="-38100"/>
              <a:ext cx="3346246" cy="8166100"/>
            </a:xfrm>
            <a:prstGeom prst="rect">
              <a:avLst/>
            </a:prstGeom>
          </p:spPr>
          <p:txBody>
            <a:bodyPr lIns="50800" tIns="50800" rIns="50800" bIns="50800" rtlCol="0" anchor="ctr"/>
            <a:lstStyle/>
            <a:p>
              <a:pPr algn="ctr">
                <a:lnSpc>
                  <a:spcPts val="2659"/>
                </a:lnSpc>
              </a:pPr>
              <a:endParaRPr/>
            </a:p>
          </p:txBody>
        </p:sp>
      </p:grpSp>
    </p:spTree>
    <p:extLst>
      <p:ext uri="{BB962C8B-B14F-4D97-AF65-F5344CB8AC3E}">
        <p14:creationId xmlns:p14="http://schemas.microsoft.com/office/powerpoint/2010/main" val="34528074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TotalTime>
  <Words>2870</Words>
  <Application>Microsoft Office PowerPoint</Application>
  <PresentationFormat>Particularizare</PresentationFormat>
  <Paragraphs>178</Paragraphs>
  <Slides>20</Slides>
  <Notes>18</Notes>
  <HiddenSlides>0</HiddenSlides>
  <MMClips>0</MMClips>
  <ScaleCrop>false</ScaleCrop>
  <HeadingPairs>
    <vt:vector size="4" baseType="variant">
      <vt:variant>
        <vt:lpstr>Temă</vt:lpstr>
      </vt:variant>
      <vt:variant>
        <vt:i4>1</vt:i4>
      </vt:variant>
      <vt:variant>
        <vt:lpstr>Titluri diapozitive</vt:lpstr>
      </vt:variant>
      <vt:variant>
        <vt:i4>20</vt:i4>
      </vt:variant>
    </vt:vector>
  </HeadingPairs>
  <TitlesOfParts>
    <vt:vector size="21" baseType="lpstr">
      <vt:lpstr>Office Theme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Blue Simple Modern Business Proposal Pitch Deck Presentation Design</dc:title>
  <dc:creator>user</dc:creator>
  <cp:lastModifiedBy>user</cp:lastModifiedBy>
  <cp:revision>75</cp:revision>
  <dcterms:created xsi:type="dcterms:W3CDTF">2006-08-16T00:00:00Z</dcterms:created>
  <dcterms:modified xsi:type="dcterms:W3CDTF">2025-12-09T12:39:57Z</dcterms:modified>
  <dc:identifier>DAG6bPvQRxs</dc:identifier>
</cp:coreProperties>
</file>