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4.xml" ContentType="application/vnd.openxmlformats-officedocument.theme+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theme/theme6.xml" ContentType="application/vnd.openxmlformats-officedocument.theme+xml"/>
  <Override PartName="/ppt/slideLayouts/slideLayout30.xml" ContentType="application/vnd.openxmlformats-officedocument.presentationml.slideLayout+xml"/>
  <Override PartName="/ppt/theme/theme7.xml" ContentType="application/vnd.openxmlformats-officedocument.theme+xml"/>
  <Override PartName="/ppt/slideLayouts/slideLayout31.xml" ContentType="application/vnd.openxmlformats-officedocument.presentationml.slideLayout+xml"/>
  <Override PartName="/ppt/theme/theme8.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9.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0.xml" ContentType="application/vnd.openxmlformats-officedocument.theme+xml"/>
  <Override PartName="/ppt/slideLayouts/slideLayout39.xml" ContentType="application/vnd.openxmlformats-officedocument.presentationml.slideLayout+xml"/>
  <Override PartName="/ppt/theme/theme11.xml" ContentType="application/vnd.openxmlformats-officedocument.theme+xml"/>
  <Override PartName="/ppt/slideLayouts/slideLayout40.xml" ContentType="application/vnd.openxmlformats-officedocument.presentationml.slideLayout+xml"/>
  <Override PartName="/ppt/theme/theme12.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5.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6.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17.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18.xml" ContentType="application/vnd.openxmlformats-officedocument.theme+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19.xml" ContentType="application/vnd.openxmlformats-officedocument.theme+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theme/theme20.xml" ContentType="application/vnd.openxmlformats-officedocument.theme+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77" r:id="rId2"/>
    <p:sldMasterId id="2147483689" r:id="rId3"/>
    <p:sldMasterId id="2147483701" r:id="rId4"/>
    <p:sldMasterId id="2147483704" r:id="rId5"/>
    <p:sldMasterId id="2147483706" r:id="rId6"/>
    <p:sldMasterId id="2147483708" r:id="rId7"/>
    <p:sldMasterId id="2147483710" r:id="rId8"/>
    <p:sldMasterId id="2147483712" r:id="rId9"/>
    <p:sldMasterId id="2147483715" r:id="rId10"/>
    <p:sldMasterId id="2147483717" r:id="rId11"/>
    <p:sldMasterId id="2147483719" r:id="rId12"/>
    <p:sldMasterId id="2147483733" r:id="rId13"/>
    <p:sldMasterId id="2147483738" r:id="rId14"/>
    <p:sldMasterId id="2147483742" r:id="rId15"/>
    <p:sldMasterId id="2147483746" r:id="rId16"/>
    <p:sldMasterId id="2147483758" r:id="rId17"/>
    <p:sldMasterId id="2147483770" r:id="rId18"/>
    <p:sldMasterId id="2147483780" r:id="rId19"/>
    <p:sldMasterId id="2147483792" r:id="rId20"/>
    <p:sldMasterId id="2147483801" r:id="rId21"/>
  </p:sldMasterIdLst>
  <p:notesMasterIdLst>
    <p:notesMasterId r:id="rId47"/>
  </p:notesMasterIdLst>
  <p:sldIdLst>
    <p:sldId id="257" r:id="rId22"/>
    <p:sldId id="258" r:id="rId23"/>
    <p:sldId id="348" r:id="rId24"/>
    <p:sldId id="323" r:id="rId25"/>
    <p:sldId id="364" r:id="rId26"/>
    <p:sldId id="352" r:id="rId27"/>
    <p:sldId id="353" r:id="rId28"/>
    <p:sldId id="354" r:id="rId29"/>
    <p:sldId id="355" r:id="rId30"/>
    <p:sldId id="356" r:id="rId31"/>
    <p:sldId id="357" r:id="rId32"/>
    <p:sldId id="358" r:id="rId33"/>
    <p:sldId id="362" r:id="rId34"/>
    <p:sldId id="363" r:id="rId35"/>
    <p:sldId id="350" r:id="rId36"/>
    <p:sldId id="361" r:id="rId37"/>
    <p:sldId id="346" r:id="rId38"/>
    <p:sldId id="351" r:id="rId39"/>
    <p:sldId id="345" r:id="rId40"/>
    <p:sldId id="326" r:id="rId41"/>
    <p:sldId id="325" r:id="rId42"/>
    <p:sldId id="324" r:id="rId43"/>
    <p:sldId id="269" r:id="rId44"/>
    <p:sldId id="271" r:id="rId45"/>
    <p:sldId id="36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148FB3-DA1F-4955-B7EB-C398E370E56F}" v="732" dt="2023-10-13T10:48:20.8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80102" autoAdjust="0"/>
  </p:normalViewPr>
  <p:slideViewPr>
    <p:cSldViewPr snapToGrid="0">
      <p:cViewPr varScale="1">
        <p:scale>
          <a:sx n="75" d="100"/>
          <a:sy n="75" d="100"/>
        </p:scale>
        <p:origin x="429"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5.xml"/><Relationship Id="rId39" Type="http://schemas.openxmlformats.org/officeDocument/2006/relationships/slide" Target="slides/slide18.xml"/><Relationship Id="rId21" Type="http://schemas.openxmlformats.org/officeDocument/2006/relationships/slideMaster" Target="slideMasters/slideMaster21.xml"/><Relationship Id="rId34" Type="http://schemas.openxmlformats.org/officeDocument/2006/relationships/slide" Target="slides/slide13.xml"/><Relationship Id="rId42" Type="http://schemas.openxmlformats.org/officeDocument/2006/relationships/slide" Target="slides/slide2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8.xml"/><Relationship Id="rId11" Type="http://schemas.openxmlformats.org/officeDocument/2006/relationships/slideMaster" Target="slideMasters/slideMaster11.xml"/><Relationship Id="rId24" Type="http://schemas.openxmlformats.org/officeDocument/2006/relationships/slide" Target="slides/slide3.xml"/><Relationship Id="rId32" Type="http://schemas.openxmlformats.org/officeDocument/2006/relationships/slide" Target="slides/slide11.xml"/><Relationship Id="rId37" Type="http://schemas.openxmlformats.org/officeDocument/2006/relationships/slide" Target="slides/slide16.xml"/><Relationship Id="rId40" Type="http://schemas.openxmlformats.org/officeDocument/2006/relationships/slide" Target="slides/slide19.xml"/><Relationship Id="rId45" Type="http://schemas.openxmlformats.org/officeDocument/2006/relationships/slide" Target="slides/slide24.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viewProps" Target="viewProp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0.xml"/><Relationship Id="rId44" Type="http://schemas.openxmlformats.org/officeDocument/2006/relationships/slide" Target="slides/slide23.xml"/><Relationship Id="rId52"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20" Type="http://schemas.openxmlformats.org/officeDocument/2006/relationships/slideMaster" Target="slideMasters/slideMaster20.xml"/><Relationship Id="rId41" Type="http://schemas.openxmlformats.org/officeDocument/2006/relationships/slide" Target="slides/slide20.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088224-5F1D-4AFD-BC47-A11F920915CC}" type="datetimeFigureOut">
              <a:rPr lang="en-GB" smtClean="0"/>
              <a:t>12/10/2023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2ECD64-8EB6-4573-A90D-B9DD1A0A016D}" type="slidenum">
              <a:rPr lang="en-GB" smtClean="0"/>
              <a:t>‹#›</a:t>
            </a:fld>
            <a:endParaRPr lang="en-GB"/>
          </a:p>
        </p:txBody>
      </p:sp>
    </p:spTree>
    <p:extLst>
      <p:ext uri="{BB962C8B-B14F-4D97-AF65-F5344CB8AC3E}">
        <p14:creationId xmlns:p14="http://schemas.microsoft.com/office/powerpoint/2010/main" val="2988163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worldhistory.org/disambiguation/Egyptian/" TargetMode="External"/><Relationship Id="rId2" Type="http://schemas.openxmlformats.org/officeDocument/2006/relationships/slide" Target="../slides/slide1.xml"/><Relationship Id="rId1" Type="http://schemas.openxmlformats.org/officeDocument/2006/relationships/notesMaster" Target="../notesMasters/notesMaster1.xml"/><Relationship Id="rId6" Type="http://schemas.openxmlformats.org/officeDocument/2006/relationships/hyperlink" Target="https://www.worldhistory.org/collection/162/the-ancient-egyptians/" TargetMode="External"/><Relationship Id="rId5" Type="http://schemas.openxmlformats.org/officeDocument/2006/relationships/hyperlink" Target="https://www.worldhistory.org/writing/" TargetMode="External"/><Relationship Id="rId4" Type="http://schemas.openxmlformats.org/officeDocument/2006/relationships/hyperlink" Target="https://www.worldhistory.org/script/"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oracle.com/uk/database/what-is-database/#relational"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oracle.com/uk/database/what-is-database/#object-oriented"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ancient Egyptians used to write (store) their data on the wall.</a:t>
            </a:r>
            <a:r>
              <a:rPr lang="en-GB" b="0" i="0" dirty="0">
                <a:solidFill>
                  <a:srgbClr val="333333"/>
                </a:solidFill>
                <a:effectLst/>
                <a:latin typeface="Libre Baskerville" panose="02000000000000000000" pitchFamily="2" charset="0"/>
              </a:rPr>
              <a:t> The </a:t>
            </a:r>
            <a:r>
              <a:rPr lang="en-GB" b="1" i="0" u="none" strike="noStrike" dirty="0">
                <a:solidFill>
                  <a:srgbClr val="B52600"/>
                </a:solidFill>
                <a:effectLst/>
                <a:latin typeface="Libre Baskerville" panose="02000000000000000000" pitchFamily="2" charset="0"/>
                <a:hlinkClick r:id="rId3"/>
              </a:rPr>
              <a:t>Egyptian</a:t>
            </a:r>
            <a:r>
              <a:rPr lang="en-GB" b="0" i="0" dirty="0">
                <a:solidFill>
                  <a:srgbClr val="333333"/>
                </a:solidFill>
                <a:effectLst/>
                <a:latin typeface="Libre Baskerville" panose="02000000000000000000" pitchFamily="2" charset="0"/>
              </a:rPr>
              <a:t> hieroglyphic(hi-re- </a:t>
            </a:r>
            <a:r>
              <a:rPr lang="en-GB" b="0" i="0" dirty="0" err="1">
                <a:solidFill>
                  <a:srgbClr val="333333"/>
                </a:solidFill>
                <a:effectLst/>
                <a:latin typeface="Libre Baskerville" panose="02000000000000000000" pitchFamily="2" charset="0"/>
              </a:rPr>
              <a:t>glypic</a:t>
            </a:r>
            <a:r>
              <a:rPr lang="en-GB" b="0" i="0" dirty="0">
                <a:solidFill>
                  <a:srgbClr val="333333"/>
                </a:solidFill>
                <a:effectLst/>
                <a:latin typeface="Libre Baskerville" panose="02000000000000000000" pitchFamily="2" charset="0"/>
              </a:rPr>
              <a:t>) </a:t>
            </a:r>
            <a:r>
              <a:rPr lang="en-GB" b="1" i="0" u="none" strike="noStrike" dirty="0">
                <a:solidFill>
                  <a:srgbClr val="B52600"/>
                </a:solidFill>
                <a:effectLst/>
                <a:latin typeface="Libre Baskerville" panose="02000000000000000000" pitchFamily="2" charset="0"/>
                <a:hlinkClick r:id="rId4"/>
              </a:rPr>
              <a:t>script</a:t>
            </a:r>
            <a:r>
              <a:rPr lang="en-GB" b="0" i="0" dirty="0">
                <a:solidFill>
                  <a:srgbClr val="333333"/>
                </a:solidFill>
                <a:effectLst/>
                <a:latin typeface="Libre Baskerville" panose="02000000000000000000" pitchFamily="2" charset="0"/>
              </a:rPr>
              <a:t> was one of the </a:t>
            </a:r>
            <a:r>
              <a:rPr lang="en-GB" b="1" i="0" u="none" strike="noStrike" dirty="0">
                <a:solidFill>
                  <a:srgbClr val="B52600"/>
                </a:solidFill>
                <a:effectLst/>
                <a:latin typeface="Libre Baskerville" panose="02000000000000000000" pitchFamily="2" charset="0"/>
                <a:hlinkClick r:id="rId5"/>
              </a:rPr>
              <a:t>writing</a:t>
            </a:r>
            <a:r>
              <a:rPr lang="en-GB" b="0" i="0" dirty="0">
                <a:solidFill>
                  <a:srgbClr val="333333"/>
                </a:solidFill>
                <a:effectLst/>
                <a:latin typeface="Libre Baskerville" panose="02000000000000000000" pitchFamily="2" charset="0"/>
              </a:rPr>
              <a:t> systems used by </a:t>
            </a:r>
            <a:r>
              <a:rPr lang="en-GB" b="1" i="0" u="none" strike="noStrike" dirty="0">
                <a:solidFill>
                  <a:srgbClr val="B52600"/>
                </a:solidFill>
                <a:effectLst/>
                <a:latin typeface="Libre Baskerville" panose="02000000000000000000" pitchFamily="2" charset="0"/>
                <a:hlinkClick r:id="rId6"/>
              </a:rPr>
              <a:t>ancient Egyptians</a:t>
            </a:r>
            <a:r>
              <a:rPr lang="en-GB" b="0" i="0" dirty="0">
                <a:solidFill>
                  <a:srgbClr val="333333"/>
                </a:solidFill>
                <a:effectLst/>
                <a:latin typeface="Libre Baskerville" panose="02000000000000000000" pitchFamily="2" charset="0"/>
              </a:rPr>
              <a:t> to represent their language.</a:t>
            </a:r>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1</a:t>
            </a:fld>
            <a:endParaRPr lang="en-GB"/>
          </a:p>
        </p:txBody>
      </p:sp>
    </p:spTree>
    <p:extLst>
      <p:ext uri="{BB962C8B-B14F-4D97-AF65-F5344CB8AC3E}">
        <p14:creationId xmlns:p14="http://schemas.microsoft.com/office/powerpoint/2010/main" val="3090826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going to be overall learning objectives for this module. </a:t>
            </a:r>
          </a:p>
        </p:txBody>
      </p:sp>
      <p:sp>
        <p:nvSpPr>
          <p:cNvPr id="4" name="Slide Number Placeholder 3"/>
          <p:cNvSpPr>
            <a:spLocks noGrp="1"/>
          </p:cNvSpPr>
          <p:nvPr>
            <p:ph type="sldNum" sz="quarter" idx="5"/>
          </p:nvPr>
        </p:nvSpPr>
        <p:spPr/>
        <p:txBody>
          <a:bodyPr/>
          <a:lstStyle/>
          <a:p>
            <a:fld id="{012ECD64-8EB6-4573-A90D-B9DD1A0A016D}" type="slidenum">
              <a:rPr lang="en-GB" smtClean="0"/>
              <a:t>2</a:t>
            </a:fld>
            <a:endParaRPr lang="en-GB"/>
          </a:p>
        </p:txBody>
      </p:sp>
    </p:spTree>
    <p:extLst>
      <p:ext uri="{BB962C8B-B14F-4D97-AF65-F5344CB8AC3E}">
        <p14:creationId xmlns:p14="http://schemas.microsoft.com/office/powerpoint/2010/main" val="604211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baseline="0" dirty="0">
                <a:latin typeface="NewBaskervilleITCbyBT-Roman"/>
              </a:rPr>
              <a:t>Importance for the database system has increased in recent years</a:t>
            </a:r>
          </a:p>
          <a:p>
            <a:pPr algn="l"/>
            <a:r>
              <a:rPr lang="en-GB" sz="1200" b="0" i="0" u="none" strike="noStrike" baseline="0" dirty="0">
                <a:latin typeface="NewBaskervilleITCbyBT-Roman"/>
              </a:rPr>
              <a:t>applications of database systems become even more complex. And more complex algorithm needs to be designed.</a:t>
            </a:r>
          </a:p>
          <a:p>
            <a:endParaRPr lang="en-GB" b="1" i="0" dirty="0">
              <a:solidFill>
                <a:srgbClr val="161D25"/>
              </a:solidFill>
              <a:effectLst/>
              <a:latin typeface="SF-Body-font"/>
            </a:endParaRPr>
          </a:p>
          <a:p>
            <a:r>
              <a:rPr lang="en-GB" b="0" i="0" dirty="0">
                <a:solidFill>
                  <a:srgbClr val="040C28"/>
                </a:solidFill>
                <a:effectLst/>
                <a:latin typeface="Google Sans"/>
              </a:rPr>
              <a:t>The road database is a vector map</a:t>
            </a:r>
            <a:r>
              <a:rPr lang="en-GB" b="0" i="0" dirty="0">
                <a:solidFill>
                  <a:srgbClr val="202124"/>
                </a:solidFill>
                <a:effectLst/>
                <a:latin typeface="Google Sans"/>
              </a:rPr>
              <a:t>. Street names or numbers and house numbers, as well as points of interest (waypoints), are encoded as geographic coordinates. This can enable users to find a desired destination either by street address or as geographic coordinates.</a:t>
            </a:r>
          </a:p>
          <a:p>
            <a:endParaRPr lang="en-GB" b="0" i="0" dirty="0">
              <a:solidFill>
                <a:srgbClr val="202124"/>
              </a:solidFill>
              <a:effectLst/>
              <a:latin typeface="Google Sans"/>
            </a:endParaRP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4</a:t>
            </a:fld>
            <a:endParaRPr lang="en-GB"/>
          </a:p>
        </p:txBody>
      </p:sp>
    </p:spTree>
    <p:extLst>
      <p:ext uri="{BB962C8B-B14F-4D97-AF65-F5344CB8AC3E}">
        <p14:creationId xmlns:p14="http://schemas.microsoft.com/office/powerpoint/2010/main" val="4210473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Your grocery store, bank, restaurant, online shopping sites, hospital, </a:t>
            </a:r>
            <a:r>
              <a:rPr lang="en-GB" b="0" i="0" dirty="0" err="1">
                <a:solidFill>
                  <a:srgbClr val="040C28"/>
                </a:solidFill>
                <a:effectLst/>
                <a:latin typeface="Google Sans"/>
              </a:rPr>
              <a:t>favorite</a:t>
            </a:r>
            <a:r>
              <a:rPr lang="en-GB" b="0" i="0" dirty="0">
                <a:solidFill>
                  <a:srgbClr val="040C28"/>
                </a:solidFill>
                <a:effectLst/>
                <a:latin typeface="Google Sans"/>
              </a:rPr>
              <a:t> clothing store and mobile service provider</a:t>
            </a:r>
            <a:r>
              <a:rPr lang="en-GB" b="0" i="0" dirty="0">
                <a:solidFill>
                  <a:srgbClr val="202124"/>
                </a:solidFill>
                <a:effectLst/>
                <a:latin typeface="Google Sans"/>
              </a:rPr>
              <a:t>, for instance all use databases to keep track of customer, inventory, employee and accounting information.</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5</a:t>
            </a:fld>
            <a:endParaRPr lang="en-GB"/>
          </a:p>
        </p:txBody>
      </p:sp>
    </p:spTree>
    <p:extLst>
      <p:ext uri="{BB962C8B-B14F-4D97-AF65-F5344CB8AC3E}">
        <p14:creationId xmlns:p14="http://schemas.microsoft.com/office/powerpoint/2010/main" val="3513972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files- labelled and locked for security, indexing system to quickly locate, divisions in filing system--- seems ok when small</a:t>
            </a:r>
          </a:p>
        </p:txBody>
      </p:sp>
      <p:sp>
        <p:nvSpPr>
          <p:cNvPr id="4" name="Slide Number Placeholder 3"/>
          <p:cNvSpPr>
            <a:spLocks noGrp="1"/>
          </p:cNvSpPr>
          <p:nvPr>
            <p:ph type="sldNum" sz="quarter" idx="5"/>
          </p:nvPr>
        </p:nvSpPr>
        <p:spPr/>
        <p:txBody>
          <a:bodyPr/>
          <a:lstStyle/>
          <a:p>
            <a:fld id="{012ECD64-8EB6-4573-A90D-B9DD1A0A016D}" type="slidenum">
              <a:rPr lang="en-GB" smtClean="0"/>
              <a:t>6</a:t>
            </a:fld>
            <a:endParaRPr lang="en-GB"/>
          </a:p>
        </p:txBody>
      </p:sp>
    </p:spTree>
    <p:extLst>
      <p:ext uri="{BB962C8B-B14F-4D97-AF65-F5344CB8AC3E}">
        <p14:creationId xmlns:p14="http://schemas.microsoft.com/office/powerpoint/2010/main" val="138033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latin typeface="NewBaskervilleITCbyBT-Roman"/>
              </a:rPr>
              <a:t>Consider the effort that would be required to answer the following questions:</a:t>
            </a:r>
          </a:p>
          <a:p>
            <a:pPr algn="l"/>
            <a:r>
              <a:rPr lang="en-GB" sz="1800" b="0" i="0" u="none" strike="noStrike" baseline="0" dirty="0">
                <a:latin typeface="GillSans-Light"/>
              </a:rPr>
              <a:t>• </a:t>
            </a:r>
            <a:r>
              <a:rPr lang="en-GB" sz="1800" b="0" i="0" u="none" strike="noStrike" baseline="0" dirty="0">
                <a:latin typeface="NewBaskervilleITCbyBT-Roman"/>
              </a:rPr>
              <a:t>What three-bedroom properties do you have for sale with an acre of land and a</a:t>
            </a:r>
          </a:p>
          <a:p>
            <a:pPr algn="l"/>
            <a:r>
              <a:rPr lang="en-GB" sz="1800" b="0" i="0" u="none" strike="noStrike" baseline="0" dirty="0">
                <a:latin typeface="NewBaskervilleITCbyBT-Roman"/>
              </a:rPr>
              <a:t>garage?</a:t>
            </a:r>
          </a:p>
          <a:p>
            <a:pPr algn="l"/>
            <a:r>
              <a:rPr lang="en-GB" sz="1800" b="0" i="0" u="none" strike="noStrike" baseline="0" dirty="0">
                <a:latin typeface="GillSans-Light"/>
              </a:rPr>
              <a:t>• </a:t>
            </a:r>
            <a:r>
              <a:rPr lang="en-GB" sz="1800" b="0" i="0" u="none" strike="noStrike" baseline="0" dirty="0">
                <a:latin typeface="NewBaskervilleITCbyBT-Roman"/>
              </a:rPr>
              <a:t>What apartments do you have for rent within three miles of downtown?</a:t>
            </a:r>
          </a:p>
          <a:p>
            <a:pPr algn="l"/>
            <a:r>
              <a:rPr lang="en-GB" sz="1800" b="0" i="0" u="none" strike="noStrike" baseline="0" dirty="0">
                <a:latin typeface="GillSans-Light"/>
              </a:rPr>
              <a:t>• </a:t>
            </a:r>
            <a:r>
              <a:rPr lang="en-GB" sz="1800" b="0" i="0" u="none" strike="noStrike" baseline="0" dirty="0">
                <a:latin typeface="NewBaskervilleITCbyBT-Roman"/>
              </a:rPr>
              <a:t>What is the average rent for a two-bedroom apartment?</a:t>
            </a:r>
          </a:p>
          <a:p>
            <a:pPr algn="l"/>
            <a:r>
              <a:rPr lang="en-GB" sz="1800" b="0" i="0" u="none" strike="noStrike" baseline="0" dirty="0">
                <a:latin typeface="GillSans-Light"/>
              </a:rPr>
              <a:t>• </a:t>
            </a:r>
            <a:r>
              <a:rPr lang="en-GB" sz="1800" b="0" i="0" u="none" strike="noStrike" baseline="0" dirty="0">
                <a:latin typeface="NewBaskervilleITCbyBT-Roman"/>
              </a:rPr>
              <a:t>What is the annual total for staff salaries?</a:t>
            </a:r>
          </a:p>
          <a:p>
            <a:pPr algn="l"/>
            <a:r>
              <a:rPr lang="en-GB" sz="1800" b="0" i="0" u="none" strike="noStrike" baseline="0" dirty="0">
                <a:latin typeface="GillSans-Light"/>
              </a:rPr>
              <a:t>• </a:t>
            </a:r>
            <a:r>
              <a:rPr lang="en-GB" sz="1800" b="0" i="0" u="none" strike="noStrike" baseline="0" dirty="0">
                <a:latin typeface="NewBaskervilleITCbyBT-Roman"/>
              </a:rPr>
              <a:t>How does last month’s net income compare with the projected figure for this</a:t>
            </a:r>
          </a:p>
          <a:p>
            <a:pPr algn="l"/>
            <a:r>
              <a:rPr lang="en-GB" sz="1800" b="0" i="0" u="none" strike="noStrike" baseline="0" dirty="0">
                <a:latin typeface="NewBaskervilleITCbyBT-Roman"/>
              </a:rPr>
              <a:t>month?</a:t>
            </a:r>
          </a:p>
          <a:p>
            <a:pPr algn="l"/>
            <a:r>
              <a:rPr lang="en-GB" sz="1800" b="0" i="0" u="none" strike="noStrike" baseline="0" dirty="0">
                <a:latin typeface="GillSans-Light"/>
              </a:rPr>
              <a:t>• </a:t>
            </a:r>
            <a:r>
              <a:rPr lang="en-GB" sz="1800" b="0" i="0" u="none" strike="noStrike" baseline="0" dirty="0">
                <a:latin typeface="NewBaskervilleITCbyBT-Roman"/>
              </a:rPr>
              <a:t>What is the expected monthly net income for the next financial year?</a:t>
            </a:r>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7</a:t>
            </a:fld>
            <a:endParaRPr lang="en-GB"/>
          </a:p>
        </p:txBody>
      </p:sp>
    </p:spTree>
    <p:extLst>
      <p:ext uri="{BB962C8B-B14F-4D97-AF65-F5344CB8AC3E}">
        <p14:creationId xmlns:p14="http://schemas.microsoft.com/office/powerpoint/2010/main" val="3830292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whenever a client who wishes to offer his or her property as a rental, approaches the Sales Department, and fills in a form similar to the one shown in Figure 1.1(a)</a:t>
            </a:r>
          </a:p>
          <a:p>
            <a:r>
              <a:rPr lang="en-GB" dirty="0"/>
              <a:t>is completed. The completed form contains details on the property, such as address, number of rooms, and the owner’s contact information. The Sales Department also handles inquiries from clients, and a form similar to the one shown in Figure </a:t>
            </a:r>
            <a:r>
              <a:rPr lang="en-GB" dirty="0" err="1"/>
              <a:t>l.l</a:t>
            </a:r>
            <a:r>
              <a:rPr lang="en-GB" dirty="0"/>
              <a:t> (b) is completed for each one.</a:t>
            </a:r>
          </a:p>
        </p:txBody>
      </p:sp>
      <p:sp>
        <p:nvSpPr>
          <p:cNvPr id="4" name="Slide Number Placeholder 3"/>
          <p:cNvSpPr>
            <a:spLocks noGrp="1"/>
          </p:cNvSpPr>
          <p:nvPr>
            <p:ph type="sldNum" sz="quarter" idx="5"/>
          </p:nvPr>
        </p:nvSpPr>
        <p:spPr/>
        <p:txBody>
          <a:bodyPr/>
          <a:lstStyle/>
          <a:p>
            <a:fld id="{012ECD64-8EB6-4573-A90D-B9DD1A0A016D}" type="slidenum">
              <a:rPr lang="en-GB" smtClean="0"/>
              <a:t>8</a:t>
            </a:fld>
            <a:endParaRPr lang="en-GB"/>
          </a:p>
        </p:txBody>
      </p:sp>
    </p:spTree>
    <p:extLst>
      <p:ext uri="{BB962C8B-B14F-4D97-AF65-F5344CB8AC3E}">
        <p14:creationId xmlns:p14="http://schemas.microsoft.com/office/powerpoint/2010/main" val="3625414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baseline="0" dirty="0">
                <a:latin typeface="NewBaskervilleITCbyBT-Roman"/>
              </a:rPr>
              <a:t>system consists of three files containing property, owner, and client details</a:t>
            </a:r>
          </a:p>
          <a:p>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9</a:t>
            </a:fld>
            <a:endParaRPr lang="en-GB"/>
          </a:p>
        </p:txBody>
      </p:sp>
    </p:spTree>
    <p:extLst>
      <p:ext uri="{BB962C8B-B14F-4D97-AF65-F5344CB8AC3E}">
        <p14:creationId xmlns:p14="http://schemas.microsoft.com/office/powerpoint/2010/main" val="25452808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latin typeface="NewBaskervilleITCbyBT-Roman"/>
              </a:rPr>
              <a:t>each department accessing </a:t>
            </a:r>
          </a:p>
          <a:p>
            <a:pPr algn="l"/>
            <a:r>
              <a:rPr lang="en-GB" sz="1800" b="0" i="0" u="none" strike="noStrike" baseline="0" dirty="0">
                <a:latin typeface="NewBaskervilleITCbyBT-Roman"/>
              </a:rPr>
              <a:t>their own files through application programs written especially for them</a:t>
            </a:r>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11</a:t>
            </a:fld>
            <a:endParaRPr lang="en-GB"/>
          </a:p>
        </p:txBody>
      </p:sp>
    </p:spTree>
    <p:extLst>
      <p:ext uri="{BB962C8B-B14F-4D97-AF65-F5344CB8AC3E}">
        <p14:creationId xmlns:p14="http://schemas.microsoft.com/office/powerpoint/2010/main" val="9552985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baseline="0" dirty="0">
                <a:latin typeface="NewBaskervilleITCbyBT-Roman"/>
              </a:rPr>
              <a:t>To become more effective, a new approach was required</a:t>
            </a:r>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15</a:t>
            </a:fld>
            <a:endParaRPr lang="en-GB"/>
          </a:p>
        </p:txBody>
      </p:sp>
    </p:spTree>
    <p:extLst>
      <p:ext uri="{BB962C8B-B14F-4D97-AF65-F5344CB8AC3E}">
        <p14:creationId xmlns:p14="http://schemas.microsoft.com/office/powerpoint/2010/main" val="181003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latin typeface="NewBaskervilleITCbyBT-Roman"/>
              </a:rPr>
              <a:t>software that interacts with the users’ application programs and the database.</a:t>
            </a:r>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16</a:t>
            </a:fld>
            <a:endParaRPr lang="en-GB"/>
          </a:p>
        </p:txBody>
      </p:sp>
    </p:spTree>
    <p:extLst>
      <p:ext uri="{BB962C8B-B14F-4D97-AF65-F5344CB8AC3E}">
        <p14:creationId xmlns:p14="http://schemas.microsoft.com/office/powerpoint/2010/main" val="41327354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DB- collection of related data</a:t>
            </a:r>
          </a:p>
          <a:p>
            <a:pPr algn="l"/>
            <a:r>
              <a:rPr lang="en-GB" b="0" i="0" dirty="0">
                <a:solidFill>
                  <a:srgbClr val="000000"/>
                </a:solidFill>
                <a:effectLst/>
                <a:latin typeface="Söhne"/>
              </a:rPr>
              <a:t>DBMS: software that manages and controls access to database</a:t>
            </a:r>
          </a:p>
          <a:p>
            <a:pPr algn="l"/>
            <a:r>
              <a:rPr lang="en-GB" sz="1800" b="0" i="0" u="none" strike="noStrike" baseline="0" dirty="0">
                <a:latin typeface="NewBaskervilleITCbyBT-Roman"/>
              </a:rPr>
              <a:t>A </a:t>
            </a:r>
            <a:r>
              <a:rPr lang="en-GB" sz="1800" b="1" i="0" u="none" strike="noStrike" baseline="0" dirty="0">
                <a:latin typeface="NewBaskervilleITCbyBT-Bold"/>
              </a:rPr>
              <a:t>database application </a:t>
            </a:r>
            <a:r>
              <a:rPr lang="en-GB" sz="1800" b="0" i="0" u="none" strike="noStrike" baseline="0" dirty="0">
                <a:latin typeface="NewBaskervilleITCbyBT-Roman"/>
              </a:rPr>
              <a:t>is simply a program that interacts with the database at some point in its execution</a:t>
            </a:r>
            <a:endParaRPr lang="en-GB" b="0" i="0" dirty="0">
              <a:solidFill>
                <a:srgbClr val="000000"/>
              </a:solidFill>
              <a:effectLst/>
              <a:latin typeface="Söhne"/>
            </a:endParaRPr>
          </a:p>
          <a:p>
            <a:pPr algn="l"/>
            <a:endParaRPr lang="en-GB" b="0" i="0" dirty="0">
              <a:solidFill>
                <a:srgbClr val="000000"/>
              </a:solidFill>
              <a:effectLst/>
              <a:latin typeface="Söhne"/>
            </a:endParaRPr>
          </a:p>
          <a:p>
            <a:pPr algn="l"/>
            <a:endParaRPr lang="en-GB"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CDF901BF-D382-4BFF-9C43-A16D185F744D}" type="slidenum">
              <a:rPr lang="en-GB" smtClean="0"/>
              <a:t>17</a:t>
            </a:fld>
            <a:endParaRPr lang="en-GB"/>
          </a:p>
        </p:txBody>
      </p:sp>
    </p:spTree>
    <p:extLst>
      <p:ext uri="{BB962C8B-B14F-4D97-AF65-F5344CB8AC3E}">
        <p14:creationId xmlns:p14="http://schemas.microsoft.com/office/powerpoint/2010/main" val="9243496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DB- collection of related data</a:t>
            </a:r>
          </a:p>
          <a:p>
            <a:pPr algn="l"/>
            <a:r>
              <a:rPr lang="en-GB" b="0" i="0" dirty="0">
                <a:solidFill>
                  <a:srgbClr val="000000"/>
                </a:solidFill>
                <a:effectLst/>
                <a:latin typeface="Söhne"/>
              </a:rPr>
              <a:t>DBMS: software that manages and controls access to database</a:t>
            </a:r>
          </a:p>
          <a:p>
            <a:pPr algn="l"/>
            <a:r>
              <a:rPr lang="en-GB" sz="1800" b="0" i="0" u="none" strike="noStrike" baseline="0" dirty="0">
                <a:latin typeface="NewBaskervilleITCbyBT-Roman"/>
              </a:rPr>
              <a:t>A </a:t>
            </a:r>
            <a:r>
              <a:rPr lang="en-GB" sz="1800" b="1" i="0" u="none" strike="noStrike" baseline="0" dirty="0">
                <a:latin typeface="NewBaskervilleITCbyBT-Bold"/>
              </a:rPr>
              <a:t>database application </a:t>
            </a:r>
            <a:r>
              <a:rPr lang="en-GB" sz="1800" b="0" i="0" u="none" strike="noStrike" baseline="0" dirty="0">
                <a:latin typeface="NewBaskervilleITCbyBT-Roman"/>
              </a:rPr>
              <a:t>is simply a program that interacts with the database at some point in its execution</a:t>
            </a:r>
            <a:endParaRPr lang="en-GB" b="0" i="0" dirty="0">
              <a:solidFill>
                <a:srgbClr val="000000"/>
              </a:solidFill>
              <a:effectLst/>
              <a:latin typeface="Söhne"/>
            </a:endParaRPr>
          </a:p>
          <a:p>
            <a:pPr algn="l"/>
            <a:endParaRPr lang="en-GB" b="0" i="0" dirty="0">
              <a:solidFill>
                <a:srgbClr val="000000"/>
              </a:solidFill>
              <a:effectLst/>
              <a:latin typeface="Söhne"/>
            </a:endParaRPr>
          </a:p>
          <a:p>
            <a:pPr algn="l"/>
            <a:endParaRPr lang="en-GB"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CDF901BF-D382-4BFF-9C43-A16D185F744D}" type="slidenum">
              <a:rPr lang="en-GB" smtClean="0"/>
              <a:t>18</a:t>
            </a:fld>
            <a:endParaRPr lang="en-GB"/>
          </a:p>
        </p:txBody>
      </p:sp>
    </p:spTree>
    <p:extLst>
      <p:ext uri="{BB962C8B-B14F-4D97-AF65-F5344CB8AC3E}">
        <p14:creationId xmlns:p14="http://schemas.microsoft.com/office/powerpoint/2010/main" val="27933292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effectLst/>
                <a:latin typeface="Söhne"/>
              </a:rPr>
              <a:t>Database:</a:t>
            </a:r>
            <a:r>
              <a:rPr lang="en-GB" b="0" i="0" dirty="0">
                <a:solidFill>
                  <a:srgbClr val="374151"/>
                </a:solidFill>
                <a:effectLst/>
                <a:latin typeface="Söhne"/>
              </a:rPr>
              <a:t> Imagine a database as a special container or file cabinet where you store and organize your data. </a:t>
            </a:r>
          </a:p>
          <a:p>
            <a:r>
              <a:rPr lang="en-GB" b="1" i="0" dirty="0">
                <a:effectLst/>
                <a:latin typeface="Söhne"/>
              </a:rPr>
              <a:t>DBMS (Database Management System):</a:t>
            </a:r>
            <a:r>
              <a:rPr lang="en-GB" b="0" i="0" dirty="0">
                <a:solidFill>
                  <a:srgbClr val="374151"/>
                </a:solidFill>
                <a:effectLst/>
                <a:latin typeface="Söhne"/>
              </a:rPr>
              <a:t> Think of a DBMS as the librarian or manager of your file cabinet. It's a software that helps you create, organize, and manage your database. </a:t>
            </a:r>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19</a:t>
            </a:fld>
            <a:endParaRPr lang="en-GB"/>
          </a:p>
        </p:txBody>
      </p:sp>
    </p:spTree>
    <p:extLst>
      <p:ext uri="{BB962C8B-B14F-4D97-AF65-F5344CB8AC3E}">
        <p14:creationId xmlns:p14="http://schemas.microsoft.com/office/powerpoint/2010/main" val="41227850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20</a:t>
            </a:fld>
            <a:endParaRPr lang="en-GB"/>
          </a:p>
        </p:txBody>
      </p:sp>
    </p:spTree>
    <p:extLst>
      <p:ext uri="{BB962C8B-B14F-4D97-AF65-F5344CB8AC3E}">
        <p14:creationId xmlns:p14="http://schemas.microsoft.com/office/powerpoint/2010/main" val="21694331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any domain and answer the following-</a:t>
            </a:r>
          </a:p>
        </p:txBody>
      </p:sp>
      <p:sp>
        <p:nvSpPr>
          <p:cNvPr id="4" name="Slide Number Placeholder 3"/>
          <p:cNvSpPr>
            <a:spLocks noGrp="1"/>
          </p:cNvSpPr>
          <p:nvPr>
            <p:ph type="sldNum" sz="quarter" idx="10"/>
          </p:nvPr>
        </p:nvSpPr>
        <p:spPr/>
        <p:txBody>
          <a:bodyPr/>
          <a:lstStyle/>
          <a:p>
            <a:fld id="{C97F37A7-6CD5-480C-8A9C-8A14678CA55C}" type="slidenum">
              <a:rPr lang="en-GB" smtClean="0"/>
              <a:pPr/>
              <a:t>21</a:t>
            </a:fld>
            <a:endParaRPr lang="en-GB"/>
          </a:p>
        </p:txBody>
      </p:sp>
    </p:spTree>
    <p:extLst>
      <p:ext uri="{BB962C8B-B14F-4D97-AF65-F5344CB8AC3E}">
        <p14:creationId xmlns:p14="http://schemas.microsoft.com/office/powerpoint/2010/main" val="27295533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data sharing and data security?</a:t>
            </a:r>
          </a:p>
          <a:p>
            <a:r>
              <a:rPr lang="en-GB" b="0" i="0" dirty="0">
                <a:solidFill>
                  <a:srgbClr val="202124"/>
                </a:solidFill>
                <a:effectLst/>
                <a:latin typeface="Google Sans"/>
              </a:rPr>
              <a:t>Effective data integration?</a:t>
            </a:r>
          </a:p>
          <a:p>
            <a:r>
              <a:rPr lang="en-GB" b="0" i="0" dirty="0">
                <a:solidFill>
                  <a:srgbClr val="202124"/>
                </a:solidFill>
                <a:effectLst/>
                <a:latin typeface="Google Sans"/>
              </a:rPr>
              <a:t>Consistent, reliable data?</a:t>
            </a:r>
          </a:p>
          <a:p>
            <a:r>
              <a:rPr lang="en-GB" b="0" i="0" dirty="0">
                <a:solidFill>
                  <a:srgbClr val="202124"/>
                </a:solidFill>
                <a:effectLst/>
                <a:latin typeface="Google Sans"/>
              </a:rPr>
              <a:t>Increased productivity</a:t>
            </a:r>
          </a:p>
          <a:p>
            <a:r>
              <a:rPr lang="en-GB" b="0" i="0" dirty="0">
                <a:solidFill>
                  <a:srgbClr val="202124"/>
                </a:solidFill>
                <a:effectLst/>
                <a:latin typeface="Google Sans"/>
              </a:rPr>
              <a:t>decision-making</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22</a:t>
            </a:fld>
            <a:endParaRPr lang="en-GB"/>
          </a:p>
        </p:txBody>
      </p:sp>
    </p:spTree>
    <p:extLst>
      <p:ext uri="{BB962C8B-B14F-4D97-AF65-F5344CB8AC3E}">
        <p14:creationId xmlns:p14="http://schemas.microsoft.com/office/powerpoint/2010/main" val="15325717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see the evolution of database. How it got modified over the years…..Databases have evolved dramatically since their inception in the early 1960s. Navigational databases such as the hierarchical database (which relied on a tree-like model and allowed only a one-to-many relationship), and the network database (a more flexible model that allowed multiple relationships), were the original systems used to store and manipulate data. Although simple, these early systems were inflexible</a:t>
            </a:r>
          </a:p>
          <a:p>
            <a:r>
              <a:rPr lang="en-GB" b="0" i="0" dirty="0">
                <a:solidFill>
                  <a:srgbClr val="161513"/>
                </a:solidFill>
                <a:effectLst/>
                <a:latin typeface="OracleSansVF"/>
              </a:rPr>
              <a:t>In the 1980s, </a:t>
            </a:r>
            <a:r>
              <a:rPr lang="en-GB" b="0" i="0" u="none" strike="noStrike" dirty="0">
                <a:solidFill>
                  <a:srgbClr val="006B8F"/>
                </a:solidFill>
                <a:effectLst/>
                <a:latin typeface="OracleSansVF"/>
                <a:hlinkClick r:id="rId3"/>
              </a:rPr>
              <a:t>relational databases</a:t>
            </a:r>
            <a:r>
              <a:rPr lang="en-GB" b="0" i="0" dirty="0">
                <a:solidFill>
                  <a:srgbClr val="161513"/>
                </a:solidFill>
                <a:effectLst/>
                <a:latin typeface="OracleSansVF"/>
              </a:rPr>
              <a:t> became popular, followed by </a:t>
            </a:r>
            <a:r>
              <a:rPr lang="en-GB" b="0" i="0" u="none" strike="noStrike" dirty="0">
                <a:solidFill>
                  <a:srgbClr val="006B8F"/>
                </a:solidFill>
                <a:effectLst/>
                <a:latin typeface="OracleSansVF"/>
                <a:hlinkClick r:id="rId4"/>
              </a:rPr>
              <a:t>object-oriented databases</a:t>
            </a:r>
            <a:r>
              <a:rPr lang="en-GB" b="0" i="0" dirty="0">
                <a:solidFill>
                  <a:srgbClr val="161513"/>
                </a:solidFill>
                <a:effectLst/>
                <a:latin typeface="OracleSansVF"/>
              </a:rPr>
              <a:t> in the 1990s. </a:t>
            </a:r>
          </a:p>
          <a:p>
            <a:endParaRPr lang="en-GB" b="0" i="0" dirty="0">
              <a:solidFill>
                <a:srgbClr val="161513"/>
              </a:solidFill>
              <a:effectLst/>
              <a:latin typeface="OracleSansVF"/>
            </a:endParaRPr>
          </a:p>
        </p:txBody>
      </p:sp>
      <p:sp>
        <p:nvSpPr>
          <p:cNvPr id="4" name="Slide Number Placeholder 3"/>
          <p:cNvSpPr>
            <a:spLocks noGrp="1"/>
          </p:cNvSpPr>
          <p:nvPr>
            <p:ph type="sldNum" sz="quarter" idx="5"/>
          </p:nvPr>
        </p:nvSpPr>
        <p:spPr/>
        <p:txBody>
          <a:bodyPr/>
          <a:lstStyle/>
          <a:p>
            <a:fld id="{012ECD64-8EB6-4573-A90D-B9DD1A0A016D}" type="slidenum">
              <a:rPr lang="en-GB" smtClean="0"/>
              <a:t>23</a:t>
            </a:fld>
            <a:endParaRPr lang="en-GB"/>
          </a:p>
        </p:txBody>
      </p:sp>
    </p:spTree>
    <p:extLst>
      <p:ext uri="{BB962C8B-B14F-4D97-AF65-F5344CB8AC3E}">
        <p14:creationId xmlns:p14="http://schemas.microsoft.com/office/powerpoint/2010/main" val="13973063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633739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C35BBF-8C76-4090-9C8A-EDB905E9826F}"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9E3C8-AAEC-4439-AF5D-02EB9E512109}" type="slidenum">
              <a:rPr lang="en-GB" smtClean="0"/>
              <a:t>‹#›</a:t>
            </a:fld>
            <a:endParaRPr lang="en-GB"/>
          </a:p>
        </p:txBody>
      </p:sp>
    </p:spTree>
    <p:extLst>
      <p:ext uri="{BB962C8B-B14F-4D97-AF65-F5344CB8AC3E}">
        <p14:creationId xmlns:p14="http://schemas.microsoft.com/office/powerpoint/2010/main" val="4274034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9C35BBF-8C76-4090-9C8A-EDB905E9826F}" type="datetimeFigureOut">
              <a:rPr lang="en-GB" smtClean="0"/>
              <a:t>12/10/2023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69E3C8-AAEC-4439-AF5D-02EB9E512109}" type="slidenum">
              <a:rPr lang="en-GB" smtClean="0"/>
              <a:t>‹#›</a:t>
            </a:fld>
            <a:endParaRPr lang="en-GB"/>
          </a:p>
        </p:txBody>
      </p:sp>
    </p:spTree>
    <p:extLst>
      <p:ext uri="{BB962C8B-B14F-4D97-AF65-F5344CB8AC3E}">
        <p14:creationId xmlns:p14="http://schemas.microsoft.com/office/powerpoint/2010/main" val="1882002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78400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12893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4827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96077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7138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1081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7607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0367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6706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343208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52487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5457482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12/10/2023</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932057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12/10/2023</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5120362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12/10/2023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594485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12/10/2023</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89384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12/10/2023</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1177988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12/10/2023</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7843271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12/10/2023</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0548804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12/10/2023</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3355389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12/10/2023</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7198115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12/10/2023</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4006427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204717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B9D0E7B6-945D-4046-ADF7-A7DD6A8C9EDD}" type="datetimeFigureOut">
              <a:rPr lang="en-GB" smtClean="0"/>
              <a:t>12/10/2023</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AA2F34FF-4C85-4DDA-B17A-59B4C0589485}" type="slidenum">
              <a:rPr lang="en-GB" smtClean="0"/>
              <a:t>‹#›</a:t>
            </a:fld>
            <a:endParaRPr lang="en-GB"/>
          </a:p>
        </p:txBody>
      </p:sp>
    </p:spTree>
    <p:extLst>
      <p:ext uri="{BB962C8B-B14F-4D97-AF65-F5344CB8AC3E}">
        <p14:creationId xmlns:p14="http://schemas.microsoft.com/office/powerpoint/2010/main" val="9327572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9682493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14842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8576809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1872118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1329389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25239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12/10/2023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7856092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F9C35BBF-8C76-4090-9C8A-EDB905E9826F}" type="datetimeFigureOut">
              <a:rPr lang="en-GB" smtClean="0"/>
              <a:t>12/10/2023</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2B69E3C8-AAEC-4439-AF5D-02EB9E512109}" type="slidenum">
              <a:rPr lang="en-GB" smtClean="0"/>
              <a:t>‹#›</a:t>
            </a:fld>
            <a:endParaRPr lang="en-GB"/>
          </a:p>
        </p:txBody>
      </p:sp>
    </p:spTree>
    <p:extLst>
      <p:ext uri="{BB962C8B-B14F-4D97-AF65-F5344CB8AC3E}">
        <p14:creationId xmlns:p14="http://schemas.microsoft.com/office/powerpoint/2010/main" val="27612517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4220048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12/10/2023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1576889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F9C35BBF-8C76-4090-9C8A-EDB905E9826F}" type="datetimeFigureOut">
              <a:rPr lang="en-GB" smtClean="0"/>
              <a:t>12/10/2023</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2B69E3C8-AAEC-4439-AF5D-02EB9E512109}" type="slidenum">
              <a:rPr lang="en-GB" smtClean="0"/>
              <a:t>‹#›</a:t>
            </a:fld>
            <a:endParaRPr lang="en-GB"/>
          </a:p>
        </p:txBody>
      </p:sp>
    </p:spTree>
    <p:extLst>
      <p:ext uri="{BB962C8B-B14F-4D97-AF65-F5344CB8AC3E}">
        <p14:creationId xmlns:p14="http://schemas.microsoft.com/office/powerpoint/2010/main" val="125937728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0123574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340216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77667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5493063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221228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2728869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8218270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5557394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0042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C35BBF-8C76-4090-9C8A-EDB905E9826F}"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9E3C8-AAEC-4439-AF5D-02EB9E512109}" type="slidenum">
              <a:rPr lang="en-GB" smtClean="0"/>
              <a:t>‹#›</a:t>
            </a:fld>
            <a:endParaRPr lang="en-GB"/>
          </a:p>
        </p:txBody>
      </p:sp>
    </p:spTree>
    <p:extLst>
      <p:ext uri="{BB962C8B-B14F-4D97-AF65-F5344CB8AC3E}">
        <p14:creationId xmlns:p14="http://schemas.microsoft.com/office/powerpoint/2010/main" val="328448750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589443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00573938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799557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8455808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0269591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6970826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4539394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969678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9200178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4696422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5029322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1035074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9900843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593012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5329424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610106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452695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983782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8938815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4159536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1186534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827870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880906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0205056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7278579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4553927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0390605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2987575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0079615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238983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7898102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1374974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8553995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F9C35BBF-8C76-4090-9C8A-EDB905E9826F}" type="datetimeFigureOut">
              <a:rPr lang="en-GB" smtClean="0"/>
              <a:t>12/10/2023</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2B69E3C8-AAEC-4439-AF5D-02EB9E512109}" type="slidenum">
              <a:rPr lang="en-GB" smtClean="0"/>
              <a:t>‹#›</a:t>
            </a:fld>
            <a:endParaRPr lang="en-GB"/>
          </a:p>
        </p:txBody>
      </p:sp>
    </p:spTree>
    <p:extLst>
      <p:ext uri="{BB962C8B-B14F-4D97-AF65-F5344CB8AC3E}">
        <p14:creationId xmlns:p14="http://schemas.microsoft.com/office/powerpoint/2010/main" val="311277109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12/10/2023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70973680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F9C35BBF-8C76-4090-9C8A-EDB905E9826F}" type="datetimeFigureOut">
              <a:rPr lang="en-GB" smtClean="0"/>
              <a:t>12/10/2023</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2B69E3C8-AAEC-4439-AF5D-02EB9E512109}" type="slidenum">
              <a:rPr lang="en-GB" smtClean="0"/>
              <a:t>‹#›</a:t>
            </a:fld>
            <a:endParaRPr lang="en-GB"/>
          </a:p>
        </p:txBody>
      </p:sp>
    </p:spTree>
    <p:extLst>
      <p:ext uri="{BB962C8B-B14F-4D97-AF65-F5344CB8AC3E}">
        <p14:creationId xmlns:p14="http://schemas.microsoft.com/office/powerpoint/2010/main" val="182490970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12/10/2023</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345407214"/>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12/10/2023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9181949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12/10/2023</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468271688"/>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12/10/2023</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66032739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12/10/2023</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07630598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12/10/2023</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54728893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12/10/2023</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92590808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12/10/2023</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51145515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12/10/2023</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619591905"/>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90188228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66546C-8383-4484-A493-8022FA251935}"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87161118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12/10/2023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627029899"/>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66546C-8383-4484-A493-8022FA251935}" type="datetimeFigureOut">
              <a:rPr lang="en-GB" smtClean="0"/>
              <a:t>12/10/2023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554178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0538936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C35BBF-8C76-4090-9C8A-EDB905E9826F}"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9E3C8-AAEC-4439-AF5D-02EB9E512109}" type="slidenum">
              <a:rPr lang="en-GB" smtClean="0"/>
              <a:t>‹#›</a:t>
            </a:fld>
            <a:endParaRPr lang="en-GB"/>
          </a:p>
        </p:txBody>
      </p:sp>
    </p:spTree>
    <p:extLst>
      <p:ext uri="{BB962C8B-B14F-4D97-AF65-F5344CB8AC3E}">
        <p14:creationId xmlns:p14="http://schemas.microsoft.com/office/powerpoint/2010/main" val="363529671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4841926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66546C-8383-4484-A493-8022FA251935}" type="datetimeFigureOut">
              <a:rPr lang="en-GB" smtClean="0"/>
              <a:t>12/10/2023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766284840"/>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47307337"/>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79239451"/>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581548"/>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03658086"/>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2116260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2714253"/>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7247919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2.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7.xml"/><Relationship Id="rId1" Type="http://schemas.openxmlformats.org/officeDocument/2006/relationships/slideLayout" Target="../slideLayouts/slideLayout26.xml"/><Relationship Id="rId4" Type="http://schemas.openxmlformats.org/officeDocument/2006/relationships/image" Target="../media/image3.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5.xml"/><Relationship Id="rId1" Type="http://schemas.openxmlformats.org/officeDocument/2006/relationships/slideLayout" Target="../slideLayouts/slideLayout28.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6.xml"/><Relationship Id="rId1" Type="http://schemas.openxmlformats.org/officeDocument/2006/relationships/slideLayout" Target="../slideLayouts/slideLayout29.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7.xml"/><Relationship Id="rId1" Type="http://schemas.openxmlformats.org/officeDocument/2006/relationships/slideLayout" Target="../slideLayouts/slideLayout3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8.xml"/><Relationship Id="rId1" Type="http://schemas.openxmlformats.org/officeDocument/2006/relationships/slideLayout" Target="../slideLayouts/slideLayout3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image" Target="../media/image8.png"/><Relationship Id="rId5" Type="http://schemas.openxmlformats.org/officeDocument/2006/relationships/theme" Target="../theme/theme9.xml"/><Relationship Id="rId4" Type="http://schemas.openxmlformats.org/officeDocument/2006/relationships/slideLayout" Target="../slideLayouts/slideLayout35.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5" Type="http://schemas.openxmlformats.org/officeDocument/2006/relationships/image" Target="../media/image9.png"/><Relationship Id="rId4" Type="http://schemas.openxmlformats.org/officeDocument/2006/relationships/theme" Target="../theme/theme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1.xml"/><Relationship Id="rId1" Type="http://schemas.openxmlformats.org/officeDocument/2006/relationships/slideLayout" Target="../slideLayouts/slideLayout39.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2.xml"/><Relationship Id="rId1" Type="http://schemas.openxmlformats.org/officeDocument/2006/relationships/slideLayout" Target="../slideLayouts/slideLayout40.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43.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image" Target="../media/image12.png"/><Relationship Id="rId5" Type="http://schemas.openxmlformats.org/officeDocument/2006/relationships/theme" Target="../theme/theme13.xml"/><Relationship Id="rId4" Type="http://schemas.openxmlformats.org/officeDocument/2006/relationships/slideLayout" Target="../slideLayouts/slideLayout44.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image" Target="../media/image13.png"/><Relationship Id="rId5" Type="http://schemas.openxmlformats.org/officeDocument/2006/relationships/theme" Target="../theme/theme14.xml"/><Relationship Id="rId4" Type="http://schemas.openxmlformats.org/officeDocument/2006/relationships/slideLayout" Target="../slideLayouts/slideLayout48.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51.xml"/><Relationship Id="rId2" Type="http://schemas.openxmlformats.org/officeDocument/2006/relationships/slideLayout" Target="../slideLayouts/slideLayout50.xml"/><Relationship Id="rId1" Type="http://schemas.openxmlformats.org/officeDocument/2006/relationships/slideLayout" Target="../slideLayouts/slideLayout49.xml"/><Relationship Id="rId5" Type="http://schemas.openxmlformats.org/officeDocument/2006/relationships/image" Target="../media/image14.png"/><Relationship Id="rId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15.pn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16.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0.xml"/><Relationship Id="rId13" Type="http://schemas.openxmlformats.org/officeDocument/2006/relationships/image" Target="../media/image16.png"/><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theme" Target="../theme/theme17.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81.xml"/><Relationship Id="rId3" Type="http://schemas.openxmlformats.org/officeDocument/2006/relationships/slideLayout" Target="../slideLayouts/slideLayout76.xml"/><Relationship Id="rId7" Type="http://schemas.openxmlformats.org/officeDocument/2006/relationships/slideLayout" Target="../slideLayouts/slideLayout80.xml"/><Relationship Id="rId2" Type="http://schemas.openxmlformats.org/officeDocument/2006/relationships/slideLayout" Target="../slideLayouts/slideLayout75.xml"/><Relationship Id="rId1" Type="http://schemas.openxmlformats.org/officeDocument/2006/relationships/slideLayout" Target="../slideLayouts/slideLayout74.xml"/><Relationship Id="rId6" Type="http://schemas.openxmlformats.org/officeDocument/2006/relationships/slideLayout" Target="../slideLayouts/slideLayout79.xml"/><Relationship Id="rId5" Type="http://schemas.openxmlformats.org/officeDocument/2006/relationships/slideLayout" Target="../slideLayouts/slideLayout78.xml"/><Relationship Id="rId10" Type="http://schemas.openxmlformats.org/officeDocument/2006/relationships/theme" Target="../theme/theme18.xml"/><Relationship Id="rId4" Type="http://schemas.openxmlformats.org/officeDocument/2006/relationships/slideLayout" Target="../slideLayouts/slideLayout77.xml"/><Relationship Id="rId9" Type="http://schemas.openxmlformats.org/officeDocument/2006/relationships/slideLayout" Target="../slideLayouts/slideLayout8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90.xml"/><Relationship Id="rId13" Type="http://schemas.openxmlformats.org/officeDocument/2006/relationships/image" Target="../media/image2.png"/><Relationship Id="rId3" Type="http://schemas.openxmlformats.org/officeDocument/2006/relationships/slideLayout" Target="../slideLayouts/slideLayout85.xml"/><Relationship Id="rId7" Type="http://schemas.openxmlformats.org/officeDocument/2006/relationships/slideLayout" Target="../slideLayouts/slideLayout89.xml"/><Relationship Id="rId12" Type="http://schemas.openxmlformats.org/officeDocument/2006/relationships/theme" Target="../theme/theme19.xml"/><Relationship Id="rId2" Type="http://schemas.openxmlformats.org/officeDocument/2006/relationships/slideLayout" Target="../slideLayouts/slideLayout84.xml"/><Relationship Id="rId1" Type="http://schemas.openxmlformats.org/officeDocument/2006/relationships/slideLayout" Target="../slideLayouts/slideLayout83.xml"/><Relationship Id="rId6" Type="http://schemas.openxmlformats.org/officeDocument/2006/relationships/slideLayout" Target="../slideLayouts/slideLayout88.xml"/><Relationship Id="rId11" Type="http://schemas.openxmlformats.org/officeDocument/2006/relationships/slideLayout" Target="../slideLayouts/slideLayout93.xml"/><Relationship Id="rId5" Type="http://schemas.openxmlformats.org/officeDocument/2006/relationships/slideLayout" Target="../slideLayouts/slideLayout87.xml"/><Relationship Id="rId10" Type="http://schemas.openxmlformats.org/officeDocument/2006/relationships/slideLayout" Target="../slideLayouts/slideLayout92.xml"/><Relationship Id="rId4" Type="http://schemas.openxmlformats.org/officeDocument/2006/relationships/slideLayout" Target="../slideLayouts/slideLayout86.xml"/><Relationship Id="rId9" Type="http://schemas.openxmlformats.org/officeDocument/2006/relationships/slideLayout" Target="../slideLayouts/slideLayout91.xml"/></Relationships>
</file>

<file path=ppt/slideMasters/_rels/slideMaster20.xml.rels><?xml version="1.0" encoding="UTF-8" standalone="yes"?>
<Relationships xmlns="http://schemas.openxmlformats.org/package/2006/relationships"><Relationship Id="rId3" Type="http://schemas.openxmlformats.org/officeDocument/2006/relationships/slideLayout" Target="../slideLayouts/slideLayout96.xml"/><Relationship Id="rId2" Type="http://schemas.openxmlformats.org/officeDocument/2006/relationships/slideLayout" Target="../slideLayouts/slideLayout95.xml"/><Relationship Id="rId1" Type="http://schemas.openxmlformats.org/officeDocument/2006/relationships/slideLayout" Target="../slideLayouts/slideLayout94.xml"/><Relationship Id="rId6" Type="http://schemas.openxmlformats.org/officeDocument/2006/relationships/image" Target="../media/image1.png"/><Relationship Id="rId5" Type="http://schemas.openxmlformats.org/officeDocument/2006/relationships/theme" Target="../theme/theme20.xml"/><Relationship Id="rId4" Type="http://schemas.openxmlformats.org/officeDocument/2006/relationships/slideLayout" Target="../slideLayouts/slideLayout97.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105.xml"/><Relationship Id="rId3" Type="http://schemas.openxmlformats.org/officeDocument/2006/relationships/slideLayout" Target="../slideLayouts/slideLayout100.xml"/><Relationship Id="rId7" Type="http://schemas.openxmlformats.org/officeDocument/2006/relationships/slideLayout" Target="../slideLayouts/slideLayout104.xml"/><Relationship Id="rId12" Type="http://schemas.openxmlformats.org/officeDocument/2006/relationships/theme" Target="../theme/theme21.xml"/><Relationship Id="rId2" Type="http://schemas.openxmlformats.org/officeDocument/2006/relationships/slideLayout" Target="../slideLayouts/slideLayout99.xml"/><Relationship Id="rId1" Type="http://schemas.openxmlformats.org/officeDocument/2006/relationships/slideLayout" Target="../slideLayouts/slideLayout98.xml"/><Relationship Id="rId6" Type="http://schemas.openxmlformats.org/officeDocument/2006/relationships/slideLayout" Target="../slideLayouts/slideLayout103.xml"/><Relationship Id="rId11" Type="http://schemas.openxmlformats.org/officeDocument/2006/relationships/slideLayout" Target="../slideLayouts/slideLayout108.xml"/><Relationship Id="rId5" Type="http://schemas.openxmlformats.org/officeDocument/2006/relationships/slideLayout" Target="../slideLayouts/slideLayout102.xml"/><Relationship Id="rId10" Type="http://schemas.openxmlformats.org/officeDocument/2006/relationships/slideLayout" Target="../slideLayouts/slideLayout107.xml"/><Relationship Id="rId4" Type="http://schemas.openxmlformats.org/officeDocument/2006/relationships/slideLayout" Target="../slideLayouts/slideLayout101.xml"/><Relationship Id="rId9" Type="http://schemas.openxmlformats.org/officeDocument/2006/relationships/slideLayout" Target="../slideLayouts/slideLayout10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5"/>
          <a:stretch>
            <a:fillRect/>
          </a:stretch>
        </p:blipFill>
        <p:spPr>
          <a:xfrm>
            <a:off x="0" y="12111"/>
            <a:ext cx="12192000" cy="6858000"/>
          </a:xfrm>
          <a:prstGeom prst="rect">
            <a:avLst/>
          </a:prstGeom>
        </p:spPr>
      </p:pic>
    </p:spTree>
    <p:extLst>
      <p:ext uri="{BB962C8B-B14F-4D97-AF65-F5344CB8AC3E}">
        <p14:creationId xmlns:p14="http://schemas.microsoft.com/office/powerpoint/2010/main" val="36641425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18823795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7721274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98812709"/>
      </p:ext>
    </p:extLst>
  </p:cSld>
  <p:clrMap bg1="lt1" tx1="dk1" bg2="lt2" tx2="dk2" accent1="accent1" accent2="accent2" accent3="accent3" accent4="accent4" accent5="accent5" accent6="accent6" hlink="hlink" folHlink="folHlink"/>
  <p:sldLayoutIdLst>
    <p:sldLayoutId id="2147483702" r:id="rId1"/>
    <p:sldLayoutId id="214748370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21744452"/>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05214717"/>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5569276"/>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86744654"/>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436447370"/>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99" r:id="rId3"/>
    <p:sldLayoutId id="214748380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621893193"/>
      </p:ext>
    </p:extLst>
  </p:cSld>
  <p:clrMap bg1="lt1" tx1="dk1" bg2="lt2" tx2="dk2" accent1="accent1" accent2="accent2" accent3="accent3" accent4="accent4" accent5="accent5" accent6="accent6" hlink="hlink" folHlink="folHlink"/>
  <p:sldLayoutIdLst>
    <p:sldLayoutId id="2147483716" r:id="rId1"/>
    <p:sldLayoutId id="2147483796" r:id="rId2"/>
    <p:sldLayoutId id="214748379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09688033"/>
      </p:ext>
    </p:extLst>
  </p:cSld>
  <p:clrMap bg1="lt1" tx1="dk1" bg2="lt2" tx2="dk2" accent1="accent1" accent2="accent2" accent3="accent3" accent4="accent4" accent5="accent5" accent6="accent6" hlink="hlink" folHlink="folHlink"/>
  <p:sldLayoutIdLst>
    <p:sldLayoutId id="214748371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17587354"/>
      </p:ext>
    </p:extLst>
  </p:cSld>
  <p:clrMap bg1="lt1" tx1="dk1" bg2="lt2" tx2="dk2" accent1="accent1" accent2="accent2" accent3="accent3" accent4="accent4" accent5="accent5" accent6="accent6" hlink="hlink" folHlink="folHlink"/>
  <p:sldLayoutIdLst>
    <p:sldLayoutId id="214748372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953086801"/>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181133112"/>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7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783955194"/>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876108219"/>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242049943"/>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9806945"/>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97"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40784838"/>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6"/>
          <a:stretch>
            <a:fillRect/>
          </a:stretch>
        </p:blipFill>
        <p:spPr>
          <a:xfrm>
            <a:off x="0" y="12111"/>
            <a:ext cx="12192000" cy="6858000"/>
          </a:xfrm>
          <a:prstGeom prst="rect">
            <a:avLst/>
          </a:prstGeom>
        </p:spPr>
      </p:pic>
    </p:spTree>
    <p:extLst>
      <p:ext uri="{BB962C8B-B14F-4D97-AF65-F5344CB8AC3E}">
        <p14:creationId xmlns:p14="http://schemas.microsoft.com/office/powerpoint/2010/main" val="137011901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81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10/13/2023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416615120"/>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4.xml"/></Relationships>
</file>

<file path=ppt/slides/_rels/slide4.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84.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png"/></Relationships>
</file>

<file path=ppt/slides/_rels/slide5.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40.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png"/><Relationship Id="rId2" Type="http://schemas.openxmlformats.org/officeDocument/2006/relationships/notesSlide" Target="../notesSlides/notesSlide4.xml"/><Relationship Id="rId1" Type="http://schemas.openxmlformats.org/officeDocument/2006/relationships/slideLayout" Target="../slideLayouts/slideLayout84.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31.png"/><Relationship Id="rId9" Type="http://schemas.openxmlformats.org/officeDocument/2006/relationships/image" Target="../media/image3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4.xml"/></Relationships>
</file>

<file path=ppt/slides/_rels/slide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6.xml"/><Relationship Id="rId1" Type="http://schemas.openxmlformats.org/officeDocument/2006/relationships/slideLayout" Target="../slideLayouts/slideLayout99.xml"/><Relationship Id="rId4" Type="http://schemas.openxmlformats.org/officeDocument/2006/relationships/image" Target="../media/image42.png"/></Relationships>
</file>

<file path=ppt/slides/_rels/slide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7.xml"/><Relationship Id="rId1" Type="http://schemas.openxmlformats.org/officeDocument/2006/relationships/slideLayout" Target="../slideLayouts/slideLayout84.xml"/></Relationships>
</file>

<file path=ppt/slides/_rels/slide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8.xml"/><Relationship Id="rId1" Type="http://schemas.openxmlformats.org/officeDocument/2006/relationships/slideLayout" Target="../slideLayouts/slideLayout84.xml"/><Relationship Id="rId4" Type="http://schemas.openxmlformats.org/officeDocument/2006/relationships/image" Target="../media/image45.jpeg"/></Relationships>
</file>

<file path=ppt/slides/_rels/slide10.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89.xml"/></Relationships>
</file>

<file path=ppt/slides/_rels/slide1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9.xml"/><Relationship Id="rId1" Type="http://schemas.openxmlformats.org/officeDocument/2006/relationships/slideLayout" Target="../slideLayouts/slideLayout84.xml"/><Relationship Id="rId4" Type="http://schemas.openxmlformats.org/officeDocument/2006/relationships/image" Target="../media/image48.emf"/></Relationships>
</file>

<file path=ppt/slides/_rels/slide12.xml.rels><?xml version="1.0" encoding="UTF-8" standalone="yes"?>
<Relationships xmlns="http://schemas.openxmlformats.org/package/2006/relationships"><Relationship Id="rId2" Type="http://schemas.openxmlformats.org/officeDocument/2006/relationships/image" Target="../media/image49.emf"/><Relationship Id="rId1" Type="http://schemas.openxmlformats.org/officeDocument/2006/relationships/slideLayout" Target="../slideLayouts/slideLayout8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4.xml"/></Relationships>
</file>

<file path=ppt/slides/_rels/slide14.xml.rels><?xml version="1.0" encoding="UTF-8" standalone="yes"?>
<Relationships xmlns="http://schemas.openxmlformats.org/package/2006/relationships"><Relationship Id="rId2" Type="http://schemas.openxmlformats.org/officeDocument/2006/relationships/image" Target="../media/image50.emf"/><Relationship Id="rId1" Type="http://schemas.openxmlformats.org/officeDocument/2006/relationships/slideLayout" Target="../slideLayouts/slideLayout8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4.xml"/></Relationships>
</file>

<file path=ppt/slides/_rels/slide1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2.xml"/><Relationship Id="rId1" Type="http://schemas.openxmlformats.org/officeDocument/2006/relationships/slideLayout" Target="../slideLayouts/slideLayout84.xml"/></Relationships>
</file>

<file path=ppt/slides/_rels/slide1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3.xml"/><Relationship Id="rId1" Type="http://schemas.openxmlformats.org/officeDocument/2006/relationships/slideLayout" Target="../slideLayouts/slideLayout84.xml"/><Relationship Id="rId4" Type="http://schemas.openxmlformats.org/officeDocument/2006/relationships/image" Target="../media/image52.png"/></Relationships>
</file>

<file path=ppt/slides/_rels/slide19.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4.xml"/><Relationship Id="rId1" Type="http://schemas.openxmlformats.org/officeDocument/2006/relationships/slideLayout" Target="../slideLayouts/slideLayout89.xml"/><Relationship Id="rId5" Type="http://schemas.openxmlformats.org/officeDocument/2006/relationships/image" Target="../media/image55.png"/><Relationship Id="rId4" Type="http://schemas.openxmlformats.org/officeDocument/2006/relationships/image" Target="../media/image54.jpeg"/></Relationships>
</file>

<file path=ppt/slides/_rels/slide20.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5.xml"/><Relationship Id="rId1" Type="http://schemas.openxmlformats.org/officeDocument/2006/relationships/slideLayout" Target="../slideLayouts/slideLayout86.xml"/></Relationships>
</file>

<file path=ppt/slides/_rels/slide2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6.xml"/><Relationship Id="rId1" Type="http://schemas.openxmlformats.org/officeDocument/2006/relationships/slideLayout" Target="../slideLayouts/slideLayout84.xml"/><Relationship Id="rId5" Type="http://schemas.openxmlformats.org/officeDocument/2006/relationships/image" Target="../media/image59.jpeg"/><Relationship Id="rId4" Type="http://schemas.openxmlformats.org/officeDocument/2006/relationships/image" Target="../media/image58.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4.xml"/></Relationships>
</file>

<file path=ppt/slides/_rels/slide2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8.xml"/><Relationship Id="rId1" Type="http://schemas.openxmlformats.org/officeDocument/2006/relationships/slideLayout" Target="../slideLayouts/slideLayout8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hyperlink" Target="https://moodle.uwtsd.ac.uk/course/view.php?id=2042"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BBF86-3249-1146-8F11-348C5CE344FD}"/>
              </a:ext>
            </a:extLst>
          </p:cNvPr>
          <p:cNvSpPr>
            <a:spLocks noGrp="1"/>
          </p:cNvSpPr>
          <p:nvPr>
            <p:ph type="title"/>
          </p:nvPr>
        </p:nvSpPr>
        <p:spPr>
          <a:xfrm>
            <a:off x="547688" y="3122840"/>
            <a:ext cx="11644312" cy="1325563"/>
          </a:xfrm>
        </p:spPr>
        <p:txBody>
          <a:bodyPr>
            <a:normAutofit/>
          </a:bodyPr>
          <a:lstStyle/>
          <a:p>
            <a:r>
              <a:rPr lang="en-US" sz="4000" b="1" dirty="0">
                <a:solidFill>
                  <a:schemeClr val="bg1"/>
                </a:solidFill>
              </a:rPr>
              <a:t>ACCA4023–</a:t>
            </a:r>
            <a:r>
              <a:rPr lang="en-GB" sz="4000" b="1" dirty="0">
                <a:solidFill>
                  <a:schemeClr val="bg1"/>
                </a:solidFill>
              </a:rPr>
              <a:t>Introduction to Web and </a:t>
            </a:r>
            <a:r>
              <a:rPr lang="en-GB" sz="4000" b="1" dirty="0">
                <a:solidFill>
                  <a:schemeClr val="bg1"/>
                </a:solidFill>
                <a:highlight>
                  <a:srgbClr val="FF00FF"/>
                </a:highlight>
              </a:rPr>
              <a:t>Database Concepts</a:t>
            </a:r>
            <a:endParaRPr lang="en-US" sz="4000" b="1" dirty="0">
              <a:solidFill>
                <a:schemeClr val="bg1"/>
              </a:solidFill>
              <a:highlight>
                <a:srgbClr val="FF00FF"/>
              </a:highlight>
            </a:endParaRPr>
          </a:p>
        </p:txBody>
      </p:sp>
    </p:spTree>
    <p:extLst>
      <p:ext uri="{BB962C8B-B14F-4D97-AF65-F5344CB8AC3E}">
        <p14:creationId xmlns:p14="http://schemas.microsoft.com/office/powerpoint/2010/main" val="3949043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31473-D175-0248-9B19-D173CFE7FDFE}"/>
              </a:ext>
            </a:extLst>
          </p:cNvPr>
          <p:cNvSpPr>
            <a:spLocks noGrp="1"/>
          </p:cNvSpPr>
          <p:nvPr>
            <p:ph type="title"/>
          </p:nvPr>
        </p:nvSpPr>
        <p:spPr/>
        <p:txBody>
          <a:bodyPr/>
          <a:lstStyle/>
          <a:p>
            <a:r>
              <a:rPr lang="en-US" dirty="0"/>
              <a:t>Learning Objectives of the database Concepts</a:t>
            </a:r>
          </a:p>
        </p:txBody>
      </p:sp>
      <p:sp>
        <p:nvSpPr>
          <p:cNvPr id="3" name="Content Placeholder 2">
            <a:extLst>
              <a:ext uri="{FF2B5EF4-FFF2-40B4-BE49-F238E27FC236}">
                <a16:creationId xmlns:a16="http://schemas.microsoft.com/office/drawing/2014/main" id="{86BE7525-36DB-4349-81CD-AA56A8985261}"/>
              </a:ext>
            </a:extLst>
          </p:cNvPr>
          <p:cNvSpPr>
            <a:spLocks noGrp="1"/>
          </p:cNvSpPr>
          <p:nvPr>
            <p:ph idx="1"/>
          </p:nvPr>
        </p:nvSpPr>
        <p:spPr/>
        <p:txBody>
          <a:bodyPr/>
          <a:lstStyle/>
          <a:p>
            <a:pPr marL="457200" indent="-457200">
              <a:lnSpc>
                <a:spcPct val="150000"/>
              </a:lnSpc>
              <a:buFont typeface="+mj-lt"/>
              <a:buAutoNum type="arabicPeriod"/>
            </a:pPr>
            <a:r>
              <a:rPr lang="en-US" dirty="0"/>
              <a:t>Introduction to Database</a:t>
            </a:r>
          </a:p>
          <a:p>
            <a:pPr marL="457200" indent="-457200">
              <a:lnSpc>
                <a:spcPct val="150000"/>
              </a:lnSpc>
              <a:buFont typeface="+mj-lt"/>
              <a:buAutoNum type="arabicPeriod"/>
            </a:pPr>
            <a:r>
              <a:rPr lang="en-US" dirty="0"/>
              <a:t>Database Management Systems</a:t>
            </a:r>
          </a:p>
          <a:p>
            <a:pPr marL="457200" indent="-457200">
              <a:lnSpc>
                <a:spcPct val="150000"/>
              </a:lnSpc>
              <a:buFont typeface="+mj-lt"/>
              <a:buAutoNum type="arabicPeriod"/>
            </a:pPr>
            <a:r>
              <a:rPr lang="en-US" dirty="0"/>
              <a:t>Data Modelling Basics</a:t>
            </a:r>
          </a:p>
          <a:p>
            <a:pPr marL="457200" indent="-457200">
              <a:lnSpc>
                <a:spcPct val="150000"/>
              </a:lnSpc>
              <a:buFont typeface="+mj-lt"/>
              <a:buAutoNum type="arabicPeriod"/>
            </a:pPr>
            <a:r>
              <a:rPr lang="en-US" dirty="0"/>
              <a:t>Introduction to Relational Databases</a:t>
            </a:r>
          </a:p>
          <a:p>
            <a:pPr marL="457200" indent="-457200">
              <a:lnSpc>
                <a:spcPct val="150000"/>
              </a:lnSpc>
              <a:buFont typeface="+mj-lt"/>
              <a:buAutoNum type="arabicPeriod"/>
            </a:pPr>
            <a:r>
              <a:rPr lang="en-US" dirty="0"/>
              <a:t>Implementation of database in MS ACCESS</a:t>
            </a:r>
          </a:p>
        </p:txBody>
      </p:sp>
    </p:spTree>
    <p:extLst>
      <p:ext uri="{BB962C8B-B14F-4D97-AF65-F5344CB8AC3E}">
        <p14:creationId xmlns:p14="http://schemas.microsoft.com/office/powerpoint/2010/main" val="3532821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00F5C7-ED6C-4FF7-03D9-58E73D5C639A}"/>
              </a:ext>
            </a:extLst>
          </p:cNvPr>
          <p:cNvSpPr>
            <a:spLocks noGrp="1"/>
          </p:cNvSpPr>
          <p:nvPr>
            <p:ph type="title"/>
          </p:nvPr>
        </p:nvSpPr>
        <p:spPr/>
        <p:txBody>
          <a:bodyPr/>
          <a:lstStyle/>
          <a:p>
            <a:r>
              <a:rPr lang="en-US" dirty="0"/>
              <a:t>Today’s Objectives</a:t>
            </a:r>
            <a:endParaRPr lang="en-GB" dirty="0"/>
          </a:p>
        </p:txBody>
      </p:sp>
      <p:sp>
        <p:nvSpPr>
          <p:cNvPr id="3" name="Content Placeholder 2">
            <a:extLst>
              <a:ext uri="{FF2B5EF4-FFF2-40B4-BE49-F238E27FC236}">
                <a16:creationId xmlns:a16="http://schemas.microsoft.com/office/drawing/2014/main" id="{DC014A9C-8B8F-349A-32D0-8ADB510C6022}"/>
              </a:ext>
            </a:extLst>
          </p:cNvPr>
          <p:cNvSpPr>
            <a:spLocks noGrp="1"/>
          </p:cNvSpPr>
          <p:nvPr>
            <p:ph idx="1"/>
          </p:nvPr>
        </p:nvSpPr>
        <p:spPr>
          <a:xfrm>
            <a:off x="838200" y="1335554"/>
            <a:ext cx="10515600" cy="4351338"/>
          </a:xfrm>
        </p:spPr>
        <p:txBody>
          <a:bodyPr/>
          <a:lstStyle/>
          <a:p>
            <a:pPr marL="0" indent="0">
              <a:buNone/>
            </a:pPr>
            <a:r>
              <a:rPr lang="en-GB" sz="3200" dirty="0">
                <a:latin typeface="GillSans-Light"/>
              </a:rPr>
              <a:t>T</a:t>
            </a:r>
            <a:r>
              <a:rPr lang="en-GB" sz="3200" b="0" i="0" u="none" strike="noStrike" baseline="0" dirty="0">
                <a:latin typeface="GillSans-Light"/>
              </a:rPr>
              <a:t>he importance of database systems</a:t>
            </a:r>
          </a:p>
          <a:p>
            <a:pPr marL="0" indent="0">
              <a:buNone/>
            </a:pPr>
            <a:r>
              <a:rPr lang="en-GB" sz="3200" b="0" i="0" u="none" strike="noStrike" baseline="0" dirty="0">
                <a:latin typeface="GillSans"/>
              </a:rPr>
              <a:t> </a:t>
            </a:r>
            <a:r>
              <a:rPr lang="en-GB" sz="3200" b="0" i="0" u="none" strike="noStrike" baseline="0" dirty="0">
                <a:latin typeface="GillSans-Light"/>
              </a:rPr>
              <a:t>Some common uses of database systems</a:t>
            </a:r>
          </a:p>
          <a:p>
            <a:pPr marL="0" indent="0">
              <a:buNone/>
            </a:pPr>
            <a:r>
              <a:rPr lang="en-GB" sz="3200" b="0" i="0" u="none" strike="noStrike" baseline="0" dirty="0">
                <a:latin typeface="GillSans"/>
              </a:rPr>
              <a:t> </a:t>
            </a:r>
            <a:r>
              <a:rPr lang="en-GB" sz="3200" b="0" i="0" u="none" strike="noStrike" baseline="0" dirty="0">
                <a:latin typeface="GillSans-Light"/>
              </a:rPr>
              <a:t>The characteristics of file-based systems</a:t>
            </a:r>
          </a:p>
          <a:p>
            <a:pPr marL="0" indent="0">
              <a:buNone/>
            </a:pPr>
            <a:r>
              <a:rPr lang="en-GB" sz="3200" b="0" i="0" u="none" strike="noStrike" baseline="0" dirty="0">
                <a:latin typeface="GillSans"/>
              </a:rPr>
              <a:t> </a:t>
            </a:r>
            <a:r>
              <a:rPr lang="en-GB" sz="3200" b="0" i="0" u="none" strike="noStrike" baseline="0" dirty="0">
                <a:latin typeface="GillSans-Light"/>
              </a:rPr>
              <a:t>The problems with the file-based approach</a:t>
            </a:r>
          </a:p>
          <a:p>
            <a:pPr marL="0" indent="0">
              <a:buNone/>
            </a:pPr>
            <a:r>
              <a:rPr lang="en-GB" sz="3200" b="0" i="0" u="none" strike="noStrike" baseline="0" dirty="0">
                <a:latin typeface="GillSans"/>
              </a:rPr>
              <a:t> </a:t>
            </a:r>
            <a:r>
              <a:rPr lang="en-GB" sz="3200" b="0" i="0" u="none" strike="noStrike" baseline="0" dirty="0">
                <a:latin typeface="GillSans-Light"/>
              </a:rPr>
              <a:t>The meaning of the term “database”</a:t>
            </a:r>
          </a:p>
          <a:p>
            <a:pPr marL="0" indent="0">
              <a:buNone/>
            </a:pPr>
            <a:r>
              <a:rPr lang="en-GB" sz="3200" b="0" i="0" u="none" strike="noStrike" baseline="0" dirty="0">
                <a:latin typeface="GillSans"/>
              </a:rPr>
              <a:t> </a:t>
            </a:r>
            <a:r>
              <a:rPr lang="en-GB" sz="3200" b="0" i="0" u="none" strike="noStrike" baseline="0" dirty="0">
                <a:latin typeface="GillSans-Light"/>
              </a:rPr>
              <a:t>The meaning of the term “database management system” (DBMS)</a:t>
            </a:r>
          </a:p>
          <a:p>
            <a:pPr marL="0" indent="0">
              <a:buNone/>
            </a:pPr>
            <a:r>
              <a:rPr lang="en-GB" sz="3200" b="0" i="0" u="none" strike="noStrike" baseline="0" dirty="0">
                <a:latin typeface="GillSans"/>
              </a:rPr>
              <a:t> </a:t>
            </a:r>
            <a:r>
              <a:rPr lang="en-GB" sz="3200" b="0" i="0" u="none" strike="noStrike" baseline="0" dirty="0">
                <a:latin typeface="GillSans-Light"/>
              </a:rPr>
              <a:t>The typical functions of a DBMS</a:t>
            </a:r>
          </a:p>
          <a:p>
            <a:pPr marL="0" indent="0" algn="l">
              <a:buNone/>
            </a:pPr>
            <a:endParaRPr lang="en-GB" dirty="0"/>
          </a:p>
        </p:txBody>
      </p:sp>
    </p:spTree>
    <p:extLst>
      <p:ext uri="{BB962C8B-B14F-4D97-AF65-F5344CB8AC3E}">
        <p14:creationId xmlns:p14="http://schemas.microsoft.com/office/powerpoint/2010/main" val="429133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Which one of the below doesn’t use database?</a:t>
            </a:r>
          </a:p>
        </p:txBody>
      </p:sp>
      <p:pic>
        <p:nvPicPr>
          <p:cNvPr id="7172" name="Picture 4" descr="Microsoft rebrands Xbox Live to Xbox network - The Verge">
            <a:extLst>
              <a:ext uri="{FF2B5EF4-FFF2-40B4-BE49-F238E27FC236}">
                <a16:creationId xmlns:a16="http://schemas.microsoft.com/office/drawing/2014/main" id="{E62FA62D-CFBE-34AA-0389-6DB11809F4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8811" y="1840590"/>
            <a:ext cx="16002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About Netflix - Company Assets">
            <a:extLst>
              <a:ext uri="{FF2B5EF4-FFF2-40B4-BE49-F238E27FC236}">
                <a16:creationId xmlns:a16="http://schemas.microsoft.com/office/drawing/2014/main" id="{3B6A5749-3C1D-15C5-1DE5-8BB62BEC5598}"/>
              </a:ext>
            </a:extLst>
          </p:cNvPr>
          <p:cNvPicPr>
            <a:picLocks noGrp="1" noChangeAspect="1" noChangeArrowheads="1"/>
          </p:cNvPicPr>
          <p:nvPr>
            <p:ph sz="quarter" idx="1"/>
          </p:nvPr>
        </p:nvPicPr>
        <p:blipFill>
          <a:blip r:embed="rId4">
            <a:extLst>
              <a:ext uri="{28A0092B-C50C-407E-A947-70E740481C1C}">
                <a14:useLocalDpi xmlns:a14="http://schemas.microsoft.com/office/drawing/2010/main" val="0"/>
              </a:ext>
            </a:extLst>
          </a:blip>
          <a:srcRect/>
          <a:stretch>
            <a:fillRect/>
          </a:stretch>
        </p:blipFill>
        <p:spPr bwMode="auto">
          <a:xfrm>
            <a:off x="4980657" y="2006600"/>
            <a:ext cx="1422400" cy="1422400"/>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Technology strategy at Sainsbury's | Sainsbury's | Retail Week">
            <a:extLst>
              <a:ext uri="{FF2B5EF4-FFF2-40B4-BE49-F238E27FC236}">
                <a16:creationId xmlns:a16="http://schemas.microsoft.com/office/drawing/2014/main" id="{CDF491DF-865C-5BCB-C4F5-F4B417291F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1256" y="2148566"/>
            <a:ext cx="1941868" cy="1292225"/>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Discover Navigation | Navigation &amp; Entertainment | Volkswagen UK">
            <a:extLst>
              <a:ext uri="{FF2B5EF4-FFF2-40B4-BE49-F238E27FC236}">
                <a16:creationId xmlns:a16="http://schemas.microsoft.com/office/drawing/2014/main" id="{48FBD4BB-1DB2-1ED4-556F-088B65FFEFF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32804" y="3975749"/>
            <a:ext cx="2372414" cy="1777021"/>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descr="British Airways">
            <a:extLst>
              <a:ext uri="{FF2B5EF4-FFF2-40B4-BE49-F238E27FC236}">
                <a16:creationId xmlns:a16="http://schemas.microsoft.com/office/drawing/2014/main" id="{508C568F-EB98-EA12-34AB-B77871FC448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29139" y="3806809"/>
            <a:ext cx="2114900" cy="211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19534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Database Management Systems?</a:t>
            </a:r>
          </a:p>
        </p:txBody>
      </p:sp>
      <p:sp>
        <p:nvSpPr>
          <p:cNvPr id="3" name="Content Placeholder 2"/>
          <p:cNvSpPr>
            <a:spLocks noGrp="1"/>
          </p:cNvSpPr>
          <p:nvPr>
            <p:ph sz="quarter" idx="1"/>
          </p:nvPr>
        </p:nvSpPr>
        <p:spPr>
          <a:xfrm>
            <a:off x="838200" y="1397025"/>
            <a:ext cx="10515600" cy="4351338"/>
          </a:xfrm>
        </p:spPr>
        <p:txBody>
          <a:bodyPr>
            <a:normAutofit fontScale="85000" lnSpcReduction="20000"/>
          </a:bodyPr>
          <a:lstStyle/>
          <a:p>
            <a:r>
              <a:rPr lang="en-GB" dirty="0"/>
              <a:t>Data is used everywhere. 		Data is valuable.</a:t>
            </a:r>
          </a:p>
          <a:p>
            <a:pPr marL="0" indent="0">
              <a:buNone/>
            </a:pPr>
            <a:endParaRPr lang="en-GB" dirty="0"/>
          </a:p>
          <a:p>
            <a:endParaRPr lang="en-GB" dirty="0"/>
          </a:p>
          <a:p>
            <a:endParaRPr lang="en-GB" dirty="0"/>
          </a:p>
          <a:p>
            <a:endParaRPr lang="en-GB" dirty="0"/>
          </a:p>
          <a:p>
            <a:pPr marL="0" indent="0">
              <a:buNone/>
            </a:pPr>
            <a:endParaRPr lang="en-GB" dirty="0"/>
          </a:p>
          <a:p>
            <a:pPr marL="0" indent="0">
              <a:buNone/>
            </a:pPr>
            <a:endParaRPr lang="en-GB" dirty="0"/>
          </a:p>
          <a:p>
            <a:pPr lvl="1"/>
            <a:r>
              <a:rPr lang="en-GB" dirty="0"/>
              <a:t>Personal Data</a:t>
            </a:r>
          </a:p>
          <a:p>
            <a:pPr lvl="1"/>
            <a:r>
              <a:rPr lang="en-GB" dirty="0"/>
              <a:t>Product Data</a:t>
            </a:r>
          </a:p>
          <a:p>
            <a:pPr lvl="1"/>
            <a:r>
              <a:rPr lang="en-GB" dirty="0"/>
              <a:t>Media Data, etc.</a:t>
            </a:r>
          </a:p>
          <a:p>
            <a:r>
              <a:rPr lang="en-GB" b="1" i="1" dirty="0"/>
              <a:t>It needs to be stored somewhere!</a:t>
            </a:r>
          </a:p>
          <a:p>
            <a:r>
              <a:rPr lang="en-GB" b="1" i="1" dirty="0"/>
              <a:t>It needs to be managed - controlled access to it.</a:t>
            </a:r>
          </a:p>
          <a:p>
            <a:endParaRPr lang="en-GB" b="1" i="1" dirty="0"/>
          </a:p>
          <a:p>
            <a:endParaRPr lang="en-GB" dirty="0"/>
          </a:p>
        </p:txBody>
      </p:sp>
      <p:grpSp>
        <p:nvGrpSpPr>
          <p:cNvPr id="20" name="Group 19"/>
          <p:cNvGrpSpPr/>
          <p:nvPr/>
        </p:nvGrpSpPr>
        <p:grpSpPr>
          <a:xfrm>
            <a:off x="2567609" y="2112868"/>
            <a:ext cx="7322927" cy="1848069"/>
            <a:chOff x="1043608" y="2112867"/>
            <a:chExt cx="7322927" cy="1848069"/>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2132856"/>
              <a:ext cx="2047875" cy="771525"/>
            </a:xfrm>
            <a:prstGeom prst="rect">
              <a:avLst/>
            </a:prstGeom>
          </p:spPr>
        </p:pic>
        <p:pic>
          <p:nvPicPr>
            <p:cNvPr id="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5856" y="2195561"/>
              <a:ext cx="228600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40152" y="2204864"/>
              <a:ext cx="1257300" cy="381000"/>
            </a:xfrm>
            <a:prstGeom prst="rect">
              <a:avLst/>
            </a:prstGeom>
            <a:solidFill>
              <a:schemeClr val="tx1"/>
            </a:solidFill>
            <a:ln w="38100">
              <a:solidFill>
                <a:schemeClr val="tx1"/>
              </a:solidFill>
            </a:ln>
          </p:spPr>
        </p:pic>
        <p:pic>
          <p:nvPicPr>
            <p:cNvPr id="7" name="Picture 6"/>
            <p:cNvPicPr>
              <a:picLocks noChangeAspect="1"/>
            </p:cNvPicPr>
            <p:nvPr/>
          </p:nvPicPr>
          <p:blipFill>
            <a:blip r:embed="rId6"/>
            <a:stretch>
              <a:fillRect/>
            </a:stretch>
          </p:blipFill>
          <p:spPr>
            <a:xfrm>
              <a:off x="1043608" y="3186931"/>
              <a:ext cx="952500" cy="771525"/>
            </a:xfrm>
            <a:prstGeom prst="rect">
              <a:avLst/>
            </a:prstGeom>
          </p:spPr>
        </p:pic>
        <p:pic>
          <p:nvPicPr>
            <p:cNvPr id="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14741" y="3355029"/>
              <a:ext cx="971550"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69772" y="3490961"/>
              <a:ext cx="804863" cy="225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11"/>
            <p:cNvPicPr>
              <a:picLocks noChangeAspect="1"/>
            </p:cNvPicPr>
            <p:nvPr/>
          </p:nvPicPr>
          <p:blipFill>
            <a:blip r:embed="rId9"/>
            <a:stretch>
              <a:fillRect/>
            </a:stretch>
          </p:blipFill>
          <p:spPr>
            <a:xfrm>
              <a:off x="3648635" y="2743646"/>
              <a:ext cx="1524000" cy="762000"/>
            </a:xfrm>
            <a:prstGeom prst="rect">
              <a:avLst/>
            </a:prstGeom>
          </p:spPr>
        </p:pic>
        <p:pic>
          <p:nvPicPr>
            <p:cNvPr id="13" name="Picture 12"/>
            <p:cNvPicPr>
              <a:picLocks noChangeAspect="1"/>
            </p:cNvPicPr>
            <p:nvPr/>
          </p:nvPicPr>
          <p:blipFill>
            <a:blip r:embed="rId10"/>
            <a:stretch>
              <a:fillRect/>
            </a:stretch>
          </p:blipFill>
          <p:spPr>
            <a:xfrm>
              <a:off x="7480710" y="3186931"/>
              <a:ext cx="885825" cy="771525"/>
            </a:xfrm>
            <a:prstGeom prst="rect">
              <a:avLst/>
            </a:prstGeom>
          </p:spPr>
        </p:pic>
        <p:pic>
          <p:nvPicPr>
            <p:cNvPr id="8" name="Picture 7"/>
            <p:cNvPicPr>
              <a:picLocks noChangeAspect="1"/>
            </p:cNvPicPr>
            <p:nvPr/>
          </p:nvPicPr>
          <p:blipFill>
            <a:blip r:embed="rId11"/>
            <a:stretch>
              <a:fillRect/>
            </a:stretch>
          </p:blipFill>
          <p:spPr>
            <a:xfrm>
              <a:off x="2427068" y="3379984"/>
              <a:ext cx="1780952" cy="580952"/>
            </a:xfrm>
            <a:prstGeom prst="rect">
              <a:avLst/>
            </a:prstGeom>
          </p:spPr>
        </p:pic>
        <p:pic>
          <p:nvPicPr>
            <p:cNvPr id="15" name="Picture 14"/>
            <p:cNvPicPr>
              <a:picLocks noChangeAspect="1"/>
            </p:cNvPicPr>
            <p:nvPr/>
          </p:nvPicPr>
          <p:blipFill>
            <a:blip r:embed="rId12"/>
            <a:stretch>
              <a:fillRect/>
            </a:stretch>
          </p:blipFill>
          <p:spPr>
            <a:xfrm>
              <a:off x="5871863" y="2789718"/>
              <a:ext cx="1364847" cy="276499"/>
            </a:xfrm>
            <a:prstGeom prst="rect">
              <a:avLst/>
            </a:prstGeom>
          </p:spPr>
        </p:pic>
        <p:pic>
          <p:nvPicPr>
            <p:cNvPr id="17" name="Picture 16"/>
            <p:cNvPicPr>
              <a:picLocks noChangeAspect="1"/>
            </p:cNvPicPr>
            <p:nvPr/>
          </p:nvPicPr>
          <p:blipFill>
            <a:blip r:embed="rId13"/>
            <a:stretch>
              <a:fillRect/>
            </a:stretch>
          </p:blipFill>
          <p:spPr>
            <a:xfrm>
              <a:off x="7527970" y="2112867"/>
              <a:ext cx="791303" cy="945994"/>
            </a:xfrm>
            <a:prstGeom prst="rect">
              <a:avLst/>
            </a:prstGeom>
          </p:spPr>
        </p:pic>
      </p:grpSp>
    </p:spTree>
    <p:extLst>
      <p:ext uri="{BB962C8B-B14F-4D97-AF65-F5344CB8AC3E}">
        <p14:creationId xmlns:p14="http://schemas.microsoft.com/office/powerpoint/2010/main" val="826306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CAF0D-8422-B0D4-926E-3CEAB1317716}"/>
              </a:ext>
            </a:extLst>
          </p:cNvPr>
          <p:cNvSpPr>
            <a:spLocks noGrp="1"/>
          </p:cNvSpPr>
          <p:nvPr>
            <p:ph type="title"/>
          </p:nvPr>
        </p:nvSpPr>
        <p:spPr/>
        <p:txBody>
          <a:bodyPr/>
          <a:lstStyle/>
          <a:p>
            <a:r>
              <a:rPr lang="en-GB" dirty="0"/>
              <a:t>File-Based Approach</a:t>
            </a:r>
          </a:p>
        </p:txBody>
      </p:sp>
      <p:sp>
        <p:nvSpPr>
          <p:cNvPr id="3" name="Content Placeholder 2">
            <a:extLst>
              <a:ext uri="{FF2B5EF4-FFF2-40B4-BE49-F238E27FC236}">
                <a16:creationId xmlns:a16="http://schemas.microsoft.com/office/drawing/2014/main" id="{4178B1A6-E8A6-318E-DB41-E5FCE3B2C7DF}"/>
              </a:ext>
            </a:extLst>
          </p:cNvPr>
          <p:cNvSpPr>
            <a:spLocks noGrp="1"/>
          </p:cNvSpPr>
          <p:nvPr>
            <p:ph idx="1"/>
          </p:nvPr>
        </p:nvSpPr>
        <p:spPr>
          <a:xfrm>
            <a:off x="838200" y="1253331"/>
            <a:ext cx="10515600" cy="4351338"/>
          </a:xfrm>
        </p:spPr>
        <p:txBody>
          <a:bodyPr/>
          <a:lstStyle/>
          <a:p>
            <a:r>
              <a:rPr lang="en-GB" dirty="0"/>
              <a:t>Early attempt to computerize the manual filing system replacing physical files.</a:t>
            </a:r>
          </a:p>
          <a:p>
            <a:pPr marL="0" indent="0">
              <a:buNone/>
            </a:pPr>
            <a:endParaRPr lang="en-GB" dirty="0"/>
          </a:p>
          <a:p>
            <a:r>
              <a:rPr lang="en-GB" dirty="0"/>
              <a:t>A collection of application programs(reports) that perform services for the end-users</a:t>
            </a:r>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711616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Easy Real Estate File Organization for Busy Agents">
            <a:extLst>
              <a:ext uri="{FF2B5EF4-FFF2-40B4-BE49-F238E27FC236}">
                <a16:creationId xmlns:a16="http://schemas.microsoft.com/office/drawing/2014/main" id="{BF721FD2-E6A1-835B-17D9-86CA4A62B8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56786" y="2976564"/>
            <a:ext cx="3881436" cy="388143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00C5344-EDFD-90B4-8595-5C37217653CF}"/>
              </a:ext>
            </a:extLst>
          </p:cNvPr>
          <p:cNvSpPr>
            <a:spLocks noGrp="1"/>
          </p:cNvSpPr>
          <p:nvPr>
            <p:ph idx="1"/>
          </p:nvPr>
        </p:nvSpPr>
        <p:spPr>
          <a:xfrm>
            <a:off x="638176" y="454025"/>
            <a:ext cx="10515600" cy="5243390"/>
          </a:xfrm>
        </p:spPr>
        <p:txBody>
          <a:bodyPr/>
          <a:lstStyle/>
          <a:p>
            <a:pPr marL="0" indent="0">
              <a:buNone/>
            </a:pPr>
            <a:r>
              <a:rPr lang="en-GB" dirty="0"/>
              <a:t>					Example: real estate agent’s office</a:t>
            </a:r>
          </a:p>
          <a:p>
            <a:pPr marL="0" indent="0">
              <a:lnSpc>
                <a:spcPct val="100000"/>
              </a:lnSpc>
              <a:buNone/>
            </a:pPr>
            <a:endParaRPr lang="en-GB" dirty="0"/>
          </a:p>
          <a:p>
            <a:pPr marL="0" indent="0">
              <a:lnSpc>
                <a:spcPct val="100000"/>
              </a:lnSpc>
              <a:buNone/>
            </a:pPr>
            <a:r>
              <a:rPr lang="en-GB" dirty="0"/>
              <a:t>			What are the files that can be available in Office?</a:t>
            </a:r>
          </a:p>
          <a:p>
            <a:pPr marL="0" indent="0">
              <a:lnSpc>
                <a:spcPct val="100000"/>
              </a:lnSpc>
              <a:buNone/>
            </a:pPr>
            <a:endParaRPr lang="en-GB" dirty="0"/>
          </a:p>
          <a:p>
            <a:pPr marL="0" indent="0">
              <a:lnSpc>
                <a:spcPct val="100000"/>
              </a:lnSpc>
              <a:buNone/>
            </a:pPr>
            <a:r>
              <a:rPr lang="en-GB" dirty="0"/>
              <a:t> </a:t>
            </a:r>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5" name="Picture 2" descr="Office of the Tax Collector | Office of the Tax Collector">
            <a:extLst>
              <a:ext uri="{FF2B5EF4-FFF2-40B4-BE49-F238E27FC236}">
                <a16:creationId xmlns:a16="http://schemas.microsoft.com/office/drawing/2014/main" id="{1531E708-CBE9-398A-2C5C-9E4FF0229DD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634"/>
          <a:stretch/>
        </p:blipFill>
        <p:spPr bwMode="auto">
          <a:xfrm>
            <a:off x="638176" y="1608136"/>
            <a:ext cx="3581400" cy="435133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435372A-4412-92B2-2F2C-654602F4F2DC}"/>
              </a:ext>
            </a:extLst>
          </p:cNvPr>
          <p:cNvSpPr txBox="1"/>
          <p:nvPr/>
        </p:nvSpPr>
        <p:spPr>
          <a:xfrm>
            <a:off x="4133362" y="4100885"/>
            <a:ext cx="7420462" cy="523220"/>
          </a:xfrm>
          <a:prstGeom prst="rect">
            <a:avLst/>
          </a:prstGeom>
          <a:noFill/>
        </p:spPr>
        <p:txBody>
          <a:bodyPr wrap="square">
            <a:spAutoFit/>
          </a:bodyPr>
          <a:lstStyle/>
          <a:p>
            <a:pPr algn="l"/>
            <a:r>
              <a:rPr lang="en-GB" sz="2800" b="0" i="0" u="none" strike="noStrike" baseline="0" dirty="0">
                <a:latin typeface="NewBaskervilleITCbyBT-Roman"/>
              </a:rPr>
              <a:t>What is the annual total for staff salaries?</a:t>
            </a:r>
          </a:p>
        </p:txBody>
      </p:sp>
      <p:sp>
        <p:nvSpPr>
          <p:cNvPr id="9" name="TextBox 8">
            <a:extLst>
              <a:ext uri="{FF2B5EF4-FFF2-40B4-BE49-F238E27FC236}">
                <a16:creationId xmlns:a16="http://schemas.microsoft.com/office/drawing/2014/main" id="{D1D6E8CE-2D65-67D5-BD0D-17FD7CBA1F97}"/>
              </a:ext>
            </a:extLst>
          </p:cNvPr>
          <p:cNvSpPr txBox="1"/>
          <p:nvPr/>
        </p:nvSpPr>
        <p:spPr>
          <a:xfrm>
            <a:off x="4373928" y="2697290"/>
            <a:ext cx="6979872" cy="954107"/>
          </a:xfrm>
          <a:prstGeom prst="rect">
            <a:avLst/>
          </a:prstGeom>
          <a:noFill/>
        </p:spPr>
        <p:txBody>
          <a:bodyPr wrap="square">
            <a:spAutoFit/>
          </a:bodyPr>
          <a:lstStyle/>
          <a:p>
            <a:pPr algn="l"/>
            <a:r>
              <a:rPr lang="en-GB" sz="2800" b="0" i="0" u="none" strike="noStrike" baseline="0" dirty="0">
                <a:latin typeface="NewBaskervilleITCbyBT-Roman"/>
              </a:rPr>
              <a:t>What apartments do you have for rent within three miles from city Centre?</a:t>
            </a:r>
          </a:p>
        </p:txBody>
      </p:sp>
      <p:sp>
        <p:nvSpPr>
          <p:cNvPr id="11" name="TextBox 10">
            <a:extLst>
              <a:ext uri="{FF2B5EF4-FFF2-40B4-BE49-F238E27FC236}">
                <a16:creationId xmlns:a16="http://schemas.microsoft.com/office/drawing/2014/main" id="{612B53E2-4497-FB60-CBDC-A1E492CFCB69}"/>
              </a:ext>
            </a:extLst>
          </p:cNvPr>
          <p:cNvSpPr txBox="1"/>
          <p:nvPr/>
        </p:nvSpPr>
        <p:spPr>
          <a:xfrm>
            <a:off x="3240181" y="5523080"/>
            <a:ext cx="6096000" cy="954107"/>
          </a:xfrm>
          <a:prstGeom prst="rect">
            <a:avLst/>
          </a:prstGeom>
          <a:noFill/>
        </p:spPr>
        <p:txBody>
          <a:bodyPr wrap="square">
            <a:spAutoFit/>
          </a:bodyPr>
          <a:lstStyle/>
          <a:p>
            <a:pPr algn="l"/>
            <a:r>
              <a:rPr lang="en-GB" sz="2800" b="0" i="0" u="none" strike="noStrike" baseline="0" dirty="0">
                <a:latin typeface="NewBaskervilleITCbyBT-Roman"/>
              </a:rPr>
              <a:t>What is the average rent for a two-bedroom apartment?</a:t>
            </a:r>
          </a:p>
        </p:txBody>
      </p:sp>
    </p:spTree>
    <p:extLst>
      <p:ext uri="{BB962C8B-B14F-4D97-AF65-F5344CB8AC3E}">
        <p14:creationId xmlns:p14="http://schemas.microsoft.com/office/powerpoint/2010/main" val="3650569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2" dur="500"/>
                                        <p:tgtEl>
                                          <p:spTgt spid="3">
                                            <p:txEl>
                                              <p:pRg st="4" end="4"/>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randombar(horizontal)">
                                      <p:cBhvr>
                                        <p:cTn id="15" dur="500"/>
                                        <p:tgtEl>
                                          <p:spTgt spid="3">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animEffect transition="in" filter="circle(in)">
                                      <p:cBhvr>
                                        <p:cTn id="20" dur="2000"/>
                                        <p:tgtEl>
                                          <p:spTgt spid="9">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11">
                                            <p:txEl>
                                              <p:pRg st="0" end="0"/>
                                            </p:txEl>
                                          </p:spTgt>
                                        </p:tgtEl>
                                        <p:attrNameLst>
                                          <p:attrName>style.visibility</p:attrName>
                                        </p:attrNameLst>
                                      </p:cBhvr>
                                      <p:to>
                                        <p:strVal val="visible"/>
                                      </p:to>
                                    </p:set>
                                    <p:anim calcmode="lin" valueType="num">
                                      <p:cBhvr>
                                        <p:cTn id="25" dur="1000" fill="hold"/>
                                        <p:tgtEl>
                                          <p:spTgt spid="11">
                                            <p:txEl>
                                              <p:pRg st="0" end="0"/>
                                            </p:txEl>
                                          </p:spTgt>
                                        </p:tgtEl>
                                        <p:attrNameLst>
                                          <p:attrName>ppt_w</p:attrName>
                                        </p:attrNameLst>
                                      </p:cBhvr>
                                      <p:tavLst>
                                        <p:tav tm="0">
                                          <p:val>
                                            <p:fltVal val="0"/>
                                          </p:val>
                                        </p:tav>
                                        <p:tav tm="100000">
                                          <p:val>
                                            <p:strVal val="#ppt_w"/>
                                          </p:val>
                                        </p:tav>
                                      </p:tavLst>
                                    </p:anim>
                                    <p:anim calcmode="lin" valueType="num">
                                      <p:cBhvr>
                                        <p:cTn id="26" dur="1000" fill="hold"/>
                                        <p:tgtEl>
                                          <p:spTgt spid="11">
                                            <p:txEl>
                                              <p:pRg st="0" end="0"/>
                                            </p:txEl>
                                          </p:spTgt>
                                        </p:tgtEl>
                                        <p:attrNameLst>
                                          <p:attrName>ppt_h</p:attrName>
                                        </p:attrNameLst>
                                      </p:cBhvr>
                                      <p:tavLst>
                                        <p:tav tm="0">
                                          <p:val>
                                            <p:fltVal val="0"/>
                                          </p:val>
                                        </p:tav>
                                        <p:tav tm="100000">
                                          <p:val>
                                            <p:strVal val="#ppt_h"/>
                                          </p:val>
                                        </p:tav>
                                      </p:tavLst>
                                    </p:anim>
                                    <p:anim calcmode="lin" valueType="num">
                                      <p:cBhvr>
                                        <p:cTn id="27" dur="1000" fill="hold"/>
                                        <p:tgtEl>
                                          <p:spTgt spid="11">
                                            <p:txEl>
                                              <p:pRg st="0" end="0"/>
                                            </p:txEl>
                                          </p:spTgt>
                                        </p:tgtEl>
                                        <p:attrNameLst>
                                          <p:attrName>style.rotation</p:attrName>
                                        </p:attrNameLst>
                                      </p:cBhvr>
                                      <p:tavLst>
                                        <p:tav tm="0">
                                          <p:val>
                                            <p:fltVal val="90"/>
                                          </p:val>
                                        </p:tav>
                                        <p:tav tm="100000">
                                          <p:val>
                                            <p:fltVal val="0"/>
                                          </p:val>
                                        </p:tav>
                                      </p:tavLst>
                                    </p:anim>
                                    <p:animEffect transition="in" filter="fade">
                                      <p:cBhvr>
                                        <p:cTn id="28" dur="1000"/>
                                        <p:tgtEl>
                                          <p:spTgt spid="11">
                                            <p:txEl>
                                              <p:pRg st="0" end="0"/>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randombar(horizontal)">
                                      <p:cBhvr>
                                        <p:cTn id="33"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Description automatically generated">
            <a:extLst>
              <a:ext uri="{FF2B5EF4-FFF2-40B4-BE49-F238E27FC236}">
                <a16:creationId xmlns:a16="http://schemas.microsoft.com/office/drawing/2014/main" id="{7E6BD739-A00D-4029-4730-F2DC2A07FFA2}"/>
              </a:ext>
            </a:extLst>
          </p:cNvPr>
          <p:cNvPicPr>
            <a:picLocks noChangeAspect="1"/>
          </p:cNvPicPr>
          <p:nvPr/>
        </p:nvPicPr>
        <p:blipFill rotWithShape="1">
          <a:blip r:embed="rId3"/>
          <a:srcRect l="17162" t="8151" r="69768" b="46060"/>
          <a:stretch/>
        </p:blipFill>
        <p:spPr bwMode="auto">
          <a:xfrm rot="5400000">
            <a:off x="6163921" y="-835320"/>
            <a:ext cx="5144135" cy="7061154"/>
          </a:xfrm>
          <a:prstGeom prst="rect">
            <a:avLst/>
          </a:prstGeom>
          <a:ln>
            <a:noFill/>
          </a:ln>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C64D08AB-CDA7-D17D-A6E2-2BF345D2697B}"/>
              </a:ext>
            </a:extLst>
          </p:cNvPr>
          <p:cNvSpPr>
            <a:spLocks noGrp="1"/>
          </p:cNvSpPr>
          <p:nvPr>
            <p:ph idx="1"/>
          </p:nvPr>
        </p:nvSpPr>
        <p:spPr>
          <a:xfrm>
            <a:off x="95248" y="416525"/>
            <a:ext cx="5453064" cy="4351338"/>
          </a:xfrm>
        </p:spPr>
        <p:txBody>
          <a:bodyPr/>
          <a:lstStyle/>
          <a:p>
            <a:r>
              <a:rPr lang="en-GB" dirty="0"/>
              <a:t>Decentralized approach was taken instead of a centralized storage for the organization’s operational data.</a:t>
            </a:r>
          </a:p>
          <a:p>
            <a:r>
              <a:rPr lang="en-GB" dirty="0"/>
              <a:t>Sales Department: selling and renting of properties. (fig 1.1(a))</a:t>
            </a:r>
          </a:p>
          <a:p>
            <a:pPr marL="0" indent="0">
              <a:buNone/>
            </a:pPr>
            <a:endParaRPr lang="en-GB" dirty="0"/>
          </a:p>
          <a:p>
            <a:r>
              <a:rPr lang="en-GB" dirty="0"/>
              <a:t>also handles inquiries from clients</a:t>
            </a:r>
          </a:p>
          <a:p>
            <a:pPr marL="0" indent="0">
              <a:buNone/>
            </a:pPr>
            <a:r>
              <a:rPr lang="en-GB" dirty="0"/>
              <a:t>(fig 1.1(b))</a:t>
            </a:r>
          </a:p>
          <a:p>
            <a:endParaRPr lang="en-GB" dirty="0"/>
          </a:p>
          <a:p>
            <a:pPr marL="0" indent="0">
              <a:buNone/>
            </a:pPr>
            <a:endParaRPr lang="en-GB" dirty="0"/>
          </a:p>
          <a:p>
            <a:endParaRPr lang="en-GB" baseline="-25000"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479479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076F9E-3AC3-ABC1-F259-0495FF57F891}"/>
              </a:ext>
            </a:extLst>
          </p:cNvPr>
          <p:cNvSpPr>
            <a:spLocks noGrp="1"/>
          </p:cNvSpPr>
          <p:nvPr>
            <p:ph idx="1"/>
          </p:nvPr>
        </p:nvSpPr>
        <p:spPr>
          <a:xfrm>
            <a:off x="742949" y="553243"/>
            <a:ext cx="10515600" cy="4351338"/>
          </a:xfrm>
        </p:spPr>
        <p:txBody>
          <a:bodyPr/>
          <a:lstStyle/>
          <a:p>
            <a:r>
              <a:rPr lang="en-GB" dirty="0"/>
              <a:t>Sales department (assistance of </a:t>
            </a:r>
          </a:p>
          <a:p>
            <a:pPr marL="0" indent="0">
              <a:buNone/>
            </a:pPr>
            <a:r>
              <a:rPr lang="en-GB" dirty="0"/>
              <a:t>the Data Processing staff)</a:t>
            </a:r>
          </a:p>
        </p:txBody>
      </p:sp>
      <p:pic>
        <p:nvPicPr>
          <p:cNvPr id="4098" name="Picture 2" descr="Rent your Property - Infinite Properties North East Limited">
            <a:extLst>
              <a:ext uri="{FF2B5EF4-FFF2-40B4-BE49-F238E27FC236}">
                <a16:creationId xmlns:a16="http://schemas.microsoft.com/office/drawing/2014/main" id="{7754BF70-4B0F-47F3-5831-42DAC1940FB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03" r="14908"/>
          <a:stretch/>
        </p:blipFill>
        <p:spPr bwMode="auto">
          <a:xfrm>
            <a:off x="7063204" y="316704"/>
            <a:ext cx="4919571" cy="5104607"/>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Sales department - tasks and functions - Biz Done Right">
            <a:extLst>
              <a:ext uri="{FF2B5EF4-FFF2-40B4-BE49-F238E27FC236}">
                <a16:creationId xmlns:a16="http://schemas.microsoft.com/office/drawing/2014/main" id="{EA67D03B-55C3-D67C-784E-0F125B9E0F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723" y="1655762"/>
            <a:ext cx="5329403" cy="3546476"/>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31967E4F-1E32-3F2F-F30B-60DDBF4C8B8A}"/>
              </a:ext>
            </a:extLst>
          </p:cNvPr>
          <p:cNvCxnSpPr>
            <a:cxnSpLocks/>
            <a:stCxn id="4100" idx="3"/>
            <a:endCxn id="4098" idx="1"/>
          </p:cNvCxnSpPr>
          <p:nvPr/>
        </p:nvCxnSpPr>
        <p:spPr>
          <a:xfrm flipV="1">
            <a:off x="5348126" y="2869008"/>
            <a:ext cx="1715078" cy="55999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7" name="TextBox 6">
            <a:extLst>
              <a:ext uri="{FF2B5EF4-FFF2-40B4-BE49-F238E27FC236}">
                <a16:creationId xmlns:a16="http://schemas.microsoft.com/office/drawing/2014/main" id="{1A422457-24BE-3F13-AF43-B388EE49B095}"/>
              </a:ext>
            </a:extLst>
          </p:cNvPr>
          <p:cNvSpPr txBox="1"/>
          <p:nvPr/>
        </p:nvSpPr>
        <p:spPr>
          <a:xfrm>
            <a:off x="5348126" y="2869007"/>
            <a:ext cx="1214599" cy="369332"/>
          </a:xfrm>
          <a:prstGeom prst="rect">
            <a:avLst/>
          </a:prstGeom>
          <a:noFill/>
        </p:spPr>
        <p:txBody>
          <a:bodyPr wrap="square" rtlCol="0">
            <a:spAutoFit/>
          </a:bodyPr>
          <a:lstStyle/>
          <a:p>
            <a:r>
              <a:rPr lang="en-GB" dirty="0"/>
              <a:t>handles</a:t>
            </a:r>
          </a:p>
        </p:txBody>
      </p:sp>
    </p:spTree>
    <p:extLst>
      <p:ext uri="{BB962C8B-B14F-4D97-AF65-F5344CB8AC3E}">
        <p14:creationId xmlns:p14="http://schemas.microsoft.com/office/powerpoint/2010/main" val="582429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3DE6DE3F-1D78-EE8E-DB21-8B06A7E6338F}"/>
              </a:ext>
            </a:extLst>
          </p:cNvPr>
          <p:cNvPicPr>
            <a:picLocks noChangeAspect="1"/>
          </p:cNvPicPr>
          <p:nvPr/>
        </p:nvPicPr>
        <p:blipFill>
          <a:blip r:embed="rId2"/>
          <a:stretch>
            <a:fillRect/>
          </a:stretch>
        </p:blipFill>
        <p:spPr>
          <a:xfrm>
            <a:off x="1167935" y="123540"/>
            <a:ext cx="7890339" cy="5875822"/>
          </a:xfrm>
          <a:prstGeom prst="rect">
            <a:avLst/>
          </a:prstGeom>
        </p:spPr>
      </p:pic>
    </p:spTree>
    <p:extLst>
      <p:ext uri="{BB962C8B-B14F-4D97-AF65-F5344CB8AC3E}">
        <p14:creationId xmlns:p14="http://schemas.microsoft.com/office/powerpoint/2010/main" val="440923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F207C7-9BC6-0CC0-16E9-0ABF89F99598}"/>
              </a:ext>
            </a:extLst>
          </p:cNvPr>
          <p:cNvSpPr>
            <a:spLocks noGrp="1"/>
          </p:cNvSpPr>
          <p:nvPr>
            <p:ph idx="1"/>
          </p:nvPr>
        </p:nvSpPr>
        <p:spPr>
          <a:xfrm>
            <a:off x="695325" y="301624"/>
            <a:ext cx="10515600" cy="4351338"/>
          </a:xfrm>
        </p:spPr>
        <p:txBody>
          <a:bodyPr/>
          <a:lstStyle/>
          <a:p>
            <a:pPr marL="0" indent="0">
              <a:buNone/>
            </a:pPr>
            <a:r>
              <a:rPr lang="en-GB" dirty="0"/>
              <a:t>The Contracts Department is responsible for handling the lease agreements associated with properties for rent.</a:t>
            </a:r>
          </a:p>
          <a:p>
            <a:pPr marL="0" indent="0">
              <a:buNone/>
            </a:pPr>
            <a:r>
              <a:rPr lang="en-GB" dirty="0"/>
              <a:t>- When Client agrees </a:t>
            </a:r>
            <a:r>
              <a:rPr lang="en-GB" dirty="0">
                <a:sym typeface="Wingdings" panose="05000000000000000000" pitchFamily="2" charset="2"/>
              </a:rPr>
              <a:t> client form with property details stored in contracts department </a:t>
            </a:r>
            <a:endParaRPr lang="en-GB" dirty="0"/>
          </a:p>
        </p:txBody>
      </p:sp>
      <p:pic>
        <p:nvPicPr>
          <p:cNvPr id="4" name="Picture 3">
            <a:extLst>
              <a:ext uri="{FF2B5EF4-FFF2-40B4-BE49-F238E27FC236}">
                <a16:creationId xmlns:a16="http://schemas.microsoft.com/office/drawing/2014/main" id="{AB1DA084-AB3B-7819-E75B-1EC77B6F9741}"/>
              </a:ext>
            </a:extLst>
          </p:cNvPr>
          <p:cNvPicPr>
            <a:picLocks noChangeAspect="1"/>
          </p:cNvPicPr>
          <p:nvPr/>
        </p:nvPicPr>
        <p:blipFill>
          <a:blip r:embed="rId3"/>
          <a:stretch>
            <a:fillRect/>
          </a:stretch>
        </p:blipFill>
        <p:spPr>
          <a:xfrm>
            <a:off x="171450" y="2477293"/>
            <a:ext cx="5142539" cy="3460103"/>
          </a:xfrm>
          <a:prstGeom prst="rect">
            <a:avLst/>
          </a:prstGeom>
        </p:spPr>
      </p:pic>
      <p:pic>
        <p:nvPicPr>
          <p:cNvPr id="9" name="Picture 8">
            <a:extLst>
              <a:ext uri="{FF2B5EF4-FFF2-40B4-BE49-F238E27FC236}">
                <a16:creationId xmlns:a16="http://schemas.microsoft.com/office/drawing/2014/main" id="{6ABB5292-B9D8-1106-E61B-1595415DFF5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164705" y="1860063"/>
            <a:ext cx="4331970" cy="4077333"/>
          </a:xfrm>
          <a:prstGeom prst="rect">
            <a:avLst/>
          </a:prstGeom>
          <a:noFill/>
          <a:ln>
            <a:noFill/>
          </a:ln>
        </p:spPr>
      </p:pic>
    </p:spTree>
    <p:extLst>
      <p:ext uri="{BB962C8B-B14F-4D97-AF65-F5344CB8AC3E}">
        <p14:creationId xmlns:p14="http://schemas.microsoft.com/office/powerpoint/2010/main" val="3352968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525D3-7983-1642-DD6E-48822CAB88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74B2E08-A90B-A425-7D08-F7195862AC4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B4766B5-9968-D7A8-F0CF-DD01CF6FC5F0}"/>
              </a:ext>
            </a:extLst>
          </p:cNvPr>
          <p:cNvPicPr>
            <a:picLocks noChangeAspect="1"/>
          </p:cNvPicPr>
          <p:nvPr/>
        </p:nvPicPr>
        <p:blipFill>
          <a:blip r:embed="rId2"/>
          <a:stretch>
            <a:fillRect/>
          </a:stretch>
        </p:blipFill>
        <p:spPr>
          <a:xfrm>
            <a:off x="983483" y="222250"/>
            <a:ext cx="8036660" cy="5473699"/>
          </a:xfrm>
          <a:prstGeom prst="rect">
            <a:avLst/>
          </a:prstGeom>
        </p:spPr>
      </p:pic>
      <p:sp>
        <p:nvSpPr>
          <p:cNvPr id="6" name="TextBox 5">
            <a:extLst>
              <a:ext uri="{FF2B5EF4-FFF2-40B4-BE49-F238E27FC236}">
                <a16:creationId xmlns:a16="http://schemas.microsoft.com/office/drawing/2014/main" id="{508A00DE-A563-88B4-1CA9-5F637B89B73C}"/>
              </a:ext>
            </a:extLst>
          </p:cNvPr>
          <p:cNvSpPr txBox="1"/>
          <p:nvPr/>
        </p:nvSpPr>
        <p:spPr>
          <a:xfrm>
            <a:off x="1285875" y="5695950"/>
            <a:ext cx="7162800" cy="369332"/>
          </a:xfrm>
          <a:prstGeom prst="rect">
            <a:avLst/>
          </a:prstGeom>
          <a:noFill/>
        </p:spPr>
        <p:txBody>
          <a:bodyPr wrap="square" rtlCol="0">
            <a:spAutoFit/>
          </a:bodyPr>
          <a:lstStyle/>
          <a:p>
            <a:r>
              <a:rPr lang="en-GB" dirty="0"/>
              <a:t>The </a:t>
            </a:r>
            <a:r>
              <a:rPr lang="en-GB" dirty="0" err="1"/>
              <a:t>lease,propertyforrent</a:t>
            </a:r>
            <a:r>
              <a:rPr lang="en-GB" dirty="0"/>
              <a:t> and client details-contract department</a:t>
            </a:r>
          </a:p>
        </p:txBody>
      </p:sp>
    </p:spTree>
    <p:extLst>
      <p:ext uri="{BB962C8B-B14F-4D97-AF65-F5344CB8AC3E}">
        <p14:creationId xmlns:p14="http://schemas.microsoft.com/office/powerpoint/2010/main" val="2514495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of File-Based Approach</a:t>
            </a:r>
          </a:p>
        </p:txBody>
      </p:sp>
      <p:sp>
        <p:nvSpPr>
          <p:cNvPr id="3" name="Content Placeholder 2"/>
          <p:cNvSpPr>
            <a:spLocks noGrp="1"/>
          </p:cNvSpPr>
          <p:nvPr>
            <p:ph sz="quarter" idx="1"/>
          </p:nvPr>
        </p:nvSpPr>
        <p:spPr/>
        <p:txBody>
          <a:bodyPr>
            <a:normAutofit/>
          </a:bodyPr>
          <a:lstStyle/>
          <a:p>
            <a:r>
              <a:rPr lang="en-GB" b="1" dirty="0"/>
              <a:t>Separation and isolation of data</a:t>
            </a:r>
          </a:p>
          <a:p>
            <a:pPr lvl="1"/>
            <a:r>
              <a:rPr lang="en-GB" dirty="0"/>
              <a:t>Each program maintains its own set of data.</a:t>
            </a:r>
          </a:p>
          <a:p>
            <a:pPr lvl="1"/>
            <a:r>
              <a:rPr lang="en-GB" dirty="0"/>
              <a:t>Thus, users of one program may be unaware of changes in other programs.</a:t>
            </a:r>
          </a:p>
          <a:p>
            <a:r>
              <a:rPr lang="en-GB" b="1" dirty="0"/>
              <a:t>Duplication of data</a:t>
            </a:r>
          </a:p>
          <a:p>
            <a:pPr lvl="1"/>
            <a:r>
              <a:rPr lang="en-GB" dirty="0"/>
              <a:t>Same data is held by different departments.</a:t>
            </a:r>
          </a:p>
          <a:p>
            <a:pPr lvl="1"/>
            <a:r>
              <a:rPr lang="en-GB" dirty="0"/>
              <a:t>Wasted space and different formats for the same item.</a:t>
            </a:r>
          </a:p>
          <a:p>
            <a:pPr lvl="1"/>
            <a:r>
              <a:rPr lang="en-GB" dirty="0"/>
              <a:t>Duplication can lead to loss of data integrity.</a:t>
            </a:r>
          </a:p>
          <a:p>
            <a:endParaRPr lang="en-GB" dirty="0"/>
          </a:p>
        </p:txBody>
      </p:sp>
    </p:spTree>
    <p:extLst>
      <p:ext uri="{BB962C8B-B14F-4D97-AF65-F5344CB8AC3E}">
        <p14:creationId xmlns:p14="http://schemas.microsoft.com/office/powerpoint/2010/main" val="1897863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1" dur="500"/>
                                        <p:tgtEl>
                                          <p:spTgt spid="3">
                                            <p:txEl>
                                              <p:pRg st="1" end="1"/>
                                            </p:txEl>
                                          </p:spTgt>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4" dur="5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par>
                                <p:cTn id="24" presetID="14"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6" dur="500"/>
                                        <p:tgtEl>
                                          <p:spTgt spid="3">
                                            <p:txEl>
                                              <p:pRg st="5" end="5"/>
                                            </p:txEl>
                                          </p:spTgt>
                                        </p:tgtEl>
                                      </p:cBhvr>
                                    </p:animEffect>
                                  </p:childTnLst>
                                </p:cTn>
                              </p:par>
                              <p:par>
                                <p:cTn id="27" presetID="14" presetClass="entr" presetSubtype="1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CF6C5228-D494-85AB-AFAB-FFD8979AD7C0}"/>
              </a:ext>
            </a:extLst>
          </p:cNvPr>
          <p:cNvPicPr>
            <a:picLocks noChangeAspect="1"/>
          </p:cNvPicPr>
          <p:nvPr/>
        </p:nvPicPr>
        <p:blipFill rotWithShape="1">
          <a:blip r:embed="rId2"/>
          <a:srcRect t="5787" r="9227" b="50008"/>
          <a:stretch/>
        </p:blipFill>
        <p:spPr>
          <a:xfrm>
            <a:off x="2079963" y="1606433"/>
            <a:ext cx="8749197" cy="1488248"/>
          </a:xfrm>
          <a:prstGeom prst="rect">
            <a:avLst/>
          </a:prstGeom>
        </p:spPr>
      </p:pic>
      <p:sp>
        <p:nvSpPr>
          <p:cNvPr id="2" name="Title 1"/>
          <p:cNvSpPr>
            <a:spLocks noGrp="1"/>
          </p:cNvSpPr>
          <p:nvPr>
            <p:ph type="title"/>
          </p:nvPr>
        </p:nvSpPr>
        <p:spPr>
          <a:xfrm>
            <a:off x="641856" y="122763"/>
            <a:ext cx="10515600" cy="606630"/>
          </a:xfrm>
        </p:spPr>
        <p:txBody>
          <a:bodyPr/>
          <a:lstStyle/>
          <a:p>
            <a:r>
              <a:rPr lang="en-GB" dirty="0"/>
              <a:t>Limitations of File-Based Approach</a:t>
            </a:r>
          </a:p>
        </p:txBody>
      </p:sp>
      <p:sp>
        <p:nvSpPr>
          <p:cNvPr id="3" name="Content Placeholder 2"/>
          <p:cNvSpPr>
            <a:spLocks noGrp="1"/>
          </p:cNvSpPr>
          <p:nvPr>
            <p:ph idx="1"/>
          </p:nvPr>
        </p:nvSpPr>
        <p:spPr>
          <a:xfrm>
            <a:off x="641856" y="837221"/>
            <a:ext cx="10515600" cy="4351338"/>
          </a:xfrm>
        </p:spPr>
        <p:txBody>
          <a:bodyPr/>
          <a:lstStyle/>
          <a:p>
            <a:r>
              <a:rPr lang="en-GB" dirty="0"/>
              <a:t>Sales and Contracts each have their own separate data and some of it is duplicated.</a:t>
            </a:r>
          </a:p>
        </p:txBody>
      </p:sp>
      <p:sp>
        <p:nvSpPr>
          <p:cNvPr id="6" name="TextBox 5"/>
          <p:cNvSpPr txBox="1"/>
          <p:nvPr/>
        </p:nvSpPr>
        <p:spPr>
          <a:xfrm>
            <a:off x="2136533" y="3015907"/>
            <a:ext cx="7134252" cy="1285224"/>
          </a:xfrm>
          <a:prstGeom prst="rect">
            <a:avLst/>
          </a:prstGeom>
          <a:noFill/>
        </p:spPr>
        <p:txBody>
          <a:bodyPr wrap="square" rtlCol="0">
            <a:spAutoFit/>
          </a:bodyPr>
          <a:lstStyle/>
          <a:p>
            <a:r>
              <a:rPr lang="en-GB" sz="1400" b="1" dirty="0"/>
              <a:t>Sales Files</a:t>
            </a:r>
          </a:p>
          <a:p>
            <a:pPr marL="285750" indent="-285750">
              <a:lnSpc>
                <a:spcPct val="150000"/>
              </a:lnSpc>
              <a:buFont typeface="Arial" panose="020B0604020202020204" pitchFamily="34" charset="0"/>
              <a:buChar char="•"/>
            </a:pPr>
            <a:r>
              <a:rPr lang="en-GB" sz="1400" dirty="0" err="1"/>
              <a:t>PropertyForRent</a:t>
            </a:r>
            <a:r>
              <a:rPr lang="en-GB" sz="1400" dirty="0"/>
              <a:t> (</a:t>
            </a:r>
            <a:r>
              <a:rPr lang="en-GB" sz="1400" dirty="0" err="1"/>
              <a:t>propertyNo</a:t>
            </a:r>
            <a:r>
              <a:rPr lang="en-GB" sz="1400" dirty="0"/>
              <a:t>, street, city, postcode, type, rooms, rent, </a:t>
            </a:r>
            <a:r>
              <a:rPr lang="en-GB" sz="1400" dirty="0" err="1"/>
              <a:t>ownerNo</a:t>
            </a:r>
            <a:r>
              <a:rPr lang="en-GB" sz="1400" dirty="0"/>
              <a:t>)</a:t>
            </a:r>
          </a:p>
          <a:p>
            <a:pPr marL="285750" indent="-285750">
              <a:lnSpc>
                <a:spcPct val="150000"/>
              </a:lnSpc>
              <a:buFont typeface="Arial" panose="020B0604020202020204" pitchFamily="34" charset="0"/>
              <a:buChar char="•"/>
            </a:pPr>
            <a:r>
              <a:rPr lang="en-GB" sz="1400" dirty="0" err="1"/>
              <a:t>PrivateOwner</a:t>
            </a:r>
            <a:r>
              <a:rPr lang="en-GB" sz="1400" dirty="0"/>
              <a:t> (</a:t>
            </a:r>
            <a:r>
              <a:rPr lang="en-GB" sz="1400" dirty="0" err="1"/>
              <a:t>ownerNo</a:t>
            </a:r>
            <a:r>
              <a:rPr lang="en-GB" sz="1400" dirty="0"/>
              <a:t>, </a:t>
            </a:r>
            <a:r>
              <a:rPr lang="en-GB" sz="1400" dirty="0" err="1"/>
              <a:t>fName</a:t>
            </a:r>
            <a:r>
              <a:rPr lang="en-GB" sz="1400" dirty="0"/>
              <a:t>, </a:t>
            </a:r>
            <a:r>
              <a:rPr lang="en-GB" sz="1400" dirty="0" err="1"/>
              <a:t>lName</a:t>
            </a:r>
            <a:r>
              <a:rPr lang="en-GB" sz="1400" dirty="0"/>
              <a:t>, address, </a:t>
            </a:r>
            <a:r>
              <a:rPr lang="en-GB" sz="1400" dirty="0" err="1"/>
              <a:t>telNo</a:t>
            </a:r>
            <a:r>
              <a:rPr lang="en-GB" sz="1400" dirty="0"/>
              <a:t>)</a:t>
            </a:r>
          </a:p>
          <a:p>
            <a:pPr marL="285750" indent="-285750">
              <a:lnSpc>
                <a:spcPct val="150000"/>
              </a:lnSpc>
              <a:buFont typeface="Arial" panose="020B0604020202020204" pitchFamily="34" charset="0"/>
              <a:buChar char="•"/>
            </a:pPr>
            <a:r>
              <a:rPr lang="en-GB" sz="1600" dirty="0"/>
              <a:t>Client (</a:t>
            </a:r>
            <a:r>
              <a:rPr lang="en-GB" sz="1600" dirty="0" err="1"/>
              <a:t>clientNo</a:t>
            </a:r>
            <a:r>
              <a:rPr lang="en-GB" sz="1600" dirty="0"/>
              <a:t>, </a:t>
            </a:r>
            <a:r>
              <a:rPr lang="en-GB" sz="1600" dirty="0" err="1"/>
              <a:t>fName</a:t>
            </a:r>
            <a:r>
              <a:rPr lang="en-GB" sz="1600" dirty="0"/>
              <a:t>, </a:t>
            </a:r>
            <a:r>
              <a:rPr lang="en-GB" sz="1600" dirty="0" err="1"/>
              <a:t>lName</a:t>
            </a:r>
            <a:r>
              <a:rPr lang="en-GB" sz="1600" dirty="0"/>
              <a:t>, address, </a:t>
            </a:r>
            <a:r>
              <a:rPr lang="en-GB" sz="1600" dirty="0" err="1"/>
              <a:t>telNo</a:t>
            </a:r>
            <a:r>
              <a:rPr lang="en-GB" sz="1600" dirty="0"/>
              <a:t>, </a:t>
            </a:r>
            <a:r>
              <a:rPr lang="en-GB" sz="1600" dirty="0" err="1"/>
              <a:t>prefType</a:t>
            </a:r>
            <a:r>
              <a:rPr lang="en-GB" sz="1600" dirty="0"/>
              <a:t>, </a:t>
            </a:r>
            <a:r>
              <a:rPr lang="en-GB" sz="1600" dirty="0" err="1"/>
              <a:t>maxRent</a:t>
            </a:r>
            <a:r>
              <a:rPr lang="en-GB" sz="1600" dirty="0"/>
              <a:t>)</a:t>
            </a:r>
          </a:p>
        </p:txBody>
      </p:sp>
      <p:sp>
        <p:nvSpPr>
          <p:cNvPr id="7" name="TextBox 6"/>
          <p:cNvSpPr txBox="1"/>
          <p:nvPr/>
        </p:nvSpPr>
        <p:spPr>
          <a:xfrm>
            <a:off x="2237666" y="5710605"/>
            <a:ext cx="7740965" cy="1046440"/>
          </a:xfrm>
          <a:prstGeom prst="rect">
            <a:avLst/>
          </a:prstGeom>
          <a:noFill/>
        </p:spPr>
        <p:txBody>
          <a:bodyPr wrap="none" rtlCol="0">
            <a:spAutoFit/>
          </a:bodyPr>
          <a:lstStyle/>
          <a:p>
            <a:r>
              <a:rPr lang="en-GB" sz="1400" b="1" dirty="0"/>
              <a:t>Contracts Files</a:t>
            </a:r>
          </a:p>
          <a:p>
            <a:pPr marL="285750" indent="-285750">
              <a:buFont typeface="Arial" panose="020B0604020202020204" pitchFamily="34" charset="0"/>
              <a:buChar char="•"/>
            </a:pPr>
            <a:r>
              <a:rPr lang="en-GB" sz="1600" dirty="0"/>
              <a:t>Lease (</a:t>
            </a:r>
            <a:r>
              <a:rPr lang="en-GB" sz="1600" dirty="0" err="1"/>
              <a:t>leaseNo</a:t>
            </a:r>
            <a:r>
              <a:rPr lang="en-GB" sz="1600" dirty="0"/>
              <a:t>, </a:t>
            </a:r>
            <a:r>
              <a:rPr lang="en-GB" sz="1600" dirty="0" err="1"/>
              <a:t>propertyNo</a:t>
            </a:r>
            <a:r>
              <a:rPr lang="en-GB" sz="1600" dirty="0"/>
              <a:t>, rent, </a:t>
            </a:r>
            <a:r>
              <a:rPr lang="en-GB" sz="1600" dirty="0" err="1"/>
              <a:t>paymentMethod</a:t>
            </a:r>
            <a:r>
              <a:rPr lang="en-GB" sz="1600" dirty="0"/>
              <a:t>, deposit, paid, </a:t>
            </a:r>
            <a:r>
              <a:rPr lang="en-GB" sz="1600" dirty="0" err="1"/>
              <a:t>rentStart</a:t>
            </a:r>
            <a:r>
              <a:rPr lang="en-GB" sz="1600" dirty="0"/>
              <a:t>, </a:t>
            </a:r>
            <a:r>
              <a:rPr lang="en-GB" sz="1600" dirty="0" err="1"/>
              <a:t>rentFinish</a:t>
            </a:r>
            <a:r>
              <a:rPr lang="en-GB" sz="1600" dirty="0"/>
              <a:t>)</a:t>
            </a:r>
          </a:p>
          <a:p>
            <a:pPr marL="285750" indent="-285750">
              <a:buFont typeface="Arial" panose="020B0604020202020204" pitchFamily="34" charset="0"/>
              <a:buChar char="•"/>
            </a:pPr>
            <a:r>
              <a:rPr lang="en-GB" sz="1600" dirty="0" err="1"/>
              <a:t>PropertyForRent</a:t>
            </a:r>
            <a:r>
              <a:rPr lang="en-GB" sz="1600" dirty="0"/>
              <a:t> (</a:t>
            </a:r>
            <a:r>
              <a:rPr lang="en-GB" sz="1600" dirty="0" err="1"/>
              <a:t>propertyNo</a:t>
            </a:r>
            <a:r>
              <a:rPr lang="en-GB" sz="1600" dirty="0"/>
              <a:t>, street, city, postcode, rent)</a:t>
            </a:r>
          </a:p>
          <a:p>
            <a:pPr marL="285750" indent="-285750">
              <a:buFont typeface="Arial" panose="020B0604020202020204" pitchFamily="34" charset="0"/>
              <a:buChar char="•"/>
            </a:pPr>
            <a:r>
              <a:rPr lang="en-GB" sz="1600" dirty="0"/>
              <a:t>Client (</a:t>
            </a:r>
            <a:r>
              <a:rPr lang="en-GB" sz="1600" dirty="0" err="1"/>
              <a:t>clientNo</a:t>
            </a:r>
            <a:r>
              <a:rPr lang="en-GB" sz="1600" dirty="0"/>
              <a:t>, </a:t>
            </a:r>
            <a:r>
              <a:rPr lang="en-GB" sz="1600" dirty="0" err="1"/>
              <a:t>fName</a:t>
            </a:r>
            <a:r>
              <a:rPr lang="en-GB" sz="1600" dirty="0"/>
              <a:t>, </a:t>
            </a:r>
            <a:r>
              <a:rPr lang="en-GB" sz="1600" dirty="0" err="1"/>
              <a:t>lName</a:t>
            </a:r>
            <a:r>
              <a:rPr lang="en-GB" sz="1600" dirty="0"/>
              <a:t>, address, </a:t>
            </a:r>
            <a:r>
              <a:rPr lang="en-GB" sz="1600" dirty="0" err="1"/>
              <a:t>telNo</a:t>
            </a:r>
            <a:r>
              <a:rPr lang="en-GB" sz="1600" dirty="0"/>
              <a:t>)</a:t>
            </a:r>
          </a:p>
        </p:txBody>
      </p:sp>
      <p:sp>
        <p:nvSpPr>
          <p:cNvPr id="8" name="Rectangle 7"/>
          <p:cNvSpPr/>
          <p:nvPr/>
        </p:nvSpPr>
        <p:spPr>
          <a:xfrm>
            <a:off x="2437256" y="3263597"/>
            <a:ext cx="6420203" cy="281134"/>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9" name="Rectangle 8"/>
          <p:cNvSpPr/>
          <p:nvPr/>
        </p:nvSpPr>
        <p:spPr>
          <a:xfrm>
            <a:off x="2549859" y="6226016"/>
            <a:ext cx="6307599" cy="25200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10" name="Rectangle 9"/>
          <p:cNvSpPr/>
          <p:nvPr/>
        </p:nvSpPr>
        <p:spPr>
          <a:xfrm>
            <a:off x="2538435" y="3978597"/>
            <a:ext cx="5636457" cy="327387"/>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1" name="Rectangle 10"/>
          <p:cNvSpPr/>
          <p:nvPr/>
        </p:nvSpPr>
        <p:spPr>
          <a:xfrm>
            <a:off x="2538435" y="6505045"/>
            <a:ext cx="5184576" cy="252000"/>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pic>
        <p:nvPicPr>
          <p:cNvPr id="13" name="Picture 12">
            <a:extLst>
              <a:ext uri="{FF2B5EF4-FFF2-40B4-BE49-F238E27FC236}">
                <a16:creationId xmlns:a16="http://schemas.microsoft.com/office/drawing/2014/main" id="{3A90FF51-EF61-E7C8-D320-CF69E2622B4B}"/>
              </a:ext>
            </a:extLst>
          </p:cNvPr>
          <p:cNvPicPr>
            <a:picLocks noChangeAspect="1"/>
          </p:cNvPicPr>
          <p:nvPr/>
        </p:nvPicPr>
        <p:blipFill rotWithShape="1">
          <a:blip r:embed="rId2"/>
          <a:srcRect t="56139" r="7577"/>
          <a:stretch/>
        </p:blipFill>
        <p:spPr>
          <a:xfrm>
            <a:off x="2079962" y="4413813"/>
            <a:ext cx="8074061" cy="1337629"/>
          </a:xfrm>
          <a:prstGeom prst="rect">
            <a:avLst/>
          </a:prstGeom>
        </p:spPr>
      </p:pic>
    </p:spTree>
    <p:extLst>
      <p:ext uri="{BB962C8B-B14F-4D97-AF65-F5344CB8AC3E}">
        <p14:creationId xmlns:p14="http://schemas.microsoft.com/office/powerpoint/2010/main" val="1928686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89BE5-02B2-89EA-5B46-BE48CDA4D421}"/>
              </a:ext>
            </a:extLst>
          </p:cNvPr>
          <p:cNvSpPr>
            <a:spLocks noGrp="1"/>
          </p:cNvSpPr>
          <p:nvPr>
            <p:ph type="title"/>
          </p:nvPr>
        </p:nvSpPr>
        <p:spPr/>
        <p:txBody>
          <a:bodyPr/>
          <a:lstStyle/>
          <a:p>
            <a:r>
              <a:rPr lang="en-GB" dirty="0"/>
              <a:t>Database Approach</a:t>
            </a:r>
          </a:p>
        </p:txBody>
      </p:sp>
      <p:sp>
        <p:nvSpPr>
          <p:cNvPr id="3" name="Content Placeholder 2">
            <a:extLst>
              <a:ext uri="{FF2B5EF4-FFF2-40B4-BE49-F238E27FC236}">
                <a16:creationId xmlns:a16="http://schemas.microsoft.com/office/drawing/2014/main" id="{2F3DDABE-1ADA-8CC8-07BA-52F1E9622F90}"/>
              </a:ext>
            </a:extLst>
          </p:cNvPr>
          <p:cNvSpPr>
            <a:spLocks noGrp="1"/>
          </p:cNvSpPr>
          <p:nvPr>
            <p:ph idx="1"/>
          </p:nvPr>
        </p:nvSpPr>
        <p:spPr/>
        <p:txBody>
          <a:bodyPr/>
          <a:lstStyle/>
          <a:p>
            <a:pPr marL="0" indent="0">
              <a:buNone/>
            </a:pPr>
            <a:r>
              <a:rPr lang="en-GB" dirty="0"/>
              <a:t>Database:</a:t>
            </a:r>
          </a:p>
          <a:p>
            <a:pPr>
              <a:lnSpc>
                <a:spcPct val="150000"/>
              </a:lnSpc>
            </a:pPr>
            <a:r>
              <a:rPr lang="en-GB" dirty="0"/>
              <a:t>	 A shared collection of logically related data and its description</a:t>
            </a:r>
          </a:p>
          <a:p>
            <a:pPr>
              <a:lnSpc>
                <a:spcPct val="150000"/>
              </a:lnSpc>
            </a:pPr>
            <a:r>
              <a:rPr lang="en-GB" dirty="0"/>
              <a:t>	 large repository of data that can be used simultaneously by 		many 	departments and users</a:t>
            </a:r>
          </a:p>
          <a:p>
            <a:pPr>
              <a:lnSpc>
                <a:spcPct val="150000"/>
              </a:lnSpc>
            </a:pPr>
            <a:r>
              <a:rPr lang="en-GB" dirty="0"/>
              <a:t>	The database is no longer owned by one department but is a 	shared corporate resource.</a:t>
            </a:r>
          </a:p>
          <a:p>
            <a:pPr marL="0" indent="0">
              <a:buNone/>
            </a:pPr>
            <a:endParaRPr lang="en-GB" dirty="0"/>
          </a:p>
        </p:txBody>
      </p:sp>
    </p:spTree>
    <p:extLst>
      <p:ext uri="{BB962C8B-B14F-4D97-AF65-F5344CB8AC3E}">
        <p14:creationId xmlns:p14="http://schemas.microsoft.com/office/powerpoint/2010/main" val="2500273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p:cTn id="21"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82D6F-78D6-CEFF-BB01-025FD53CD5A6}"/>
              </a:ext>
            </a:extLst>
          </p:cNvPr>
          <p:cNvSpPr>
            <a:spLocks noGrp="1"/>
          </p:cNvSpPr>
          <p:nvPr>
            <p:ph type="title"/>
          </p:nvPr>
        </p:nvSpPr>
        <p:spPr/>
        <p:txBody>
          <a:bodyPr/>
          <a:lstStyle/>
          <a:p>
            <a:r>
              <a:rPr lang="en-GB" dirty="0"/>
              <a:t>The Database Management System (DBMS)</a:t>
            </a:r>
          </a:p>
        </p:txBody>
      </p:sp>
      <p:sp>
        <p:nvSpPr>
          <p:cNvPr id="3" name="Content Placeholder 2">
            <a:extLst>
              <a:ext uri="{FF2B5EF4-FFF2-40B4-BE49-F238E27FC236}">
                <a16:creationId xmlns:a16="http://schemas.microsoft.com/office/drawing/2014/main" id="{3C8DCACF-2011-C2DD-8CD9-A369A5E72921}"/>
              </a:ext>
            </a:extLst>
          </p:cNvPr>
          <p:cNvSpPr>
            <a:spLocks noGrp="1"/>
          </p:cNvSpPr>
          <p:nvPr>
            <p:ph idx="1"/>
          </p:nvPr>
        </p:nvSpPr>
        <p:spPr/>
        <p:txBody>
          <a:bodyPr/>
          <a:lstStyle/>
          <a:p>
            <a:pPr marL="0" indent="0">
              <a:buNone/>
            </a:pPr>
            <a:r>
              <a:rPr lang="en-GB" dirty="0"/>
              <a:t>A software system that enables users to define, create, maintain, and</a:t>
            </a:r>
          </a:p>
          <a:p>
            <a:pPr marL="0" indent="0">
              <a:buNone/>
            </a:pPr>
            <a:r>
              <a:rPr lang="en-GB" dirty="0"/>
              <a:t>control access to the database.</a:t>
            </a:r>
          </a:p>
        </p:txBody>
      </p:sp>
    </p:spTree>
    <p:extLst>
      <p:ext uri="{BB962C8B-B14F-4D97-AF65-F5344CB8AC3E}">
        <p14:creationId xmlns:p14="http://schemas.microsoft.com/office/powerpoint/2010/main" val="4164238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Man find answers. Self education or finding solution concept. Young boy  with questions and books has new idea vector illustration. Answer and  solution problem, graphic mark question, person confusion Stock Vector |">
            <a:extLst>
              <a:ext uri="{FF2B5EF4-FFF2-40B4-BE49-F238E27FC236}">
                <a16:creationId xmlns:a16="http://schemas.microsoft.com/office/drawing/2014/main" id="{6F3A8952-1C1A-5958-4620-18C1C72E84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100" t="4051" r="73800" b="5307"/>
          <a:stretch/>
        </p:blipFill>
        <p:spPr bwMode="auto">
          <a:xfrm>
            <a:off x="9705975" y="0"/>
            <a:ext cx="1952624" cy="6005939"/>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41825DB4-F98E-F820-D96E-F2B9B2996609}"/>
              </a:ext>
            </a:extLst>
          </p:cNvPr>
          <p:cNvSpPr>
            <a:spLocks noGrp="1"/>
          </p:cNvSpPr>
          <p:nvPr>
            <p:ph type="body" idx="1"/>
          </p:nvPr>
        </p:nvSpPr>
        <p:spPr>
          <a:xfrm>
            <a:off x="439057" y="963644"/>
            <a:ext cx="10741661" cy="4431983"/>
          </a:xfrm>
        </p:spPr>
        <p:txBody>
          <a:bodyPr/>
          <a:lstStyle/>
          <a:p>
            <a:pPr marL="0" indent="0">
              <a:buNone/>
            </a:pPr>
            <a:r>
              <a:rPr lang="en-GB" sz="4000" dirty="0"/>
              <a:t>Difference between</a:t>
            </a:r>
          </a:p>
          <a:p>
            <a:pPr marL="0" indent="0">
              <a:buNone/>
            </a:pPr>
            <a:r>
              <a:rPr lang="en-GB" sz="4000" dirty="0"/>
              <a:t>				Database</a:t>
            </a:r>
          </a:p>
          <a:p>
            <a:pPr marL="0" indent="0" algn="ctr">
              <a:buNone/>
            </a:pPr>
            <a:r>
              <a:rPr lang="en-GB" sz="4000" dirty="0"/>
              <a:t>&amp;</a:t>
            </a:r>
          </a:p>
          <a:p>
            <a:pPr marL="0" indent="0" algn="ctr">
              <a:buNone/>
            </a:pPr>
            <a:r>
              <a:rPr lang="en-GB" sz="4000" dirty="0"/>
              <a:t>Database Management System(DBMS)</a:t>
            </a:r>
          </a:p>
        </p:txBody>
      </p:sp>
    </p:spTree>
    <p:extLst>
      <p:ext uri="{BB962C8B-B14F-4D97-AF65-F5344CB8AC3E}">
        <p14:creationId xmlns:p14="http://schemas.microsoft.com/office/powerpoint/2010/main" val="4063699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an find answers. Self education or finding solution concept. Young boy  with questions and books has new idea vector illustration. Answer and  solution problem, graphic mark question, person confusion Stock Vector |">
            <a:extLst>
              <a:ext uri="{FF2B5EF4-FFF2-40B4-BE49-F238E27FC236}">
                <a16:creationId xmlns:a16="http://schemas.microsoft.com/office/drawing/2014/main" id="{DFC8FDBA-54E3-CD08-491C-BF7FE99C0F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000" t="6145" r="5400" b="5447"/>
          <a:stretch/>
        </p:blipFill>
        <p:spPr bwMode="auto">
          <a:xfrm>
            <a:off x="9131754" y="-342900"/>
            <a:ext cx="2438400" cy="6029325"/>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41825DB4-F98E-F820-D96E-F2B9B2996609}"/>
              </a:ext>
            </a:extLst>
          </p:cNvPr>
          <p:cNvSpPr>
            <a:spLocks noGrp="1"/>
          </p:cNvSpPr>
          <p:nvPr>
            <p:ph type="body" idx="1"/>
          </p:nvPr>
        </p:nvSpPr>
        <p:spPr>
          <a:xfrm>
            <a:off x="187569" y="1518536"/>
            <a:ext cx="10741661" cy="4431983"/>
          </a:xfrm>
        </p:spPr>
        <p:txBody>
          <a:bodyPr/>
          <a:lstStyle/>
          <a:p>
            <a:pPr marL="0" indent="0">
              <a:buNone/>
            </a:pPr>
            <a:endParaRPr lang="en-GB" sz="4800" dirty="0"/>
          </a:p>
          <a:p>
            <a:pPr marL="0" indent="0">
              <a:buNone/>
            </a:pPr>
            <a:r>
              <a:rPr lang="en-GB" sz="4000" dirty="0"/>
              <a:t>DB: </a:t>
            </a:r>
            <a:r>
              <a:rPr lang="en-GB" sz="4000" dirty="0">
                <a:solidFill>
                  <a:srgbClr val="000000"/>
                </a:solidFill>
                <a:latin typeface="Söhne"/>
              </a:rPr>
              <a:t>collection of related data</a:t>
            </a:r>
            <a:endParaRPr lang="en-GB" sz="4000" dirty="0"/>
          </a:p>
          <a:p>
            <a:pPr marL="0" indent="0" algn="ctr">
              <a:buNone/>
            </a:pPr>
            <a:r>
              <a:rPr lang="en-GB" sz="4000" dirty="0"/>
              <a:t>&amp;</a:t>
            </a:r>
          </a:p>
          <a:p>
            <a:pPr marL="0" indent="0">
              <a:buNone/>
            </a:pPr>
            <a:r>
              <a:rPr lang="en-GB" sz="4000" dirty="0">
                <a:solidFill>
                  <a:srgbClr val="000000"/>
                </a:solidFill>
                <a:latin typeface="Söhne"/>
              </a:rPr>
              <a:t>DBMS: software that manages and controls access 	to database</a:t>
            </a:r>
          </a:p>
          <a:p>
            <a:pPr marL="0" indent="0">
              <a:buNone/>
            </a:pPr>
            <a:r>
              <a:rPr lang="en-GB" sz="3600" dirty="0"/>
              <a:t>program that interacts with the database-DB application</a:t>
            </a:r>
            <a:endParaRPr lang="en-GB" sz="4800" dirty="0"/>
          </a:p>
          <a:p>
            <a:pPr marL="0" indent="0">
              <a:buNone/>
            </a:pPr>
            <a:endParaRPr lang="en-GB" sz="4800" dirty="0"/>
          </a:p>
        </p:txBody>
      </p:sp>
      <p:pic>
        <p:nvPicPr>
          <p:cNvPr id="2" name="Picture 1">
            <a:extLst>
              <a:ext uri="{FF2B5EF4-FFF2-40B4-BE49-F238E27FC236}">
                <a16:creationId xmlns:a16="http://schemas.microsoft.com/office/drawing/2014/main" id="{35B81D36-634A-DB9A-4029-C74238208D40}"/>
              </a:ext>
            </a:extLst>
          </p:cNvPr>
          <p:cNvPicPr>
            <a:picLocks noChangeAspect="1"/>
          </p:cNvPicPr>
          <p:nvPr/>
        </p:nvPicPr>
        <p:blipFill>
          <a:blip r:embed="rId4"/>
          <a:stretch>
            <a:fillRect/>
          </a:stretch>
        </p:blipFill>
        <p:spPr>
          <a:xfrm>
            <a:off x="621846" y="355065"/>
            <a:ext cx="1119414" cy="1270535"/>
          </a:xfrm>
          <a:prstGeom prst="rect">
            <a:avLst/>
          </a:prstGeom>
        </p:spPr>
      </p:pic>
    </p:spTree>
    <p:extLst>
      <p:ext uri="{BB962C8B-B14F-4D97-AF65-F5344CB8AC3E}">
        <p14:creationId xmlns:p14="http://schemas.microsoft.com/office/powerpoint/2010/main" val="3240897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randombar(horizontal)">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2" dur="500"/>
                                        <p:tgtEl>
                                          <p:spTgt spid="4">
                                            <p:txEl>
                                              <p:pRg st="2" end="2"/>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5" dur="500"/>
                                        <p:tgtEl>
                                          <p:spTgt spid="4">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0" dur="500"/>
                                        <p:tgtEl>
                                          <p:spTgt spid="4">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7F53C2-0847-E34A-2E58-0C679D2E1798}"/>
              </a:ext>
            </a:extLst>
          </p:cNvPr>
          <p:cNvSpPr txBox="1"/>
          <p:nvPr/>
        </p:nvSpPr>
        <p:spPr>
          <a:xfrm>
            <a:off x="1204687" y="3294742"/>
            <a:ext cx="1219200" cy="584775"/>
          </a:xfrm>
          <a:prstGeom prst="rect">
            <a:avLst/>
          </a:prstGeom>
          <a:noFill/>
        </p:spPr>
        <p:txBody>
          <a:bodyPr wrap="square" rtlCol="0">
            <a:spAutoFit/>
          </a:bodyPr>
          <a:lstStyle/>
          <a:p>
            <a:r>
              <a:rPr lang="en-GB" sz="3200" dirty="0"/>
              <a:t>Data</a:t>
            </a:r>
            <a:endParaRPr lang="en-GB" dirty="0"/>
          </a:p>
        </p:txBody>
      </p:sp>
      <p:sp>
        <p:nvSpPr>
          <p:cNvPr id="6" name="TextBox 5">
            <a:extLst>
              <a:ext uri="{FF2B5EF4-FFF2-40B4-BE49-F238E27FC236}">
                <a16:creationId xmlns:a16="http://schemas.microsoft.com/office/drawing/2014/main" id="{E8720DD9-E28B-5CB9-12BB-06F13FF08084}"/>
              </a:ext>
            </a:extLst>
          </p:cNvPr>
          <p:cNvSpPr txBox="1"/>
          <p:nvPr/>
        </p:nvSpPr>
        <p:spPr>
          <a:xfrm>
            <a:off x="9275079" y="1908628"/>
            <a:ext cx="2714172" cy="584775"/>
          </a:xfrm>
          <a:prstGeom prst="rect">
            <a:avLst/>
          </a:prstGeom>
          <a:noFill/>
        </p:spPr>
        <p:txBody>
          <a:bodyPr wrap="square" rtlCol="0">
            <a:spAutoFit/>
          </a:bodyPr>
          <a:lstStyle/>
          <a:p>
            <a:r>
              <a:rPr lang="en-GB" sz="3200" dirty="0"/>
              <a:t>Database</a:t>
            </a:r>
            <a:endParaRPr lang="en-GB" dirty="0"/>
          </a:p>
        </p:txBody>
      </p:sp>
      <p:sp>
        <p:nvSpPr>
          <p:cNvPr id="7" name="TextBox 6">
            <a:extLst>
              <a:ext uri="{FF2B5EF4-FFF2-40B4-BE49-F238E27FC236}">
                <a16:creationId xmlns:a16="http://schemas.microsoft.com/office/drawing/2014/main" id="{39E8C3C1-B894-73B3-CD17-040CCC57CDDA}"/>
              </a:ext>
            </a:extLst>
          </p:cNvPr>
          <p:cNvSpPr txBox="1"/>
          <p:nvPr/>
        </p:nvSpPr>
        <p:spPr>
          <a:xfrm>
            <a:off x="4482646" y="128843"/>
            <a:ext cx="2861583" cy="1384995"/>
          </a:xfrm>
          <a:prstGeom prst="rect">
            <a:avLst/>
          </a:prstGeom>
          <a:noFill/>
        </p:spPr>
        <p:txBody>
          <a:bodyPr wrap="square" rtlCol="0">
            <a:spAutoFit/>
          </a:bodyPr>
          <a:lstStyle/>
          <a:p>
            <a:r>
              <a:rPr lang="en-GB" sz="2800" dirty="0"/>
              <a:t>Database Management System (DBMS)</a:t>
            </a:r>
            <a:endParaRPr lang="en-GB" dirty="0"/>
          </a:p>
        </p:txBody>
      </p:sp>
      <p:pic>
        <p:nvPicPr>
          <p:cNvPr id="14" name="Picture 13" descr="A pile of colorful building blocks&#10;&#10;Description automatically generated">
            <a:extLst>
              <a:ext uri="{FF2B5EF4-FFF2-40B4-BE49-F238E27FC236}">
                <a16:creationId xmlns:a16="http://schemas.microsoft.com/office/drawing/2014/main" id="{86D4D417-ED5A-EEE1-7F38-3CB46CEC7E0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9576" y="244006"/>
            <a:ext cx="3662259" cy="2905594"/>
          </a:xfrm>
          <a:prstGeom prst="rect">
            <a:avLst/>
          </a:prstGeom>
          <a:noFill/>
          <a:ln>
            <a:noFill/>
          </a:ln>
        </p:spPr>
      </p:pic>
      <p:pic>
        <p:nvPicPr>
          <p:cNvPr id="15" name="Picture 14" descr="A group of colorful plastic blocks in a drawer&#10;&#10;Description automatically generated">
            <a:extLst>
              <a:ext uri="{FF2B5EF4-FFF2-40B4-BE49-F238E27FC236}">
                <a16:creationId xmlns:a16="http://schemas.microsoft.com/office/drawing/2014/main" id="{D424EED8-2EBB-B05B-B06A-E643A59C08D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240119" y="2419530"/>
            <a:ext cx="4749132" cy="3436983"/>
          </a:xfrm>
          <a:prstGeom prst="rect">
            <a:avLst/>
          </a:prstGeom>
          <a:noFill/>
          <a:ln>
            <a:noFill/>
          </a:ln>
        </p:spPr>
      </p:pic>
      <p:pic>
        <p:nvPicPr>
          <p:cNvPr id="16" name="Picture 15">
            <a:extLst>
              <a:ext uri="{FF2B5EF4-FFF2-40B4-BE49-F238E27FC236}">
                <a16:creationId xmlns:a16="http://schemas.microsoft.com/office/drawing/2014/main" id="{E2C224C3-BE07-788E-4E51-113311BCC0B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072314" y="1400629"/>
            <a:ext cx="3167806" cy="3708400"/>
          </a:xfrm>
          <a:prstGeom prst="rect">
            <a:avLst/>
          </a:prstGeom>
          <a:noFill/>
        </p:spPr>
      </p:pic>
      <p:sp>
        <p:nvSpPr>
          <p:cNvPr id="2" name="TextBox 1">
            <a:extLst>
              <a:ext uri="{FF2B5EF4-FFF2-40B4-BE49-F238E27FC236}">
                <a16:creationId xmlns:a16="http://schemas.microsoft.com/office/drawing/2014/main" id="{41DFAA3A-41C4-5F3E-E3E7-D3517266596D}"/>
              </a:ext>
            </a:extLst>
          </p:cNvPr>
          <p:cNvSpPr txBox="1"/>
          <p:nvPr/>
        </p:nvSpPr>
        <p:spPr>
          <a:xfrm>
            <a:off x="6894464" y="128843"/>
            <a:ext cx="4616878" cy="523220"/>
          </a:xfrm>
          <a:prstGeom prst="rect">
            <a:avLst/>
          </a:prstGeom>
          <a:noFill/>
        </p:spPr>
        <p:txBody>
          <a:bodyPr wrap="square" rtlCol="0">
            <a:spAutoFit/>
          </a:bodyPr>
          <a:lstStyle/>
          <a:p>
            <a:r>
              <a:rPr lang="en-GB" sz="2800" dirty="0"/>
              <a:t>Real World Analogy</a:t>
            </a:r>
          </a:p>
        </p:txBody>
      </p:sp>
    </p:spTree>
    <p:extLst>
      <p:ext uri="{BB962C8B-B14F-4D97-AF65-F5344CB8AC3E}">
        <p14:creationId xmlns:p14="http://schemas.microsoft.com/office/powerpoint/2010/main" val="9559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500"/>
                                        <p:tgtEl>
                                          <p:spTgt spid="1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randombar(horizontal)">
                                      <p:cBhvr>
                                        <p:cTn id="15" dur="500"/>
                                        <p:tgtEl>
                                          <p:spTgt spid="15"/>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randombar(horizontal)">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circle(in)">
                                      <p:cBhvr>
                                        <p:cTn id="23" dur="2000"/>
                                        <p:tgtEl>
                                          <p:spTgt spid="16"/>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circle(in)">
                                      <p:cBhvr>
                                        <p:cTn id="26"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D025F6C-CD8D-B912-1381-A764258C5518}"/>
              </a:ext>
            </a:extLst>
          </p:cNvPr>
          <p:cNvSpPr>
            <a:spLocks noGrp="1"/>
          </p:cNvSpPr>
          <p:nvPr>
            <p:ph sz="half" idx="1"/>
          </p:nvPr>
        </p:nvSpPr>
        <p:spPr>
          <a:xfrm>
            <a:off x="1543957" y="1402732"/>
            <a:ext cx="6212800" cy="4351338"/>
          </a:xfrm>
        </p:spPr>
        <p:txBody>
          <a:bodyPr>
            <a:normAutofit fontScale="92500" lnSpcReduction="10000"/>
          </a:bodyPr>
          <a:lstStyle/>
          <a:p>
            <a:r>
              <a:rPr lang="en-GB" sz="3600" dirty="0"/>
              <a:t>MySQL</a:t>
            </a:r>
          </a:p>
          <a:p>
            <a:r>
              <a:rPr lang="en-GB" sz="3600" dirty="0"/>
              <a:t>Microsoft Access</a:t>
            </a:r>
          </a:p>
          <a:p>
            <a:r>
              <a:rPr lang="en-GB" sz="3600" dirty="0"/>
              <a:t>Microsoft SQL Server</a:t>
            </a:r>
          </a:p>
          <a:p>
            <a:r>
              <a:rPr lang="en-GB" sz="3600" dirty="0"/>
              <a:t> Oracle Database</a:t>
            </a:r>
          </a:p>
          <a:p>
            <a:r>
              <a:rPr lang="en-GB" sz="3600" dirty="0"/>
              <a:t> MongoDB</a:t>
            </a:r>
          </a:p>
          <a:p>
            <a:r>
              <a:rPr lang="en-GB" sz="3600" dirty="0"/>
              <a:t>PostgreSQL</a:t>
            </a:r>
          </a:p>
          <a:p>
            <a:r>
              <a:rPr lang="en-GB" sz="3600" dirty="0"/>
              <a:t>NOSQL</a:t>
            </a:r>
          </a:p>
          <a:p>
            <a:r>
              <a:rPr lang="en-GB" sz="3600" dirty="0"/>
              <a:t>NEWSQL ….</a:t>
            </a:r>
          </a:p>
          <a:p>
            <a:pPr marL="0" indent="0">
              <a:buNone/>
            </a:pPr>
            <a:endParaRPr lang="en-GB" sz="3600" dirty="0"/>
          </a:p>
        </p:txBody>
      </p:sp>
      <p:sp>
        <p:nvSpPr>
          <p:cNvPr id="5" name="TextBox 4">
            <a:extLst>
              <a:ext uri="{FF2B5EF4-FFF2-40B4-BE49-F238E27FC236}">
                <a16:creationId xmlns:a16="http://schemas.microsoft.com/office/drawing/2014/main" id="{E7FB1939-B2B7-0744-E432-75BB04D031BF}"/>
              </a:ext>
            </a:extLst>
          </p:cNvPr>
          <p:cNvSpPr txBox="1"/>
          <p:nvPr/>
        </p:nvSpPr>
        <p:spPr>
          <a:xfrm>
            <a:off x="2249714" y="365126"/>
            <a:ext cx="6096000" cy="59093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Popular DBMS??</a:t>
            </a:r>
          </a:p>
        </p:txBody>
      </p:sp>
      <p:pic>
        <p:nvPicPr>
          <p:cNvPr id="6146" name="Picture 2" descr="Database Management System | What Is DBMS | Types Of DBMS">
            <a:extLst>
              <a:ext uri="{FF2B5EF4-FFF2-40B4-BE49-F238E27FC236}">
                <a16:creationId xmlns:a16="http://schemas.microsoft.com/office/drawing/2014/main" id="{90B794D1-B0C7-84E6-63A5-DC262D1E193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609"/>
          <a:stretch/>
        </p:blipFill>
        <p:spPr bwMode="auto">
          <a:xfrm>
            <a:off x="5681663" y="842962"/>
            <a:ext cx="5534025" cy="506221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38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randombar(horizontal)">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randombar(horizontal)">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randombar(horizontal)">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randombar(horizontal)">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randombar(horizontal)">
                                      <p:cBhvr>
                                        <p:cTn id="42" dur="500"/>
                                        <p:tgtEl>
                                          <p:spTgt spid="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Database Example (activity)</a:t>
            </a:r>
          </a:p>
        </p:txBody>
      </p:sp>
      <p:sp>
        <p:nvSpPr>
          <p:cNvPr id="3" name="Content Placeholder 2"/>
          <p:cNvSpPr>
            <a:spLocks noGrp="1"/>
          </p:cNvSpPr>
          <p:nvPr>
            <p:ph sz="quarter" idx="1"/>
          </p:nvPr>
        </p:nvSpPr>
        <p:spPr>
          <a:xfrm>
            <a:off x="1909542" y="1217706"/>
            <a:ext cx="9344152" cy="2260848"/>
          </a:xfrm>
        </p:spPr>
        <p:txBody>
          <a:bodyPr>
            <a:normAutofit/>
          </a:bodyPr>
          <a:lstStyle/>
          <a:p>
            <a:pPr marL="0" indent="0">
              <a:lnSpc>
                <a:spcPct val="160000"/>
              </a:lnSpc>
              <a:buNone/>
            </a:pPr>
            <a:r>
              <a:rPr lang="en-GB" dirty="0"/>
              <a:t>What is the rationale for implementing a database?</a:t>
            </a:r>
          </a:p>
          <a:p>
            <a:pPr marL="0" indent="0">
              <a:lnSpc>
                <a:spcPct val="160000"/>
              </a:lnSpc>
              <a:buNone/>
            </a:pPr>
            <a:r>
              <a:rPr lang="en-GB" dirty="0"/>
              <a:t>What kinds of information will be housed within this database?</a:t>
            </a:r>
          </a:p>
          <a:p>
            <a:pPr lvl="2"/>
            <a:endParaRPr lang="en-GB" dirty="0"/>
          </a:p>
          <a:p>
            <a:pPr lvl="1"/>
            <a:endParaRPr lang="en-GB" dirty="0"/>
          </a:p>
          <a:p>
            <a:pPr lvl="1"/>
            <a:endParaRPr lang="en-GB" dirty="0"/>
          </a:p>
          <a:p>
            <a:pPr lvl="1"/>
            <a:endParaRPr lang="en-GB" dirty="0"/>
          </a:p>
          <a:p>
            <a:pPr marL="365760" lvl="1" indent="0">
              <a:buNone/>
            </a:pPr>
            <a:endParaRPr lang="en-GB" dirty="0"/>
          </a:p>
          <a:p>
            <a:pPr lvl="1"/>
            <a:endParaRPr lang="en-GB" dirty="0"/>
          </a:p>
          <a:p>
            <a:pPr lvl="1"/>
            <a:endParaRPr lang="en-GB" dirty="0"/>
          </a:p>
          <a:p>
            <a:endParaRPr lang="en-GB" dirty="0"/>
          </a:p>
        </p:txBody>
      </p:sp>
      <p:pic>
        <p:nvPicPr>
          <p:cNvPr id="8194" name="Picture 2" descr="College vs. University - Usage, Difference, &amp; Meaning">
            <a:extLst>
              <a:ext uri="{FF2B5EF4-FFF2-40B4-BE49-F238E27FC236}">
                <a16:creationId xmlns:a16="http://schemas.microsoft.com/office/drawing/2014/main" id="{2EEDD2AB-743E-464B-5511-959DF6B7E2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7371" y="4236964"/>
            <a:ext cx="3228657" cy="161432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London Library">
            <a:extLst>
              <a:ext uri="{FF2B5EF4-FFF2-40B4-BE49-F238E27FC236}">
                <a16:creationId xmlns:a16="http://schemas.microsoft.com/office/drawing/2014/main" id="{A842CA1A-1289-6F83-CEA0-F046357CDA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15880" y="4274547"/>
            <a:ext cx="2799022" cy="1567453"/>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Why – and where – supermarkets are making range cuts | Analysis and  Features | The Grocer">
            <a:extLst>
              <a:ext uri="{FF2B5EF4-FFF2-40B4-BE49-F238E27FC236}">
                <a16:creationId xmlns:a16="http://schemas.microsoft.com/office/drawing/2014/main" id="{556AED0D-92E1-35D0-2C0C-4001FCD3F6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15369" y="4013766"/>
            <a:ext cx="2599526" cy="17298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66F8DBC-C7C0-51DB-D1E2-7C3574B79FAE}"/>
              </a:ext>
            </a:extLst>
          </p:cNvPr>
          <p:cNvSpPr txBox="1"/>
          <p:nvPr/>
        </p:nvSpPr>
        <p:spPr>
          <a:xfrm>
            <a:off x="5200650" y="3740150"/>
            <a:ext cx="2006600" cy="369332"/>
          </a:xfrm>
          <a:prstGeom prst="rect">
            <a:avLst/>
          </a:prstGeom>
          <a:noFill/>
        </p:spPr>
        <p:txBody>
          <a:bodyPr wrap="square" rtlCol="0">
            <a:spAutoFit/>
          </a:bodyPr>
          <a:lstStyle/>
          <a:p>
            <a:r>
              <a:rPr lang="en-GB" dirty="0"/>
              <a:t>Library</a:t>
            </a:r>
          </a:p>
        </p:txBody>
      </p:sp>
      <p:sp>
        <p:nvSpPr>
          <p:cNvPr id="5" name="TextBox 4">
            <a:extLst>
              <a:ext uri="{FF2B5EF4-FFF2-40B4-BE49-F238E27FC236}">
                <a16:creationId xmlns:a16="http://schemas.microsoft.com/office/drawing/2014/main" id="{07D2884A-82FD-57DC-4446-1424E80D1EDE}"/>
              </a:ext>
            </a:extLst>
          </p:cNvPr>
          <p:cNvSpPr txBox="1"/>
          <p:nvPr/>
        </p:nvSpPr>
        <p:spPr>
          <a:xfrm>
            <a:off x="8870950" y="3450652"/>
            <a:ext cx="2006600" cy="369332"/>
          </a:xfrm>
          <a:prstGeom prst="rect">
            <a:avLst/>
          </a:prstGeom>
          <a:noFill/>
        </p:spPr>
        <p:txBody>
          <a:bodyPr wrap="square" rtlCol="0">
            <a:spAutoFit/>
          </a:bodyPr>
          <a:lstStyle/>
          <a:p>
            <a:r>
              <a:rPr lang="en-GB" dirty="0"/>
              <a:t>Grocery store</a:t>
            </a:r>
          </a:p>
        </p:txBody>
      </p:sp>
      <p:sp>
        <p:nvSpPr>
          <p:cNvPr id="6" name="TextBox 5">
            <a:extLst>
              <a:ext uri="{FF2B5EF4-FFF2-40B4-BE49-F238E27FC236}">
                <a16:creationId xmlns:a16="http://schemas.microsoft.com/office/drawing/2014/main" id="{65DC6134-A3C5-DB65-F695-BC381DB71611}"/>
              </a:ext>
            </a:extLst>
          </p:cNvPr>
          <p:cNvSpPr txBox="1"/>
          <p:nvPr/>
        </p:nvSpPr>
        <p:spPr>
          <a:xfrm>
            <a:off x="2432050" y="3464603"/>
            <a:ext cx="2006600" cy="369332"/>
          </a:xfrm>
          <a:prstGeom prst="rect">
            <a:avLst/>
          </a:prstGeom>
          <a:noFill/>
        </p:spPr>
        <p:txBody>
          <a:bodyPr wrap="square" rtlCol="0">
            <a:spAutoFit/>
          </a:bodyPr>
          <a:lstStyle/>
          <a:p>
            <a:r>
              <a:rPr lang="en-GB" dirty="0"/>
              <a:t>University</a:t>
            </a:r>
          </a:p>
        </p:txBody>
      </p:sp>
    </p:spTree>
    <p:extLst>
      <p:ext uri="{BB962C8B-B14F-4D97-AF65-F5344CB8AC3E}">
        <p14:creationId xmlns:p14="http://schemas.microsoft.com/office/powerpoint/2010/main" val="561006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Database Example</a:t>
            </a:r>
          </a:p>
        </p:txBody>
      </p:sp>
      <p:sp>
        <p:nvSpPr>
          <p:cNvPr id="3" name="Content Placeholder 2"/>
          <p:cNvSpPr>
            <a:spLocks noGrp="1"/>
          </p:cNvSpPr>
          <p:nvPr>
            <p:ph sz="quarter" idx="1"/>
          </p:nvPr>
        </p:nvSpPr>
        <p:spPr>
          <a:xfrm>
            <a:off x="2107618" y="1027907"/>
            <a:ext cx="8895063" cy="5029200"/>
          </a:xfrm>
        </p:spPr>
        <p:txBody>
          <a:bodyPr>
            <a:normAutofit fontScale="70000" lnSpcReduction="20000"/>
          </a:bodyPr>
          <a:lstStyle/>
          <a:p>
            <a:pPr marL="0" indent="0">
              <a:buNone/>
            </a:pPr>
            <a:r>
              <a:rPr lang="en-GB" sz="3600" dirty="0"/>
              <a:t>What is the rationale for implementing a database?</a:t>
            </a:r>
          </a:p>
          <a:p>
            <a:pPr marL="0" indent="0">
              <a:buNone/>
            </a:pPr>
            <a:endParaRPr lang="en-GB" sz="3600" dirty="0"/>
          </a:p>
          <a:p>
            <a:pPr marL="0" indent="0">
              <a:buNone/>
            </a:pPr>
            <a:r>
              <a:rPr lang="en-US" sz="3400" dirty="0"/>
              <a:t>To keep an accurate track of the academic activities of the University.</a:t>
            </a:r>
            <a:endParaRPr lang="en-GB" sz="3400" dirty="0"/>
          </a:p>
          <a:p>
            <a:pPr marL="0" indent="0">
              <a:buNone/>
            </a:pPr>
            <a:endParaRPr lang="en-GB" sz="3600" dirty="0"/>
          </a:p>
          <a:p>
            <a:pPr marL="0" indent="0">
              <a:buNone/>
            </a:pPr>
            <a:r>
              <a:rPr lang="en-GB" sz="3600" dirty="0"/>
              <a:t>What kinds of information will be housed within this database?</a:t>
            </a:r>
          </a:p>
          <a:p>
            <a:pPr marL="0" indent="0">
              <a:lnSpc>
                <a:spcPct val="110000"/>
              </a:lnSpc>
              <a:buNone/>
            </a:pPr>
            <a:r>
              <a:rPr lang="en-US" sz="3400" dirty="0"/>
              <a:t>Data about:</a:t>
            </a:r>
          </a:p>
          <a:p>
            <a:pPr marL="457200" indent="-457200">
              <a:lnSpc>
                <a:spcPct val="110000"/>
              </a:lnSpc>
              <a:buAutoNum type="alphaLcPeriod"/>
            </a:pPr>
            <a:r>
              <a:rPr lang="en-US" sz="3400" dirty="0"/>
              <a:t>students,</a:t>
            </a:r>
          </a:p>
          <a:p>
            <a:pPr marL="457200" indent="-457200">
              <a:lnSpc>
                <a:spcPct val="110000"/>
              </a:lnSpc>
              <a:buAutoNum type="alphaLcPeriod"/>
            </a:pPr>
            <a:r>
              <a:rPr lang="en-US" sz="3400" dirty="0"/>
              <a:t>Faculty</a:t>
            </a:r>
          </a:p>
          <a:p>
            <a:pPr marL="457200" indent="-457200">
              <a:lnSpc>
                <a:spcPct val="110000"/>
              </a:lnSpc>
              <a:buAutoNum type="alphaLcPeriod"/>
            </a:pPr>
            <a:r>
              <a:rPr lang="en-US" sz="3400" dirty="0"/>
              <a:t>Courses</a:t>
            </a:r>
          </a:p>
          <a:p>
            <a:pPr marL="457200" indent="-457200">
              <a:lnSpc>
                <a:spcPct val="110000"/>
              </a:lnSpc>
              <a:buAutoNum type="alphaLcPeriod"/>
            </a:pPr>
            <a:r>
              <a:rPr lang="en-US" sz="3400" dirty="0"/>
              <a:t>Research-laboratories,</a:t>
            </a:r>
          </a:p>
          <a:p>
            <a:pPr marL="457200" indent="-457200">
              <a:lnSpc>
                <a:spcPct val="110000"/>
              </a:lnSpc>
              <a:buAutoNum type="alphaLcPeriod"/>
            </a:pPr>
            <a:r>
              <a:rPr lang="en-US" sz="3400" dirty="0"/>
              <a:t>Course registration etc.</a:t>
            </a:r>
          </a:p>
          <a:p>
            <a:pPr marL="0" indent="0">
              <a:lnSpc>
                <a:spcPct val="110000"/>
              </a:lnSpc>
              <a:buNone/>
            </a:pPr>
            <a:endParaRPr lang="en-GB" sz="3400" dirty="0"/>
          </a:p>
          <a:p>
            <a:pPr lvl="1"/>
            <a:endParaRPr lang="en-GB" dirty="0"/>
          </a:p>
          <a:p>
            <a:pPr lvl="1"/>
            <a:endParaRPr lang="en-GB" dirty="0"/>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1313239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e evolutionary process of database modeling techniques over time from around 1940s through and beyond the turn of the millenium, 50 years later.">
            <a:extLst>
              <a:ext uri="{FF2B5EF4-FFF2-40B4-BE49-F238E27FC236}">
                <a16:creationId xmlns:a16="http://schemas.microsoft.com/office/drawing/2014/main" id="{50A3FF64-DA9A-F04A-BF12-03BEA1EE1A7B}"/>
              </a:ext>
            </a:extLst>
          </p:cNvPr>
          <p:cNvPicPr>
            <a:picLocks noChangeAspect="1"/>
          </p:cNvPicPr>
          <p:nvPr/>
        </p:nvPicPr>
        <p:blipFill rotWithShape="1">
          <a:blip r:embed="rId3"/>
          <a:srcRect t="1" b="2420"/>
          <a:stretch/>
        </p:blipFill>
        <p:spPr>
          <a:xfrm>
            <a:off x="711255" y="1126768"/>
            <a:ext cx="10561672" cy="3993573"/>
          </a:xfrm>
          <a:prstGeom prst="rect">
            <a:avLst/>
          </a:prstGeom>
          <a:noFill/>
        </p:spPr>
      </p:pic>
      <p:sp>
        <p:nvSpPr>
          <p:cNvPr id="2" name="Title 1">
            <a:extLst>
              <a:ext uri="{FF2B5EF4-FFF2-40B4-BE49-F238E27FC236}">
                <a16:creationId xmlns:a16="http://schemas.microsoft.com/office/drawing/2014/main" id="{E244DBF3-373E-DF4A-B985-B5CB4B7DAF44}"/>
              </a:ext>
            </a:extLst>
          </p:cNvPr>
          <p:cNvSpPr>
            <a:spLocks noGrp="1"/>
          </p:cNvSpPr>
          <p:nvPr>
            <p:ph type="title"/>
          </p:nvPr>
        </p:nvSpPr>
        <p:spPr bwMode="auto">
          <a:xfrm>
            <a:off x="2105891" y="207818"/>
            <a:ext cx="7772400" cy="533400"/>
          </a:xfrm>
          <a:prstGeom prst="rect">
            <a:avLst/>
          </a:prstGeom>
          <a:noFill/>
          <a:ln>
            <a:noFill/>
          </a:ln>
        </p:spPr>
        <p:txBody>
          <a:bodyPr wrap="square" anchor="t">
            <a:normAutofit fontScale="90000"/>
          </a:bodyPr>
          <a:lstStyle/>
          <a:p>
            <a:r>
              <a:rPr lang="en-US" dirty="0"/>
              <a:t>Evolution of the database</a:t>
            </a:r>
          </a:p>
        </p:txBody>
      </p:sp>
      <p:sp>
        <p:nvSpPr>
          <p:cNvPr id="5" name="TextBox 4">
            <a:extLst>
              <a:ext uri="{FF2B5EF4-FFF2-40B4-BE49-F238E27FC236}">
                <a16:creationId xmlns:a16="http://schemas.microsoft.com/office/drawing/2014/main" id="{9C8CEC5B-D860-9EC6-C98A-B78BFC79CDC4}"/>
              </a:ext>
            </a:extLst>
          </p:cNvPr>
          <p:cNvSpPr txBox="1"/>
          <p:nvPr/>
        </p:nvSpPr>
        <p:spPr>
          <a:xfrm>
            <a:off x="1763059" y="5415286"/>
            <a:ext cx="6096000" cy="369332"/>
          </a:xfrm>
          <a:prstGeom prst="rect">
            <a:avLst/>
          </a:prstGeom>
          <a:noFill/>
        </p:spPr>
        <p:txBody>
          <a:bodyPr wrap="square">
            <a:spAutoFit/>
          </a:bodyPr>
          <a:lstStyle/>
          <a:p>
            <a:r>
              <a:rPr lang="en-GB" dirty="0"/>
              <a:t>Self reading about the History of Database</a:t>
            </a:r>
          </a:p>
        </p:txBody>
      </p:sp>
    </p:spTree>
    <p:extLst>
      <p:ext uri="{BB962C8B-B14F-4D97-AF65-F5344CB8AC3E}">
        <p14:creationId xmlns:p14="http://schemas.microsoft.com/office/powerpoint/2010/main" val="18531360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81438-4A10-5E46-907B-72931E0AE417}"/>
              </a:ext>
            </a:extLst>
          </p:cNvPr>
          <p:cNvSpPr>
            <a:spLocks noGrp="1"/>
          </p:cNvSpPr>
          <p:nvPr>
            <p:ph type="title"/>
          </p:nvPr>
        </p:nvSpPr>
        <p:spPr/>
        <p:txBody>
          <a:bodyPr/>
          <a:lstStyle/>
          <a:p>
            <a:r>
              <a:rPr lang="en-US" dirty="0"/>
              <a:t>Summary</a:t>
            </a:r>
          </a:p>
        </p:txBody>
      </p:sp>
      <p:sp>
        <p:nvSpPr>
          <p:cNvPr id="5" name="Content Placeholder 4">
            <a:extLst>
              <a:ext uri="{FF2B5EF4-FFF2-40B4-BE49-F238E27FC236}">
                <a16:creationId xmlns:a16="http://schemas.microsoft.com/office/drawing/2014/main" id="{4D331BD1-A50E-2D4F-974E-52C13A6C53C1}"/>
              </a:ext>
            </a:extLst>
          </p:cNvPr>
          <p:cNvSpPr>
            <a:spLocks noGrp="1"/>
          </p:cNvSpPr>
          <p:nvPr>
            <p:ph idx="1"/>
          </p:nvPr>
        </p:nvSpPr>
        <p:spPr>
          <a:xfrm>
            <a:off x="838200" y="1333789"/>
            <a:ext cx="10515600" cy="4351338"/>
          </a:xfrm>
        </p:spPr>
        <p:txBody>
          <a:bodyPr>
            <a:normAutofit/>
          </a:bodyPr>
          <a:lstStyle/>
          <a:p>
            <a:r>
              <a:rPr lang="en-US" sz="4000" dirty="0"/>
              <a:t>Data</a:t>
            </a:r>
          </a:p>
          <a:p>
            <a:r>
              <a:rPr lang="en-US" sz="4000" dirty="0"/>
              <a:t>Database</a:t>
            </a:r>
          </a:p>
          <a:p>
            <a:pPr>
              <a:buFont typeface="Arial" panose="020B0604020202020204" pitchFamily="34" charset="0"/>
              <a:buChar char="•"/>
            </a:pPr>
            <a:r>
              <a:rPr lang="en-US" sz="4000" dirty="0"/>
              <a:t>DBMS</a:t>
            </a:r>
          </a:p>
          <a:p>
            <a:pPr>
              <a:buFont typeface="Arial" panose="020B0604020202020204" pitchFamily="34" charset="0"/>
              <a:buChar char="•"/>
            </a:pPr>
            <a:endParaRPr lang="en-US" dirty="0"/>
          </a:p>
          <a:p>
            <a:pPr marL="0" indent="0">
              <a:buNone/>
            </a:pPr>
            <a:r>
              <a:rPr lang="en-US" dirty="0"/>
              <a:t>						Next Session…..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4800" b="0" i="0" u="none" strike="noStrike" kern="1200" cap="none" spc="0" normalizeH="0" baseline="0" noProof="0" dirty="0">
                <a:ln>
                  <a:noFill/>
                </a:ln>
                <a:solidFill>
                  <a:prstClr val="black"/>
                </a:solidFill>
                <a:effectLst/>
                <a:uLnTx/>
                <a:uFillTx/>
                <a:latin typeface="Calibri" panose="020F0502020204030204"/>
                <a:ea typeface="+mn-ea"/>
                <a:cs typeface="+mn-cs"/>
              </a:rPr>
              <a:t>- Database Environment</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371600" lvl="3" indent="0">
              <a:buNone/>
            </a:pPr>
            <a:endParaRPr lang="en-US" sz="2000" dirty="0"/>
          </a:p>
          <a:p>
            <a:pPr>
              <a:buFont typeface="Arial" panose="020B0604020202020204" pitchFamily="34" charset="0"/>
              <a:buChar char="•"/>
            </a:pPr>
            <a:endParaRPr lang="en-US" sz="2000" dirty="0"/>
          </a:p>
          <a:p>
            <a:pPr marL="0" indent="0">
              <a:buNone/>
            </a:pPr>
            <a:endParaRPr lang="en-US" sz="2000" dirty="0"/>
          </a:p>
        </p:txBody>
      </p:sp>
    </p:spTree>
    <p:extLst>
      <p:ext uri="{BB962C8B-B14F-4D97-AF65-F5344CB8AC3E}">
        <p14:creationId xmlns:p14="http://schemas.microsoft.com/office/powerpoint/2010/main" val="36967569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F2DBCE-DEA3-3C4B-BDD1-50A076A9C926}"/>
              </a:ext>
            </a:extLst>
          </p:cNvPr>
          <p:cNvSpPr>
            <a:spLocks noGrp="1"/>
          </p:cNvSpPr>
          <p:nvPr>
            <p:ph idx="1"/>
          </p:nvPr>
        </p:nvSpPr>
        <p:spPr>
          <a:xfrm>
            <a:off x="694764" y="313578"/>
            <a:ext cx="10515600" cy="4351338"/>
          </a:xfrm>
        </p:spPr>
        <p:txBody>
          <a:bodyPr/>
          <a:lstStyle/>
          <a:p>
            <a:pPr marL="0" indent="0" algn="ctr">
              <a:buNone/>
            </a:pPr>
            <a:r>
              <a:rPr lang="en-GB" sz="4400" dirty="0"/>
              <a:t>Tutorial 1</a:t>
            </a:r>
          </a:p>
          <a:p>
            <a:pPr marL="457200" indent="-457200">
              <a:lnSpc>
                <a:spcPct val="107000"/>
              </a:lnSpc>
              <a:spcAft>
                <a:spcPts val="800"/>
              </a:spcAft>
              <a:buAutoNum type="arabicPeriod"/>
            </a:pPr>
            <a:r>
              <a:rPr lang="en-GB" sz="2400" dirty="0">
                <a:effectLst/>
                <a:latin typeface="Calibri" panose="020F0502020204030204" pitchFamily="34" charset="0"/>
                <a:ea typeface="DengXian" panose="02010600030101010101" pitchFamily="2" charset="-122"/>
                <a:cs typeface="Arial" panose="020B0604020202020204" pitchFamily="34" charset="0"/>
              </a:rPr>
              <a:t>The scenario for </a:t>
            </a:r>
            <a:r>
              <a:rPr lang="en-GB" sz="2400" dirty="0" err="1">
                <a:effectLst/>
                <a:latin typeface="Calibri" panose="020F0502020204030204" pitchFamily="34" charset="0"/>
                <a:ea typeface="DengXian" panose="02010600030101010101" pitchFamily="2" charset="-122"/>
                <a:cs typeface="Arial" panose="020B0604020202020204" pitchFamily="34" charset="0"/>
              </a:rPr>
              <a:t>DreamHome</a:t>
            </a:r>
            <a:r>
              <a:rPr lang="en-GB" sz="2400" dirty="0">
                <a:effectLst/>
                <a:latin typeface="Calibri" panose="020F0502020204030204" pitchFamily="34" charset="0"/>
                <a:ea typeface="DengXian" panose="02010600030101010101" pitchFamily="2" charset="-122"/>
                <a:cs typeface="Arial" panose="020B0604020202020204" pitchFamily="34" charset="0"/>
              </a:rPr>
              <a:t> case study is available in </a:t>
            </a:r>
            <a:r>
              <a:rPr lang="en-GB" sz="2400" dirty="0">
                <a:latin typeface="Calibri" panose="020F0502020204030204" pitchFamily="34" charset="0"/>
                <a:ea typeface="DengXian" panose="02010600030101010101" pitchFamily="2" charset="-122"/>
                <a:cs typeface="Arial" panose="020B0604020202020204" pitchFamily="34" charset="0"/>
              </a:rPr>
              <a:t>M</a:t>
            </a:r>
            <a:r>
              <a:rPr lang="en-GB" sz="2400" dirty="0">
                <a:effectLst/>
                <a:latin typeface="Calibri" panose="020F0502020204030204" pitchFamily="34" charset="0"/>
                <a:ea typeface="DengXian" panose="02010600030101010101" pitchFamily="2" charset="-122"/>
                <a:cs typeface="Arial" panose="020B0604020202020204" pitchFamily="34" charset="0"/>
              </a:rPr>
              <a:t>oodle (</a:t>
            </a:r>
            <a:r>
              <a:rPr lang="en-GB" sz="2400" dirty="0">
                <a:effectLst/>
                <a:latin typeface="Calibri" panose="020F0502020204030204" pitchFamily="34" charset="0"/>
                <a:ea typeface="DengXian" panose="02010600030101010101" pitchFamily="2" charset="-122"/>
                <a:cs typeface="Arial" panose="020B0604020202020204" pitchFamily="34" charset="0"/>
                <a:hlinkClick r:id="rId2"/>
              </a:rPr>
              <a:t>https://moodle.uwtsd.ac.uk/course/view.php?id=2042#</a:t>
            </a:r>
            <a:r>
              <a:rPr lang="en-GB" sz="2400" dirty="0">
                <a:effectLst/>
                <a:latin typeface="Calibri" panose="020F0502020204030204" pitchFamily="34" charset="0"/>
                <a:ea typeface="DengXian" panose="02010600030101010101" pitchFamily="2" charset="-122"/>
                <a:cs typeface="Arial" panose="020B0604020202020204" pitchFamily="34" charset="0"/>
              </a:rPr>
              <a:t>)</a:t>
            </a:r>
          </a:p>
          <a:p>
            <a:pPr marL="0" indent="0">
              <a:lnSpc>
                <a:spcPct val="107000"/>
              </a:lnSpc>
              <a:spcAft>
                <a:spcPts val="800"/>
              </a:spcAft>
              <a:buNone/>
            </a:pPr>
            <a:r>
              <a:rPr lang="en-GB" sz="2400" dirty="0">
                <a:effectLst/>
                <a:latin typeface="Calibri" panose="020F0502020204030204" pitchFamily="34" charset="0"/>
                <a:ea typeface="DengXian" panose="02010600030101010101" pitchFamily="2" charset="-122"/>
                <a:cs typeface="Arial" panose="020B0604020202020204" pitchFamily="34" charset="0"/>
              </a:rPr>
              <a:t>	(a) In what ways would a DBMS help this organization?</a:t>
            </a:r>
          </a:p>
          <a:p>
            <a:pPr marL="0" indent="0">
              <a:lnSpc>
                <a:spcPct val="107000"/>
              </a:lnSpc>
              <a:spcAft>
                <a:spcPts val="800"/>
              </a:spcAft>
              <a:buNone/>
            </a:pPr>
            <a:r>
              <a:rPr lang="en-GB" sz="2400" dirty="0">
                <a:effectLst/>
                <a:latin typeface="Calibri" panose="020F0502020204030204" pitchFamily="34" charset="0"/>
                <a:ea typeface="DengXian" panose="02010600030101010101" pitchFamily="2" charset="-122"/>
                <a:cs typeface="Arial" panose="020B0604020202020204" pitchFamily="34" charset="0"/>
              </a:rPr>
              <a:t>	(b) How would you describe the connections or associations that you 		      believe exist among these main entities 					       	      (Staff, Branch Offices, Property Owners, Properties, Clients etc.,)</a:t>
            </a:r>
          </a:p>
          <a:p>
            <a:pPr marL="0" indent="0">
              <a:lnSpc>
                <a:spcPct val="107000"/>
              </a:lnSpc>
              <a:spcAft>
                <a:spcPts val="800"/>
              </a:spcAft>
              <a:buNone/>
            </a:pPr>
            <a:r>
              <a:rPr lang="en-GB" sz="2400" dirty="0">
                <a:effectLst/>
                <a:latin typeface="Calibri" panose="020F0502020204030204" pitchFamily="34" charset="0"/>
                <a:ea typeface="DengXian" panose="02010600030101010101" pitchFamily="2" charset="-122"/>
                <a:cs typeface="Arial" panose="020B0604020202020204" pitchFamily="34" charset="0"/>
              </a:rPr>
              <a:t>	(c) what details do you think need to be stored in the database?</a:t>
            </a:r>
          </a:p>
          <a:p>
            <a:pPr marL="0" indent="0">
              <a:lnSpc>
                <a:spcPct val="107000"/>
              </a:lnSpc>
              <a:spcAft>
                <a:spcPts val="800"/>
              </a:spcAft>
              <a:buNone/>
            </a:pPr>
            <a:r>
              <a:rPr lang="en-GB" sz="2400" dirty="0">
                <a:effectLst/>
                <a:latin typeface="Calibri" panose="020F0502020204030204" pitchFamily="34" charset="0"/>
                <a:ea typeface="DengXian" panose="02010600030101010101" pitchFamily="2" charset="-122"/>
                <a:cs typeface="Arial" panose="020B0604020202020204" pitchFamily="34" charset="0"/>
              </a:rPr>
              <a:t>	(d) What queries do you think are required?</a:t>
            </a: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lgn="ctr">
              <a:buNone/>
            </a:pPr>
            <a:endParaRPr lang="en-GB" sz="4400" dirty="0"/>
          </a:p>
        </p:txBody>
      </p:sp>
    </p:spTree>
    <p:extLst>
      <p:ext uri="{BB962C8B-B14F-4D97-AF65-F5344CB8AC3E}">
        <p14:creationId xmlns:p14="http://schemas.microsoft.com/office/powerpoint/2010/main" val="1268137005"/>
      </p:ext>
    </p:extLst>
  </p:cSld>
  <p:clrMapOvr>
    <a:masterClrMapping/>
  </p:clrMapOvr>
</p:sld>
</file>

<file path=ppt/theme/theme1.xml><?xml version="1.0" encoding="utf-8"?>
<a:theme xmlns:a="http://schemas.openxmlformats.org/drawingml/2006/main" name="content slid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tent slide template" id="{125065F7-B211-4A5C-A1CF-B50C7211C943}" vid="{B8301DC0-4BAA-4361-B5F2-DD5D06C69812}"/>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title and content new">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itle and content new" id="{B47FA701-FB60-4F58-990A-23DAFAA0A824}" vid="{E7D14248-1312-4751-828B-7EEC4C836A3D}"/>
    </a:ext>
  </a:extLst>
</a:theme>
</file>

<file path=ppt/theme/theme20.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content slide template</Template>
  <TotalTime>0</TotalTime>
  <Words>1566</Words>
  <Application>Microsoft Office PowerPoint</Application>
  <PresentationFormat>Widescreen</PresentationFormat>
  <Paragraphs>213</Paragraphs>
  <Slides>25</Slides>
  <Notes>18</Notes>
  <HiddenSlides>1</HiddenSlides>
  <MMClips>0</MMClips>
  <ScaleCrop>false</ScaleCrop>
  <HeadingPairs>
    <vt:vector size="6" baseType="variant">
      <vt:variant>
        <vt:lpstr>Fonts Used</vt:lpstr>
      </vt:variant>
      <vt:variant>
        <vt:i4>12</vt:i4>
      </vt:variant>
      <vt:variant>
        <vt:lpstr>Theme</vt:lpstr>
      </vt:variant>
      <vt:variant>
        <vt:i4>21</vt:i4>
      </vt:variant>
      <vt:variant>
        <vt:lpstr>Slide Titles</vt:lpstr>
      </vt:variant>
      <vt:variant>
        <vt:i4>25</vt:i4>
      </vt:variant>
    </vt:vector>
  </HeadingPairs>
  <TitlesOfParts>
    <vt:vector size="58" baseType="lpstr">
      <vt:lpstr>GillSans</vt:lpstr>
      <vt:lpstr>GillSans-Light</vt:lpstr>
      <vt:lpstr>Google Sans</vt:lpstr>
      <vt:lpstr>NewBaskervilleITCbyBT-Bold</vt:lpstr>
      <vt:lpstr>NewBaskervilleITCbyBT-Roman</vt:lpstr>
      <vt:lpstr>OracleSansVF</vt:lpstr>
      <vt:lpstr>SF-Body-font</vt:lpstr>
      <vt:lpstr>Söhne</vt:lpstr>
      <vt:lpstr>Arial</vt:lpstr>
      <vt:lpstr>Calibri</vt:lpstr>
      <vt:lpstr>Calibri Light</vt:lpstr>
      <vt:lpstr>Libre Baskerville</vt:lpstr>
      <vt:lpstr>content slide template</vt:lpstr>
      <vt:lpstr>Text 1</vt:lpstr>
      <vt:lpstr>1_Text 1</vt:lpstr>
      <vt:lpstr>Holding PAge</vt:lpstr>
      <vt:lpstr>Title Slide 1</vt:lpstr>
      <vt:lpstr>Title Slide 2</vt:lpstr>
      <vt:lpstr>Title Slide 3</vt:lpstr>
      <vt:lpstr>Title Slide 4</vt:lpstr>
      <vt:lpstr>Sub Title 1</vt:lpstr>
      <vt:lpstr>Sub Title 2</vt:lpstr>
      <vt:lpstr>Sub Title 3</vt:lpstr>
      <vt:lpstr>Sub Title 4</vt:lpstr>
      <vt:lpstr>Text 2</vt:lpstr>
      <vt:lpstr>Text 3</vt:lpstr>
      <vt:lpstr>Text 4</vt:lpstr>
      <vt:lpstr>Text Break / Info Slide 1</vt:lpstr>
      <vt:lpstr>Text Break Info Slide 2</vt:lpstr>
      <vt:lpstr>UWTSD Logo Only_Image Bkgrnd</vt:lpstr>
      <vt:lpstr>title and content new</vt:lpstr>
      <vt:lpstr>UWTSD 200_Title Page 2</vt:lpstr>
      <vt:lpstr>Office Theme</vt:lpstr>
      <vt:lpstr>ACCA4023–Introduction to Web and Database Concepts</vt:lpstr>
      <vt:lpstr>Learning Objectives of the database Concepts</vt:lpstr>
      <vt:lpstr>Today’s Objectives</vt:lpstr>
      <vt:lpstr>Which one of the below doesn’t use database?</vt:lpstr>
      <vt:lpstr>Why Database Management Systems?</vt:lpstr>
      <vt:lpstr>File-Based Approach</vt:lpstr>
      <vt:lpstr>PowerPoint Presentation</vt:lpstr>
      <vt:lpstr>PowerPoint Presentation</vt:lpstr>
      <vt:lpstr>PowerPoint Presentation</vt:lpstr>
      <vt:lpstr>PowerPoint Presentation</vt:lpstr>
      <vt:lpstr>PowerPoint Presentation</vt:lpstr>
      <vt:lpstr>PowerPoint Presentation</vt:lpstr>
      <vt:lpstr>Limitations of File-Based Approach</vt:lpstr>
      <vt:lpstr>Limitations of File-Based Approach</vt:lpstr>
      <vt:lpstr>Database Approach</vt:lpstr>
      <vt:lpstr>The Database Management System (DBMS)</vt:lpstr>
      <vt:lpstr>PowerPoint Presentation</vt:lpstr>
      <vt:lpstr>PowerPoint Presentation</vt:lpstr>
      <vt:lpstr>PowerPoint Presentation</vt:lpstr>
      <vt:lpstr>PowerPoint Presentation</vt:lpstr>
      <vt:lpstr>Database Example (activity)</vt:lpstr>
      <vt:lpstr>Database Example</vt:lpstr>
      <vt:lpstr>Evolution of the database</vt:lpstr>
      <vt:lpstr>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ACCA4023 – Introduction to Web and Database Concepts</dc:title>
  <dc:creator>Divya Chidambaram</dc:creator>
  <cp:lastModifiedBy>Divya Chidambaram</cp:lastModifiedBy>
  <cp:revision>4</cp:revision>
  <dcterms:created xsi:type="dcterms:W3CDTF">2023-01-13T14:32:32Z</dcterms:created>
  <dcterms:modified xsi:type="dcterms:W3CDTF">2023-10-13T10:53:19Z</dcterms:modified>
</cp:coreProperties>
</file>