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6" name="Shape 56"/>
        <p:cNvGrpSpPr/>
        <p:nvPr/>
      </p:nvGrpSpPr>
      <p:grpSpPr>
        <a:xfrm>
          <a:off x="0" y="0"/>
          <a:ext cx="0" cy="0"/>
          <a:chOff x="0" y="0"/>
          <a:chExt cx="0" cy="0"/>
        </a:xfrm>
      </p:grpSpPr>
      <p:sp>
        <p:nvSpPr>
          <p:cNvPr id="57" name="Google Shape;57;g7646d45cb3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7646d45cb3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g7646d45b6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7646d45b6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Google Shape;69;g7646d45cb3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7646d45cb3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5" name="Shape 75"/>
        <p:cNvGrpSpPr/>
        <p:nvPr/>
      </p:nvGrpSpPr>
      <p:grpSpPr>
        <a:xfrm>
          <a:off x="0" y="0"/>
          <a:ext cx="0" cy="0"/>
          <a:chOff x="0" y="0"/>
          <a:chExt cx="0" cy="0"/>
        </a:xfrm>
      </p:grpSpPr>
      <p:sp>
        <p:nvSpPr>
          <p:cNvPr id="76" name="Google Shape;76;g7646d45cb3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7646d45cb3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Google Shape;83;g7646d45cb3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7646d45cb3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9" name="Shape 89"/>
        <p:cNvGrpSpPr/>
        <p:nvPr/>
      </p:nvGrpSpPr>
      <p:grpSpPr>
        <a:xfrm>
          <a:off x="0" y="0"/>
          <a:ext cx="0" cy="0"/>
          <a:chOff x="0" y="0"/>
          <a:chExt cx="0" cy="0"/>
        </a:xfrm>
      </p:grpSpPr>
      <p:sp>
        <p:nvSpPr>
          <p:cNvPr id="90" name="Google Shape;90;g7646d45cb3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7646d45cb3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6" name="Shape 96"/>
        <p:cNvGrpSpPr/>
        <p:nvPr/>
      </p:nvGrpSpPr>
      <p:grpSpPr>
        <a:xfrm>
          <a:off x="0" y="0"/>
          <a:ext cx="0" cy="0"/>
          <a:chOff x="0" y="0"/>
          <a:chExt cx="0" cy="0"/>
        </a:xfrm>
      </p:grpSpPr>
      <p:sp>
        <p:nvSpPr>
          <p:cNvPr id="97" name="Google Shape;97;g7646d45cb3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7646d45cb3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1" name="Shape 101"/>
        <p:cNvGrpSpPr/>
        <p:nvPr/>
      </p:nvGrpSpPr>
      <p:grpSpPr>
        <a:xfrm>
          <a:off x="0" y="0"/>
          <a:ext cx="0" cy="0"/>
          <a:chOff x="0" y="0"/>
          <a:chExt cx="0" cy="0"/>
        </a:xfrm>
      </p:grpSpPr>
      <p:sp>
        <p:nvSpPr>
          <p:cNvPr id="102" name="Google Shape;102;g7646d45cb3_0_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7646d45cb3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7" name="Shape 107"/>
        <p:cNvGrpSpPr/>
        <p:nvPr/>
      </p:nvGrpSpPr>
      <p:grpSpPr>
        <a:xfrm>
          <a:off x="0" y="0"/>
          <a:ext cx="0" cy="0"/>
          <a:chOff x="0" y="0"/>
          <a:chExt cx="0" cy="0"/>
        </a:xfrm>
      </p:grpSpPr>
      <p:sp>
        <p:nvSpPr>
          <p:cNvPr id="108" name="Google Shape;108;g7646d45cb3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7646d45cb3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Google Shape;114;g7646d45cb3_0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7646d45cb3_0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0" name="Shape 120"/>
        <p:cNvGrpSpPr/>
        <p:nvPr/>
      </p:nvGrpSpPr>
      <p:grpSpPr>
        <a:xfrm>
          <a:off x="0" y="0"/>
          <a:ext cx="0" cy="0"/>
          <a:chOff x="0" y="0"/>
          <a:chExt cx="0" cy="0"/>
        </a:xfrm>
      </p:grpSpPr>
      <p:sp>
        <p:nvSpPr>
          <p:cNvPr id="121" name="Google Shape;121;g7646d45cb3_0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7646d45cb3_0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Google Shape;128;g7646d45cb3_0_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7646d45cb3_0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4" name="Shape 134"/>
        <p:cNvGrpSpPr/>
        <p:nvPr/>
      </p:nvGrpSpPr>
      <p:grpSpPr>
        <a:xfrm>
          <a:off x="0" y="0"/>
          <a:ext cx="0" cy="0"/>
          <a:chOff x="0" y="0"/>
          <a:chExt cx="0" cy="0"/>
        </a:xfrm>
      </p:grpSpPr>
      <p:sp>
        <p:nvSpPr>
          <p:cNvPr id="135" name="Google Shape;135;g7646d45cb3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7646d45cb3_0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g7646d45cb3_0_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7646d45cb3_0_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7646d45cb3_0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7646d45cb3_0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My Individual Seminar Presentation</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Study Skills for future employability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Three important study skills</a:t>
            </a:r>
            <a:endParaRPr/>
          </a:p>
        </p:txBody>
      </p:sp>
      <p:sp>
        <p:nvSpPr>
          <p:cNvPr id="61" name="Google Shape;61;p1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2400"/>
              <a:t>Today I am going to speak about three important study skills, that I believe will benefit young people going forward in their lives and help them to gain the employability that they can achieve developing these skills, as it is getting more difficult to gain employability, even when an academic degree has been achieved.</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Self-Knowledge and Emotional Intelligence</a:t>
            </a:r>
            <a:endParaRPr/>
          </a:p>
        </p:txBody>
      </p:sp>
      <p:sp>
        <p:nvSpPr>
          <p:cNvPr id="67" name="Google Shape;67;p1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AutoNum type="arabicPeriod"/>
            </a:pPr>
            <a:r>
              <a:rPr lang="en"/>
              <a:t>A very important skill needed in the future for </a:t>
            </a:r>
            <a:r>
              <a:rPr lang="en"/>
              <a:t>young</a:t>
            </a:r>
            <a:r>
              <a:rPr lang="en"/>
              <a:t> </a:t>
            </a:r>
            <a:r>
              <a:rPr lang="en"/>
              <a:t>people in</a:t>
            </a:r>
            <a:r>
              <a:rPr lang="en"/>
              <a:t> the workforce is Self-Knowledge.</a:t>
            </a:r>
            <a:endParaRPr/>
          </a:p>
          <a:p>
            <a:pPr indent="-342900" lvl="0" marL="457200" rtl="0" algn="l">
              <a:spcBef>
                <a:spcPts val="0"/>
              </a:spcBef>
              <a:spcAft>
                <a:spcPts val="0"/>
              </a:spcAft>
              <a:buSzPts val="1800"/>
              <a:buAutoNum type="arabicPeriod"/>
            </a:pPr>
            <a:r>
              <a:rPr lang="en"/>
              <a:t>They need to know themselves well enough to know their </a:t>
            </a:r>
            <a:r>
              <a:rPr lang="en"/>
              <a:t>strengths</a:t>
            </a:r>
            <a:r>
              <a:rPr lang="en"/>
              <a:t> and weaknesses.</a:t>
            </a:r>
            <a:endParaRPr/>
          </a:p>
          <a:p>
            <a:pPr indent="-342900" lvl="0" marL="457200" rtl="0" algn="l">
              <a:spcBef>
                <a:spcPts val="0"/>
              </a:spcBef>
              <a:spcAft>
                <a:spcPts val="0"/>
              </a:spcAft>
              <a:buSzPts val="1800"/>
              <a:buAutoNum type="arabicPeriod"/>
            </a:pPr>
            <a:r>
              <a:rPr lang="en"/>
              <a:t>When they understand themselves, they can make adjustments where needed so they can perform at their very best.</a:t>
            </a:r>
            <a:endParaRPr/>
          </a:p>
          <a:p>
            <a:pPr indent="-342900" lvl="0" marL="457200" rtl="0" algn="l">
              <a:spcBef>
                <a:spcPts val="0"/>
              </a:spcBef>
              <a:spcAft>
                <a:spcPts val="0"/>
              </a:spcAft>
              <a:buSzPts val="1800"/>
              <a:buAutoNum type="arabicPeriod"/>
            </a:pPr>
            <a:r>
              <a:rPr lang="en"/>
              <a:t>Young people who know themselves, not only can approach and solve problems, but work better with others and in a team.</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71" name="Shape 71"/>
        <p:cNvGrpSpPr/>
        <p:nvPr/>
      </p:nvGrpSpPr>
      <p:grpSpPr>
        <a:xfrm>
          <a:off x="0" y="0"/>
          <a:ext cx="0" cy="0"/>
          <a:chOff x="0" y="0"/>
          <a:chExt cx="0" cy="0"/>
        </a:xfrm>
      </p:grpSpPr>
      <p:sp>
        <p:nvSpPr>
          <p:cNvPr id="72" name="Google Shape;72;p16"/>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Emotional Intelligence</a:t>
            </a:r>
            <a:endParaRPr/>
          </a:p>
        </p:txBody>
      </p:sp>
      <p:sp>
        <p:nvSpPr>
          <p:cNvPr id="73" name="Google Shape;73;p16"/>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Social Awareness</a:t>
            </a:r>
            <a:endParaRPr/>
          </a:p>
        </p:txBody>
      </p:sp>
      <p:sp>
        <p:nvSpPr>
          <p:cNvPr id="74" name="Google Shape;74;p16"/>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400"/>
              <a:t>Organisational Awareness</a:t>
            </a:r>
            <a:endParaRPr sz="2400"/>
          </a:p>
          <a:p>
            <a:pPr indent="0" lvl="0" marL="0" rtl="0" algn="l">
              <a:spcBef>
                <a:spcPts val="1600"/>
              </a:spcBef>
              <a:spcAft>
                <a:spcPts val="1600"/>
              </a:spcAft>
              <a:buNone/>
            </a:pPr>
            <a:r>
              <a:rPr lang="en" sz="2400"/>
              <a:t>Service Orientation</a:t>
            </a:r>
            <a:endParaRPr sz="24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78" name="Shape 78"/>
        <p:cNvGrpSpPr/>
        <p:nvPr/>
      </p:nvGrpSpPr>
      <p:grpSpPr>
        <a:xfrm>
          <a:off x="0" y="0"/>
          <a:ext cx="0" cy="0"/>
          <a:chOff x="0" y="0"/>
          <a:chExt cx="0" cy="0"/>
        </a:xfrm>
      </p:grpSpPr>
      <p:sp>
        <p:nvSpPr>
          <p:cNvPr id="79" name="Google Shape;79;p17"/>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Emotional Intelligence</a:t>
            </a:r>
            <a:endParaRPr/>
          </a:p>
        </p:txBody>
      </p:sp>
      <p:sp>
        <p:nvSpPr>
          <p:cNvPr id="80" name="Google Shape;80;p17"/>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Self-Awareness</a:t>
            </a:r>
            <a:endParaRPr/>
          </a:p>
        </p:txBody>
      </p:sp>
      <p:sp>
        <p:nvSpPr>
          <p:cNvPr id="81" name="Google Shape;81;p17"/>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400"/>
              <a:t>Emotional Self-Awareness</a:t>
            </a:r>
            <a:endParaRPr sz="2400"/>
          </a:p>
          <a:p>
            <a:pPr indent="0" lvl="0" marL="0" rtl="0" algn="l">
              <a:spcBef>
                <a:spcPts val="1600"/>
              </a:spcBef>
              <a:spcAft>
                <a:spcPts val="1600"/>
              </a:spcAft>
              <a:buNone/>
            </a:pPr>
            <a:r>
              <a:rPr lang="en" sz="2400"/>
              <a:t>Accurate Self Assessment</a:t>
            </a:r>
            <a:endParaRPr sz="24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85" name="Shape 85"/>
        <p:cNvGrpSpPr/>
        <p:nvPr/>
      </p:nvGrpSpPr>
      <p:grpSpPr>
        <a:xfrm>
          <a:off x="0" y="0"/>
          <a:ext cx="0" cy="0"/>
          <a:chOff x="0" y="0"/>
          <a:chExt cx="0" cy="0"/>
        </a:xfrm>
      </p:grpSpPr>
      <p:sp>
        <p:nvSpPr>
          <p:cNvPr id="86" name="Google Shape;86;p18"/>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Emotional Intelligence</a:t>
            </a:r>
            <a:endParaRPr/>
          </a:p>
        </p:txBody>
      </p:sp>
      <p:sp>
        <p:nvSpPr>
          <p:cNvPr id="87" name="Google Shape;87;p18"/>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Self Management</a:t>
            </a:r>
            <a:endParaRPr/>
          </a:p>
        </p:txBody>
      </p:sp>
      <p:sp>
        <p:nvSpPr>
          <p:cNvPr id="88" name="Google Shape;88;p18"/>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400"/>
              <a:t>Self-Control</a:t>
            </a:r>
            <a:endParaRPr sz="2400"/>
          </a:p>
          <a:p>
            <a:pPr indent="0" lvl="0" marL="0" rtl="0" algn="l">
              <a:spcBef>
                <a:spcPts val="1600"/>
              </a:spcBef>
              <a:spcAft>
                <a:spcPts val="0"/>
              </a:spcAft>
              <a:buNone/>
            </a:pPr>
            <a:r>
              <a:rPr lang="en" sz="2400"/>
              <a:t>Trustworthiness</a:t>
            </a:r>
            <a:endParaRPr sz="2400"/>
          </a:p>
          <a:p>
            <a:pPr indent="0" lvl="0" marL="0" rtl="0" algn="l">
              <a:spcBef>
                <a:spcPts val="1600"/>
              </a:spcBef>
              <a:spcAft>
                <a:spcPts val="0"/>
              </a:spcAft>
              <a:buNone/>
            </a:pPr>
            <a:r>
              <a:rPr lang="en" sz="2400"/>
              <a:t>Conscientiousness</a:t>
            </a:r>
            <a:endParaRPr sz="2400"/>
          </a:p>
          <a:p>
            <a:pPr indent="0" lvl="0" marL="0" rtl="0" algn="l">
              <a:spcBef>
                <a:spcPts val="1600"/>
              </a:spcBef>
              <a:spcAft>
                <a:spcPts val="0"/>
              </a:spcAft>
              <a:buNone/>
            </a:pPr>
            <a:r>
              <a:rPr lang="en" sz="2400"/>
              <a:t>Adaptability</a:t>
            </a:r>
            <a:endParaRPr sz="2400"/>
          </a:p>
          <a:p>
            <a:pPr indent="0" lvl="0" marL="0" rtl="0" algn="l">
              <a:spcBef>
                <a:spcPts val="1600"/>
              </a:spcBef>
              <a:spcAft>
                <a:spcPts val="0"/>
              </a:spcAft>
              <a:buNone/>
            </a:pPr>
            <a:r>
              <a:rPr lang="en" sz="2400"/>
              <a:t>Achievement</a:t>
            </a:r>
            <a:endParaRPr sz="2400"/>
          </a:p>
          <a:p>
            <a:pPr indent="0" lvl="0" marL="0" rtl="0" algn="l">
              <a:spcBef>
                <a:spcPts val="1600"/>
              </a:spcBef>
              <a:spcAft>
                <a:spcPts val="0"/>
              </a:spcAft>
              <a:buNone/>
            </a:pPr>
            <a:r>
              <a:rPr lang="en" sz="2400"/>
              <a:t>Drive to succeed</a:t>
            </a:r>
            <a:endParaRPr sz="2400"/>
          </a:p>
          <a:p>
            <a:pPr indent="0" lvl="0" marL="0" rtl="0" algn="l">
              <a:spcBef>
                <a:spcPts val="1600"/>
              </a:spcBef>
              <a:spcAft>
                <a:spcPts val="1600"/>
              </a:spcAft>
              <a:buNone/>
            </a:pPr>
            <a:r>
              <a:rPr lang="en" sz="2400"/>
              <a:t>Initiative</a:t>
            </a:r>
            <a:endParaRPr sz="2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92" name="Shape 92"/>
        <p:cNvGrpSpPr/>
        <p:nvPr/>
      </p:nvGrpSpPr>
      <p:grpSpPr>
        <a:xfrm>
          <a:off x="0" y="0"/>
          <a:ext cx="0" cy="0"/>
          <a:chOff x="0" y="0"/>
          <a:chExt cx="0" cy="0"/>
        </a:xfrm>
      </p:grpSpPr>
      <p:sp>
        <p:nvSpPr>
          <p:cNvPr id="93" name="Google Shape;93;p1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Emotional Intelligence</a:t>
            </a:r>
            <a:endParaRPr/>
          </a:p>
        </p:txBody>
      </p:sp>
      <p:sp>
        <p:nvSpPr>
          <p:cNvPr id="94" name="Google Shape;94;p1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Relationship Management</a:t>
            </a:r>
            <a:endParaRPr/>
          </a:p>
        </p:txBody>
      </p:sp>
      <p:sp>
        <p:nvSpPr>
          <p:cNvPr id="95" name="Google Shape;95;p19"/>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2400"/>
              <a:t>Influence</a:t>
            </a:r>
            <a:endParaRPr sz="2400"/>
          </a:p>
          <a:p>
            <a:pPr indent="0" lvl="0" marL="0" rtl="0" algn="l">
              <a:spcBef>
                <a:spcPts val="1600"/>
              </a:spcBef>
              <a:spcAft>
                <a:spcPts val="0"/>
              </a:spcAft>
              <a:buNone/>
            </a:pPr>
            <a:r>
              <a:rPr lang="en" sz="2400"/>
              <a:t>Inspirational Leadership</a:t>
            </a:r>
            <a:endParaRPr sz="2400"/>
          </a:p>
          <a:p>
            <a:pPr indent="0" lvl="0" marL="0" rtl="0" algn="l">
              <a:spcBef>
                <a:spcPts val="1600"/>
              </a:spcBef>
              <a:spcAft>
                <a:spcPts val="0"/>
              </a:spcAft>
              <a:buNone/>
            </a:pPr>
            <a:r>
              <a:rPr lang="en" sz="2400"/>
              <a:t>Developing Others</a:t>
            </a:r>
            <a:endParaRPr sz="2400"/>
          </a:p>
          <a:p>
            <a:pPr indent="0" lvl="0" marL="0" rtl="0" algn="l">
              <a:spcBef>
                <a:spcPts val="1600"/>
              </a:spcBef>
              <a:spcAft>
                <a:spcPts val="0"/>
              </a:spcAft>
              <a:buNone/>
            </a:pPr>
            <a:r>
              <a:rPr lang="en" sz="2400"/>
              <a:t>Building bonds</a:t>
            </a:r>
            <a:endParaRPr sz="2400"/>
          </a:p>
          <a:p>
            <a:pPr indent="0" lvl="0" marL="0" rtl="0" algn="l">
              <a:spcBef>
                <a:spcPts val="1600"/>
              </a:spcBef>
              <a:spcAft>
                <a:spcPts val="0"/>
              </a:spcAft>
              <a:buNone/>
            </a:pPr>
            <a:r>
              <a:rPr lang="en" sz="2400"/>
              <a:t>Teamwork and Collaboration</a:t>
            </a:r>
            <a:endParaRPr sz="2400"/>
          </a:p>
          <a:p>
            <a:pPr indent="0" lvl="0" marL="0" rtl="0" algn="l">
              <a:spcBef>
                <a:spcPts val="1600"/>
              </a:spcBef>
              <a:spcAft>
                <a:spcPts val="16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99" name="Shape 99"/>
        <p:cNvGrpSpPr/>
        <p:nvPr/>
      </p:nvGrpSpPr>
      <p:grpSpPr>
        <a:xfrm>
          <a:off x="0" y="0"/>
          <a:ext cx="0" cy="0"/>
          <a:chOff x="0" y="0"/>
          <a:chExt cx="0" cy="0"/>
        </a:xfrm>
      </p:grpSpPr>
      <p:sp>
        <p:nvSpPr>
          <p:cNvPr id="100" name="Google Shape;100;p20"/>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Cognitive Flexibility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04" name="Shape 104"/>
        <p:cNvGrpSpPr/>
        <p:nvPr/>
      </p:nvGrpSpPr>
      <p:grpSpPr>
        <a:xfrm>
          <a:off x="0" y="0"/>
          <a:ext cx="0" cy="0"/>
          <a:chOff x="0" y="0"/>
          <a:chExt cx="0" cy="0"/>
        </a:xfrm>
      </p:grpSpPr>
      <p:sp>
        <p:nvSpPr>
          <p:cNvPr id="105" name="Google Shape;105;p2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Cognitive Flexibility Theory</a:t>
            </a:r>
            <a:endParaRPr/>
          </a:p>
        </p:txBody>
      </p:sp>
      <p:sp>
        <p:nvSpPr>
          <p:cNvPr id="106" name="Google Shape;106;p2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AutoNum type="arabicPeriod"/>
            </a:pPr>
            <a:r>
              <a:rPr lang="en"/>
              <a:t>Is specially formulated to support the use of interactive technology</a:t>
            </a:r>
            <a:endParaRPr/>
          </a:p>
          <a:p>
            <a:pPr indent="-342900" lvl="0" marL="457200" rtl="0" algn="l">
              <a:spcBef>
                <a:spcPts val="0"/>
              </a:spcBef>
              <a:spcAft>
                <a:spcPts val="0"/>
              </a:spcAft>
              <a:buSzPts val="1800"/>
              <a:buAutoNum type="arabicPeriod"/>
            </a:pPr>
            <a:r>
              <a:rPr lang="en"/>
              <a:t>It is concerned with the transfer of one's knowledge beyond their first learnings.</a:t>
            </a:r>
            <a:endParaRPr/>
          </a:p>
          <a:p>
            <a:pPr indent="-342900" lvl="0" marL="457200" rtl="0" algn="l">
              <a:spcBef>
                <a:spcPts val="0"/>
              </a:spcBef>
              <a:spcAft>
                <a:spcPts val="0"/>
              </a:spcAft>
              <a:buSzPts val="1800"/>
              <a:buAutoNum type="arabicPeriod"/>
            </a:pPr>
            <a:r>
              <a:rPr lang="en"/>
              <a:t>It is interested in the emphasis of information being presented from a multiple of perspectives.</a:t>
            </a:r>
            <a:endParaRPr/>
          </a:p>
          <a:p>
            <a:pPr indent="-342900" lvl="0" marL="457200" rtl="0" algn="l">
              <a:spcBef>
                <a:spcPts val="0"/>
              </a:spcBef>
              <a:spcAft>
                <a:spcPts val="0"/>
              </a:spcAft>
              <a:buSzPts val="1800"/>
              <a:buAutoNum type="arabicPeriod"/>
            </a:pPr>
            <a:r>
              <a:rPr lang="en"/>
              <a:t>It suggests that the effective learning is context-dependant, so instructions would need to be very specific.</a:t>
            </a:r>
            <a:endParaRPr/>
          </a:p>
          <a:p>
            <a:pPr indent="-342900" lvl="0" marL="457200" rtl="0" algn="l">
              <a:spcBef>
                <a:spcPts val="0"/>
              </a:spcBef>
              <a:spcAft>
                <a:spcPts val="0"/>
              </a:spcAft>
              <a:buSzPts val="1800"/>
              <a:buAutoNum type="arabicPeriod"/>
            </a:pPr>
            <a:r>
              <a:rPr lang="en"/>
              <a:t>It stresses the importance of constructive knowledge, learners must be given an opportunity, so they can develo</a:t>
            </a:r>
            <a:r>
              <a:rPr lang="en"/>
              <a:t>p their own representations of information in order to learn correctly.</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10" name="Shape 110"/>
        <p:cNvGrpSpPr/>
        <p:nvPr/>
      </p:nvGrpSpPr>
      <p:grpSpPr>
        <a:xfrm>
          <a:off x="0" y="0"/>
          <a:ext cx="0" cy="0"/>
          <a:chOff x="0" y="0"/>
          <a:chExt cx="0" cy="0"/>
        </a:xfrm>
      </p:grpSpPr>
      <p:sp>
        <p:nvSpPr>
          <p:cNvPr id="111" name="Google Shape;111;p2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3000"/>
              <a:t>Let's</a:t>
            </a:r>
            <a:r>
              <a:rPr lang="en" sz="3000"/>
              <a:t> test your cognitive flexibility right now</a:t>
            </a:r>
            <a:endParaRPr sz="3000"/>
          </a:p>
        </p:txBody>
      </p:sp>
      <p:sp>
        <p:nvSpPr>
          <p:cNvPr id="112" name="Google Shape;112;p22"/>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b="1" sz="3000">
              <a:solidFill>
                <a:srgbClr val="660000"/>
              </a:solidFill>
            </a:endParaRPr>
          </a:p>
          <a:p>
            <a:pPr indent="0" lvl="0" marL="0" rtl="0" algn="l">
              <a:spcBef>
                <a:spcPts val="1600"/>
              </a:spcBef>
              <a:spcAft>
                <a:spcPts val="0"/>
              </a:spcAft>
              <a:buNone/>
            </a:pPr>
            <a:r>
              <a:rPr b="1" lang="en" sz="3000">
                <a:solidFill>
                  <a:srgbClr val="660000"/>
                </a:solidFill>
              </a:rPr>
              <a:t>Blue</a:t>
            </a:r>
            <a:r>
              <a:rPr b="1" lang="en" sz="3000"/>
              <a:t>	 </a:t>
            </a:r>
            <a:r>
              <a:rPr b="1" lang="en" sz="3000">
                <a:solidFill>
                  <a:srgbClr val="FF00FF"/>
                </a:solidFill>
              </a:rPr>
              <a:t>Green</a:t>
            </a:r>
            <a:r>
              <a:rPr b="1" lang="en" sz="3000"/>
              <a:t>	 </a:t>
            </a:r>
            <a:r>
              <a:rPr b="1" lang="en" sz="3000">
                <a:solidFill>
                  <a:srgbClr val="20124D"/>
                </a:solidFill>
              </a:rPr>
              <a:t>Yellow</a:t>
            </a:r>
            <a:r>
              <a:rPr b="1" lang="en" sz="3000"/>
              <a:t>    </a:t>
            </a:r>
            <a:r>
              <a:rPr b="1" lang="en" sz="3000">
                <a:solidFill>
                  <a:srgbClr val="FFFF00"/>
                </a:solidFill>
              </a:rPr>
              <a:t>Brown</a:t>
            </a:r>
            <a:r>
              <a:rPr b="1" lang="en" sz="3000"/>
              <a:t>	 </a:t>
            </a:r>
            <a:r>
              <a:rPr b="1" lang="en" sz="3000">
                <a:solidFill>
                  <a:srgbClr val="CC0000"/>
                </a:solidFill>
              </a:rPr>
              <a:t>Orange</a:t>
            </a:r>
            <a:r>
              <a:rPr b="1" lang="en" sz="3000"/>
              <a:t>	</a:t>
            </a:r>
            <a:r>
              <a:rPr b="1" lang="en" sz="3000">
                <a:solidFill>
                  <a:schemeClr val="dk1"/>
                </a:solidFill>
              </a:rPr>
              <a:t>Red</a:t>
            </a:r>
            <a:endParaRPr b="1" sz="3000">
              <a:solidFill>
                <a:schemeClr val="dk1"/>
              </a:solidFill>
            </a:endParaRPr>
          </a:p>
          <a:p>
            <a:pPr indent="0" lvl="0" marL="0" rtl="0" algn="l">
              <a:spcBef>
                <a:spcPts val="1600"/>
              </a:spcBef>
              <a:spcAft>
                <a:spcPts val="0"/>
              </a:spcAft>
              <a:buNone/>
            </a:pPr>
            <a:r>
              <a:rPr b="1" lang="en" sz="3000">
                <a:solidFill>
                  <a:srgbClr val="EA9999"/>
                </a:solidFill>
              </a:rPr>
              <a:t>White	</a:t>
            </a:r>
            <a:r>
              <a:rPr b="1" lang="en" sz="3000">
                <a:solidFill>
                  <a:schemeClr val="accent6"/>
                </a:solidFill>
              </a:rPr>
              <a:t>Pink </a:t>
            </a:r>
            <a:r>
              <a:rPr b="1" lang="en" sz="3000"/>
              <a:t>	</a:t>
            </a:r>
            <a:r>
              <a:rPr b="1" lang="en" sz="3000">
                <a:solidFill>
                  <a:srgbClr val="BF9000"/>
                </a:solidFill>
              </a:rPr>
              <a:t>Grey</a:t>
            </a:r>
            <a:r>
              <a:rPr b="1" lang="en" sz="3000"/>
              <a:t>	   </a:t>
            </a:r>
            <a:r>
              <a:rPr b="1" lang="en" sz="3000">
                <a:solidFill>
                  <a:srgbClr val="0000FF"/>
                </a:solidFill>
              </a:rPr>
              <a:t>Purple	   </a:t>
            </a:r>
            <a:r>
              <a:rPr b="1" lang="en" sz="3000">
                <a:solidFill>
                  <a:srgbClr val="CC0000"/>
                </a:solidFill>
              </a:rPr>
              <a:t>Black</a:t>
            </a:r>
            <a:r>
              <a:rPr b="1" lang="en" sz="3000"/>
              <a:t>	   </a:t>
            </a:r>
            <a:r>
              <a:rPr b="1" lang="en" sz="3000">
                <a:solidFill>
                  <a:srgbClr val="CCCCCC"/>
                </a:solidFill>
              </a:rPr>
              <a:t>Yellow</a:t>
            </a:r>
            <a:endParaRPr b="1" sz="3000">
              <a:solidFill>
                <a:srgbClr val="CCCCCC"/>
              </a:solidFill>
            </a:endParaRPr>
          </a:p>
          <a:p>
            <a:pPr indent="0" lvl="0" marL="0" rtl="0" algn="l">
              <a:spcBef>
                <a:spcPts val="1600"/>
              </a:spcBef>
              <a:spcAft>
                <a:spcPts val="0"/>
              </a:spcAft>
              <a:buNone/>
            </a:pPr>
            <a:r>
              <a:rPr b="1" lang="en" sz="3000">
                <a:solidFill>
                  <a:srgbClr val="38761D"/>
                </a:solidFill>
              </a:rPr>
              <a:t>Red	</a:t>
            </a:r>
            <a:r>
              <a:rPr b="1" lang="en" sz="3000">
                <a:solidFill>
                  <a:srgbClr val="741B47"/>
                </a:solidFill>
              </a:rPr>
              <a:t>Yellow	</a:t>
            </a:r>
            <a:r>
              <a:rPr b="1" lang="en" sz="3000"/>
              <a:t>  </a:t>
            </a:r>
            <a:r>
              <a:rPr b="1" lang="en" sz="3000">
                <a:solidFill>
                  <a:schemeClr val="accent5"/>
                </a:solidFill>
              </a:rPr>
              <a:t>White</a:t>
            </a:r>
            <a:r>
              <a:rPr b="1" lang="en" sz="3000"/>
              <a:t>	 </a:t>
            </a:r>
            <a:r>
              <a:rPr b="1" lang="en" sz="3000">
                <a:solidFill>
                  <a:srgbClr val="A64D79"/>
                </a:solidFill>
              </a:rPr>
              <a:t>Green</a:t>
            </a:r>
            <a:r>
              <a:rPr b="1" lang="en" sz="3000"/>
              <a:t>	</a:t>
            </a:r>
            <a:r>
              <a:rPr b="1" lang="en" sz="3000">
                <a:solidFill>
                  <a:srgbClr val="5B0F00"/>
                </a:solidFill>
              </a:rPr>
              <a:t>Orange</a:t>
            </a:r>
            <a:r>
              <a:rPr b="1" lang="en" sz="3000"/>
              <a:t>	  </a:t>
            </a:r>
            <a:r>
              <a:rPr b="1" lang="en" sz="3000">
                <a:solidFill>
                  <a:srgbClr val="274E13"/>
                </a:solidFill>
              </a:rPr>
              <a:t>Pink</a:t>
            </a:r>
            <a:endParaRPr b="1" sz="3000">
              <a:solidFill>
                <a:srgbClr val="274E13"/>
              </a:solidFill>
            </a:endParaRPr>
          </a:p>
          <a:p>
            <a:pPr indent="0" lvl="0" marL="0" rtl="0" algn="l">
              <a:spcBef>
                <a:spcPts val="1600"/>
              </a:spcBef>
              <a:spcAft>
                <a:spcPts val="16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16" name="Shape 116"/>
        <p:cNvGrpSpPr/>
        <p:nvPr/>
      </p:nvGrpSpPr>
      <p:grpSpPr>
        <a:xfrm>
          <a:off x="0" y="0"/>
          <a:ext cx="0" cy="0"/>
          <a:chOff x="0" y="0"/>
          <a:chExt cx="0" cy="0"/>
        </a:xfrm>
      </p:grpSpPr>
      <p:sp>
        <p:nvSpPr>
          <p:cNvPr id="117" name="Google Shape;117;p23"/>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3000"/>
              <a:t>Managing stress and well-being</a:t>
            </a:r>
            <a:endParaRPr sz="3000"/>
          </a:p>
        </p:txBody>
      </p:sp>
      <p:sp>
        <p:nvSpPr>
          <p:cNvPr id="118" name="Google Shape;118;p23"/>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000"/>
              <a:t>Exercise</a:t>
            </a:r>
            <a:endParaRPr sz="3000"/>
          </a:p>
        </p:txBody>
      </p:sp>
      <p:sp>
        <p:nvSpPr>
          <p:cNvPr id="119" name="Google Shape;119;p23"/>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Physical exercise is key to staying strong and healthy, as well as relieving tension. </a:t>
            </a:r>
            <a:endParaRPr/>
          </a:p>
          <a:p>
            <a:pPr indent="0" lvl="0" marL="0" rtl="0" algn="l">
              <a:spcBef>
                <a:spcPts val="1600"/>
              </a:spcBef>
              <a:spcAft>
                <a:spcPts val="0"/>
              </a:spcAft>
              <a:buNone/>
            </a:pPr>
            <a:r>
              <a:rPr lang="en"/>
              <a:t>Physical and mental fitness go together. </a:t>
            </a:r>
            <a:endParaRPr/>
          </a:p>
          <a:p>
            <a:pPr indent="0" lvl="0" marL="0" rtl="0" algn="l">
              <a:spcBef>
                <a:spcPts val="1600"/>
              </a:spcBef>
              <a:spcAft>
                <a:spcPts val="1600"/>
              </a:spcAft>
              <a:buNone/>
            </a:pPr>
            <a:r>
              <a:rPr lang="en"/>
              <a:t>The qualities of strength, flexibility and reliability in one’s physical being translate to mental wellness.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23" name="Shape 123"/>
        <p:cNvGrpSpPr/>
        <p:nvPr/>
      </p:nvGrpSpPr>
      <p:grpSpPr>
        <a:xfrm>
          <a:off x="0" y="0"/>
          <a:ext cx="0" cy="0"/>
          <a:chOff x="0" y="0"/>
          <a:chExt cx="0" cy="0"/>
        </a:xfrm>
      </p:grpSpPr>
      <p:sp>
        <p:nvSpPr>
          <p:cNvPr id="124" name="Google Shape;124;p24"/>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3000"/>
              <a:t>Managing stress and well-being</a:t>
            </a:r>
            <a:endParaRPr sz="3000"/>
          </a:p>
        </p:txBody>
      </p:sp>
      <p:sp>
        <p:nvSpPr>
          <p:cNvPr id="125" name="Google Shape;125;p24"/>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000"/>
              <a:t>Nutrition</a:t>
            </a:r>
            <a:endParaRPr sz="3000"/>
          </a:p>
        </p:txBody>
      </p:sp>
      <p:sp>
        <p:nvSpPr>
          <p:cNvPr id="126" name="Google Shape;126;p24"/>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Proper nutrition is always important, but can be a challenge depending on location and working hours, making it difficult to eat balanced meals.</a:t>
            </a:r>
            <a:endParaRPr/>
          </a:p>
          <a:p>
            <a:pPr indent="0" lvl="0" marL="0" rtl="0" algn="l">
              <a:spcBef>
                <a:spcPts val="1600"/>
              </a:spcBef>
              <a:spcAft>
                <a:spcPts val="1600"/>
              </a:spcAft>
              <a:buNone/>
            </a:pPr>
            <a:r>
              <a:rPr lang="en"/>
              <a:t>Skipping meals, not drinking enough fluids, eating sugary or fatty snacks and alcohol create nutritional stress, so it is critical to maintain a healthy diet, for physical and mental well-being.</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30" name="Shape 130"/>
        <p:cNvGrpSpPr/>
        <p:nvPr/>
      </p:nvGrpSpPr>
      <p:grpSpPr>
        <a:xfrm>
          <a:off x="0" y="0"/>
          <a:ext cx="0" cy="0"/>
          <a:chOff x="0" y="0"/>
          <a:chExt cx="0" cy="0"/>
        </a:xfrm>
      </p:grpSpPr>
      <p:sp>
        <p:nvSpPr>
          <p:cNvPr id="131" name="Google Shape;131;p25"/>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3000"/>
              <a:t>Managing stress and well-being</a:t>
            </a:r>
            <a:endParaRPr sz="3000"/>
          </a:p>
          <a:p>
            <a:pPr indent="0" lvl="0" marL="0" rtl="0" algn="ctr">
              <a:spcBef>
                <a:spcPts val="0"/>
              </a:spcBef>
              <a:spcAft>
                <a:spcPts val="0"/>
              </a:spcAft>
              <a:buNone/>
            </a:pPr>
            <a:r>
              <a:t/>
            </a:r>
            <a:endParaRPr sz="3000"/>
          </a:p>
        </p:txBody>
      </p:sp>
      <p:sp>
        <p:nvSpPr>
          <p:cNvPr id="132" name="Google Shape;132;p25"/>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000"/>
              <a:t>Rest and Sleep</a:t>
            </a:r>
            <a:endParaRPr sz="3000"/>
          </a:p>
        </p:txBody>
      </p:sp>
      <p:sp>
        <p:nvSpPr>
          <p:cNvPr id="133" name="Google Shape;133;p25"/>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Sleep </a:t>
            </a:r>
            <a:r>
              <a:rPr lang="en"/>
              <a:t>requirements</a:t>
            </a:r>
            <a:r>
              <a:rPr lang="en"/>
              <a:t> can vary from person to person, but demands of field work can lead to fatigue and </a:t>
            </a:r>
            <a:r>
              <a:rPr lang="en"/>
              <a:t>exhaustion.</a:t>
            </a:r>
            <a:endParaRPr/>
          </a:p>
          <a:p>
            <a:pPr indent="0" lvl="0" marL="0" rtl="0" algn="l">
              <a:spcBef>
                <a:spcPts val="1600"/>
              </a:spcBef>
              <a:spcAft>
                <a:spcPts val="0"/>
              </a:spcAft>
              <a:buNone/>
            </a:pPr>
            <a:r>
              <a:rPr lang="en"/>
              <a:t>Each individual should keep themselves adequately rested.</a:t>
            </a:r>
            <a:endParaRPr/>
          </a:p>
          <a:p>
            <a:pPr indent="0" lvl="0" marL="0" rtl="0" algn="l">
              <a:spcBef>
                <a:spcPts val="1600"/>
              </a:spcBef>
              <a:spcAft>
                <a:spcPts val="1600"/>
              </a:spcAft>
              <a:buNone/>
            </a:pPr>
            <a:r>
              <a:rPr lang="en"/>
              <a:t>Despite changes in lifestyle within field work, it’s important to establish a routine that allows enough rest for one’s well-being. </a:t>
            </a:r>
            <a:r>
              <a:rPr lang="en"/>
              <a:t>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37" name="Shape 137"/>
        <p:cNvGrpSpPr/>
        <p:nvPr/>
      </p:nvGrpSpPr>
      <p:grpSpPr>
        <a:xfrm>
          <a:off x="0" y="0"/>
          <a:ext cx="0" cy="0"/>
          <a:chOff x="0" y="0"/>
          <a:chExt cx="0" cy="0"/>
        </a:xfrm>
      </p:grpSpPr>
      <p:sp>
        <p:nvSpPr>
          <p:cNvPr id="138" name="Google Shape;138;p26"/>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3000"/>
              <a:t>Managing stress and well-being</a:t>
            </a:r>
            <a:endParaRPr sz="3000"/>
          </a:p>
          <a:p>
            <a:pPr indent="0" lvl="0" marL="0" rtl="0" algn="ctr">
              <a:spcBef>
                <a:spcPts val="0"/>
              </a:spcBef>
              <a:spcAft>
                <a:spcPts val="0"/>
              </a:spcAft>
              <a:buNone/>
            </a:pPr>
            <a:r>
              <a:t/>
            </a:r>
            <a:endParaRPr sz="3000"/>
          </a:p>
        </p:txBody>
      </p:sp>
      <p:sp>
        <p:nvSpPr>
          <p:cNvPr id="139" name="Google Shape;139;p26"/>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000"/>
              <a:t>Relaxation</a:t>
            </a:r>
            <a:endParaRPr sz="3000"/>
          </a:p>
        </p:txBody>
      </p:sp>
      <p:sp>
        <p:nvSpPr>
          <p:cNvPr id="140" name="Google Shape;140;p26"/>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Relaxation and healthy pleasures, are a good way to meet one’s  needs for time out and a shift of focus from the demands of working life.</a:t>
            </a:r>
            <a:endParaRPr/>
          </a:p>
          <a:p>
            <a:pPr indent="0" lvl="0" marL="0" rtl="0" algn="l">
              <a:spcBef>
                <a:spcPts val="1600"/>
              </a:spcBef>
              <a:spcAft>
                <a:spcPts val="1600"/>
              </a:spcAft>
              <a:buNone/>
            </a:pPr>
            <a:r>
              <a:rPr lang="en"/>
              <a:t>Music, games, cooking for pleasure and contact with nature are all forms of relaxation, that allow one  to restore themselves and manage stress at the same time.</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44" name="Shape 144"/>
        <p:cNvGrpSpPr/>
        <p:nvPr/>
      </p:nvGrpSpPr>
      <p:grpSpPr>
        <a:xfrm>
          <a:off x="0" y="0"/>
          <a:ext cx="0" cy="0"/>
          <a:chOff x="0" y="0"/>
          <a:chExt cx="0" cy="0"/>
        </a:xfrm>
      </p:grpSpPr>
      <p:sp>
        <p:nvSpPr>
          <p:cNvPr id="145" name="Google Shape;145;p27"/>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Clr>
                <a:schemeClr val="dk1"/>
              </a:buClr>
              <a:buSzPts val="1100"/>
              <a:buFont typeface="Arial"/>
              <a:buNone/>
            </a:pPr>
            <a:r>
              <a:rPr lang="en" sz="3000"/>
              <a:t>Managing stress and well-being</a:t>
            </a:r>
            <a:endParaRPr sz="3000"/>
          </a:p>
          <a:p>
            <a:pPr indent="0" lvl="0" marL="0" rtl="0" algn="ctr">
              <a:spcBef>
                <a:spcPts val="0"/>
              </a:spcBef>
              <a:spcAft>
                <a:spcPts val="0"/>
              </a:spcAft>
              <a:buNone/>
            </a:pPr>
            <a:r>
              <a:t/>
            </a:r>
            <a:endParaRPr/>
          </a:p>
        </p:txBody>
      </p:sp>
      <p:sp>
        <p:nvSpPr>
          <p:cNvPr id="146" name="Google Shape;146;p27"/>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000"/>
              <a:t>Work-Life Balance</a:t>
            </a:r>
            <a:endParaRPr sz="3000"/>
          </a:p>
        </p:txBody>
      </p:sp>
      <p:sp>
        <p:nvSpPr>
          <p:cNvPr id="147" name="Google Shape;147;p27"/>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A balance of work and private life is really important in managing stress and looking after one’s well-being.</a:t>
            </a:r>
            <a:endParaRPr/>
          </a:p>
          <a:p>
            <a:pPr indent="0" lvl="0" marL="0" rtl="0" algn="l">
              <a:spcBef>
                <a:spcPts val="1600"/>
              </a:spcBef>
              <a:spcAft>
                <a:spcPts val="1600"/>
              </a:spcAft>
              <a:buNone/>
            </a:pPr>
            <a:r>
              <a:rPr lang="en"/>
              <a:t>It’s also important to plan time away from work and home life, like a family holiday, is as important as budgeting one’s time well at their job.</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FFFF"/>
        </a:solidFill>
      </p:bgPr>
    </p:bg>
    <p:spTree>
      <p:nvGrpSpPr>
        <p:cNvPr id="151" name="Shape 151"/>
        <p:cNvGrpSpPr/>
        <p:nvPr/>
      </p:nvGrpSpPr>
      <p:grpSpPr>
        <a:xfrm>
          <a:off x="0" y="0"/>
          <a:ext cx="0" cy="0"/>
          <a:chOff x="0" y="0"/>
          <a:chExt cx="0" cy="0"/>
        </a:xfrm>
      </p:grpSpPr>
      <p:sp>
        <p:nvSpPr>
          <p:cNvPr id="152" name="Google Shape;152;p2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p:txBody>
      </p:sp>
      <p:sp>
        <p:nvSpPr>
          <p:cNvPr id="153" name="Google Shape;153;p2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400"/>
              <a:t>Coleman and Boyatzis (2003) Harvard business school</a:t>
            </a:r>
            <a:endParaRPr sz="2400"/>
          </a:p>
          <a:p>
            <a:pPr indent="0" lvl="0" marL="0" rtl="0" algn="l">
              <a:spcBef>
                <a:spcPts val="1600"/>
              </a:spcBef>
              <a:spcAft>
                <a:spcPts val="0"/>
              </a:spcAft>
              <a:buNone/>
            </a:pPr>
            <a:r>
              <a:rPr lang="en" sz="2400"/>
              <a:t>Coleman (1995) Classify and self-assess one’s emotional IQ</a:t>
            </a:r>
            <a:endParaRPr sz="2400"/>
          </a:p>
          <a:p>
            <a:pPr indent="0" lvl="0" marL="0" rtl="0" algn="l">
              <a:spcBef>
                <a:spcPts val="1600"/>
              </a:spcBef>
              <a:spcAft>
                <a:spcPts val="0"/>
              </a:spcAft>
              <a:buNone/>
            </a:pPr>
            <a:r>
              <a:rPr lang="en" sz="2400"/>
              <a:t>Goldman D (2003) Harvard business school</a:t>
            </a:r>
            <a:endParaRPr sz="2400"/>
          </a:p>
          <a:p>
            <a:pPr indent="0" lvl="0" marL="0" rtl="0" algn="l">
              <a:spcBef>
                <a:spcPts val="1600"/>
              </a:spcBef>
              <a:spcAft>
                <a:spcPts val="1600"/>
              </a:spcAft>
              <a:buNone/>
            </a:pPr>
            <a:r>
              <a:rPr lang="en" sz="2400"/>
              <a:t>Kearsley G (2010) The theory in practice database: http://tip.psychology.org</a:t>
            </a:r>
            <a:endParaRPr sz="2400"/>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