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31505-7AD0-88B4-3647-58D0A43783E9}" v="594" dt="2025-11-10T04:22:22.685"/>
    <p1510:client id="{25EF17BA-AFF0-725F-43A8-A573627EAE92}" v="249" dt="2025-11-10T09:55:35.331"/>
    <p1510:client id="{74A272A7-6C1F-B89F-45EC-5BC1D4E17651}" v="421" dt="2025-11-10T09:57:06.657"/>
    <p1510:client id="{A703CACE-E5B3-133F-A48B-2CE54CB6B45B}" v="372" dt="2025-11-10T10:06:03.943"/>
    <p1510:client id="{B24337F3-6F5D-C65A-3671-AB8F34443635}" v="125" dt="2025-11-09T15:19:38.1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10/11/2025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10/11/2025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10/11/2025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10/11/2025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10/11/2025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10/11/2025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Intrinsicagility.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a:t>Module Title: </a:t>
            </a:r>
            <a:r>
              <a:rPr lang="en-GB" altLang="en-US" b="1" i="1"/>
              <a:t>Professional Career Development within H&amp;SC</a:t>
            </a:r>
          </a:p>
          <a:p>
            <a:r>
              <a:rPr lang="en-GB" altLang="en-US" u="sng"/>
              <a:t>Module Number</a:t>
            </a:r>
            <a:r>
              <a:rPr lang="en-GB" altLang="en-US"/>
              <a:t>: </a:t>
            </a:r>
            <a:r>
              <a:rPr lang="en-GB" altLang="en-US" b="1" i="1"/>
              <a:t>LCHS 4009 (LON)</a:t>
            </a:r>
          </a:p>
          <a:p>
            <a:r>
              <a:rPr lang="en-GB" altLang="en-US" u="sng"/>
              <a:t>Assignment No</a:t>
            </a:r>
            <a:r>
              <a:rPr lang="en-GB" altLang="en-US" b="1" i="1"/>
              <a:t>:     ASSIGNMENT 1</a:t>
            </a:r>
          </a:p>
          <a:p>
            <a:r>
              <a:rPr lang="en-GB" altLang="en-US" u="sng"/>
              <a:t>Student Name</a:t>
            </a:r>
            <a:r>
              <a:rPr lang="en-GB" altLang="en-US" b="1" i="1"/>
              <a:t>:      Criselda Bartlett  </a:t>
            </a:r>
          </a:p>
          <a:p>
            <a:r>
              <a:rPr lang="en-GB" altLang="en-US" u="sng"/>
              <a:t>Student ID:            2426386</a:t>
            </a:r>
            <a:endParaRPr lang="en-GB" altLang="en-US" b="1" i="1"/>
          </a:p>
          <a:p>
            <a:r>
              <a:rPr lang="en-GB" altLang="en-US" u="sng"/>
              <a:t>Lecturer’s Name</a:t>
            </a:r>
            <a:r>
              <a:rPr lang="en-GB" altLang="en-US" b="1" i="1"/>
              <a:t>:   Odette Jack</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a:t>On this page state whether you have or have not used AI. Include the AI source if you have!</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xfrm>
            <a:off x="880311" y="3928"/>
            <a:ext cx="10972800" cy="1143000"/>
          </a:xfrm>
        </p:spPr>
        <p:txBody>
          <a:bodyPr/>
          <a:lstStyle/>
          <a:p>
            <a:r>
              <a:rPr lang="en-GB" altLang="en-US" b="1"/>
              <a:t>Overview</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1640305" y="1149016"/>
            <a:ext cx="8229600" cy="4060825"/>
          </a:xfrm>
        </p:spPr>
        <p:txBody>
          <a:bodyPr/>
          <a:lstStyle/>
          <a:p>
            <a:pPr>
              <a:defRPr/>
            </a:pPr>
            <a:r>
              <a:rPr lang="en-GB" altLang="en-US" sz="2400"/>
              <a:t>Introduction </a:t>
            </a:r>
            <a:endParaRPr lang="en-US" sz="3600"/>
          </a:p>
          <a:p>
            <a:pPr>
              <a:defRPr/>
            </a:pPr>
            <a:r>
              <a:rPr lang="en-GB" altLang="en-US" sz="2400"/>
              <a:t>What is SWOT analysis and why it is important in personal and professional development?</a:t>
            </a:r>
          </a:p>
          <a:p>
            <a:pPr>
              <a:defRPr/>
            </a:pPr>
            <a:r>
              <a:rPr lang="en-GB" altLang="en-US" sz="2400"/>
              <a:t>SWOT analysis for future career</a:t>
            </a:r>
          </a:p>
          <a:p>
            <a:pPr>
              <a:defRPr/>
            </a:pPr>
            <a:r>
              <a:rPr lang="en-GB" altLang="en-US" sz="2400"/>
              <a:t>Using strengths to overcome weaknesses and minimize Threats</a:t>
            </a:r>
          </a:p>
          <a:p>
            <a:pPr>
              <a:defRPr/>
            </a:pPr>
            <a:r>
              <a:rPr lang="en-GB" altLang="en-US" sz="2400"/>
              <a:t>Available opportunities and how  I will utilize them with my strengths</a:t>
            </a:r>
          </a:p>
          <a:p>
            <a:pPr>
              <a:defRPr/>
            </a:pPr>
            <a:r>
              <a:rPr lang="en-GB" altLang="en-US" sz="2400"/>
              <a:t>Conclusion</a:t>
            </a:r>
          </a:p>
          <a:p>
            <a:pPr>
              <a:defRPr/>
            </a:pPr>
            <a:r>
              <a:rPr lang="en-GB" altLang="en-US" sz="2400"/>
              <a:t>References</a:t>
            </a:r>
          </a:p>
          <a:p>
            <a:pPr marL="0" indent="0">
              <a:buNone/>
              <a:defRPr/>
            </a:pPr>
            <a:endParaRPr lang="en-GB" altLang="en-US" sz="2400"/>
          </a:p>
          <a:p>
            <a:pPr marL="0" indent="0">
              <a:buNone/>
              <a:defRPr/>
            </a:pPr>
            <a:endParaRPr lang="en-GB" altLang="en-US" sz="2400"/>
          </a:p>
          <a:p>
            <a:pPr marL="0" indent="0">
              <a:buNone/>
              <a:defRPr/>
            </a:pPr>
            <a:endParaRPr lang="en-GB" altLang="en-US" sz="2400"/>
          </a:p>
          <a:p>
            <a:pPr marL="0" indent="0">
              <a:buNone/>
              <a:defRPr/>
            </a:pPr>
            <a:endParaRPr lang="en-GB" altLang="en-US" sz="2400"/>
          </a:p>
          <a:p>
            <a:pPr marL="0" indent="0">
              <a:buNone/>
              <a:defRPr/>
            </a:pPr>
            <a:endParaRPr lang="en-GB" altLang="en-US" sz="2400"/>
          </a:p>
          <a:p>
            <a:pPr marL="0" indent="0">
              <a:buNone/>
              <a:defRPr/>
            </a:pPr>
            <a:endParaRPr lang="en-GB" altLang="en-US" sz="2400"/>
          </a:p>
          <a:p>
            <a:pPr marL="0" indent="0">
              <a:buNone/>
              <a:defRPr/>
            </a:pPr>
            <a:endParaRPr lang="en-GB" altLang="en-US" sz="2400"/>
          </a:p>
          <a:p>
            <a:pPr marL="0" indent="0">
              <a:buNone/>
              <a:defRPr/>
            </a:pPr>
            <a:endParaRPr lang="en-GB" altLang="en-US" sz="240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10/11/2025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a:t>Introduction</a:t>
            </a:r>
            <a:endParaRPr lang="en-US" altLang="en-US" b="1" i="1">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F7D47917-3C8A-D3F7-6E1D-4C05B41225B1}"/>
              </a:ext>
            </a:extLst>
          </p:cNvPr>
          <p:cNvSpPr>
            <a:spLocks noGrp="1"/>
          </p:cNvSpPr>
          <p:nvPr>
            <p:ph idx="1"/>
          </p:nvPr>
        </p:nvSpPr>
        <p:spPr>
          <a:xfrm>
            <a:off x="2151647" y="1292560"/>
            <a:ext cx="8229600" cy="4103688"/>
          </a:xfrm>
        </p:spPr>
        <p:txBody>
          <a:bodyPr/>
          <a:lstStyle/>
          <a:p>
            <a:pPr>
              <a:defRPr/>
            </a:pPr>
            <a:r>
              <a:rPr lang="en-GB" sz="2800" dirty="0"/>
              <a:t>I am Criselda Bartlett</a:t>
            </a:r>
            <a:endParaRPr lang="en-US" dirty="0"/>
          </a:p>
          <a:p>
            <a:pPr>
              <a:defRPr/>
            </a:pPr>
            <a:r>
              <a:rPr lang="en-GB" sz="2800" dirty="0"/>
              <a:t>I work as a Biomedical Scientist in my country</a:t>
            </a:r>
          </a:p>
          <a:p>
            <a:pPr>
              <a:defRPr/>
            </a:pPr>
            <a:r>
              <a:rPr lang="en-GB" sz="2800" dirty="0"/>
              <a:t>At present I am a student on the BSc Health and Social Care</a:t>
            </a:r>
          </a:p>
          <a:p>
            <a:pPr>
              <a:defRPr/>
            </a:pPr>
            <a:r>
              <a:rPr lang="en-GB" sz="2800" dirty="0"/>
              <a:t>I want to pursue it to Nursing</a:t>
            </a:r>
          </a:p>
          <a:p>
            <a:pPr marL="0" indent="0">
              <a:buNone/>
              <a:defRPr/>
            </a:pPr>
            <a:endParaRPr lang="en-GB" sz="2800"/>
          </a:p>
          <a:p>
            <a:pPr marL="0" indent="0">
              <a:buNone/>
              <a:defRPr/>
            </a:pPr>
            <a:endParaRPr lang="en-GB" sz="2800" b="1"/>
          </a:p>
          <a:p>
            <a:pPr>
              <a:defRPr/>
            </a:pPr>
            <a:endParaRPr lang="en-GB" sz="2800" b="1"/>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b="1"/>
              <a:t>What is a SWOT Analysis and why is it important to your personal and professional development?</a:t>
            </a:r>
            <a:endParaRPr lang="en-GB" altLang="en-US" sz="3200" b="1" i="1">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2081048" y="2025870"/>
            <a:ext cx="8875986" cy="2010102"/>
          </a:xfrm>
        </p:spPr>
        <p:txBody>
          <a:bodyPr/>
          <a:lstStyle/>
          <a:p>
            <a:pPr marL="0" indent="0" algn="ctr">
              <a:buNone/>
              <a:defRPr/>
            </a:pPr>
            <a:endParaRPr lang="en-GB" altLang="en-US" b="1">
              <a:solidFill>
                <a:srgbClr val="000000"/>
              </a:solidFill>
            </a:endParaRPr>
          </a:p>
          <a:p>
            <a:pPr>
              <a:defRPr/>
            </a:pPr>
            <a:endParaRPr lang="en-GB" altLang="en-US"/>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
        <p:nvSpPr>
          <p:cNvPr id="2" name="Content Placeholder 1">
            <a:extLst>
              <a:ext uri="{FF2B5EF4-FFF2-40B4-BE49-F238E27FC236}">
                <a16:creationId xmlns:a16="http://schemas.microsoft.com/office/drawing/2014/main" id="{792D0034-A6BD-AD3D-9856-A1C1A1D0EFDB}"/>
              </a:ext>
            </a:extLst>
          </p:cNvPr>
          <p:cNvSpPr txBox="1">
            <a:spLocks/>
          </p:cNvSpPr>
          <p:nvPr/>
        </p:nvSpPr>
        <p:spPr bwMode="auto">
          <a:xfrm>
            <a:off x="609599" y="1272507"/>
            <a:ext cx="10787743"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sz="1600" dirty="0"/>
              <a:t>SWOT is a strategy used to evaluate and reflect on our Strengths(S), Opportunities (O), Weaknesses (W) and Threats (T). This framework helps my personal and professional development assess my internal factors( strengths and weaknesses) and external factors (opportunities and threats) to understand in my current position as Senior carer and for future decision making.</a:t>
            </a:r>
            <a:endParaRPr lang="en-US"/>
          </a:p>
          <a:p>
            <a:pPr>
              <a:defRPr/>
            </a:pPr>
            <a:r>
              <a:rPr lang="en-GB" sz="1600" dirty="0"/>
              <a:t>HEALTHCARE ORGANIZATION must continually make adjustments to maintain optimal function (Christiansen 2002).</a:t>
            </a:r>
          </a:p>
          <a:p>
            <a:pPr>
              <a:defRPr/>
            </a:pPr>
            <a:r>
              <a:rPr lang="en-GB" sz="1600" dirty="0"/>
              <a:t>A number of Different techniques can be used to determine where adjustments need to be made. One essential technique involves a discussion of an organization's strengths, weaknesses, opportunities and threats, commonly called SWOT analysis. SWOT analysis has been used extensively in other industries but has not been widely used in Healthcare(Kahveci and Meads 2008).</a:t>
            </a:r>
          </a:p>
          <a:p>
            <a:pPr>
              <a:defRPr/>
            </a:pPr>
            <a:r>
              <a:rPr lang="en-GB" sz="1600" dirty="0"/>
              <a:t>A SWOT analysis is a valuable  instrument in the arsenal of business professionals across all industries for fuelling their professional development. This strategic planning  technique, an acronym for Strengths, Weaknesses, Opportunities and Threats, forms a robust framework for self- evaluation and strategic decision making. It encourages a comprehensive understanding of one's capabilities, challenges,  potential growth areas and the influence of external dynamics on one's success. Regardless of the industry, a SWOT analysis provides a roadmap for professional growth and personal development, benefiting leaders and team members alike. Geff Allen January 1,2024</a:t>
            </a:r>
          </a:p>
          <a:p>
            <a:pPr>
              <a:defRPr/>
            </a:pPr>
            <a:endParaRPr lang="en-GB"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09752" y="310897"/>
            <a:ext cx="10972800" cy="859535"/>
          </a:xfrm>
        </p:spPr>
        <p:txBody>
          <a:bodyPr/>
          <a:lstStyle/>
          <a:p>
            <a:r>
              <a:rPr lang="en-GB" sz="2800" b="1"/>
              <a:t>Describe your own Strengths, Weaknesses, Opportunities, and Threats</a:t>
            </a:r>
            <a:endParaRPr lang="en-GB" sz="1000" b="1"/>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9" name="TextBox 8">
            <a:extLst>
              <a:ext uri="{FF2B5EF4-FFF2-40B4-BE49-F238E27FC236}">
                <a16:creationId xmlns:a16="http://schemas.microsoft.com/office/drawing/2014/main" id="{6ED0A35B-0378-4A23-6E8E-0B01671357FF}"/>
              </a:ext>
            </a:extLst>
          </p:cNvPr>
          <p:cNvSpPr txBox="1"/>
          <p:nvPr/>
        </p:nvSpPr>
        <p:spPr>
          <a:xfrm>
            <a:off x="334433" y="1349829"/>
            <a:ext cx="5445879" cy="1883296"/>
          </a:xfrm>
          <a:prstGeom prst="rect">
            <a:avLst/>
          </a:prstGeom>
          <a:solidFill>
            <a:schemeClr val="accent5">
              <a:lumMod val="20000"/>
              <a:lumOff val="80000"/>
            </a:schemeClr>
          </a:solidFill>
          <a:ln w="19050">
            <a:solidFill>
              <a:srgbClr val="4BACC6"/>
            </a:solidFill>
          </a:ln>
        </p:spPr>
        <p:txBody>
          <a:bodyPr wrap="square" lIns="91440" tIns="45720" rIns="91440" bIns="45720" rtlCol="0" anchor="t">
            <a:noAutofit/>
          </a:bodyPr>
          <a:lstStyle/>
          <a:p>
            <a:r>
              <a:rPr lang="en-GB" b="1"/>
              <a:t>STRENGTHS</a:t>
            </a:r>
          </a:p>
          <a:p>
            <a:r>
              <a:rPr lang="en-GB" b="1"/>
              <a:t>Working in care home</a:t>
            </a:r>
          </a:p>
          <a:p>
            <a:r>
              <a:rPr lang="en-GB" b="1"/>
              <a:t> Health and social care student</a:t>
            </a:r>
          </a:p>
          <a:p>
            <a:r>
              <a:rPr lang="en-GB" b="1"/>
              <a:t> I love my work</a:t>
            </a:r>
          </a:p>
          <a:p>
            <a:r>
              <a:rPr lang="en-GB" b="1"/>
              <a:t>Patience and understanding</a:t>
            </a:r>
          </a:p>
          <a:p>
            <a:r>
              <a:rPr lang="en-GB" b="1"/>
              <a:t>Ability to be calm and work under pressure</a:t>
            </a:r>
          </a:p>
        </p:txBody>
      </p:sp>
      <p:sp>
        <p:nvSpPr>
          <p:cNvPr id="3" name="TextBox 2">
            <a:extLst>
              <a:ext uri="{FF2B5EF4-FFF2-40B4-BE49-F238E27FC236}">
                <a16:creationId xmlns:a16="http://schemas.microsoft.com/office/drawing/2014/main" id="{A80538F9-C306-0F3E-28E1-89A72A735427}"/>
              </a:ext>
            </a:extLst>
          </p:cNvPr>
          <p:cNvSpPr txBox="1"/>
          <p:nvPr/>
        </p:nvSpPr>
        <p:spPr>
          <a:xfrm>
            <a:off x="6411689" y="1326064"/>
            <a:ext cx="5246910" cy="1883296"/>
          </a:xfrm>
          <a:prstGeom prst="rect">
            <a:avLst/>
          </a:prstGeom>
          <a:ln/>
        </p:spPr>
        <p:style>
          <a:lnRef idx="1">
            <a:schemeClr val="accent4"/>
          </a:lnRef>
          <a:fillRef idx="2">
            <a:schemeClr val="accent4"/>
          </a:fillRef>
          <a:effectRef idx="1">
            <a:schemeClr val="accent4"/>
          </a:effectRef>
          <a:fontRef idx="minor">
            <a:schemeClr val="dk1"/>
          </a:fontRef>
        </p:style>
        <p:txBody>
          <a:bodyPr wrap="square" lIns="91440" tIns="45720" rIns="91440" bIns="45720" rtlCol="0" anchor="t">
            <a:noAutofit/>
          </a:bodyPr>
          <a:lstStyle/>
          <a:p>
            <a:r>
              <a:rPr lang="en-GB" b="1"/>
              <a:t>WEAKNESSES</a:t>
            </a:r>
          </a:p>
          <a:p>
            <a:r>
              <a:rPr lang="en-GB" b="1"/>
              <a:t>Not a nurse , not confident enough</a:t>
            </a:r>
          </a:p>
          <a:p>
            <a:r>
              <a:rPr lang="en-GB" b="1"/>
              <a:t>Problem with time management</a:t>
            </a:r>
          </a:p>
          <a:p>
            <a:r>
              <a:rPr lang="en-GB" b="1"/>
              <a:t>Emotionally soft</a:t>
            </a:r>
          </a:p>
          <a:p>
            <a:r>
              <a:rPr lang="en-GB" b="1"/>
              <a:t>Difficulty delegating task to other</a:t>
            </a:r>
          </a:p>
          <a:p>
            <a:endParaRPr lang="en-GB" b="1"/>
          </a:p>
          <a:p>
            <a:endParaRPr lang="en-GB" b="1"/>
          </a:p>
        </p:txBody>
      </p:sp>
      <p:sp>
        <p:nvSpPr>
          <p:cNvPr id="6" name="TextBox 5">
            <a:extLst>
              <a:ext uri="{FF2B5EF4-FFF2-40B4-BE49-F238E27FC236}">
                <a16:creationId xmlns:a16="http://schemas.microsoft.com/office/drawing/2014/main" id="{509BE14E-9AAE-B0FA-CAEF-F687324E6BA7}"/>
              </a:ext>
            </a:extLst>
          </p:cNvPr>
          <p:cNvSpPr txBox="1"/>
          <p:nvPr/>
        </p:nvSpPr>
        <p:spPr>
          <a:xfrm>
            <a:off x="334441" y="352028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noAutofit/>
          </a:bodyPr>
          <a:lstStyle/>
          <a:p>
            <a:r>
              <a:rPr lang="en-GB" b="1"/>
              <a:t>OPPORTUNITIES</a:t>
            </a:r>
          </a:p>
          <a:p>
            <a:r>
              <a:rPr lang="en-GB" b="1"/>
              <a:t>More Trainings</a:t>
            </a:r>
          </a:p>
          <a:p>
            <a:r>
              <a:rPr lang="en-GB" b="1"/>
              <a:t>Online courses</a:t>
            </a:r>
            <a:endParaRPr lang="en-GB"/>
          </a:p>
          <a:p>
            <a:r>
              <a:rPr lang="en-GB" b="1"/>
              <a:t>Position promotions</a:t>
            </a:r>
            <a:endParaRPr lang="en-GB"/>
          </a:p>
        </p:txBody>
      </p:sp>
      <p:sp>
        <p:nvSpPr>
          <p:cNvPr id="8" name="TextBox 7">
            <a:extLst>
              <a:ext uri="{FF2B5EF4-FFF2-40B4-BE49-F238E27FC236}">
                <a16:creationId xmlns:a16="http://schemas.microsoft.com/office/drawing/2014/main" id="{0AE4A104-A4EE-B803-A9E6-7110FFC0A54D}"/>
              </a:ext>
            </a:extLst>
          </p:cNvPr>
          <p:cNvSpPr txBox="1"/>
          <p:nvPr/>
        </p:nvSpPr>
        <p:spPr>
          <a:xfrm>
            <a:off x="6411689" y="3493008"/>
            <a:ext cx="5246909" cy="1883296"/>
          </a:xfrm>
          <a:prstGeom prst="rect">
            <a:avLst/>
          </a:prstGeom>
          <a:ln/>
        </p:spPr>
        <p:style>
          <a:lnRef idx="1">
            <a:schemeClr val="dk1"/>
          </a:lnRef>
          <a:fillRef idx="2">
            <a:schemeClr val="dk1"/>
          </a:fillRef>
          <a:effectRef idx="1">
            <a:schemeClr val="dk1"/>
          </a:effectRef>
          <a:fontRef idx="minor">
            <a:schemeClr val="dk1"/>
          </a:fontRef>
        </p:style>
        <p:txBody>
          <a:bodyPr wrap="square" lIns="91440" tIns="45720" rIns="91440" bIns="45720" rtlCol="0" anchor="t">
            <a:noAutofit/>
          </a:bodyPr>
          <a:lstStyle/>
          <a:p>
            <a:r>
              <a:rPr lang="en-GB" b="1"/>
              <a:t>THREATS</a:t>
            </a:r>
          </a:p>
          <a:p>
            <a:r>
              <a:rPr lang="en-GB" b="1"/>
              <a:t>Health care policies</a:t>
            </a:r>
          </a:p>
          <a:p>
            <a:r>
              <a:rPr lang="en-GB" b="1"/>
              <a:t>Influx of workers, competition with other workers</a:t>
            </a:r>
          </a:p>
          <a:p>
            <a:r>
              <a:rPr lang="en-GB" b="1"/>
              <a:t>No need for senior carers anymore</a:t>
            </a:r>
          </a:p>
          <a:p>
            <a:endParaRPr lang="en-GB" b="1"/>
          </a:p>
          <a:p>
            <a:endParaRPr lang="en-GB" b="1"/>
          </a:p>
          <a:p>
            <a:endParaRPr lang="en-GB" b="1"/>
          </a:p>
          <a:p>
            <a:endParaRPr lang="en-GB" b="1"/>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p:txBody>
          <a:bodyPr/>
          <a:lstStyle/>
          <a:p>
            <a:r>
              <a:rPr lang="en-GB"/>
              <a:t>Understanding and Leveraging our Strengths is the First step in this process</a:t>
            </a:r>
          </a:p>
          <a:p>
            <a:r>
              <a:rPr lang="en-GB"/>
              <a:t>Senior carer experience, ability to be calm and work under pressure</a:t>
            </a:r>
          </a:p>
          <a:p>
            <a:r>
              <a:rPr lang="en-GB"/>
              <a:t>Good listener and good communication skills</a:t>
            </a:r>
          </a:p>
          <a:p>
            <a:r>
              <a:rPr lang="en-GB"/>
              <a:t>Determination to succeed, when faces with challenges like heavy workloads</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p:txBody>
          <a:bodyPr/>
          <a:lstStyle/>
          <a:p>
            <a:r>
              <a:rPr lang="en-GB"/>
              <a:t>Further my career by studying Nursing</a:t>
            </a:r>
          </a:p>
          <a:p>
            <a:r>
              <a:rPr lang="en-GB"/>
              <a:t>Apply for promotion in my care home, like Nursing Assistant</a:t>
            </a:r>
          </a:p>
          <a:p>
            <a:r>
              <a:rPr lang="en-GB"/>
              <a:t>Change profession like going into Psychology</a:t>
            </a:r>
          </a:p>
          <a:p>
            <a:r>
              <a:rPr lang="en-GB"/>
              <a:t>Pursue my plan of getting my Biomedical Scientist Qualification</a:t>
            </a:r>
          </a:p>
          <a:p>
            <a:pPr marL="0" indent="0">
              <a:buNone/>
            </a:pPr>
            <a:endParaRPr lang="en-GB"/>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10/11/2025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981200" y="228600"/>
            <a:ext cx="8229600" cy="114300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981200" y="1469859"/>
            <a:ext cx="8530389" cy="3916363"/>
          </a:xfrm>
        </p:spPr>
        <p:txBody>
          <a:bodyPr/>
          <a:lstStyle/>
          <a:p>
            <a:r>
              <a:rPr lang="en-GB" altLang="en-US" sz="2400" dirty="0"/>
              <a:t>A SWOT Analysis is a valuable instrument for personal and personal growth and development. Using strengths like patience, determination, ability to be calm and good working experience overcome weaknesses like being overworked, difficulty delegating task to other. </a:t>
            </a:r>
            <a:endParaRPr lang="en-US" sz="2400" dirty="0"/>
          </a:p>
          <a:p>
            <a:r>
              <a:rPr lang="en-GB" altLang="en-US" sz="2400" dirty="0"/>
              <a:t>Opportunities such as promotion, trainings, online courses will build up confidence as a senior carer and gain extra nursing skills. Good focus on personal and professional development to achieve goal of becoming a nurse.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2F02BF59-C96F-4ED8-9D13-E093DFC18094}" type="slidenum">
              <a:rPr lang="en-GB" altLang="en-US" sz="1200">
                <a:solidFill>
                  <a:srgbClr val="898989"/>
                </a:solidFill>
                <a:cs typeface="Arial" panose="020B0604020202020204" pitchFamily="34" charset="0"/>
              </a:rPr>
              <a:pPr fontAlgn="base">
                <a:spcBef>
                  <a:spcPct val="0"/>
                </a:spcBef>
                <a:spcAft>
                  <a:spcPct val="0"/>
                </a:spcAft>
                <a:buNone/>
              </a:pPr>
              <a:t>9</a:t>
            </a:fld>
            <a:endParaRPr lang="en-GB" altLang="en-US" sz="1200">
              <a:solidFill>
                <a:srgbClr val="898989"/>
              </a:solidFill>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a:solidFill>
                  <a:srgbClr val="000000"/>
                </a:solidFill>
              </a:rPr>
              <a:t>References List</a:t>
            </a:r>
            <a:endParaRPr lang="en-GB" altLang="en-US">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981200" y="1600201"/>
            <a:ext cx="8229600" cy="1889233"/>
          </a:xfrm>
        </p:spPr>
        <p:txBody>
          <a:bodyPr/>
          <a:lstStyle/>
          <a:p>
            <a:r>
              <a:rPr lang="en-GB" altLang="en-US" sz="2400" dirty="0" err="1"/>
              <a:t>Gretzy</a:t>
            </a:r>
            <a:r>
              <a:rPr lang="en-GB" altLang="en-US" sz="2400" dirty="0"/>
              <a:t>, W., 2010. Strategic planning and SWOT analysis. </a:t>
            </a:r>
            <a:r>
              <a:rPr lang="en-GB" altLang="en-US" sz="2400" i="1" dirty="0"/>
              <a:t>Essentials of strategic planning in healthcare</a:t>
            </a:r>
            <a:r>
              <a:rPr lang="en-GB" altLang="en-US" sz="2400" dirty="0"/>
              <a:t>, 1(12), pp.91-108.</a:t>
            </a:r>
            <a:endParaRPr lang="en-US" dirty="0"/>
          </a:p>
          <a:p>
            <a:r>
              <a:rPr lang="en-GB" altLang="en-US" sz="2400" dirty="0"/>
              <a:t>Intrinsic Agility, </a:t>
            </a:r>
            <a:r>
              <a:rPr lang="en-GB" altLang="en-US" sz="2400" dirty="0">
                <a:hlinkClick r:id="rId2"/>
              </a:rPr>
              <a:t>https://www.Intrinsicagility.org</a:t>
            </a:r>
            <a:r>
              <a:rPr lang="en-GB" altLang="en-US" sz="2400" dirty="0"/>
              <a:t> Leveling SWOT analysis</a:t>
            </a:r>
          </a:p>
          <a:p>
            <a:r>
              <a:rPr lang="en-GB" altLang="en-US" sz="2400" dirty="0"/>
              <a:t>van Wijngaarden JD, Scholten GR, van Wijk KP. Strategic analysis for health care organizations: the suitability of the SWOT- analysis. </a:t>
            </a:r>
            <a:r>
              <a:rPr lang="en-GB" altLang="en-US" sz="2400" i="1" dirty="0"/>
              <a:t>The International journal of health planning and management</a:t>
            </a:r>
            <a:r>
              <a:rPr lang="en-GB" altLang="en-US" sz="2400" dirty="0"/>
              <a:t>. 2012 Jan;27(1):34-49.</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10/11/2025</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355A216-6885-427F-A634-39F7E4E2D5B0}" type="slidenum">
              <a:rPr lang="en-GB" altLang="en-US" sz="1200">
                <a:solidFill>
                  <a:srgbClr val="898989"/>
                </a:solidFill>
                <a:cs typeface="Arial" panose="020B0604020202020204" pitchFamily="34" charset="0"/>
              </a:rPr>
              <a:pPr fontAlgn="base">
                <a:spcBef>
                  <a:spcPct val="0"/>
                </a:spcBef>
                <a:spcAft>
                  <a:spcPct val="0"/>
                </a:spcAft>
                <a:buNone/>
              </a:pPr>
              <a:t>10</a:t>
            </a:fld>
            <a:endParaRPr lang="en-GB" altLang="en-US" sz="1200">
              <a:solidFill>
                <a:srgbClr val="898989"/>
              </a:solidFill>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20140311PresentationUWTSDTemplate</vt:lpstr>
      <vt:lpstr>PowerPoint Presentation</vt:lpstr>
      <vt:lpstr>Acknowledge use of AI</vt:lpstr>
      <vt:lpstr>Overview</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revision>313</cp:revision>
  <dcterms:created xsi:type="dcterms:W3CDTF">2025-02-21T18:28:54Z</dcterms:created>
  <dcterms:modified xsi:type="dcterms:W3CDTF">2025-11-10T10:06:09Z</dcterms:modified>
</cp:coreProperties>
</file>