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handoutMasterIdLst>
    <p:handoutMasterId r:id="rId35"/>
  </p:handoutMasterIdLst>
  <p:sldIdLst>
    <p:sldId id="256" r:id="rId3"/>
    <p:sldId id="369" r:id="rId4"/>
    <p:sldId id="371" r:id="rId5"/>
    <p:sldId id="372" r:id="rId6"/>
    <p:sldId id="373" r:id="rId7"/>
    <p:sldId id="374" r:id="rId8"/>
    <p:sldId id="375" r:id="rId9"/>
    <p:sldId id="376" r:id="rId10"/>
    <p:sldId id="377" r:id="rId11"/>
    <p:sldId id="378" r:id="rId12"/>
    <p:sldId id="379" r:id="rId13"/>
    <p:sldId id="380" r:id="rId14"/>
    <p:sldId id="381" r:id="rId15"/>
    <p:sldId id="382" r:id="rId16"/>
    <p:sldId id="383" r:id="rId17"/>
    <p:sldId id="384" r:id="rId18"/>
    <p:sldId id="385" r:id="rId19"/>
    <p:sldId id="386" r:id="rId20"/>
    <p:sldId id="387" r:id="rId21"/>
    <p:sldId id="388" r:id="rId22"/>
    <p:sldId id="389" r:id="rId23"/>
    <p:sldId id="390" r:id="rId24"/>
    <p:sldId id="391" r:id="rId25"/>
    <p:sldId id="392" r:id="rId26"/>
    <p:sldId id="393" r:id="rId27"/>
    <p:sldId id="394" r:id="rId28"/>
    <p:sldId id="395" r:id="rId29"/>
    <p:sldId id="396" r:id="rId30"/>
    <p:sldId id="397" r:id="rId31"/>
    <p:sldId id="398" r:id="rId32"/>
    <p:sldId id="39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93" d="100"/>
          <a:sy n="93" d="100"/>
        </p:scale>
        <p:origin x="1664" y="192"/>
      </p:cViewPr>
      <p:guideLst>
        <p:guide orient="horz" pos="2179"/>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905"/>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8" Type="http://schemas.openxmlformats.org/officeDocument/2006/relationships/tableStyles" Target="tableStyles.xml"/><Relationship Id="rId37" Type="http://schemas.openxmlformats.org/officeDocument/2006/relationships/viewProps" Target="viewProps.xml"/><Relationship Id="rId36" Type="http://schemas.openxmlformats.org/officeDocument/2006/relationships/presProps" Target="presProps.xml"/><Relationship Id="rId35" Type="http://schemas.openxmlformats.org/officeDocument/2006/relationships/handoutMaster" Target="handoutMasters/handoutMaster1.xml"/><Relationship Id="rId34" Type="http://schemas.openxmlformats.org/officeDocument/2006/relationships/notesMaster" Target="notesMasters/notesMaster1.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44B4451C-10D8-1A49-9A6D-6A8E28B45475}" type="slidenum">
              <a:rPr lang="en-GB" altLang="en-US"/>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www.21stcentech.com/transportation-part-6-the-21st-century-and-the-automobile-what-will-we-use-to-make-th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5733256"/>
          </a:xfrm>
        </p:spPr>
        <p:txBody>
          <a:bodyPr>
            <a:normAutofit/>
          </a:bodyPr>
          <a:lstStyle/>
          <a:p>
            <a:r>
              <a:rPr lang="en-GB" altLang="en-US" sz="3100" b="1" dirty="0">
                <a:solidFill>
                  <a:schemeClr val="accent2">
                    <a:lumMod val="20000"/>
                    <a:lumOff val="80000"/>
                  </a:schemeClr>
                </a:solidFill>
              </a:rPr>
              <a:t>Management &amp; Organisaional Behaviour (M5X01924 Lon)</a:t>
            </a:r>
            <a:br>
              <a:rPr lang="en-GB" altLang="en-US" sz="3100" b="1" dirty="0">
                <a:solidFill>
                  <a:schemeClr val="accent2">
                    <a:lumMod val="20000"/>
                    <a:lumOff val="80000"/>
                  </a:schemeClr>
                </a:solidFill>
              </a:rPr>
            </a:br>
            <a:br>
              <a:rPr lang="en-GB" altLang="en-US" sz="3100" b="1" dirty="0">
                <a:solidFill>
                  <a:schemeClr val="accent2">
                    <a:lumMod val="20000"/>
                    <a:lumOff val="80000"/>
                  </a:schemeClr>
                </a:solidFill>
              </a:rPr>
            </a:br>
            <a:br>
              <a:rPr lang="en-GB" altLang="en-US" sz="3100" b="1" dirty="0">
                <a:solidFill>
                  <a:schemeClr val="accent2">
                    <a:lumMod val="20000"/>
                    <a:lumOff val="80000"/>
                  </a:schemeClr>
                </a:solidFill>
              </a:rPr>
            </a:br>
            <a:r>
              <a:rPr lang="en-GB" altLang="en-US" sz="3100" b="1" dirty="0">
                <a:solidFill>
                  <a:schemeClr val="accent2">
                    <a:lumMod val="20000"/>
                    <a:lumOff val="80000"/>
                  </a:schemeClr>
                </a:solidFill>
              </a:rPr>
              <a:t>Session 1</a:t>
            </a:r>
            <a:br>
              <a:rPr lang="en-GB" sz="3200" b="1" dirty="0">
                <a:solidFill>
                  <a:schemeClr val="accent2">
                    <a:lumMod val="20000"/>
                    <a:lumOff val="80000"/>
                  </a:schemeClr>
                </a:solidFill>
              </a:rPr>
            </a:br>
            <a:endParaRPr lang="en-GB" alt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Introduction</a:t>
            </a:r>
            <a:br>
              <a:rPr lang="en-GB"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br>
            <a:r>
              <a:rPr lang="en-GB"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Week 1</a:t>
            </a:r>
            <a:endParaRPr lang="en-GB"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Subtitle 2"/>
          <p:cNvSpPr>
            <a:spLocks noGrp="1"/>
          </p:cNvSpPr>
          <p:nvPr>
            <p:ph type="subTitle" idx="1"/>
          </p:nvPr>
        </p:nvSpPr>
        <p:spPr/>
        <p:txBody>
          <a:bodyPr/>
          <a:lstStyle/>
          <a:p>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Dale Clarke</a:t>
            </a:r>
            <a:endPar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Motivational theories</a:t>
            </a:r>
            <a:endParaRPr lang="en-GB" dirty="0"/>
          </a:p>
        </p:txBody>
      </p:sp>
      <p:sp>
        <p:nvSpPr>
          <p:cNvPr id="3" name="Subtitle 2"/>
          <p:cNvSpPr>
            <a:spLocks noGrp="1"/>
          </p:cNvSpPr>
          <p:nvPr>
            <p:ph type="subTitle" idx="1"/>
          </p:nvPr>
        </p:nvSpPr>
        <p:spPr/>
        <p:txBody>
          <a:bodyPr/>
          <a:lstStyle/>
          <a:p>
            <a:r>
              <a:rPr lang="en-GB"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High levels of effort towards organisational goals and satisfaction of individual need</a:t>
            </a:r>
            <a:endParaRPr lang="en-GB" dirty="0" smtClean="0"/>
          </a:p>
          <a:p>
            <a:endParaRPr lang="en-GB" dirty="0"/>
          </a:p>
          <a:p>
            <a:r>
              <a:rPr lang="en-GB" dirty="0" smtClean="0"/>
              <a:t>There is the ideology that the greater the tension the higher the levels of effort from the employee</a:t>
            </a:r>
            <a:endParaRPr lang="en-GB" dirty="0" smtClean="0"/>
          </a:p>
          <a:p>
            <a:endParaRPr lang="en-GB" dirty="0"/>
          </a:p>
        </p:txBody>
      </p:sp>
      <p:sp>
        <p:nvSpPr>
          <p:cNvPr id="2" name="Title 1"/>
          <p:cNvSpPr>
            <a:spLocks noGrp="1"/>
          </p:cNvSpPr>
          <p:nvPr>
            <p:ph type="title"/>
          </p:nvPr>
        </p:nvSpPr>
        <p:spPr/>
        <p:txBody>
          <a:bodyPr/>
          <a:lstStyle/>
          <a:p>
            <a:r>
              <a:rPr lang="en-GB" dirty="0" smtClean="0"/>
              <a:t>Defining motivation</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Maslow, Herzberg and McGregor created theories on motivation</a:t>
            </a:r>
            <a:endParaRPr lang="en-GB" dirty="0" smtClean="0"/>
          </a:p>
          <a:p>
            <a:endParaRPr lang="en-GB" dirty="0"/>
          </a:p>
        </p:txBody>
      </p:sp>
      <p:sp>
        <p:nvSpPr>
          <p:cNvPr id="2" name="Title 1"/>
          <p:cNvSpPr>
            <a:spLocks noGrp="1"/>
          </p:cNvSpPr>
          <p:nvPr>
            <p:ph type="title"/>
          </p:nvPr>
        </p:nvSpPr>
        <p:spPr/>
        <p:txBody>
          <a:bodyPr/>
          <a:lstStyle/>
          <a:p>
            <a:r>
              <a:rPr lang="en-GB" dirty="0" smtClean="0"/>
              <a:t>Key theorists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smtClean="0"/>
              <a:t>Physiological –lower order</a:t>
            </a:r>
            <a:endParaRPr lang="en-GB" dirty="0" smtClean="0"/>
          </a:p>
          <a:p>
            <a:pPr marL="514350" indent="-514350">
              <a:buFont typeface="+mj-lt"/>
              <a:buAutoNum type="arabicPeriod"/>
            </a:pPr>
            <a:r>
              <a:rPr lang="en-GB" dirty="0" smtClean="0"/>
              <a:t>Safety –lower order</a:t>
            </a:r>
            <a:endParaRPr lang="en-GB" dirty="0" smtClean="0"/>
          </a:p>
          <a:p>
            <a:pPr marL="514350" indent="-514350">
              <a:buFont typeface="+mj-lt"/>
              <a:buAutoNum type="arabicPeriod"/>
            </a:pPr>
            <a:r>
              <a:rPr lang="en-GB" dirty="0" smtClean="0"/>
              <a:t>Social-higher order</a:t>
            </a:r>
            <a:endParaRPr lang="en-GB" dirty="0" smtClean="0"/>
          </a:p>
          <a:p>
            <a:pPr marL="514350" indent="-514350">
              <a:buFont typeface="+mj-lt"/>
              <a:buAutoNum type="arabicPeriod"/>
            </a:pPr>
            <a:r>
              <a:rPr lang="en-GB" dirty="0" smtClean="0"/>
              <a:t>Esteem –higher order</a:t>
            </a:r>
            <a:endParaRPr lang="en-GB" dirty="0" smtClean="0"/>
          </a:p>
          <a:p>
            <a:pPr marL="514350" indent="-514350">
              <a:buFont typeface="+mj-lt"/>
              <a:buAutoNum type="arabicPeriod"/>
            </a:pPr>
            <a:r>
              <a:rPr lang="en-GB" dirty="0" smtClean="0"/>
              <a:t>Self actualisation-higher order</a:t>
            </a:r>
            <a:endParaRPr lang="en-GB" dirty="0" smtClean="0"/>
          </a:p>
          <a:p>
            <a:pPr marL="514350" indent="-514350">
              <a:buNone/>
            </a:pPr>
            <a:endParaRPr lang="en-GB" dirty="0" smtClean="0"/>
          </a:p>
          <a:p>
            <a:pPr marL="514350" indent="-514350"/>
            <a:r>
              <a:rPr lang="en-GB" dirty="0" smtClean="0"/>
              <a:t>As each need gets fulfilled the next need becomes dominant, move up till step 5</a:t>
            </a:r>
            <a:endParaRPr lang="en-GB" dirty="0" smtClean="0"/>
          </a:p>
          <a:p>
            <a:pPr marL="514350" indent="-514350"/>
            <a:r>
              <a:rPr lang="en-GB" dirty="0" smtClean="0"/>
              <a:t>Higher order needs satisfied internally within the person</a:t>
            </a:r>
            <a:endParaRPr lang="en-GB" dirty="0" smtClean="0"/>
          </a:p>
          <a:p>
            <a:pPr marL="514350" indent="-514350"/>
            <a:r>
              <a:rPr lang="en-GB" dirty="0" smtClean="0"/>
              <a:t>Lower order needs are satisfied externally i.e. by pay, contracts, tenure)</a:t>
            </a:r>
            <a:endParaRPr lang="en-GB" dirty="0" smtClean="0"/>
          </a:p>
          <a:p>
            <a:pPr marL="514350" indent="-514350"/>
            <a:r>
              <a:rPr lang="en-GB" dirty="0" smtClean="0"/>
              <a:t>However little supporting theory of claims</a:t>
            </a:r>
            <a:endParaRPr lang="en-GB" dirty="0" smtClean="0"/>
          </a:p>
          <a:p>
            <a:pPr marL="514350" indent="-514350">
              <a:buNone/>
            </a:pPr>
            <a:endParaRPr lang="en-GB" dirty="0" smtClean="0"/>
          </a:p>
        </p:txBody>
      </p:sp>
      <p:sp>
        <p:nvSpPr>
          <p:cNvPr id="2" name="Title 1"/>
          <p:cNvSpPr>
            <a:spLocks noGrp="1"/>
          </p:cNvSpPr>
          <p:nvPr>
            <p:ph type="title"/>
          </p:nvPr>
        </p:nvSpPr>
        <p:spPr/>
        <p:txBody>
          <a:bodyPr/>
          <a:lstStyle/>
          <a:p>
            <a:r>
              <a:rPr lang="en-GB" dirty="0" smtClean="0"/>
              <a:t>Maslow’s Hierarchy of Needs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Maslow’s Hierarchy of Needs</a:t>
            </a:r>
            <a:endParaRPr lang="en-US" dirty="0"/>
          </a:p>
        </p:txBody>
      </p:sp>
      <p:pic>
        <p:nvPicPr>
          <p:cNvPr id="4" name="Picture 2" descr="http://www.21stcentech.com/wp-content/uploads/2011/10/maslow.jpg?w=300"/>
          <p:cNvPicPr>
            <a:picLocks noGrp="1" noChangeAspect="1" noChangeArrowheads="1"/>
          </p:cNvPicPr>
          <p:nvPr>
            <p:ph idx="1"/>
          </p:nvPr>
        </p:nvPicPr>
        <p:blipFill>
          <a:blip r:embed="rId1"/>
          <a:srcRect/>
          <a:stretch>
            <a:fillRect/>
          </a:stretch>
        </p:blipFill>
        <p:spPr bwMode="auto">
          <a:xfrm>
            <a:off x="1500166" y="1428736"/>
            <a:ext cx="6082893" cy="4525962"/>
          </a:xfrm>
          <a:prstGeom prst="rect">
            <a:avLst/>
          </a:prstGeom>
          <a:noFill/>
        </p:spPr>
      </p:pic>
      <p:sp>
        <p:nvSpPr>
          <p:cNvPr id="5" name="Rectangle 4"/>
          <p:cNvSpPr/>
          <p:nvPr/>
        </p:nvSpPr>
        <p:spPr>
          <a:xfrm>
            <a:off x="3242950" y="3244334"/>
            <a:ext cx="2658100" cy="369332"/>
          </a:xfrm>
          <a:prstGeom prst="rect">
            <a:avLst/>
          </a:prstGeom>
        </p:spPr>
        <p:txBody>
          <a:bodyPr wrap="none">
            <a:spAutoFit/>
          </a:bodyPr>
          <a:lstStyle/>
          <a:p>
            <a:r>
              <a:rPr lang="en-GB" dirty="0" smtClean="0"/>
              <a:t>Lenrosen4. (Undated)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‘Decide </a:t>
            </a:r>
            <a:r>
              <a:rPr lang="en-GB" dirty="0" smtClean="0"/>
              <a:t>which of Maslow’s categories the following fits into:</a:t>
            </a:r>
            <a:endParaRPr lang="en-GB" dirty="0" smtClean="0"/>
          </a:p>
          <a:p>
            <a:pPr marL="514350" indent="-514350">
              <a:buFont typeface="+mj-lt"/>
              <a:buAutoNum type="alphaLcParenR"/>
            </a:pPr>
            <a:r>
              <a:rPr lang="en-GB" dirty="0" smtClean="0"/>
              <a:t>Receiving praise from your manager</a:t>
            </a:r>
            <a:endParaRPr lang="en-GB" dirty="0" smtClean="0"/>
          </a:p>
          <a:p>
            <a:pPr marL="514350" indent="-514350">
              <a:buFont typeface="+mj-lt"/>
              <a:buAutoNum type="alphaLcParenR"/>
            </a:pPr>
            <a:r>
              <a:rPr lang="en-GB" dirty="0" smtClean="0"/>
              <a:t>A family party</a:t>
            </a:r>
            <a:endParaRPr lang="en-GB" dirty="0" smtClean="0"/>
          </a:p>
          <a:p>
            <a:pPr marL="514350" indent="-514350">
              <a:buFont typeface="+mj-lt"/>
              <a:buAutoNum type="alphaLcParenR"/>
            </a:pPr>
            <a:r>
              <a:rPr lang="en-GB" dirty="0" smtClean="0"/>
              <a:t>An artist forgetting to eat</a:t>
            </a:r>
            <a:endParaRPr lang="en-GB" dirty="0" smtClean="0"/>
          </a:p>
          <a:p>
            <a:pPr marL="514350" indent="-514350">
              <a:buFont typeface="+mj-lt"/>
              <a:buAutoNum type="alphaLcParenR"/>
            </a:pPr>
            <a:r>
              <a:rPr lang="en-GB" dirty="0" smtClean="0"/>
              <a:t>A man washed up on a desert island</a:t>
            </a:r>
            <a:endParaRPr lang="en-GB" dirty="0" smtClean="0"/>
          </a:p>
          <a:p>
            <a:pPr marL="514350" indent="-514350">
              <a:buFont typeface="+mj-lt"/>
              <a:buAutoNum type="alphaLcParenR"/>
            </a:pPr>
            <a:r>
              <a:rPr lang="en-GB" dirty="0" smtClean="0"/>
              <a:t>A pay increase</a:t>
            </a:r>
            <a:endParaRPr lang="en-GB" dirty="0" smtClean="0"/>
          </a:p>
          <a:p>
            <a:pPr marL="514350" indent="-514350">
              <a:buFont typeface="+mj-lt"/>
              <a:buAutoNum type="alphaLcParenR"/>
            </a:pPr>
            <a:r>
              <a:rPr lang="en-GB" dirty="0" smtClean="0"/>
              <a:t>Joining a local drama group</a:t>
            </a:r>
            <a:endParaRPr lang="en-GB" dirty="0" smtClean="0"/>
          </a:p>
          <a:p>
            <a:pPr marL="514350" indent="-514350">
              <a:buFont typeface="+mj-lt"/>
              <a:buAutoNum type="alphaLcParenR"/>
            </a:pPr>
            <a:r>
              <a:rPr lang="en-GB" dirty="0" smtClean="0"/>
              <a:t>Being awarded the OBE</a:t>
            </a:r>
            <a:endParaRPr lang="en-GB" dirty="0" smtClean="0"/>
          </a:p>
          <a:p>
            <a:pPr marL="514350" indent="-514350">
              <a:buFont typeface="+mj-lt"/>
              <a:buAutoNum type="alphaLcParenR"/>
            </a:pPr>
            <a:r>
              <a:rPr lang="en-GB" dirty="0" smtClean="0"/>
              <a:t>Buying a </a:t>
            </a:r>
            <a:r>
              <a:rPr lang="en-GB" dirty="0" smtClean="0"/>
              <a:t>house’ (BPP Learning Media 2010)</a:t>
            </a:r>
            <a:endParaRPr lang="en-GB" dirty="0"/>
          </a:p>
        </p:txBody>
      </p:sp>
      <p:sp>
        <p:nvSpPr>
          <p:cNvPr id="2" name="Title 1"/>
          <p:cNvSpPr>
            <a:spLocks noGrp="1"/>
          </p:cNvSpPr>
          <p:nvPr>
            <p:ph type="title"/>
          </p:nvPr>
        </p:nvSpPr>
        <p:spPr/>
        <p:txBody>
          <a:bodyPr/>
          <a:lstStyle/>
          <a:p>
            <a:r>
              <a:rPr lang="en-GB" dirty="0" smtClean="0">
                <a:solidFill>
                  <a:srgbClr val="FF0000"/>
                </a:solidFill>
              </a:rPr>
              <a:t>Task 1-Working in two’s</a:t>
            </a:r>
            <a:endParaRPr lang="en-GB"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‘Where </a:t>
            </a:r>
            <a:r>
              <a:rPr lang="en-GB" dirty="0" smtClean="0"/>
              <a:t>are you at the moment, in the Hierarchy of Needs? In other words, which category of needs (if any) is uppermost in your mind and in the way you are directing your activities</a:t>
            </a:r>
            <a:r>
              <a:rPr lang="en-GB" dirty="0" smtClean="0"/>
              <a:t>?’ (BPP Learning Media 2010)</a:t>
            </a:r>
            <a:endParaRPr lang="en-GB" dirty="0"/>
          </a:p>
        </p:txBody>
      </p:sp>
      <p:sp>
        <p:nvSpPr>
          <p:cNvPr id="2" name="Title 1"/>
          <p:cNvSpPr>
            <a:spLocks noGrp="1"/>
          </p:cNvSpPr>
          <p:nvPr>
            <p:ph type="title"/>
          </p:nvPr>
        </p:nvSpPr>
        <p:spPr/>
        <p:txBody>
          <a:bodyPr/>
          <a:lstStyle/>
          <a:p>
            <a:r>
              <a:rPr lang="en-GB" dirty="0" smtClean="0">
                <a:solidFill>
                  <a:srgbClr val="FF0000"/>
                </a:solidFill>
              </a:rPr>
              <a:t>Task 2-Working individually</a:t>
            </a:r>
            <a:endParaRPr lang="en-GB" dirty="0">
              <a:solidFill>
                <a:srgbClr val="FF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Theory X (positive) assumes lower order needs dominate individuals </a:t>
            </a:r>
            <a:endParaRPr lang="en-GB" b="1" dirty="0" smtClean="0"/>
          </a:p>
          <a:p>
            <a:r>
              <a:rPr lang="en-GB" b="1" dirty="0" smtClean="0"/>
              <a:t>Theory Y (negative) assumes high order needs dominate</a:t>
            </a:r>
            <a:endParaRPr lang="en-GB" b="1" dirty="0" smtClean="0"/>
          </a:p>
          <a:p>
            <a:endParaRPr lang="en-GB" dirty="0"/>
          </a:p>
          <a:p>
            <a:r>
              <a:rPr lang="en-GB" dirty="0" smtClean="0"/>
              <a:t>In reference to Maslow’s Hierarchy of Needs</a:t>
            </a:r>
            <a:endParaRPr lang="en-GB" dirty="0" smtClean="0"/>
          </a:p>
          <a:p>
            <a:pPr algn="r">
              <a:buNone/>
            </a:pPr>
            <a:r>
              <a:rPr lang="en-GB" dirty="0" smtClean="0"/>
              <a:t>To be discussed</a:t>
            </a: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McGregor’s Theory X &amp; Theory 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Shows factors affecting job attitudes, answers vary according to job satisfaction (intrinsic factors)  and (extrinsic factors) dissatisfaction</a:t>
            </a:r>
            <a:endParaRPr lang="en-GB" dirty="0" smtClean="0"/>
          </a:p>
          <a:p>
            <a:pPr>
              <a:buNone/>
            </a:pPr>
            <a:endParaRPr lang="en-GB" dirty="0"/>
          </a:p>
          <a:p>
            <a:pPr>
              <a:buNone/>
            </a:pPr>
            <a:endParaRPr lang="en-GB" dirty="0" smtClean="0"/>
          </a:p>
          <a:p>
            <a:pPr>
              <a:buNone/>
            </a:pPr>
            <a:endParaRPr lang="en-GB" dirty="0"/>
          </a:p>
        </p:txBody>
      </p:sp>
      <p:sp>
        <p:nvSpPr>
          <p:cNvPr id="2" name="Title 1"/>
          <p:cNvSpPr>
            <a:spLocks noGrp="1"/>
          </p:cNvSpPr>
          <p:nvPr>
            <p:ph type="title"/>
          </p:nvPr>
        </p:nvSpPr>
        <p:spPr/>
        <p:txBody>
          <a:bodyPr>
            <a:normAutofit fontScale="90000"/>
          </a:bodyPr>
          <a:lstStyle/>
          <a:p>
            <a:r>
              <a:rPr lang="en-GB" dirty="0" smtClean="0"/>
              <a:t>Hertzberg motivation hygiene theory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2"/>
          <a:lstStyle/>
          <a:p>
            <a:pPr>
              <a:buNone/>
            </a:pPr>
            <a:r>
              <a:rPr lang="en-GB" u="sng" dirty="0" smtClean="0"/>
              <a:t>Intrinsic factors: </a:t>
            </a:r>
            <a:endParaRPr lang="en-GB" u="sng" dirty="0" smtClean="0"/>
          </a:p>
          <a:p>
            <a:pPr>
              <a:buNone/>
            </a:pPr>
            <a:r>
              <a:rPr lang="en-GB" dirty="0" smtClean="0"/>
              <a:t>Achievement</a:t>
            </a:r>
            <a:endParaRPr lang="en-GB" dirty="0" smtClean="0"/>
          </a:p>
          <a:p>
            <a:pPr>
              <a:buNone/>
            </a:pPr>
            <a:r>
              <a:rPr lang="en-GB" dirty="0" smtClean="0"/>
              <a:t>Recognition</a:t>
            </a:r>
            <a:endParaRPr lang="en-GB" dirty="0" smtClean="0"/>
          </a:p>
          <a:p>
            <a:pPr>
              <a:buNone/>
            </a:pPr>
            <a:r>
              <a:rPr lang="en-GB" dirty="0" smtClean="0"/>
              <a:t>Work itself</a:t>
            </a:r>
            <a:endParaRPr lang="en-GB" dirty="0" smtClean="0"/>
          </a:p>
          <a:p>
            <a:pPr>
              <a:buNone/>
            </a:pPr>
            <a:r>
              <a:rPr lang="en-GB" dirty="0" smtClean="0"/>
              <a:t>Responsibility</a:t>
            </a:r>
            <a:endParaRPr lang="en-GB" dirty="0" smtClean="0"/>
          </a:p>
          <a:p>
            <a:pPr>
              <a:buNone/>
            </a:pPr>
            <a:r>
              <a:rPr lang="en-GB" dirty="0" smtClean="0"/>
              <a:t>Advancement</a:t>
            </a:r>
            <a:endParaRPr lang="en-GB" dirty="0" smtClean="0"/>
          </a:p>
          <a:p>
            <a:pPr>
              <a:buNone/>
            </a:pPr>
            <a:r>
              <a:rPr lang="en-GB" dirty="0" smtClean="0"/>
              <a:t>Growth</a:t>
            </a:r>
            <a:endParaRPr lang="en-GB" dirty="0" smtClean="0"/>
          </a:p>
          <a:p>
            <a:r>
              <a:rPr lang="en-GB" u="sng" dirty="0" smtClean="0"/>
              <a:t>Extrinsic factors:</a:t>
            </a:r>
            <a:endParaRPr lang="en-GB" u="sng" dirty="0" smtClean="0"/>
          </a:p>
          <a:p>
            <a:r>
              <a:rPr lang="en-GB" dirty="0" smtClean="0"/>
              <a:t>Company policy</a:t>
            </a:r>
            <a:endParaRPr lang="en-GB" dirty="0" smtClean="0"/>
          </a:p>
          <a:p>
            <a:r>
              <a:rPr lang="en-GB" dirty="0" smtClean="0"/>
              <a:t>Administration</a:t>
            </a:r>
            <a:endParaRPr lang="en-GB" dirty="0" smtClean="0"/>
          </a:p>
          <a:p>
            <a:r>
              <a:rPr lang="en-GB" dirty="0" smtClean="0"/>
              <a:t>Supervision</a:t>
            </a:r>
            <a:endParaRPr lang="en-GB" dirty="0" smtClean="0"/>
          </a:p>
          <a:p>
            <a:r>
              <a:rPr lang="en-GB" dirty="0" smtClean="0"/>
              <a:t>Interpersonal relations</a:t>
            </a:r>
            <a:endParaRPr lang="en-GB" dirty="0" smtClean="0"/>
          </a:p>
          <a:p>
            <a:r>
              <a:rPr lang="en-GB" dirty="0" smtClean="0"/>
              <a:t>Working conditions</a:t>
            </a:r>
            <a:endParaRPr lang="en-GB" dirty="0"/>
          </a:p>
        </p:txBody>
      </p:sp>
      <p:sp>
        <p:nvSpPr>
          <p:cNvPr id="2" name="Title 1"/>
          <p:cNvSpPr>
            <a:spLocks noGrp="1"/>
          </p:cNvSpPr>
          <p:nvPr>
            <p:ph type="title"/>
          </p:nvPr>
        </p:nvSpPr>
        <p:spPr/>
        <p:txBody>
          <a:bodyPr>
            <a:normAutofit fontScale="90000"/>
          </a:bodyPr>
          <a:lstStyle/>
          <a:p>
            <a:r>
              <a:rPr lang="en-GB" dirty="0" smtClean="0"/>
              <a:t>According to Herzberg’s motivation-hygiene theory</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Hertzberg proposed that the opposite of satisfaction is no satisfaction</a:t>
            </a:r>
            <a:endParaRPr lang="en-GB" dirty="0" smtClean="0"/>
          </a:p>
          <a:p>
            <a:r>
              <a:rPr lang="en-GB" dirty="0" smtClean="0"/>
              <a:t>Opposite of dissatisfaction is no dissatisfaction</a:t>
            </a:r>
            <a:endParaRPr lang="en-GB" dirty="0" smtClean="0"/>
          </a:p>
          <a:p>
            <a:endParaRPr lang="en-GB" dirty="0" smtClean="0"/>
          </a:p>
          <a:p>
            <a:endParaRPr lang="en-GB" dirty="0" smtClean="0"/>
          </a:p>
          <a:p>
            <a:endParaRPr lang="en-GB" dirty="0" smtClean="0"/>
          </a:p>
          <a:p>
            <a:endParaRPr lang="en-GB" dirty="0" smtClean="0"/>
          </a:p>
          <a:p>
            <a:pPr algn="r">
              <a:buNone/>
            </a:pPr>
            <a:r>
              <a:rPr lang="en-GB" dirty="0" smtClean="0"/>
              <a:t>To be discussed</a:t>
            </a: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Hertzberg’s theory on motivation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Hygiene factors according to Hertzberg:</a:t>
            </a:r>
            <a:endParaRPr lang="en-GB" dirty="0" smtClean="0"/>
          </a:p>
          <a:p>
            <a:r>
              <a:rPr lang="en-GB" dirty="0" smtClean="0"/>
              <a:t>Company policy, administration, supervision, interpersonal relations, working conditions and salary</a:t>
            </a:r>
            <a:endParaRPr lang="en-GB" dirty="0" smtClean="0"/>
          </a:p>
          <a:p>
            <a:r>
              <a:rPr lang="en-GB" dirty="0" smtClean="0"/>
              <a:t>When met, people will not be dissatisfied but neither satisfied –need to motivate people</a:t>
            </a:r>
            <a:endParaRPr lang="en-GB" dirty="0" smtClean="0"/>
          </a:p>
          <a:p>
            <a:r>
              <a:rPr lang="en-GB" dirty="0" smtClean="0"/>
              <a:t>How can you motivate people?</a:t>
            </a:r>
            <a:endParaRPr lang="en-GB" dirty="0" smtClean="0"/>
          </a:p>
          <a:p>
            <a:r>
              <a:rPr lang="en-GB" dirty="0" smtClean="0"/>
              <a:t>Hertzberg says: emphasising achievement, recognition, work itself, responsibility and growth</a:t>
            </a:r>
            <a:endParaRPr lang="en-GB" dirty="0" smtClean="0"/>
          </a:p>
          <a:p>
            <a:endParaRPr lang="en-GB" dirty="0"/>
          </a:p>
        </p:txBody>
      </p:sp>
      <p:sp>
        <p:nvSpPr>
          <p:cNvPr id="2" name="Title 1"/>
          <p:cNvSpPr>
            <a:spLocks noGrp="1"/>
          </p:cNvSpPr>
          <p:nvPr>
            <p:ph type="title"/>
          </p:nvPr>
        </p:nvSpPr>
        <p:spPr/>
        <p:txBody>
          <a:bodyPr/>
          <a:lstStyle/>
          <a:p>
            <a:r>
              <a:rPr lang="en-GB" dirty="0" smtClean="0"/>
              <a:t>More on Hertzberg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‘Note down:</a:t>
            </a:r>
            <a:endParaRPr lang="en-GB" dirty="0" smtClean="0"/>
          </a:p>
          <a:p>
            <a:r>
              <a:rPr lang="en-GB" dirty="0" smtClean="0"/>
              <a:t>The things you regard as the ‘basics’ you would expect from a study course</a:t>
            </a:r>
            <a:endParaRPr lang="en-GB" dirty="0" smtClean="0"/>
          </a:p>
          <a:p>
            <a:r>
              <a:rPr lang="en-GB" dirty="0" smtClean="0"/>
              <a:t>The things you positively like about studying for a particular course at your college or through another institution</a:t>
            </a:r>
            <a:endParaRPr lang="en-GB" dirty="0" smtClean="0"/>
          </a:p>
          <a:p>
            <a:r>
              <a:rPr lang="en-GB" dirty="0" smtClean="0"/>
              <a:t>Do the factors you have listed in (a) correspond to Herzberg’s ‘hygiene’ factors: are they things that make studying ‘comfortable’ but don’t really’ switch you on’ to extra effort?</a:t>
            </a:r>
            <a:endParaRPr lang="en-GB" dirty="0" smtClean="0"/>
          </a:p>
          <a:p>
            <a:r>
              <a:rPr lang="en-GB" dirty="0" smtClean="0"/>
              <a:t>Do the factors you have listed in (b) correspond to Herzberg’s ‘motivator’ factors: do they make you want to work harder, for their sake?’ </a:t>
            </a:r>
            <a:endParaRPr lang="en-GB" dirty="0" smtClean="0"/>
          </a:p>
          <a:p>
            <a:pPr algn="r"/>
            <a:r>
              <a:rPr lang="en-GB" dirty="0" smtClean="0"/>
              <a:t>(BPP Learning Media 2010)</a:t>
            </a:r>
            <a:endParaRPr lang="en-GB" dirty="0" smtClean="0"/>
          </a:p>
        </p:txBody>
      </p:sp>
      <p:sp>
        <p:nvSpPr>
          <p:cNvPr id="2" name="Title 1"/>
          <p:cNvSpPr>
            <a:spLocks noGrp="1"/>
          </p:cNvSpPr>
          <p:nvPr>
            <p:ph type="title"/>
          </p:nvPr>
        </p:nvSpPr>
        <p:spPr/>
        <p:txBody>
          <a:bodyPr/>
          <a:lstStyle/>
          <a:p>
            <a:r>
              <a:rPr lang="en-GB" dirty="0" smtClean="0">
                <a:solidFill>
                  <a:srgbClr val="FF0000"/>
                </a:solidFill>
              </a:rPr>
              <a:t>Task 3-Working individually</a:t>
            </a:r>
            <a:endParaRPr lang="en-GB" dirty="0">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When satisfied people take credit when failure (unsatisfied) blame external environment</a:t>
            </a:r>
            <a:endParaRPr lang="en-GB" dirty="0" smtClean="0"/>
          </a:p>
          <a:p>
            <a:r>
              <a:rPr lang="en-GB" dirty="0" smtClean="0"/>
              <a:t>Theory is of job satisfaction not really motivation</a:t>
            </a:r>
            <a:endParaRPr lang="en-GB" dirty="0" smtClean="0"/>
          </a:p>
          <a:p>
            <a:r>
              <a:rPr lang="en-GB" dirty="0" smtClean="0"/>
              <a:t>A person may dislike part of the job but still find it enjoyable (does not have to be clear cut)</a:t>
            </a:r>
            <a:endParaRPr lang="en-GB" dirty="0" smtClean="0"/>
          </a:p>
          <a:p>
            <a:pPr lvl="1" algn="r">
              <a:buNone/>
            </a:pPr>
            <a:r>
              <a:rPr lang="en-GB" dirty="0" smtClean="0"/>
              <a:t>To be discussed</a:t>
            </a:r>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Criticisms of Hertzberg’s theory</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Study of three needs:</a:t>
            </a:r>
            <a:endParaRPr lang="en-GB" dirty="0" smtClean="0"/>
          </a:p>
          <a:p>
            <a:pPr marL="514350" indent="-514350">
              <a:buFont typeface="+mj-lt"/>
              <a:buAutoNum type="arabicPeriod"/>
            </a:pPr>
            <a:r>
              <a:rPr lang="en-GB" dirty="0" smtClean="0"/>
              <a:t>Need for achievement – strive to succeed</a:t>
            </a:r>
            <a:endParaRPr lang="en-GB" dirty="0" smtClean="0"/>
          </a:p>
          <a:p>
            <a:pPr marL="514350" indent="-514350">
              <a:buFont typeface="+mj-lt"/>
              <a:buAutoNum type="arabicPeriod"/>
            </a:pPr>
            <a:r>
              <a:rPr lang="en-GB" dirty="0" smtClean="0"/>
              <a:t>Need for power - </a:t>
            </a:r>
            <a:endParaRPr lang="en-GB" dirty="0" smtClean="0"/>
          </a:p>
          <a:p>
            <a:pPr marL="514350" indent="-514350">
              <a:buFont typeface="+mj-lt"/>
              <a:buAutoNum type="arabicPeriod"/>
            </a:pPr>
            <a:r>
              <a:rPr lang="en-GB" dirty="0" smtClean="0"/>
              <a:t>Need for affiliation –friendly and close interpersonal relationships</a:t>
            </a:r>
            <a:endParaRPr lang="en-GB" dirty="0" smtClean="0"/>
          </a:p>
          <a:p>
            <a:endParaRPr lang="en-GB" dirty="0"/>
          </a:p>
          <a:p>
            <a:endParaRPr lang="en-GB" dirty="0" smtClean="0"/>
          </a:p>
          <a:p>
            <a:pPr algn="r">
              <a:buNone/>
            </a:pPr>
            <a:r>
              <a:rPr lang="en-GB" dirty="0" smtClean="0"/>
              <a:t>To be discussed</a:t>
            </a:r>
            <a:endParaRPr lang="en-GB" dirty="0"/>
          </a:p>
        </p:txBody>
      </p:sp>
      <p:sp>
        <p:nvSpPr>
          <p:cNvPr id="2" name="Title 1"/>
          <p:cNvSpPr>
            <a:spLocks noGrp="1"/>
          </p:cNvSpPr>
          <p:nvPr>
            <p:ph type="title"/>
          </p:nvPr>
        </p:nvSpPr>
        <p:spPr/>
        <p:txBody>
          <a:bodyPr/>
          <a:lstStyle/>
          <a:p>
            <a:r>
              <a:rPr lang="en-GB" dirty="0" smtClean="0"/>
              <a:t>McClelland’s Theory of Needs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McClelland found that high achievers differentiate themselves from others by their desire to do things better</a:t>
            </a:r>
            <a:endParaRPr lang="en-GB" dirty="0" smtClean="0"/>
          </a:p>
          <a:p>
            <a:r>
              <a:rPr lang="en-GB" dirty="0" smtClean="0"/>
              <a:t>High achievers are not gamblers they dislike success by chance</a:t>
            </a:r>
            <a:endParaRPr lang="en-GB" dirty="0" smtClean="0"/>
          </a:p>
          <a:p>
            <a:r>
              <a:rPr lang="en-GB" dirty="0" smtClean="0"/>
              <a:t>They avoid very easy or very difficult tasks</a:t>
            </a:r>
            <a:endParaRPr lang="en-GB" dirty="0" smtClean="0"/>
          </a:p>
          <a:p>
            <a:r>
              <a:rPr lang="en-GB" dirty="0" smtClean="0"/>
              <a:t>Like to set goals that stretch themselves a little</a:t>
            </a:r>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(1) Need for achievement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Desire to have an impact, be influential, control others</a:t>
            </a:r>
            <a:endParaRPr lang="en-GB" dirty="0" smtClean="0"/>
          </a:p>
          <a:p>
            <a:r>
              <a:rPr lang="en-GB" dirty="0" smtClean="0"/>
              <a:t>Enjoy being in charge</a:t>
            </a:r>
            <a:endParaRPr lang="en-GB" dirty="0" smtClean="0"/>
          </a:p>
          <a:p>
            <a:r>
              <a:rPr lang="en-GB" dirty="0" smtClean="0"/>
              <a:t>Prefer to be placed in competitive and status orientated situations</a:t>
            </a:r>
            <a:endParaRPr lang="en-GB" dirty="0" smtClean="0"/>
          </a:p>
          <a:p>
            <a:r>
              <a:rPr lang="en-GB" dirty="0" smtClean="0"/>
              <a:t>More concerned with prestige and gaining influence over others than with effective performance</a:t>
            </a:r>
            <a:endParaRPr lang="en-GB" dirty="0"/>
          </a:p>
        </p:txBody>
      </p:sp>
      <p:sp>
        <p:nvSpPr>
          <p:cNvPr id="2" name="Title 1"/>
          <p:cNvSpPr>
            <a:spLocks noGrp="1"/>
          </p:cNvSpPr>
          <p:nvPr>
            <p:ph type="title"/>
          </p:nvPr>
        </p:nvSpPr>
        <p:spPr/>
        <p:txBody>
          <a:bodyPr/>
          <a:lstStyle/>
          <a:p>
            <a:r>
              <a:rPr lang="en-GB" dirty="0" smtClean="0"/>
              <a:t>(2) Need for power</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Desire to be liked and accepted by others</a:t>
            </a:r>
            <a:endParaRPr lang="en-GB" dirty="0" smtClean="0"/>
          </a:p>
          <a:p>
            <a:r>
              <a:rPr lang="en-GB" dirty="0" smtClean="0"/>
              <a:t>Strive for friendship</a:t>
            </a:r>
            <a:endParaRPr lang="en-GB" dirty="0" smtClean="0"/>
          </a:p>
          <a:p>
            <a:r>
              <a:rPr lang="en-GB" dirty="0" smtClean="0"/>
              <a:t>Prefer cooperative situations rather than competitive ones</a:t>
            </a:r>
            <a:endParaRPr lang="en-GB" dirty="0" smtClean="0"/>
          </a:p>
          <a:p>
            <a:endParaRPr lang="en-GB" dirty="0"/>
          </a:p>
        </p:txBody>
      </p:sp>
      <p:sp>
        <p:nvSpPr>
          <p:cNvPr id="2" name="Title 1"/>
          <p:cNvSpPr>
            <a:spLocks noGrp="1"/>
          </p:cNvSpPr>
          <p:nvPr>
            <p:ph type="title"/>
          </p:nvPr>
        </p:nvSpPr>
        <p:spPr/>
        <p:txBody>
          <a:bodyPr/>
          <a:lstStyle/>
          <a:p>
            <a:r>
              <a:rPr lang="en-GB" dirty="0" smtClean="0"/>
              <a:t>(3) Need for affiliation</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Cognitive evaluation theory – pay is a motivator, what other motivators are there?</a:t>
            </a:r>
            <a:endParaRPr lang="en-GB" dirty="0" smtClean="0"/>
          </a:p>
          <a:p>
            <a:r>
              <a:rPr lang="en-GB" dirty="0" smtClean="0"/>
              <a:t>Should pay be given on performance</a:t>
            </a:r>
            <a:endParaRPr lang="en-GB" dirty="0" smtClean="0"/>
          </a:p>
          <a:p>
            <a:r>
              <a:rPr lang="en-GB" dirty="0" smtClean="0"/>
              <a:t>Answer: no to avoid decreasing intrinsic motivation</a:t>
            </a:r>
            <a:endParaRPr lang="en-GB" dirty="0" smtClean="0"/>
          </a:p>
          <a:p>
            <a:endParaRPr lang="en-GB" dirty="0" smtClean="0"/>
          </a:p>
          <a:p>
            <a:endParaRPr lang="en-GB" dirty="0" smtClean="0"/>
          </a:p>
          <a:p>
            <a:pPr algn="r">
              <a:buNone/>
            </a:pPr>
            <a:r>
              <a:rPr lang="en-GB" dirty="0" smtClean="0"/>
              <a:t>To be discussed</a:t>
            </a:r>
            <a:endParaRPr lang="en-GB" dirty="0" smtClean="0"/>
          </a:p>
          <a:p>
            <a:endParaRPr lang="en-GB" dirty="0"/>
          </a:p>
        </p:txBody>
      </p:sp>
      <p:sp>
        <p:nvSpPr>
          <p:cNvPr id="2" name="Title 1"/>
          <p:cNvSpPr>
            <a:spLocks noGrp="1"/>
          </p:cNvSpPr>
          <p:nvPr>
            <p:ph type="title"/>
          </p:nvPr>
        </p:nvSpPr>
        <p:spPr/>
        <p:txBody>
          <a:bodyPr/>
          <a:lstStyle/>
          <a:p>
            <a:r>
              <a:rPr lang="en-GB" dirty="0" smtClean="0"/>
              <a:t>Cognitive evaluation theory</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Working towards a goal is a major source of work motivation</a:t>
            </a:r>
            <a:endParaRPr lang="en-GB" dirty="0" smtClean="0"/>
          </a:p>
          <a:p>
            <a:r>
              <a:rPr lang="en-GB" dirty="0" smtClean="0"/>
              <a:t>Simply saying do your best is not enough, need defined goals</a:t>
            </a:r>
            <a:endParaRPr lang="en-GB" dirty="0" smtClean="0"/>
          </a:p>
          <a:p>
            <a:r>
              <a:rPr lang="en-GB" dirty="0" smtClean="0"/>
              <a:t>Employees then know what needs to be done and the effort required</a:t>
            </a:r>
            <a:endParaRPr lang="en-GB" dirty="0" smtClean="0"/>
          </a:p>
          <a:p>
            <a:r>
              <a:rPr lang="en-GB" dirty="0" smtClean="0"/>
              <a:t>When employees are involved in goal setting even if the task is hard they are inclined to partake</a:t>
            </a:r>
            <a:endParaRPr lang="en-GB" dirty="0"/>
          </a:p>
        </p:txBody>
      </p:sp>
      <p:sp>
        <p:nvSpPr>
          <p:cNvPr id="2" name="Title 1"/>
          <p:cNvSpPr>
            <a:spLocks noGrp="1"/>
          </p:cNvSpPr>
          <p:nvPr>
            <p:ph type="title"/>
          </p:nvPr>
        </p:nvSpPr>
        <p:spPr/>
        <p:txBody>
          <a:bodyPr/>
          <a:lstStyle/>
          <a:p>
            <a:r>
              <a:rPr lang="en-GB" dirty="0" smtClean="0"/>
              <a:t>Goal setting theory</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Cognitive approach</a:t>
            </a:r>
            <a:endParaRPr lang="en-GB" dirty="0" smtClean="0"/>
          </a:p>
          <a:p>
            <a:r>
              <a:rPr lang="en-GB" dirty="0" smtClean="0"/>
              <a:t>Individual purposes direct his or her actions</a:t>
            </a:r>
            <a:endParaRPr lang="en-GB" dirty="0" smtClean="0"/>
          </a:p>
          <a:p>
            <a:r>
              <a:rPr lang="en-GB" u="sng" dirty="0" smtClean="0"/>
              <a:t>Contrast:</a:t>
            </a:r>
            <a:endParaRPr lang="en-GB" u="sng" dirty="0"/>
          </a:p>
          <a:p>
            <a:r>
              <a:rPr lang="en-GB" dirty="0" smtClean="0"/>
              <a:t>Ideology that reinforces conditions  of behaviour</a:t>
            </a:r>
            <a:endParaRPr lang="en-GB" dirty="0" smtClean="0"/>
          </a:p>
          <a:p>
            <a:r>
              <a:rPr lang="en-GB" dirty="0" smtClean="0"/>
              <a:t>‘Reinforcement theorists see behaviour as being environmentally caused.’ (Robbins 1998:182), looks at what happens to a person when they take some action</a:t>
            </a:r>
            <a:endParaRPr lang="en-GB" dirty="0" smtClean="0"/>
          </a:p>
          <a:p>
            <a:pPr algn="r">
              <a:buNone/>
            </a:pPr>
            <a:r>
              <a:rPr lang="en-GB" dirty="0" smtClean="0"/>
              <a:t>To be discussed</a:t>
            </a:r>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Reinforcement theory</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Employees make comparisons in their job input and outcomes relative to others, when see ratio are unequal say unfair pay between two members of staff doing the same job then = equity tension, (want to do something to correct it)</a:t>
            </a:r>
            <a:endParaRPr lang="en-GB" dirty="0" smtClean="0"/>
          </a:p>
          <a:p>
            <a:endParaRPr lang="en-GB" dirty="0" smtClean="0"/>
          </a:p>
          <a:p>
            <a:endParaRPr lang="en-GB" dirty="0" smtClean="0"/>
          </a:p>
          <a:p>
            <a:pPr algn="r">
              <a:buNone/>
            </a:pPr>
            <a:r>
              <a:rPr lang="en-GB" dirty="0" smtClean="0"/>
              <a:t>To be discussed further</a:t>
            </a:r>
            <a:endParaRPr lang="en-GB" dirty="0" smtClean="0"/>
          </a:p>
          <a:p>
            <a:endParaRPr lang="en-GB" dirty="0"/>
          </a:p>
        </p:txBody>
      </p:sp>
      <p:sp>
        <p:nvSpPr>
          <p:cNvPr id="2" name="Title 1"/>
          <p:cNvSpPr>
            <a:spLocks noGrp="1"/>
          </p:cNvSpPr>
          <p:nvPr>
            <p:ph type="title"/>
          </p:nvPr>
        </p:nvSpPr>
        <p:spPr/>
        <p:txBody>
          <a:bodyPr/>
          <a:lstStyle/>
          <a:p>
            <a:r>
              <a:rPr lang="en-GB" dirty="0" smtClean="0"/>
              <a:t>Equity theory</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514350" indent="-514350">
              <a:buNone/>
            </a:pPr>
            <a:r>
              <a:rPr lang="en-GB" dirty="0" smtClean="0"/>
              <a:t>Four comparisons can be made:</a:t>
            </a:r>
            <a:endParaRPr lang="en-GB" dirty="0" smtClean="0"/>
          </a:p>
          <a:p>
            <a:pPr marL="514350" indent="-514350">
              <a:buFont typeface="+mj-lt"/>
              <a:buAutoNum type="arabicPeriod"/>
            </a:pPr>
            <a:r>
              <a:rPr lang="en-GB" b="1" dirty="0" smtClean="0"/>
              <a:t>‘ self-inside</a:t>
            </a:r>
            <a:endParaRPr lang="en-GB" dirty="0" smtClean="0"/>
          </a:p>
          <a:p>
            <a:pPr marL="514350" indent="-514350">
              <a:buFont typeface="+mj-lt"/>
              <a:buAutoNum type="arabicPeriod"/>
            </a:pPr>
            <a:r>
              <a:rPr lang="en-GB" b="1" dirty="0" smtClean="0"/>
              <a:t>Self-outside</a:t>
            </a:r>
            <a:endParaRPr lang="en-GB" dirty="0" smtClean="0"/>
          </a:p>
          <a:p>
            <a:pPr marL="514350" indent="-514350">
              <a:buFont typeface="+mj-lt"/>
              <a:buAutoNum type="arabicPeriod"/>
            </a:pPr>
            <a:r>
              <a:rPr lang="en-GB" b="1" dirty="0" smtClean="0"/>
              <a:t>Other-inside</a:t>
            </a:r>
            <a:endParaRPr lang="en-GB" dirty="0" smtClean="0"/>
          </a:p>
          <a:p>
            <a:pPr marL="514350" indent="-514350">
              <a:buFont typeface="+mj-lt"/>
              <a:buAutoNum type="arabicPeriod"/>
            </a:pPr>
            <a:r>
              <a:rPr lang="en-GB" b="1" dirty="0" smtClean="0"/>
              <a:t>Other-outside</a:t>
            </a:r>
            <a:endParaRPr lang="en-GB" b="1" dirty="0" smtClean="0"/>
          </a:p>
          <a:p>
            <a:pPr marL="514350" indent="-514350">
              <a:buFont typeface="+mj-lt"/>
              <a:buAutoNum type="arabicPeriod"/>
            </a:pPr>
            <a:endParaRPr lang="en-GB" b="1" dirty="0" smtClean="0"/>
          </a:p>
          <a:p>
            <a:pPr marL="514350" indent="-514350">
              <a:buFont typeface="+mj-lt"/>
              <a:buAutoNum type="arabicPeriod"/>
            </a:pPr>
            <a:endParaRPr lang="en-GB" b="1" dirty="0" smtClean="0"/>
          </a:p>
          <a:p>
            <a:pPr marL="514350" indent="-514350" algn="r">
              <a:buNone/>
            </a:pPr>
            <a:r>
              <a:rPr lang="en-GB" dirty="0" smtClean="0"/>
              <a:t>To be explained</a:t>
            </a:r>
            <a:endParaRPr lang="en-GB" dirty="0" smtClean="0"/>
          </a:p>
        </p:txBody>
      </p:sp>
      <p:sp>
        <p:nvSpPr>
          <p:cNvPr id="2" name="Title 1"/>
          <p:cNvSpPr>
            <a:spLocks noGrp="1"/>
          </p:cNvSpPr>
          <p:nvPr>
            <p:ph type="title"/>
          </p:nvPr>
        </p:nvSpPr>
        <p:spPr/>
        <p:txBody>
          <a:bodyPr/>
          <a:lstStyle/>
          <a:p>
            <a:r>
              <a:rPr lang="en-GB" dirty="0" smtClean="0"/>
              <a:t>More on equity theory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dirty="0" smtClean="0"/>
              <a:t>Based on the equity theory when there is an inequity the employee makes one of six choices:</a:t>
            </a:r>
            <a:endParaRPr lang="en-GB" dirty="0" smtClean="0"/>
          </a:p>
          <a:p>
            <a:pPr marL="514350" indent="-514350">
              <a:buFont typeface="+mj-lt"/>
              <a:buAutoNum type="arabicPeriod"/>
            </a:pPr>
            <a:r>
              <a:rPr lang="en-GB" dirty="0" smtClean="0"/>
              <a:t>‘change their inputs </a:t>
            </a:r>
            <a:endParaRPr lang="en-GB" dirty="0" smtClean="0"/>
          </a:p>
          <a:p>
            <a:pPr marL="514350" indent="-514350">
              <a:buFont typeface="+mj-lt"/>
              <a:buAutoNum type="arabicPeriod"/>
            </a:pPr>
            <a:r>
              <a:rPr lang="en-GB" dirty="0" smtClean="0"/>
              <a:t>Change their outcomes </a:t>
            </a:r>
            <a:endParaRPr lang="en-GB" dirty="0" smtClean="0"/>
          </a:p>
          <a:p>
            <a:pPr marL="514350" indent="-514350">
              <a:buFont typeface="+mj-lt"/>
              <a:buAutoNum type="arabicPeriod"/>
            </a:pPr>
            <a:r>
              <a:rPr lang="en-GB" dirty="0" smtClean="0"/>
              <a:t>Distort perceptions of self </a:t>
            </a:r>
            <a:endParaRPr lang="en-GB" dirty="0" smtClean="0"/>
          </a:p>
          <a:p>
            <a:pPr marL="514350" indent="-514350">
              <a:buFont typeface="+mj-lt"/>
              <a:buAutoNum type="arabicPeriod"/>
            </a:pPr>
            <a:r>
              <a:rPr lang="en-GB" dirty="0" smtClean="0"/>
              <a:t>Distort perceptions of others</a:t>
            </a:r>
            <a:endParaRPr lang="en-GB" dirty="0" smtClean="0"/>
          </a:p>
          <a:p>
            <a:pPr marL="514350" indent="-514350">
              <a:buFont typeface="+mj-lt"/>
              <a:buAutoNum type="arabicPeriod"/>
            </a:pPr>
            <a:r>
              <a:rPr lang="en-GB" dirty="0" smtClean="0"/>
              <a:t>Choose a different referent</a:t>
            </a:r>
            <a:endParaRPr lang="en-GB" dirty="0" smtClean="0"/>
          </a:p>
          <a:p>
            <a:pPr marL="514350" indent="-514350">
              <a:buFont typeface="+mj-lt"/>
              <a:buAutoNum type="arabicPeriod"/>
            </a:pPr>
            <a:r>
              <a:rPr lang="en-GB" dirty="0" smtClean="0"/>
              <a:t>Leave the field </a:t>
            </a:r>
            <a:endParaRPr lang="en-GB" dirty="0" smtClean="0"/>
          </a:p>
          <a:p>
            <a:pPr marL="514350" indent="-514350" algn="r">
              <a:buNone/>
            </a:pPr>
            <a:r>
              <a:rPr lang="en-GB" dirty="0" smtClean="0"/>
              <a:t>To be discussed</a:t>
            </a:r>
            <a:endParaRPr lang="en-GB" dirty="0"/>
          </a:p>
        </p:txBody>
      </p:sp>
      <p:sp>
        <p:nvSpPr>
          <p:cNvPr id="2" name="Title 1"/>
          <p:cNvSpPr>
            <a:spLocks noGrp="1"/>
          </p:cNvSpPr>
          <p:nvPr>
            <p:ph type="title"/>
          </p:nvPr>
        </p:nvSpPr>
        <p:spPr/>
        <p:txBody>
          <a:bodyPr>
            <a:normAutofit fontScale="90000"/>
          </a:bodyPr>
          <a:lstStyle/>
          <a:p>
            <a:r>
              <a:rPr lang="en-GB" dirty="0" smtClean="0"/>
              <a:t>Further work on the equity theory</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Equity theory is the study of individuals and the rewards they receive for their efforts and how it compares to others</a:t>
            </a:r>
            <a:endParaRPr lang="en-GB" dirty="0" smtClean="0"/>
          </a:p>
          <a:p>
            <a:endParaRPr lang="en-GB" dirty="0"/>
          </a:p>
          <a:p>
            <a:r>
              <a:rPr lang="en-GB" dirty="0" smtClean="0"/>
              <a:t>Note: not all people are equity sensitive (about fairness and perceived fairness)</a:t>
            </a:r>
            <a:endParaRPr lang="en-GB" dirty="0" smtClean="0"/>
          </a:p>
          <a:p>
            <a:endParaRPr lang="en-GB" dirty="0" smtClean="0"/>
          </a:p>
          <a:p>
            <a:pPr algn="r">
              <a:buNone/>
            </a:pPr>
            <a:r>
              <a:rPr lang="en-GB" dirty="0" smtClean="0"/>
              <a:t>To be discussed</a:t>
            </a:r>
            <a:endParaRPr lang="en-GB" dirty="0" smtClean="0"/>
          </a:p>
          <a:p>
            <a:endParaRPr lang="en-GB" dirty="0"/>
          </a:p>
        </p:txBody>
      </p:sp>
      <p:sp>
        <p:nvSpPr>
          <p:cNvPr id="2" name="Title 1"/>
          <p:cNvSpPr>
            <a:spLocks noGrp="1"/>
          </p:cNvSpPr>
          <p:nvPr>
            <p:ph type="title"/>
          </p:nvPr>
        </p:nvSpPr>
        <p:spPr>
          <a:xfrm>
            <a:off x="467544" y="404664"/>
            <a:ext cx="8229600" cy="1143000"/>
          </a:xfrm>
        </p:spPr>
        <p:txBody>
          <a:bodyPr>
            <a:normAutofit fontScale="90000"/>
          </a:bodyPr>
          <a:lstStyle/>
          <a:p>
            <a:r>
              <a:rPr lang="en-GB" dirty="0" smtClean="0"/>
              <a:t>Criticisms with the equity theory</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Vroom’s expectancy theory – ‘The strength of a tendency to act in a certain way depends on the strength of an expectation that the act will be followed by a given outcome and on the attractiveness of that outcome to the individual’</a:t>
            </a:r>
            <a:endParaRPr lang="en-GB" dirty="0" smtClean="0"/>
          </a:p>
          <a:p>
            <a:pPr algn="r">
              <a:buNone/>
            </a:pPr>
            <a:r>
              <a:rPr lang="en-GB" dirty="0" smtClean="0"/>
              <a:t> (Robbins 1998:187)</a:t>
            </a:r>
            <a:endParaRPr lang="en-GB" dirty="0" smtClean="0"/>
          </a:p>
          <a:p>
            <a:endParaRPr lang="en-GB" dirty="0"/>
          </a:p>
        </p:txBody>
      </p:sp>
      <p:sp>
        <p:nvSpPr>
          <p:cNvPr id="2" name="Title 1"/>
          <p:cNvSpPr>
            <a:spLocks noGrp="1"/>
          </p:cNvSpPr>
          <p:nvPr>
            <p:ph type="title"/>
          </p:nvPr>
        </p:nvSpPr>
        <p:spPr/>
        <p:txBody>
          <a:bodyPr/>
          <a:lstStyle/>
          <a:p>
            <a:r>
              <a:rPr lang="en-GB" dirty="0" smtClean="0"/>
              <a:t>Expectancy theory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Focuses on three relationships:</a:t>
            </a:r>
            <a:endParaRPr lang="en-GB" dirty="0" smtClean="0"/>
          </a:p>
          <a:p>
            <a:pPr marL="514350" indent="-514350">
              <a:buFont typeface="+mj-lt"/>
              <a:buAutoNum type="arabicPeriod"/>
            </a:pPr>
            <a:r>
              <a:rPr lang="en-GB" dirty="0" smtClean="0"/>
              <a:t>‘</a:t>
            </a:r>
            <a:r>
              <a:rPr lang="en-GB" b="1" dirty="0" smtClean="0"/>
              <a:t>Effort-performance relationship</a:t>
            </a:r>
            <a:endParaRPr lang="en-GB" dirty="0" smtClean="0"/>
          </a:p>
          <a:p>
            <a:pPr marL="514350" indent="-514350">
              <a:buFont typeface="+mj-lt"/>
              <a:buAutoNum type="arabicPeriod"/>
            </a:pPr>
            <a:r>
              <a:rPr lang="en-GB" b="1" dirty="0" smtClean="0"/>
              <a:t>Performance-reward relationship</a:t>
            </a:r>
            <a:r>
              <a:rPr lang="en-GB" dirty="0" smtClean="0"/>
              <a:t> </a:t>
            </a:r>
            <a:endParaRPr lang="en-GB" dirty="0" smtClean="0"/>
          </a:p>
          <a:p>
            <a:pPr marL="514350" indent="-514350">
              <a:buFont typeface="+mj-lt"/>
              <a:buAutoNum type="arabicPeriod"/>
            </a:pPr>
            <a:r>
              <a:rPr lang="en-GB" b="1" dirty="0" smtClean="0"/>
              <a:t>Rewards-personal goals relationship</a:t>
            </a:r>
            <a:endParaRPr lang="en-GB" dirty="0" smtClean="0"/>
          </a:p>
          <a:p>
            <a:pPr marL="514350" indent="-514350">
              <a:buNone/>
            </a:pPr>
            <a:r>
              <a:rPr lang="en-GB" dirty="0" smtClean="0"/>
              <a:t>                                                 </a:t>
            </a:r>
            <a:endParaRPr lang="en-GB" dirty="0" smtClean="0"/>
          </a:p>
          <a:p>
            <a:pPr marL="514350" indent="-514350">
              <a:buNone/>
            </a:pPr>
            <a:r>
              <a:rPr lang="en-GB" dirty="0" smtClean="0"/>
              <a:t>                                                       </a:t>
            </a:r>
            <a:endParaRPr lang="en-GB" dirty="0" smtClean="0"/>
          </a:p>
          <a:p>
            <a:pPr marL="514350" indent="-514350">
              <a:buNone/>
            </a:pPr>
            <a:r>
              <a:rPr lang="en-GB" dirty="0" smtClean="0"/>
              <a:t>                                              </a:t>
            </a:r>
            <a:r>
              <a:rPr lang="en-GB" dirty="0" smtClean="0"/>
              <a:t>  </a:t>
            </a:r>
            <a:r>
              <a:rPr lang="en-GB" dirty="0" smtClean="0"/>
              <a:t>To be discussed</a:t>
            </a:r>
            <a:endParaRPr lang="en-GB" dirty="0"/>
          </a:p>
        </p:txBody>
      </p:sp>
      <p:sp>
        <p:nvSpPr>
          <p:cNvPr id="2" name="Title 1"/>
          <p:cNvSpPr>
            <a:spLocks noGrp="1"/>
          </p:cNvSpPr>
          <p:nvPr>
            <p:ph type="title"/>
          </p:nvPr>
        </p:nvSpPr>
        <p:spPr/>
        <p:txBody>
          <a:bodyPr/>
          <a:lstStyle/>
          <a:p>
            <a:r>
              <a:rPr lang="en-GB" dirty="0" smtClean="0"/>
              <a:t>More on the expectancy theory</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If I give maximise effort will it be recognised in my performance appraisal?</a:t>
            </a:r>
            <a:endParaRPr lang="en-GB" dirty="0" smtClean="0"/>
          </a:p>
          <a:p>
            <a:r>
              <a:rPr lang="en-GB" dirty="0" smtClean="0"/>
              <a:t>Answer: likely no, perhaps the boss doesn’t like you, don’t just judge on performance, look at other factors i.e. loyalty</a:t>
            </a:r>
            <a:endParaRPr lang="en-GB" dirty="0" smtClean="0"/>
          </a:p>
          <a:p>
            <a:r>
              <a:rPr lang="en-GB" dirty="0" smtClean="0"/>
              <a:t>Not everyone is motivated the same, people want different things?</a:t>
            </a:r>
            <a:endParaRPr lang="en-GB" dirty="0" smtClean="0"/>
          </a:p>
          <a:p>
            <a:endParaRPr lang="en-GB" dirty="0" smtClean="0"/>
          </a:p>
        </p:txBody>
      </p:sp>
      <p:sp>
        <p:nvSpPr>
          <p:cNvPr id="2" name="Title 1"/>
          <p:cNvSpPr>
            <a:spLocks noGrp="1"/>
          </p:cNvSpPr>
          <p:nvPr>
            <p:ph type="title"/>
          </p:nvPr>
        </p:nvSpPr>
        <p:spPr/>
        <p:txBody>
          <a:bodyPr/>
          <a:lstStyle/>
          <a:p>
            <a:r>
              <a:rPr lang="en-GB" dirty="0" smtClean="0"/>
              <a:t>Additional points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BPP Learning Media (2010) Organisation and Behaviour. London: BPP Learning Media Ltd.</a:t>
            </a:r>
            <a:endParaRPr lang="en-GB" dirty="0" smtClean="0"/>
          </a:p>
          <a:p>
            <a:r>
              <a:rPr lang="en-GB" dirty="0" smtClean="0"/>
              <a:t>Lenrosen4. (Undated) Maslow’s Hierarchy of Needs. </a:t>
            </a:r>
            <a:r>
              <a:rPr lang="en-GB" u="sng" dirty="0" smtClean="0"/>
              <a:t>21stcentech.com.</a:t>
            </a:r>
            <a:r>
              <a:rPr lang="en-GB" dirty="0" smtClean="0"/>
              <a:t>  [online] Available from: </a:t>
            </a:r>
            <a:r>
              <a:rPr lang="en-GB" dirty="0" smtClean="0">
                <a:hlinkClick r:id="rId1"/>
              </a:rPr>
              <a:t>http://www.21stcentech.com/transportation-part-6-the-21st-century-and-the-automobile-what-will-we-use-to-make-them/</a:t>
            </a:r>
            <a:r>
              <a:rPr lang="en-GB" dirty="0" smtClean="0"/>
              <a:t> [accessed 20/02/2014].</a:t>
            </a:r>
            <a:endParaRPr lang="en-GB" dirty="0" smtClean="0"/>
          </a:p>
          <a:p>
            <a:r>
              <a:rPr lang="en-GB" dirty="0" smtClean="0"/>
              <a:t>Robbins, S. (1998) Organizational </a:t>
            </a:r>
            <a:r>
              <a:rPr lang="en-GB" dirty="0" err="1" smtClean="0"/>
              <a:t>Behavior</a:t>
            </a:r>
            <a:r>
              <a:rPr lang="en-GB" dirty="0" smtClean="0"/>
              <a:t>, New Jersey: Prentice Hall.</a:t>
            </a:r>
            <a:endParaRPr lang="en-US" dirty="0" smtClean="0"/>
          </a:p>
          <a:p>
            <a:endParaRPr lang="en-GB" dirty="0" smtClean="0"/>
          </a:p>
          <a:p>
            <a:endParaRPr lang="en-US" dirty="0"/>
          </a:p>
        </p:txBody>
      </p:sp>
      <p:sp>
        <p:nvSpPr>
          <p:cNvPr id="3" name="Title 2"/>
          <p:cNvSpPr>
            <a:spLocks noGrp="1"/>
          </p:cNvSpPr>
          <p:nvPr>
            <p:ph type="title"/>
          </p:nvPr>
        </p:nvSpPr>
        <p:spPr/>
        <p:txBody>
          <a:bodyPr/>
          <a:lstStyle/>
          <a:p>
            <a:r>
              <a:rPr lang="en-GB" dirty="0" smtClean="0"/>
              <a:t>Reference list</a:t>
            </a:r>
            <a:endParaRPr 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7241</Words>
  <Application>WPS Presentation</Application>
  <PresentationFormat>On-screen Show (4:3)</PresentationFormat>
  <Paragraphs>259</Paragraphs>
  <Slides>31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31</vt:i4>
      </vt:variant>
    </vt:vector>
  </HeadingPairs>
  <TitlesOfParts>
    <vt:vector size="42" baseType="lpstr">
      <vt:lpstr>Arial</vt:lpstr>
      <vt:lpstr>SimSun</vt:lpstr>
      <vt:lpstr>Wingdings</vt:lpstr>
      <vt:lpstr>Times New Roman</vt:lpstr>
      <vt:lpstr>Myriad Pro</vt:lpstr>
      <vt:lpstr>Segoe Print</vt:lpstr>
      <vt:lpstr>Microsoft YaHei</vt:lpstr>
      <vt:lpstr>Arial Unicode MS</vt:lpstr>
      <vt:lpstr>Calibri</vt:lpstr>
      <vt:lpstr>Courier New</vt:lpstr>
      <vt:lpstr>20140311PresentationUWTSDTemplate</vt:lpstr>
      <vt:lpstr>Contemporary Themes in the Hotel &amp;Hospitality Sector (M6X01931 BIRM)   Session 1 </vt:lpstr>
      <vt:lpstr>Organisational Behaviour Week 6-    2014</vt:lpstr>
      <vt:lpstr>Motivational theories</vt:lpstr>
      <vt:lpstr>Defining motivation</vt:lpstr>
      <vt:lpstr>Key theorists</vt:lpstr>
      <vt:lpstr>Maslow’s Hierarchy of Needs</vt:lpstr>
      <vt:lpstr>Maslow’s Hierarchy of Needs</vt:lpstr>
      <vt:lpstr>Task 1-Working in two’s</vt:lpstr>
      <vt:lpstr>Task 2-Working individually</vt:lpstr>
      <vt:lpstr>McGregor’s Theory X &amp; Theory Y</vt:lpstr>
      <vt:lpstr>Hertzberg motivation hygiene theory</vt:lpstr>
      <vt:lpstr>According to Herzberg’s motivation-hygiene theory</vt:lpstr>
      <vt:lpstr>Hertzberg’s theory on motivation</vt:lpstr>
      <vt:lpstr>More on Hertzberg</vt:lpstr>
      <vt:lpstr>Task 3-Working individually</vt:lpstr>
      <vt:lpstr>Criticisms of Hertzberg’s theory</vt:lpstr>
      <vt:lpstr>McClelland’s Theory of Needs</vt:lpstr>
      <vt:lpstr>(1) Need for achievement</vt:lpstr>
      <vt:lpstr>(2) Need for power</vt:lpstr>
      <vt:lpstr>(3) Need for affiliation</vt:lpstr>
      <vt:lpstr>Cognitive evaluation theory</vt:lpstr>
      <vt:lpstr>Goal setting theory</vt:lpstr>
      <vt:lpstr>Reinforcement theory</vt:lpstr>
      <vt:lpstr>Equity theory</vt:lpstr>
      <vt:lpstr>More on equity theory</vt:lpstr>
      <vt:lpstr>Further work on the equity theory</vt:lpstr>
      <vt:lpstr>Criticisms with the equity theory</vt:lpstr>
      <vt:lpstr>Expectancy theory</vt:lpstr>
      <vt:lpstr>More on the expectancy theory</vt:lpstr>
      <vt:lpstr>Additional points</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Changes MK</cp:lastModifiedBy>
  <cp:revision>154</cp:revision>
  <dcterms:created xsi:type="dcterms:W3CDTF">2015-04-14T15:21:00Z</dcterms:created>
  <dcterms:modified xsi:type="dcterms:W3CDTF">2020-06-16T20:28:30Z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1033-11.2.0.9396</vt:lpwstr>
  </property>
</Properties>
</file>