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tiff" ContentType="image/tif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28" r:id="rId1"/>
  </p:sldMasterIdLst>
  <p:notesMasterIdLst>
    <p:notesMasterId r:id="rId36"/>
  </p:notesMasterIdLst>
  <p:handoutMasterIdLst>
    <p:handoutMasterId r:id="rId37"/>
  </p:handoutMasterIdLst>
  <p:sldIdLst>
    <p:sldId id="649" r:id="rId2"/>
    <p:sldId id="1007" r:id="rId3"/>
    <p:sldId id="1008" r:id="rId4"/>
    <p:sldId id="1009" r:id="rId5"/>
    <p:sldId id="734" r:id="rId6"/>
    <p:sldId id="1033" r:id="rId7"/>
    <p:sldId id="1010" r:id="rId8"/>
    <p:sldId id="1011" r:id="rId9"/>
    <p:sldId id="1012" r:id="rId10"/>
    <p:sldId id="1013" r:id="rId11"/>
    <p:sldId id="1028" r:id="rId12"/>
    <p:sldId id="1029" r:id="rId13"/>
    <p:sldId id="1030" r:id="rId14"/>
    <p:sldId id="1031" r:id="rId15"/>
    <p:sldId id="1032" r:id="rId16"/>
    <p:sldId id="1035" r:id="rId17"/>
    <p:sldId id="1014" r:id="rId18"/>
    <p:sldId id="1015" r:id="rId19"/>
    <p:sldId id="1018" r:id="rId20"/>
    <p:sldId id="1019" r:id="rId21"/>
    <p:sldId id="1016" r:id="rId22"/>
    <p:sldId id="865" r:id="rId23"/>
    <p:sldId id="872" r:id="rId24"/>
    <p:sldId id="1022" r:id="rId25"/>
    <p:sldId id="1023" r:id="rId26"/>
    <p:sldId id="870" r:id="rId27"/>
    <p:sldId id="1024" r:id="rId28"/>
    <p:sldId id="1025" r:id="rId29"/>
    <p:sldId id="1021" r:id="rId30"/>
    <p:sldId id="1020" r:id="rId31"/>
    <p:sldId id="1017" r:id="rId32"/>
    <p:sldId id="1036" r:id="rId33"/>
    <p:sldId id="1026" r:id="rId34"/>
    <p:sldId id="1027"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BCBC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8483"/>
    <p:restoredTop sz="79080"/>
  </p:normalViewPr>
  <p:slideViewPr>
    <p:cSldViewPr snapToGrid="0" snapToObjects="1">
      <p:cViewPr varScale="1">
        <p:scale>
          <a:sx n="76" d="100"/>
          <a:sy n="76" d="100"/>
        </p:scale>
        <p:origin x="976" y="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handoutMaster" Target="handoutMasters/handout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81AFE1B-69A8-B343-A74E-823C24B76CEC}"/>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075F8782-5671-1B43-BD2D-D7FAC3900D4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4B7B24A-A83D-C141-90CF-75D766739CF2}" type="datetimeFigureOut">
              <a:rPr lang="en-US" smtClean="0"/>
              <a:t>4/20/21</a:t>
            </a:fld>
            <a:endParaRPr lang="en-US"/>
          </a:p>
        </p:txBody>
      </p:sp>
      <p:sp>
        <p:nvSpPr>
          <p:cNvPr id="4" name="Footer Placeholder 3">
            <a:extLst>
              <a:ext uri="{FF2B5EF4-FFF2-40B4-BE49-F238E27FC236}">
                <a16:creationId xmlns:a16="http://schemas.microsoft.com/office/drawing/2014/main" id="{7868411E-5641-9947-9F60-E5673182D5B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6747388E-122E-2244-9E7F-7B0929F3A192}"/>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99577D0-A8D1-8E40-8D18-A3FB86BE6B5B}" type="slidenum">
              <a:rPr lang="en-US" smtClean="0"/>
              <a:t>‹#›</a:t>
            </a:fld>
            <a:endParaRPr lang="en-US"/>
          </a:p>
        </p:txBody>
      </p:sp>
    </p:spTree>
    <p:extLst>
      <p:ext uri="{BB962C8B-B14F-4D97-AF65-F5344CB8AC3E}">
        <p14:creationId xmlns:p14="http://schemas.microsoft.com/office/powerpoint/2010/main" val="238738587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3189539-E974-C645-A8DA-9179B30E7F25}" type="datetimeFigureOut">
              <a:rPr lang="en-US" smtClean="0"/>
              <a:t>4/20/21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25E24C4-56FA-BE4C-91B5-DDF185ED00C9}" type="slidenum">
              <a:rPr lang="en-US" smtClean="0"/>
              <a:t>‹#›</a:t>
            </a:fld>
            <a:endParaRPr lang="en-US"/>
          </a:p>
        </p:txBody>
      </p:sp>
    </p:spTree>
    <p:extLst>
      <p:ext uri="{BB962C8B-B14F-4D97-AF65-F5344CB8AC3E}">
        <p14:creationId xmlns:p14="http://schemas.microsoft.com/office/powerpoint/2010/main" val="20523797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F8AED8A-F357-D24F-B67B-0021F2FF37E1}" type="slidenum">
              <a:rPr lang="en-US" smtClean="0"/>
              <a:t>1</a:t>
            </a:fld>
            <a:endParaRPr lang="en-US"/>
          </a:p>
        </p:txBody>
      </p:sp>
    </p:spTree>
    <p:extLst>
      <p:ext uri="{BB962C8B-B14F-4D97-AF65-F5344CB8AC3E}">
        <p14:creationId xmlns:p14="http://schemas.microsoft.com/office/powerpoint/2010/main" val="3838475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Mae’r</a:t>
            </a:r>
            <a:r>
              <a:rPr lang="en-US" dirty="0"/>
              <a:t> </a:t>
            </a:r>
            <a:r>
              <a:rPr lang="en-US" dirty="0" err="1"/>
              <a:t>wybodaeth</a:t>
            </a:r>
            <a:r>
              <a:rPr lang="en-US" dirty="0"/>
              <a:t> </a:t>
            </a:r>
            <a:r>
              <a:rPr lang="en-US" dirty="0" err="1"/>
              <a:t>yma</a:t>
            </a:r>
            <a:r>
              <a:rPr lang="en-US" dirty="0"/>
              <a:t> </a:t>
            </a:r>
            <a:r>
              <a:rPr lang="en-US" dirty="0" err="1"/>
              <a:t>wedi</a:t>
            </a:r>
            <a:r>
              <a:rPr lang="en-US" dirty="0"/>
              <a:t> </a:t>
            </a:r>
            <a:r>
              <a:rPr lang="en-US" dirty="0" err="1"/>
              <a:t>cael</a:t>
            </a:r>
            <a:r>
              <a:rPr lang="en-US" dirty="0"/>
              <a:t> </a:t>
            </a:r>
            <a:r>
              <a:rPr lang="en-US" dirty="0" err="1"/>
              <a:t>ei</a:t>
            </a:r>
            <a:r>
              <a:rPr lang="en-US" dirty="0"/>
              <a:t> </a:t>
            </a:r>
            <a:r>
              <a:rPr lang="en-US" dirty="0" err="1"/>
              <a:t>rannu</a:t>
            </a:r>
            <a:r>
              <a:rPr lang="en-US" dirty="0"/>
              <a:t> </a:t>
            </a:r>
            <a:r>
              <a:rPr lang="en-US" dirty="0" err="1"/>
              <a:t>drwy</a:t>
            </a:r>
            <a:r>
              <a:rPr lang="en-US" dirty="0"/>
              <a:t> </a:t>
            </a:r>
            <a:r>
              <a:rPr lang="en-US" dirty="0" err="1"/>
              <a:t>neges</a:t>
            </a:r>
            <a:r>
              <a:rPr lang="en-US" dirty="0"/>
              <a:t> </a:t>
            </a:r>
            <a:r>
              <a:rPr lang="en-US" dirty="0" err="1"/>
              <a:t>ar</a:t>
            </a:r>
            <a:r>
              <a:rPr lang="en-US" dirty="0"/>
              <a:t> Moodle.</a:t>
            </a:r>
          </a:p>
        </p:txBody>
      </p:sp>
      <p:sp>
        <p:nvSpPr>
          <p:cNvPr id="4" name="Slide Number Placeholder 3"/>
          <p:cNvSpPr>
            <a:spLocks noGrp="1"/>
          </p:cNvSpPr>
          <p:nvPr>
            <p:ph type="sldNum" sz="quarter" idx="5"/>
          </p:nvPr>
        </p:nvSpPr>
        <p:spPr/>
        <p:txBody>
          <a:bodyPr/>
          <a:lstStyle/>
          <a:p>
            <a:fld id="{325E24C4-56FA-BE4C-91B5-DDF185ED00C9}" type="slidenum">
              <a:rPr lang="en-US" smtClean="0"/>
              <a:t>7</a:t>
            </a:fld>
            <a:endParaRPr lang="en-US"/>
          </a:p>
        </p:txBody>
      </p:sp>
    </p:spTree>
    <p:extLst>
      <p:ext uri="{BB962C8B-B14F-4D97-AF65-F5344CB8AC3E}">
        <p14:creationId xmlns:p14="http://schemas.microsoft.com/office/powerpoint/2010/main" val="16389016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25E24C4-56FA-BE4C-91B5-DDF185ED00C9}" type="slidenum">
              <a:rPr lang="en-US" smtClean="0"/>
              <a:t>8</a:t>
            </a:fld>
            <a:endParaRPr lang="en-US"/>
          </a:p>
        </p:txBody>
      </p:sp>
    </p:spTree>
    <p:extLst>
      <p:ext uri="{BB962C8B-B14F-4D97-AF65-F5344CB8AC3E}">
        <p14:creationId xmlns:p14="http://schemas.microsoft.com/office/powerpoint/2010/main" val="21380998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information has been shared with you through a message posted on Moodle</a:t>
            </a:r>
          </a:p>
        </p:txBody>
      </p:sp>
      <p:sp>
        <p:nvSpPr>
          <p:cNvPr id="4" name="Slide Number Placeholder 3"/>
          <p:cNvSpPr>
            <a:spLocks noGrp="1"/>
          </p:cNvSpPr>
          <p:nvPr>
            <p:ph type="sldNum" sz="quarter" idx="5"/>
          </p:nvPr>
        </p:nvSpPr>
        <p:spPr/>
        <p:txBody>
          <a:bodyPr/>
          <a:lstStyle/>
          <a:p>
            <a:fld id="{325E24C4-56FA-BE4C-91B5-DDF185ED00C9}" type="slidenum">
              <a:rPr lang="en-US" smtClean="0"/>
              <a:t>17</a:t>
            </a:fld>
            <a:endParaRPr lang="en-US"/>
          </a:p>
        </p:txBody>
      </p:sp>
    </p:spTree>
    <p:extLst>
      <p:ext uri="{BB962C8B-B14F-4D97-AF65-F5344CB8AC3E}">
        <p14:creationId xmlns:p14="http://schemas.microsoft.com/office/powerpoint/2010/main" val="20926090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25E24C4-56FA-BE4C-91B5-DDF185ED00C9}" type="slidenum">
              <a:rPr lang="en-US" smtClean="0"/>
              <a:t>30</a:t>
            </a:fld>
            <a:endParaRPr lang="en-US"/>
          </a:p>
        </p:txBody>
      </p:sp>
    </p:spTree>
    <p:extLst>
      <p:ext uri="{BB962C8B-B14F-4D97-AF65-F5344CB8AC3E}">
        <p14:creationId xmlns:p14="http://schemas.microsoft.com/office/powerpoint/2010/main" val="781523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5"/>
        <p:cNvGrpSpPr/>
        <p:nvPr/>
      </p:nvGrpSpPr>
      <p:grpSpPr>
        <a:xfrm>
          <a:off x="0" y="0"/>
          <a:ext cx="0" cy="0"/>
          <a:chOff x="0" y="0"/>
          <a:chExt cx="0" cy="0"/>
        </a:xfrm>
      </p:grpSpPr>
      <p:sp>
        <p:nvSpPr>
          <p:cNvPr id="96" name="Google Shape;96;p4:notes"/>
          <p:cNvSpPr txBox="1">
            <a:spLocks noGrp="1"/>
          </p:cNvSpPr>
          <p:nvPr>
            <p:ph type="body" idx="1"/>
          </p:nvPr>
        </p:nvSpPr>
        <p:spPr>
          <a:xfrm>
            <a:off x="688975" y="4821506"/>
            <a:ext cx="5511800" cy="3944868"/>
          </a:xfrm>
          <a:prstGeom prst="rect">
            <a:avLst/>
          </a:prstGeom>
        </p:spPr>
        <p:txBody>
          <a:bodyPr spcFirstLastPara="1" wrap="square" lIns="96600" tIns="96600" rIns="96600" bIns="96600" anchor="t" anchorCtr="0">
            <a:noAutofit/>
          </a:bodyPr>
          <a:lstStyle/>
          <a:p>
            <a:pPr marL="0" indent="0"/>
            <a:endParaRPr/>
          </a:p>
        </p:txBody>
      </p:sp>
      <p:sp>
        <p:nvSpPr>
          <p:cNvPr id="97" name="Google Shape;97;p4:notes"/>
          <p:cNvSpPr>
            <a:spLocks noGrp="1" noRot="1" noChangeAspect="1"/>
          </p:cNvSpPr>
          <p:nvPr>
            <p:ph type="sldImg" idx="2"/>
          </p:nvPr>
        </p:nvSpPr>
        <p:spPr>
          <a:xfrm>
            <a:off x="439738" y="1252538"/>
            <a:ext cx="6010275" cy="3381375"/>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40961160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5"/>
        <p:cNvGrpSpPr/>
        <p:nvPr/>
      </p:nvGrpSpPr>
      <p:grpSpPr>
        <a:xfrm>
          <a:off x="0" y="0"/>
          <a:ext cx="0" cy="0"/>
          <a:chOff x="0" y="0"/>
          <a:chExt cx="0" cy="0"/>
        </a:xfrm>
      </p:grpSpPr>
      <p:sp>
        <p:nvSpPr>
          <p:cNvPr id="96" name="Google Shape;96;p4:notes"/>
          <p:cNvSpPr txBox="1">
            <a:spLocks noGrp="1"/>
          </p:cNvSpPr>
          <p:nvPr>
            <p:ph type="body" idx="1"/>
          </p:nvPr>
        </p:nvSpPr>
        <p:spPr>
          <a:xfrm>
            <a:off x="688975" y="4821506"/>
            <a:ext cx="5511800" cy="3944868"/>
          </a:xfrm>
          <a:prstGeom prst="rect">
            <a:avLst/>
          </a:prstGeom>
        </p:spPr>
        <p:txBody>
          <a:bodyPr spcFirstLastPara="1" wrap="square" lIns="96600" tIns="96600" rIns="96600" bIns="96600" anchor="t" anchorCtr="0">
            <a:noAutofit/>
          </a:bodyPr>
          <a:lstStyle/>
          <a:p>
            <a:pPr marL="0" indent="0"/>
            <a:endParaRPr/>
          </a:p>
        </p:txBody>
      </p:sp>
      <p:sp>
        <p:nvSpPr>
          <p:cNvPr id="97" name="Google Shape;97;p4:notes"/>
          <p:cNvSpPr>
            <a:spLocks noGrp="1" noRot="1" noChangeAspect="1"/>
          </p:cNvSpPr>
          <p:nvPr>
            <p:ph type="sldImg" idx="2"/>
          </p:nvPr>
        </p:nvSpPr>
        <p:spPr>
          <a:xfrm>
            <a:off x="439738" y="1252538"/>
            <a:ext cx="6010275" cy="3381375"/>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8495002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Cyfle</a:t>
            </a:r>
            <a:r>
              <a:rPr lang="en-US" dirty="0"/>
              <a:t> </a:t>
            </a:r>
            <a:r>
              <a:rPr lang="en-US" dirty="0" err="1"/>
              <a:t>iddyn</a:t>
            </a:r>
            <a:r>
              <a:rPr lang="en-US" dirty="0"/>
              <a:t> </a:t>
            </a:r>
            <a:r>
              <a:rPr lang="en-US" dirty="0" err="1"/>
              <a:t>nhw</a:t>
            </a:r>
            <a:r>
              <a:rPr lang="en-US" dirty="0"/>
              <a:t> </a:t>
            </a:r>
            <a:r>
              <a:rPr lang="en-US" dirty="0" err="1"/>
              <a:t>gynllunio</a:t>
            </a:r>
            <a:r>
              <a:rPr lang="en-US" dirty="0"/>
              <a:t> </a:t>
            </a:r>
            <a:r>
              <a:rPr lang="en-US" dirty="0" err="1"/>
              <a:t>ar</a:t>
            </a:r>
            <a:r>
              <a:rPr lang="en-US" dirty="0"/>
              <a:t> </a:t>
            </a:r>
            <a:r>
              <a:rPr lang="en-US" dirty="0" err="1"/>
              <a:t>gyfer</a:t>
            </a:r>
            <a:r>
              <a:rPr lang="en-US" dirty="0"/>
              <a:t> </a:t>
            </a:r>
            <a:r>
              <a:rPr lang="en-US" dirty="0" err="1"/>
              <a:t>yr</a:t>
            </a:r>
            <a:r>
              <a:rPr lang="en-US" dirty="0"/>
              <a:t> </a:t>
            </a:r>
            <a:r>
              <a:rPr lang="en-US" dirty="0" err="1"/>
              <a:t>wythnos</a:t>
            </a:r>
            <a:r>
              <a:rPr lang="en-US" dirty="0"/>
              <a:t> </a:t>
            </a:r>
            <a:r>
              <a:rPr lang="en-US" dirty="0" err="1"/>
              <a:t>nesaf</a:t>
            </a:r>
            <a:r>
              <a:rPr lang="en-US" dirty="0"/>
              <a:t>.</a:t>
            </a:r>
          </a:p>
        </p:txBody>
      </p:sp>
      <p:sp>
        <p:nvSpPr>
          <p:cNvPr id="4" name="Slide Number Placeholder 3"/>
          <p:cNvSpPr>
            <a:spLocks noGrp="1"/>
          </p:cNvSpPr>
          <p:nvPr>
            <p:ph type="sldNum" sz="quarter" idx="5"/>
          </p:nvPr>
        </p:nvSpPr>
        <p:spPr/>
        <p:txBody>
          <a:bodyPr/>
          <a:lstStyle/>
          <a:p>
            <a:fld id="{325E24C4-56FA-BE4C-91B5-DDF185ED00C9}" type="slidenum">
              <a:rPr lang="en-US" smtClean="0"/>
              <a:t>33</a:t>
            </a:fld>
            <a:endParaRPr lang="en-US"/>
          </a:p>
        </p:txBody>
      </p:sp>
    </p:spTree>
    <p:extLst>
      <p:ext uri="{BB962C8B-B14F-4D97-AF65-F5344CB8AC3E}">
        <p14:creationId xmlns:p14="http://schemas.microsoft.com/office/powerpoint/2010/main" val="39650041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30D9E7B-4A78-EF40-B3B5-845A43CF71A9}" type="datetimeFigureOut">
              <a:rPr lang="en-US" smtClean="0"/>
              <a:t>4/20/21</a:t>
            </a:fld>
            <a:endParaRPr lang="en-US"/>
          </a:p>
        </p:txBody>
      </p:sp>
      <p:sp>
        <p:nvSpPr>
          <p:cNvPr id="5" name="Footer Placeholder 4"/>
          <p:cNvSpPr>
            <a:spLocks noGrp="1"/>
          </p:cNvSpPr>
          <p:nvPr>
            <p:ph type="ftr" sz="quarter" idx="11"/>
          </p:nvPr>
        </p:nvSpPr>
        <p:spPr>
          <a:xfrm>
            <a:off x="2416500" y="329307"/>
            <a:ext cx="4973915" cy="309201"/>
          </a:xfrm>
        </p:spPr>
        <p:txBody>
          <a:bodyPr/>
          <a:lstStyle/>
          <a:p>
            <a:endParaRPr lang="en-US"/>
          </a:p>
        </p:txBody>
      </p:sp>
      <p:sp>
        <p:nvSpPr>
          <p:cNvPr id="6" name="Slide Number Placeholder 5"/>
          <p:cNvSpPr>
            <a:spLocks noGrp="1"/>
          </p:cNvSpPr>
          <p:nvPr>
            <p:ph type="sldNum" sz="quarter" idx="12"/>
          </p:nvPr>
        </p:nvSpPr>
        <p:spPr>
          <a:xfrm>
            <a:off x="1437664" y="798973"/>
            <a:ext cx="811019" cy="503578"/>
          </a:xfrm>
        </p:spPr>
        <p:txBody>
          <a:bodyPr/>
          <a:lstStyle/>
          <a:p>
            <a:fld id="{14111DD9-466D-2B42-A8CD-2A550038682B}" type="slidenum">
              <a:rPr lang="en-US" smtClean="0"/>
              <a:t>‹#›</a:t>
            </a:fld>
            <a:endParaRPr lang="en-US"/>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4739742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30D9E7B-4A78-EF40-B3B5-845A43CF71A9}" type="datetimeFigureOut">
              <a:rPr lang="en-US" smtClean="0"/>
              <a:t>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111DD9-466D-2B42-A8CD-2A550038682B}" type="slidenum">
              <a:rPr lang="en-US" smtClean="0"/>
              <a:t>‹#›</a:t>
            </a:fld>
            <a:endParaRPr lang="en-US"/>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1230397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30D9E7B-4A78-EF40-B3B5-845A43CF71A9}" type="datetimeFigureOut">
              <a:rPr lang="en-US" smtClean="0"/>
              <a:t>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111DD9-466D-2B42-A8CD-2A550038682B}" type="slidenum">
              <a:rPr lang="en-US" smtClean="0"/>
              <a:t>‹#›</a:t>
            </a:fld>
            <a:endParaRPr lang="en-US"/>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3785066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30D9E7B-4A78-EF40-B3B5-845A43CF71A9}" type="datetimeFigureOut">
              <a:rPr lang="en-US" smtClean="0"/>
              <a:t>4/20/21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4111DD9-466D-2B42-A8CD-2A550038682B}" type="slidenum">
              <a:rPr lang="en-US" smtClean="0"/>
              <a:t>‹#›</a:t>
            </a:fld>
            <a:endParaRPr lang="en-US"/>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3382390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30D9E7B-4A78-EF40-B3B5-845A43CF71A9}" type="datetimeFigureOut">
              <a:rPr lang="en-US" smtClean="0"/>
              <a:t>4/20/21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4111DD9-466D-2B42-A8CD-2A550038682B}" type="slidenum">
              <a:rPr lang="en-US" smtClean="0"/>
              <a:t>‹#›</a:t>
            </a:fld>
            <a:endParaRPr lang="en-US"/>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6298441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30D9E7B-4A78-EF40-B3B5-845A43CF71A9}" type="datetimeFigureOut">
              <a:rPr lang="en-US" smtClean="0"/>
              <a:t>4/20/21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4111DD9-466D-2B42-A8CD-2A550038682B}" type="slidenum">
              <a:rPr lang="en-US" smtClean="0"/>
              <a:t>‹#›</a:t>
            </a:fld>
            <a:endParaRPr lang="en-US"/>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1612027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30D9E7B-4A78-EF40-B3B5-845A43CF71A9}" type="datetimeFigureOut">
              <a:rPr lang="en-US" smtClean="0"/>
              <a:t>4/20/21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4111DD9-466D-2B42-A8CD-2A550038682B}" type="slidenum">
              <a:rPr lang="en-US" smtClean="0"/>
              <a:t>‹#›</a:t>
            </a:fld>
            <a:endParaRPr lang="en-US"/>
          </a:p>
        </p:txBody>
      </p:sp>
    </p:spTree>
    <p:extLst>
      <p:ext uri="{BB962C8B-B14F-4D97-AF65-F5344CB8AC3E}">
        <p14:creationId xmlns:p14="http://schemas.microsoft.com/office/powerpoint/2010/main" val="26532384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30D9E7B-4A78-EF40-B3B5-845A43CF71A9}" type="datetimeFigureOut">
              <a:rPr lang="en-US" smtClean="0"/>
              <a:t>4/20/21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4111DD9-466D-2B42-A8CD-2A550038682B}" type="slidenum">
              <a:rPr lang="en-US" smtClean="0"/>
              <a:t>‹#›</a:t>
            </a:fld>
            <a:endParaRPr lang="en-US"/>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4300904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330D9E7B-4A78-EF40-B3B5-845A43CF71A9}" type="datetimeFigureOut">
              <a:rPr lang="en-US" smtClean="0"/>
              <a:t>4/20/21</a:t>
            </a:fld>
            <a:endParaRPr lang="en-US"/>
          </a:p>
        </p:txBody>
      </p:sp>
      <p:sp>
        <p:nvSpPr>
          <p:cNvPr id="6" name="Footer Placeholder 5"/>
          <p:cNvSpPr>
            <a:spLocks noGrp="1"/>
          </p:cNvSpPr>
          <p:nvPr>
            <p:ph type="ftr" sz="quarter" idx="11"/>
          </p:nvPr>
        </p:nvSpPr>
        <p:spPr>
          <a:xfrm>
            <a:off x="1447382" y="318640"/>
            <a:ext cx="5541004" cy="320931"/>
          </a:xfrm>
        </p:spPr>
        <p:txBody>
          <a:bodyPr/>
          <a:lstStyle/>
          <a:p>
            <a:endParaRPr lang="en-US"/>
          </a:p>
        </p:txBody>
      </p:sp>
      <p:sp>
        <p:nvSpPr>
          <p:cNvPr id="7" name="Slide Number Placeholder 6"/>
          <p:cNvSpPr>
            <a:spLocks noGrp="1"/>
          </p:cNvSpPr>
          <p:nvPr>
            <p:ph type="sldNum" sz="quarter" idx="12"/>
          </p:nvPr>
        </p:nvSpPr>
        <p:spPr/>
        <p:txBody>
          <a:bodyPr/>
          <a:lstStyle/>
          <a:p>
            <a:fld id="{14111DD9-466D-2B42-A8CD-2A550038682B}" type="slidenum">
              <a:rPr lang="en-US" smtClean="0"/>
              <a:t>‹#›</a:t>
            </a:fld>
            <a:endParaRPr lang="en-US"/>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8005948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30D9E7B-4A78-EF40-B3B5-845A43CF71A9}" type="datetimeFigureOut">
              <a:rPr lang="en-US" smtClean="0"/>
              <a:t>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111DD9-466D-2B42-A8CD-2A550038682B}" type="slidenum">
              <a:rPr lang="en-US" smtClean="0"/>
              <a:t>‹#›</a:t>
            </a:fld>
            <a:endParaRPr lang="en-US"/>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8234789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30D9E7B-4A78-EF40-B3B5-845A43CF71A9}" type="datetimeFigureOut">
              <a:rPr lang="en-US" smtClean="0"/>
              <a:t>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111DD9-466D-2B42-A8CD-2A550038682B}" type="slidenum">
              <a:rPr lang="en-US" smtClean="0"/>
              <a:t>‹#›</a:t>
            </a:fld>
            <a:endParaRPr lang="en-US"/>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1100540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30D9E7B-4A78-EF40-B3B5-845A43CF71A9}" type="datetimeFigureOut">
              <a:rPr lang="en-US" smtClean="0"/>
              <a:t>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111DD9-466D-2B42-A8CD-2A550038682B}" type="slidenum">
              <a:rPr lang="en-US" smtClean="0"/>
              <a:t>‹#›</a:t>
            </a:fld>
            <a:endParaRPr lang="en-US"/>
          </a:p>
        </p:txBody>
      </p:sp>
    </p:spTree>
    <p:extLst>
      <p:ext uri="{BB962C8B-B14F-4D97-AF65-F5344CB8AC3E}">
        <p14:creationId xmlns:p14="http://schemas.microsoft.com/office/powerpoint/2010/main" val="1639688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4">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330D9E7B-4A78-EF40-B3B5-845A43CF71A9}" type="datetimeFigureOut">
              <a:rPr lang="en-US" smtClean="0"/>
              <a:t>4/20/21</a:t>
            </a:fld>
            <a:endParaRPr lang="en-US"/>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14111DD9-466D-2B42-A8CD-2A550038682B}" type="slidenum">
              <a:rPr lang="en-US" smtClean="0"/>
              <a:t>‹#›</a:t>
            </a:fld>
            <a:endParaRPr lang="en-US"/>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42545816"/>
      </p:ext>
    </p:extLst>
  </p:cSld>
  <p:clrMap bg1="lt1" tx1="dk1" bg2="lt2" tx2="dk2" accent1="accent1" accent2="accent2" accent3="accent3" accent4="accent4" accent5="accent5" accent6="accent6" hlink="hlink" folHlink="folHlink"/>
  <p:sldLayoutIdLst>
    <p:sldLayoutId id="2147483829" r:id="rId1"/>
    <p:sldLayoutId id="2147483830" r:id="rId2"/>
    <p:sldLayoutId id="2147483831" r:id="rId3"/>
    <p:sldLayoutId id="2147483832" r:id="rId4"/>
    <p:sldLayoutId id="2147483833" r:id="rId5"/>
    <p:sldLayoutId id="2147483834" r:id="rId6"/>
    <p:sldLayoutId id="2147483835" r:id="rId7"/>
    <p:sldLayoutId id="2147483836" r:id="rId8"/>
    <p:sldLayoutId id="2147483837" r:id="rId9"/>
    <p:sldLayoutId id="2147483838" r:id="rId10"/>
    <p:sldLayoutId id="2147483839" r:id="rId11"/>
    <p:sldLayoutId id="2147483840" r:id="rId12"/>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tiff"/><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hyperlink" Target="mailto:n.evans@uwtsd.ac.uk" TargetMode="External"/><Relationship Id="rId4" Type="http://schemas.openxmlformats.org/officeDocument/2006/relationships/image" Target="../media/image3.tiff"/></Relationships>
</file>

<file path=ppt/slides/_rels/slide2.xml.rels><?xml version="1.0" encoding="UTF-8" standalone="yes"?>
<Relationships xmlns="http://schemas.openxmlformats.org/package/2006/relationships"><Relationship Id="rId2" Type="http://schemas.openxmlformats.org/officeDocument/2006/relationships/image" Target="../media/image4.tiff"/><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6.tiff"/><Relationship Id="rId2" Type="http://schemas.openxmlformats.org/officeDocument/2006/relationships/image" Target="../media/image5.tiff"/><Relationship Id="rId1" Type="http://schemas.openxmlformats.org/officeDocument/2006/relationships/slideLayout" Target="../slideLayouts/slideLayout6.xml"/><Relationship Id="rId4" Type="http://schemas.openxmlformats.org/officeDocument/2006/relationships/image" Target="../media/image7.tiff"/></Relationships>
</file>

<file path=ppt/slides/_rels/slide4.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image" Target="../media/image2.tif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tiff"/><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3.tiff"/><Relationship Id="rId1" Type="http://schemas.openxmlformats.org/officeDocument/2006/relationships/slideLayout" Target="../slideLayouts/slideLayout6.xml"/><Relationship Id="rId4" Type="http://schemas.openxmlformats.org/officeDocument/2006/relationships/image" Target="../media/image10.tiff"/></Relationships>
</file>

<file path=ppt/slides/_rels/slide7.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notesSlide" Target="../notesSlides/notesSlide2.xml"/><Relationship Id="rId1" Type="http://schemas.openxmlformats.org/officeDocument/2006/relationships/slideLayout" Target="../slideLayouts/slideLayout6.xml"/><Relationship Id="rId4" Type="http://schemas.openxmlformats.org/officeDocument/2006/relationships/image" Target="../media/image11.tiff"/></Relationships>
</file>

<file path=ppt/slides/_rels/slide8.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notesSlide" Target="../notesSlides/notesSlide3.xml"/><Relationship Id="rId1" Type="http://schemas.openxmlformats.org/officeDocument/2006/relationships/slideLayout" Target="../slideLayouts/slideLayout6.xml"/><Relationship Id="rId4" Type="http://schemas.openxmlformats.org/officeDocument/2006/relationships/image" Target="../media/image11.tiff"/></Relationships>
</file>

<file path=ppt/slides/_rels/slide9.xml.rels><?xml version="1.0" encoding="UTF-8" standalone="yes"?>
<Relationships xmlns="http://schemas.openxmlformats.org/package/2006/relationships"><Relationship Id="rId3" Type="http://schemas.openxmlformats.org/officeDocument/2006/relationships/image" Target="../media/image11.tiff"/><Relationship Id="rId2" Type="http://schemas.openxmlformats.org/officeDocument/2006/relationships/image" Target="../media/image3.tiff"/><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11.tiff"/><Relationship Id="rId2" Type="http://schemas.openxmlformats.org/officeDocument/2006/relationships/image" Target="../media/image3.tiff"/><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11.tiff"/><Relationship Id="rId2" Type="http://schemas.openxmlformats.org/officeDocument/2006/relationships/image" Target="../media/image3.tiff"/><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11.tiff"/><Relationship Id="rId2" Type="http://schemas.openxmlformats.org/officeDocument/2006/relationships/image" Target="../media/image3.tiff"/><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11.tiff"/><Relationship Id="rId2" Type="http://schemas.openxmlformats.org/officeDocument/2006/relationships/image" Target="../media/image3.tiff"/><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11.tiff"/><Relationship Id="rId2" Type="http://schemas.openxmlformats.org/officeDocument/2006/relationships/image" Target="../media/image3.tiff"/><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11.tiff"/><Relationship Id="rId2" Type="http://schemas.openxmlformats.org/officeDocument/2006/relationships/image" Target="../media/image3.tiff"/><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image" Target="../media/image12.tiff"/><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notesSlide" Target="../notesSlides/notesSlide4.xml"/><Relationship Id="rId1" Type="http://schemas.openxmlformats.org/officeDocument/2006/relationships/slideLayout" Target="../slideLayouts/slideLayout6.xml"/><Relationship Id="rId4" Type="http://schemas.openxmlformats.org/officeDocument/2006/relationships/image" Target="../media/image11.tiff"/></Relationships>
</file>

<file path=ppt/slides/_rels/slide18.xml.rels><?xml version="1.0" encoding="UTF-8" standalone="yes"?>
<Relationships xmlns="http://schemas.openxmlformats.org/package/2006/relationships"><Relationship Id="rId3" Type="http://schemas.openxmlformats.org/officeDocument/2006/relationships/image" Target="../media/image11.tiff"/><Relationship Id="rId2" Type="http://schemas.openxmlformats.org/officeDocument/2006/relationships/image" Target="../media/image3.tiff"/><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8" Type="http://schemas.openxmlformats.org/officeDocument/2006/relationships/image" Target="../media/image19.tiff"/><Relationship Id="rId3" Type="http://schemas.openxmlformats.org/officeDocument/2006/relationships/image" Target="../media/image14.tiff"/><Relationship Id="rId7" Type="http://schemas.openxmlformats.org/officeDocument/2006/relationships/image" Target="../media/image18.tiff"/><Relationship Id="rId2" Type="http://schemas.openxmlformats.org/officeDocument/2006/relationships/image" Target="../media/image13.tiff"/><Relationship Id="rId1" Type="http://schemas.openxmlformats.org/officeDocument/2006/relationships/slideLayout" Target="../slideLayouts/slideLayout7.xml"/><Relationship Id="rId6" Type="http://schemas.openxmlformats.org/officeDocument/2006/relationships/image" Target="../media/image17.tiff"/><Relationship Id="rId11" Type="http://schemas.openxmlformats.org/officeDocument/2006/relationships/image" Target="../media/image22.tiff"/><Relationship Id="rId5" Type="http://schemas.openxmlformats.org/officeDocument/2006/relationships/image" Target="../media/image16.tiff"/><Relationship Id="rId10" Type="http://schemas.openxmlformats.org/officeDocument/2006/relationships/image" Target="../media/image21.tiff"/><Relationship Id="rId4" Type="http://schemas.openxmlformats.org/officeDocument/2006/relationships/image" Target="../media/image15.png"/><Relationship Id="rId9" Type="http://schemas.openxmlformats.org/officeDocument/2006/relationships/image" Target="../media/image20.tiff"/></Relationships>
</file>

<file path=ppt/slides/_rels/slide23.xml.rels><?xml version="1.0" encoding="UTF-8" standalone="yes"?>
<Relationships xmlns="http://schemas.openxmlformats.org/package/2006/relationships"><Relationship Id="rId8" Type="http://schemas.openxmlformats.org/officeDocument/2006/relationships/image" Target="../media/image29.tiff"/><Relationship Id="rId3" Type="http://schemas.openxmlformats.org/officeDocument/2006/relationships/image" Target="../media/image24.tiff"/><Relationship Id="rId7" Type="http://schemas.openxmlformats.org/officeDocument/2006/relationships/image" Target="../media/image28.tiff"/><Relationship Id="rId2" Type="http://schemas.openxmlformats.org/officeDocument/2006/relationships/image" Target="../media/image23.tiff"/><Relationship Id="rId1" Type="http://schemas.openxmlformats.org/officeDocument/2006/relationships/slideLayout" Target="../slideLayouts/slideLayout7.xml"/><Relationship Id="rId6" Type="http://schemas.openxmlformats.org/officeDocument/2006/relationships/image" Target="../media/image27.tiff"/><Relationship Id="rId11" Type="http://schemas.openxmlformats.org/officeDocument/2006/relationships/image" Target="../media/image32.tiff"/><Relationship Id="rId5" Type="http://schemas.openxmlformats.org/officeDocument/2006/relationships/image" Target="../media/image26.tiff"/><Relationship Id="rId10" Type="http://schemas.openxmlformats.org/officeDocument/2006/relationships/image" Target="../media/image31.tiff"/><Relationship Id="rId4" Type="http://schemas.openxmlformats.org/officeDocument/2006/relationships/image" Target="../media/image25.tiff"/><Relationship Id="rId9" Type="http://schemas.openxmlformats.org/officeDocument/2006/relationships/image" Target="../media/image30.tiff"/></Relationships>
</file>

<file path=ppt/slides/_rels/slide24.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hyperlink" Target="https://uwtsd.hosted.panopto.com/Panopto/Pages/Viewer.aspx?id=1861dec6-ede2-4bbc-badc-acd400a348e4" TargetMode="External"/><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8" Type="http://schemas.openxmlformats.org/officeDocument/2006/relationships/image" Target="../media/image39.tiff"/><Relationship Id="rId13" Type="http://schemas.openxmlformats.org/officeDocument/2006/relationships/image" Target="../media/image43.tiff"/><Relationship Id="rId3" Type="http://schemas.openxmlformats.org/officeDocument/2006/relationships/image" Target="../media/image34.tiff"/><Relationship Id="rId7" Type="http://schemas.openxmlformats.org/officeDocument/2006/relationships/image" Target="../media/image38.tiff"/><Relationship Id="rId12" Type="http://schemas.openxmlformats.org/officeDocument/2006/relationships/image" Target="../media/image32.tiff"/><Relationship Id="rId2" Type="http://schemas.openxmlformats.org/officeDocument/2006/relationships/image" Target="../media/image33.tiff"/><Relationship Id="rId16" Type="http://schemas.openxmlformats.org/officeDocument/2006/relationships/image" Target="../media/image46.tiff"/><Relationship Id="rId1" Type="http://schemas.openxmlformats.org/officeDocument/2006/relationships/slideLayout" Target="../slideLayouts/slideLayout7.xml"/><Relationship Id="rId6" Type="http://schemas.openxmlformats.org/officeDocument/2006/relationships/image" Target="../media/image37.tiff"/><Relationship Id="rId11" Type="http://schemas.openxmlformats.org/officeDocument/2006/relationships/image" Target="../media/image42.tiff"/><Relationship Id="rId5" Type="http://schemas.openxmlformats.org/officeDocument/2006/relationships/image" Target="../media/image36.tiff"/><Relationship Id="rId15" Type="http://schemas.openxmlformats.org/officeDocument/2006/relationships/image" Target="../media/image45.tiff"/><Relationship Id="rId10" Type="http://schemas.openxmlformats.org/officeDocument/2006/relationships/image" Target="../media/image41.tiff"/><Relationship Id="rId4" Type="http://schemas.openxmlformats.org/officeDocument/2006/relationships/image" Target="../media/image35.tiff"/><Relationship Id="rId9" Type="http://schemas.openxmlformats.org/officeDocument/2006/relationships/image" Target="../media/image40.tiff"/><Relationship Id="rId14" Type="http://schemas.openxmlformats.org/officeDocument/2006/relationships/image" Target="../media/image44.tiff"/></Relationships>
</file>

<file path=ppt/slides/_rels/slide27.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12.tiff"/><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3" Type="http://schemas.openxmlformats.org/officeDocument/2006/relationships/image" Target="../media/image49.tiff"/><Relationship Id="rId2" Type="http://schemas.openxmlformats.org/officeDocument/2006/relationships/notesSlide" Target="../notesSlides/notesSlide8.xml"/><Relationship Id="rId1" Type="http://schemas.openxmlformats.org/officeDocument/2006/relationships/slideLayout" Target="../slideLayouts/slideLayout6.xml"/><Relationship Id="rId4" Type="http://schemas.openxmlformats.org/officeDocument/2006/relationships/image" Target="../media/image3.tiff"/></Relationships>
</file>

<file path=ppt/slides/_rels/slide34.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image" Target="../media/image50.tiff"/><Relationship Id="rId1" Type="http://schemas.openxmlformats.org/officeDocument/2006/relationships/slideLayout" Target="../slideLayouts/slideLayout2.xml"/><Relationship Id="rId4" Type="http://schemas.openxmlformats.org/officeDocument/2006/relationships/image" Target="../media/image51.tiff"/></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98C23-9D8C-4446-BE17-A73B1E48D74F}"/>
              </a:ext>
            </a:extLst>
          </p:cNvPr>
          <p:cNvSpPr txBox="1">
            <a:spLocks/>
          </p:cNvSpPr>
          <p:nvPr/>
        </p:nvSpPr>
        <p:spPr>
          <a:xfrm>
            <a:off x="493928" y="171700"/>
            <a:ext cx="11091897" cy="2369713"/>
          </a:xfrm>
          <a:prstGeom prst="rect">
            <a:avLst/>
          </a:prstGeom>
        </p:spPr>
        <p:txBody>
          <a:bodyPr vert="horz" lIns="91440" tIns="45720" rIns="91440" bIns="45720" rtlCol="0" anchor="b">
            <a:normAutofit/>
          </a:bodyPr>
          <a:lstStyle>
            <a:defPPr marR="0" lvl="0" algn="l" rtl="0">
              <a:lnSpc>
                <a:spcPct val="100000"/>
              </a:lnSpc>
              <a:spcBef>
                <a:spcPts val="0"/>
              </a:spcBef>
              <a:spcAft>
                <a:spcPts val="0"/>
              </a:spcAft>
            </a:defPPr>
            <a:lvl1pPr marR="0" lvl="0"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algn="ctr" defTabSz="914400">
              <a:lnSpc>
                <a:spcPct val="90000"/>
              </a:lnSpc>
              <a:spcBef>
                <a:spcPct val="0"/>
              </a:spcBef>
              <a:spcAft>
                <a:spcPts val="600"/>
              </a:spcAft>
            </a:pPr>
            <a:r>
              <a:rPr lang="en-US" sz="9600" b="1" cap="all" dirty="0">
                <a:solidFill>
                  <a:srgbClr val="FF0000"/>
                </a:solidFill>
                <a:latin typeface="Segoe Script" panose="020B0804020000000003" pitchFamily="34" charset="0"/>
                <a:ea typeface="Ayuthaya" pitchFamily="2" charset="-34"/>
                <a:cs typeface="Ayuthaya" pitchFamily="2" charset="-34"/>
              </a:rPr>
              <a:t>Y </a:t>
            </a:r>
            <a:r>
              <a:rPr lang="en-US" sz="9600" b="1" cap="all" dirty="0" err="1">
                <a:solidFill>
                  <a:srgbClr val="FF0000"/>
                </a:solidFill>
                <a:latin typeface="Segoe Script" panose="020B0804020000000003" pitchFamily="34" charset="0"/>
                <a:ea typeface="Ayuthaya" pitchFamily="2" charset="-34"/>
                <a:cs typeface="Ayuthaya" pitchFamily="2" charset="-34"/>
              </a:rPr>
              <a:t>Gymraeg</a:t>
            </a:r>
            <a:endParaRPr lang="en-US" sz="9600" b="1" cap="all" dirty="0">
              <a:solidFill>
                <a:srgbClr val="FF0000"/>
              </a:solidFill>
              <a:latin typeface="Segoe Script" panose="020B0804020000000003" pitchFamily="34" charset="0"/>
              <a:ea typeface="Ayuthaya" pitchFamily="2" charset="-34"/>
              <a:cs typeface="Ayuthaya" pitchFamily="2" charset="-34"/>
            </a:endParaRPr>
          </a:p>
          <a:p>
            <a:pPr algn="ctr" defTabSz="914400">
              <a:lnSpc>
                <a:spcPct val="90000"/>
              </a:lnSpc>
              <a:spcBef>
                <a:spcPct val="0"/>
              </a:spcBef>
              <a:spcAft>
                <a:spcPts val="600"/>
              </a:spcAft>
            </a:pPr>
            <a:r>
              <a:rPr lang="en-US" sz="4800" b="1" cap="all" dirty="0">
                <a:solidFill>
                  <a:schemeClr val="tx1"/>
                </a:solidFill>
                <a:latin typeface="+mj-lt"/>
                <a:ea typeface="+mj-ea"/>
                <a:cs typeface="+mj-cs"/>
              </a:rPr>
              <a:t>B.A. </a:t>
            </a:r>
            <a:r>
              <a:rPr lang="en-US" sz="4800" b="1" cap="all" dirty="0" err="1">
                <a:solidFill>
                  <a:schemeClr val="tx1"/>
                </a:solidFill>
                <a:latin typeface="+mj-lt"/>
                <a:ea typeface="+mj-ea"/>
                <a:cs typeface="+mj-cs"/>
              </a:rPr>
              <a:t>AddysG</a:t>
            </a:r>
            <a:r>
              <a:rPr lang="en-US" sz="4800" b="1" cap="all" dirty="0">
                <a:solidFill>
                  <a:schemeClr val="tx1"/>
                </a:solidFill>
                <a:latin typeface="+mj-lt"/>
                <a:ea typeface="+mj-ea"/>
                <a:cs typeface="+mj-cs"/>
              </a:rPr>
              <a:t> 3B</a:t>
            </a:r>
            <a:r>
              <a:rPr lang="en-US" sz="5400" b="1" cap="all" dirty="0">
                <a:solidFill>
                  <a:schemeClr val="tx1"/>
                </a:solidFill>
                <a:latin typeface="+mj-lt"/>
                <a:ea typeface="+mj-ea"/>
                <a:cs typeface="+mj-cs"/>
              </a:rPr>
              <a:t> </a:t>
            </a:r>
            <a:r>
              <a:rPr lang="en-US" sz="1600" b="1" cap="all" dirty="0">
                <a:solidFill>
                  <a:schemeClr val="tx1"/>
                </a:solidFill>
                <a:latin typeface="+mj-lt"/>
                <a:ea typeface="+mj-ea"/>
                <a:cs typeface="+mj-cs"/>
              </a:rPr>
              <a:t> </a:t>
            </a:r>
            <a:endParaRPr lang="en-US" sz="5400" b="1" cap="all" dirty="0">
              <a:solidFill>
                <a:schemeClr val="tx1"/>
              </a:solidFill>
              <a:latin typeface="+mj-lt"/>
              <a:ea typeface="+mj-ea"/>
              <a:cs typeface="+mj-cs"/>
            </a:endParaRPr>
          </a:p>
        </p:txBody>
      </p:sp>
      <p:sp>
        <p:nvSpPr>
          <p:cNvPr id="3" name="Title 1">
            <a:extLst>
              <a:ext uri="{FF2B5EF4-FFF2-40B4-BE49-F238E27FC236}">
                <a16:creationId xmlns:a16="http://schemas.microsoft.com/office/drawing/2014/main" id="{8ED56267-21D4-EC43-A714-9CE239FF8FD9}"/>
              </a:ext>
            </a:extLst>
          </p:cNvPr>
          <p:cNvSpPr txBox="1">
            <a:spLocks/>
          </p:cNvSpPr>
          <p:nvPr/>
        </p:nvSpPr>
        <p:spPr>
          <a:xfrm>
            <a:off x="1862667" y="5091099"/>
            <a:ext cx="9042399" cy="1081975"/>
          </a:xfrm>
          <a:prstGeom prst="rect">
            <a:avLst/>
          </a:prstGeom>
        </p:spPr>
        <p:txBody>
          <a:bodyPr anchor="t"/>
          <a:lstStyle>
            <a:defPPr marR="0" lvl="0" algn="l" rtl="0">
              <a:lnSpc>
                <a:spcPct val="100000"/>
              </a:lnSpc>
              <a:spcBef>
                <a:spcPts val="0"/>
              </a:spcBef>
              <a:spcAft>
                <a:spcPts val="0"/>
              </a:spcAft>
            </a:defPPr>
            <a:lvl1pPr marR="0" lvl="0"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algn="ctr">
              <a:spcAft>
                <a:spcPts val="600"/>
              </a:spcAft>
            </a:pPr>
            <a:r>
              <a:rPr lang="en-US" sz="2400" b="1" kern="0" dirty="0" err="1">
                <a:solidFill>
                  <a:schemeClr val="tx1"/>
                </a:solidFill>
                <a:latin typeface="American Typewriter"/>
              </a:rPr>
              <a:t>Dydd</a:t>
            </a:r>
            <a:r>
              <a:rPr lang="en-US" sz="2400" b="1" kern="0" dirty="0">
                <a:solidFill>
                  <a:schemeClr val="tx1"/>
                </a:solidFill>
                <a:latin typeface="American Typewriter"/>
              </a:rPr>
              <a:t> </a:t>
            </a:r>
            <a:r>
              <a:rPr lang="en-US" sz="2400" b="1" kern="0" dirty="0" err="1">
                <a:solidFill>
                  <a:schemeClr val="tx1"/>
                </a:solidFill>
                <a:latin typeface="American Typewriter"/>
              </a:rPr>
              <a:t>Mawrth</a:t>
            </a:r>
            <a:r>
              <a:rPr lang="en-US" sz="2400" b="1" kern="0" dirty="0">
                <a:solidFill>
                  <a:schemeClr val="tx1"/>
                </a:solidFill>
                <a:latin typeface="American Typewriter"/>
              </a:rPr>
              <a:t>, </a:t>
            </a:r>
            <a:r>
              <a:rPr lang="en-US" sz="2400" b="1" kern="0" dirty="0" err="1">
                <a:solidFill>
                  <a:schemeClr val="tx1"/>
                </a:solidFill>
                <a:latin typeface="American Typewriter"/>
              </a:rPr>
              <a:t>yr</a:t>
            </a:r>
            <a:r>
              <a:rPr lang="en-US" sz="2400" b="1" kern="0" dirty="0">
                <a:solidFill>
                  <a:schemeClr val="tx1"/>
                </a:solidFill>
                <a:latin typeface="American Typewriter"/>
              </a:rPr>
              <a:t> </a:t>
            </a:r>
            <a:r>
              <a:rPr lang="en-US" sz="2400" b="1" kern="0" dirty="0" err="1">
                <a:solidFill>
                  <a:schemeClr val="tx1"/>
                </a:solidFill>
                <a:latin typeface="American Typewriter"/>
              </a:rPr>
              <a:t>ugeinfed</a:t>
            </a:r>
            <a:r>
              <a:rPr lang="en-US" sz="2400" b="1" kern="0" dirty="0">
                <a:solidFill>
                  <a:schemeClr val="tx1"/>
                </a:solidFill>
                <a:latin typeface="American Typewriter"/>
              </a:rPr>
              <a:t> o </a:t>
            </a:r>
            <a:r>
              <a:rPr lang="en-US" sz="2400" b="1" kern="0" dirty="0" err="1">
                <a:solidFill>
                  <a:schemeClr val="tx1"/>
                </a:solidFill>
                <a:latin typeface="American Typewriter"/>
              </a:rPr>
              <a:t>Ebrill</a:t>
            </a:r>
            <a:r>
              <a:rPr lang="en-US" sz="2400" b="1" kern="0" dirty="0">
                <a:solidFill>
                  <a:schemeClr val="tx1"/>
                </a:solidFill>
                <a:latin typeface="American Typewriter"/>
              </a:rPr>
              <a:t>, 2021</a:t>
            </a:r>
          </a:p>
          <a:p>
            <a:pPr algn="ctr">
              <a:spcAft>
                <a:spcPts val="600"/>
              </a:spcAft>
            </a:pPr>
            <a:r>
              <a:rPr lang="en-US" sz="2400" b="1" kern="0" dirty="0">
                <a:solidFill>
                  <a:schemeClr val="tx1"/>
                </a:solidFill>
                <a:latin typeface="American Typewriter"/>
              </a:rPr>
              <a:t>20.4.2021</a:t>
            </a:r>
            <a:endParaRPr lang="en-US" sz="3600" b="1" kern="0" dirty="0">
              <a:solidFill>
                <a:schemeClr val="tx1"/>
              </a:solidFill>
              <a:latin typeface="American Typewriter"/>
            </a:endParaRPr>
          </a:p>
        </p:txBody>
      </p:sp>
      <p:pic>
        <p:nvPicPr>
          <p:cNvPr id="4" name="Picture 3">
            <a:extLst>
              <a:ext uri="{FF2B5EF4-FFF2-40B4-BE49-F238E27FC236}">
                <a16:creationId xmlns:a16="http://schemas.microsoft.com/office/drawing/2014/main" id="{F4A33D40-BDCB-3B41-B047-F11EF13385FB}"/>
              </a:ext>
            </a:extLst>
          </p:cNvPr>
          <p:cNvPicPr>
            <a:picLocks noChangeAspect="1"/>
          </p:cNvPicPr>
          <p:nvPr/>
        </p:nvPicPr>
        <p:blipFill rotWithShape="1">
          <a:blip r:embed="rId3"/>
          <a:srcRect l="2973" t="19687" r="736" b="30368"/>
          <a:stretch/>
        </p:blipFill>
        <p:spPr>
          <a:xfrm>
            <a:off x="4228561" y="2587187"/>
            <a:ext cx="3622629" cy="2147455"/>
          </a:xfrm>
          <a:prstGeom prst="rect">
            <a:avLst/>
          </a:prstGeom>
          <a:ln w="76200">
            <a:solidFill>
              <a:schemeClr val="tx1"/>
            </a:solidFill>
          </a:ln>
        </p:spPr>
      </p:pic>
      <p:sp>
        <p:nvSpPr>
          <p:cNvPr id="5" name="6-Point Star 4">
            <a:extLst>
              <a:ext uri="{FF2B5EF4-FFF2-40B4-BE49-F238E27FC236}">
                <a16:creationId xmlns:a16="http://schemas.microsoft.com/office/drawing/2014/main" id="{E4FFBF73-F58C-C445-8285-9D920FB109F5}"/>
              </a:ext>
            </a:extLst>
          </p:cNvPr>
          <p:cNvSpPr/>
          <p:nvPr/>
        </p:nvSpPr>
        <p:spPr>
          <a:xfrm>
            <a:off x="8775402" y="1901045"/>
            <a:ext cx="2995888" cy="2666721"/>
          </a:xfrm>
          <a:prstGeom prst="star6">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94159790-7F13-CC46-AA1D-0607A78B1EAB}"/>
              </a:ext>
            </a:extLst>
          </p:cNvPr>
          <p:cNvSpPr txBox="1"/>
          <p:nvPr/>
        </p:nvSpPr>
        <p:spPr>
          <a:xfrm>
            <a:off x="9345477" y="2678683"/>
            <a:ext cx="1890793" cy="1323439"/>
          </a:xfrm>
          <a:prstGeom prst="rect">
            <a:avLst/>
          </a:prstGeom>
          <a:noFill/>
        </p:spPr>
        <p:txBody>
          <a:bodyPr wrap="square" rtlCol="0">
            <a:spAutoFit/>
          </a:bodyPr>
          <a:lstStyle/>
          <a:p>
            <a:pPr algn="ctr"/>
            <a:r>
              <a:rPr lang="en-US" sz="4000" b="1" dirty="0" err="1"/>
              <a:t>Darlith</a:t>
            </a:r>
            <a:endParaRPr lang="en-US" sz="4000" b="1" dirty="0"/>
          </a:p>
          <a:p>
            <a:pPr algn="ctr"/>
            <a:r>
              <a:rPr lang="en-US" sz="4000" b="1" dirty="0"/>
              <a:t>14</a:t>
            </a:r>
            <a:endParaRPr lang="en-US" b="1" dirty="0"/>
          </a:p>
        </p:txBody>
      </p:sp>
      <p:pic>
        <p:nvPicPr>
          <p:cNvPr id="7" name="Picture 6">
            <a:extLst>
              <a:ext uri="{FF2B5EF4-FFF2-40B4-BE49-F238E27FC236}">
                <a16:creationId xmlns:a16="http://schemas.microsoft.com/office/drawing/2014/main" id="{B7A3C4D8-29FC-8E40-B887-093F9FA3B1C4}"/>
              </a:ext>
            </a:extLst>
          </p:cNvPr>
          <p:cNvPicPr>
            <a:picLocks noChangeAspect="1"/>
          </p:cNvPicPr>
          <p:nvPr/>
        </p:nvPicPr>
        <p:blipFill>
          <a:blip r:embed="rId4"/>
          <a:stretch>
            <a:fillRect/>
          </a:stretch>
        </p:blipFill>
        <p:spPr>
          <a:xfrm>
            <a:off x="347730" y="6173074"/>
            <a:ext cx="3377876" cy="523333"/>
          </a:xfrm>
          <a:prstGeom prst="rect">
            <a:avLst/>
          </a:prstGeom>
        </p:spPr>
      </p:pic>
      <p:sp>
        <p:nvSpPr>
          <p:cNvPr id="9" name="TextBox 8">
            <a:extLst>
              <a:ext uri="{FF2B5EF4-FFF2-40B4-BE49-F238E27FC236}">
                <a16:creationId xmlns:a16="http://schemas.microsoft.com/office/drawing/2014/main" id="{C11C6228-32AF-4645-8326-44FAEF63BAF9}"/>
              </a:ext>
            </a:extLst>
          </p:cNvPr>
          <p:cNvSpPr txBox="1"/>
          <p:nvPr/>
        </p:nvSpPr>
        <p:spPr>
          <a:xfrm>
            <a:off x="9155739" y="6297111"/>
            <a:ext cx="2810423" cy="369332"/>
          </a:xfrm>
          <a:prstGeom prst="rect">
            <a:avLst/>
          </a:prstGeom>
          <a:solidFill>
            <a:schemeClr val="bg1"/>
          </a:solidFill>
        </p:spPr>
        <p:txBody>
          <a:bodyPr wrap="square" rtlCol="0">
            <a:spAutoFit/>
          </a:bodyPr>
          <a:lstStyle/>
          <a:p>
            <a:pPr algn="ctr"/>
            <a:r>
              <a:rPr lang="en-US" b="1" dirty="0">
                <a:hlinkClick r:id="rId5"/>
              </a:rPr>
              <a:t>n.evans@uwtsd.ac.uk</a:t>
            </a:r>
            <a:endParaRPr lang="en-US" b="1" dirty="0"/>
          </a:p>
        </p:txBody>
      </p:sp>
    </p:spTree>
    <p:extLst>
      <p:ext uri="{BB962C8B-B14F-4D97-AF65-F5344CB8AC3E}">
        <p14:creationId xmlns:p14="http://schemas.microsoft.com/office/powerpoint/2010/main" val="25894938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61EA118-EE6C-B344-ACB1-FCCFE7B1794A}"/>
              </a:ext>
            </a:extLst>
          </p:cNvPr>
          <p:cNvPicPr>
            <a:picLocks noChangeAspect="1"/>
          </p:cNvPicPr>
          <p:nvPr/>
        </p:nvPicPr>
        <p:blipFill rotWithShape="1">
          <a:blip r:embed="rId2"/>
          <a:srcRect l="3052" t="3695" r="1796" b="5161"/>
          <a:stretch/>
        </p:blipFill>
        <p:spPr>
          <a:xfrm>
            <a:off x="0" y="71568"/>
            <a:ext cx="12039600" cy="6786432"/>
          </a:xfrm>
          <a:prstGeom prst="rect">
            <a:avLst/>
          </a:prstGeom>
        </p:spPr>
      </p:pic>
    </p:spTree>
    <p:extLst>
      <p:ext uri="{BB962C8B-B14F-4D97-AF65-F5344CB8AC3E}">
        <p14:creationId xmlns:p14="http://schemas.microsoft.com/office/powerpoint/2010/main" val="36457978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D6B4FA1-066D-8846-802B-9F8B64ECBD34}"/>
              </a:ext>
            </a:extLst>
          </p:cNvPr>
          <p:cNvSpPr txBox="1"/>
          <p:nvPr/>
        </p:nvSpPr>
        <p:spPr>
          <a:xfrm>
            <a:off x="568961" y="290945"/>
            <a:ext cx="10653222" cy="707886"/>
          </a:xfrm>
          <a:prstGeom prst="rect">
            <a:avLst/>
          </a:prstGeom>
          <a:solidFill>
            <a:schemeClr val="accent1"/>
          </a:solidFill>
        </p:spPr>
        <p:txBody>
          <a:bodyPr wrap="square" rtlCol="0">
            <a:spAutoFit/>
          </a:bodyPr>
          <a:lstStyle/>
          <a:p>
            <a:pPr algn="ctr"/>
            <a:r>
              <a:rPr lang="en-US" sz="4000" b="1" dirty="0" err="1">
                <a:solidFill>
                  <a:schemeClr val="bg1"/>
                </a:solidFill>
                <a:latin typeface="Noteworthy Light" panose="02000400000000000000" pitchFamily="2" charset="77"/>
                <a:ea typeface="Noteworthy Light" panose="02000400000000000000" pitchFamily="2" charset="77"/>
              </a:rPr>
              <a:t>Sut</a:t>
            </a:r>
            <a:r>
              <a:rPr lang="en-US" sz="4000" b="1" dirty="0">
                <a:solidFill>
                  <a:schemeClr val="bg1"/>
                </a:solidFill>
                <a:latin typeface="Noteworthy Light" panose="02000400000000000000" pitchFamily="2" charset="77"/>
                <a:ea typeface="Noteworthy Light" panose="02000400000000000000" pitchFamily="2" charset="77"/>
              </a:rPr>
              <a:t> </a:t>
            </a:r>
            <a:r>
              <a:rPr lang="en-US" sz="4000" b="1" dirty="0" err="1">
                <a:solidFill>
                  <a:schemeClr val="bg1"/>
                </a:solidFill>
                <a:latin typeface="Noteworthy Light" panose="02000400000000000000" pitchFamily="2" charset="77"/>
                <a:ea typeface="Noteworthy Light" panose="02000400000000000000" pitchFamily="2" charset="77"/>
              </a:rPr>
              <a:t>rydych</a:t>
            </a:r>
            <a:r>
              <a:rPr lang="en-US" sz="4000" b="1" dirty="0">
                <a:solidFill>
                  <a:schemeClr val="bg1"/>
                </a:solidFill>
                <a:latin typeface="Noteworthy Light" panose="02000400000000000000" pitchFamily="2" charset="77"/>
                <a:ea typeface="Noteworthy Light" panose="02000400000000000000" pitchFamily="2" charset="77"/>
              </a:rPr>
              <a:t> </a:t>
            </a:r>
            <a:r>
              <a:rPr lang="en-US" sz="4000" b="1" dirty="0" err="1">
                <a:solidFill>
                  <a:schemeClr val="bg1"/>
                </a:solidFill>
                <a:latin typeface="Noteworthy Light" panose="02000400000000000000" pitchFamily="2" charset="77"/>
                <a:ea typeface="Noteworthy Light" panose="02000400000000000000" pitchFamily="2" charset="77"/>
              </a:rPr>
              <a:t>chi’n</a:t>
            </a:r>
            <a:r>
              <a:rPr lang="en-US" sz="4000" b="1" dirty="0">
                <a:solidFill>
                  <a:schemeClr val="bg1"/>
                </a:solidFill>
                <a:latin typeface="Noteworthy Light" panose="02000400000000000000" pitchFamily="2" charset="77"/>
                <a:ea typeface="Noteworthy Light" panose="02000400000000000000" pitchFamily="2" charset="77"/>
              </a:rPr>
              <a:t> </a:t>
            </a:r>
            <a:r>
              <a:rPr lang="en-US" sz="4000" b="1" dirty="0" err="1">
                <a:solidFill>
                  <a:schemeClr val="bg1"/>
                </a:solidFill>
                <a:latin typeface="Noteworthy Light" panose="02000400000000000000" pitchFamily="2" charset="77"/>
                <a:ea typeface="Noteworthy Light" panose="02000400000000000000" pitchFamily="2" charset="77"/>
              </a:rPr>
              <a:t>teimlo</a:t>
            </a:r>
            <a:r>
              <a:rPr lang="en-US" sz="4000" b="1" dirty="0">
                <a:solidFill>
                  <a:schemeClr val="bg1"/>
                </a:solidFill>
                <a:latin typeface="Noteworthy Light" panose="02000400000000000000" pitchFamily="2" charset="77"/>
                <a:ea typeface="Noteworthy Light" panose="02000400000000000000" pitchFamily="2" charset="77"/>
              </a:rPr>
              <a:t>?       How are you feeling?</a:t>
            </a:r>
          </a:p>
        </p:txBody>
      </p:sp>
      <p:sp>
        <p:nvSpPr>
          <p:cNvPr id="4" name="TextBox 3">
            <a:extLst>
              <a:ext uri="{FF2B5EF4-FFF2-40B4-BE49-F238E27FC236}">
                <a16:creationId xmlns:a16="http://schemas.microsoft.com/office/drawing/2014/main" id="{977B764C-76C2-BB44-AE5A-A2759F26FDDA}"/>
              </a:ext>
            </a:extLst>
          </p:cNvPr>
          <p:cNvSpPr txBox="1"/>
          <p:nvPr/>
        </p:nvSpPr>
        <p:spPr>
          <a:xfrm>
            <a:off x="1274619" y="2095453"/>
            <a:ext cx="3158836" cy="1200329"/>
          </a:xfrm>
          <a:prstGeom prst="rect">
            <a:avLst/>
          </a:prstGeom>
          <a:noFill/>
        </p:spPr>
        <p:txBody>
          <a:bodyPr wrap="square" rtlCol="0">
            <a:spAutoFit/>
          </a:bodyPr>
          <a:lstStyle/>
          <a:p>
            <a:r>
              <a:rPr lang="en-US" sz="2400" b="1" dirty="0" err="1"/>
              <a:t>Mae’n</a:t>
            </a:r>
            <a:r>
              <a:rPr lang="en-US" sz="2400" b="1" dirty="0"/>
              <a:t> </a:t>
            </a:r>
            <a:r>
              <a:rPr lang="en-US" sz="2400" b="1" dirty="0" err="1"/>
              <a:t>siwr</a:t>
            </a:r>
            <a:r>
              <a:rPr lang="en-US" sz="2400" b="1" dirty="0"/>
              <a:t> </a:t>
            </a:r>
            <a:r>
              <a:rPr lang="en-US" sz="2400" b="1" dirty="0" err="1"/>
              <a:t>eich</a:t>
            </a:r>
            <a:r>
              <a:rPr lang="en-US" sz="2400" b="1" dirty="0"/>
              <a:t> bod </a:t>
            </a:r>
            <a:r>
              <a:rPr lang="en-US" sz="2400" b="1" dirty="0" err="1"/>
              <a:t>chi’n</a:t>
            </a:r>
            <a:r>
              <a:rPr lang="en-US" sz="2400" b="1" dirty="0"/>
              <a:t> </a:t>
            </a:r>
            <a:r>
              <a:rPr lang="en-US" sz="2400" b="1" dirty="0" err="1"/>
              <a:t>teimlo</a:t>
            </a:r>
            <a:r>
              <a:rPr lang="en-US" sz="2400" b="1" dirty="0"/>
              <a:t> </a:t>
            </a:r>
            <a:r>
              <a:rPr lang="en-US" sz="2400" b="1" dirty="0" err="1"/>
              <a:t>fel</a:t>
            </a:r>
            <a:r>
              <a:rPr lang="en-US" sz="2400" b="1" dirty="0"/>
              <a:t> </a:t>
            </a:r>
            <a:r>
              <a:rPr lang="en-US" sz="2400" b="1" dirty="0" err="1"/>
              <a:t>hyn</a:t>
            </a:r>
            <a:r>
              <a:rPr lang="en-US" sz="2400" b="1" dirty="0"/>
              <a:t> …</a:t>
            </a:r>
          </a:p>
        </p:txBody>
      </p:sp>
      <p:sp>
        <p:nvSpPr>
          <p:cNvPr id="5" name="TextBox 4">
            <a:extLst>
              <a:ext uri="{FF2B5EF4-FFF2-40B4-BE49-F238E27FC236}">
                <a16:creationId xmlns:a16="http://schemas.microsoft.com/office/drawing/2014/main" id="{B6EEADF9-579C-214E-88F2-9E5B98D2A864}"/>
              </a:ext>
            </a:extLst>
          </p:cNvPr>
          <p:cNvSpPr txBox="1"/>
          <p:nvPr/>
        </p:nvSpPr>
        <p:spPr>
          <a:xfrm>
            <a:off x="7481455" y="2130622"/>
            <a:ext cx="4378036" cy="830997"/>
          </a:xfrm>
          <a:prstGeom prst="rect">
            <a:avLst/>
          </a:prstGeom>
          <a:noFill/>
        </p:spPr>
        <p:txBody>
          <a:bodyPr wrap="square" rtlCol="0">
            <a:spAutoFit/>
          </a:bodyPr>
          <a:lstStyle/>
          <a:p>
            <a:r>
              <a:rPr lang="en-US" sz="2400" b="1" dirty="0"/>
              <a:t>You must be feeling like this…</a:t>
            </a:r>
          </a:p>
        </p:txBody>
      </p:sp>
      <p:sp>
        <p:nvSpPr>
          <p:cNvPr id="6" name="TextBox 5">
            <a:extLst>
              <a:ext uri="{FF2B5EF4-FFF2-40B4-BE49-F238E27FC236}">
                <a16:creationId xmlns:a16="http://schemas.microsoft.com/office/drawing/2014/main" id="{16CF753D-AE68-E249-BA16-EABAD4274C4E}"/>
              </a:ext>
            </a:extLst>
          </p:cNvPr>
          <p:cNvSpPr txBox="1"/>
          <p:nvPr/>
        </p:nvSpPr>
        <p:spPr>
          <a:xfrm>
            <a:off x="1274619" y="4710268"/>
            <a:ext cx="2951020" cy="1200329"/>
          </a:xfrm>
          <a:prstGeom prst="rect">
            <a:avLst/>
          </a:prstGeom>
          <a:noFill/>
        </p:spPr>
        <p:txBody>
          <a:bodyPr wrap="square" rtlCol="0">
            <a:spAutoFit/>
          </a:bodyPr>
          <a:lstStyle/>
          <a:p>
            <a:r>
              <a:rPr lang="en-US" sz="2400" b="1" dirty="0"/>
              <a:t>…</a:t>
            </a:r>
            <a:r>
              <a:rPr lang="en-US" sz="2400" b="1" dirty="0" err="1"/>
              <a:t>ond</a:t>
            </a:r>
            <a:r>
              <a:rPr lang="en-US" sz="2400" b="1" dirty="0"/>
              <a:t> </a:t>
            </a:r>
            <a:r>
              <a:rPr lang="en-US" sz="2400" b="1" dirty="0" err="1"/>
              <a:t>fe</a:t>
            </a:r>
            <a:r>
              <a:rPr lang="en-US" sz="2400" b="1" dirty="0"/>
              <a:t> </a:t>
            </a:r>
            <a:r>
              <a:rPr lang="en-US" sz="2400" b="1" dirty="0" err="1"/>
              <a:t>ddylech</a:t>
            </a:r>
            <a:r>
              <a:rPr lang="en-US" sz="2400" b="1" dirty="0"/>
              <a:t> chi </a:t>
            </a:r>
            <a:r>
              <a:rPr lang="en-US" sz="2400" b="1" dirty="0" err="1"/>
              <a:t>fod</a:t>
            </a:r>
            <a:r>
              <a:rPr lang="en-US" sz="2400" b="1" dirty="0"/>
              <a:t> </a:t>
            </a:r>
            <a:r>
              <a:rPr lang="en-US" sz="2400" b="1" dirty="0" err="1"/>
              <a:t>yn</a:t>
            </a:r>
            <a:r>
              <a:rPr lang="en-US" sz="2400" b="1" dirty="0"/>
              <a:t> </a:t>
            </a:r>
            <a:r>
              <a:rPr lang="en-US" sz="2400" b="1" dirty="0" err="1"/>
              <a:t>teimlo</a:t>
            </a:r>
            <a:r>
              <a:rPr lang="en-US" sz="2400" b="1" dirty="0"/>
              <a:t> </a:t>
            </a:r>
            <a:r>
              <a:rPr lang="en-US" sz="2400" b="1" dirty="0" err="1"/>
              <a:t>fel</a:t>
            </a:r>
            <a:r>
              <a:rPr lang="en-US" sz="2400" b="1" dirty="0"/>
              <a:t> </a:t>
            </a:r>
            <a:r>
              <a:rPr lang="en-US" sz="2400" b="1" dirty="0" err="1"/>
              <a:t>hyn</a:t>
            </a:r>
            <a:r>
              <a:rPr lang="en-US" sz="2400" b="1" dirty="0"/>
              <a:t> …</a:t>
            </a:r>
          </a:p>
        </p:txBody>
      </p:sp>
      <p:sp>
        <p:nvSpPr>
          <p:cNvPr id="7" name="TextBox 6">
            <a:extLst>
              <a:ext uri="{FF2B5EF4-FFF2-40B4-BE49-F238E27FC236}">
                <a16:creationId xmlns:a16="http://schemas.microsoft.com/office/drawing/2014/main" id="{7F408164-2E79-0344-8324-5C4E6D9504C1}"/>
              </a:ext>
            </a:extLst>
          </p:cNvPr>
          <p:cNvSpPr txBox="1"/>
          <p:nvPr/>
        </p:nvSpPr>
        <p:spPr>
          <a:xfrm>
            <a:off x="7585365" y="4710268"/>
            <a:ext cx="3442853" cy="830997"/>
          </a:xfrm>
          <a:prstGeom prst="rect">
            <a:avLst/>
          </a:prstGeom>
          <a:noFill/>
        </p:spPr>
        <p:txBody>
          <a:bodyPr wrap="square" rtlCol="0">
            <a:spAutoFit/>
          </a:bodyPr>
          <a:lstStyle/>
          <a:p>
            <a:r>
              <a:rPr lang="en-US" sz="2400" b="1" dirty="0"/>
              <a:t>… but you should be feeling like this…</a:t>
            </a:r>
          </a:p>
        </p:txBody>
      </p:sp>
      <p:pic>
        <p:nvPicPr>
          <p:cNvPr id="8" name="Picture 7">
            <a:extLst>
              <a:ext uri="{FF2B5EF4-FFF2-40B4-BE49-F238E27FC236}">
                <a16:creationId xmlns:a16="http://schemas.microsoft.com/office/drawing/2014/main" id="{2A097EEA-19C5-1D43-B7E0-E636A64BDE1B}"/>
              </a:ext>
            </a:extLst>
          </p:cNvPr>
          <p:cNvPicPr>
            <a:picLocks noChangeAspect="1"/>
          </p:cNvPicPr>
          <p:nvPr/>
        </p:nvPicPr>
        <p:blipFill>
          <a:blip r:embed="rId2"/>
          <a:stretch>
            <a:fillRect/>
          </a:stretch>
        </p:blipFill>
        <p:spPr>
          <a:xfrm>
            <a:off x="4419602" y="1379060"/>
            <a:ext cx="2867890" cy="2500211"/>
          </a:xfrm>
          <a:prstGeom prst="rect">
            <a:avLst/>
          </a:prstGeom>
        </p:spPr>
      </p:pic>
      <p:pic>
        <p:nvPicPr>
          <p:cNvPr id="9" name="Picture 8">
            <a:extLst>
              <a:ext uri="{FF2B5EF4-FFF2-40B4-BE49-F238E27FC236}">
                <a16:creationId xmlns:a16="http://schemas.microsoft.com/office/drawing/2014/main" id="{A2CBFA9E-4E5D-C142-BDE4-FE88E4782D74}"/>
              </a:ext>
            </a:extLst>
          </p:cNvPr>
          <p:cNvPicPr>
            <a:picLocks noChangeAspect="1"/>
          </p:cNvPicPr>
          <p:nvPr/>
        </p:nvPicPr>
        <p:blipFill>
          <a:blip r:embed="rId3"/>
          <a:stretch>
            <a:fillRect/>
          </a:stretch>
        </p:blipFill>
        <p:spPr>
          <a:xfrm>
            <a:off x="4419602" y="4259500"/>
            <a:ext cx="2854037" cy="2265108"/>
          </a:xfrm>
          <a:prstGeom prst="rect">
            <a:avLst/>
          </a:prstGeom>
        </p:spPr>
      </p:pic>
      <p:pic>
        <p:nvPicPr>
          <p:cNvPr id="10" name="Picture 9">
            <a:extLst>
              <a:ext uri="{FF2B5EF4-FFF2-40B4-BE49-F238E27FC236}">
                <a16:creationId xmlns:a16="http://schemas.microsoft.com/office/drawing/2014/main" id="{2D72ECAB-2593-4D4B-A756-E0F3EC1868E8}"/>
              </a:ext>
            </a:extLst>
          </p:cNvPr>
          <p:cNvPicPr>
            <a:picLocks noChangeAspect="1"/>
          </p:cNvPicPr>
          <p:nvPr/>
        </p:nvPicPr>
        <p:blipFill>
          <a:blip r:embed="rId4"/>
          <a:stretch>
            <a:fillRect/>
          </a:stretch>
        </p:blipFill>
        <p:spPr>
          <a:xfrm>
            <a:off x="0" y="6197600"/>
            <a:ext cx="3327400" cy="660400"/>
          </a:xfrm>
          <a:prstGeom prst="rect">
            <a:avLst/>
          </a:prstGeom>
        </p:spPr>
      </p:pic>
    </p:spTree>
    <p:extLst>
      <p:ext uri="{BB962C8B-B14F-4D97-AF65-F5344CB8AC3E}">
        <p14:creationId xmlns:p14="http://schemas.microsoft.com/office/powerpoint/2010/main" val="34366925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anim calcmode="lin" valueType="num">
                                      <p:cBhvr additive="base">
                                        <p:cTn id="19" dur="500" fill="hold"/>
                                        <p:tgtEl>
                                          <p:spTgt spid="7"/>
                                        </p:tgtEl>
                                        <p:attrNameLst>
                                          <p:attrName>ppt_x</p:attrName>
                                        </p:attrNameLst>
                                      </p:cBhvr>
                                      <p:tavLst>
                                        <p:tav tm="0">
                                          <p:val>
                                            <p:strVal val="#ppt_x"/>
                                          </p:val>
                                        </p:tav>
                                        <p:tav tm="100000">
                                          <p:val>
                                            <p:strVal val="#ppt_x"/>
                                          </p:val>
                                        </p:tav>
                                      </p:tavLst>
                                    </p:anim>
                                    <p:anim calcmode="lin" valueType="num">
                                      <p:cBhvr additive="base">
                                        <p:cTn id="20"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9"/>
                                        </p:tgtEl>
                                        <p:attrNameLst>
                                          <p:attrName>style.visibility</p:attrName>
                                        </p:attrNameLst>
                                      </p:cBhvr>
                                      <p:to>
                                        <p:strVal val="visible"/>
                                      </p:to>
                                    </p:set>
                                    <p:anim calcmode="lin" valueType="num">
                                      <p:cBhvr additive="base">
                                        <p:cTn id="25" dur="500" fill="hold"/>
                                        <p:tgtEl>
                                          <p:spTgt spid="9"/>
                                        </p:tgtEl>
                                        <p:attrNameLst>
                                          <p:attrName>ppt_x</p:attrName>
                                        </p:attrNameLst>
                                      </p:cBhvr>
                                      <p:tavLst>
                                        <p:tav tm="0">
                                          <p:val>
                                            <p:strVal val="#ppt_x"/>
                                          </p:val>
                                        </p:tav>
                                        <p:tav tm="100000">
                                          <p:val>
                                            <p:strVal val="#ppt_x"/>
                                          </p:val>
                                        </p:tav>
                                      </p:tavLst>
                                    </p:anim>
                                    <p:anim calcmode="lin" valueType="num">
                                      <p:cBhvr additive="base">
                                        <p:cTn id="26"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89536E36-6D9E-904D-B7B7-807A48CD57DA}"/>
              </a:ext>
            </a:extLst>
          </p:cNvPr>
          <p:cNvSpPr txBox="1"/>
          <p:nvPr/>
        </p:nvSpPr>
        <p:spPr>
          <a:xfrm>
            <a:off x="77536" y="1913730"/>
            <a:ext cx="5916864" cy="3539430"/>
          </a:xfrm>
          <a:prstGeom prst="rect">
            <a:avLst/>
          </a:prstGeom>
          <a:solidFill>
            <a:schemeClr val="bg1"/>
          </a:solidFill>
          <a:ln w="76200">
            <a:solidFill>
              <a:schemeClr val="accent1"/>
            </a:solidFill>
          </a:ln>
        </p:spPr>
        <p:txBody>
          <a:bodyPr wrap="square" rtlCol="0">
            <a:spAutoFit/>
          </a:bodyPr>
          <a:lstStyle/>
          <a:p>
            <a:pPr marL="457200" indent="-457200">
              <a:buFont typeface="Arial" panose="020B0604020202020204" pitchFamily="34" charset="0"/>
              <a:buChar char="•"/>
            </a:pPr>
            <a:r>
              <a:rPr lang="en-US" sz="2800" dirty="0" err="1"/>
              <a:t>edrych</a:t>
            </a:r>
            <a:r>
              <a:rPr lang="en-US" sz="2800" dirty="0"/>
              <a:t> </a:t>
            </a:r>
            <a:r>
              <a:rPr lang="en-US" sz="2800" dirty="0" err="1"/>
              <a:t>ar</a:t>
            </a:r>
            <a:r>
              <a:rPr lang="en-US" sz="2800" dirty="0"/>
              <a:t> </a:t>
            </a:r>
            <a:r>
              <a:rPr lang="en-US" sz="2800" dirty="0" err="1"/>
              <a:t>ofynion</a:t>
            </a:r>
            <a:r>
              <a:rPr lang="en-US" sz="2800" dirty="0"/>
              <a:t> </a:t>
            </a:r>
            <a:r>
              <a:rPr lang="en-US" sz="2800" dirty="0" err="1"/>
              <a:t>diwygiedig</a:t>
            </a:r>
            <a:r>
              <a:rPr lang="en-US" sz="2800" dirty="0"/>
              <a:t> </a:t>
            </a:r>
            <a:r>
              <a:rPr lang="en-US" sz="2800" dirty="0" err="1"/>
              <a:t>ar</a:t>
            </a:r>
            <a:r>
              <a:rPr lang="en-US" sz="2800" dirty="0"/>
              <a:t> </a:t>
            </a:r>
            <a:r>
              <a:rPr lang="en-US" sz="2800" dirty="0" err="1"/>
              <a:t>gyfer</a:t>
            </a:r>
            <a:r>
              <a:rPr lang="en-US" sz="2800" dirty="0"/>
              <a:t> y </a:t>
            </a:r>
            <a:r>
              <a:rPr lang="en-US" sz="2800" dirty="0" err="1"/>
              <a:t>portffolio</a:t>
            </a:r>
            <a:r>
              <a:rPr lang="en-US" sz="2800" dirty="0"/>
              <a:t> </a:t>
            </a:r>
            <a:r>
              <a:rPr lang="en-US" sz="2800" dirty="0" err="1"/>
              <a:t>Cymraeg</a:t>
            </a:r>
            <a:r>
              <a:rPr lang="en-US" sz="2800" dirty="0"/>
              <a:t>;</a:t>
            </a:r>
          </a:p>
          <a:p>
            <a:pPr marL="457200" indent="-457200">
              <a:buFont typeface="Arial" panose="020B0604020202020204" pitchFamily="34" charset="0"/>
              <a:buChar char="•"/>
            </a:pPr>
            <a:endParaRPr lang="en-US" sz="2800" dirty="0"/>
          </a:p>
          <a:p>
            <a:pPr marL="457200" indent="-457200">
              <a:buFont typeface="Arial" panose="020B0604020202020204" pitchFamily="34" charset="0"/>
              <a:buChar char="•"/>
            </a:pPr>
            <a:r>
              <a:rPr lang="en-US" sz="2800" dirty="0" err="1"/>
              <a:t>cyfle</a:t>
            </a:r>
            <a:r>
              <a:rPr lang="en-US" sz="2800" dirty="0"/>
              <a:t> </a:t>
            </a:r>
            <a:r>
              <a:rPr lang="en-US" sz="2800" dirty="0" err="1"/>
              <a:t>i</a:t>
            </a:r>
            <a:r>
              <a:rPr lang="en-US" sz="2800" dirty="0"/>
              <a:t> </a:t>
            </a:r>
            <a:r>
              <a:rPr lang="en-US" sz="2800" dirty="0" err="1"/>
              <a:t>holi</a:t>
            </a:r>
            <a:r>
              <a:rPr lang="en-US" sz="2800" dirty="0"/>
              <a:t> ac </a:t>
            </a:r>
            <a:r>
              <a:rPr lang="en-US" sz="2800" dirty="0" err="1"/>
              <a:t>ateb</a:t>
            </a:r>
            <a:r>
              <a:rPr lang="en-US" sz="2800" dirty="0"/>
              <a:t> </a:t>
            </a:r>
            <a:r>
              <a:rPr lang="en-US" sz="2800" dirty="0" err="1"/>
              <a:t>cwestiynau</a:t>
            </a:r>
            <a:r>
              <a:rPr lang="en-US" sz="2800" dirty="0"/>
              <a:t>;</a:t>
            </a:r>
          </a:p>
          <a:p>
            <a:pPr marL="457200" indent="-457200">
              <a:buFont typeface="Arial" panose="020B0604020202020204" pitchFamily="34" charset="0"/>
              <a:buChar char="•"/>
            </a:pPr>
            <a:endParaRPr lang="en-US" sz="2800" dirty="0"/>
          </a:p>
          <a:p>
            <a:pPr marL="457200" indent="-457200">
              <a:buFont typeface="Arial" panose="020B0604020202020204" pitchFamily="34" charset="0"/>
              <a:buChar char="•"/>
            </a:pPr>
            <a:r>
              <a:rPr lang="en-US" sz="2800" dirty="0" err="1"/>
              <a:t>rhannu</a:t>
            </a:r>
            <a:r>
              <a:rPr lang="en-US" sz="2800" dirty="0"/>
              <a:t> </a:t>
            </a:r>
            <a:r>
              <a:rPr lang="en-US" sz="2800" dirty="0" err="1"/>
              <a:t>i</a:t>
            </a:r>
            <a:r>
              <a:rPr lang="en-US" sz="2800" dirty="0"/>
              <a:t> </a:t>
            </a:r>
            <a:r>
              <a:rPr lang="en-US" sz="2800" dirty="0" err="1"/>
              <a:t>grwpiau</a:t>
            </a:r>
            <a:r>
              <a:rPr lang="en-US" sz="2800" dirty="0"/>
              <a:t> </a:t>
            </a:r>
            <a:r>
              <a:rPr lang="en-US" sz="2800" dirty="0" err="1"/>
              <a:t>i</a:t>
            </a:r>
            <a:r>
              <a:rPr lang="en-US" sz="2800" dirty="0"/>
              <a:t> </a:t>
            </a:r>
            <a:r>
              <a:rPr lang="en-US" sz="2800" dirty="0" err="1"/>
              <a:t>ddechrau</a:t>
            </a:r>
            <a:r>
              <a:rPr lang="en-US" sz="2800" dirty="0"/>
              <a:t> </a:t>
            </a:r>
            <a:r>
              <a:rPr lang="en-US" sz="2800" dirty="0" err="1"/>
              <a:t>cynllunio</a:t>
            </a:r>
            <a:r>
              <a:rPr lang="en-US" sz="2800" dirty="0"/>
              <a:t> </a:t>
            </a:r>
            <a:r>
              <a:rPr lang="en-US" sz="2800" dirty="0" err="1"/>
              <a:t>ar</a:t>
            </a:r>
            <a:r>
              <a:rPr lang="en-US" sz="2800" dirty="0"/>
              <a:t> </a:t>
            </a:r>
            <a:r>
              <a:rPr lang="en-US" sz="2800" dirty="0" err="1"/>
              <a:t>gyfer</a:t>
            </a:r>
            <a:r>
              <a:rPr lang="en-US" sz="2800" dirty="0"/>
              <a:t> y </a:t>
            </a:r>
            <a:r>
              <a:rPr lang="en-US" sz="2800" dirty="0" err="1"/>
              <a:t>wers</a:t>
            </a:r>
            <a:r>
              <a:rPr lang="en-US" sz="2800" dirty="0"/>
              <a:t> </a:t>
            </a:r>
            <a:r>
              <a:rPr lang="en-US" sz="2800" dirty="0" err="1"/>
              <a:t>feicro</a:t>
            </a:r>
            <a:r>
              <a:rPr lang="en-US" sz="2800" dirty="0"/>
              <a:t>- </a:t>
            </a:r>
            <a:r>
              <a:rPr lang="en-US" sz="2800" dirty="0" err="1"/>
              <a:t>ddysgu</a:t>
            </a:r>
            <a:r>
              <a:rPr lang="en-US" sz="2800" dirty="0"/>
              <a:t> </a:t>
            </a:r>
            <a:r>
              <a:rPr lang="en-US" sz="2800" dirty="0" err="1"/>
              <a:t>Cymraeg</a:t>
            </a:r>
            <a:r>
              <a:rPr lang="en-US" sz="2800" dirty="0"/>
              <a:t>.</a:t>
            </a:r>
          </a:p>
        </p:txBody>
      </p:sp>
      <p:sp>
        <p:nvSpPr>
          <p:cNvPr id="6" name="TextBox 5">
            <a:extLst>
              <a:ext uri="{FF2B5EF4-FFF2-40B4-BE49-F238E27FC236}">
                <a16:creationId xmlns:a16="http://schemas.microsoft.com/office/drawing/2014/main" id="{D7ECCAF5-CFED-C040-ACD7-109CD2960EC2}"/>
              </a:ext>
            </a:extLst>
          </p:cNvPr>
          <p:cNvSpPr txBox="1"/>
          <p:nvPr/>
        </p:nvSpPr>
        <p:spPr>
          <a:xfrm>
            <a:off x="6182557" y="1937843"/>
            <a:ext cx="5768490" cy="3539430"/>
          </a:xfrm>
          <a:prstGeom prst="rect">
            <a:avLst/>
          </a:prstGeom>
          <a:solidFill>
            <a:schemeClr val="bg1"/>
          </a:solidFill>
          <a:ln w="76200">
            <a:solidFill>
              <a:schemeClr val="accent1"/>
            </a:solidFill>
          </a:ln>
        </p:spPr>
        <p:txBody>
          <a:bodyPr wrap="square" rtlCol="0">
            <a:spAutoFit/>
          </a:bodyPr>
          <a:lstStyle/>
          <a:p>
            <a:pPr marL="285750" indent="-285750">
              <a:buFont typeface="Arial" panose="020B0604020202020204" pitchFamily="34" charset="0"/>
              <a:buChar char="•"/>
            </a:pPr>
            <a:r>
              <a:rPr lang="en-US" sz="2800" dirty="0"/>
              <a:t>look at the revised requirements for the Welsh portfolio;</a:t>
            </a:r>
          </a:p>
          <a:p>
            <a:pPr marL="285750" indent="-285750">
              <a:buFont typeface="Arial" panose="020B0604020202020204" pitchFamily="34" charset="0"/>
              <a:buChar char="•"/>
            </a:pPr>
            <a:endParaRPr lang="en-US" sz="2800" dirty="0"/>
          </a:p>
          <a:p>
            <a:pPr marL="457200" indent="-457200">
              <a:buFont typeface="Arial" panose="020B0604020202020204" pitchFamily="34" charset="0"/>
              <a:buChar char="•"/>
            </a:pPr>
            <a:r>
              <a:rPr lang="en-US" sz="2800" dirty="0"/>
              <a:t>a chance to ask and answer questions;</a:t>
            </a:r>
          </a:p>
          <a:p>
            <a:endParaRPr lang="en-US" sz="2800" dirty="0"/>
          </a:p>
          <a:p>
            <a:pPr marL="285750" indent="-285750">
              <a:buFont typeface="Arial" panose="020B0604020202020204" pitchFamily="34" charset="0"/>
              <a:buChar char="•"/>
            </a:pPr>
            <a:r>
              <a:rPr lang="en-US" sz="2800" dirty="0"/>
              <a:t>work in groups to plan next week’s micro-teaching session.</a:t>
            </a:r>
          </a:p>
        </p:txBody>
      </p:sp>
      <p:pic>
        <p:nvPicPr>
          <p:cNvPr id="7" name="Picture 6">
            <a:extLst>
              <a:ext uri="{FF2B5EF4-FFF2-40B4-BE49-F238E27FC236}">
                <a16:creationId xmlns:a16="http://schemas.microsoft.com/office/drawing/2014/main" id="{FE192C25-3B3A-C74D-97B2-59BCB75D3E45}"/>
              </a:ext>
            </a:extLst>
          </p:cNvPr>
          <p:cNvPicPr>
            <a:picLocks noChangeAspect="1"/>
          </p:cNvPicPr>
          <p:nvPr/>
        </p:nvPicPr>
        <p:blipFill rotWithShape="1">
          <a:blip r:embed="rId2"/>
          <a:srcRect l="2973" t="19687" r="736" b="30368"/>
          <a:stretch/>
        </p:blipFill>
        <p:spPr>
          <a:xfrm>
            <a:off x="5381309" y="5968366"/>
            <a:ext cx="1169272" cy="693132"/>
          </a:xfrm>
          <a:prstGeom prst="rect">
            <a:avLst/>
          </a:prstGeom>
          <a:ln w="76200">
            <a:solidFill>
              <a:schemeClr val="tx1"/>
            </a:solidFill>
          </a:ln>
        </p:spPr>
      </p:pic>
      <p:pic>
        <p:nvPicPr>
          <p:cNvPr id="8" name="Picture 7">
            <a:extLst>
              <a:ext uri="{FF2B5EF4-FFF2-40B4-BE49-F238E27FC236}">
                <a16:creationId xmlns:a16="http://schemas.microsoft.com/office/drawing/2014/main" id="{7FFB2455-D6F9-514D-A0BF-8E9897B75E44}"/>
              </a:ext>
            </a:extLst>
          </p:cNvPr>
          <p:cNvPicPr>
            <a:picLocks noChangeAspect="1"/>
          </p:cNvPicPr>
          <p:nvPr/>
        </p:nvPicPr>
        <p:blipFill>
          <a:blip r:embed="rId3"/>
          <a:stretch>
            <a:fillRect/>
          </a:stretch>
        </p:blipFill>
        <p:spPr>
          <a:xfrm>
            <a:off x="41244" y="6317250"/>
            <a:ext cx="2766236" cy="428572"/>
          </a:xfrm>
          <a:prstGeom prst="rect">
            <a:avLst/>
          </a:prstGeom>
        </p:spPr>
      </p:pic>
      <p:sp>
        <p:nvSpPr>
          <p:cNvPr id="9" name="Google Shape;442;p59">
            <a:extLst>
              <a:ext uri="{FF2B5EF4-FFF2-40B4-BE49-F238E27FC236}">
                <a16:creationId xmlns:a16="http://schemas.microsoft.com/office/drawing/2014/main" id="{602A2A99-8397-A147-9E28-07BFF8BC2A51}"/>
              </a:ext>
            </a:extLst>
          </p:cNvPr>
          <p:cNvSpPr txBox="1">
            <a:spLocks/>
          </p:cNvSpPr>
          <p:nvPr/>
        </p:nvSpPr>
        <p:spPr>
          <a:xfrm>
            <a:off x="2118556" y="261277"/>
            <a:ext cx="8128001" cy="1459965"/>
          </a:xfrm>
          <a:prstGeom prst="rect">
            <a:avLst/>
          </a:prstGeom>
          <a:solidFill>
            <a:schemeClr val="accent1"/>
          </a:solidFill>
          <a:ln>
            <a:noFill/>
          </a:ln>
        </p:spPr>
        <p:txBody>
          <a:bodyPr spcFirstLastPara="1" vert="horz" wrap="square" lIns="91425" tIns="91425" rIns="91425" bIns="91425" rtlCol="0" anchor="ctr" anchorCtr="0">
            <a:noAutofit/>
          </a:bodyPr>
          <a:lst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a:lstStyle>
          <a:p>
            <a:pPr algn="ctr">
              <a:spcBef>
                <a:spcPts val="0"/>
              </a:spcBef>
              <a:buClr>
                <a:schemeClr val="dk1"/>
              </a:buClr>
              <a:buSzPts val="4000"/>
              <a:buFont typeface="Century Gothic"/>
              <a:buNone/>
            </a:pPr>
            <a:r>
              <a:rPr lang="en-GB" sz="4400" b="1" cap="none" dirty="0">
                <a:solidFill>
                  <a:schemeClr val="bg1"/>
                </a:solidFill>
                <a:latin typeface="Segoe Print" panose="02000800000000000000" pitchFamily="2" charset="0"/>
                <a:ea typeface="Calibri"/>
                <a:cs typeface="Calibri"/>
                <a:sym typeface="Calibri"/>
              </a:rPr>
              <a:t>Heddiw </a:t>
            </a:r>
            <a:r>
              <a:rPr lang="en-GB" sz="4400" b="1" cap="none" dirty="0" err="1">
                <a:solidFill>
                  <a:schemeClr val="bg1"/>
                </a:solidFill>
                <a:latin typeface="Segoe Print" panose="02000800000000000000" pitchFamily="2" charset="0"/>
                <a:ea typeface="Calibri"/>
                <a:cs typeface="Calibri"/>
                <a:sym typeface="Calibri"/>
              </a:rPr>
              <a:t>fe</a:t>
            </a:r>
            <a:r>
              <a:rPr lang="en-GB" sz="4400" b="1" cap="none" dirty="0">
                <a:solidFill>
                  <a:schemeClr val="bg1"/>
                </a:solidFill>
                <a:latin typeface="Segoe Print" panose="02000800000000000000" pitchFamily="2" charset="0"/>
                <a:ea typeface="Calibri"/>
                <a:cs typeface="Calibri"/>
                <a:sym typeface="Calibri"/>
              </a:rPr>
              <a:t> </a:t>
            </a:r>
            <a:r>
              <a:rPr lang="en-GB" sz="4400" b="1" cap="none" dirty="0" err="1">
                <a:solidFill>
                  <a:schemeClr val="bg1"/>
                </a:solidFill>
                <a:latin typeface="Segoe Print" panose="02000800000000000000" pitchFamily="2" charset="0"/>
                <a:ea typeface="Calibri"/>
                <a:cs typeface="Calibri"/>
                <a:sym typeface="Calibri"/>
              </a:rPr>
              <a:t>fyddwn</a:t>
            </a:r>
            <a:r>
              <a:rPr lang="en-GB" sz="4400" b="1" cap="none" dirty="0">
                <a:solidFill>
                  <a:schemeClr val="bg1"/>
                </a:solidFill>
                <a:latin typeface="Segoe Print" panose="02000800000000000000" pitchFamily="2" charset="0"/>
                <a:ea typeface="Calibri"/>
                <a:cs typeface="Calibri"/>
                <a:sym typeface="Calibri"/>
              </a:rPr>
              <a:t> </a:t>
            </a:r>
            <a:r>
              <a:rPr lang="en-GB" sz="4400" b="1" cap="none" dirty="0" err="1">
                <a:solidFill>
                  <a:schemeClr val="bg1"/>
                </a:solidFill>
                <a:latin typeface="Segoe Print" panose="02000800000000000000" pitchFamily="2" charset="0"/>
                <a:ea typeface="Calibri"/>
                <a:cs typeface="Calibri"/>
                <a:sym typeface="Calibri"/>
              </a:rPr>
              <a:t>ni’n</a:t>
            </a:r>
            <a:r>
              <a:rPr lang="en-GB" sz="4400" b="1" cap="none" dirty="0">
                <a:solidFill>
                  <a:schemeClr val="bg1"/>
                </a:solidFill>
                <a:latin typeface="Segoe Print" panose="02000800000000000000" pitchFamily="2" charset="0"/>
                <a:ea typeface="Calibri"/>
                <a:cs typeface="Calibri"/>
                <a:sym typeface="Calibri"/>
              </a:rPr>
              <a:t> …      </a:t>
            </a:r>
          </a:p>
          <a:p>
            <a:pPr algn="ctr">
              <a:spcBef>
                <a:spcPts val="0"/>
              </a:spcBef>
              <a:buClr>
                <a:schemeClr val="dk1"/>
              </a:buClr>
              <a:buSzPts val="4000"/>
              <a:buFont typeface="Century Gothic"/>
              <a:buNone/>
            </a:pPr>
            <a:r>
              <a:rPr lang="en-GB" sz="4400" b="1" cap="none" dirty="0">
                <a:solidFill>
                  <a:schemeClr val="bg1"/>
                </a:solidFill>
                <a:latin typeface="Segoe Print" panose="02000800000000000000" pitchFamily="2" charset="0"/>
                <a:ea typeface="Calibri"/>
                <a:cs typeface="Calibri"/>
                <a:sym typeface="Calibri"/>
              </a:rPr>
              <a:t>Today we will …</a:t>
            </a:r>
          </a:p>
        </p:txBody>
      </p:sp>
    </p:spTree>
    <p:extLst>
      <p:ext uri="{BB962C8B-B14F-4D97-AF65-F5344CB8AC3E}">
        <p14:creationId xmlns:p14="http://schemas.microsoft.com/office/powerpoint/2010/main" val="29795960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7FFB2455-D6F9-514D-A0BF-8E9897B75E44}"/>
              </a:ext>
            </a:extLst>
          </p:cNvPr>
          <p:cNvPicPr>
            <a:picLocks noChangeAspect="1"/>
          </p:cNvPicPr>
          <p:nvPr/>
        </p:nvPicPr>
        <p:blipFill>
          <a:blip r:embed="rId2"/>
          <a:stretch>
            <a:fillRect/>
          </a:stretch>
        </p:blipFill>
        <p:spPr>
          <a:xfrm>
            <a:off x="41244" y="6317250"/>
            <a:ext cx="2766236" cy="428572"/>
          </a:xfrm>
          <a:prstGeom prst="rect">
            <a:avLst/>
          </a:prstGeom>
        </p:spPr>
      </p:pic>
      <p:sp>
        <p:nvSpPr>
          <p:cNvPr id="9" name="TextBox 8">
            <a:extLst>
              <a:ext uri="{FF2B5EF4-FFF2-40B4-BE49-F238E27FC236}">
                <a16:creationId xmlns:a16="http://schemas.microsoft.com/office/drawing/2014/main" id="{4D738DDE-8114-1349-B796-D23F13D125CA}"/>
              </a:ext>
            </a:extLst>
          </p:cNvPr>
          <p:cNvSpPr txBox="1"/>
          <p:nvPr/>
        </p:nvSpPr>
        <p:spPr>
          <a:xfrm>
            <a:off x="207717" y="164876"/>
            <a:ext cx="4909102" cy="1323439"/>
          </a:xfrm>
          <a:prstGeom prst="rect">
            <a:avLst/>
          </a:prstGeom>
          <a:solidFill>
            <a:schemeClr val="tx1"/>
          </a:solidFill>
        </p:spPr>
        <p:txBody>
          <a:bodyPr wrap="square" rtlCol="0">
            <a:spAutoFit/>
          </a:bodyPr>
          <a:lstStyle/>
          <a:p>
            <a:pPr algn="ctr"/>
            <a:r>
              <a:rPr lang="en-US" sz="4000" b="1" dirty="0">
                <a:solidFill>
                  <a:schemeClr val="bg1"/>
                </a:solidFill>
              </a:rPr>
              <a:t>Beth </a:t>
            </a:r>
            <a:r>
              <a:rPr lang="en-US" sz="4000" b="1" dirty="0" err="1">
                <a:solidFill>
                  <a:schemeClr val="bg1"/>
                </a:solidFill>
              </a:rPr>
              <a:t>ydy’r</a:t>
            </a:r>
            <a:r>
              <a:rPr lang="en-US" sz="4000" b="1" dirty="0">
                <a:solidFill>
                  <a:schemeClr val="bg1"/>
                </a:solidFill>
              </a:rPr>
              <a:t> </a:t>
            </a:r>
            <a:r>
              <a:rPr lang="en-US" sz="4000" b="1" dirty="0" err="1">
                <a:solidFill>
                  <a:schemeClr val="bg1"/>
                </a:solidFill>
              </a:rPr>
              <a:t>dyddiad</a:t>
            </a:r>
            <a:r>
              <a:rPr lang="en-US" sz="4000" b="1" dirty="0">
                <a:solidFill>
                  <a:schemeClr val="bg1"/>
                </a:solidFill>
              </a:rPr>
              <a:t> </a:t>
            </a:r>
            <a:r>
              <a:rPr lang="en-US" sz="4000" b="1" dirty="0" err="1">
                <a:solidFill>
                  <a:schemeClr val="bg1"/>
                </a:solidFill>
              </a:rPr>
              <a:t>heddiw</a:t>
            </a:r>
            <a:r>
              <a:rPr lang="en-US" sz="4000" b="1" dirty="0">
                <a:solidFill>
                  <a:schemeClr val="bg1"/>
                </a:solidFill>
              </a:rPr>
              <a:t>?</a:t>
            </a:r>
          </a:p>
        </p:txBody>
      </p:sp>
      <p:sp>
        <p:nvSpPr>
          <p:cNvPr id="2" name="TextBox 1">
            <a:extLst>
              <a:ext uri="{FF2B5EF4-FFF2-40B4-BE49-F238E27FC236}">
                <a16:creationId xmlns:a16="http://schemas.microsoft.com/office/drawing/2014/main" id="{7514220C-D430-BB42-840C-B19FE9B20225}"/>
              </a:ext>
            </a:extLst>
          </p:cNvPr>
          <p:cNvSpPr txBox="1"/>
          <p:nvPr/>
        </p:nvSpPr>
        <p:spPr>
          <a:xfrm>
            <a:off x="207717" y="1787871"/>
            <a:ext cx="4909102" cy="1015663"/>
          </a:xfrm>
          <a:prstGeom prst="rect">
            <a:avLst/>
          </a:prstGeom>
          <a:solidFill>
            <a:schemeClr val="accent6">
              <a:lumMod val="60000"/>
              <a:lumOff val="40000"/>
            </a:schemeClr>
          </a:solidFill>
          <a:ln>
            <a:solidFill>
              <a:schemeClr val="accent4"/>
            </a:solidFill>
          </a:ln>
        </p:spPr>
        <p:txBody>
          <a:bodyPr wrap="square" rtlCol="0">
            <a:spAutoFit/>
          </a:bodyPr>
          <a:lstStyle/>
          <a:p>
            <a:pPr algn="ctr"/>
            <a:r>
              <a:rPr lang="en-US" sz="6000" b="1" dirty="0">
                <a:latin typeface="Arial Rounded MT Bold" panose="020F0704030504030204" pitchFamily="34" charset="77"/>
              </a:rPr>
              <a:t>20.4.2021</a:t>
            </a:r>
          </a:p>
        </p:txBody>
      </p:sp>
      <p:sp>
        <p:nvSpPr>
          <p:cNvPr id="10" name="TextBox 9">
            <a:extLst>
              <a:ext uri="{FF2B5EF4-FFF2-40B4-BE49-F238E27FC236}">
                <a16:creationId xmlns:a16="http://schemas.microsoft.com/office/drawing/2014/main" id="{23207344-6D95-0B43-B512-30F5E46DDB59}"/>
              </a:ext>
            </a:extLst>
          </p:cNvPr>
          <p:cNvSpPr txBox="1"/>
          <p:nvPr/>
        </p:nvSpPr>
        <p:spPr>
          <a:xfrm>
            <a:off x="1320801" y="4118754"/>
            <a:ext cx="9787466" cy="2062103"/>
          </a:xfrm>
          <a:prstGeom prst="rect">
            <a:avLst/>
          </a:prstGeom>
          <a:solidFill>
            <a:schemeClr val="bg1"/>
          </a:solidFill>
          <a:ln w="76200">
            <a:solidFill>
              <a:schemeClr val="accent1"/>
            </a:solidFill>
          </a:ln>
        </p:spPr>
        <p:txBody>
          <a:bodyPr wrap="square" rtlCol="0">
            <a:spAutoFit/>
          </a:bodyPr>
          <a:lstStyle/>
          <a:p>
            <a:pPr algn="ctr"/>
            <a:endParaRPr lang="en-US" sz="3200" b="1" dirty="0"/>
          </a:p>
          <a:p>
            <a:pPr algn="ctr"/>
            <a:r>
              <a:rPr lang="en-US" sz="3200" b="1" dirty="0" err="1"/>
              <a:t>Dydd</a:t>
            </a:r>
            <a:r>
              <a:rPr lang="en-US" sz="3200" b="1" dirty="0"/>
              <a:t> ………., </a:t>
            </a:r>
            <a:r>
              <a:rPr lang="en-US" sz="3200" b="1" dirty="0" err="1"/>
              <a:t>yr</a:t>
            </a:r>
            <a:r>
              <a:rPr lang="en-US" sz="3200" b="1" dirty="0"/>
              <a:t> ……………… o ……….. 2020.</a:t>
            </a:r>
          </a:p>
          <a:p>
            <a:pPr algn="ctr"/>
            <a:endParaRPr lang="en-US" sz="3200" b="1" dirty="0"/>
          </a:p>
          <a:p>
            <a:pPr algn="ctr"/>
            <a:r>
              <a:rPr lang="en-US" sz="3200" b="1" dirty="0" err="1"/>
              <a:t>Dydd</a:t>
            </a:r>
            <a:r>
              <a:rPr lang="en-US" sz="3200" b="1" dirty="0"/>
              <a:t> ………,  …………. </a:t>
            </a:r>
            <a:r>
              <a:rPr lang="en-US" sz="3200" b="1" dirty="0" err="1"/>
              <a:t>yr</a:t>
            </a:r>
            <a:r>
              <a:rPr lang="en-US" sz="3200" b="1" dirty="0"/>
              <a:t> ………………… 2020.</a:t>
            </a:r>
          </a:p>
        </p:txBody>
      </p:sp>
      <p:pic>
        <p:nvPicPr>
          <p:cNvPr id="5" name="Picture 4">
            <a:extLst>
              <a:ext uri="{FF2B5EF4-FFF2-40B4-BE49-F238E27FC236}">
                <a16:creationId xmlns:a16="http://schemas.microsoft.com/office/drawing/2014/main" id="{8AE6DA9A-422B-7946-B3D5-12D05FDFCE40}"/>
              </a:ext>
            </a:extLst>
          </p:cNvPr>
          <p:cNvPicPr>
            <a:picLocks noChangeAspect="1"/>
          </p:cNvPicPr>
          <p:nvPr/>
        </p:nvPicPr>
        <p:blipFill>
          <a:blip r:embed="rId3"/>
          <a:stretch>
            <a:fillRect/>
          </a:stretch>
        </p:blipFill>
        <p:spPr>
          <a:xfrm>
            <a:off x="5317067" y="45731"/>
            <a:ext cx="6715055" cy="4317429"/>
          </a:xfrm>
          <a:prstGeom prst="rect">
            <a:avLst/>
          </a:prstGeom>
        </p:spPr>
      </p:pic>
      <p:sp>
        <p:nvSpPr>
          <p:cNvPr id="6" name="TextBox 5">
            <a:extLst>
              <a:ext uri="{FF2B5EF4-FFF2-40B4-BE49-F238E27FC236}">
                <a16:creationId xmlns:a16="http://schemas.microsoft.com/office/drawing/2014/main" id="{2447A076-F18F-D543-A311-C46C36A573D7}"/>
              </a:ext>
            </a:extLst>
          </p:cNvPr>
          <p:cNvSpPr txBox="1"/>
          <p:nvPr/>
        </p:nvSpPr>
        <p:spPr>
          <a:xfrm>
            <a:off x="3166533" y="4599315"/>
            <a:ext cx="1093676" cy="369332"/>
          </a:xfrm>
          <a:prstGeom prst="rect">
            <a:avLst/>
          </a:prstGeom>
          <a:solidFill>
            <a:schemeClr val="accent6">
              <a:lumMod val="60000"/>
              <a:lumOff val="40000"/>
            </a:schemeClr>
          </a:solidFill>
        </p:spPr>
        <p:txBody>
          <a:bodyPr wrap="square" rtlCol="0">
            <a:spAutoFit/>
          </a:bodyPr>
          <a:lstStyle/>
          <a:p>
            <a:pPr algn="ctr"/>
            <a:r>
              <a:rPr lang="en-US" b="1" dirty="0" err="1"/>
              <a:t>Mawrth</a:t>
            </a:r>
            <a:endParaRPr lang="en-US" b="1" dirty="0"/>
          </a:p>
        </p:txBody>
      </p:sp>
      <p:sp>
        <p:nvSpPr>
          <p:cNvPr id="12" name="TextBox 11">
            <a:extLst>
              <a:ext uri="{FF2B5EF4-FFF2-40B4-BE49-F238E27FC236}">
                <a16:creationId xmlns:a16="http://schemas.microsoft.com/office/drawing/2014/main" id="{5D22462D-73AA-B74D-967A-F0667C822926}"/>
              </a:ext>
            </a:extLst>
          </p:cNvPr>
          <p:cNvSpPr txBox="1"/>
          <p:nvPr/>
        </p:nvSpPr>
        <p:spPr>
          <a:xfrm>
            <a:off x="3004190" y="5561338"/>
            <a:ext cx="1093676" cy="369332"/>
          </a:xfrm>
          <a:prstGeom prst="rect">
            <a:avLst/>
          </a:prstGeom>
          <a:solidFill>
            <a:schemeClr val="accent6">
              <a:lumMod val="60000"/>
              <a:lumOff val="40000"/>
            </a:schemeClr>
          </a:solidFill>
        </p:spPr>
        <p:txBody>
          <a:bodyPr wrap="square" rtlCol="0">
            <a:spAutoFit/>
          </a:bodyPr>
          <a:lstStyle/>
          <a:p>
            <a:pPr algn="ctr"/>
            <a:r>
              <a:rPr lang="en-US" b="1" dirty="0" err="1"/>
              <a:t>Mawrth</a:t>
            </a:r>
            <a:endParaRPr lang="en-US" b="1" dirty="0"/>
          </a:p>
        </p:txBody>
      </p:sp>
      <p:sp>
        <p:nvSpPr>
          <p:cNvPr id="13" name="TextBox 12">
            <a:extLst>
              <a:ext uri="{FF2B5EF4-FFF2-40B4-BE49-F238E27FC236}">
                <a16:creationId xmlns:a16="http://schemas.microsoft.com/office/drawing/2014/main" id="{812A388F-AC34-224E-87DF-23F0D10E2B41}"/>
              </a:ext>
            </a:extLst>
          </p:cNvPr>
          <p:cNvSpPr txBox="1"/>
          <p:nvPr/>
        </p:nvSpPr>
        <p:spPr>
          <a:xfrm>
            <a:off x="5155926" y="4599315"/>
            <a:ext cx="1900029" cy="369332"/>
          </a:xfrm>
          <a:prstGeom prst="rect">
            <a:avLst/>
          </a:prstGeom>
          <a:solidFill>
            <a:schemeClr val="accent6">
              <a:lumMod val="60000"/>
              <a:lumOff val="40000"/>
            </a:schemeClr>
          </a:solidFill>
        </p:spPr>
        <p:txBody>
          <a:bodyPr wrap="square" rtlCol="0">
            <a:spAutoFit/>
          </a:bodyPr>
          <a:lstStyle/>
          <a:p>
            <a:pPr algn="ctr"/>
            <a:r>
              <a:rPr lang="en-US" b="1" dirty="0" err="1"/>
              <a:t>ugeinfed</a:t>
            </a:r>
            <a:endParaRPr lang="en-US" b="1" dirty="0"/>
          </a:p>
        </p:txBody>
      </p:sp>
      <p:sp>
        <p:nvSpPr>
          <p:cNvPr id="15" name="TextBox 14">
            <a:extLst>
              <a:ext uri="{FF2B5EF4-FFF2-40B4-BE49-F238E27FC236}">
                <a16:creationId xmlns:a16="http://schemas.microsoft.com/office/drawing/2014/main" id="{F76178D9-9621-244B-A247-DD1BE9EF0277}"/>
              </a:ext>
            </a:extLst>
          </p:cNvPr>
          <p:cNvSpPr txBox="1"/>
          <p:nvPr/>
        </p:nvSpPr>
        <p:spPr>
          <a:xfrm>
            <a:off x="4604789" y="5551609"/>
            <a:ext cx="1424555" cy="369332"/>
          </a:xfrm>
          <a:prstGeom prst="rect">
            <a:avLst/>
          </a:prstGeom>
          <a:solidFill>
            <a:schemeClr val="accent6">
              <a:lumMod val="60000"/>
              <a:lumOff val="40000"/>
            </a:schemeClr>
          </a:solidFill>
        </p:spPr>
        <p:txBody>
          <a:bodyPr wrap="square" rtlCol="0">
            <a:spAutoFit/>
          </a:bodyPr>
          <a:lstStyle/>
          <a:p>
            <a:pPr algn="ctr"/>
            <a:r>
              <a:rPr lang="en-US" b="1" dirty="0" err="1"/>
              <a:t>Ebrill</a:t>
            </a:r>
            <a:endParaRPr lang="en-US" b="1" dirty="0"/>
          </a:p>
        </p:txBody>
      </p:sp>
      <p:sp>
        <p:nvSpPr>
          <p:cNvPr id="16" name="TextBox 15">
            <a:extLst>
              <a:ext uri="{FF2B5EF4-FFF2-40B4-BE49-F238E27FC236}">
                <a16:creationId xmlns:a16="http://schemas.microsoft.com/office/drawing/2014/main" id="{B0BE16E9-90F7-564A-BBE7-FE2BDBF604AC}"/>
              </a:ext>
            </a:extLst>
          </p:cNvPr>
          <p:cNvSpPr txBox="1"/>
          <p:nvPr/>
        </p:nvSpPr>
        <p:spPr>
          <a:xfrm>
            <a:off x="8094132" y="4599315"/>
            <a:ext cx="1303867" cy="369332"/>
          </a:xfrm>
          <a:prstGeom prst="rect">
            <a:avLst/>
          </a:prstGeom>
          <a:solidFill>
            <a:schemeClr val="accent6">
              <a:lumMod val="60000"/>
              <a:lumOff val="40000"/>
            </a:schemeClr>
          </a:solidFill>
        </p:spPr>
        <p:txBody>
          <a:bodyPr wrap="square" rtlCol="0">
            <a:spAutoFit/>
          </a:bodyPr>
          <a:lstStyle/>
          <a:p>
            <a:pPr algn="ctr"/>
            <a:r>
              <a:rPr lang="en-US" b="1" dirty="0" err="1"/>
              <a:t>Ebrill</a:t>
            </a:r>
            <a:endParaRPr lang="en-US" b="1" dirty="0"/>
          </a:p>
        </p:txBody>
      </p:sp>
      <p:sp>
        <p:nvSpPr>
          <p:cNvPr id="14" name="TextBox 13">
            <a:extLst>
              <a:ext uri="{FF2B5EF4-FFF2-40B4-BE49-F238E27FC236}">
                <a16:creationId xmlns:a16="http://schemas.microsoft.com/office/drawing/2014/main" id="{A3B256C4-C0C4-0C44-B4CA-CAE0A13E8E1A}"/>
              </a:ext>
            </a:extLst>
          </p:cNvPr>
          <p:cNvSpPr txBox="1"/>
          <p:nvPr/>
        </p:nvSpPr>
        <p:spPr>
          <a:xfrm>
            <a:off x="7055955" y="5527693"/>
            <a:ext cx="1931478" cy="369332"/>
          </a:xfrm>
          <a:prstGeom prst="rect">
            <a:avLst/>
          </a:prstGeom>
          <a:solidFill>
            <a:schemeClr val="accent6">
              <a:lumMod val="60000"/>
              <a:lumOff val="40000"/>
            </a:schemeClr>
          </a:solidFill>
        </p:spPr>
        <p:txBody>
          <a:bodyPr wrap="square" rtlCol="0">
            <a:spAutoFit/>
          </a:bodyPr>
          <a:lstStyle/>
          <a:p>
            <a:pPr algn="ctr"/>
            <a:r>
              <a:rPr lang="en-US" b="1" dirty="0" err="1"/>
              <a:t>ugeinfed</a:t>
            </a:r>
            <a:endParaRPr lang="en-US" b="1" dirty="0"/>
          </a:p>
        </p:txBody>
      </p:sp>
    </p:spTree>
    <p:extLst>
      <p:ext uri="{BB962C8B-B14F-4D97-AF65-F5344CB8AC3E}">
        <p14:creationId xmlns:p14="http://schemas.microsoft.com/office/powerpoint/2010/main" val="5149182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ppt_x"/>
                                          </p:val>
                                        </p:tav>
                                        <p:tav tm="100000">
                                          <p:val>
                                            <p:strVal val="#ppt_x"/>
                                          </p:val>
                                        </p:tav>
                                      </p:tavLst>
                                    </p:anim>
                                    <p:anim calcmode="lin" valueType="num">
                                      <p:cBhvr additive="base">
                                        <p:cTn id="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1" nodeType="click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additive="base">
                                        <p:cTn id="13" dur="500" fill="hold"/>
                                        <p:tgtEl>
                                          <p:spTgt spid="10"/>
                                        </p:tgtEl>
                                        <p:attrNameLst>
                                          <p:attrName>ppt_x</p:attrName>
                                        </p:attrNameLst>
                                      </p:cBhvr>
                                      <p:tavLst>
                                        <p:tav tm="0">
                                          <p:val>
                                            <p:strVal val="#ppt_x"/>
                                          </p:val>
                                        </p:tav>
                                        <p:tav tm="100000">
                                          <p:val>
                                            <p:strVal val="#ppt_x"/>
                                          </p:val>
                                        </p:tav>
                                      </p:tavLst>
                                    </p:anim>
                                    <p:anim calcmode="lin" valueType="num">
                                      <p:cBhvr additive="base">
                                        <p:cTn id="1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additive="base">
                                        <p:cTn id="19" dur="500" fill="hold"/>
                                        <p:tgtEl>
                                          <p:spTgt spid="6"/>
                                        </p:tgtEl>
                                        <p:attrNameLst>
                                          <p:attrName>ppt_x</p:attrName>
                                        </p:attrNameLst>
                                      </p:cBhvr>
                                      <p:tavLst>
                                        <p:tav tm="0">
                                          <p:val>
                                            <p:strVal val="#ppt_x"/>
                                          </p:val>
                                        </p:tav>
                                        <p:tav tm="100000">
                                          <p:val>
                                            <p:strVal val="#ppt_x"/>
                                          </p:val>
                                        </p:tav>
                                      </p:tavLst>
                                    </p:anim>
                                    <p:anim calcmode="lin" valueType="num">
                                      <p:cBhvr additive="base">
                                        <p:cTn id="2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3"/>
                                        </p:tgtEl>
                                        <p:attrNameLst>
                                          <p:attrName>style.visibility</p:attrName>
                                        </p:attrNameLst>
                                      </p:cBhvr>
                                      <p:to>
                                        <p:strVal val="visible"/>
                                      </p:to>
                                    </p:set>
                                    <p:anim calcmode="lin" valueType="num">
                                      <p:cBhvr additive="base">
                                        <p:cTn id="25" dur="500" fill="hold"/>
                                        <p:tgtEl>
                                          <p:spTgt spid="13"/>
                                        </p:tgtEl>
                                        <p:attrNameLst>
                                          <p:attrName>ppt_x</p:attrName>
                                        </p:attrNameLst>
                                      </p:cBhvr>
                                      <p:tavLst>
                                        <p:tav tm="0">
                                          <p:val>
                                            <p:strVal val="#ppt_x"/>
                                          </p:val>
                                        </p:tav>
                                        <p:tav tm="100000">
                                          <p:val>
                                            <p:strVal val="#ppt_x"/>
                                          </p:val>
                                        </p:tav>
                                      </p:tavLst>
                                    </p:anim>
                                    <p:anim calcmode="lin" valueType="num">
                                      <p:cBhvr additive="base">
                                        <p:cTn id="26"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6"/>
                                        </p:tgtEl>
                                        <p:attrNameLst>
                                          <p:attrName>style.visibility</p:attrName>
                                        </p:attrNameLst>
                                      </p:cBhvr>
                                      <p:to>
                                        <p:strVal val="visible"/>
                                      </p:to>
                                    </p:set>
                                    <p:anim calcmode="lin" valueType="num">
                                      <p:cBhvr additive="base">
                                        <p:cTn id="31" dur="500" fill="hold"/>
                                        <p:tgtEl>
                                          <p:spTgt spid="16"/>
                                        </p:tgtEl>
                                        <p:attrNameLst>
                                          <p:attrName>ppt_x</p:attrName>
                                        </p:attrNameLst>
                                      </p:cBhvr>
                                      <p:tavLst>
                                        <p:tav tm="0">
                                          <p:val>
                                            <p:strVal val="#ppt_x"/>
                                          </p:val>
                                        </p:tav>
                                        <p:tav tm="100000">
                                          <p:val>
                                            <p:strVal val="#ppt_x"/>
                                          </p:val>
                                        </p:tav>
                                      </p:tavLst>
                                    </p:anim>
                                    <p:anim calcmode="lin" valueType="num">
                                      <p:cBhvr additive="base">
                                        <p:cTn id="32"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2"/>
                                        </p:tgtEl>
                                        <p:attrNameLst>
                                          <p:attrName>style.visibility</p:attrName>
                                        </p:attrNameLst>
                                      </p:cBhvr>
                                      <p:to>
                                        <p:strVal val="visible"/>
                                      </p:to>
                                    </p:set>
                                    <p:anim calcmode="lin" valueType="num">
                                      <p:cBhvr additive="base">
                                        <p:cTn id="37" dur="500" fill="hold"/>
                                        <p:tgtEl>
                                          <p:spTgt spid="12"/>
                                        </p:tgtEl>
                                        <p:attrNameLst>
                                          <p:attrName>ppt_x</p:attrName>
                                        </p:attrNameLst>
                                      </p:cBhvr>
                                      <p:tavLst>
                                        <p:tav tm="0">
                                          <p:val>
                                            <p:strVal val="#ppt_x"/>
                                          </p:val>
                                        </p:tav>
                                        <p:tav tm="100000">
                                          <p:val>
                                            <p:strVal val="#ppt_x"/>
                                          </p:val>
                                        </p:tav>
                                      </p:tavLst>
                                    </p:anim>
                                    <p:anim calcmode="lin" valueType="num">
                                      <p:cBhvr additive="base">
                                        <p:cTn id="38"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5"/>
                                        </p:tgtEl>
                                        <p:attrNameLst>
                                          <p:attrName>style.visibility</p:attrName>
                                        </p:attrNameLst>
                                      </p:cBhvr>
                                      <p:to>
                                        <p:strVal val="visible"/>
                                      </p:to>
                                    </p:set>
                                    <p:anim calcmode="lin" valueType="num">
                                      <p:cBhvr additive="base">
                                        <p:cTn id="43" dur="500" fill="hold"/>
                                        <p:tgtEl>
                                          <p:spTgt spid="15"/>
                                        </p:tgtEl>
                                        <p:attrNameLst>
                                          <p:attrName>ppt_x</p:attrName>
                                        </p:attrNameLst>
                                      </p:cBhvr>
                                      <p:tavLst>
                                        <p:tav tm="0">
                                          <p:val>
                                            <p:strVal val="#ppt_x"/>
                                          </p:val>
                                        </p:tav>
                                        <p:tav tm="100000">
                                          <p:val>
                                            <p:strVal val="#ppt_x"/>
                                          </p:val>
                                        </p:tav>
                                      </p:tavLst>
                                    </p:anim>
                                    <p:anim calcmode="lin" valueType="num">
                                      <p:cBhvr additive="base">
                                        <p:cTn id="44"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14"/>
                                        </p:tgtEl>
                                        <p:attrNameLst>
                                          <p:attrName>style.visibility</p:attrName>
                                        </p:attrNameLst>
                                      </p:cBhvr>
                                      <p:to>
                                        <p:strVal val="visible"/>
                                      </p:to>
                                    </p:set>
                                    <p:anim calcmode="lin" valueType="num">
                                      <p:cBhvr additive="base">
                                        <p:cTn id="49" dur="500" fill="hold"/>
                                        <p:tgtEl>
                                          <p:spTgt spid="14"/>
                                        </p:tgtEl>
                                        <p:attrNameLst>
                                          <p:attrName>ppt_x</p:attrName>
                                        </p:attrNameLst>
                                      </p:cBhvr>
                                      <p:tavLst>
                                        <p:tav tm="0">
                                          <p:val>
                                            <p:strVal val="#ppt_x"/>
                                          </p:val>
                                        </p:tav>
                                        <p:tav tm="100000">
                                          <p:val>
                                            <p:strVal val="#ppt_x"/>
                                          </p:val>
                                        </p:tav>
                                      </p:tavLst>
                                    </p:anim>
                                    <p:anim calcmode="lin" valueType="num">
                                      <p:cBhvr additive="base">
                                        <p:cTn id="50"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0" grpId="1" animBg="1"/>
      <p:bldP spid="6" grpId="0" animBg="1"/>
      <p:bldP spid="12" grpId="0" animBg="1"/>
      <p:bldP spid="13" grpId="0" animBg="1"/>
      <p:bldP spid="15" grpId="0" animBg="1"/>
      <p:bldP spid="16" grpId="0" animBg="1"/>
      <p:bldP spid="14"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E91EF-DCA4-1342-9E41-113173DFE23D}"/>
              </a:ext>
            </a:extLst>
          </p:cNvPr>
          <p:cNvSpPr>
            <a:spLocks noGrp="1"/>
          </p:cNvSpPr>
          <p:nvPr>
            <p:ph type="title"/>
          </p:nvPr>
        </p:nvSpPr>
        <p:spPr>
          <a:xfrm>
            <a:off x="247638" y="176787"/>
            <a:ext cx="11687688" cy="512570"/>
          </a:xfrm>
          <a:solidFill>
            <a:schemeClr val="tx1"/>
          </a:solidFill>
        </p:spPr>
        <p:txBody>
          <a:bodyPr>
            <a:noAutofit/>
          </a:bodyPr>
          <a:lstStyle/>
          <a:p>
            <a:pPr algn="ctr"/>
            <a:r>
              <a:rPr lang="en-US" b="1" dirty="0" err="1">
                <a:solidFill>
                  <a:schemeClr val="bg1"/>
                </a:solidFill>
              </a:rPr>
              <a:t>Amser</a:t>
            </a:r>
            <a:r>
              <a:rPr lang="en-US" b="1" dirty="0">
                <a:solidFill>
                  <a:schemeClr val="bg1"/>
                </a:solidFill>
              </a:rPr>
              <a:t> </a:t>
            </a:r>
            <a:r>
              <a:rPr lang="en-US" b="1" dirty="0" err="1">
                <a:solidFill>
                  <a:schemeClr val="bg1"/>
                </a:solidFill>
              </a:rPr>
              <a:t>cofrestru</a:t>
            </a:r>
            <a:r>
              <a:rPr lang="en-US" b="1" dirty="0">
                <a:solidFill>
                  <a:schemeClr val="bg1"/>
                </a:solidFill>
              </a:rPr>
              <a:t> ...              Registration time ...</a:t>
            </a:r>
            <a:r>
              <a:rPr lang="en-US" sz="2800" b="1" dirty="0">
                <a:latin typeface="Segoe Print"/>
              </a:rPr>
              <a:t> </a:t>
            </a:r>
            <a:endParaRPr lang="en-US" sz="2800" dirty="0"/>
          </a:p>
        </p:txBody>
      </p:sp>
      <p:pic>
        <p:nvPicPr>
          <p:cNvPr id="25" name="Picture 24">
            <a:extLst>
              <a:ext uri="{FF2B5EF4-FFF2-40B4-BE49-F238E27FC236}">
                <a16:creationId xmlns:a16="http://schemas.microsoft.com/office/drawing/2014/main" id="{949B03B4-DE8A-C844-882D-E779969E502A}"/>
              </a:ext>
            </a:extLst>
          </p:cNvPr>
          <p:cNvPicPr>
            <a:picLocks noChangeAspect="1"/>
          </p:cNvPicPr>
          <p:nvPr/>
        </p:nvPicPr>
        <p:blipFill>
          <a:blip r:embed="rId2"/>
          <a:stretch>
            <a:fillRect/>
          </a:stretch>
        </p:blipFill>
        <p:spPr>
          <a:xfrm>
            <a:off x="0" y="6415367"/>
            <a:ext cx="2856992" cy="442633"/>
          </a:xfrm>
          <a:prstGeom prst="rect">
            <a:avLst/>
          </a:prstGeom>
        </p:spPr>
      </p:pic>
      <p:sp>
        <p:nvSpPr>
          <p:cNvPr id="11" name="TextBox 10">
            <a:extLst>
              <a:ext uri="{FF2B5EF4-FFF2-40B4-BE49-F238E27FC236}">
                <a16:creationId xmlns:a16="http://schemas.microsoft.com/office/drawing/2014/main" id="{C5FE26C0-452F-8E48-A19E-3FF3210926F8}"/>
              </a:ext>
            </a:extLst>
          </p:cNvPr>
          <p:cNvSpPr txBox="1"/>
          <p:nvPr/>
        </p:nvSpPr>
        <p:spPr>
          <a:xfrm>
            <a:off x="247638" y="724911"/>
            <a:ext cx="5671301" cy="1061829"/>
          </a:xfrm>
          <a:prstGeom prst="rect">
            <a:avLst/>
          </a:prstGeom>
          <a:solidFill>
            <a:schemeClr val="accent2"/>
          </a:solidFill>
          <a:ln w="57150">
            <a:solidFill>
              <a:schemeClr val="bg1"/>
            </a:solidFill>
          </a:ln>
        </p:spPr>
        <p:txBody>
          <a:bodyPr wrap="square" rtlCol="0" anchor="t">
            <a:spAutoFit/>
          </a:bodyPr>
          <a:lstStyle/>
          <a:p>
            <a:pPr algn="ctr"/>
            <a:r>
              <a:rPr lang="en-US" sz="3200" b="1" dirty="0" err="1">
                <a:solidFill>
                  <a:schemeClr val="bg1"/>
                </a:solidFill>
              </a:rPr>
              <a:t>Ydy</a:t>
            </a:r>
            <a:r>
              <a:rPr lang="en-US" sz="3200" b="1" dirty="0">
                <a:solidFill>
                  <a:schemeClr val="bg1"/>
                </a:solidFill>
              </a:rPr>
              <a:t>  ….....  </a:t>
            </a:r>
            <a:r>
              <a:rPr lang="en-US" sz="3200" b="1" dirty="0" err="1">
                <a:solidFill>
                  <a:schemeClr val="bg1"/>
                </a:solidFill>
              </a:rPr>
              <a:t>yma</a:t>
            </a:r>
            <a:r>
              <a:rPr lang="en-US" sz="3200" b="1" dirty="0">
                <a:solidFill>
                  <a:schemeClr val="bg1"/>
                </a:solidFill>
              </a:rPr>
              <a:t> </a:t>
            </a:r>
            <a:r>
              <a:rPr lang="en-US" sz="3200" b="1" dirty="0" err="1">
                <a:solidFill>
                  <a:schemeClr val="bg1"/>
                </a:solidFill>
              </a:rPr>
              <a:t>heddiw</a:t>
            </a:r>
            <a:r>
              <a:rPr lang="en-US" sz="3200" b="1" dirty="0">
                <a:solidFill>
                  <a:schemeClr val="bg1"/>
                </a:solidFill>
              </a:rPr>
              <a:t>?</a:t>
            </a:r>
          </a:p>
          <a:p>
            <a:pPr algn="ctr"/>
            <a:endParaRPr lang="en-US" sz="1100" b="1" dirty="0">
              <a:solidFill>
                <a:schemeClr val="bg1"/>
              </a:solidFill>
            </a:endParaRPr>
          </a:p>
          <a:p>
            <a:pPr algn="ctr"/>
            <a:r>
              <a:rPr lang="en-US" sz="2000" b="1" i="1" dirty="0">
                <a:solidFill>
                  <a:schemeClr val="bg1"/>
                </a:solidFill>
              </a:rPr>
              <a:t>Is …… here today?</a:t>
            </a:r>
          </a:p>
        </p:txBody>
      </p:sp>
      <p:graphicFrame>
        <p:nvGraphicFramePr>
          <p:cNvPr id="9" name="Table 8">
            <a:extLst>
              <a:ext uri="{FF2B5EF4-FFF2-40B4-BE49-F238E27FC236}">
                <a16:creationId xmlns:a16="http://schemas.microsoft.com/office/drawing/2014/main" id="{71D53340-294F-DD41-9674-73EDED593F01}"/>
              </a:ext>
            </a:extLst>
          </p:cNvPr>
          <p:cNvGraphicFramePr>
            <a:graphicFrameLocks noGrp="1"/>
          </p:cNvGraphicFramePr>
          <p:nvPr>
            <p:extLst>
              <p:ext uri="{D42A27DB-BD31-4B8C-83A1-F6EECF244321}">
                <p14:modId xmlns:p14="http://schemas.microsoft.com/office/powerpoint/2010/main" val="2015251340"/>
              </p:ext>
            </p:extLst>
          </p:nvPr>
        </p:nvGraphicFramePr>
        <p:xfrm>
          <a:off x="349762" y="1931382"/>
          <a:ext cx="2906068" cy="4450080"/>
        </p:xfrm>
        <a:graphic>
          <a:graphicData uri="http://schemas.openxmlformats.org/drawingml/2006/table">
            <a:tbl>
              <a:tblPr firstRow="1" bandRow="1">
                <a:tableStyleId>{5C22544A-7EE6-4342-B048-85BDC9FD1C3A}</a:tableStyleId>
              </a:tblPr>
              <a:tblGrid>
                <a:gridCol w="757344">
                  <a:extLst>
                    <a:ext uri="{9D8B030D-6E8A-4147-A177-3AD203B41FA5}">
                      <a16:colId xmlns:a16="http://schemas.microsoft.com/office/drawing/2014/main" val="4152480405"/>
                    </a:ext>
                  </a:extLst>
                </a:gridCol>
                <a:gridCol w="2148724">
                  <a:extLst>
                    <a:ext uri="{9D8B030D-6E8A-4147-A177-3AD203B41FA5}">
                      <a16:colId xmlns:a16="http://schemas.microsoft.com/office/drawing/2014/main" val="397749686"/>
                    </a:ext>
                  </a:extLst>
                </a:gridCol>
              </a:tblGrid>
              <a:tr h="370840">
                <a:tc>
                  <a:txBody>
                    <a:bodyPr/>
                    <a:lstStyle/>
                    <a:p>
                      <a:r>
                        <a:rPr lang="en-US" sz="1600" dirty="0" err="1"/>
                        <a:t>Rhif</a:t>
                      </a:r>
                      <a:endParaRPr lang="en-US" sz="1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600" dirty="0" err="1"/>
                        <a:t>Pwy</a:t>
                      </a:r>
                      <a:r>
                        <a:rPr lang="en-US" sz="1600" dirty="0"/>
                        <a: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086787795"/>
                  </a:ext>
                </a:extLst>
              </a:tr>
              <a:tr h="370840">
                <a:tc>
                  <a:txBody>
                    <a:bodyPr/>
                    <a:lstStyle/>
                    <a:p>
                      <a:r>
                        <a:rPr lang="en-US" sz="1600" dirty="0"/>
                        <a:t>1</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sz="1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137859828"/>
                  </a:ext>
                </a:extLst>
              </a:tr>
              <a:tr h="370840">
                <a:tc>
                  <a:txBody>
                    <a:bodyPr/>
                    <a:lstStyle/>
                    <a:p>
                      <a:r>
                        <a:rPr lang="en-US" sz="1600" dirty="0"/>
                        <a:t>2</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lang="en-US" sz="1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694166042"/>
                  </a:ext>
                </a:extLst>
              </a:tr>
              <a:tr h="370840">
                <a:tc>
                  <a:txBody>
                    <a:bodyPr/>
                    <a:lstStyle/>
                    <a:p>
                      <a:r>
                        <a:rPr lang="en-US" sz="1600" dirty="0"/>
                        <a:t>3</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lang="en-US" sz="1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535230655"/>
                  </a:ext>
                </a:extLst>
              </a:tr>
              <a:tr h="370840">
                <a:tc>
                  <a:txBody>
                    <a:bodyPr/>
                    <a:lstStyle/>
                    <a:p>
                      <a:r>
                        <a:rPr lang="en-US" sz="1600" dirty="0"/>
                        <a:t>4</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sz="1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146198912"/>
                  </a:ext>
                </a:extLst>
              </a:tr>
              <a:tr h="370840">
                <a:tc>
                  <a:txBody>
                    <a:bodyPr/>
                    <a:lstStyle/>
                    <a:p>
                      <a:r>
                        <a:rPr lang="en-US" sz="1600" dirty="0"/>
                        <a:t>5</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lang="en-US" sz="1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918992176"/>
                  </a:ext>
                </a:extLst>
              </a:tr>
              <a:tr h="370840">
                <a:tc>
                  <a:txBody>
                    <a:bodyPr/>
                    <a:lstStyle/>
                    <a:p>
                      <a:r>
                        <a:rPr lang="en-US" sz="1600" dirty="0"/>
                        <a:t>6</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lang="en-US" sz="1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545893354"/>
                  </a:ext>
                </a:extLst>
              </a:tr>
              <a:tr h="370840">
                <a:tc>
                  <a:txBody>
                    <a:bodyPr/>
                    <a:lstStyle/>
                    <a:p>
                      <a:r>
                        <a:rPr lang="en-US" sz="1600" dirty="0"/>
                        <a:t>7</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lang="en-US" sz="1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883102091"/>
                  </a:ext>
                </a:extLst>
              </a:tr>
              <a:tr h="370840">
                <a:tc>
                  <a:txBody>
                    <a:bodyPr/>
                    <a:lstStyle/>
                    <a:p>
                      <a:r>
                        <a:rPr lang="en-US" sz="1600" dirty="0"/>
                        <a:t>8</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sz="1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858230273"/>
                  </a:ext>
                </a:extLst>
              </a:tr>
              <a:tr h="370840">
                <a:tc>
                  <a:txBody>
                    <a:bodyPr/>
                    <a:lstStyle/>
                    <a:p>
                      <a:r>
                        <a:rPr lang="en-US" sz="1600" dirty="0"/>
                        <a:t>9</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sz="1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210387346"/>
                  </a:ext>
                </a:extLst>
              </a:tr>
              <a:tr h="370840">
                <a:tc>
                  <a:txBody>
                    <a:bodyPr/>
                    <a:lstStyle/>
                    <a:p>
                      <a:r>
                        <a:rPr lang="en-US" sz="1600" dirty="0"/>
                        <a:t>10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sz="1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929645348"/>
                  </a:ext>
                </a:extLst>
              </a:tr>
              <a:tr h="370840">
                <a:tc>
                  <a:txBody>
                    <a:bodyPr/>
                    <a:lstStyle/>
                    <a:p>
                      <a:r>
                        <a:rPr lang="en-US" sz="1600" dirty="0"/>
                        <a:t>11</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sz="1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88672411"/>
                  </a:ext>
                </a:extLst>
              </a:tr>
            </a:tbl>
          </a:graphicData>
        </a:graphic>
      </p:graphicFrame>
      <p:graphicFrame>
        <p:nvGraphicFramePr>
          <p:cNvPr id="15" name="Table 14">
            <a:extLst>
              <a:ext uri="{FF2B5EF4-FFF2-40B4-BE49-F238E27FC236}">
                <a16:creationId xmlns:a16="http://schemas.microsoft.com/office/drawing/2014/main" id="{EB8596C5-D783-2A48-8840-15A7B1FFD1EA}"/>
              </a:ext>
            </a:extLst>
          </p:cNvPr>
          <p:cNvGraphicFramePr>
            <a:graphicFrameLocks noGrp="1"/>
          </p:cNvGraphicFramePr>
          <p:nvPr>
            <p:extLst>
              <p:ext uri="{D42A27DB-BD31-4B8C-83A1-F6EECF244321}">
                <p14:modId xmlns:p14="http://schemas.microsoft.com/office/powerpoint/2010/main" val="3987430262"/>
              </p:ext>
            </p:extLst>
          </p:nvPr>
        </p:nvGraphicFramePr>
        <p:xfrm>
          <a:off x="8893099" y="1998133"/>
          <a:ext cx="2906068" cy="4458547"/>
        </p:xfrm>
        <a:graphic>
          <a:graphicData uri="http://schemas.openxmlformats.org/drawingml/2006/table">
            <a:tbl>
              <a:tblPr firstRow="1" bandRow="1">
                <a:tableStyleId>{5C22544A-7EE6-4342-B048-85BDC9FD1C3A}</a:tableStyleId>
              </a:tblPr>
              <a:tblGrid>
                <a:gridCol w="757344">
                  <a:extLst>
                    <a:ext uri="{9D8B030D-6E8A-4147-A177-3AD203B41FA5}">
                      <a16:colId xmlns:a16="http://schemas.microsoft.com/office/drawing/2014/main" val="4152480405"/>
                    </a:ext>
                  </a:extLst>
                </a:gridCol>
                <a:gridCol w="2148724">
                  <a:extLst>
                    <a:ext uri="{9D8B030D-6E8A-4147-A177-3AD203B41FA5}">
                      <a16:colId xmlns:a16="http://schemas.microsoft.com/office/drawing/2014/main" val="397749686"/>
                    </a:ext>
                  </a:extLst>
                </a:gridCol>
              </a:tblGrid>
              <a:tr h="337994">
                <a:tc>
                  <a:txBody>
                    <a:bodyPr/>
                    <a:lstStyle/>
                    <a:p>
                      <a:r>
                        <a:rPr lang="en-US" sz="1600" dirty="0" err="1"/>
                        <a:t>Rhif</a:t>
                      </a:r>
                      <a:endParaRPr lang="en-US" sz="1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600" dirty="0" err="1"/>
                        <a:t>Pwy</a:t>
                      </a:r>
                      <a:r>
                        <a:rPr lang="en-US" sz="1600" dirty="0"/>
                        <a: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086787795"/>
                  </a:ext>
                </a:extLst>
              </a:tr>
              <a:tr h="370840">
                <a:tc>
                  <a:txBody>
                    <a:bodyPr/>
                    <a:lstStyle/>
                    <a:p>
                      <a:r>
                        <a:rPr lang="en-US" sz="1600" dirty="0"/>
                        <a:t>24</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sz="1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137859828"/>
                  </a:ext>
                </a:extLst>
              </a:tr>
              <a:tr h="370840">
                <a:tc>
                  <a:txBody>
                    <a:bodyPr/>
                    <a:lstStyle/>
                    <a:p>
                      <a:r>
                        <a:rPr lang="en-US" sz="1600" dirty="0"/>
                        <a:t>25</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lang="en-US" sz="1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694166042"/>
                  </a:ext>
                </a:extLst>
              </a:tr>
              <a:tr h="370840">
                <a:tc>
                  <a:txBody>
                    <a:bodyPr/>
                    <a:lstStyle/>
                    <a:p>
                      <a:r>
                        <a:rPr lang="en-US" sz="1600" dirty="0"/>
                        <a:t>26</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lang="en-US" sz="1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535230655"/>
                  </a:ext>
                </a:extLst>
              </a:tr>
              <a:tr h="412153">
                <a:tc>
                  <a:txBody>
                    <a:bodyPr/>
                    <a:lstStyle/>
                    <a:p>
                      <a:r>
                        <a:rPr lang="en-US" sz="1600" dirty="0"/>
                        <a:t>27</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sz="1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146198912"/>
                  </a:ext>
                </a:extLst>
              </a:tr>
              <a:tr h="370840">
                <a:tc>
                  <a:txBody>
                    <a:bodyPr/>
                    <a:lstStyle/>
                    <a:p>
                      <a:r>
                        <a:rPr lang="en-US" sz="1600" dirty="0"/>
                        <a:t>28</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lang="en-US" sz="1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918992176"/>
                  </a:ext>
                </a:extLst>
              </a:tr>
              <a:tr h="370840">
                <a:tc>
                  <a:txBody>
                    <a:bodyPr/>
                    <a:lstStyle/>
                    <a:p>
                      <a:r>
                        <a:rPr lang="en-US" sz="1600" dirty="0"/>
                        <a:t>29</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lang="en-US" sz="1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545893354"/>
                  </a:ext>
                </a:extLst>
              </a:tr>
              <a:tr h="370840">
                <a:tc>
                  <a:txBody>
                    <a:bodyPr/>
                    <a:lstStyle/>
                    <a:p>
                      <a:r>
                        <a:rPr lang="en-US" sz="1600" dirty="0"/>
                        <a:t>30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lang="en-US" sz="1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883102091"/>
                  </a:ext>
                </a:extLst>
              </a:tr>
              <a:tr h="370840">
                <a:tc>
                  <a:txBody>
                    <a:bodyPr/>
                    <a:lstStyle/>
                    <a:p>
                      <a:r>
                        <a:rPr lang="en-US" sz="1600" dirty="0"/>
                        <a:t>31</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sz="1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858230273"/>
                  </a:ext>
                </a:extLst>
              </a:tr>
              <a:tr h="370840">
                <a:tc>
                  <a:txBody>
                    <a:bodyPr/>
                    <a:lstStyle/>
                    <a:p>
                      <a:r>
                        <a:rPr lang="en-US" sz="1600" dirty="0"/>
                        <a:t>32</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sz="1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210387346"/>
                  </a:ext>
                </a:extLst>
              </a:tr>
              <a:tr h="370840">
                <a:tc>
                  <a:txBody>
                    <a:bodyPr/>
                    <a:lstStyle/>
                    <a:p>
                      <a:r>
                        <a:rPr lang="en-US" sz="1600" dirty="0"/>
                        <a:t>33</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sz="1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929645348"/>
                  </a:ext>
                </a:extLst>
              </a:tr>
              <a:tr h="370840">
                <a:tc>
                  <a:txBody>
                    <a:bodyPr/>
                    <a:lstStyle/>
                    <a:p>
                      <a:r>
                        <a:rPr lang="en-US" sz="1600" dirty="0"/>
                        <a:t>34</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sz="1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88672411"/>
                  </a:ext>
                </a:extLst>
              </a:tr>
            </a:tbl>
          </a:graphicData>
        </a:graphic>
      </p:graphicFrame>
      <p:graphicFrame>
        <p:nvGraphicFramePr>
          <p:cNvPr id="17" name="Table 16">
            <a:extLst>
              <a:ext uri="{FF2B5EF4-FFF2-40B4-BE49-F238E27FC236}">
                <a16:creationId xmlns:a16="http://schemas.microsoft.com/office/drawing/2014/main" id="{024215B4-3891-1F4C-B84F-B5C10620D92C}"/>
              </a:ext>
            </a:extLst>
          </p:cNvPr>
          <p:cNvGraphicFramePr>
            <a:graphicFrameLocks noGrp="1"/>
          </p:cNvGraphicFramePr>
          <p:nvPr>
            <p:extLst>
              <p:ext uri="{D42A27DB-BD31-4B8C-83A1-F6EECF244321}">
                <p14:modId xmlns:p14="http://schemas.microsoft.com/office/powerpoint/2010/main" val="1645862786"/>
              </p:ext>
            </p:extLst>
          </p:nvPr>
        </p:nvGraphicFramePr>
        <p:xfrm>
          <a:off x="4576155" y="1915431"/>
          <a:ext cx="2906068" cy="4820920"/>
        </p:xfrm>
        <a:graphic>
          <a:graphicData uri="http://schemas.openxmlformats.org/drawingml/2006/table">
            <a:tbl>
              <a:tblPr firstRow="1" bandRow="1">
                <a:tableStyleId>{5C22544A-7EE6-4342-B048-85BDC9FD1C3A}</a:tableStyleId>
              </a:tblPr>
              <a:tblGrid>
                <a:gridCol w="757344">
                  <a:extLst>
                    <a:ext uri="{9D8B030D-6E8A-4147-A177-3AD203B41FA5}">
                      <a16:colId xmlns:a16="http://schemas.microsoft.com/office/drawing/2014/main" val="4152480405"/>
                    </a:ext>
                  </a:extLst>
                </a:gridCol>
                <a:gridCol w="2148724">
                  <a:extLst>
                    <a:ext uri="{9D8B030D-6E8A-4147-A177-3AD203B41FA5}">
                      <a16:colId xmlns:a16="http://schemas.microsoft.com/office/drawing/2014/main" val="397749686"/>
                    </a:ext>
                  </a:extLst>
                </a:gridCol>
              </a:tblGrid>
              <a:tr h="370840">
                <a:tc>
                  <a:txBody>
                    <a:bodyPr/>
                    <a:lstStyle/>
                    <a:p>
                      <a:r>
                        <a:rPr lang="en-US" sz="1600" dirty="0" err="1"/>
                        <a:t>Rhif</a:t>
                      </a:r>
                      <a:endParaRPr lang="en-US" sz="1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600" dirty="0" err="1"/>
                        <a:t>Pwy</a:t>
                      </a:r>
                      <a:r>
                        <a:rPr lang="en-US" sz="1600" dirty="0"/>
                        <a: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086787795"/>
                  </a:ext>
                </a:extLst>
              </a:tr>
              <a:tr h="370840">
                <a:tc>
                  <a:txBody>
                    <a:bodyPr/>
                    <a:lstStyle/>
                    <a:p>
                      <a:r>
                        <a:rPr lang="en-US" sz="1600" dirty="0"/>
                        <a:t>12</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sz="1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137859828"/>
                  </a:ext>
                </a:extLst>
              </a:tr>
              <a:tr h="370840">
                <a:tc>
                  <a:txBody>
                    <a:bodyPr/>
                    <a:lstStyle/>
                    <a:p>
                      <a:r>
                        <a:rPr lang="en-US" sz="1600" dirty="0"/>
                        <a:t>13</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lang="en-US" sz="1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694166042"/>
                  </a:ext>
                </a:extLst>
              </a:tr>
              <a:tr h="370840">
                <a:tc>
                  <a:txBody>
                    <a:bodyPr/>
                    <a:lstStyle/>
                    <a:p>
                      <a:r>
                        <a:rPr lang="en-US" sz="1600" dirty="0"/>
                        <a:t>14</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lang="en-US" sz="1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535230655"/>
                  </a:ext>
                </a:extLst>
              </a:tr>
              <a:tr h="370840">
                <a:tc>
                  <a:txBody>
                    <a:bodyPr/>
                    <a:lstStyle/>
                    <a:p>
                      <a:r>
                        <a:rPr lang="en-US" sz="1600" dirty="0"/>
                        <a:t>15</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sz="1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146198912"/>
                  </a:ext>
                </a:extLst>
              </a:tr>
              <a:tr h="370840">
                <a:tc>
                  <a:txBody>
                    <a:bodyPr/>
                    <a:lstStyle/>
                    <a:p>
                      <a:r>
                        <a:rPr lang="en-US" sz="1600" dirty="0"/>
                        <a:t>16</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lang="en-US" sz="1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918992176"/>
                  </a:ext>
                </a:extLst>
              </a:tr>
              <a:tr h="370840">
                <a:tc>
                  <a:txBody>
                    <a:bodyPr/>
                    <a:lstStyle/>
                    <a:p>
                      <a:r>
                        <a:rPr lang="en-US" sz="1600" dirty="0"/>
                        <a:t>17</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lang="en-US" sz="1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545893354"/>
                  </a:ext>
                </a:extLst>
              </a:tr>
              <a:tr h="370840">
                <a:tc>
                  <a:txBody>
                    <a:bodyPr/>
                    <a:lstStyle/>
                    <a:p>
                      <a:r>
                        <a:rPr lang="en-US" sz="1600" dirty="0"/>
                        <a:t>18</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lang="en-US" sz="1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883102091"/>
                  </a:ext>
                </a:extLst>
              </a:tr>
              <a:tr h="370840">
                <a:tc>
                  <a:txBody>
                    <a:bodyPr/>
                    <a:lstStyle/>
                    <a:p>
                      <a:r>
                        <a:rPr lang="en-US" sz="1600" dirty="0"/>
                        <a:t>19</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sz="1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858230273"/>
                  </a:ext>
                </a:extLst>
              </a:tr>
              <a:tr h="370840">
                <a:tc>
                  <a:txBody>
                    <a:bodyPr/>
                    <a:lstStyle/>
                    <a:p>
                      <a:r>
                        <a:rPr lang="en-US" sz="1600" dirty="0"/>
                        <a:t>20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sz="1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210387346"/>
                  </a:ext>
                </a:extLst>
              </a:tr>
              <a:tr h="370840">
                <a:tc>
                  <a:txBody>
                    <a:bodyPr/>
                    <a:lstStyle/>
                    <a:p>
                      <a:r>
                        <a:rPr lang="en-US" sz="1600" dirty="0"/>
                        <a:t>21</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sz="1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929645348"/>
                  </a:ext>
                </a:extLst>
              </a:tr>
              <a:tr h="370840">
                <a:tc>
                  <a:txBody>
                    <a:bodyPr/>
                    <a:lstStyle/>
                    <a:p>
                      <a:r>
                        <a:rPr lang="en-US" sz="1600" dirty="0"/>
                        <a:t>22</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sz="1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88672411"/>
                  </a:ext>
                </a:extLst>
              </a:tr>
              <a:tr h="370840">
                <a:tc>
                  <a:txBody>
                    <a:bodyPr/>
                    <a:lstStyle/>
                    <a:p>
                      <a:r>
                        <a:rPr lang="en-US" sz="1600" dirty="0"/>
                        <a:t>23</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sz="1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934863405"/>
                  </a:ext>
                </a:extLst>
              </a:tr>
            </a:tbl>
          </a:graphicData>
        </a:graphic>
      </p:graphicFrame>
      <p:pic>
        <p:nvPicPr>
          <p:cNvPr id="13" name="Picture 12">
            <a:extLst>
              <a:ext uri="{FF2B5EF4-FFF2-40B4-BE49-F238E27FC236}">
                <a16:creationId xmlns:a16="http://schemas.microsoft.com/office/drawing/2014/main" id="{64677A27-4DE8-1849-AAEF-E46681F57F62}"/>
              </a:ext>
            </a:extLst>
          </p:cNvPr>
          <p:cNvPicPr>
            <a:picLocks noChangeAspect="1"/>
          </p:cNvPicPr>
          <p:nvPr/>
        </p:nvPicPr>
        <p:blipFill>
          <a:blip r:embed="rId3"/>
          <a:stretch>
            <a:fillRect/>
          </a:stretch>
        </p:blipFill>
        <p:spPr>
          <a:xfrm>
            <a:off x="6091482" y="774846"/>
            <a:ext cx="997682" cy="961957"/>
          </a:xfrm>
          <a:prstGeom prst="rect">
            <a:avLst/>
          </a:prstGeom>
        </p:spPr>
      </p:pic>
      <p:sp>
        <p:nvSpPr>
          <p:cNvPr id="16" name="TextBox 15">
            <a:extLst>
              <a:ext uri="{FF2B5EF4-FFF2-40B4-BE49-F238E27FC236}">
                <a16:creationId xmlns:a16="http://schemas.microsoft.com/office/drawing/2014/main" id="{3F3A2EC9-EDAC-7C47-84E2-8E39CF847A01}"/>
              </a:ext>
            </a:extLst>
          </p:cNvPr>
          <p:cNvSpPr txBox="1"/>
          <p:nvPr/>
        </p:nvSpPr>
        <p:spPr>
          <a:xfrm>
            <a:off x="6435840" y="1071158"/>
            <a:ext cx="308965" cy="369332"/>
          </a:xfrm>
          <a:prstGeom prst="rect">
            <a:avLst/>
          </a:prstGeom>
          <a:noFill/>
        </p:spPr>
        <p:txBody>
          <a:bodyPr wrap="square" rtlCol="0">
            <a:spAutoFit/>
          </a:bodyPr>
          <a:lstStyle/>
          <a:p>
            <a:r>
              <a:rPr lang="en-US" b="1" dirty="0"/>
              <a:t>+</a:t>
            </a:r>
          </a:p>
        </p:txBody>
      </p:sp>
      <p:pic>
        <p:nvPicPr>
          <p:cNvPr id="5" name="Picture 4">
            <a:extLst>
              <a:ext uri="{FF2B5EF4-FFF2-40B4-BE49-F238E27FC236}">
                <a16:creationId xmlns:a16="http://schemas.microsoft.com/office/drawing/2014/main" id="{22FEDD54-70B9-804A-9E4B-61324126FDB6}"/>
              </a:ext>
            </a:extLst>
          </p:cNvPr>
          <p:cNvPicPr>
            <a:picLocks noChangeAspect="1"/>
          </p:cNvPicPr>
          <p:nvPr/>
        </p:nvPicPr>
        <p:blipFill>
          <a:blip r:embed="rId4"/>
          <a:stretch>
            <a:fillRect/>
          </a:stretch>
        </p:blipFill>
        <p:spPr>
          <a:xfrm>
            <a:off x="7724722" y="774846"/>
            <a:ext cx="925878" cy="1532488"/>
          </a:xfrm>
          <a:prstGeom prst="rect">
            <a:avLst/>
          </a:prstGeom>
        </p:spPr>
      </p:pic>
    </p:spTree>
    <p:extLst>
      <p:ext uri="{BB962C8B-B14F-4D97-AF65-F5344CB8AC3E}">
        <p14:creationId xmlns:p14="http://schemas.microsoft.com/office/powerpoint/2010/main" val="33191422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442;p59">
            <a:extLst>
              <a:ext uri="{FF2B5EF4-FFF2-40B4-BE49-F238E27FC236}">
                <a16:creationId xmlns:a16="http://schemas.microsoft.com/office/drawing/2014/main" id="{FADA2E6C-2E41-A540-BDC8-3ECAD88A4678}"/>
              </a:ext>
            </a:extLst>
          </p:cNvPr>
          <p:cNvSpPr txBox="1">
            <a:spLocks/>
          </p:cNvSpPr>
          <p:nvPr/>
        </p:nvSpPr>
        <p:spPr>
          <a:xfrm>
            <a:off x="251012" y="182568"/>
            <a:ext cx="11582400" cy="779370"/>
          </a:xfrm>
          <a:prstGeom prst="rect">
            <a:avLst/>
          </a:prstGeom>
          <a:solidFill>
            <a:schemeClr val="accent1"/>
          </a:solidFill>
          <a:ln>
            <a:noFill/>
          </a:ln>
        </p:spPr>
        <p:txBody>
          <a:bodyPr spcFirstLastPara="1" vert="horz" wrap="square" lIns="91425" tIns="91425" rIns="91425" bIns="91425" rtlCol="0" anchor="ctr" anchorCtr="0">
            <a:noAutofit/>
          </a:bodyPr>
          <a:lst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a:lstStyle>
          <a:p>
            <a:pPr algn="l">
              <a:spcBef>
                <a:spcPts val="0"/>
              </a:spcBef>
              <a:buClr>
                <a:schemeClr val="dk1"/>
              </a:buClr>
              <a:buSzPts val="4000"/>
              <a:buFont typeface="Century Gothic"/>
              <a:buNone/>
            </a:pPr>
            <a:r>
              <a:rPr lang="en-GB" b="1" cap="none" dirty="0" err="1">
                <a:solidFill>
                  <a:schemeClr val="bg1"/>
                </a:solidFill>
                <a:latin typeface="Segoe Print" panose="02000800000000000000" pitchFamily="2" charset="0"/>
                <a:ea typeface="Calibri"/>
                <a:cs typeface="Calibri"/>
                <a:sym typeface="Calibri"/>
              </a:rPr>
              <a:t>Rhai</a:t>
            </a:r>
            <a:r>
              <a:rPr lang="en-GB" b="1" cap="none" dirty="0">
                <a:solidFill>
                  <a:schemeClr val="bg1"/>
                </a:solidFill>
                <a:latin typeface="Segoe Print" panose="02000800000000000000" pitchFamily="2" charset="0"/>
                <a:ea typeface="Calibri"/>
                <a:cs typeface="Calibri"/>
                <a:sym typeface="Calibri"/>
              </a:rPr>
              <a:t> </a:t>
            </a:r>
            <a:r>
              <a:rPr lang="en-GB" b="1" cap="none" dirty="0" err="1">
                <a:solidFill>
                  <a:schemeClr val="bg1"/>
                </a:solidFill>
                <a:latin typeface="Segoe Print" panose="02000800000000000000" pitchFamily="2" charset="0"/>
                <a:ea typeface="Calibri"/>
                <a:cs typeface="Calibri"/>
                <a:sym typeface="Calibri"/>
              </a:rPr>
              <a:t>newidiadau</a:t>
            </a:r>
            <a:r>
              <a:rPr lang="en-GB" b="1" cap="none" dirty="0">
                <a:solidFill>
                  <a:schemeClr val="bg1"/>
                </a:solidFill>
                <a:latin typeface="Segoe Print" panose="02000800000000000000" pitchFamily="2" charset="0"/>
                <a:ea typeface="Calibri"/>
                <a:cs typeface="Calibri"/>
                <a:sym typeface="Calibri"/>
              </a:rPr>
              <a:t> …          Some changes …</a:t>
            </a:r>
          </a:p>
        </p:txBody>
      </p:sp>
      <p:sp>
        <p:nvSpPr>
          <p:cNvPr id="6" name="TextBox 5">
            <a:extLst>
              <a:ext uri="{FF2B5EF4-FFF2-40B4-BE49-F238E27FC236}">
                <a16:creationId xmlns:a16="http://schemas.microsoft.com/office/drawing/2014/main" id="{E290B444-212A-3247-8958-84EFAD2EE015}"/>
              </a:ext>
            </a:extLst>
          </p:cNvPr>
          <p:cNvSpPr txBox="1"/>
          <p:nvPr/>
        </p:nvSpPr>
        <p:spPr>
          <a:xfrm>
            <a:off x="71718" y="961938"/>
            <a:ext cx="11940988" cy="5355312"/>
          </a:xfrm>
          <a:prstGeom prst="rect">
            <a:avLst/>
          </a:prstGeom>
          <a:solidFill>
            <a:schemeClr val="bg1"/>
          </a:solidFill>
        </p:spPr>
        <p:txBody>
          <a:bodyPr wrap="square" rtlCol="0">
            <a:spAutoFit/>
          </a:bodyPr>
          <a:lstStyle/>
          <a:p>
            <a:r>
              <a:rPr lang="en-GB" b="1" dirty="0" err="1"/>
              <a:t>Yn</a:t>
            </a:r>
            <a:r>
              <a:rPr lang="en-GB" b="1" dirty="0"/>
              <a:t> </a:t>
            </a:r>
            <a:r>
              <a:rPr lang="en-GB" b="1" dirty="0" err="1"/>
              <a:t>dilyn</a:t>
            </a:r>
            <a:r>
              <a:rPr lang="en-GB" b="1" dirty="0"/>
              <a:t> </a:t>
            </a:r>
            <a:r>
              <a:rPr lang="en-GB" b="1" dirty="0" err="1"/>
              <a:t>trafodaethau</a:t>
            </a:r>
            <a:r>
              <a:rPr lang="en-GB" b="1" dirty="0"/>
              <a:t> </a:t>
            </a:r>
            <a:r>
              <a:rPr lang="en-GB" b="1" dirty="0" err="1"/>
              <a:t>gyda</a:t>
            </a:r>
            <a:r>
              <a:rPr lang="en-GB" b="1" dirty="0"/>
              <a:t> </a:t>
            </a:r>
            <a:r>
              <a:rPr lang="en-GB" b="1" dirty="0" err="1"/>
              <a:t>LlC</a:t>
            </a:r>
            <a:r>
              <a:rPr lang="en-GB" b="1" dirty="0"/>
              <a:t>, </a:t>
            </a:r>
            <a:r>
              <a:rPr lang="en-GB" b="1" dirty="0" err="1"/>
              <a:t>gallwn</a:t>
            </a:r>
            <a:r>
              <a:rPr lang="en-GB" b="1" dirty="0"/>
              <a:t> </a:t>
            </a:r>
            <a:r>
              <a:rPr lang="en-GB" b="1" dirty="0" err="1"/>
              <a:t>gadarnhau</a:t>
            </a:r>
            <a:r>
              <a:rPr lang="en-GB" b="1" dirty="0"/>
              <a:t> bod </a:t>
            </a:r>
            <a:r>
              <a:rPr lang="en-GB" b="1" dirty="0" err="1"/>
              <a:t>gofynion</a:t>
            </a:r>
            <a:r>
              <a:rPr lang="en-GB" b="1" dirty="0"/>
              <a:t> </a:t>
            </a:r>
            <a:r>
              <a:rPr lang="en-GB" b="1" dirty="0" err="1"/>
              <a:t>portffolio'r</a:t>
            </a:r>
            <a:r>
              <a:rPr lang="en-GB" b="1" dirty="0"/>
              <a:t> </a:t>
            </a:r>
            <a:r>
              <a:rPr lang="en-GB" b="1" dirty="0" err="1"/>
              <a:t>Fframwaith</a:t>
            </a:r>
            <a:r>
              <a:rPr lang="en-GB" b="1" dirty="0"/>
              <a:t> </a:t>
            </a:r>
            <a:r>
              <a:rPr lang="en-GB" b="1" dirty="0" err="1"/>
              <a:t>Cymwyseddau</a:t>
            </a:r>
            <a:r>
              <a:rPr lang="en-GB" b="1" dirty="0"/>
              <a:t> </a:t>
            </a:r>
            <a:r>
              <a:rPr lang="en-GB" b="1" dirty="0" err="1"/>
              <a:t>Iaith</a:t>
            </a:r>
            <a:r>
              <a:rPr lang="en-GB" b="1" dirty="0"/>
              <a:t> </a:t>
            </a:r>
            <a:r>
              <a:rPr lang="en-GB" b="1" dirty="0" err="1"/>
              <a:t>wedi'u</a:t>
            </a:r>
            <a:r>
              <a:rPr lang="en-GB" b="1" dirty="0"/>
              <a:t> </a:t>
            </a:r>
            <a:r>
              <a:rPr lang="en-GB" b="1" dirty="0" err="1"/>
              <a:t>diwygio</a:t>
            </a:r>
            <a:r>
              <a:rPr lang="en-GB" b="1" dirty="0"/>
              <a:t> </a:t>
            </a:r>
            <a:r>
              <a:rPr lang="en-GB" b="1" dirty="0" err="1"/>
              <a:t>fel</a:t>
            </a:r>
            <a:r>
              <a:rPr lang="en-GB" b="1" dirty="0"/>
              <a:t> a </a:t>
            </a:r>
            <a:r>
              <a:rPr lang="en-GB" b="1" dirty="0" err="1"/>
              <a:t>ganlyn</a:t>
            </a:r>
            <a:r>
              <a:rPr lang="en-GB" b="1" dirty="0"/>
              <a:t>:</a:t>
            </a:r>
          </a:p>
          <a:p>
            <a:r>
              <a:rPr lang="en-GB" b="1" dirty="0"/>
              <a:t>- </a:t>
            </a:r>
            <a:r>
              <a:rPr lang="en-GB" b="1" dirty="0" err="1"/>
              <a:t>tystiolaeth</a:t>
            </a:r>
            <a:r>
              <a:rPr lang="en-GB" b="1" dirty="0"/>
              <a:t> </a:t>
            </a:r>
            <a:r>
              <a:rPr lang="en-GB" b="1" dirty="0" err="1"/>
              <a:t>ysgrifenedig</a:t>
            </a:r>
            <a:r>
              <a:rPr lang="en-GB" b="1" dirty="0"/>
              <a:t> a </a:t>
            </a:r>
            <a:r>
              <a:rPr lang="en-GB" b="1" dirty="0" err="1"/>
              <a:t>allai</a:t>
            </a:r>
            <a:r>
              <a:rPr lang="en-GB" b="1" dirty="0"/>
              <a:t> </a:t>
            </a:r>
            <a:r>
              <a:rPr lang="en-GB" b="1" dirty="0" err="1"/>
              <a:t>gynnwys</a:t>
            </a:r>
            <a:r>
              <a:rPr lang="en-GB" b="1" dirty="0"/>
              <a:t> </a:t>
            </a:r>
            <a:r>
              <a:rPr lang="en-GB" b="1" dirty="0" err="1"/>
              <a:t>cynlluniau</a:t>
            </a:r>
            <a:r>
              <a:rPr lang="en-GB" b="1" dirty="0"/>
              <a:t> </a:t>
            </a:r>
            <a:r>
              <a:rPr lang="en-GB" b="1" dirty="0" err="1"/>
              <a:t>gwers</a:t>
            </a:r>
            <a:r>
              <a:rPr lang="en-GB" b="1" dirty="0"/>
              <a:t> </a:t>
            </a:r>
            <a:r>
              <a:rPr lang="en-GB" b="1" dirty="0" err="1"/>
              <a:t>neu</a:t>
            </a:r>
            <a:r>
              <a:rPr lang="en-GB" b="1" dirty="0"/>
              <a:t> </a:t>
            </a:r>
            <a:r>
              <a:rPr lang="en-GB" b="1" dirty="0" err="1"/>
              <a:t>adnoddau</a:t>
            </a:r>
            <a:r>
              <a:rPr lang="en-GB" b="1" dirty="0"/>
              <a:t> a </a:t>
            </a:r>
            <a:r>
              <a:rPr lang="en-GB" b="1" dirty="0" err="1"/>
              <a:t>baratowyd</a:t>
            </a:r>
            <a:r>
              <a:rPr lang="en-GB" b="1" dirty="0"/>
              <a:t> </a:t>
            </a:r>
            <a:r>
              <a:rPr lang="en-GB" b="1" dirty="0" err="1"/>
              <a:t>gennych</a:t>
            </a:r>
            <a:r>
              <a:rPr lang="en-GB" b="1" dirty="0"/>
              <a:t> </a:t>
            </a:r>
            <a:r>
              <a:rPr lang="en-GB" b="1" dirty="0" err="1"/>
              <a:t>yn</a:t>
            </a:r>
            <a:r>
              <a:rPr lang="en-GB" b="1" dirty="0"/>
              <a:t> </a:t>
            </a:r>
            <a:r>
              <a:rPr lang="en-GB" b="1" dirty="0" err="1"/>
              <a:t>ystod</a:t>
            </a:r>
            <a:r>
              <a:rPr lang="en-GB" b="1" dirty="0"/>
              <a:t> y </a:t>
            </a:r>
            <a:r>
              <a:rPr lang="en-GB" b="1" dirty="0" err="1"/>
              <a:t>flwyddyn</a:t>
            </a:r>
            <a:endParaRPr lang="en-GB" b="1" dirty="0"/>
          </a:p>
          <a:p>
            <a:r>
              <a:rPr lang="en-GB" b="1" dirty="0"/>
              <a:t>- </a:t>
            </a:r>
            <a:r>
              <a:rPr lang="en-GB" b="1" dirty="0" err="1"/>
              <a:t>tasgau</a:t>
            </a:r>
            <a:r>
              <a:rPr lang="en-GB" b="1" dirty="0"/>
              <a:t> a </a:t>
            </a:r>
            <a:r>
              <a:rPr lang="en-GB" b="1" dirty="0" err="1"/>
              <a:t>osodwyd</a:t>
            </a:r>
            <a:r>
              <a:rPr lang="en-GB" b="1" dirty="0"/>
              <a:t> </a:t>
            </a:r>
            <a:r>
              <a:rPr lang="en-GB" b="1" dirty="0" err="1"/>
              <a:t>yn</a:t>
            </a:r>
            <a:r>
              <a:rPr lang="en-GB" b="1" dirty="0"/>
              <a:t> </a:t>
            </a:r>
            <a:r>
              <a:rPr lang="en-GB" b="1" dirty="0" err="1"/>
              <a:t>ystod</a:t>
            </a:r>
            <a:r>
              <a:rPr lang="en-GB" b="1" dirty="0"/>
              <a:t> </a:t>
            </a:r>
            <a:r>
              <a:rPr lang="en-GB" b="1" dirty="0" err="1"/>
              <a:t>sesiynau</a:t>
            </a:r>
            <a:r>
              <a:rPr lang="en-GB" b="1" dirty="0"/>
              <a:t> </a:t>
            </a:r>
            <a:r>
              <a:rPr lang="en-GB" b="1" dirty="0" err="1"/>
              <a:t>iaith</a:t>
            </a:r>
            <a:r>
              <a:rPr lang="en-GB" b="1" dirty="0"/>
              <a:t> </a:t>
            </a:r>
            <a:r>
              <a:rPr lang="en-GB" b="1" dirty="0" err="1"/>
              <a:t>Rhagoriaith</a:t>
            </a:r>
            <a:r>
              <a:rPr lang="en-GB" b="1" dirty="0"/>
              <a:t>, </a:t>
            </a:r>
            <a:r>
              <a:rPr lang="en-GB" b="1" dirty="0" err="1"/>
              <a:t>e.e</a:t>
            </a:r>
            <a:r>
              <a:rPr lang="en-GB" b="1" dirty="0"/>
              <a:t>. </a:t>
            </a:r>
            <a:r>
              <a:rPr lang="en-GB" b="1" dirty="0" err="1"/>
              <a:t>tasgau</a:t>
            </a:r>
            <a:r>
              <a:rPr lang="en-GB" b="1" dirty="0"/>
              <a:t> </a:t>
            </a:r>
            <a:r>
              <a:rPr lang="en-GB" b="1" dirty="0" err="1"/>
              <a:t>ysgrifennu</a:t>
            </a:r>
            <a:r>
              <a:rPr lang="en-GB" b="1" dirty="0"/>
              <a:t>/</a:t>
            </a:r>
            <a:r>
              <a:rPr lang="en-GB" b="1" dirty="0" err="1"/>
              <a:t>darllen</a:t>
            </a:r>
            <a:r>
              <a:rPr lang="en-GB" b="1" dirty="0"/>
              <a:t>/</a:t>
            </a:r>
            <a:r>
              <a:rPr lang="en-GB" b="1" dirty="0" err="1"/>
              <a:t>llafar</a:t>
            </a:r>
            <a:endParaRPr lang="en-GB" b="1" dirty="0"/>
          </a:p>
          <a:p>
            <a:r>
              <a:rPr lang="en-GB" b="1" dirty="0"/>
              <a:t>- </a:t>
            </a:r>
            <a:r>
              <a:rPr lang="en-GB" b="1" dirty="0" err="1"/>
              <a:t>unrhyw</a:t>
            </a:r>
            <a:r>
              <a:rPr lang="en-GB" b="1" dirty="0"/>
              <a:t> </a:t>
            </a:r>
            <a:r>
              <a:rPr lang="en-GB" b="1" dirty="0" err="1"/>
              <a:t>dystiolaeth</a:t>
            </a:r>
            <a:r>
              <a:rPr lang="en-GB" b="1" dirty="0"/>
              <a:t> </a:t>
            </a:r>
            <a:r>
              <a:rPr lang="en-GB" b="1" dirty="0" err="1"/>
              <a:t>ffilm</a:t>
            </a:r>
            <a:r>
              <a:rPr lang="en-GB" b="1" dirty="0"/>
              <a:t> </a:t>
            </a:r>
            <a:r>
              <a:rPr lang="en-GB" b="1" dirty="0" err="1"/>
              <a:t>fu'n</a:t>
            </a:r>
            <a:r>
              <a:rPr lang="en-GB" b="1" dirty="0"/>
              <a:t> </a:t>
            </a:r>
            <a:r>
              <a:rPr lang="en-GB" b="1" dirty="0" err="1"/>
              <a:t>bosibl</a:t>
            </a:r>
            <a:r>
              <a:rPr lang="en-GB" b="1" dirty="0"/>
              <a:t> </a:t>
            </a:r>
            <a:r>
              <a:rPr lang="en-GB" b="1" dirty="0" err="1"/>
              <a:t>i</a:t>
            </a:r>
            <a:r>
              <a:rPr lang="en-GB" b="1" dirty="0"/>
              <a:t> chi </a:t>
            </a:r>
            <a:r>
              <a:rPr lang="en-GB" b="1" dirty="0" err="1"/>
              <a:t>gwblhau</a:t>
            </a:r>
            <a:r>
              <a:rPr lang="en-GB" b="1" dirty="0"/>
              <a:t> </a:t>
            </a:r>
            <a:r>
              <a:rPr lang="en-GB" b="1" dirty="0" err="1"/>
              <a:t>ar</a:t>
            </a:r>
            <a:r>
              <a:rPr lang="en-GB" b="1" dirty="0"/>
              <a:t> </a:t>
            </a:r>
            <a:r>
              <a:rPr lang="en-GB" b="1" dirty="0" err="1"/>
              <a:t>leoliad</a:t>
            </a:r>
            <a:r>
              <a:rPr lang="en-GB" b="1" dirty="0"/>
              <a:t> (gall </a:t>
            </a:r>
            <a:r>
              <a:rPr lang="en-GB" b="1" dirty="0" err="1"/>
              <a:t>hyn</a:t>
            </a:r>
            <a:r>
              <a:rPr lang="en-GB" b="1" dirty="0"/>
              <a:t> </a:t>
            </a:r>
            <a:r>
              <a:rPr lang="en-GB" b="1" dirty="0" err="1"/>
              <a:t>gynnwys</a:t>
            </a:r>
            <a:r>
              <a:rPr lang="en-GB" b="1" dirty="0"/>
              <a:t> </a:t>
            </a:r>
            <a:r>
              <a:rPr lang="en-GB" b="1" dirty="0" err="1"/>
              <a:t>gwersi</a:t>
            </a:r>
            <a:r>
              <a:rPr lang="en-GB" b="1" dirty="0"/>
              <a:t> </a:t>
            </a:r>
            <a:r>
              <a:rPr lang="en-GB" b="1" dirty="0" err="1"/>
              <a:t>anghydamserol</a:t>
            </a:r>
            <a:r>
              <a:rPr lang="en-GB" b="1" dirty="0"/>
              <a:t>) NEU </a:t>
            </a:r>
            <a:r>
              <a:rPr lang="en-GB" b="1" dirty="0" err="1"/>
              <a:t>wers</a:t>
            </a:r>
            <a:r>
              <a:rPr lang="en-GB" b="1" dirty="0"/>
              <a:t> mini </a:t>
            </a:r>
            <a:r>
              <a:rPr lang="en-GB" b="1" dirty="0" err="1"/>
              <a:t>meicro</a:t>
            </a:r>
            <a:r>
              <a:rPr lang="en-GB" b="1" dirty="0"/>
              <a:t> </a:t>
            </a:r>
            <a:r>
              <a:rPr lang="en-GB" b="1" dirty="0" err="1"/>
              <a:t>wedi'i</a:t>
            </a:r>
            <a:r>
              <a:rPr lang="en-GB" b="1" dirty="0"/>
              <a:t> </a:t>
            </a:r>
            <a:r>
              <a:rPr lang="en-GB" b="1" dirty="0" err="1"/>
              <a:t>ffilmio</a:t>
            </a:r>
            <a:r>
              <a:rPr lang="en-GB" b="1" dirty="0"/>
              <a:t> </a:t>
            </a:r>
            <a:r>
              <a:rPr lang="en-GB" b="1" dirty="0" err="1"/>
              <a:t>gyda</a:t>
            </a:r>
            <a:r>
              <a:rPr lang="en-GB" b="1" dirty="0"/>
              <a:t> </a:t>
            </a:r>
            <a:r>
              <a:rPr lang="en-GB" b="1" dirty="0" err="1"/>
              <a:t>chyd-fyfyrwyr</a:t>
            </a:r>
            <a:endParaRPr lang="en-GB" b="1" dirty="0"/>
          </a:p>
          <a:p>
            <a:r>
              <a:rPr lang="en-GB" b="1" dirty="0"/>
              <a:t>- </a:t>
            </a:r>
            <a:r>
              <a:rPr lang="en-GB" b="1" dirty="0" err="1"/>
              <a:t>adfyfyriad</a:t>
            </a:r>
            <a:r>
              <a:rPr lang="en-GB" b="1" dirty="0"/>
              <a:t> </a:t>
            </a:r>
            <a:r>
              <a:rPr lang="en-GB" b="1" dirty="0" err="1"/>
              <a:t>ysgrifenedig</a:t>
            </a:r>
            <a:r>
              <a:rPr lang="en-GB" b="1" dirty="0"/>
              <a:t> </a:t>
            </a:r>
            <a:r>
              <a:rPr lang="en-GB" b="1" dirty="0" err="1"/>
              <a:t>ar</a:t>
            </a:r>
            <a:r>
              <a:rPr lang="en-GB" b="1" dirty="0"/>
              <a:t> </a:t>
            </a:r>
            <a:r>
              <a:rPr lang="en-GB" b="1" dirty="0" err="1"/>
              <a:t>eich</a:t>
            </a:r>
            <a:r>
              <a:rPr lang="en-GB" b="1" dirty="0"/>
              <a:t> </a:t>
            </a:r>
            <a:r>
              <a:rPr lang="en-GB" b="1" dirty="0" err="1"/>
              <a:t>defnydd</a:t>
            </a:r>
            <a:r>
              <a:rPr lang="en-GB" b="1" dirty="0"/>
              <a:t> </a:t>
            </a:r>
            <a:r>
              <a:rPr lang="en-GB" b="1" dirty="0" err="1"/>
              <a:t>o'r</a:t>
            </a:r>
            <a:r>
              <a:rPr lang="en-GB" b="1" dirty="0"/>
              <a:t> </a:t>
            </a:r>
            <a:r>
              <a:rPr lang="en-GB" b="1" dirty="0" err="1"/>
              <a:t>Gymraeg</a:t>
            </a:r>
            <a:r>
              <a:rPr lang="en-GB" b="1" dirty="0"/>
              <a:t> </a:t>
            </a:r>
            <a:r>
              <a:rPr lang="en-GB" b="1" dirty="0" err="1"/>
              <a:t>yn</a:t>
            </a:r>
            <a:r>
              <a:rPr lang="en-GB" b="1" dirty="0"/>
              <a:t> y </a:t>
            </a:r>
            <a:r>
              <a:rPr lang="en-GB" b="1" dirty="0" err="1"/>
              <a:t>dystiolaeth</a:t>
            </a:r>
            <a:r>
              <a:rPr lang="en-GB" b="1" dirty="0"/>
              <a:t> </a:t>
            </a:r>
            <a:r>
              <a:rPr lang="en-GB" b="1" dirty="0" err="1"/>
              <a:t>ffilm</a:t>
            </a:r>
            <a:r>
              <a:rPr lang="en-GB" b="1" dirty="0"/>
              <a:t> </a:t>
            </a:r>
            <a:r>
              <a:rPr lang="en-GB" b="1" dirty="0" err="1"/>
              <a:t>ynghyd</a:t>
            </a:r>
            <a:r>
              <a:rPr lang="en-GB" b="1" dirty="0"/>
              <a:t> </a:t>
            </a:r>
            <a:r>
              <a:rPr lang="en-GB" b="1" dirty="0" err="1"/>
              <a:t>â</a:t>
            </a:r>
            <a:r>
              <a:rPr lang="en-GB" b="1" dirty="0"/>
              <a:t> </a:t>
            </a:r>
            <a:r>
              <a:rPr lang="en-GB" b="1" dirty="0" err="1"/>
              <a:t>golwg</a:t>
            </a:r>
            <a:r>
              <a:rPr lang="en-GB" b="1" dirty="0"/>
              <a:t> </a:t>
            </a:r>
            <a:r>
              <a:rPr lang="en-GB" b="1" dirty="0" err="1"/>
              <a:t>strategol</a:t>
            </a:r>
            <a:r>
              <a:rPr lang="en-GB" b="1" dirty="0"/>
              <a:t> </a:t>
            </a:r>
            <a:r>
              <a:rPr lang="en-GB" b="1" dirty="0" err="1"/>
              <a:t>o'r</a:t>
            </a:r>
            <a:r>
              <a:rPr lang="en-GB" b="1" dirty="0"/>
              <a:t> </a:t>
            </a:r>
            <a:r>
              <a:rPr lang="en-GB" b="1" dirty="0" err="1"/>
              <a:t>modd</a:t>
            </a:r>
            <a:r>
              <a:rPr lang="en-GB" b="1" dirty="0"/>
              <a:t> y </a:t>
            </a:r>
            <a:r>
              <a:rPr lang="en-GB" b="1" dirty="0" err="1"/>
              <a:t>byddwch</a:t>
            </a:r>
            <a:r>
              <a:rPr lang="en-GB" b="1" dirty="0"/>
              <a:t> </a:t>
            </a:r>
            <a:r>
              <a:rPr lang="en-GB" b="1" dirty="0" err="1"/>
              <a:t>yn</a:t>
            </a:r>
            <a:r>
              <a:rPr lang="en-GB" b="1" dirty="0"/>
              <a:t> </a:t>
            </a:r>
            <a:r>
              <a:rPr lang="en-GB" b="1" dirty="0" err="1"/>
              <a:t>adeiladu</a:t>
            </a:r>
            <a:r>
              <a:rPr lang="en-GB" b="1" dirty="0"/>
              <a:t> </a:t>
            </a:r>
            <a:r>
              <a:rPr lang="en-GB" b="1" dirty="0" err="1"/>
              <a:t>ar</a:t>
            </a:r>
            <a:r>
              <a:rPr lang="en-GB" b="1" dirty="0"/>
              <a:t> </a:t>
            </a:r>
            <a:r>
              <a:rPr lang="en-GB" b="1" dirty="0" err="1"/>
              <a:t>eich</a:t>
            </a:r>
            <a:r>
              <a:rPr lang="en-GB" b="1" dirty="0"/>
              <a:t> </a:t>
            </a:r>
            <a:r>
              <a:rPr lang="en-GB" b="1" dirty="0" err="1"/>
              <a:t>profiadau</a:t>
            </a:r>
            <a:r>
              <a:rPr lang="en-GB" b="1" dirty="0"/>
              <a:t> </a:t>
            </a:r>
            <a:r>
              <a:rPr lang="en-GB" b="1" dirty="0" err="1"/>
              <a:t>a'ch</a:t>
            </a:r>
            <a:r>
              <a:rPr lang="en-GB" b="1" dirty="0"/>
              <a:t> </a:t>
            </a:r>
            <a:r>
              <a:rPr lang="en-GB" b="1" dirty="0" err="1"/>
              <a:t>defnydd</a:t>
            </a:r>
            <a:r>
              <a:rPr lang="en-GB" b="1" dirty="0"/>
              <a:t> </a:t>
            </a:r>
            <a:r>
              <a:rPr lang="en-GB" b="1" dirty="0" err="1"/>
              <a:t>o'r</a:t>
            </a:r>
            <a:r>
              <a:rPr lang="en-GB" b="1" dirty="0"/>
              <a:t> </a:t>
            </a:r>
            <a:r>
              <a:rPr lang="en-GB" b="1" dirty="0" err="1"/>
              <a:t>Gymraeg</a:t>
            </a:r>
            <a:r>
              <a:rPr lang="en-GB" b="1" dirty="0"/>
              <a:t> </a:t>
            </a:r>
            <a:r>
              <a:rPr lang="en-GB" b="1" dirty="0" err="1"/>
              <a:t>yn</a:t>
            </a:r>
            <a:r>
              <a:rPr lang="en-GB" b="1" dirty="0"/>
              <a:t> </a:t>
            </a:r>
            <a:r>
              <a:rPr lang="en-GB" b="1" dirty="0" err="1"/>
              <a:t>broffesiynol</a:t>
            </a:r>
            <a:r>
              <a:rPr lang="en-GB" b="1" dirty="0"/>
              <a:t> </a:t>
            </a:r>
            <a:r>
              <a:rPr lang="en-GB" b="1" dirty="0" err="1"/>
              <a:t>yn</a:t>
            </a:r>
            <a:r>
              <a:rPr lang="en-GB" b="1" dirty="0"/>
              <a:t> y </a:t>
            </a:r>
            <a:r>
              <a:rPr lang="en-GB" b="1" dirty="0" err="1"/>
              <a:t>dyfodol</a:t>
            </a:r>
            <a:r>
              <a:rPr lang="en-GB" b="1" dirty="0"/>
              <a:t> (</a:t>
            </a:r>
            <a:r>
              <a:rPr lang="en-GB" b="1" dirty="0" err="1"/>
              <a:t>hyd</a:t>
            </a:r>
            <a:r>
              <a:rPr lang="en-GB" b="1" dirty="0"/>
              <a:t> at 1000 </a:t>
            </a:r>
            <a:r>
              <a:rPr lang="en-GB" b="1" dirty="0" err="1"/>
              <a:t>gair</a:t>
            </a:r>
            <a:r>
              <a:rPr lang="en-GB" b="1" dirty="0"/>
              <a:t>).</a:t>
            </a:r>
          </a:p>
          <a:p>
            <a:r>
              <a:rPr lang="en-GB" b="1" dirty="0"/>
              <a:t> </a:t>
            </a:r>
          </a:p>
          <a:p>
            <a:r>
              <a:rPr lang="en-GB" b="1" dirty="0" err="1"/>
              <a:t>Bydd</a:t>
            </a:r>
            <a:r>
              <a:rPr lang="en-GB" b="1" dirty="0"/>
              <a:t> y </a:t>
            </a:r>
            <a:r>
              <a:rPr lang="en-GB" b="1" dirty="0" err="1"/>
              <a:t>sesiwn</a:t>
            </a:r>
            <a:r>
              <a:rPr lang="en-GB" b="1" dirty="0"/>
              <a:t> </a:t>
            </a:r>
            <a:r>
              <a:rPr lang="en-GB" b="1" dirty="0" err="1"/>
              <a:t>olaf</a:t>
            </a:r>
            <a:r>
              <a:rPr lang="en-GB" b="1" dirty="0"/>
              <a:t> </a:t>
            </a:r>
            <a:r>
              <a:rPr lang="en-GB" b="1" dirty="0" err="1"/>
              <a:t>sydd</a:t>
            </a:r>
            <a:r>
              <a:rPr lang="en-GB" b="1" dirty="0"/>
              <a:t> </a:t>
            </a:r>
            <a:r>
              <a:rPr lang="en-GB" b="1" dirty="0" err="1"/>
              <a:t>gyda</a:t>
            </a:r>
            <a:r>
              <a:rPr lang="en-GB" b="1" dirty="0"/>
              <a:t> chi </a:t>
            </a:r>
            <a:r>
              <a:rPr lang="en-GB" b="1" dirty="0" err="1"/>
              <a:t>ar</a:t>
            </a:r>
            <a:r>
              <a:rPr lang="en-GB" b="1" dirty="0"/>
              <a:t> </a:t>
            </a:r>
            <a:r>
              <a:rPr lang="en-GB" b="1" dirty="0" err="1"/>
              <a:t>eich</a:t>
            </a:r>
            <a:r>
              <a:rPr lang="en-GB" b="1" dirty="0"/>
              <a:t> </a:t>
            </a:r>
            <a:r>
              <a:rPr lang="en-GB" b="1" dirty="0" err="1"/>
              <a:t>hamserlen</a:t>
            </a:r>
            <a:r>
              <a:rPr lang="en-GB" b="1" dirty="0"/>
              <a:t> </a:t>
            </a:r>
            <a:r>
              <a:rPr lang="en-GB" b="1" dirty="0" err="1"/>
              <a:t>gyda</a:t>
            </a:r>
            <a:r>
              <a:rPr lang="en-GB" b="1" dirty="0"/>
              <a:t> </a:t>
            </a:r>
            <a:r>
              <a:rPr lang="en-GB" b="1" dirty="0" err="1"/>
              <a:t>thîm</a:t>
            </a:r>
            <a:r>
              <a:rPr lang="en-GB" b="1" dirty="0"/>
              <a:t> </a:t>
            </a:r>
            <a:r>
              <a:rPr lang="en-GB" b="1" dirty="0" err="1"/>
              <a:t>Rhagoriaith</a:t>
            </a:r>
            <a:r>
              <a:rPr lang="en-GB" b="1" dirty="0"/>
              <a:t> </a:t>
            </a:r>
            <a:r>
              <a:rPr lang="en-GB" b="1" dirty="0" err="1"/>
              <a:t>yn</a:t>
            </a:r>
            <a:r>
              <a:rPr lang="en-GB" b="1" dirty="0"/>
              <a:t> </a:t>
            </a:r>
            <a:r>
              <a:rPr lang="en-GB" b="1" dirty="0" err="1"/>
              <a:t>cael</a:t>
            </a:r>
            <a:r>
              <a:rPr lang="en-GB" b="1" dirty="0"/>
              <a:t> </a:t>
            </a:r>
            <a:r>
              <a:rPr lang="en-GB" b="1" dirty="0" err="1"/>
              <a:t>ei</a:t>
            </a:r>
            <a:r>
              <a:rPr lang="en-GB" b="1" dirty="0"/>
              <a:t> </a:t>
            </a:r>
            <a:r>
              <a:rPr lang="en-GB" b="1" dirty="0" err="1"/>
              <a:t>phennu</a:t>
            </a:r>
            <a:r>
              <a:rPr lang="en-GB" b="1" dirty="0"/>
              <a:t> </a:t>
            </a:r>
            <a:r>
              <a:rPr lang="en-GB" b="1" dirty="0" err="1"/>
              <a:t>nawr</a:t>
            </a:r>
            <a:r>
              <a:rPr lang="en-GB" b="1" dirty="0"/>
              <a:t> </a:t>
            </a:r>
            <a:r>
              <a:rPr lang="en-GB" b="1" dirty="0" err="1"/>
              <a:t>fel</a:t>
            </a:r>
            <a:r>
              <a:rPr lang="en-GB" b="1" dirty="0"/>
              <a:t> </a:t>
            </a:r>
            <a:r>
              <a:rPr lang="en-GB" b="1" dirty="0" err="1"/>
              <a:t>amser</a:t>
            </a:r>
            <a:r>
              <a:rPr lang="en-GB" b="1" dirty="0"/>
              <a:t> </a:t>
            </a:r>
            <a:r>
              <a:rPr lang="en-GB" b="1" dirty="0" err="1"/>
              <a:t>rhydd</a:t>
            </a:r>
            <a:r>
              <a:rPr lang="en-GB" b="1" dirty="0"/>
              <a:t> </a:t>
            </a:r>
            <a:r>
              <a:rPr lang="en-GB" b="1" dirty="0" err="1"/>
              <a:t>i'ch</a:t>
            </a:r>
            <a:r>
              <a:rPr lang="en-GB" b="1" dirty="0"/>
              <a:t> </a:t>
            </a:r>
            <a:r>
              <a:rPr lang="en-GB" b="1" dirty="0" err="1"/>
              <a:t>galluogi</a:t>
            </a:r>
            <a:r>
              <a:rPr lang="en-GB" b="1" dirty="0"/>
              <a:t> </a:t>
            </a:r>
            <a:r>
              <a:rPr lang="en-GB" b="1" dirty="0" err="1"/>
              <a:t>i</a:t>
            </a:r>
            <a:r>
              <a:rPr lang="en-GB" b="1" dirty="0"/>
              <a:t> </a:t>
            </a:r>
            <a:r>
              <a:rPr lang="en-GB" b="1" dirty="0" err="1"/>
              <a:t>ymgymryd</a:t>
            </a:r>
            <a:r>
              <a:rPr lang="en-GB" b="1" dirty="0"/>
              <a:t> </a:t>
            </a:r>
            <a:r>
              <a:rPr lang="en-GB" b="1" dirty="0" err="1"/>
              <a:t>â'r</a:t>
            </a:r>
            <a:r>
              <a:rPr lang="en-GB" b="1" dirty="0"/>
              <a:t> </a:t>
            </a:r>
            <a:r>
              <a:rPr lang="en-GB" b="1" dirty="0" err="1"/>
              <a:t>gwaith</a:t>
            </a:r>
            <a:r>
              <a:rPr lang="en-GB" b="1" dirty="0"/>
              <a:t> o </a:t>
            </a:r>
            <a:r>
              <a:rPr lang="en-GB" b="1" dirty="0" err="1"/>
              <a:t>ffilmio</a:t>
            </a:r>
            <a:r>
              <a:rPr lang="en-GB" b="1" dirty="0"/>
              <a:t> </a:t>
            </a:r>
            <a:r>
              <a:rPr lang="en-GB" b="1" dirty="0" err="1"/>
              <a:t>gwersi</a:t>
            </a:r>
            <a:r>
              <a:rPr lang="en-GB" b="1" dirty="0"/>
              <a:t> mini </a:t>
            </a:r>
            <a:r>
              <a:rPr lang="en-GB" b="1" dirty="0" err="1"/>
              <a:t>meicro</a:t>
            </a:r>
            <a:r>
              <a:rPr lang="en-GB" b="1" dirty="0"/>
              <a:t>.  </a:t>
            </a:r>
            <a:r>
              <a:rPr lang="en-GB" b="1" dirty="0" err="1"/>
              <a:t>Byddwn</a:t>
            </a:r>
            <a:r>
              <a:rPr lang="en-GB" b="1" dirty="0"/>
              <a:t> </a:t>
            </a:r>
            <a:r>
              <a:rPr lang="en-GB" b="1" dirty="0" err="1"/>
              <a:t>hefyd</a:t>
            </a:r>
            <a:r>
              <a:rPr lang="en-GB" b="1" dirty="0"/>
              <a:t> </a:t>
            </a:r>
            <a:r>
              <a:rPr lang="en-GB" b="1" dirty="0" err="1"/>
              <a:t>yn</a:t>
            </a:r>
            <a:r>
              <a:rPr lang="en-GB" b="1" dirty="0"/>
              <a:t> </a:t>
            </a:r>
            <a:r>
              <a:rPr lang="en-GB" b="1" dirty="0" err="1"/>
              <a:t>sicrhau</a:t>
            </a:r>
            <a:r>
              <a:rPr lang="en-GB" b="1" dirty="0"/>
              <a:t> bod </a:t>
            </a:r>
            <a:r>
              <a:rPr lang="en-GB" b="1" dirty="0" err="1"/>
              <a:t>tîm</a:t>
            </a:r>
            <a:r>
              <a:rPr lang="en-GB" b="1" dirty="0"/>
              <a:t> </a:t>
            </a:r>
            <a:r>
              <a:rPr lang="en-GB" b="1" dirty="0" err="1"/>
              <a:t>Rhagoriaith</a:t>
            </a:r>
            <a:r>
              <a:rPr lang="en-GB" b="1" dirty="0"/>
              <a:t> </a:t>
            </a:r>
            <a:r>
              <a:rPr lang="en-GB" b="1" dirty="0" err="1"/>
              <a:t>ar</a:t>
            </a:r>
            <a:r>
              <a:rPr lang="en-GB" b="1" dirty="0"/>
              <a:t> </a:t>
            </a:r>
            <a:r>
              <a:rPr lang="en-GB" b="1" dirty="0" err="1"/>
              <a:t>gael</a:t>
            </a:r>
            <a:r>
              <a:rPr lang="en-GB" b="1" dirty="0"/>
              <a:t> </a:t>
            </a:r>
            <a:r>
              <a:rPr lang="en-GB" b="1" dirty="0" err="1"/>
              <a:t>yn</a:t>
            </a:r>
            <a:r>
              <a:rPr lang="en-GB" b="1" dirty="0"/>
              <a:t> </a:t>
            </a:r>
            <a:r>
              <a:rPr lang="en-GB" b="1" dirty="0" err="1"/>
              <a:t>ystod</a:t>
            </a:r>
            <a:r>
              <a:rPr lang="en-GB" b="1" dirty="0"/>
              <a:t> y </a:t>
            </a:r>
            <a:r>
              <a:rPr lang="en-GB" b="1" dirty="0" err="1"/>
              <a:t>cyfnod</a:t>
            </a:r>
            <a:r>
              <a:rPr lang="en-GB" b="1" dirty="0"/>
              <a:t> </a:t>
            </a:r>
            <a:r>
              <a:rPr lang="en-GB" b="1" dirty="0" err="1"/>
              <a:t>hwn</a:t>
            </a:r>
            <a:r>
              <a:rPr lang="en-GB" b="1" dirty="0"/>
              <a:t> </a:t>
            </a:r>
            <a:r>
              <a:rPr lang="en-GB" b="1" dirty="0" err="1"/>
              <a:t>i</a:t>
            </a:r>
            <a:r>
              <a:rPr lang="en-GB" b="1" dirty="0"/>
              <a:t> </a:t>
            </a:r>
            <a:r>
              <a:rPr lang="en-GB" b="1" dirty="0" err="1"/>
              <a:t>ateb</a:t>
            </a:r>
            <a:r>
              <a:rPr lang="en-GB" b="1" dirty="0"/>
              <a:t> </a:t>
            </a:r>
            <a:r>
              <a:rPr lang="en-GB" b="1" dirty="0" err="1"/>
              <a:t>unrhyw</a:t>
            </a:r>
            <a:r>
              <a:rPr lang="en-GB" b="1" dirty="0"/>
              <a:t> </a:t>
            </a:r>
            <a:r>
              <a:rPr lang="en-GB" b="1" dirty="0" err="1"/>
              <a:t>gwestiynau</a:t>
            </a:r>
            <a:r>
              <a:rPr lang="en-GB" b="1" dirty="0"/>
              <a:t>. Nod y </a:t>
            </a:r>
            <a:r>
              <a:rPr lang="en-GB" b="1" dirty="0" err="1"/>
              <a:t>newidiadau</a:t>
            </a:r>
            <a:r>
              <a:rPr lang="en-GB" b="1" dirty="0"/>
              <a:t> </a:t>
            </a:r>
            <a:r>
              <a:rPr lang="en-GB" b="1" dirty="0" err="1"/>
              <a:t>hyn</a:t>
            </a:r>
            <a:r>
              <a:rPr lang="en-GB" b="1" dirty="0"/>
              <a:t> </a:t>
            </a:r>
            <a:r>
              <a:rPr lang="en-GB" b="1" dirty="0" err="1"/>
              <a:t>yw</a:t>
            </a:r>
            <a:r>
              <a:rPr lang="en-GB" b="1" dirty="0"/>
              <a:t> </a:t>
            </a:r>
            <a:r>
              <a:rPr lang="en-GB" b="1" dirty="0" err="1"/>
              <a:t>gwneud</a:t>
            </a:r>
            <a:r>
              <a:rPr lang="en-GB" b="1" dirty="0"/>
              <a:t> </a:t>
            </a:r>
            <a:r>
              <a:rPr lang="en-GB" b="1" dirty="0" err="1"/>
              <a:t>pethau'n</a:t>
            </a:r>
            <a:r>
              <a:rPr lang="en-GB" b="1" dirty="0"/>
              <a:t> haws </a:t>
            </a:r>
            <a:r>
              <a:rPr lang="en-GB" b="1" dirty="0" err="1"/>
              <a:t>i</a:t>
            </a:r>
            <a:r>
              <a:rPr lang="en-GB" b="1" dirty="0"/>
              <a:t> chi </a:t>
            </a:r>
            <a:r>
              <a:rPr lang="en-GB" b="1" dirty="0" err="1"/>
              <a:t>dan</a:t>
            </a:r>
            <a:r>
              <a:rPr lang="en-GB" b="1" dirty="0"/>
              <a:t> </a:t>
            </a:r>
            <a:r>
              <a:rPr lang="en-GB" b="1" dirty="0" err="1"/>
              <a:t>yr</a:t>
            </a:r>
            <a:r>
              <a:rPr lang="en-GB" b="1" dirty="0"/>
              <a:t> </a:t>
            </a:r>
            <a:r>
              <a:rPr lang="en-GB" b="1" dirty="0" err="1"/>
              <a:t>amgylchiadau</a:t>
            </a:r>
            <a:r>
              <a:rPr lang="en-GB" b="1" dirty="0"/>
              <a:t> </a:t>
            </a:r>
            <a:r>
              <a:rPr lang="en-GB" b="1" dirty="0" err="1"/>
              <a:t>presennol</a:t>
            </a:r>
            <a:r>
              <a:rPr lang="en-GB" b="1" dirty="0"/>
              <a:t> ac </a:t>
            </a:r>
            <a:r>
              <a:rPr lang="en-GB" b="1" dirty="0" err="1"/>
              <a:t>ni</a:t>
            </a:r>
            <a:r>
              <a:rPr lang="en-GB" b="1" dirty="0"/>
              <a:t> </a:t>
            </a:r>
            <a:r>
              <a:rPr lang="en-GB" b="1" dirty="0" err="1"/>
              <a:t>ddylent</a:t>
            </a:r>
            <a:r>
              <a:rPr lang="en-GB" b="1" dirty="0"/>
              <a:t> </a:t>
            </a:r>
            <a:r>
              <a:rPr lang="en-GB" b="1" dirty="0" err="1"/>
              <a:t>arwain</a:t>
            </a:r>
            <a:r>
              <a:rPr lang="en-GB" b="1" dirty="0"/>
              <a:t> at </a:t>
            </a:r>
            <a:r>
              <a:rPr lang="en-GB" b="1" dirty="0" err="1"/>
              <a:t>unrhyw</a:t>
            </a:r>
            <a:r>
              <a:rPr lang="en-GB" b="1" dirty="0"/>
              <a:t> </a:t>
            </a:r>
            <a:r>
              <a:rPr lang="en-GB" b="1" dirty="0" err="1"/>
              <a:t>boeni</a:t>
            </a:r>
            <a:r>
              <a:rPr lang="en-GB" b="1" dirty="0"/>
              <a:t> </a:t>
            </a:r>
            <a:r>
              <a:rPr lang="en-GB" b="1" dirty="0" err="1"/>
              <a:t>neu</a:t>
            </a:r>
            <a:r>
              <a:rPr lang="en-GB" b="1" dirty="0"/>
              <a:t> </a:t>
            </a:r>
            <a:r>
              <a:rPr lang="en-GB" b="1" dirty="0" err="1"/>
              <a:t>bwysau</a:t>
            </a:r>
            <a:r>
              <a:rPr lang="en-GB" b="1" dirty="0"/>
              <a:t> </a:t>
            </a:r>
            <a:r>
              <a:rPr lang="en-GB" b="1" dirty="0" err="1"/>
              <a:t>ychwanegol</a:t>
            </a:r>
            <a:r>
              <a:rPr lang="en-GB" b="1" dirty="0"/>
              <a:t>.  </a:t>
            </a:r>
            <a:r>
              <a:rPr lang="en-GB" b="1" dirty="0" err="1"/>
              <a:t>Cofiwch</a:t>
            </a:r>
            <a:r>
              <a:rPr lang="en-GB" b="1" dirty="0"/>
              <a:t> </a:t>
            </a:r>
            <a:r>
              <a:rPr lang="en-GB" b="1" dirty="0" err="1"/>
              <a:t>mai</a:t>
            </a:r>
            <a:r>
              <a:rPr lang="en-GB" b="1" dirty="0"/>
              <a:t> </a:t>
            </a:r>
            <a:r>
              <a:rPr lang="en-GB" b="1" dirty="0" err="1"/>
              <a:t>pwrpas</a:t>
            </a:r>
            <a:r>
              <a:rPr lang="en-GB" b="1" dirty="0"/>
              <a:t> y broses hon </a:t>
            </a:r>
            <a:r>
              <a:rPr lang="en-GB" b="1" dirty="0" err="1"/>
              <a:t>yw</a:t>
            </a:r>
            <a:r>
              <a:rPr lang="en-GB" b="1" dirty="0"/>
              <a:t> </a:t>
            </a:r>
            <a:r>
              <a:rPr lang="en-GB" b="1" dirty="0" err="1"/>
              <a:t>cynnull</a:t>
            </a:r>
            <a:r>
              <a:rPr lang="en-GB" b="1" dirty="0"/>
              <a:t> </a:t>
            </a:r>
            <a:r>
              <a:rPr lang="en-GB" b="1" dirty="0" err="1"/>
              <a:t>portffolio</a:t>
            </a:r>
            <a:r>
              <a:rPr lang="en-GB" b="1" dirty="0"/>
              <a:t> </a:t>
            </a:r>
            <a:r>
              <a:rPr lang="en-GB" b="1" dirty="0" err="1"/>
              <a:t>sy'n</a:t>
            </a:r>
            <a:r>
              <a:rPr lang="en-GB" b="1" dirty="0"/>
              <a:t> </a:t>
            </a:r>
            <a:r>
              <a:rPr lang="en-GB" b="1" dirty="0" err="1"/>
              <a:t>rhoi</a:t>
            </a:r>
            <a:r>
              <a:rPr lang="en-GB" b="1" dirty="0"/>
              <a:t> </a:t>
            </a:r>
            <a:r>
              <a:rPr lang="en-GB" b="1" dirty="0" err="1"/>
              <a:t>tystiolaeth</a:t>
            </a:r>
            <a:r>
              <a:rPr lang="en-GB" b="1" dirty="0"/>
              <a:t> </a:t>
            </a:r>
            <a:r>
              <a:rPr lang="en-GB" b="1" dirty="0" err="1"/>
              <a:t>o'r</a:t>
            </a:r>
            <a:r>
              <a:rPr lang="en-GB" b="1" dirty="0"/>
              <a:t> </a:t>
            </a:r>
            <a:r>
              <a:rPr lang="en-GB" b="1" dirty="0" err="1"/>
              <a:t>hyn</a:t>
            </a:r>
            <a:r>
              <a:rPr lang="en-GB" b="1" dirty="0"/>
              <a:t> </a:t>
            </a:r>
            <a:r>
              <a:rPr lang="en-GB" b="1" dirty="0" err="1"/>
              <a:t>sy'n</a:t>
            </a:r>
            <a:r>
              <a:rPr lang="en-GB" b="1" dirty="0"/>
              <a:t> </a:t>
            </a:r>
            <a:r>
              <a:rPr lang="en-GB" b="1" dirty="0" err="1"/>
              <a:t>ymarferol</a:t>
            </a:r>
            <a:r>
              <a:rPr lang="en-GB" b="1" dirty="0"/>
              <a:t> </a:t>
            </a:r>
            <a:r>
              <a:rPr lang="en-GB" b="1" dirty="0" err="1"/>
              <a:t>bosibl</a:t>
            </a:r>
            <a:r>
              <a:rPr lang="en-GB" b="1" dirty="0"/>
              <a:t> </a:t>
            </a:r>
            <a:r>
              <a:rPr lang="en-GB" b="1" dirty="0" err="1"/>
              <a:t>dan</a:t>
            </a:r>
            <a:r>
              <a:rPr lang="en-GB" b="1" dirty="0"/>
              <a:t> </a:t>
            </a:r>
            <a:r>
              <a:rPr lang="en-GB" b="1" dirty="0" err="1"/>
              <a:t>amgylchiadau</a:t>
            </a:r>
            <a:r>
              <a:rPr lang="en-GB" b="1" dirty="0"/>
              <a:t> </a:t>
            </a:r>
            <a:r>
              <a:rPr lang="en-GB" b="1" dirty="0" err="1"/>
              <a:t>heriol</a:t>
            </a:r>
            <a:r>
              <a:rPr lang="en-GB" b="1" dirty="0"/>
              <a:t> </a:t>
            </a:r>
            <a:r>
              <a:rPr lang="en-GB" b="1" dirty="0" err="1"/>
              <a:t>iawn</a:t>
            </a:r>
            <a:r>
              <a:rPr lang="en-GB" b="1" dirty="0"/>
              <a:t>.  </a:t>
            </a:r>
          </a:p>
          <a:p>
            <a:r>
              <a:rPr lang="en-GB" b="1" dirty="0"/>
              <a:t> </a:t>
            </a:r>
          </a:p>
          <a:p>
            <a:r>
              <a:rPr lang="en-GB" b="1" dirty="0" err="1"/>
              <a:t>Os</a:t>
            </a:r>
            <a:r>
              <a:rPr lang="en-GB" b="1" dirty="0"/>
              <a:t> </a:t>
            </a:r>
            <a:r>
              <a:rPr lang="en-GB" b="1" dirty="0" err="1"/>
              <a:t>oes</a:t>
            </a:r>
            <a:r>
              <a:rPr lang="en-GB" b="1" dirty="0"/>
              <a:t> </a:t>
            </a:r>
            <a:r>
              <a:rPr lang="en-GB" b="1" dirty="0" err="1"/>
              <a:t>unrhyw</a:t>
            </a:r>
            <a:r>
              <a:rPr lang="en-GB" b="1" dirty="0"/>
              <a:t> </a:t>
            </a:r>
            <a:r>
              <a:rPr lang="en-GB" b="1" dirty="0" err="1"/>
              <a:t>gwestiynau</a:t>
            </a:r>
            <a:r>
              <a:rPr lang="en-GB" b="1" dirty="0"/>
              <a:t> </a:t>
            </a:r>
            <a:r>
              <a:rPr lang="en-GB" b="1" dirty="0" err="1"/>
              <a:t>gyda</a:t>
            </a:r>
            <a:r>
              <a:rPr lang="en-GB" b="1" dirty="0"/>
              <a:t> chi, </a:t>
            </a:r>
            <a:r>
              <a:rPr lang="en-GB" b="1" dirty="0" err="1"/>
              <a:t>mae</a:t>
            </a:r>
            <a:r>
              <a:rPr lang="en-GB" b="1" dirty="0"/>
              <a:t> </a:t>
            </a:r>
            <a:r>
              <a:rPr lang="en-GB" b="1" dirty="0" err="1"/>
              <a:t>croeso</a:t>
            </a:r>
            <a:r>
              <a:rPr lang="en-GB" b="1" dirty="0"/>
              <a:t> </a:t>
            </a:r>
            <a:r>
              <a:rPr lang="en-GB" b="1" dirty="0" err="1"/>
              <a:t>i</a:t>
            </a:r>
            <a:r>
              <a:rPr lang="en-GB" b="1" dirty="0"/>
              <a:t> chi </a:t>
            </a:r>
            <a:r>
              <a:rPr lang="en-GB" b="1" dirty="0" err="1"/>
              <a:t>gysylltu</a:t>
            </a:r>
            <a:r>
              <a:rPr lang="en-GB" b="1" dirty="0"/>
              <a:t> </a:t>
            </a:r>
            <a:r>
              <a:rPr lang="en-GB" b="1" dirty="0" err="1"/>
              <a:t>â'ch</a:t>
            </a:r>
            <a:r>
              <a:rPr lang="en-GB" b="1" dirty="0"/>
              <a:t> </a:t>
            </a:r>
            <a:r>
              <a:rPr lang="en-GB" b="1" dirty="0" err="1"/>
              <a:t>tiwtor</a:t>
            </a:r>
            <a:r>
              <a:rPr lang="en-GB" b="1" dirty="0"/>
              <a:t> </a:t>
            </a:r>
            <a:r>
              <a:rPr lang="en-GB" b="1" dirty="0" err="1"/>
              <a:t>iaith</a:t>
            </a:r>
            <a:r>
              <a:rPr lang="en-GB" b="1" dirty="0"/>
              <a:t> </a:t>
            </a:r>
            <a:r>
              <a:rPr lang="en-GB" b="1" dirty="0" err="1"/>
              <a:t>Gymraeg</a:t>
            </a:r>
            <a:r>
              <a:rPr lang="en-GB" b="1" dirty="0"/>
              <a:t>.</a:t>
            </a:r>
          </a:p>
        </p:txBody>
      </p:sp>
      <p:pic>
        <p:nvPicPr>
          <p:cNvPr id="4" name="Picture 3">
            <a:extLst>
              <a:ext uri="{FF2B5EF4-FFF2-40B4-BE49-F238E27FC236}">
                <a16:creationId xmlns:a16="http://schemas.microsoft.com/office/drawing/2014/main" id="{07C0B355-8B34-DC4A-BC0E-77A20C06305D}"/>
              </a:ext>
            </a:extLst>
          </p:cNvPr>
          <p:cNvPicPr>
            <a:picLocks noChangeAspect="1"/>
          </p:cNvPicPr>
          <p:nvPr/>
        </p:nvPicPr>
        <p:blipFill>
          <a:blip r:embed="rId3"/>
          <a:stretch>
            <a:fillRect/>
          </a:stretch>
        </p:blipFill>
        <p:spPr>
          <a:xfrm>
            <a:off x="41244" y="6317250"/>
            <a:ext cx="2766236" cy="428572"/>
          </a:xfrm>
          <a:prstGeom prst="rect">
            <a:avLst/>
          </a:prstGeom>
        </p:spPr>
      </p:pic>
      <p:pic>
        <p:nvPicPr>
          <p:cNvPr id="5" name="Picture 4">
            <a:extLst>
              <a:ext uri="{FF2B5EF4-FFF2-40B4-BE49-F238E27FC236}">
                <a16:creationId xmlns:a16="http://schemas.microsoft.com/office/drawing/2014/main" id="{EB524D64-1D17-1647-9990-3B507DA4A94F}"/>
              </a:ext>
            </a:extLst>
          </p:cNvPr>
          <p:cNvPicPr>
            <a:picLocks noChangeAspect="1"/>
          </p:cNvPicPr>
          <p:nvPr/>
        </p:nvPicPr>
        <p:blipFill rotWithShape="1">
          <a:blip r:embed="rId4"/>
          <a:srcRect l="15976" t="14461" r="15978" b="12266"/>
          <a:stretch/>
        </p:blipFill>
        <p:spPr>
          <a:xfrm>
            <a:off x="10109199" y="5550735"/>
            <a:ext cx="1849717" cy="1195087"/>
          </a:xfrm>
          <a:prstGeom prst="rect">
            <a:avLst/>
          </a:prstGeom>
          <a:ln w="38100">
            <a:solidFill>
              <a:schemeClr val="tx1"/>
            </a:solidFill>
          </a:ln>
        </p:spPr>
      </p:pic>
    </p:spTree>
    <p:extLst>
      <p:ext uri="{BB962C8B-B14F-4D97-AF65-F5344CB8AC3E}">
        <p14:creationId xmlns:p14="http://schemas.microsoft.com/office/powerpoint/2010/main" val="19979984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D34E79F-41E4-714A-8B98-2A5DE2E36584}"/>
              </a:ext>
            </a:extLst>
          </p:cNvPr>
          <p:cNvSpPr txBox="1"/>
          <p:nvPr/>
        </p:nvSpPr>
        <p:spPr>
          <a:xfrm>
            <a:off x="213360" y="216747"/>
            <a:ext cx="11684000" cy="5478423"/>
          </a:xfrm>
          <a:prstGeom prst="rect">
            <a:avLst/>
          </a:prstGeom>
          <a:solidFill>
            <a:schemeClr val="bg1"/>
          </a:solidFill>
          <a:ln w="38100">
            <a:solidFill>
              <a:schemeClr val="accent1"/>
            </a:solidFill>
          </a:ln>
        </p:spPr>
        <p:txBody>
          <a:bodyPr wrap="square" rtlCol="0">
            <a:spAutoFit/>
          </a:bodyPr>
          <a:lstStyle/>
          <a:p>
            <a:pPr algn="ctr"/>
            <a:r>
              <a:rPr lang="cy-GB" sz="3200" b="1" u="sng" dirty="0"/>
              <a:t>Canllawiau gwersi mini meicro Cymraeg</a:t>
            </a:r>
            <a:endParaRPr lang="en-GB" sz="3200" dirty="0"/>
          </a:p>
          <a:p>
            <a:r>
              <a:rPr lang="cy-GB" b="1" dirty="0"/>
              <a:t> </a:t>
            </a:r>
            <a:endParaRPr lang="en-GB" dirty="0"/>
          </a:p>
          <a:p>
            <a:r>
              <a:rPr lang="cy-GB" sz="2000" dirty="0"/>
              <a:t>Dyma’r prif bwyntiau ar gyfer y sesiynau mini meicro fydd yn cael eu recordio ar </a:t>
            </a:r>
            <a:r>
              <a:rPr lang="cy-GB" sz="2000" b="1" dirty="0"/>
              <a:t>27.4.2021 :</a:t>
            </a:r>
            <a:endParaRPr lang="en-GB" sz="2000" dirty="0"/>
          </a:p>
          <a:p>
            <a:r>
              <a:rPr lang="cy-GB" sz="2000" dirty="0"/>
              <a:t> </a:t>
            </a:r>
            <a:endParaRPr lang="en-GB" sz="2000" dirty="0"/>
          </a:p>
          <a:p>
            <a:r>
              <a:rPr lang="cy-GB" sz="2000" dirty="0"/>
              <a:t> </a:t>
            </a:r>
            <a:endParaRPr lang="en-GB" sz="2000" dirty="0"/>
          </a:p>
          <a:p>
            <a:r>
              <a:rPr lang="cy-GB" sz="2000" b="1" u="sng" dirty="0"/>
              <a:t>Amserlen</a:t>
            </a:r>
            <a:r>
              <a:rPr lang="cy-GB" sz="2000" dirty="0"/>
              <a:t> : </a:t>
            </a:r>
            <a:endParaRPr lang="en-GB" sz="2000" dirty="0"/>
          </a:p>
          <a:p>
            <a:pPr marL="285750" lvl="0" indent="-285750">
              <a:buFont typeface="Arial" panose="020B0604020202020204" pitchFamily="34" charset="0"/>
              <a:buChar char="•"/>
            </a:pPr>
            <a:r>
              <a:rPr lang="cy-GB" sz="2000" dirty="0"/>
              <a:t>Bydd eich tiwtor yn rhannu'r amserlen gyda chi o flaen llaw</a:t>
            </a:r>
            <a:endParaRPr lang="en-GB" sz="2000" dirty="0"/>
          </a:p>
          <a:p>
            <a:pPr marL="285750" lvl="0" indent="-285750">
              <a:buFont typeface="Arial" panose="020B0604020202020204" pitchFamily="34" charset="0"/>
              <a:buChar char="•"/>
            </a:pPr>
            <a:r>
              <a:rPr lang="cy-GB" sz="2000" dirty="0"/>
              <a:t>Cyfrifoldeb bob grŵp fydd trefnu’r cyfarfod a sicrhau bod bob aelod yn derbyn gwahoddiad ac yn rhan ohono. Gellir pennu un o’r grŵp yn drefnydd er mwyn hwyluso hyn </a:t>
            </a:r>
            <a:endParaRPr lang="en-GB" sz="2000" dirty="0"/>
          </a:p>
          <a:p>
            <a:pPr marL="285750" lvl="0" indent="-285750">
              <a:buFont typeface="Arial" panose="020B0604020202020204" pitchFamily="34" charset="0"/>
              <a:buChar char="•"/>
            </a:pPr>
            <a:r>
              <a:rPr lang="cy-GB" sz="2000" dirty="0"/>
              <a:t>Os nad ydych yn gallu mynychu am ba bynnag reswm, rhaid hysbysu’r tiwtor o flaen llaw.</a:t>
            </a:r>
            <a:endParaRPr lang="en-GB" sz="2000" dirty="0"/>
          </a:p>
          <a:p>
            <a:endParaRPr lang="en-GB" sz="2000" dirty="0"/>
          </a:p>
          <a:p>
            <a:r>
              <a:rPr lang="cy-GB" sz="2000" dirty="0"/>
              <a:t> </a:t>
            </a:r>
            <a:endParaRPr lang="en-GB" sz="2000" dirty="0"/>
          </a:p>
          <a:p>
            <a:r>
              <a:rPr lang="cy-GB" sz="2000" b="1" u="sng" dirty="0"/>
              <a:t>Manylion grwpio</a:t>
            </a:r>
            <a:r>
              <a:rPr lang="cy-GB" sz="2000" dirty="0"/>
              <a:t> :</a:t>
            </a:r>
            <a:endParaRPr lang="en-GB" sz="2000" dirty="0"/>
          </a:p>
          <a:p>
            <a:pPr marL="285750" lvl="0" indent="-285750">
              <a:buFont typeface="Arial" panose="020B0604020202020204" pitchFamily="34" charset="0"/>
              <a:buChar char="•"/>
            </a:pPr>
            <a:r>
              <a:rPr lang="cy-GB" sz="2000" dirty="0"/>
              <a:t>Bydd 4 myfyriwr ym mhob grŵp</a:t>
            </a:r>
            <a:endParaRPr lang="en-GB" sz="2000" dirty="0"/>
          </a:p>
          <a:p>
            <a:pPr marL="285750" lvl="0" indent="-285750">
              <a:buFont typeface="Arial" panose="020B0604020202020204" pitchFamily="34" charset="0"/>
              <a:buChar char="•"/>
            </a:pPr>
            <a:r>
              <a:rPr lang="cy-GB" sz="2000" dirty="0"/>
              <a:t>O fewn bob grŵp, caiff bawb gyfle i fod yn ‘athro/athrawes’ unwaith, ac yn ddisgybl dair gwaith</a:t>
            </a:r>
            <a:endParaRPr lang="en-GB" sz="2000" dirty="0"/>
          </a:p>
          <a:p>
            <a:pPr marL="285750" lvl="0" indent="-285750">
              <a:buFont typeface="Arial" panose="020B0604020202020204" pitchFamily="34" charset="0"/>
              <a:buChar char="•"/>
            </a:pPr>
            <a:r>
              <a:rPr lang="cy-GB" sz="2000" dirty="0"/>
              <a:t>Y tiwtor fydd yn eich grwpio</a:t>
            </a:r>
            <a:endParaRPr lang="en-GB" sz="2000" dirty="0"/>
          </a:p>
          <a:p>
            <a:pPr marL="285750" lvl="0" indent="-285750">
              <a:buFont typeface="Arial" panose="020B0604020202020204" pitchFamily="34" charset="0"/>
              <a:buChar char="•"/>
            </a:pPr>
            <a:r>
              <a:rPr lang="cy-GB" sz="2000" dirty="0"/>
              <a:t>Chi fydd yn penderfynu o fewn eich grŵp ym mha drefn byddwch yn arwain.</a:t>
            </a:r>
            <a:endParaRPr lang="en-GB" sz="2000" dirty="0"/>
          </a:p>
        </p:txBody>
      </p:sp>
      <p:pic>
        <p:nvPicPr>
          <p:cNvPr id="4" name="Picture 3">
            <a:extLst>
              <a:ext uri="{FF2B5EF4-FFF2-40B4-BE49-F238E27FC236}">
                <a16:creationId xmlns:a16="http://schemas.microsoft.com/office/drawing/2014/main" id="{5A957F73-D925-3940-8F04-A4B7A36F1022}"/>
              </a:ext>
            </a:extLst>
          </p:cNvPr>
          <p:cNvPicPr>
            <a:picLocks noChangeAspect="1"/>
          </p:cNvPicPr>
          <p:nvPr/>
        </p:nvPicPr>
        <p:blipFill>
          <a:blip r:embed="rId3"/>
          <a:stretch>
            <a:fillRect/>
          </a:stretch>
        </p:blipFill>
        <p:spPr>
          <a:xfrm>
            <a:off x="41244" y="6317250"/>
            <a:ext cx="2766236" cy="428572"/>
          </a:xfrm>
          <a:prstGeom prst="rect">
            <a:avLst/>
          </a:prstGeom>
        </p:spPr>
      </p:pic>
      <p:pic>
        <p:nvPicPr>
          <p:cNvPr id="5" name="Picture 4">
            <a:extLst>
              <a:ext uri="{FF2B5EF4-FFF2-40B4-BE49-F238E27FC236}">
                <a16:creationId xmlns:a16="http://schemas.microsoft.com/office/drawing/2014/main" id="{1B437803-89DC-414F-9339-CA6D08E4200F}"/>
              </a:ext>
            </a:extLst>
          </p:cNvPr>
          <p:cNvPicPr>
            <a:picLocks noChangeAspect="1"/>
          </p:cNvPicPr>
          <p:nvPr/>
        </p:nvPicPr>
        <p:blipFill rotWithShape="1">
          <a:blip r:embed="rId4"/>
          <a:srcRect l="15976" t="14461" r="15978" b="12266"/>
          <a:stretch/>
        </p:blipFill>
        <p:spPr>
          <a:xfrm>
            <a:off x="10109199" y="5550735"/>
            <a:ext cx="1849717" cy="1195087"/>
          </a:xfrm>
          <a:prstGeom prst="rect">
            <a:avLst/>
          </a:prstGeom>
          <a:ln w="38100">
            <a:solidFill>
              <a:schemeClr val="tx1"/>
            </a:solidFill>
          </a:ln>
        </p:spPr>
      </p:pic>
    </p:spTree>
    <p:extLst>
      <p:ext uri="{BB962C8B-B14F-4D97-AF65-F5344CB8AC3E}">
        <p14:creationId xmlns:p14="http://schemas.microsoft.com/office/powerpoint/2010/main" val="26491871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D34E79F-41E4-714A-8B98-2A5DE2E36584}"/>
              </a:ext>
            </a:extLst>
          </p:cNvPr>
          <p:cNvSpPr txBox="1"/>
          <p:nvPr/>
        </p:nvSpPr>
        <p:spPr>
          <a:xfrm>
            <a:off x="135467" y="440267"/>
            <a:ext cx="11684000" cy="5170646"/>
          </a:xfrm>
          <a:prstGeom prst="rect">
            <a:avLst/>
          </a:prstGeom>
          <a:solidFill>
            <a:schemeClr val="bg1"/>
          </a:solidFill>
          <a:ln w="38100">
            <a:solidFill>
              <a:schemeClr val="accent1"/>
            </a:solidFill>
          </a:ln>
        </p:spPr>
        <p:txBody>
          <a:bodyPr wrap="square" rtlCol="0">
            <a:spAutoFit/>
          </a:bodyPr>
          <a:lstStyle/>
          <a:p>
            <a:endParaRPr lang="cy-GB" dirty="0"/>
          </a:p>
          <a:p>
            <a:r>
              <a:rPr lang="cy-GB" sz="2400" b="1" u="sng" dirty="0"/>
              <a:t>Y sesiwn ddysgu</a:t>
            </a:r>
            <a:r>
              <a:rPr lang="cy-GB" sz="2400" dirty="0"/>
              <a:t> :</a:t>
            </a:r>
            <a:endParaRPr lang="en-GB" sz="2400" dirty="0"/>
          </a:p>
          <a:p>
            <a:pPr marL="285750" lvl="0" indent="-285750">
              <a:buFont typeface="Arial" panose="020B0604020202020204" pitchFamily="34" charset="0"/>
              <a:buChar char="•"/>
            </a:pPr>
            <a:r>
              <a:rPr lang="cy-GB" sz="2400" dirty="0"/>
              <a:t>Nid oes rhaid i chi recordio eich gwers. Mae hyn yn opsiynol.</a:t>
            </a:r>
            <a:endParaRPr lang="en-GB" sz="2400" dirty="0"/>
          </a:p>
          <a:p>
            <a:pPr marL="285750" lvl="0" indent="-285750">
              <a:buFont typeface="Arial" panose="020B0604020202020204" pitchFamily="34" charset="0"/>
              <a:buChar char="•"/>
            </a:pPr>
            <a:r>
              <a:rPr lang="cy-GB" sz="2400" dirty="0"/>
              <a:t>Os ydych yn dymuno recordio, pan fyddwch chi’n dysgu sicrhewch eich bod chi’n ‘gyflwynydd’, a’ch bod yn gwasgu’r botwm recordio ar y dechrau.  </a:t>
            </a:r>
            <a:endParaRPr lang="en-GB" sz="2400" dirty="0"/>
          </a:p>
          <a:p>
            <a:pPr marL="285750" lvl="0" indent="-285750">
              <a:buFont typeface="Arial" panose="020B0604020202020204" pitchFamily="34" charset="0"/>
              <a:buChar char="•"/>
            </a:pPr>
            <a:r>
              <a:rPr lang="cy-GB" sz="2400" dirty="0"/>
              <a:t>Ar ddiwedd eich gwers, gwasgwch stop ac arbedwch y ffilm</a:t>
            </a:r>
            <a:endParaRPr lang="en-GB" sz="2400" dirty="0"/>
          </a:p>
          <a:p>
            <a:pPr marL="285750" lvl="0" indent="-285750">
              <a:buFont typeface="Arial" panose="020B0604020202020204" pitchFamily="34" charset="0"/>
              <a:buChar char="•"/>
            </a:pPr>
            <a:r>
              <a:rPr lang="cy-GB" sz="2400" b="1" dirty="0"/>
              <a:t>Rhaid i </a:t>
            </a:r>
            <a:r>
              <a:rPr lang="cy-GB" sz="2400" b="1" u="sng" dirty="0"/>
              <a:t>bawb</a:t>
            </a:r>
            <a:r>
              <a:rPr lang="cy-GB" sz="2400" b="1" dirty="0"/>
              <a:t> fod â’u camerau ar agor, a bod wedi sicrhau o flaen llaw bod eu camera a’u meicroffon yn gweithio</a:t>
            </a:r>
            <a:endParaRPr lang="en-GB" sz="2400" dirty="0"/>
          </a:p>
          <a:p>
            <a:pPr marL="285750" lvl="0" indent="-285750">
              <a:buFont typeface="Arial" panose="020B0604020202020204" pitchFamily="34" charset="0"/>
              <a:buChar char="•"/>
            </a:pPr>
            <a:r>
              <a:rPr lang="cy-GB" sz="2400" dirty="0"/>
              <a:t>Does dim ots os yw eich gwers ychydig yn hirach na’r canllawiau, ond ceisiwch sicrhau nad yw yn rhy fyr neu’n rhy hir o lawer</a:t>
            </a:r>
            <a:endParaRPr lang="en-GB" sz="2400" dirty="0"/>
          </a:p>
          <a:p>
            <a:pPr lvl="0"/>
            <a:endParaRPr lang="cy-GB" sz="2400" dirty="0"/>
          </a:p>
          <a:p>
            <a:pPr lvl="0"/>
            <a:endParaRPr lang="cy-GB" sz="2400" dirty="0"/>
          </a:p>
          <a:p>
            <a:pPr lvl="0"/>
            <a:r>
              <a:rPr lang="cy-GB" sz="2400" dirty="0"/>
              <a:t>Fydd eich tiwtor ddim yn rhan o’r sesiwn, nac yn eich asesu ar y pryd. Byddant ar gael trwy  e-bost yn ystod y cyfnod.</a:t>
            </a:r>
            <a:endParaRPr lang="en-GB" sz="2400" dirty="0"/>
          </a:p>
        </p:txBody>
      </p:sp>
      <p:pic>
        <p:nvPicPr>
          <p:cNvPr id="4" name="Picture 3">
            <a:extLst>
              <a:ext uri="{FF2B5EF4-FFF2-40B4-BE49-F238E27FC236}">
                <a16:creationId xmlns:a16="http://schemas.microsoft.com/office/drawing/2014/main" id="{EC03B0BC-C10C-0645-A784-646D46A13933}"/>
              </a:ext>
            </a:extLst>
          </p:cNvPr>
          <p:cNvPicPr>
            <a:picLocks noChangeAspect="1"/>
          </p:cNvPicPr>
          <p:nvPr/>
        </p:nvPicPr>
        <p:blipFill>
          <a:blip r:embed="rId2"/>
          <a:stretch>
            <a:fillRect/>
          </a:stretch>
        </p:blipFill>
        <p:spPr>
          <a:xfrm>
            <a:off x="41244" y="6317250"/>
            <a:ext cx="2766236" cy="428572"/>
          </a:xfrm>
          <a:prstGeom prst="rect">
            <a:avLst/>
          </a:prstGeom>
        </p:spPr>
      </p:pic>
      <p:pic>
        <p:nvPicPr>
          <p:cNvPr id="5" name="Picture 4">
            <a:extLst>
              <a:ext uri="{FF2B5EF4-FFF2-40B4-BE49-F238E27FC236}">
                <a16:creationId xmlns:a16="http://schemas.microsoft.com/office/drawing/2014/main" id="{A44E41E0-A502-0D46-9B1A-BB6B746E4F1B}"/>
              </a:ext>
            </a:extLst>
          </p:cNvPr>
          <p:cNvPicPr>
            <a:picLocks noChangeAspect="1"/>
          </p:cNvPicPr>
          <p:nvPr/>
        </p:nvPicPr>
        <p:blipFill rotWithShape="1">
          <a:blip r:embed="rId3"/>
          <a:srcRect l="15976" t="14461" r="15978" b="12266"/>
          <a:stretch/>
        </p:blipFill>
        <p:spPr>
          <a:xfrm>
            <a:off x="10109199" y="5550735"/>
            <a:ext cx="1849717" cy="1195087"/>
          </a:xfrm>
          <a:prstGeom prst="rect">
            <a:avLst/>
          </a:prstGeom>
          <a:ln w="38100">
            <a:solidFill>
              <a:schemeClr val="tx1"/>
            </a:solidFill>
          </a:ln>
        </p:spPr>
      </p:pic>
    </p:spTree>
    <p:extLst>
      <p:ext uri="{BB962C8B-B14F-4D97-AF65-F5344CB8AC3E}">
        <p14:creationId xmlns:p14="http://schemas.microsoft.com/office/powerpoint/2010/main" val="33498625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442;p59">
            <a:extLst>
              <a:ext uri="{FF2B5EF4-FFF2-40B4-BE49-F238E27FC236}">
                <a16:creationId xmlns:a16="http://schemas.microsoft.com/office/drawing/2014/main" id="{FADA2E6C-2E41-A540-BDC8-3ECAD88A4678}"/>
              </a:ext>
            </a:extLst>
          </p:cNvPr>
          <p:cNvSpPr txBox="1">
            <a:spLocks/>
          </p:cNvSpPr>
          <p:nvPr/>
        </p:nvSpPr>
        <p:spPr>
          <a:xfrm>
            <a:off x="251012" y="182568"/>
            <a:ext cx="11582400" cy="857338"/>
          </a:xfrm>
          <a:prstGeom prst="rect">
            <a:avLst/>
          </a:prstGeom>
          <a:solidFill>
            <a:schemeClr val="accent1"/>
          </a:solidFill>
          <a:ln>
            <a:noFill/>
          </a:ln>
        </p:spPr>
        <p:txBody>
          <a:bodyPr spcFirstLastPara="1" vert="horz" wrap="square" lIns="91425" tIns="91425" rIns="91425" bIns="91425" rtlCol="0" anchor="ctr" anchorCtr="0">
            <a:noAutofit/>
          </a:bodyPr>
          <a:lst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a:lstStyle>
          <a:p>
            <a:pPr algn="ctr">
              <a:spcBef>
                <a:spcPts val="0"/>
              </a:spcBef>
              <a:buClr>
                <a:schemeClr val="dk1"/>
              </a:buClr>
              <a:buSzPts val="4000"/>
              <a:buFont typeface="Century Gothic"/>
              <a:buNone/>
            </a:pPr>
            <a:r>
              <a:rPr lang="en-GB" b="1" cap="none" dirty="0" err="1">
                <a:solidFill>
                  <a:schemeClr val="bg1"/>
                </a:solidFill>
                <a:latin typeface="Segoe Print" panose="02000800000000000000" pitchFamily="2" charset="0"/>
                <a:ea typeface="Calibri"/>
                <a:cs typeface="Calibri"/>
                <a:sym typeface="Calibri"/>
              </a:rPr>
              <a:t>Rhai</a:t>
            </a:r>
            <a:r>
              <a:rPr lang="en-GB" b="1" cap="none" dirty="0">
                <a:solidFill>
                  <a:schemeClr val="bg1"/>
                </a:solidFill>
                <a:latin typeface="Segoe Print" panose="02000800000000000000" pitchFamily="2" charset="0"/>
                <a:ea typeface="Calibri"/>
                <a:cs typeface="Calibri"/>
                <a:sym typeface="Calibri"/>
              </a:rPr>
              <a:t> </a:t>
            </a:r>
            <a:r>
              <a:rPr lang="en-GB" b="1" cap="none" dirty="0" err="1">
                <a:solidFill>
                  <a:schemeClr val="bg1"/>
                </a:solidFill>
                <a:latin typeface="Segoe Print" panose="02000800000000000000" pitchFamily="2" charset="0"/>
                <a:ea typeface="Calibri"/>
                <a:cs typeface="Calibri"/>
                <a:sym typeface="Calibri"/>
              </a:rPr>
              <a:t>newidiadau</a:t>
            </a:r>
            <a:r>
              <a:rPr lang="en-GB" b="1" cap="none" dirty="0">
                <a:solidFill>
                  <a:schemeClr val="bg1"/>
                </a:solidFill>
                <a:latin typeface="Segoe Print" panose="02000800000000000000" pitchFamily="2" charset="0"/>
                <a:ea typeface="Calibri"/>
                <a:cs typeface="Calibri"/>
                <a:sym typeface="Calibri"/>
              </a:rPr>
              <a:t> …      Some changes …</a:t>
            </a:r>
          </a:p>
        </p:txBody>
      </p:sp>
      <p:sp>
        <p:nvSpPr>
          <p:cNvPr id="6" name="TextBox 5">
            <a:extLst>
              <a:ext uri="{FF2B5EF4-FFF2-40B4-BE49-F238E27FC236}">
                <a16:creationId xmlns:a16="http://schemas.microsoft.com/office/drawing/2014/main" id="{E290B444-212A-3247-8958-84EFAD2EE015}"/>
              </a:ext>
            </a:extLst>
          </p:cNvPr>
          <p:cNvSpPr txBox="1"/>
          <p:nvPr/>
        </p:nvSpPr>
        <p:spPr>
          <a:xfrm>
            <a:off x="345639" y="1039906"/>
            <a:ext cx="11393145" cy="5078313"/>
          </a:xfrm>
          <a:prstGeom prst="rect">
            <a:avLst/>
          </a:prstGeom>
          <a:solidFill>
            <a:schemeClr val="bg1"/>
          </a:solidFill>
        </p:spPr>
        <p:txBody>
          <a:bodyPr wrap="square" rtlCol="0">
            <a:spAutoFit/>
          </a:bodyPr>
          <a:lstStyle/>
          <a:p>
            <a:r>
              <a:rPr lang="en-GB" b="1" dirty="0"/>
              <a:t>Following discussions with WG, we can confirm that the Welsh Language Competency Framework portfolio requirements have been revised as follows to include:</a:t>
            </a:r>
          </a:p>
          <a:p>
            <a:r>
              <a:rPr lang="en-GB" b="1" dirty="0"/>
              <a:t>- written evidence which can consist of lesson plans or resources prepared during the year</a:t>
            </a:r>
          </a:p>
          <a:p>
            <a:r>
              <a:rPr lang="en-GB" b="1" dirty="0"/>
              <a:t>- tasks set as part of </a:t>
            </a:r>
            <a:r>
              <a:rPr lang="en-GB" b="1" dirty="0" err="1"/>
              <a:t>Rhagoriaith</a:t>
            </a:r>
            <a:r>
              <a:rPr lang="en-GB" b="1" dirty="0"/>
              <a:t> language sessions, e.g. written/oral/reading tasks</a:t>
            </a:r>
          </a:p>
          <a:p>
            <a:r>
              <a:rPr lang="en-GB" b="1" dirty="0"/>
              <a:t>- any film evidence which has been possible on placement (this could include asynchronous lessons) OR a filmed mini micro lesson with co-students</a:t>
            </a:r>
          </a:p>
          <a:p>
            <a:r>
              <a:rPr lang="en-GB" b="1" dirty="0"/>
              <a:t>- written reflection of your use of Welsh in the filmed evidence along with a strategic view of the way in which you will build upon experiences and your use of Welsh professionally in the future (up to 1000 words).</a:t>
            </a:r>
          </a:p>
          <a:p>
            <a:r>
              <a:rPr lang="en-GB" b="1" dirty="0"/>
              <a:t> </a:t>
            </a:r>
          </a:p>
          <a:p>
            <a:r>
              <a:rPr lang="en-GB" b="1" dirty="0"/>
              <a:t>Your final timetabled session with the </a:t>
            </a:r>
            <a:r>
              <a:rPr lang="en-GB" b="1" dirty="0" err="1"/>
              <a:t>Rhagoriaith</a:t>
            </a:r>
            <a:r>
              <a:rPr lang="en-GB" b="1" dirty="0"/>
              <a:t> team will now be designated as free time to undertake the above filming of mini micro lessons. We will also ensure that the </a:t>
            </a:r>
            <a:r>
              <a:rPr lang="en-GB" b="1" dirty="0" err="1"/>
              <a:t>Rhagoriaith</a:t>
            </a:r>
            <a:r>
              <a:rPr lang="en-GB" b="1" dirty="0"/>
              <a:t> team are free during this period to answer any queries.  These changes have been made to make things easier for you under the current circumstances and should not be the cause of any worry or extra pressure.  Remember that the purpose of this process is to evidence what is practically possible under very challenging circumstances.  </a:t>
            </a:r>
          </a:p>
          <a:p>
            <a:r>
              <a:rPr lang="en-GB" b="1" dirty="0"/>
              <a:t> </a:t>
            </a:r>
          </a:p>
          <a:p>
            <a:r>
              <a:rPr lang="en-GB" b="1" dirty="0"/>
              <a:t>If you have any queries, please feel welcome to contact your Welsh language tutor.</a:t>
            </a:r>
          </a:p>
        </p:txBody>
      </p:sp>
      <p:pic>
        <p:nvPicPr>
          <p:cNvPr id="4" name="Picture 3">
            <a:extLst>
              <a:ext uri="{FF2B5EF4-FFF2-40B4-BE49-F238E27FC236}">
                <a16:creationId xmlns:a16="http://schemas.microsoft.com/office/drawing/2014/main" id="{67616D63-DD35-CE4C-A5F4-0AE4368F48B6}"/>
              </a:ext>
            </a:extLst>
          </p:cNvPr>
          <p:cNvPicPr>
            <a:picLocks noChangeAspect="1"/>
          </p:cNvPicPr>
          <p:nvPr/>
        </p:nvPicPr>
        <p:blipFill>
          <a:blip r:embed="rId2"/>
          <a:stretch>
            <a:fillRect/>
          </a:stretch>
        </p:blipFill>
        <p:spPr>
          <a:xfrm>
            <a:off x="41244" y="6317250"/>
            <a:ext cx="2766236" cy="428572"/>
          </a:xfrm>
          <a:prstGeom prst="rect">
            <a:avLst/>
          </a:prstGeom>
        </p:spPr>
      </p:pic>
      <p:pic>
        <p:nvPicPr>
          <p:cNvPr id="2" name="Picture 1">
            <a:extLst>
              <a:ext uri="{FF2B5EF4-FFF2-40B4-BE49-F238E27FC236}">
                <a16:creationId xmlns:a16="http://schemas.microsoft.com/office/drawing/2014/main" id="{D28F1894-D9E6-4E4A-8BDD-E7963BDE2E48}"/>
              </a:ext>
            </a:extLst>
          </p:cNvPr>
          <p:cNvPicPr>
            <a:picLocks noChangeAspect="1"/>
          </p:cNvPicPr>
          <p:nvPr/>
        </p:nvPicPr>
        <p:blipFill rotWithShape="1">
          <a:blip r:embed="rId3"/>
          <a:srcRect l="15976" t="14461" r="15978" b="12266"/>
          <a:stretch/>
        </p:blipFill>
        <p:spPr>
          <a:xfrm>
            <a:off x="10109199" y="5550735"/>
            <a:ext cx="1849717" cy="1195087"/>
          </a:xfrm>
          <a:prstGeom prst="rect">
            <a:avLst/>
          </a:prstGeom>
          <a:ln w="38100">
            <a:solidFill>
              <a:schemeClr val="tx1"/>
            </a:solidFill>
          </a:ln>
        </p:spPr>
      </p:pic>
    </p:spTree>
    <p:extLst>
      <p:ext uri="{BB962C8B-B14F-4D97-AF65-F5344CB8AC3E}">
        <p14:creationId xmlns:p14="http://schemas.microsoft.com/office/powerpoint/2010/main" val="17681989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442;p59">
            <a:extLst>
              <a:ext uri="{FF2B5EF4-FFF2-40B4-BE49-F238E27FC236}">
                <a16:creationId xmlns:a16="http://schemas.microsoft.com/office/drawing/2014/main" id="{FADA2E6C-2E41-A540-BDC8-3ECAD88A4678}"/>
              </a:ext>
            </a:extLst>
          </p:cNvPr>
          <p:cNvSpPr txBox="1">
            <a:spLocks/>
          </p:cNvSpPr>
          <p:nvPr/>
        </p:nvSpPr>
        <p:spPr>
          <a:xfrm>
            <a:off x="251012" y="182568"/>
            <a:ext cx="11582400" cy="857338"/>
          </a:xfrm>
          <a:prstGeom prst="rect">
            <a:avLst/>
          </a:prstGeom>
          <a:solidFill>
            <a:schemeClr val="accent1"/>
          </a:solidFill>
          <a:ln>
            <a:noFill/>
          </a:ln>
        </p:spPr>
        <p:txBody>
          <a:bodyPr spcFirstLastPara="1" vert="horz" wrap="square" lIns="91425" tIns="91425" rIns="91425" bIns="91425" rtlCol="0" anchor="ctr" anchorCtr="0">
            <a:noAutofit/>
          </a:bodyPr>
          <a:lst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a:lstStyle>
          <a:p>
            <a:pPr algn="ctr">
              <a:spcBef>
                <a:spcPts val="0"/>
              </a:spcBef>
              <a:buClr>
                <a:schemeClr val="dk1"/>
              </a:buClr>
              <a:buSzPts val="4000"/>
              <a:buFont typeface="Century Gothic"/>
              <a:buNone/>
            </a:pPr>
            <a:r>
              <a:rPr lang="en-GB" b="1" cap="none" dirty="0" err="1">
                <a:solidFill>
                  <a:schemeClr val="bg1"/>
                </a:solidFill>
                <a:latin typeface="Segoe Print" panose="02000800000000000000" pitchFamily="2" charset="0"/>
                <a:ea typeface="Calibri"/>
                <a:cs typeface="Calibri"/>
                <a:sym typeface="Calibri"/>
              </a:rPr>
              <a:t>Rhai</a:t>
            </a:r>
            <a:r>
              <a:rPr lang="en-GB" b="1" cap="none" dirty="0">
                <a:solidFill>
                  <a:schemeClr val="bg1"/>
                </a:solidFill>
                <a:latin typeface="Segoe Print" panose="02000800000000000000" pitchFamily="2" charset="0"/>
                <a:ea typeface="Calibri"/>
                <a:cs typeface="Calibri"/>
                <a:sym typeface="Calibri"/>
              </a:rPr>
              <a:t> </a:t>
            </a:r>
            <a:r>
              <a:rPr lang="en-GB" b="1" cap="none" dirty="0" err="1">
                <a:solidFill>
                  <a:schemeClr val="bg1"/>
                </a:solidFill>
                <a:latin typeface="Segoe Print" panose="02000800000000000000" pitchFamily="2" charset="0"/>
                <a:ea typeface="Calibri"/>
                <a:cs typeface="Calibri"/>
                <a:sym typeface="Calibri"/>
              </a:rPr>
              <a:t>newidiadau</a:t>
            </a:r>
            <a:r>
              <a:rPr lang="en-GB" b="1" cap="none" dirty="0">
                <a:solidFill>
                  <a:schemeClr val="bg1"/>
                </a:solidFill>
                <a:latin typeface="Segoe Print" panose="02000800000000000000" pitchFamily="2" charset="0"/>
                <a:ea typeface="Calibri"/>
                <a:cs typeface="Calibri"/>
                <a:sym typeface="Calibri"/>
              </a:rPr>
              <a:t> …      Some changes …</a:t>
            </a:r>
          </a:p>
        </p:txBody>
      </p:sp>
      <p:sp>
        <p:nvSpPr>
          <p:cNvPr id="6" name="TextBox 5">
            <a:extLst>
              <a:ext uri="{FF2B5EF4-FFF2-40B4-BE49-F238E27FC236}">
                <a16:creationId xmlns:a16="http://schemas.microsoft.com/office/drawing/2014/main" id="{E290B444-212A-3247-8958-84EFAD2EE015}"/>
              </a:ext>
            </a:extLst>
          </p:cNvPr>
          <p:cNvSpPr txBox="1"/>
          <p:nvPr/>
        </p:nvSpPr>
        <p:spPr>
          <a:xfrm>
            <a:off x="345639" y="1039906"/>
            <a:ext cx="11393145" cy="4955203"/>
          </a:xfrm>
          <a:prstGeom prst="rect">
            <a:avLst/>
          </a:prstGeom>
          <a:solidFill>
            <a:schemeClr val="bg1"/>
          </a:solidFill>
        </p:spPr>
        <p:txBody>
          <a:bodyPr wrap="square" rtlCol="0">
            <a:spAutoFit/>
          </a:bodyPr>
          <a:lstStyle/>
          <a:p>
            <a:r>
              <a:rPr lang="en-GB" b="1" dirty="0"/>
              <a:t>Following discussions with WG, we can confirm that the Welsh Language Competency Framework portfolio requirements have been revised as follows to include:</a:t>
            </a:r>
          </a:p>
          <a:p>
            <a:r>
              <a:rPr lang="en-GB" b="1" dirty="0"/>
              <a:t>- </a:t>
            </a:r>
            <a:r>
              <a:rPr lang="en-GB" sz="2800" b="1" dirty="0">
                <a:solidFill>
                  <a:srgbClr val="FF0000"/>
                </a:solidFill>
              </a:rPr>
              <a:t>written evidence</a:t>
            </a:r>
            <a:r>
              <a:rPr lang="en-GB" b="1" dirty="0"/>
              <a:t> which can consist of lesson plans or resources prepared during the year</a:t>
            </a:r>
          </a:p>
          <a:p>
            <a:r>
              <a:rPr lang="en-GB" b="1" dirty="0"/>
              <a:t>- tasks set as part of </a:t>
            </a:r>
            <a:r>
              <a:rPr lang="en-GB" b="1" dirty="0" err="1"/>
              <a:t>Rhagoriaith</a:t>
            </a:r>
            <a:r>
              <a:rPr lang="en-GB" b="1" dirty="0"/>
              <a:t> language sessions, e.g. written/oral/reading tasks</a:t>
            </a:r>
          </a:p>
          <a:p>
            <a:r>
              <a:rPr lang="en-GB" b="1" dirty="0"/>
              <a:t>- any film evidence which has been possible on placement (this could include asynchronous lessons) OR a filmed mini micro lesson with co-students</a:t>
            </a:r>
          </a:p>
          <a:p>
            <a:r>
              <a:rPr lang="en-GB" b="1" dirty="0"/>
              <a:t>- written reflection of your use of Welsh in the filmed evidence along with a strategic view of the way in which you will build upon experiences and your use of Welsh professionally in the future (up to 1000 words).</a:t>
            </a:r>
          </a:p>
          <a:p>
            <a:r>
              <a:rPr lang="en-GB" b="1" dirty="0"/>
              <a:t> </a:t>
            </a:r>
          </a:p>
          <a:p>
            <a:r>
              <a:rPr lang="en-GB" b="1" dirty="0"/>
              <a:t>Your final timetabled session with the </a:t>
            </a:r>
            <a:r>
              <a:rPr lang="en-GB" b="1" dirty="0" err="1"/>
              <a:t>Rhagoriaith</a:t>
            </a:r>
            <a:r>
              <a:rPr lang="en-GB" b="1" dirty="0"/>
              <a:t> team will now be designated as free time to undertake the above filming of mini micro lessons. We will also ensure that the </a:t>
            </a:r>
            <a:r>
              <a:rPr lang="en-GB" b="1" dirty="0" err="1"/>
              <a:t>Rhagoriaith</a:t>
            </a:r>
            <a:r>
              <a:rPr lang="en-GB" b="1" dirty="0"/>
              <a:t> team are free during this period to answer any queries.  These changes have been made to make things easier for you under the current circumstances and should not be the cause of any worry or extra pressure.  Remember that the purpose of this process is to evidence what is practically possible under very challenging circumstances.  </a:t>
            </a:r>
          </a:p>
          <a:p>
            <a:r>
              <a:rPr lang="en-GB" b="1" dirty="0"/>
              <a:t> </a:t>
            </a:r>
          </a:p>
          <a:p>
            <a:r>
              <a:rPr lang="en-GB" b="1" dirty="0"/>
              <a:t>If you have any queries, please feel welcome to contact your Welsh language tutor.</a:t>
            </a:r>
          </a:p>
        </p:txBody>
      </p:sp>
      <p:pic>
        <p:nvPicPr>
          <p:cNvPr id="4" name="Picture 3">
            <a:extLst>
              <a:ext uri="{FF2B5EF4-FFF2-40B4-BE49-F238E27FC236}">
                <a16:creationId xmlns:a16="http://schemas.microsoft.com/office/drawing/2014/main" id="{67616D63-DD35-CE4C-A5F4-0AE4368F48B6}"/>
              </a:ext>
            </a:extLst>
          </p:cNvPr>
          <p:cNvPicPr>
            <a:picLocks noChangeAspect="1"/>
          </p:cNvPicPr>
          <p:nvPr/>
        </p:nvPicPr>
        <p:blipFill>
          <a:blip r:embed="rId2"/>
          <a:stretch>
            <a:fillRect/>
          </a:stretch>
        </p:blipFill>
        <p:spPr>
          <a:xfrm>
            <a:off x="41244" y="6317250"/>
            <a:ext cx="2766236" cy="428572"/>
          </a:xfrm>
          <a:prstGeom prst="rect">
            <a:avLst/>
          </a:prstGeom>
        </p:spPr>
      </p:pic>
      <p:pic>
        <p:nvPicPr>
          <p:cNvPr id="5" name="Picture 4">
            <a:extLst>
              <a:ext uri="{FF2B5EF4-FFF2-40B4-BE49-F238E27FC236}">
                <a16:creationId xmlns:a16="http://schemas.microsoft.com/office/drawing/2014/main" id="{542F7881-4CB7-1649-B591-0FDF33DEF4C6}"/>
              </a:ext>
            </a:extLst>
          </p:cNvPr>
          <p:cNvPicPr>
            <a:picLocks noChangeAspect="1"/>
          </p:cNvPicPr>
          <p:nvPr/>
        </p:nvPicPr>
        <p:blipFill rotWithShape="1">
          <a:blip r:embed="rId3"/>
          <a:srcRect l="15976" t="14461" r="15978" b="12266"/>
          <a:stretch/>
        </p:blipFill>
        <p:spPr>
          <a:xfrm>
            <a:off x="10109199" y="5550735"/>
            <a:ext cx="1849717" cy="1195087"/>
          </a:xfrm>
          <a:prstGeom prst="rect">
            <a:avLst/>
          </a:prstGeom>
          <a:ln w="38100">
            <a:solidFill>
              <a:schemeClr val="tx1"/>
            </a:solidFill>
          </a:ln>
        </p:spPr>
      </p:pic>
    </p:spTree>
    <p:extLst>
      <p:ext uri="{BB962C8B-B14F-4D97-AF65-F5344CB8AC3E}">
        <p14:creationId xmlns:p14="http://schemas.microsoft.com/office/powerpoint/2010/main" val="2316908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442;p59">
            <a:extLst>
              <a:ext uri="{FF2B5EF4-FFF2-40B4-BE49-F238E27FC236}">
                <a16:creationId xmlns:a16="http://schemas.microsoft.com/office/drawing/2014/main" id="{FADA2E6C-2E41-A540-BDC8-3ECAD88A4678}"/>
              </a:ext>
            </a:extLst>
          </p:cNvPr>
          <p:cNvSpPr txBox="1">
            <a:spLocks/>
          </p:cNvSpPr>
          <p:nvPr/>
        </p:nvSpPr>
        <p:spPr>
          <a:xfrm>
            <a:off x="251012" y="182568"/>
            <a:ext cx="11582400" cy="857338"/>
          </a:xfrm>
          <a:prstGeom prst="rect">
            <a:avLst/>
          </a:prstGeom>
          <a:solidFill>
            <a:schemeClr val="accent1"/>
          </a:solidFill>
          <a:ln>
            <a:noFill/>
          </a:ln>
        </p:spPr>
        <p:txBody>
          <a:bodyPr spcFirstLastPara="1" vert="horz" wrap="square" lIns="91425" tIns="91425" rIns="91425" bIns="91425" rtlCol="0" anchor="ctr" anchorCtr="0">
            <a:noAutofit/>
          </a:bodyPr>
          <a:lst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a:lstStyle>
          <a:p>
            <a:pPr algn="ctr">
              <a:spcBef>
                <a:spcPts val="0"/>
              </a:spcBef>
              <a:buClr>
                <a:schemeClr val="dk1"/>
              </a:buClr>
              <a:buSzPts val="4000"/>
              <a:buFont typeface="Century Gothic"/>
              <a:buNone/>
            </a:pPr>
            <a:r>
              <a:rPr lang="en-GB" b="1" cap="none" dirty="0" err="1">
                <a:solidFill>
                  <a:schemeClr val="bg1"/>
                </a:solidFill>
                <a:latin typeface="Segoe Print" panose="02000800000000000000" pitchFamily="2" charset="0"/>
                <a:ea typeface="Calibri"/>
                <a:cs typeface="Calibri"/>
                <a:sym typeface="Calibri"/>
              </a:rPr>
              <a:t>Rhai</a:t>
            </a:r>
            <a:r>
              <a:rPr lang="en-GB" b="1" cap="none" dirty="0">
                <a:solidFill>
                  <a:schemeClr val="bg1"/>
                </a:solidFill>
                <a:latin typeface="Segoe Print" panose="02000800000000000000" pitchFamily="2" charset="0"/>
                <a:ea typeface="Calibri"/>
                <a:cs typeface="Calibri"/>
                <a:sym typeface="Calibri"/>
              </a:rPr>
              <a:t> </a:t>
            </a:r>
            <a:r>
              <a:rPr lang="en-GB" b="1" cap="none" dirty="0" err="1">
                <a:solidFill>
                  <a:schemeClr val="bg1"/>
                </a:solidFill>
                <a:latin typeface="Segoe Print" panose="02000800000000000000" pitchFamily="2" charset="0"/>
                <a:ea typeface="Calibri"/>
                <a:cs typeface="Calibri"/>
                <a:sym typeface="Calibri"/>
              </a:rPr>
              <a:t>newidiadau</a:t>
            </a:r>
            <a:r>
              <a:rPr lang="en-GB" b="1" cap="none" dirty="0">
                <a:solidFill>
                  <a:schemeClr val="bg1"/>
                </a:solidFill>
                <a:latin typeface="Segoe Print" panose="02000800000000000000" pitchFamily="2" charset="0"/>
                <a:ea typeface="Calibri"/>
                <a:cs typeface="Calibri"/>
                <a:sym typeface="Calibri"/>
              </a:rPr>
              <a:t> …      Some changes …</a:t>
            </a:r>
          </a:p>
        </p:txBody>
      </p:sp>
      <p:sp>
        <p:nvSpPr>
          <p:cNvPr id="6" name="TextBox 5">
            <a:extLst>
              <a:ext uri="{FF2B5EF4-FFF2-40B4-BE49-F238E27FC236}">
                <a16:creationId xmlns:a16="http://schemas.microsoft.com/office/drawing/2014/main" id="{E290B444-212A-3247-8958-84EFAD2EE015}"/>
              </a:ext>
            </a:extLst>
          </p:cNvPr>
          <p:cNvSpPr txBox="1"/>
          <p:nvPr/>
        </p:nvSpPr>
        <p:spPr>
          <a:xfrm>
            <a:off x="345639" y="1039906"/>
            <a:ext cx="11393145" cy="4893647"/>
          </a:xfrm>
          <a:prstGeom prst="rect">
            <a:avLst/>
          </a:prstGeom>
          <a:solidFill>
            <a:schemeClr val="bg1"/>
          </a:solidFill>
        </p:spPr>
        <p:txBody>
          <a:bodyPr wrap="square" rtlCol="0">
            <a:spAutoFit/>
          </a:bodyPr>
          <a:lstStyle/>
          <a:p>
            <a:r>
              <a:rPr lang="en-GB" b="1" dirty="0"/>
              <a:t>Following discussions with WG, we can confirm that the Welsh Language Competency Framework portfolio requirements have been revised as follows to include:</a:t>
            </a:r>
          </a:p>
          <a:p>
            <a:r>
              <a:rPr lang="en-GB" b="1" dirty="0"/>
              <a:t>- written evidence which can consist of lesson plans or resources prepared during the year</a:t>
            </a:r>
          </a:p>
          <a:p>
            <a:r>
              <a:rPr lang="en-GB" b="1" dirty="0"/>
              <a:t>- </a:t>
            </a:r>
            <a:r>
              <a:rPr lang="en-GB" sz="2400" b="1" dirty="0">
                <a:solidFill>
                  <a:srgbClr val="FF0000"/>
                </a:solidFill>
              </a:rPr>
              <a:t>tasks set as part of </a:t>
            </a:r>
            <a:r>
              <a:rPr lang="en-GB" sz="2400" b="1" dirty="0" err="1">
                <a:solidFill>
                  <a:srgbClr val="FF0000"/>
                </a:solidFill>
              </a:rPr>
              <a:t>Rhagoriaith</a:t>
            </a:r>
            <a:r>
              <a:rPr lang="en-GB" sz="2400" b="1" dirty="0">
                <a:solidFill>
                  <a:srgbClr val="FF0000"/>
                </a:solidFill>
              </a:rPr>
              <a:t> language sessions</a:t>
            </a:r>
            <a:r>
              <a:rPr lang="en-GB" b="1" dirty="0"/>
              <a:t>, e.g. written/oral/reading tasks</a:t>
            </a:r>
          </a:p>
          <a:p>
            <a:r>
              <a:rPr lang="en-GB" b="1" dirty="0"/>
              <a:t>- any film evidence which has been possible on placement (this could include asynchronous lessons) OR a filmed mini micro lesson with co-students</a:t>
            </a:r>
          </a:p>
          <a:p>
            <a:r>
              <a:rPr lang="en-GB" b="1" dirty="0"/>
              <a:t>- written reflection of your use of Welsh in the filmed evidence along with a strategic view of the way in which you will build upon experiences and your use of Welsh professionally in the future (up to 1000 words).</a:t>
            </a:r>
          </a:p>
          <a:p>
            <a:r>
              <a:rPr lang="en-GB" b="1" dirty="0"/>
              <a:t> </a:t>
            </a:r>
          </a:p>
          <a:p>
            <a:r>
              <a:rPr lang="en-GB" b="1" dirty="0"/>
              <a:t>Your final timetabled session with the </a:t>
            </a:r>
            <a:r>
              <a:rPr lang="en-GB" b="1" dirty="0" err="1"/>
              <a:t>Rhagoriaith</a:t>
            </a:r>
            <a:r>
              <a:rPr lang="en-GB" b="1" dirty="0"/>
              <a:t> team will now be designated as free time to undertake the above filming of mini micro lessons. We will also ensure that the </a:t>
            </a:r>
            <a:r>
              <a:rPr lang="en-GB" b="1" dirty="0" err="1"/>
              <a:t>Rhagoriaith</a:t>
            </a:r>
            <a:r>
              <a:rPr lang="en-GB" b="1" dirty="0"/>
              <a:t> team are free during this period to answer any queries.  These changes have been made to make things easier for you under the current circumstances and should not be the cause of any worry or extra pressure.  Remember that the purpose of this process is to evidence what is practically possible under very challenging circumstances.  </a:t>
            </a:r>
          </a:p>
          <a:p>
            <a:r>
              <a:rPr lang="en-GB" b="1" dirty="0"/>
              <a:t> </a:t>
            </a:r>
          </a:p>
          <a:p>
            <a:r>
              <a:rPr lang="en-GB" b="1" dirty="0"/>
              <a:t>If you have any queries, please feel welcome to contact your Welsh language tutor.</a:t>
            </a:r>
          </a:p>
        </p:txBody>
      </p:sp>
      <p:pic>
        <p:nvPicPr>
          <p:cNvPr id="4" name="Picture 3">
            <a:extLst>
              <a:ext uri="{FF2B5EF4-FFF2-40B4-BE49-F238E27FC236}">
                <a16:creationId xmlns:a16="http://schemas.microsoft.com/office/drawing/2014/main" id="{67616D63-DD35-CE4C-A5F4-0AE4368F48B6}"/>
              </a:ext>
            </a:extLst>
          </p:cNvPr>
          <p:cNvPicPr>
            <a:picLocks noChangeAspect="1"/>
          </p:cNvPicPr>
          <p:nvPr/>
        </p:nvPicPr>
        <p:blipFill>
          <a:blip r:embed="rId2"/>
          <a:stretch>
            <a:fillRect/>
          </a:stretch>
        </p:blipFill>
        <p:spPr>
          <a:xfrm>
            <a:off x="41244" y="6317250"/>
            <a:ext cx="2766236" cy="428572"/>
          </a:xfrm>
          <a:prstGeom prst="rect">
            <a:avLst/>
          </a:prstGeom>
        </p:spPr>
      </p:pic>
      <p:pic>
        <p:nvPicPr>
          <p:cNvPr id="5" name="Picture 4">
            <a:extLst>
              <a:ext uri="{FF2B5EF4-FFF2-40B4-BE49-F238E27FC236}">
                <a16:creationId xmlns:a16="http://schemas.microsoft.com/office/drawing/2014/main" id="{0C6E37BB-2393-8448-8AC6-98A5AAA1DD82}"/>
              </a:ext>
            </a:extLst>
          </p:cNvPr>
          <p:cNvPicPr>
            <a:picLocks noChangeAspect="1"/>
          </p:cNvPicPr>
          <p:nvPr/>
        </p:nvPicPr>
        <p:blipFill rotWithShape="1">
          <a:blip r:embed="rId3"/>
          <a:srcRect l="15976" t="14461" r="15978" b="12266"/>
          <a:stretch/>
        </p:blipFill>
        <p:spPr>
          <a:xfrm>
            <a:off x="10109199" y="5550735"/>
            <a:ext cx="1849717" cy="1195087"/>
          </a:xfrm>
          <a:prstGeom prst="rect">
            <a:avLst/>
          </a:prstGeom>
          <a:ln w="38100">
            <a:solidFill>
              <a:schemeClr val="tx1"/>
            </a:solidFill>
          </a:ln>
        </p:spPr>
      </p:pic>
    </p:spTree>
    <p:extLst>
      <p:ext uri="{BB962C8B-B14F-4D97-AF65-F5344CB8AC3E}">
        <p14:creationId xmlns:p14="http://schemas.microsoft.com/office/powerpoint/2010/main" val="40811869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442;p59">
            <a:extLst>
              <a:ext uri="{FF2B5EF4-FFF2-40B4-BE49-F238E27FC236}">
                <a16:creationId xmlns:a16="http://schemas.microsoft.com/office/drawing/2014/main" id="{FADA2E6C-2E41-A540-BDC8-3ECAD88A4678}"/>
              </a:ext>
            </a:extLst>
          </p:cNvPr>
          <p:cNvSpPr txBox="1">
            <a:spLocks/>
          </p:cNvSpPr>
          <p:nvPr/>
        </p:nvSpPr>
        <p:spPr>
          <a:xfrm>
            <a:off x="251012" y="182568"/>
            <a:ext cx="11582400" cy="857338"/>
          </a:xfrm>
          <a:prstGeom prst="rect">
            <a:avLst/>
          </a:prstGeom>
          <a:solidFill>
            <a:schemeClr val="accent1"/>
          </a:solidFill>
          <a:ln>
            <a:noFill/>
          </a:ln>
        </p:spPr>
        <p:txBody>
          <a:bodyPr spcFirstLastPara="1" vert="horz" wrap="square" lIns="91425" tIns="91425" rIns="91425" bIns="91425" rtlCol="0" anchor="ctr" anchorCtr="0">
            <a:noAutofit/>
          </a:bodyPr>
          <a:lst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a:lstStyle>
          <a:p>
            <a:pPr algn="ctr">
              <a:spcBef>
                <a:spcPts val="0"/>
              </a:spcBef>
              <a:buClr>
                <a:schemeClr val="dk1"/>
              </a:buClr>
              <a:buSzPts val="4000"/>
              <a:buFont typeface="Century Gothic"/>
              <a:buNone/>
            </a:pPr>
            <a:r>
              <a:rPr lang="en-GB" b="1" cap="none" dirty="0" err="1">
                <a:solidFill>
                  <a:schemeClr val="bg1"/>
                </a:solidFill>
                <a:latin typeface="Segoe Print" panose="02000800000000000000" pitchFamily="2" charset="0"/>
                <a:ea typeface="Calibri"/>
                <a:cs typeface="Calibri"/>
                <a:sym typeface="Calibri"/>
              </a:rPr>
              <a:t>Rhai</a:t>
            </a:r>
            <a:r>
              <a:rPr lang="en-GB" b="1" cap="none" dirty="0">
                <a:solidFill>
                  <a:schemeClr val="bg1"/>
                </a:solidFill>
                <a:latin typeface="Segoe Print" panose="02000800000000000000" pitchFamily="2" charset="0"/>
                <a:ea typeface="Calibri"/>
                <a:cs typeface="Calibri"/>
                <a:sym typeface="Calibri"/>
              </a:rPr>
              <a:t> </a:t>
            </a:r>
            <a:r>
              <a:rPr lang="en-GB" b="1" cap="none" dirty="0" err="1">
                <a:solidFill>
                  <a:schemeClr val="bg1"/>
                </a:solidFill>
                <a:latin typeface="Segoe Print" panose="02000800000000000000" pitchFamily="2" charset="0"/>
                <a:ea typeface="Calibri"/>
                <a:cs typeface="Calibri"/>
                <a:sym typeface="Calibri"/>
              </a:rPr>
              <a:t>newidiadau</a:t>
            </a:r>
            <a:r>
              <a:rPr lang="en-GB" b="1" cap="none" dirty="0">
                <a:solidFill>
                  <a:schemeClr val="bg1"/>
                </a:solidFill>
                <a:latin typeface="Segoe Print" panose="02000800000000000000" pitchFamily="2" charset="0"/>
                <a:ea typeface="Calibri"/>
                <a:cs typeface="Calibri"/>
                <a:sym typeface="Calibri"/>
              </a:rPr>
              <a:t> …      Some changes …</a:t>
            </a:r>
          </a:p>
        </p:txBody>
      </p:sp>
      <p:sp>
        <p:nvSpPr>
          <p:cNvPr id="6" name="TextBox 5">
            <a:extLst>
              <a:ext uri="{FF2B5EF4-FFF2-40B4-BE49-F238E27FC236}">
                <a16:creationId xmlns:a16="http://schemas.microsoft.com/office/drawing/2014/main" id="{E290B444-212A-3247-8958-84EFAD2EE015}"/>
              </a:ext>
            </a:extLst>
          </p:cNvPr>
          <p:cNvSpPr txBox="1"/>
          <p:nvPr/>
        </p:nvSpPr>
        <p:spPr>
          <a:xfrm>
            <a:off x="345639" y="1039906"/>
            <a:ext cx="11393145" cy="4985980"/>
          </a:xfrm>
          <a:prstGeom prst="rect">
            <a:avLst/>
          </a:prstGeom>
          <a:solidFill>
            <a:schemeClr val="bg1"/>
          </a:solidFill>
        </p:spPr>
        <p:txBody>
          <a:bodyPr wrap="square" rtlCol="0">
            <a:spAutoFit/>
          </a:bodyPr>
          <a:lstStyle/>
          <a:p>
            <a:r>
              <a:rPr lang="en-GB" b="1" dirty="0"/>
              <a:t>Following discussions with WG, we can confirm that the Welsh Language Competency Framework portfolio requirements have been revised as follows to include:</a:t>
            </a:r>
          </a:p>
          <a:p>
            <a:r>
              <a:rPr lang="en-GB" b="1" dirty="0"/>
              <a:t>- written evidence which can consist of lesson plans or resources prepared during the year</a:t>
            </a:r>
          </a:p>
          <a:p>
            <a:r>
              <a:rPr lang="en-GB" b="1" dirty="0"/>
              <a:t>- tasks set as part of </a:t>
            </a:r>
            <a:r>
              <a:rPr lang="en-GB" b="1" dirty="0" err="1"/>
              <a:t>Rhagoriaith</a:t>
            </a:r>
            <a:r>
              <a:rPr lang="en-GB" b="1" dirty="0"/>
              <a:t> language sessions, e.g. written/oral/reading tasks</a:t>
            </a:r>
          </a:p>
          <a:p>
            <a:r>
              <a:rPr lang="en-GB" b="1" dirty="0"/>
              <a:t>- </a:t>
            </a:r>
            <a:r>
              <a:rPr lang="en-GB" sz="2400" b="1" dirty="0">
                <a:solidFill>
                  <a:srgbClr val="FF0000"/>
                </a:solidFill>
              </a:rPr>
              <a:t>any film evidence which has been possible on placement </a:t>
            </a:r>
            <a:r>
              <a:rPr lang="en-GB" b="1" dirty="0"/>
              <a:t>(this could include asynchronous lessons) </a:t>
            </a:r>
            <a:r>
              <a:rPr lang="en-GB" sz="2400" b="1" dirty="0">
                <a:solidFill>
                  <a:srgbClr val="FF0000"/>
                </a:solidFill>
              </a:rPr>
              <a:t>OR a filmed mini micro lesson with co-students</a:t>
            </a:r>
            <a:endParaRPr lang="en-GB" b="1" dirty="0">
              <a:solidFill>
                <a:srgbClr val="FF0000"/>
              </a:solidFill>
            </a:endParaRPr>
          </a:p>
          <a:p>
            <a:r>
              <a:rPr lang="en-GB" b="1" dirty="0"/>
              <a:t>- written reflection of your use of Welsh in the filmed evidence along with a strategic view of the way in which you will build upon experiences and your use of Welsh professionally in the future (up to 1000 words).</a:t>
            </a:r>
          </a:p>
          <a:p>
            <a:r>
              <a:rPr lang="en-GB" b="1" dirty="0"/>
              <a:t> </a:t>
            </a:r>
          </a:p>
          <a:p>
            <a:r>
              <a:rPr lang="en-GB" b="1" dirty="0"/>
              <a:t>Your final timetabled session with the </a:t>
            </a:r>
            <a:r>
              <a:rPr lang="en-GB" b="1" dirty="0" err="1"/>
              <a:t>Rhagoriaith</a:t>
            </a:r>
            <a:r>
              <a:rPr lang="en-GB" b="1" dirty="0"/>
              <a:t> team will now be designated as free time to undertake the above filming of mini micro lessons. We will also ensure that the </a:t>
            </a:r>
            <a:r>
              <a:rPr lang="en-GB" b="1" dirty="0" err="1"/>
              <a:t>Rhagoriaith</a:t>
            </a:r>
            <a:r>
              <a:rPr lang="en-GB" b="1" dirty="0"/>
              <a:t> team are free during this period to answer any queries.  These changes have been made to make things easier for you under the current circumstances and should not be the cause of any worry or extra pressure.  Remember that the purpose of this process is to evidence what is practically possible under very challenging circumstances.  </a:t>
            </a:r>
          </a:p>
          <a:p>
            <a:r>
              <a:rPr lang="en-GB" b="1" dirty="0"/>
              <a:t> </a:t>
            </a:r>
          </a:p>
          <a:p>
            <a:r>
              <a:rPr lang="en-GB" b="1" dirty="0"/>
              <a:t>If you have any queries, please feel welcome to contact your Welsh language tutor.</a:t>
            </a:r>
          </a:p>
        </p:txBody>
      </p:sp>
      <p:pic>
        <p:nvPicPr>
          <p:cNvPr id="4" name="Picture 3">
            <a:extLst>
              <a:ext uri="{FF2B5EF4-FFF2-40B4-BE49-F238E27FC236}">
                <a16:creationId xmlns:a16="http://schemas.microsoft.com/office/drawing/2014/main" id="{67616D63-DD35-CE4C-A5F4-0AE4368F48B6}"/>
              </a:ext>
            </a:extLst>
          </p:cNvPr>
          <p:cNvPicPr>
            <a:picLocks noChangeAspect="1"/>
          </p:cNvPicPr>
          <p:nvPr/>
        </p:nvPicPr>
        <p:blipFill>
          <a:blip r:embed="rId2"/>
          <a:stretch>
            <a:fillRect/>
          </a:stretch>
        </p:blipFill>
        <p:spPr>
          <a:xfrm>
            <a:off x="41244" y="6317250"/>
            <a:ext cx="2766236" cy="428572"/>
          </a:xfrm>
          <a:prstGeom prst="rect">
            <a:avLst/>
          </a:prstGeom>
        </p:spPr>
      </p:pic>
      <p:pic>
        <p:nvPicPr>
          <p:cNvPr id="5" name="Picture 4">
            <a:extLst>
              <a:ext uri="{FF2B5EF4-FFF2-40B4-BE49-F238E27FC236}">
                <a16:creationId xmlns:a16="http://schemas.microsoft.com/office/drawing/2014/main" id="{42086746-3286-B14B-94B5-FEA90FA53335}"/>
              </a:ext>
            </a:extLst>
          </p:cNvPr>
          <p:cNvPicPr>
            <a:picLocks noChangeAspect="1"/>
          </p:cNvPicPr>
          <p:nvPr/>
        </p:nvPicPr>
        <p:blipFill rotWithShape="1">
          <a:blip r:embed="rId3"/>
          <a:srcRect l="15976" t="14461" r="15978" b="12266"/>
          <a:stretch/>
        </p:blipFill>
        <p:spPr>
          <a:xfrm>
            <a:off x="10109199" y="5550735"/>
            <a:ext cx="1849717" cy="1195087"/>
          </a:xfrm>
          <a:prstGeom prst="rect">
            <a:avLst/>
          </a:prstGeom>
          <a:ln w="38100">
            <a:solidFill>
              <a:schemeClr val="tx1"/>
            </a:solidFill>
          </a:ln>
        </p:spPr>
      </p:pic>
    </p:spTree>
    <p:extLst>
      <p:ext uri="{BB962C8B-B14F-4D97-AF65-F5344CB8AC3E}">
        <p14:creationId xmlns:p14="http://schemas.microsoft.com/office/powerpoint/2010/main" val="36100825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442;p59">
            <a:extLst>
              <a:ext uri="{FF2B5EF4-FFF2-40B4-BE49-F238E27FC236}">
                <a16:creationId xmlns:a16="http://schemas.microsoft.com/office/drawing/2014/main" id="{FADA2E6C-2E41-A540-BDC8-3ECAD88A4678}"/>
              </a:ext>
            </a:extLst>
          </p:cNvPr>
          <p:cNvSpPr txBox="1">
            <a:spLocks/>
          </p:cNvSpPr>
          <p:nvPr/>
        </p:nvSpPr>
        <p:spPr>
          <a:xfrm>
            <a:off x="251012" y="182568"/>
            <a:ext cx="11582400" cy="857338"/>
          </a:xfrm>
          <a:prstGeom prst="rect">
            <a:avLst/>
          </a:prstGeom>
          <a:solidFill>
            <a:schemeClr val="accent1"/>
          </a:solidFill>
          <a:ln>
            <a:noFill/>
          </a:ln>
        </p:spPr>
        <p:txBody>
          <a:bodyPr spcFirstLastPara="1" vert="horz" wrap="square" lIns="91425" tIns="91425" rIns="91425" bIns="91425" rtlCol="0" anchor="ctr" anchorCtr="0">
            <a:noAutofit/>
          </a:bodyPr>
          <a:lst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a:lstStyle>
          <a:p>
            <a:pPr algn="ctr">
              <a:spcBef>
                <a:spcPts val="0"/>
              </a:spcBef>
              <a:buClr>
                <a:schemeClr val="dk1"/>
              </a:buClr>
              <a:buSzPts val="4000"/>
              <a:buFont typeface="Century Gothic"/>
              <a:buNone/>
            </a:pPr>
            <a:r>
              <a:rPr lang="en-GB" b="1" cap="none" dirty="0" err="1">
                <a:solidFill>
                  <a:schemeClr val="bg1"/>
                </a:solidFill>
                <a:latin typeface="Segoe Print" panose="02000800000000000000" pitchFamily="2" charset="0"/>
                <a:ea typeface="Calibri"/>
                <a:cs typeface="Calibri"/>
                <a:sym typeface="Calibri"/>
              </a:rPr>
              <a:t>Rhai</a:t>
            </a:r>
            <a:r>
              <a:rPr lang="en-GB" b="1" cap="none" dirty="0">
                <a:solidFill>
                  <a:schemeClr val="bg1"/>
                </a:solidFill>
                <a:latin typeface="Segoe Print" panose="02000800000000000000" pitchFamily="2" charset="0"/>
                <a:ea typeface="Calibri"/>
                <a:cs typeface="Calibri"/>
                <a:sym typeface="Calibri"/>
              </a:rPr>
              <a:t> </a:t>
            </a:r>
            <a:r>
              <a:rPr lang="en-GB" b="1" cap="none" dirty="0" err="1">
                <a:solidFill>
                  <a:schemeClr val="bg1"/>
                </a:solidFill>
                <a:latin typeface="Segoe Print" panose="02000800000000000000" pitchFamily="2" charset="0"/>
                <a:ea typeface="Calibri"/>
                <a:cs typeface="Calibri"/>
                <a:sym typeface="Calibri"/>
              </a:rPr>
              <a:t>newidiadau</a:t>
            </a:r>
            <a:r>
              <a:rPr lang="en-GB" b="1" cap="none" dirty="0">
                <a:solidFill>
                  <a:schemeClr val="bg1"/>
                </a:solidFill>
                <a:latin typeface="Segoe Print" panose="02000800000000000000" pitchFamily="2" charset="0"/>
                <a:ea typeface="Calibri"/>
                <a:cs typeface="Calibri"/>
                <a:sym typeface="Calibri"/>
              </a:rPr>
              <a:t> …   Some changes …</a:t>
            </a:r>
          </a:p>
        </p:txBody>
      </p:sp>
      <p:sp>
        <p:nvSpPr>
          <p:cNvPr id="6" name="TextBox 5">
            <a:extLst>
              <a:ext uri="{FF2B5EF4-FFF2-40B4-BE49-F238E27FC236}">
                <a16:creationId xmlns:a16="http://schemas.microsoft.com/office/drawing/2014/main" id="{E290B444-212A-3247-8958-84EFAD2EE015}"/>
              </a:ext>
            </a:extLst>
          </p:cNvPr>
          <p:cNvSpPr txBox="1"/>
          <p:nvPr/>
        </p:nvSpPr>
        <p:spPr>
          <a:xfrm>
            <a:off x="345639" y="1039906"/>
            <a:ext cx="11393145" cy="4985980"/>
          </a:xfrm>
          <a:prstGeom prst="rect">
            <a:avLst/>
          </a:prstGeom>
          <a:solidFill>
            <a:schemeClr val="bg1"/>
          </a:solidFill>
        </p:spPr>
        <p:txBody>
          <a:bodyPr wrap="square" rtlCol="0">
            <a:spAutoFit/>
          </a:bodyPr>
          <a:lstStyle/>
          <a:p>
            <a:r>
              <a:rPr lang="en-GB" b="1" dirty="0"/>
              <a:t>Following discussions with WG, we can confirm that the Welsh Language Competency Framework portfolio requirements have been revised as follows to include:</a:t>
            </a:r>
          </a:p>
          <a:p>
            <a:r>
              <a:rPr lang="en-GB" b="1" dirty="0"/>
              <a:t>- written evidence which can consist of lesson plans or resources prepared during the year</a:t>
            </a:r>
          </a:p>
          <a:p>
            <a:r>
              <a:rPr lang="en-GB" b="1" dirty="0"/>
              <a:t>- tasks set as part of </a:t>
            </a:r>
            <a:r>
              <a:rPr lang="en-GB" b="1" dirty="0" err="1"/>
              <a:t>Rhagoriaith</a:t>
            </a:r>
            <a:r>
              <a:rPr lang="en-GB" b="1" dirty="0"/>
              <a:t> language sessions, e.g. written/oral/reading tasks</a:t>
            </a:r>
          </a:p>
          <a:p>
            <a:r>
              <a:rPr lang="en-GB" b="1" dirty="0"/>
              <a:t>- any film evidence which has been possible on placement (this could include asynchronous lessons) OR a filmed mini micro lesson with co-students</a:t>
            </a:r>
          </a:p>
          <a:p>
            <a:r>
              <a:rPr lang="en-GB" b="1" dirty="0"/>
              <a:t>- </a:t>
            </a:r>
            <a:r>
              <a:rPr lang="en-GB" sz="2400" b="1" dirty="0">
                <a:solidFill>
                  <a:srgbClr val="FF0000"/>
                </a:solidFill>
              </a:rPr>
              <a:t>written reflection </a:t>
            </a:r>
            <a:r>
              <a:rPr lang="en-GB" b="1" dirty="0"/>
              <a:t>of your use of Welsh in the filmed evidence along with a strategic view of the way in which you will build upon experiences and your use of Welsh professionally in the future (up to 1000 words).</a:t>
            </a:r>
          </a:p>
          <a:p>
            <a:r>
              <a:rPr lang="en-GB" b="1" dirty="0"/>
              <a:t> </a:t>
            </a:r>
          </a:p>
          <a:p>
            <a:r>
              <a:rPr lang="en-GB" b="1" dirty="0"/>
              <a:t>Your final timetabled session with the </a:t>
            </a:r>
            <a:r>
              <a:rPr lang="en-GB" b="1" dirty="0" err="1"/>
              <a:t>Rhagoriaith</a:t>
            </a:r>
            <a:r>
              <a:rPr lang="en-GB" b="1" dirty="0"/>
              <a:t> team will now be designated as free time to undertake the above filming of mini micro lessons. We will also ensure that the </a:t>
            </a:r>
            <a:r>
              <a:rPr lang="en-GB" b="1" dirty="0" err="1"/>
              <a:t>Rhagoriaith</a:t>
            </a:r>
            <a:r>
              <a:rPr lang="en-GB" b="1" dirty="0"/>
              <a:t> team are free during this period to answer any queries.  These changes have been made to make things easier for you under the current circumstances and should not be the cause of any worry or extra pressure.  Remember that the purpose of this process is to evidence what is practically possible under very challenging circumstances.  </a:t>
            </a:r>
          </a:p>
          <a:p>
            <a:r>
              <a:rPr lang="en-GB" b="1" dirty="0"/>
              <a:t> </a:t>
            </a:r>
          </a:p>
          <a:p>
            <a:r>
              <a:rPr lang="en-GB" b="1" dirty="0"/>
              <a:t>If you have any queries, please feel welcome to contact your Welsh language tutor.</a:t>
            </a:r>
          </a:p>
        </p:txBody>
      </p:sp>
      <p:pic>
        <p:nvPicPr>
          <p:cNvPr id="4" name="Picture 3">
            <a:extLst>
              <a:ext uri="{FF2B5EF4-FFF2-40B4-BE49-F238E27FC236}">
                <a16:creationId xmlns:a16="http://schemas.microsoft.com/office/drawing/2014/main" id="{67616D63-DD35-CE4C-A5F4-0AE4368F48B6}"/>
              </a:ext>
            </a:extLst>
          </p:cNvPr>
          <p:cNvPicPr>
            <a:picLocks noChangeAspect="1"/>
          </p:cNvPicPr>
          <p:nvPr/>
        </p:nvPicPr>
        <p:blipFill>
          <a:blip r:embed="rId2"/>
          <a:stretch>
            <a:fillRect/>
          </a:stretch>
        </p:blipFill>
        <p:spPr>
          <a:xfrm>
            <a:off x="41244" y="6317250"/>
            <a:ext cx="2766236" cy="428572"/>
          </a:xfrm>
          <a:prstGeom prst="rect">
            <a:avLst/>
          </a:prstGeom>
        </p:spPr>
      </p:pic>
      <p:sp>
        <p:nvSpPr>
          <p:cNvPr id="2" name="Rounded Rectangular Callout 1">
            <a:extLst>
              <a:ext uri="{FF2B5EF4-FFF2-40B4-BE49-F238E27FC236}">
                <a16:creationId xmlns:a16="http://schemas.microsoft.com/office/drawing/2014/main" id="{B6DCBBBD-DE8A-ED44-B2E1-1489E5895C03}"/>
              </a:ext>
            </a:extLst>
          </p:cNvPr>
          <p:cNvSpPr/>
          <p:nvPr/>
        </p:nvSpPr>
        <p:spPr>
          <a:xfrm>
            <a:off x="4064001" y="3403599"/>
            <a:ext cx="7990041" cy="3342221"/>
          </a:xfrm>
          <a:prstGeom prst="wedgeRoundRectCallout">
            <a:avLst>
              <a:gd name="adj1" fmla="val -74335"/>
              <a:gd name="adj2" fmla="val -60137"/>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2000" b="1" dirty="0"/>
              <a:t>You could begin your self-reflection by including your personal  background with regards to the  Welsh language and your personal skills.  Where are you with regards to your “Welsh journey”? Think about each language skill: Listening, Speaking, Reading and Writing, (use the Welsh Language Competency Framework).  Then you can reflect on the recorded lesson.  Lastly, you can think about the future (Curriculum for Wales / </a:t>
            </a:r>
            <a:r>
              <a:rPr lang="en-US" sz="2000" b="1" dirty="0" err="1"/>
              <a:t>Cymraeg</a:t>
            </a:r>
            <a:r>
              <a:rPr lang="en-US" sz="2000" b="1" dirty="0"/>
              <a:t> 2050: Million of  Welsh Speakers) and the way in which you intend to further develop your Welsh skills throughout your career.</a:t>
            </a:r>
          </a:p>
        </p:txBody>
      </p:sp>
      <p:pic>
        <p:nvPicPr>
          <p:cNvPr id="7" name="Picture 6">
            <a:extLst>
              <a:ext uri="{FF2B5EF4-FFF2-40B4-BE49-F238E27FC236}">
                <a16:creationId xmlns:a16="http://schemas.microsoft.com/office/drawing/2014/main" id="{DD23DAEF-D493-F64F-8A8C-AFCA30F563A4}"/>
              </a:ext>
            </a:extLst>
          </p:cNvPr>
          <p:cNvPicPr>
            <a:picLocks noChangeAspect="1"/>
          </p:cNvPicPr>
          <p:nvPr/>
        </p:nvPicPr>
        <p:blipFill rotWithShape="1">
          <a:blip r:embed="rId3"/>
          <a:srcRect l="15976" t="14461" r="15978" b="12266"/>
          <a:stretch/>
        </p:blipFill>
        <p:spPr>
          <a:xfrm>
            <a:off x="10949393" y="35954"/>
            <a:ext cx="1104649" cy="713705"/>
          </a:xfrm>
          <a:prstGeom prst="rect">
            <a:avLst/>
          </a:prstGeom>
          <a:ln w="38100">
            <a:solidFill>
              <a:schemeClr val="tx1"/>
            </a:solidFill>
          </a:ln>
        </p:spPr>
      </p:pic>
    </p:spTree>
    <p:extLst>
      <p:ext uri="{BB962C8B-B14F-4D97-AF65-F5344CB8AC3E}">
        <p14:creationId xmlns:p14="http://schemas.microsoft.com/office/powerpoint/2010/main" val="242844228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442;p59">
            <a:extLst>
              <a:ext uri="{FF2B5EF4-FFF2-40B4-BE49-F238E27FC236}">
                <a16:creationId xmlns:a16="http://schemas.microsoft.com/office/drawing/2014/main" id="{FADA2E6C-2E41-A540-BDC8-3ECAD88A4678}"/>
              </a:ext>
            </a:extLst>
          </p:cNvPr>
          <p:cNvSpPr txBox="1">
            <a:spLocks/>
          </p:cNvSpPr>
          <p:nvPr/>
        </p:nvSpPr>
        <p:spPr>
          <a:xfrm>
            <a:off x="251012" y="182568"/>
            <a:ext cx="11582400" cy="857338"/>
          </a:xfrm>
          <a:prstGeom prst="rect">
            <a:avLst/>
          </a:prstGeom>
          <a:solidFill>
            <a:schemeClr val="accent1"/>
          </a:solidFill>
          <a:ln>
            <a:noFill/>
          </a:ln>
        </p:spPr>
        <p:txBody>
          <a:bodyPr spcFirstLastPara="1" vert="horz" wrap="square" lIns="91425" tIns="91425" rIns="91425" bIns="91425" rtlCol="0" anchor="ctr" anchorCtr="0">
            <a:noAutofit/>
          </a:bodyPr>
          <a:lst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a:lstStyle>
          <a:p>
            <a:pPr algn="ctr">
              <a:spcBef>
                <a:spcPts val="0"/>
              </a:spcBef>
              <a:buClr>
                <a:schemeClr val="dk1"/>
              </a:buClr>
              <a:buSzPts val="4000"/>
              <a:buFont typeface="Century Gothic"/>
              <a:buNone/>
            </a:pPr>
            <a:r>
              <a:rPr lang="en-GB" b="1" cap="none" dirty="0" err="1">
                <a:solidFill>
                  <a:schemeClr val="bg1"/>
                </a:solidFill>
                <a:latin typeface="Segoe Print" panose="02000800000000000000" pitchFamily="2" charset="0"/>
                <a:ea typeface="Calibri"/>
                <a:cs typeface="Calibri"/>
                <a:sym typeface="Calibri"/>
              </a:rPr>
              <a:t>Rhai</a:t>
            </a:r>
            <a:r>
              <a:rPr lang="en-GB" b="1" cap="none" dirty="0">
                <a:solidFill>
                  <a:schemeClr val="bg1"/>
                </a:solidFill>
                <a:latin typeface="Segoe Print" panose="02000800000000000000" pitchFamily="2" charset="0"/>
                <a:ea typeface="Calibri"/>
                <a:cs typeface="Calibri"/>
                <a:sym typeface="Calibri"/>
              </a:rPr>
              <a:t> </a:t>
            </a:r>
            <a:r>
              <a:rPr lang="en-GB" b="1" cap="none" dirty="0" err="1">
                <a:solidFill>
                  <a:schemeClr val="bg1"/>
                </a:solidFill>
                <a:latin typeface="Segoe Print" panose="02000800000000000000" pitchFamily="2" charset="0"/>
                <a:ea typeface="Calibri"/>
                <a:cs typeface="Calibri"/>
                <a:sym typeface="Calibri"/>
              </a:rPr>
              <a:t>newidiadau</a:t>
            </a:r>
            <a:r>
              <a:rPr lang="en-GB" b="1" cap="none" dirty="0">
                <a:solidFill>
                  <a:schemeClr val="bg1"/>
                </a:solidFill>
                <a:latin typeface="Segoe Print" panose="02000800000000000000" pitchFamily="2" charset="0"/>
                <a:ea typeface="Calibri"/>
                <a:cs typeface="Calibri"/>
                <a:sym typeface="Calibri"/>
              </a:rPr>
              <a:t> …      Some changes …</a:t>
            </a:r>
          </a:p>
        </p:txBody>
      </p:sp>
      <p:sp>
        <p:nvSpPr>
          <p:cNvPr id="6" name="TextBox 5">
            <a:extLst>
              <a:ext uri="{FF2B5EF4-FFF2-40B4-BE49-F238E27FC236}">
                <a16:creationId xmlns:a16="http://schemas.microsoft.com/office/drawing/2014/main" id="{E290B444-212A-3247-8958-84EFAD2EE015}"/>
              </a:ext>
            </a:extLst>
          </p:cNvPr>
          <p:cNvSpPr txBox="1"/>
          <p:nvPr/>
        </p:nvSpPr>
        <p:spPr>
          <a:xfrm>
            <a:off x="345639" y="1039906"/>
            <a:ext cx="11393145" cy="5262979"/>
          </a:xfrm>
          <a:prstGeom prst="rect">
            <a:avLst/>
          </a:prstGeom>
          <a:solidFill>
            <a:schemeClr val="bg1"/>
          </a:solidFill>
        </p:spPr>
        <p:txBody>
          <a:bodyPr wrap="square" rtlCol="0">
            <a:spAutoFit/>
          </a:bodyPr>
          <a:lstStyle/>
          <a:p>
            <a:r>
              <a:rPr lang="en-GB" b="1" dirty="0"/>
              <a:t>Following discussions with WG, we can confirm that the Welsh Language Competency Framework portfolio requirements have been revised as follows to include:</a:t>
            </a:r>
          </a:p>
          <a:p>
            <a:r>
              <a:rPr lang="en-GB" b="1" dirty="0"/>
              <a:t>- written evidence which can consist of lesson plans or resources prepared during the year</a:t>
            </a:r>
          </a:p>
          <a:p>
            <a:r>
              <a:rPr lang="en-GB" b="1" dirty="0"/>
              <a:t>- tasks set as part of </a:t>
            </a:r>
            <a:r>
              <a:rPr lang="en-GB" b="1" dirty="0" err="1"/>
              <a:t>Rhagoriaith</a:t>
            </a:r>
            <a:r>
              <a:rPr lang="en-GB" b="1" dirty="0"/>
              <a:t> language sessions, e.g. written/oral/reading tasks</a:t>
            </a:r>
          </a:p>
          <a:p>
            <a:r>
              <a:rPr lang="en-GB" b="1" dirty="0"/>
              <a:t>- any film evidence which has been possible on placement (this could include asynchronous lessons) OR a filmed mini micro lesson with co-students</a:t>
            </a:r>
          </a:p>
          <a:p>
            <a:r>
              <a:rPr lang="en-GB" b="1" dirty="0"/>
              <a:t>- written reflection of your use of Welsh in the filmed evidence along with a strategic view of the way in which you will build upon experiences and your use of Welsh professionally in the future (up to 1000 words).</a:t>
            </a:r>
          </a:p>
          <a:p>
            <a:r>
              <a:rPr lang="en-GB" b="1" dirty="0"/>
              <a:t> </a:t>
            </a:r>
          </a:p>
          <a:p>
            <a:r>
              <a:rPr lang="en-GB" sz="2400" b="1" dirty="0">
                <a:solidFill>
                  <a:srgbClr val="FF0000"/>
                </a:solidFill>
              </a:rPr>
              <a:t>Your next week’s session </a:t>
            </a:r>
            <a:r>
              <a:rPr lang="en-GB" b="1" dirty="0"/>
              <a:t>with the </a:t>
            </a:r>
            <a:r>
              <a:rPr lang="en-GB" b="1" dirty="0" err="1"/>
              <a:t>Rhagoriaith</a:t>
            </a:r>
            <a:r>
              <a:rPr lang="en-GB" b="1" dirty="0"/>
              <a:t> team will now be designated as free time to undertake the above </a:t>
            </a:r>
            <a:r>
              <a:rPr lang="en-GB" sz="2400" b="1" dirty="0">
                <a:solidFill>
                  <a:srgbClr val="FF0000"/>
                </a:solidFill>
              </a:rPr>
              <a:t>filming of mini micro lessons</a:t>
            </a:r>
            <a:r>
              <a:rPr lang="en-GB" b="1" dirty="0"/>
              <a:t>. We will also ensure that the </a:t>
            </a:r>
            <a:r>
              <a:rPr lang="en-GB" b="1" dirty="0" err="1"/>
              <a:t>Rhagoriaith</a:t>
            </a:r>
            <a:r>
              <a:rPr lang="en-GB" b="1" dirty="0"/>
              <a:t> team are free during this period to answer any queries.  These changes have been made to make things easier for you under the current circumstances and should not be the cause of any worry or extra pressure.  Remember that the purpose of this process is to evidence what is practically possible under very challenging circumstances.  </a:t>
            </a:r>
          </a:p>
          <a:p>
            <a:r>
              <a:rPr lang="en-GB" b="1" dirty="0"/>
              <a:t> </a:t>
            </a:r>
          </a:p>
          <a:p>
            <a:r>
              <a:rPr lang="en-GB" b="1" dirty="0"/>
              <a:t>If you have any queries, please feel welcome to contact your Welsh language tutor.</a:t>
            </a:r>
          </a:p>
        </p:txBody>
      </p:sp>
      <p:pic>
        <p:nvPicPr>
          <p:cNvPr id="4" name="Picture 3">
            <a:extLst>
              <a:ext uri="{FF2B5EF4-FFF2-40B4-BE49-F238E27FC236}">
                <a16:creationId xmlns:a16="http://schemas.microsoft.com/office/drawing/2014/main" id="{67616D63-DD35-CE4C-A5F4-0AE4368F48B6}"/>
              </a:ext>
            </a:extLst>
          </p:cNvPr>
          <p:cNvPicPr>
            <a:picLocks noChangeAspect="1"/>
          </p:cNvPicPr>
          <p:nvPr/>
        </p:nvPicPr>
        <p:blipFill>
          <a:blip r:embed="rId2"/>
          <a:stretch>
            <a:fillRect/>
          </a:stretch>
        </p:blipFill>
        <p:spPr>
          <a:xfrm>
            <a:off x="41244" y="6317250"/>
            <a:ext cx="2766236" cy="428572"/>
          </a:xfrm>
          <a:prstGeom prst="rect">
            <a:avLst/>
          </a:prstGeom>
        </p:spPr>
      </p:pic>
      <p:pic>
        <p:nvPicPr>
          <p:cNvPr id="7" name="Picture 6">
            <a:extLst>
              <a:ext uri="{FF2B5EF4-FFF2-40B4-BE49-F238E27FC236}">
                <a16:creationId xmlns:a16="http://schemas.microsoft.com/office/drawing/2014/main" id="{0F012D6E-0D48-3A4A-8B88-88EE5CC3455E}"/>
              </a:ext>
            </a:extLst>
          </p:cNvPr>
          <p:cNvPicPr>
            <a:picLocks noChangeAspect="1"/>
          </p:cNvPicPr>
          <p:nvPr/>
        </p:nvPicPr>
        <p:blipFill rotWithShape="1">
          <a:blip r:embed="rId3"/>
          <a:srcRect l="15976" t="14461" r="15978" b="12266"/>
          <a:stretch/>
        </p:blipFill>
        <p:spPr>
          <a:xfrm>
            <a:off x="10109199" y="5550735"/>
            <a:ext cx="1849717" cy="1195087"/>
          </a:xfrm>
          <a:prstGeom prst="rect">
            <a:avLst/>
          </a:prstGeom>
          <a:ln w="38100">
            <a:solidFill>
              <a:schemeClr val="tx1"/>
            </a:solidFill>
          </a:ln>
        </p:spPr>
      </p:pic>
    </p:spTree>
    <p:extLst>
      <p:ext uri="{BB962C8B-B14F-4D97-AF65-F5344CB8AC3E}">
        <p14:creationId xmlns:p14="http://schemas.microsoft.com/office/powerpoint/2010/main" val="279069398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CAEC744-47A3-764D-A328-179B8FC2FB2A}"/>
              </a:ext>
            </a:extLst>
          </p:cNvPr>
          <p:cNvPicPr>
            <a:picLocks noChangeAspect="1"/>
          </p:cNvPicPr>
          <p:nvPr/>
        </p:nvPicPr>
        <p:blipFill>
          <a:blip r:embed="rId2"/>
          <a:stretch>
            <a:fillRect/>
          </a:stretch>
        </p:blipFill>
        <p:spPr>
          <a:xfrm>
            <a:off x="0" y="1422400"/>
            <a:ext cx="12192000" cy="5474650"/>
          </a:xfrm>
          <a:prstGeom prst="rect">
            <a:avLst/>
          </a:prstGeom>
        </p:spPr>
      </p:pic>
      <p:sp>
        <p:nvSpPr>
          <p:cNvPr id="4" name="Google Shape;442;p59">
            <a:extLst>
              <a:ext uri="{FF2B5EF4-FFF2-40B4-BE49-F238E27FC236}">
                <a16:creationId xmlns:a16="http://schemas.microsoft.com/office/drawing/2014/main" id="{C3B32521-8263-D044-AC42-0A87287BD091}"/>
              </a:ext>
            </a:extLst>
          </p:cNvPr>
          <p:cNvSpPr txBox="1">
            <a:spLocks noGrp="1"/>
          </p:cNvSpPr>
          <p:nvPr>
            <p:ph type="title"/>
          </p:nvPr>
        </p:nvSpPr>
        <p:spPr>
          <a:xfrm>
            <a:off x="1226372" y="345128"/>
            <a:ext cx="10213788" cy="857338"/>
          </a:xfrm>
          <a:prstGeom prst="rect">
            <a:avLst/>
          </a:prstGeom>
          <a:solidFill>
            <a:schemeClr val="accent2"/>
          </a:solidFill>
          <a:ln>
            <a:noFill/>
          </a:ln>
        </p:spPr>
        <p:txBody>
          <a:bodyPr spcFirstLastPara="1" wrap="square" lIns="91425" tIns="91425" rIns="91425" bIns="91425" anchor="ctr" anchorCtr="0">
            <a:noAutofit/>
          </a:bodyPr>
          <a:lstStyle/>
          <a:p>
            <a:pPr marL="0" marR="0" lvl="0" indent="0" algn="l" rtl="0">
              <a:lnSpc>
                <a:spcPct val="90000"/>
              </a:lnSpc>
              <a:spcBef>
                <a:spcPts val="0"/>
              </a:spcBef>
              <a:spcAft>
                <a:spcPts val="0"/>
              </a:spcAft>
              <a:buClr>
                <a:schemeClr val="dk1"/>
              </a:buClr>
              <a:buSzPts val="4000"/>
              <a:buFont typeface="Century Gothic"/>
              <a:buNone/>
            </a:pPr>
            <a:r>
              <a:rPr lang="en-GB" sz="4400" b="1" cap="none" dirty="0" err="1">
                <a:solidFill>
                  <a:schemeClr val="bg1"/>
                </a:solidFill>
                <a:latin typeface="Segoe Print" panose="02000800000000000000" pitchFamily="2" charset="0"/>
                <a:ea typeface="Calibri"/>
                <a:cs typeface="Calibri"/>
                <a:sym typeface="Calibri"/>
              </a:rPr>
              <a:t>Oes</a:t>
            </a:r>
            <a:r>
              <a:rPr lang="en-GB" sz="4400" b="1" cap="none" dirty="0">
                <a:solidFill>
                  <a:schemeClr val="bg1"/>
                </a:solidFill>
                <a:latin typeface="Segoe Print" panose="02000800000000000000" pitchFamily="2" charset="0"/>
                <a:ea typeface="Calibri"/>
                <a:cs typeface="Calibri"/>
                <a:sym typeface="Calibri"/>
              </a:rPr>
              <a:t> </a:t>
            </a:r>
            <a:r>
              <a:rPr lang="en-GB" sz="4400" b="1" cap="none" dirty="0" err="1">
                <a:solidFill>
                  <a:schemeClr val="bg1"/>
                </a:solidFill>
                <a:latin typeface="Segoe Print" panose="02000800000000000000" pitchFamily="2" charset="0"/>
                <a:ea typeface="Calibri"/>
                <a:cs typeface="Calibri"/>
                <a:sym typeface="Calibri"/>
              </a:rPr>
              <a:t>cwestiwn</a:t>
            </a:r>
            <a:r>
              <a:rPr lang="en-GB" sz="4400" b="1" cap="none" dirty="0">
                <a:solidFill>
                  <a:schemeClr val="bg1"/>
                </a:solidFill>
                <a:latin typeface="Segoe Print" panose="02000800000000000000" pitchFamily="2" charset="0"/>
                <a:ea typeface="Calibri"/>
                <a:cs typeface="Calibri"/>
                <a:sym typeface="Calibri"/>
              </a:rPr>
              <a:t>?</a:t>
            </a:r>
            <a:r>
              <a:rPr lang="en-GB" sz="4400" b="1" i="0" u="none" strike="noStrike" cap="none" dirty="0">
                <a:solidFill>
                  <a:schemeClr val="bg1"/>
                </a:solidFill>
                <a:latin typeface="Segoe Print" panose="02000800000000000000" pitchFamily="2" charset="0"/>
                <a:ea typeface="Calibri"/>
                <a:cs typeface="Calibri"/>
                <a:sym typeface="Calibri"/>
              </a:rPr>
              <a:t>        Any questions?</a:t>
            </a:r>
            <a:endParaRPr sz="4400" b="1" i="0" u="none" strike="noStrike" cap="none" dirty="0">
              <a:solidFill>
                <a:schemeClr val="bg1"/>
              </a:solidFill>
              <a:latin typeface="Segoe Print" panose="02000800000000000000" pitchFamily="2" charset="0"/>
              <a:ea typeface="Calibri"/>
              <a:cs typeface="Calibri"/>
              <a:sym typeface="Calibri"/>
            </a:endParaRPr>
          </a:p>
        </p:txBody>
      </p:sp>
    </p:spTree>
    <p:extLst>
      <p:ext uri="{BB962C8B-B14F-4D97-AF65-F5344CB8AC3E}">
        <p14:creationId xmlns:p14="http://schemas.microsoft.com/office/powerpoint/2010/main" val="351905754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8A3E04FD-8F37-DE4A-9BD5-B94E63A69AA9}"/>
              </a:ext>
            </a:extLst>
          </p:cNvPr>
          <p:cNvSpPr txBox="1"/>
          <p:nvPr/>
        </p:nvSpPr>
        <p:spPr>
          <a:xfrm>
            <a:off x="284878" y="237066"/>
            <a:ext cx="11703921" cy="5786199"/>
          </a:xfrm>
          <a:prstGeom prst="rect">
            <a:avLst/>
          </a:prstGeom>
          <a:solidFill>
            <a:schemeClr val="bg1"/>
          </a:solidFill>
          <a:ln w="38100">
            <a:solidFill>
              <a:schemeClr val="accent1"/>
            </a:solidFill>
          </a:ln>
        </p:spPr>
        <p:txBody>
          <a:bodyPr wrap="square" rtlCol="0">
            <a:spAutoFit/>
          </a:bodyPr>
          <a:lstStyle/>
          <a:p>
            <a:pPr algn="ctr"/>
            <a:r>
              <a:rPr lang="cy-GB" sz="3200" b="1" u="sng" dirty="0"/>
              <a:t>Welsh mini micro lesson guidance</a:t>
            </a:r>
            <a:endParaRPr lang="en-GB" sz="3200" dirty="0"/>
          </a:p>
          <a:p>
            <a:r>
              <a:rPr lang="cy-GB" b="1" dirty="0"/>
              <a:t> </a:t>
            </a:r>
            <a:endParaRPr lang="en-GB" dirty="0"/>
          </a:p>
          <a:p>
            <a:r>
              <a:rPr lang="cy-GB" sz="2000" dirty="0"/>
              <a:t>These are the key points with regards to the filmed mini micro sessions on </a:t>
            </a:r>
            <a:r>
              <a:rPr lang="cy-GB" sz="2000" b="1" dirty="0"/>
              <a:t>27.4.2021</a:t>
            </a:r>
            <a:r>
              <a:rPr lang="cy-GB" sz="2000" dirty="0"/>
              <a:t> : </a:t>
            </a:r>
            <a:endParaRPr lang="en-GB" sz="2000" dirty="0"/>
          </a:p>
          <a:p>
            <a:r>
              <a:rPr lang="cy-GB" sz="2000" dirty="0"/>
              <a:t> </a:t>
            </a:r>
            <a:endParaRPr lang="en-GB" sz="2000" dirty="0"/>
          </a:p>
          <a:p>
            <a:endParaRPr lang="cy-GB" sz="2000" b="1" u="sng" dirty="0"/>
          </a:p>
          <a:p>
            <a:r>
              <a:rPr lang="cy-GB" sz="2000" b="1" u="sng" dirty="0"/>
              <a:t>Timetable</a:t>
            </a:r>
            <a:r>
              <a:rPr lang="cy-GB" sz="2000" dirty="0"/>
              <a:t> :</a:t>
            </a:r>
            <a:endParaRPr lang="en-GB" sz="2000" dirty="0"/>
          </a:p>
          <a:p>
            <a:pPr marL="342900" lvl="0" indent="-342900">
              <a:buFont typeface="Arial" panose="020B0604020202020204" pitchFamily="34" charset="0"/>
              <a:buChar char="•"/>
            </a:pPr>
            <a:r>
              <a:rPr lang="cy-GB" sz="2000" dirty="0"/>
              <a:t>Your tutor will share the timetable with you beforehand</a:t>
            </a:r>
            <a:endParaRPr lang="en-GB" sz="2000" dirty="0"/>
          </a:p>
          <a:p>
            <a:pPr marL="342900" lvl="0" indent="-342900">
              <a:buFont typeface="Arial" panose="020B0604020202020204" pitchFamily="34" charset="0"/>
              <a:buChar char="•"/>
            </a:pPr>
            <a:r>
              <a:rPr lang="cy-GB" sz="2000" dirty="0"/>
              <a:t>It is each group’s responsibility to set up their meeting, and to ensure that all members receive an invitation to partake in the activity. To facilitate this, it is a good idea for one group member to be the organiser. </a:t>
            </a:r>
            <a:endParaRPr lang="en-GB" sz="2000" dirty="0"/>
          </a:p>
          <a:p>
            <a:pPr marL="342900" lvl="0" indent="-342900">
              <a:buFont typeface="Arial" panose="020B0604020202020204" pitchFamily="34" charset="0"/>
              <a:buChar char="•"/>
            </a:pPr>
            <a:r>
              <a:rPr lang="cy-GB" sz="2000" dirty="0"/>
              <a:t>If you cannot attend for whichever reason, you must let the tutor know beforehand. </a:t>
            </a:r>
            <a:endParaRPr lang="en-GB" sz="2000" dirty="0"/>
          </a:p>
          <a:p>
            <a:endParaRPr lang="cy-GB" sz="2000" b="1" u="sng" dirty="0"/>
          </a:p>
          <a:p>
            <a:endParaRPr lang="cy-GB" sz="2000" b="1" u="sng" dirty="0"/>
          </a:p>
          <a:p>
            <a:r>
              <a:rPr lang="cy-GB" sz="2000" b="1" u="sng" dirty="0"/>
              <a:t>Grouping details</a:t>
            </a:r>
            <a:r>
              <a:rPr lang="cy-GB" sz="2000" dirty="0"/>
              <a:t> : </a:t>
            </a:r>
            <a:endParaRPr lang="en-GB" sz="2000" dirty="0"/>
          </a:p>
          <a:p>
            <a:pPr marL="342900" lvl="0" indent="-342900">
              <a:buFont typeface="Arial" panose="020B0604020202020204" pitchFamily="34" charset="0"/>
              <a:buChar char="•"/>
            </a:pPr>
            <a:r>
              <a:rPr lang="cy-GB" sz="2000" dirty="0"/>
              <a:t>Each group will consist of 4 students</a:t>
            </a:r>
            <a:endParaRPr lang="en-GB" sz="2000" dirty="0"/>
          </a:p>
          <a:p>
            <a:pPr marL="342900" lvl="0" indent="-342900">
              <a:buFont typeface="Arial" panose="020B0604020202020204" pitchFamily="34" charset="0"/>
              <a:buChar char="•"/>
            </a:pPr>
            <a:r>
              <a:rPr lang="cy-GB" sz="2000" dirty="0"/>
              <a:t>Within each group, every participant will get the opportunity to be the ‘teacher’ once and a ‘pupil’ three times</a:t>
            </a:r>
            <a:endParaRPr lang="en-GB" sz="2000" dirty="0"/>
          </a:p>
          <a:p>
            <a:pPr marL="342900" lvl="0" indent="-342900">
              <a:buFont typeface="Arial" panose="020B0604020202020204" pitchFamily="34" charset="0"/>
              <a:buChar char="•"/>
            </a:pPr>
            <a:r>
              <a:rPr lang="cy-GB" sz="2000" dirty="0"/>
              <a:t>Your tutor will decide on the groups</a:t>
            </a:r>
            <a:endParaRPr lang="en-GB" sz="2000" dirty="0"/>
          </a:p>
          <a:p>
            <a:pPr marL="342900" lvl="0" indent="-342900">
              <a:buFont typeface="Arial" panose="020B0604020202020204" pitchFamily="34" charset="0"/>
              <a:buChar char="•"/>
            </a:pPr>
            <a:r>
              <a:rPr lang="cy-GB" sz="2000" dirty="0"/>
              <a:t>You will decide within your group who will  lead in which order.</a:t>
            </a:r>
            <a:endParaRPr lang="en-GB" sz="2000" dirty="0"/>
          </a:p>
        </p:txBody>
      </p:sp>
      <p:pic>
        <p:nvPicPr>
          <p:cNvPr id="3" name="Picture 2">
            <a:extLst>
              <a:ext uri="{FF2B5EF4-FFF2-40B4-BE49-F238E27FC236}">
                <a16:creationId xmlns:a16="http://schemas.microsoft.com/office/drawing/2014/main" id="{6CDA9ACB-E3B1-9E4B-9C5D-894A5806CDE6}"/>
              </a:ext>
            </a:extLst>
          </p:cNvPr>
          <p:cNvPicPr>
            <a:picLocks noChangeAspect="1"/>
          </p:cNvPicPr>
          <p:nvPr/>
        </p:nvPicPr>
        <p:blipFill>
          <a:blip r:embed="rId3"/>
          <a:stretch>
            <a:fillRect/>
          </a:stretch>
        </p:blipFill>
        <p:spPr>
          <a:xfrm>
            <a:off x="41244" y="6317250"/>
            <a:ext cx="2766236" cy="428572"/>
          </a:xfrm>
          <a:prstGeom prst="rect">
            <a:avLst/>
          </a:prstGeom>
        </p:spPr>
      </p:pic>
      <p:pic>
        <p:nvPicPr>
          <p:cNvPr id="4" name="Picture 3">
            <a:extLst>
              <a:ext uri="{FF2B5EF4-FFF2-40B4-BE49-F238E27FC236}">
                <a16:creationId xmlns:a16="http://schemas.microsoft.com/office/drawing/2014/main" id="{B8EA240A-2B52-7B45-8FBB-50FD1C3D9C2D}"/>
              </a:ext>
            </a:extLst>
          </p:cNvPr>
          <p:cNvPicPr>
            <a:picLocks noChangeAspect="1"/>
          </p:cNvPicPr>
          <p:nvPr/>
        </p:nvPicPr>
        <p:blipFill rotWithShape="1">
          <a:blip r:embed="rId4"/>
          <a:srcRect l="15976" t="14461" r="15978" b="12266"/>
          <a:stretch/>
        </p:blipFill>
        <p:spPr>
          <a:xfrm>
            <a:off x="10109199" y="5550735"/>
            <a:ext cx="1849717" cy="1195087"/>
          </a:xfrm>
          <a:prstGeom prst="rect">
            <a:avLst/>
          </a:prstGeom>
          <a:ln w="38100">
            <a:solidFill>
              <a:schemeClr val="tx1"/>
            </a:solidFill>
          </a:ln>
        </p:spPr>
      </p:pic>
    </p:spTree>
    <p:extLst>
      <p:ext uri="{BB962C8B-B14F-4D97-AF65-F5344CB8AC3E}">
        <p14:creationId xmlns:p14="http://schemas.microsoft.com/office/powerpoint/2010/main" val="393543761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8A3E04FD-8F37-DE4A-9BD5-B94E63A69AA9}"/>
              </a:ext>
            </a:extLst>
          </p:cNvPr>
          <p:cNvSpPr txBox="1"/>
          <p:nvPr/>
        </p:nvSpPr>
        <p:spPr>
          <a:xfrm>
            <a:off x="247625" y="416559"/>
            <a:ext cx="11703921" cy="5447645"/>
          </a:xfrm>
          <a:prstGeom prst="rect">
            <a:avLst/>
          </a:prstGeom>
          <a:solidFill>
            <a:schemeClr val="bg1"/>
          </a:solidFill>
          <a:ln w="38100">
            <a:solidFill>
              <a:srgbClr val="C00000"/>
            </a:solidFill>
          </a:ln>
        </p:spPr>
        <p:txBody>
          <a:bodyPr wrap="square" rtlCol="0">
            <a:spAutoFit/>
          </a:bodyPr>
          <a:lstStyle/>
          <a:p>
            <a:r>
              <a:rPr lang="cy-GB" b="1" dirty="0"/>
              <a:t> </a:t>
            </a:r>
            <a:endParaRPr lang="en-GB" dirty="0"/>
          </a:p>
          <a:p>
            <a:r>
              <a:rPr lang="cy-GB" dirty="0"/>
              <a:t> </a:t>
            </a:r>
            <a:r>
              <a:rPr lang="cy-GB" sz="2400" b="1" u="sng" dirty="0"/>
              <a:t>The teaching session</a:t>
            </a:r>
            <a:r>
              <a:rPr lang="cy-GB" sz="2400" dirty="0"/>
              <a:t> :</a:t>
            </a:r>
            <a:endParaRPr lang="en-GB" sz="2400" dirty="0"/>
          </a:p>
          <a:p>
            <a:pPr marL="342900" lvl="0" indent="-342900">
              <a:buFont typeface="Arial" panose="020B0604020202020204" pitchFamily="34" charset="0"/>
              <a:buChar char="•"/>
            </a:pPr>
            <a:r>
              <a:rPr lang="cy-GB" sz="2400" dirty="0"/>
              <a:t>You do not have to record your lesson. This is optional.</a:t>
            </a:r>
            <a:endParaRPr lang="en-GB" sz="2400" dirty="0"/>
          </a:p>
          <a:p>
            <a:pPr marL="342900" lvl="0" indent="-342900">
              <a:buFont typeface="Arial" panose="020B0604020202020204" pitchFamily="34" charset="0"/>
              <a:buChar char="•"/>
            </a:pPr>
            <a:r>
              <a:rPr lang="cy-GB" sz="2400" dirty="0"/>
              <a:t>If you do choose to record, when it is your turn to teach, make sure that you are the ‘presenter’ and that you press ‘record’ at the start. </a:t>
            </a:r>
            <a:endParaRPr lang="en-GB" sz="2400" dirty="0"/>
          </a:p>
          <a:p>
            <a:pPr marL="342900" lvl="0" indent="-342900">
              <a:buFont typeface="Arial" panose="020B0604020202020204" pitchFamily="34" charset="0"/>
              <a:buChar char="•"/>
            </a:pPr>
            <a:r>
              <a:rPr lang="cy-GB" sz="2400" dirty="0"/>
              <a:t>At the end of the lesson, make sure to stop and save the recording</a:t>
            </a:r>
            <a:endParaRPr lang="en-GB" sz="2400" dirty="0"/>
          </a:p>
          <a:p>
            <a:pPr marL="342900" lvl="0" indent="-342900">
              <a:buFont typeface="Arial" panose="020B0604020202020204" pitchFamily="34" charset="0"/>
              <a:buChar char="•"/>
            </a:pPr>
            <a:r>
              <a:rPr lang="cy-GB" sz="2400" b="1" u="sng" dirty="0"/>
              <a:t>Everyone</a:t>
            </a:r>
            <a:r>
              <a:rPr lang="cy-GB" sz="2400" b="1" dirty="0"/>
              <a:t> must have their cameras on, and make sure beforehand that both your camera and microphone are working. </a:t>
            </a:r>
            <a:endParaRPr lang="en-GB" sz="2400" dirty="0"/>
          </a:p>
          <a:p>
            <a:pPr marL="342900" lvl="0" indent="-342900">
              <a:buFont typeface="Arial" panose="020B0604020202020204" pitchFamily="34" charset="0"/>
              <a:buChar char="•"/>
            </a:pPr>
            <a:r>
              <a:rPr lang="cy-GB" sz="2400" dirty="0"/>
              <a:t>It does not matter if your lesson runs slightly over the allocated time, but try to ensure that your lesson isn’t far too short or far too long</a:t>
            </a:r>
            <a:endParaRPr lang="en-GB" sz="2400" dirty="0"/>
          </a:p>
          <a:p>
            <a:pPr lvl="0"/>
            <a:endParaRPr lang="cy-GB" sz="2400" dirty="0"/>
          </a:p>
          <a:p>
            <a:pPr lvl="0"/>
            <a:endParaRPr lang="cy-GB" sz="2400" dirty="0"/>
          </a:p>
          <a:p>
            <a:pPr lvl="0"/>
            <a:r>
              <a:rPr lang="cy-GB" sz="2400" dirty="0"/>
              <a:t>Your tutor will not be present and will not be assessing your lesson live. They will however be available on e-mail during the session. </a:t>
            </a:r>
            <a:endParaRPr lang="en-GB" sz="2400" dirty="0"/>
          </a:p>
          <a:p>
            <a:endParaRPr lang="en-US" dirty="0"/>
          </a:p>
        </p:txBody>
      </p:sp>
      <p:pic>
        <p:nvPicPr>
          <p:cNvPr id="3" name="Picture 2">
            <a:extLst>
              <a:ext uri="{FF2B5EF4-FFF2-40B4-BE49-F238E27FC236}">
                <a16:creationId xmlns:a16="http://schemas.microsoft.com/office/drawing/2014/main" id="{F0196E3F-E412-6E47-8A28-AB7FB531D6F6}"/>
              </a:ext>
            </a:extLst>
          </p:cNvPr>
          <p:cNvPicPr>
            <a:picLocks noChangeAspect="1"/>
          </p:cNvPicPr>
          <p:nvPr/>
        </p:nvPicPr>
        <p:blipFill>
          <a:blip r:embed="rId2"/>
          <a:stretch>
            <a:fillRect/>
          </a:stretch>
        </p:blipFill>
        <p:spPr>
          <a:xfrm>
            <a:off x="41244" y="6317250"/>
            <a:ext cx="2766236" cy="428572"/>
          </a:xfrm>
          <a:prstGeom prst="rect">
            <a:avLst/>
          </a:prstGeom>
        </p:spPr>
      </p:pic>
      <p:pic>
        <p:nvPicPr>
          <p:cNvPr id="4" name="Picture 3">
            <a:extLst>
              <a:ext uri="{FF2B5EF4-FFF2-40B4-BE49-F238E27FC236}">
                <a16:creationId xmlns:a16="http://schemas.microsoft.com/office/drawing/2014/main" id="{3A9F4B0B-8FE3-7742-BEEF-0238B0BBE540}"/>
              </a:ext>
            </a:extLst>
          </p:cNvPr>
          <p:cNvPicPr>
            <a:picLocks noChangeAspect="1"/>
          </p:cNvPicPr>
          <p:nvPr/>
        </p:nvPicPr>
        <p:blipFill rotWithShape="1">
          <a:blip r:embed="rId3"/>
          <a:srcRect l="15976" t="14461" r="15978" b="12266"/>
          <a:stretch/>
        </p:blipFill>
        <p:spPr>
          <a:xfrm>
            <a:off x="10109199" y="5550735"/>
            <a:ext cx="1849717" cy="1195087"/>
          </a:xfrm>
          <a:prstGeom prst="rect">
            <a:avLst/>
          </a:prstGeom>
          <a:ln w="38100">
            <a:solidFill>
              <a:schemeClr val="tx1"/>
            </a:solidFill>
          </a:ln>
        </p:spPr>
      </p:pic>
    </p:spTree>
    <p:extLst>
      <p:ext uri="{BB962C8B-B14F-4D97-AF65-F5344CB8AC3E}">
        <p14:creationId xmlns:p14="http://schemas.microsoft.com/office/powerpoint/2010/main" val="339047750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231093C-EAC7-0146-9832-AF09257A8709}"/>
              </a:ext>
            </a:extLst>
          </p:cNvPr>
          <p:cNvSpPr>
            <a:spLocks noGrp="1"/>
          </p:cNvSpPr>
          <p:nvPr>
            <p:ph idx="1"/>
          </p:nvPr>
        </p:nvSpPr>
        <p:spPr>
          <a:xfrm>
            <a:off x="139374" y="1196244"/>
            <a:ext cx="11835749" cy="5239406"/>
          </a:xfrm>
          <a:solidFill>
            <a:schemeClr val="bg1"/>
          </a:solidFill>
        </p:spPr>
        <p:txBody>
          <a:bodyPr>
            <a:noAutofit/>
          </a:bodyPr>
          <a:lstStyle/>
          <a:p>
            <a:r>
              <a:rPr lang="en-US" sz="2400" dirty="0" err="1"/>
              <a:t>Defnyddiwch</a:t>
            </a:r>
            <a:r>
              <a:rPr lang="en-US" sz="2400" dirty="0"/>
              <a:t> </a:t>
            </a:r>
            <a:r>
              <a:rPr lang="en-US" sz="2400" dirty="0" err="1"/>
              <a:t>eich</a:t>
            </a:r>
            <a:r>
              <a:rPr lang="en-US" sz="2400" dirty="0"/>
              <a:t> </a:t>
            </a:r>
            <a:r>
              <a:rPr lang="en-US" sz="2400" dirty="0" err="1"/>
              <a:t>darlith</a:t>
            </a:r>
            <a:r>
              <a:rPr lang="en-US" sz="2400" dirty="0"/>
              <a:t> </a:t>
            </a:r>
            <a:r>
              <a:rPr lang="en-US" sz="2400" dirty="0" err="1"/>
              <a:t>Gymraeg</a:t>
            </a:r>
            <a:r>
              <a:rPr lang="en-US" sz="2400" dirty="0"/>
              <a:t> </a:t>
            </a:r>
            <a:r>
              <a:rPr lang="en-US" sz="2400" dirty="0" err="1"/>
              <a:t>yr</a:t>
            </a:r>
            <a:r>
              <a:rPr lang="en-US" sz="2400" dirty="0"/>
              <a:t> </a:t>
            </a:r>
            <a:r>
              <a:rPr lang="en-US" sz="2400" dirty="0" err="1"/>
              <a:t>wythnos</a:t>
            </a:r>
            <a:r>
              <a:rPr lang="en-US" sz="2400" dirty="0"/>
              <a:t> </a:t>
            </a:r>
            <a:r>
              <a:rPr lang="en-US" sz="2400" dirty="0" err="1"/>
              <a:t>nesaf</a:t>
            </a:r>
            <a:r>
              <a:rPr lang="en-US" sz="2400" dirty="0"/>
              <a:t> </a:t>
            </a:r>
            <a:r>
              <a:rPr lang="en-US" sz="2400" dirty="0" err="1"/>
              <a:t>i</a:t>
            </a:r>
            <a:r>
              <a:rPr lang="en-US" sz="2400" dirty="0"/>
              <a:t> </a:t>
            </a:r>
            <a:r>
              <a:rPr lang="en-US" sz="2400" dirty="0" err="1"/>
              <a:t>recordio’r</a:t>
            </a:r>
            <a:r>
              <a:rPr lang="en-US" sz="2400" dirty="0"/>
              <a:t> </a:t>
            </a:r>
            <a:r>
              <a:rPr lang="en-US" sz="2400" dirty="0" err="1"/>
              <a:t>gwersi</a:t>
            </a:r>
            <a:r>
              <a:rPr lang="en-US" sz="2400" dirty="0"/>
              <a:t> – </a:t>
            </a:r>
            <a:r>
              <a:rPr lang="en-US" sz="2400" dirty="0" err="1"/>
              <a:t>mae</a:t>
            </a:r>
            <a:r>
              <a:rPr lang="en-US" sz="2400" dirty="0"/>
              <a:t> hi </a:t>
            </a:r>
            <a:r>
              <a:rPr lang="en-US" sz="2400" dirty="0" err="1"/>
              <a:t>ar</a:t>
            </a:r>
            <a:r>
              <a:rPr lang="en-US" sz="2400" dirty="0"/>
              <a:t> </a:t>
            </a:r>
            <a:r>
              <a:rPr lang="en-US" sz="2400" dirty="0" err="1"/>
              <a:t>yr</a:t>
            </a:r>
            <a:r>
              <a:rPr lang="en-US" sz="2400" dirty="0"/>
              <a:t> </a:t>
            </a:r>
            <a:r>
              <a:rPr lang="en-US" sz="2400" dirty="0" err="1"/>
              <a:t>amserlen</a:t>
            </a:r>
            <a:r>
              <a:rPr lang="en-US" sz="2400" dirty="0"/>
              <a:t> </a:t>
            </a:r>
            <a:r>
              <a:rPr lang="en-US" sz="2400" dirty="0" err="1"/>
              <a:t>yn</a:t>
            </a:r>
            <a:r>
              <a:rPr lang="en-US" sz="2400" dirty="0"/>
              <a:t> </a:t>
            </a:r>
            <a:r>
              <a:rPr lang="en-US" sz="2400" dirty="0" err="1"/>
              <a:t>barod</a:t>
            </a:r>
            <a:r>
              <a:rPr lang="en-US" sz="2400" dirty="0"/>
              <a:t>!</a:t>
            </a:r>
          </a:p>
          <a:p>
            <a:r>
              <a:rPr lang="en-US" sz="2400" dirty="0" err="1"/>
              <a:t>Os</a:t>
            </a:r>
            <a:r>
              <a:rPr lang="en-US" sz="2400" dirty="0"/>
              <a:t> </a:t>
            </a:r>
            <a:r>
              <a:rPr lang="en-US" sz="2400" dirty="0" err="1"/>
              <a:t>ydych</a:t>
            </a:r>
            <a:r>
              <a:rPr lang="en-US" sz="2400" dirty="0"/>
              <a:t> chi </a:t>
            </a:r>
            <a:r>
              <a:rPr lang="en-US" sz="2400" dirty="0" err="1"/>
              <a:t>wedi</a:t>
            </a:r>
            <a:r>
              <a:rPr lang="en-US" sz="2400" dirty="0"/>
              <a:t> </a:t>
            </a:r>
            <a:r>
              <a:rPr lang="en-US" sz="2400" dirty="0" err="1"/>
              <a:t>llwyddo</a:t>
            </a:r>
            <a:r>
              <a:rPr lang="en-US" sz="2400" dirty="0"/>
              <a:t> </a:t>
            </a:r>
            <a:r>
              <a:rPr lang="en-US" sz="2400" dirty="0" err="1"/>
              <a:t>recordio</a:t>
            </a:r>
            <a:r>
              <a:rPr lang="en-US" sz="2400" dirty="0"/>
              <a:t> </a:t>
            </a:r>
            <a:r>
              <a:rPr lang="en-US" sz="2400" dirty="0" err="1"/>
              <a:t>gwers</a:t>
            </a:r>
            <a:r>
              <a:rPr lang="en-US" sz="2400" dirty="0"/>
              <a:t> </a:t>
            </a:r>
            <a:r>
              <a:rPr lang="en-US" sz="2400" dirty="0" err="1"/>
              <a:t>yn</a:t>
            </a:r>
            <a:r>
              <a:rPr lang="en-US" sz="2400" dirty="0"/>
              <a:t> </a:t>
            </a:r>
            <a:r>
              <a:rPr lang="en-US" sz="2400" dirty="0" err="1"/>
              <a:t>barod</a:t>
            </a:r>
            <a:r>
              <a:rPr lang="en-US" sz="2400" dirty="0"/>
              <a:t> </a:t>
            </a:r>
            <a:r>
              <a:rPr lang="en-US" sz="2400" dirty="0" err="1"/>
              <a:t>yn</a:t>
            </a:r>
            <a:r>
              <a:rPr lang="en-US" sz="2400" dirty="0"/>
              <a:t> </a:t>
            </a:r>
            <a:r>
              <a:rPr lang="en-US" sz="2400" dirty="0" err="1"/>
              <a:t>yr</a:t>
            </a:r>
            <a:r>
              <a:rPr lang="en-US" sz="2400" dirty="0"/>
              <a:t> </a:t>
            </a:r>
            <a:r>
              <a:rPr lang="en-US" sz="2400" dirty="0" err="1"/>
              <a:t>ysgol</a:t>
            </a:r>
            <a:r>
              <a:rPr lang="en-US" sz="2400" dirty="0"/>
              <a:t>, does dim </a:t>
            </a:r>
            <a:r>
              <a:rPr lang="en-US" sz="2400" dirty="0" err="1"/>
              <a:t>rhaid</a:t>
            </a:r>
            <a:r>
              <a:rPr lang="en-US" sz="2400" dirty="0"/>
              <a:t> </a:t>
            </a:r>
            <a:r>
              <a:rPr lang="en-US" sz="2400" dirty="0" err="1"/>
              <a:t>i</a:t>
            </a:r>
            <a:r>
              <a:rPr lang="en-US" sz="2400" dirty="0"/>
              <a:t> chi </a:t>
            </a:r>
            <a:r>
              <a:rPr lang="en-US" sz="2400" dirty="0" err="1"/>
              <a:t>recordio</a:t>
            </a:r>
            <a:r>
              <a:rPr lang="en-US" sz="2400" dirty="0"/>
              <a:t> </a:t>
            </a:r>
            <a:r>
              <a:rPr lang="en-US" sz="2400" dirty="0" err="1"/>
              <a:t>gwers</a:t>
            </a:r>
            <a:r>
              <a:rPr lang="en-US" sz="2400" dirty="0"/>
              <a:t> </a:t>
            </a:r>
            <a:r>
              <a:rPr lang="en-US" sz="2400" dirty="0" err="1"/>
              <a:t>yr</a:t>
            </a:r>
            <a:r>
              <a:rPr lang="en-US" sz="2400" dirty="0"/>
              <a:t> </a:t>
            </a:r>
            <a:r>
              <a:rPr lang="en-US" sz="2400" dirty="0" err="1"/>
              <a:t>wythnos</a:t>
            </a:r>
            <a:r>
              <a:rPr lang="en-US" sz="2400" dirty="0"/>
              <a:t> </a:t>
            </a:r>
            <a:r>
              <a:rPr lang="en-US" sz="2400" dirty="0" err="1"/>
              <a:t>nesaf</a:t>
            </a:r>
            <a:r>
              <a:rPr lang="en-US" sz="2400" dirty="0"/>
              <a:t>.  OND, </a:t>
            </a:r>
            <a:r>
              <a:rPr lang="en-US" sz="2400" dirty="0" err="1"/>
              <a:t>gallwch</a:t>
            </a:r>
            <a:r>
              <a:rPr lang="en-US" sz="2400" dirty="0"/>
              <a:t> </a:t>
            </a:r>
            <a:r>
              <a:rPr lang="en-US" sz="2400" dirty="0" err="1"/>
              <a:t>recordio</a:t>
            </a:r>
            <a:r>
              <a:rPr lang="en-US" sz="2400" dirty="0"/>
              <a:t> </a:t>
            </a:r>
            <a:r>
              <a:rPr lang="en-US" sz="2400" dirty="0" err="1"/>
              <a:t>gwers</a:t>
            </a:r>
            <a:r>
              <a:rPr lang="en-US" sz="2400" dirty="0"/>
              <a:t> </a:t>
            </a:r>
            <a:r>
              <a:rPr lang="en-US" sz="2400" dirty="0" err="1"/>
              <a:t>yr</a:t>
            </a:r>
            <a:r>
              <a:rPr lang="en-US" sz="2400" dirty="0"/>
              <a:t> </a:t>
            </a:r>
            <a:r>
              <a:rPr lang="en-US" sz="2400" dirty="0" err="1"/>
              <a:t>wythnos</a:t>
            </a:r>
            <a:r>
              <a:rPr lang="en-US" sz="2400" dirty="0"/>
              <a:t> </a:t>
            </a:r>
            <a:r>
              <a:rPr lang="en-US" sz="2400" dirty="0" err="1"/>
              <a:t>nesaf</a:t>
            </a:r>
            <a:r>
              <a:rPr lang="en-US" sz="2400" dirty="0"/>
              <a:t> </a:t>
            </a:r>
            <a:r>
              <a:rPr lang="en-US" sz="2400" dirty="0" err="1"/>
              <a:t>a’i</a:t>
            </a:r>
            <a:r>
              <a:rPr lang="en-US" sz="2400" dirty="0"/>
              <a:t> </a:t>
            </a:r>
            <a:r>
              <a:rPr lang="en-US" sz="2400" dirty="0" err="1"/>
              <a:t>chynnwys</a:t>
            </a:r>
            <a:r>
              <a:rPr lang="en-US" sz="2400" dirty="0"/>
              <a:t> </a:t>
            </a:r>
            <a:r>
              <a:rPr lang="en-US" sz="2400" dirty="0" err="1"/>
              <a:t>yn</a:t>
            </a:r>
            <a:r>
              <a:rPr lang="en-US" sz="2400" dirty="0"/>
              <a:t> </a:t>
            </a:r>
            <a:r>
              <a:rPr lang="en-US" sz="2400" dirty="0" err="1"/>
              <a:t>yr</a:t>
            </a:r>
            <a:r>
              <a:rPr lang="en-US" sz="2400" dirty="0"/>
              <a:t> </a:t>
            </a:r>
            <a:r>
              <a:rPr lang="en-US" sz="2400" dirty="0" err="1"/>
              <a:t>adran</a:t>
            </a:r>
            <a:r>
              <a:rPr lang="en-US" sz="2400" dirty="0"/>
              <a:t> ‘</a:t>
            </a:r>
            <a:r>
              <a:rPr lang="en-US" sz="2400" dirty="0" err="1"/>
              <a:t>tystiolaeth</a:t>
            </a:r>
            <a:r>
              <a:rPr lang="en-US" sz="2400" dirty="0"/>
              <a:t> </a:t>
            </a:r>
            <a:r>
              <a:rPr lang="en-US" sz="2400" dirty="0" err="1"/>
              <a:t>ychwanegol</a:t>
            </a:r>
            <a:r>
              <a:rPr lang="en-US" sz="2400" dirty="0"/>
              <a:t>’.  </a:t>
            </a:r>
            <a:r>
              <a:rPr lang="en-US" sz="2400" dirty="0" err="1"/>
              <a:t>Bydd</a:t>
            </a:r>
            <a:r>
              <a:rPr lang="en-US" sz="2400" dirty="0"/>
              <a:t> </a:t>
            </a:r>
            <a:r>
              <a:rPr lang="en-US" sz="2400" dirty="0" err="1"/>
              <a:t>pob</a:t>
            </a:r>
            <a:r>
              <a:rPr lang="en-US" sz="2400" dirty="0"/>
              <a:t> </a:t>
            </a:r>
            <a:r>
              <a:rPr lang="en-US" sz="2400" dirty="0" err="1"/>
              <a:t>tystiolaeth</a:t>
            </a:r>
            <a:r>
              <a:rPr lang="en-US" sz="2400" dirty="0"/>
              <a:t> </a:t>
            </a:r>
            <a:r>
              <a:rPr lang="en-US" sz="2400" dirty="0" err="1"/>
              <a:t>yn</a:t>
            </a:r>
            <a:r>
              <a:rPr lang="en-US" sz="2400" dirty="0"/>
              <a:t> help, </a:t>
            </a:r>
            <a:r>
              <a:rPr lang="en-US" sz="2400" dirty="0" err="1"/>
              <a:t>yn</a:t>
            </a:r>
            <a:r>
              <a:rPr lang="en-US" sz="2400" dirty="0"/>
              <a:t> </a:t>
            </a:r>
            <a:r>
              <a:rPr lang="en-US" sz="2400" dirty="0" err="1"/>
              <a:t>enwedig</a:t>
            </a:r>
            <a:r>
              <a:rPr lang="en-US" sz="2400" dirty="0"/>
              <a:t> </a:t>
            </a:r>
            <a:r>
              <a:rPr lang="en-US" sz="2400" dirty="0" err="1"/>
              <a:t>gyda’r</a:t>
            </a:r>
            <a:r>
              <a:rPr lang="en-US" sz="2400" dirty="0"/>
              <a:t> </a:t>
            </a:r>
            <a:r>
              <a:rPr lang="en-US" sz="2400" dirty="0" err="1"/>
              <a:t>adran</a:t>
            </a:r>
            <a:r>
              <a:rPr lang="en-US" sz="2400" dirty="0"/>
              <a:t> AD!</a:t>
            </a:r>
          </a:p>
          <a:p>
            <a:r>
              <a:rPr lang="en-US" sz="2400" dirty="0" err="1"/>
              <a:t>Disgwylir</a:t>
            </a:r>
            <a:r>
              <a:rPr lang="en-US" sz="2400" dirty="0"/>
              <a:t> </a:t>
            </a:r>
            <a:r>
              <a:rPr lang="en-US" sz="2400" dirty="0" err="1"/>
              <a:t>i</a:t>
            </a:r>
            <a:r>
              <a:rPr lang="en-US" sz="2400" dirty="0"/>
              <a:t> bob un </a:t>
            </a:r>
            <a:r>
              <a:rPr lang="en-US" sz="2400" dirty="0" err="1"/>
              <a:t>ohonoch</a:t>
            </a:r>
            <a:r>
              <a:rPr lang="en-US" sz="2400" dirty="0"/>
              <a:t> </a:t>
            </a:r>
            <a:r>
              <a:rPr lang="en-US" sz="2400" dirty="0" err="1"/>
              <a:t>fod</a:t>
            </a:r>
            <a:r>
              <a:rPr lang="en-US" sz="2400" dirty="0"/>
              <a:t> </a:t>
            </a:r>
            <a:r>
              <a:rPr lang="en-US" sz="2400" dirty="0" err="1"/>
              <a:t>yno</a:t>
            </a:r>
            <a:r>
              <a:rPr lang="en-US" sz="2400" dirty="0"/>
              <a:t> </a:t>
            </a:r>
            <a:r>
              <a:rPr lang="en-US" sz="2400" dirty="0" err="1"/>
              <a:t>ar</a:t>
            </a:r>
            <a:r>
              <a:rPr lang="en-US" sz="2400" dirty="0"/>
              <a:t> </a:t>
            </a:r>
            <a:r>
              <a:rPr lang="en-US" sz="2400" dirty="0" err="1"/>
              <a:t>gyfer</a:t>
            </a:r>
            <a:r>
              <a:rPr lang="en-US" sz="2400" dirty="0"/>
              <a:t> y </a:t>
            </a:r>
            <a:r>
              <a:rPr lang="en-US" sz="2400" dirty="0" err="1"/>
              <a:t>recordio</a:t>
            </a:r>
            <a:r>
              <a:rPr lang="en-US" sz="2400" dirty="0"/>
              <a:t>, </a:t>
            </a:r>
            <a:r>
              <a:rPr lang="en-US" sz="2400" dirty="0" err="1"/>
              <a:t>hyd</a:t>
            </a:r>
            <a:r>
              <a:rPr lang="en-US" sz="2400" dirty="0"/>
              <a:t> </a:t>
            </a:r>
            <a:r>
              <a:rPr lang="en-US" sz="2400" dirty="0" err="1"/>
              <a:t>yn</a:t>
            </a:r>
            <a:r>
              <a:rPr lang="en-US" sz="2400" dirty="0"/>
              <a:t> </a:t>
            </a:r>
            <a:r>
              <a:rPr lang="en-US" sz="2400" dirty="0" err="1"/>
              <a:t>oed</a:t>
            </a:r>
            <a:r>
              <a:rPr lang="en-US" sz="2400" dirty="0"/>
              <a:t> </a:t>
            </a:r>
            <a:r>
              <a:rPr lang="en-US" sz="2400" dirty="0" err="1"/>
              <a:t>os</a:t>
            </a:r>
            <a:r>
              <a:rPr lang="en-US" sz="2400" dirty="0"/>
              <a:t> </a:t>
            </a:r>
            <a:r>
              <a:rPr lang="en-US" sz="2400" dirty="0" err="1"/>
              <a:t>nad</a:t>
            </a:r>
            <a:r>
              <a:rPr lang="en-US" sz="2400" dirty="0"/>
              <a:t> </a:t>
            </a:r>
            <a:r>
              <a:rPr lang="en-US" sz="2400" dirty="0" err="1"/>
              <a:t>ydych</a:t>
            </a:r>
            <a:r>
              <a:rPr lang="en-US" sz="2400" dirty="0"/>
              <a:t> </a:t>
            </a:r>
            <a:r>
              <a:rPr lang="en-US" sz="2400" dirty="0" err="1"/>
              <a:t>yn</a:t>
            </a:r>
            <a:r>
              <a:rPr lang="en-US" sz="2400" dirty="0"/>
              <a:t> </a:t>
            </a:r>
            <a:r>
              <a:rPr lang="en-US" sz="2400" dirty="0" err="1"/>
              <a:t>bwriadu</a:t>
            </a:r>
            <a:r>
              <a:rPr lang="en-US" sz="2400" dirty="0"/>
              <a:t> </a:t>
            </a:r>
            <a:r>
              <a:rPr lang="en-US" sz="2400" dirty="0" err="1"/>
              <a:t>recordio</a:t>
            </a:r>
            <a:r>
              <a:rPr lang="en-US" sz="2400" dirty="0"/>
              <a:t> </a:t>
            </a:r>
            <a:r>
              <a:rPr lang="en-US" sz="2400" dirty="0" err="1"/>
              <a:t>gwers</a:t>
            </a:r>
            <a:r>
              <a:rPr lang="en-US" sz="2400" dirty="0"/>
              <a:t> </a:t>
            </a:r>
            <a:r>
              <a:rPr lang="en-US" sz="2400" dirty="0" err="1"/>
              <a:t>eich</a:t>
            </a:r>
            <a:r>
              <a:rPr lang="en-US" sz="2400" dirty="0"/>
              <a:t> </a:t>
            </a:r>
            <a:r>
              <a:rPr lang="en-US" sz="2400" dirty="0" err="1"/>
              <a:t>hun</a:t>
            </a:r>
            <a:r>
              <a:rPr lang="en-US" sz="2400" dirty="0"/>
              <a:t>.  </a:t>
            </a:r>
            <a:r>
              <a:rPr lang="en-US" sz="2400" dirty="0" err="1"/>
              <a:t>Bydd</a:t>
            </a:r>
            <a:r>
              <a:rPr lang="en-US" sz="2400" dirty="0"/>
              <a:t> </a:t>
            </a:r>
            <a:r>
              <a:rPr lang="en-US" sz="2400" dirty="0" err="1"/>
              <a:t>angen</a:t>
            </a:r>
            <a:r>
              <a:rPr lang="en-US" sz="2400" dirty="0"/>
              <a:t> ‘</a:t>
            </a:r>
            <a:r>
              <a:rPr lang="en-US" sz="2400" dirty="0" err="1"/>
              <a:t>dysgwyr</a:t>
            </a:r>
            <a:r>
              <a:rPr lang="en-US" sz="2400" dirty="0"/>
              <a:t>’ </a:t>
            </a:r>
            <a:r>
              <a:rPr lang="en-US" sz="2400" dirty="0" err="1"/>
              <a:t>ar</a:t>
            </a:r>
            <a:r>
              <a:rPr lang="en-US" sz="2400" dirty="0"/>
              <a:t> </a:t>
            </a:r>
            <a:r>
              <a:rPr lang="en-US" sz="2400" dirty="0" err="1"/>
              <a:t>eich</a:t>
            </a:r>
            <a:r>
              <a:rPr lang="en-US" sz="2400" dirty="0"/>
              <a:t> </a:t>
            </a:r>
            <a:r>
              <a:rPr lang="en-US" sz="2400" dirty="0" err="1"/>
              <a:t>cyd-fyfyrwyr</a:t>
            </a:r>
            <a:r>
              <a:rPr lang="en-US" sz="2400" dirty="0"/>
              <a:t>, felly </a:t>
            </a:r>
            <a:r>
              <a:rPr lang="en-US" sz="2400" dirty="0" err="1"/>
              <a:t>cefnogwch</a:t>
            </a:r>
            <a:r>
              <a:rPr lang="en-US" sz="2400" dirty="0"/>
              <a:t> </a:t>
            </a:r>
            <a:r>
              <a:rPr lang="en-US" sz="2400" dirty="0" err="1"/>
              <a:t>nhw</a:t>
            </a:r>
            <a:r>
              <a:rPr lang="en-US" sz="2400" dirty="0"/>
              <a:t>! </a:t>
            </a:r>
          </a:p>
          <a:p>
            <a:r>
              <a:rPr lang="en-US" sz="2400" dirty="0" err="1"/>
              <a:t>Cyfrifoldeb</a:t>
            </a:r>
            <a:r>
              <a:rPr lang="en-US" sz="2400" dirty="0"/>
              <a:t> </a:t>
            </a:r>
            <a:r>
              <a:rPr lang="en-US" sz="2400" dirty="0" err="1"/>
              <a:t>pob</a:t>
            </a:r>
            <a:r>
              <a:rPr lang="en-US" sz="2400" dirty="0"/>
              <a:t> </a:t>
            </a:r>
            <a:r>
              <a:rPr lang="en-US" sz="2400" dirty="0" err="1"/>
              <a:t>grŵp</a:t>
            </a:r>
            <a:r>
              <a:rPr lang="en-US" sz="2400" dirty="0"/>
              <a:t> </a:t>
            </a:r>
            <a:r>
              <a:rPr lang="en-US" sz="2400" dirty="0" err="1"/>
              <a:t>fydd</a:t>
            </a:r>
            <a:r>
              <a:rPr lang="en-US" sz="2400" dirty="0"/>
              <a:t> </a:t>
            </a:r>
            <a:r>
              <a:rPr lang="en-US" sz="2400" dirty="0" err="1"/>
              <a:t>trefnu’r</a:t>
            </a:r>
            <a:r>
              <a:rPr lang="en-US" sz="2400" dirty="0"/>
              <a:t> </a:t>
            </a:r>
            <a:r>
              <a:rPr lang="en-US" sz="2400" dirty="0" err="1"/>
              <a:t>cyfarfod</a:t>
            </a:r>
            <a:r>
              <a:rPr lang="en-US" sz="2400" dirty="0"/>
              <a:t> a </a:t>
            </a:r>
            <a:r>
              <a:rPr lang="en-US" sz="2400" dirty="0" err="1"/>
              <a:t>recordio’r</a:t>
            </a:r>
            <a:r>
              <a:rPr lang="en-US" sz="2400" dirty="0"/>
              <a:t> </a:t>
            </a:r>
            <a:r>
              <a:rPr lang="en-US" sz="2400" dirty="0" err="1"/>
              <a:t>gwersi</a:t>
            </a:r>
            <a:r>
              <a:rPr lang="en-US" sz="2400" dirty="0"/>
              <a:t> </a:t>
            </a:r>
            <a:r>
              <a:rPr lang="en-US" sz="2400" dirty="0" err="1"/>
              <a:t>ar</a:t>
            </a:r>
            <a:r>
              <a:rPr lang="en-US" sz="2400" dirty="0"/>
              <a:t> MS Teams.  </a:t>
            </a:r>
            <a:r>
              <a:rPr lang="en-US" sz="2400" dirty="0" err="1"/>
              <a:t>Bydd</a:t>
            </a:r>
            <a:r>
              <a:rPr lang="en-US" sz="2400" dirty="0"/>
              <a:t> y </a:t>
            </a:r>
            <a:r>
              <a:rPr lang="en-US" sz="2400" dirty="0" err="1"/>
              <a:t>recordiadau</a:t>
            </a:r>
            <a:r>
              <a:rPr lang="en-US" sz="2400" dirty="0"/>
              <a:t> </a:t>
            </a:r>
            <a:r>
              <a:rPr lang="en-US" sz="2400" dirty="0" err="1"/>
              <a:t>yn</a:t>
            </a:r>
            <a:r>
              <a:rPr lang="en-US" sz="2400" dirty="0"/>
              <a:t> </a:t>
            </a:r>
            <a:r>
              <a:rPr lang="en-US" sz="2400" dirty="0" err="1"/>
              <a:t>mynd</a:t>
            </a:r>
            <a:r>
              <a:rPr lang="en-US" sz="2400" dirty="0"/>
              <a:t> </a:t>
            </a:r>
            <a:r>
              <a:rPr lang="en-US" sz="2400" dirty="0" err="1"/>
              <a:t>yn</a:t>
            </a:r>
            <a:r>
              <a:rPr lang="en-US" sz="2400" dirty="0"/>
              <a:t> </a:t>
            </a:r>
            <a:r>
              <a:rPr lang="en-US" sz="2400" dirty="0" err="1"/>
              <a:t>syth</a:t>
            </a:r>
            <a:r>
              <a:rPr lang="en-US" sz="2400" dirty="0"/>
              <a:t> </a:t>
            </a:r>
            <a:r>
              <a:rPr lang="en-US" sz="2400" dirty="0" err="1"/>
              <a:t>i’ch</a:t>
            </a:r>
            <a:r>
              <a:rPr lang="en-US" sz="2400" dirty="0"/>
              <a:t> </a:t>
            </a:r>
            <a:r>
              <a:rPr lang="en-US" sz="2400" dirty="0" err="1"/>
              <a:t>cyfrif</a:t>
            </a:r>
            <a:r>
              <a:rPr lang="en-US" sz="2400" dirty="0"/>
              <a:t> ‘Stream’. </a:t>
            </a:r>
          </a:p>
        </p:txBody>
      </p:sp>
      <p:sp>
        <p:nvSpPr>
          <p:cNvPr id="6" name="Google Shape;442;p59">
            <a:extLst>
              <a:ext uri="{FF2B5EF4-FFF2-40B4-BE49-F238E27FC236}">
                <a16:creationId xmlns:a16="http://schemas.microsoft.com/office/drawing/2014/main" id="{52685D42-46EF-884E-989E-9873B0008B85}"/>
              </a:ext>
            </a:extLst>
          </p:cNvPr>
          <p:cNvSpPr txBox="1">
            <a:spLocks noGrp="1"/>
          </p:cNvSpPr>
          <p:nvPr>
            <p:ph type="title"/>
          </p:nvPr>
        </p:nvSpPr>
        <p:spPr>
          <a:xfrm>
            <a:off x="384581" y="151697"/>
            <a:ext cx="11345333" cy="857338"/>
          </a:xfrm>
          <a:prstGeom prst="rect">
            <a:avLst/>
          </a:prstGeom>
          <a:solidFill>
            <a:schemeClr val="accent1"/>
          </a:solidFill>
          <a:ln>
            <a:noFill/>
          </a:ln>
        </p:spPr>
        <p:txBody>
          <a:bodyPr spcFirstLastPara="1" wrap="square" lIns="91425" tIns="91425" rIns="91425" bIns="91425" anchor="ctr" anchorCtr="0">
            <a:noAutofit/>
          </a:bodyPr>
          <a:lstStyle/>
          <a:p>
            <a:pPr marL="0" marR="0" lvl="0" indent="0" algn="l" rtl="0">
              <a:lnSpc>
                <a:spcPct val="90000"/>
              </a:lnSpc>
              <a:spcBef>
                <a:spcPts val="0"/>
              </a:spcBef>
              <a:spcAft>
                <a:spcPts val="0"/>
              </a:spcAft>
              <a:buClr>
                <a:schemeClr val="dk1"/>
              </a:buClr>
              <a:buSzPts val="4000"/>
              <a:buFont typeface="Century Gothic"/>
              <a:buNone/>
            </a:pPr>
            <a:r>
              <a:rPr lang="en-GB" sz="4400" b="1" i="0" u="none" strike="noStrike" cap="none" dirty="0" err="1">
                <a:solidFill>
                  <a:schemeClr val="bg1"/>
                </a:solidFill>
                <a:latin typeface="Segoe Print" panose="02000800000000000000" pitchFamily="2" charset="0"/>
                <a:ea typeface="Calibri"/>
                <a:cs typeface="Calibri"/>
                <a:sym typeface="Calibri"/>
              </a:rPr>
              <a:t>Wythnos</a:t>
            </a:r>
            <a:r>
              <a:rPr lang="en-GB" sz="4400" b="1" i="0" u="none" strike="noStrike" cap="none" dirty="0">
                <a:solidFill>
                  <a:schemeClr val="bg1"/>
                </a:solidFill>
                <a:latin typeface="Segoe Print" panose="02000800000000000000" pitchFamily="2" charset="0"/>
                <a:ea typeface="Calibri"/>
                <a:cs typeface="Calibri"/>
                <a:sym typeface="Calibri"/>
              </a:rPr>
              <a:t> </a:t>
            </a:r>
            <a:r>
              <a:rPr lang="en-GB" sz="4400" b="1" i="0" u="none" strike="noStrike" cap="none" dirty="0" err="1">
                <a:solidFill>
                  <a:schemeClr val="bg1"/>
                </a:solidFill>
                <a:latin typeface="Segoe Print" panose="02000800000000000000" pitchFamily="2" charset="0"/>
                <a:ea typeface="Calibri"/>
                <a:cs typeface="Calibri"/>
                <a:sym typeface="Calibri"/>
              </a:rPr>
              <a:t>nesaf</a:t>
            </a:r>
            <a:r>
              <a:rPr lang="en-GB" sz="4400" b="1" i="0" u="none" strike="noStrike" cap="none" dirty="0">
                <a:solidFill>
                  <a:schemeClr val="bg1"/>
                </a:solidFill>
                <a:latin typeface="Segoe Print" panose="02000800000000000000" pitchFamily="2" charset="0"/>
                <a:ea typeface="Calibri"/>
                <a:cs typeface="Calibri"/>
                <a:sym typeface="Calibri"/>
              </a:rPr>
              <a:t> …            Next week …</a:t>
            </a:r>
            <a:endParaRPr sz="4400" b="1" i="0" u="none" strike="noStrike" cap="none" dirty="0">
              <a:solidFill>
                <a:schemeClr val="bg1"/>
              </a:solidFill>
              <a:latin typeface="Segoe Print" panose="02000800000000000000" pitchFamily="2" charset="0"/>
              <a:ea typeface="Calibri"/>
              <a:cs typeface="Calibri"/>
              <a:sym typeface="Calibri"/>
            </a:endParaRPr>
          </a:p>
        </p:txBody>
      </p:sp>
      <p:pic>
        <p:nvPicPr>
          <p:cNvPr id="7" name="Picture 6">
            <a:extLst>
              <a:ext uri="{FF2B5EF4-FFF2-40B4-BE49-F238E27FC236}">
                <a16:creationId xmlns:a16="http://schemas.microsoft.com/office/drawing/2014/main" id="{F83A2660-2A55-4B4B-9427-6BCFAE852BA5}"/>
              </a:ext>
            </a:extLst>
          </p:cNvPr>
          <p:cNvPicPr>
            <a:picLocks noChangeAspect="1"/>
          </p:cNvPicPr>
          <p:nvPr/>
        </p:nvPicPr>
        <p:blipFill>
          <a:blip r:embed="rId2"/>
          <a:stretch>
            <a:fillRect/>
          </a:stretch>
        </p:blipFill>
        <p:spPr>
          <a:xfrm>
            <a:off x="0" y="6429428"/>
            <a:ext cx="2766236" cy="428572"/>
          </a:xfrm>
          <a:prstGeom prst="rect">
            <a:avLst/>
          </a:prstGeom>
        </p:spPr>
      </p:pic>
    </p:spTree>
    <p:extLst>
      <p:ext uri="{BB962C8B-B14F-4D97-AF65-F5344CB8AC3E}">
        <p14:creationId xmlns:p14="http://schemas.microsoft.com/office/powerpoint/2010/main" val="32943617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dissolv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dissolv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dissolv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dissolv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231093C-EAC7-0146-9832-AF09257A8709}"/>
              </a:ext>
            </a:extLst>
          </p:cNvPr>
          <p:cNvSpPr>
            <a:spLocks noGrp="1"/>
          </p:cNvSpPr>
          <p:nvPr>
            <p:ph idx="1"/>
          </p:nvPr>
        </p:nvSpPr>
        <p:spPr>
          <a:xfrm>
            <a:off x="304799" y="1618595"/>
            <a:ext cx="11717867" cy="4500852"/>
          </a:xfrm>
          <a:solidFill>
            <a:schemeClr val="bg1"/>
          </a:solidFill>
        </p:spPr>
        <p:txBody>
          <a:bodyPr>
            <a:normAutofit/>
          </a:bodyPr>
          <a:lstStyle/>
          <a:p>
            <a:r>
              <a:rPr lang="en-US" sz="2200" dirty="0"/>
              <a:t>Use your next week’s Welsh lecture to record your 10 minute Welsh lesson – it is already on your timetable.</a:t>
            </a:r>
          </a:p>
          <a:p>
            <a:r>
              <a:rPr lang="en-US" sz="2200" dirty="0"/>
              <a:t>If you have already recorded a Welsh lesson while on PTE, you don’t have to record a lesson next week.  BUT, you can record a lesson and upload it as “additional evidence”.  All evidence will be useful especially when thinking about the Teaching and Learning aspect of the assessment.</a:t>
            </a:r>
          </a:p>
          <a:p>
            <a:r>
              <a:rPr lang="en-US" sz="2200" dirty="0"/>
              <a:t>It is expected for all of you to attend the recording session, even if you don’t need to record your own session.  All student will need “pupils” in their lesson.  So, please, support your co-students!</a:t>
            </a:r>
          </a:p>
          <a:p>
            <a:r>
              <a:rPr lang="en-US" sz="2200" dirty="0"/>
              <a:t>It’s the responsibility of each group to </a:t>
            </a:r>
            <a:r>
              <a:rPr lang="en-US" sz="2200" dirty="0" err="1"/>
              <a:t>organise</a:t>
            </a:r>
            <a:r>
              <a:rPr lang="en-US" sz="2200" dirty="0"/>
              <a:t> the meeting and to record each lesson on MS Teams.  The recording will go to your “Stream” account.</a:t>
            </a:r>
          </a:p>
        </p:txBody>
      </p:sp>
      <p:sp>
        <p:nvSpPr>
          <p:cNvPr id="4" name="Google Shape;442;p59">
            <a:extLst>
              <a:ext uri="{FF2B5EF4-FFF2-40B4-BE49-F238E27FC236}">
                <a16:creationId xmlns:a16="http://schemas.microsoft.com/office/drawing/2014/main" id="{6FA91129-E2F8-8348-8488-1DB695F0F4F5}"/>
              </a:ext>
            </a:extLst>
          </p:cNvPr>
          <p:cNvSpPr txBox="1">
            <a:spLocks noGrp="1"/>
          </p:cNvSpPr>
          <p:nvPr>
            <p:ph type="title"/>
          </p:nvPr>
        </p:nvSpPr>
        <p:spPr>
          <a:xfrm>
            <a:off x="491067" y="345128"/>
            <a:ext cx="11345333" cy="857338"/>
          </a:xfrm>
          <a:prstGeom prst="rect">
            <a:avLst/>
          </a:prstGeom>
          <a:solidFill>
            <a:schemeClr val="accent1"/>
          </a:solidFill>
          <a:ln>
            <a:noFill/>
          </a:ln>
        </p:spPr>
        <p:txBody>
          <a:bodyPr spcFirstLastPara="1" wrap="square" lIns="91425" tIns="91425" rIns="91425" bIns="91425" anchor="ctr" anchorCtr="0">
            <a:noAutofit/>
          </a:bodyPr>
          <a:lstStyle/>
          <a:p>
            <a:pPr marL="0" marR="0" lvl="0" indent="0" algn="l" rtl="0">
              <a:lnSpc>
                <a:spcPct val="90000"/>
              </a:lnSpc>
              <a:spcBef>
                <a:spcPts val="0"/>
              </a:spcBef>
              <a:spcAft>
                <a:spcPts val="0"/>
              </a:spcAft>
              <a:buClr>
                <a:schemeClr val="dk1"/>
              </a:buClr>
              <a:buSzPts val="4000"/>
              <a:buFont typeface="Century Gothic"/>
              <a:buNone/>
            </a:pPr>
            <a:r>
              <a:rPr lang="en-GB" sz="4400" b="1" i="0" u="none" strike="noStrike" cap="none" dirty="0" err="1">
                <a:solidFill>
                  <a:schemeClr val="bg1"/>
                </a:solidFill>
                <a:latin typeface="Segoe Print" panose="02000800000000000000" pitchFamily="2" charset="0"/>
                <a:ea typeface="Calibri"/>
                <a:cs typeface="Calibri"/>
                <a:sym typeface="Calibri"/>
              </a:rPr>
              <a:t>Wythnos</a:t>
            </a:r>
            <a:r>
              <a:rPr lang="en-GB" sz="4400" b="1" i="0" u="none" strike="noStrike" cap="none" dirty="0">
                <a:solidFill>
                  <a:schemeClr val="bg1"/>
                </a:solidFill>
                <a:latin typeface="Segoe Print" panose="02000800000000000000" pitchFamily="2" charset="0"/>
                <a:ea typeface="Calibri"/>
                <a:cs typeface="Calibri"/>
                <a:sym typeface="Calibri"/>
              </a:rPr>
              <a:t> </a:t>
            </a:r>
            <a:r>
              <a:rPr lang="en-GB" sz="4400" b="1" i="0" u="none" strike="noStrike" cap="none" dirty="0" err="1">
                <a:solidFill>
                  <a:schemeClr val="bg1"/>
                </a:solidFill>
                <a:latin typeface="Segoe Print" panose="02000800000000000000" pitchFamily="2" charset="0"/>
                <a:ea typeface="Calibri"/>
                <a:cs typeface="Calibri"/>
                <a:sym typeface="Calibri"/>
              </a:rPr>
              <a:t>nesaf</a:t>
            </a:r>
            <a:r>
              <a:rPr lang="en-GB" sz="4400" b="1" i="0" u="none" strike="noStrike" cap="none" dirty="0">
                <a:solidFill>
                  <a:schemeClr val="bg1"/>
                </a:solidFill>
                <a:latin typeface="Segoe Print" panose="02000800000000000000" pitchFamily="2" charset="0"/>
                <a:ea typeface="Calibri"/>
                <a:cs typeface="Calibri"/>
                <a:sym typeface="Calibri"/>
              </a:rPr>
              <a:t> …            Next week …</a:t>
            </a:r>
            <a:endParaRPr sz="4400" b="1" i="0" u="none" strike="noStrike" cap="none" dirty="0">
              <a:solidFill>
                <a:schemeClr val="bg1"/>
              </a:solidFill>
              <a:latin typeface="Segoe Print" panose="02000800000000000000" pitchFamily="2" charset="0"/>
              <a:ea typeface="Calibri"/>
              <a:cs typeface="Calibri"/>
              <a:sym typeface="Calibri"/>
            </a:endParaRPr>
          </a:p>
        </p:txBody>
      </p:sp>
      <p:pic>
        <p:nvPicPr>
          <p:cNvPr id="5" name="Picture 4">
            <a:extLst>
              <a:ext uri="{FF2B5EF4-FFF2-40B4-BE49-F238E27FC236}">
                <a16:creationId xmlns:a16="http://schemas.microsoft.com/office/drawing/2014/main" id="{6BCA7C96-4D33-1C41-A000-4FA727BF5E02}"/>
              </a:ext>
            </a:extLst>
          </p:cNvPr>
          <p:cNvPicPr>
            <a:picLocks noChangeAspect="1"/>
          </p:cNvPicPr>
          <p:nvPr/>
        </p:nvPicPr>
        <p:blipFill>
          <a:blip r:embed="rId2"/>
          <a:stretch>
            <a:fillRect/>
          </a:stretch>
        </p:blipFill>
        <p:spPr>
          <a:xfrm>
            <a:off x="0" y="6429428"/>
            <a:ext cx="2766236" cy="428572"/>
          </a:xfrm>
          <a:prstGeom prst="rect">
            <a:avLst/>
          </a:prstGeom>
        </p:spPr>
      </p:pic>
    </p:spTree>
    <p:extLst>
      <p:ext uri="{BB962C8B-B14F-4D97-AF65-F5344CB8AC3E}">
        <p14:creationId xmlns:p14="http://schemas.microsoft.com/office/powerpoint/2010/main" val="12747954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dissolv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dissolv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dissolv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dissolv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14E89E-A729-2748-8503-6AE4882EBBC3}"/>
              </a:ext>
            </a:extLst>
          </p:cNvPr>
          <p:cNvSpPr>
            <a:spLocks noGrp="1"/>
          </p:cNvSpPr>
          <p:nvPr>
            <p:ph type="title"/>
          </p:nvPr>
        </p:nvSpPr>
        <p:spPr>
          <a:xfrm>
            <a:off x="4576232" y="162560"/>
            <a:ext cx="3088640" cy="1293028"/>
          </a:xfrm>
          <a:solidFill>
            <a:schemeClr val="accent2"/>
          </a:solidFill>
          <a:ln w="57150">
            <a:solidFill>
              <a:schemeClr val="accent2"/>
            </a:solidFill>
          </a:ln>
        </p:spPr>
        <p:txBody>
          <a:bodyPr>
            <a:normAutofit/>
          </a:bodyPr>
          <a:lstStyle/>
          <a:p>
            <a:r>
              <a:rPr lang="en-US" b="1" dirty="0" err="1">
                <a:solidFill>
                  <a:schemeClr val="bg1"/>
                </a:solidFill>
                <a:latin typeface="Noteworthy Light" panose="02000400000000000000" pitchFamily="2" charset="77"/>
                <a:ea typeface="Noteworthy Light" panose="02000400000000000000" pitchFamily="2" charset="77"/>
              </a:rPr>
              <a:t>Cynllunio</a:t>
            </a:r>
            <a:r>
              <a:rPr lang="en-US" b="1" dirty="0">
                <a:solidFill>
                  <a:schemeClr val="bg1"/>
                </a:solidFill>
                <a:latin typeface="Noteworthy Light" panose="02000400000000000000" pitchFamily="2" charset="77"/>
                <a:ea typeface="Noteworthy Light" panose="02000400000000000000" pitchFamily="2" charset="77"/>
              </a:rPr>
              <a:t>…</a:t>
            </a:r>
            <a:br>
              <a:rPr lang="en-US" b="1" dirty="0">
                <a:solidFill>
                  <a:schemeClr val="bg1"/>
                </a:solidFill>
                <a:latin typeface="Noteworthy Light" panose="02000400000000000000" pitchFamily="2" charset="77"/>
                <a:ea typeface="Noteworthy Light" panose="02000400000000000000" pitchFamily="2" charset="77"/>
              </a:rPr>
            </a:br>
            <a:r>
              <a:rPr lang="en-US" b="1" dirty="0">
                <a:solidFill>
                  <a:schemeClr val="bg1"/>
                </a:solidFill>
                <a:latin typeface="Noteworthy Light" panose="02000400000000000000" pitchFamily="2" charset="77"/>
                <a:ea typeface="Noteworthy Light" panose="02000400000000000000" pitchFamily="2" charset="77"/>
              </a:rPr>
              <a:t>Planning …</a:t>
            </a:r>
          </a:p>
        </p:txBody>
      </p:sp>
      <p:sp>
        <p:nvSpPr>
          <p:cNvPr id="5" name="TextBox 4">
            <a:extLst>
              <a:ext uri="{FF2B5EF4-FFF2-40B4-BE49-F238E27FC236}">
                <a16:creationId xmlns:a16="http://schemas.microsoft.com/office/drawing/2014/main" id="{163313BB-4EB5-0040-B4C1-CA1D65FFC6FB}"/>
              </a:ext>
            </a:extLst>
          </p:cNvPr>
          <p:cNvSpPr txBox="1"/>
          <p:nvPr/>
        </p:nvSpPr>
        <p:spPr>
          <a:xfrm>
            <a:off x="270934" y="2692400"/>
            <a:ext cx="3264746" cy="3970318"/>
          </a:xfrm>
          <a:prstGeom prst="rect">
            <a:avLst/>
          </a:prstGeom>
          <a:solidFill>
            <a:schemeClr val="bg1"/>
          </a:solidFill>
          <a:ln w="76200">
            <a:solidFill>
              <a:schemeClr val="accent2"/>
            </a:solidFill>
          </a:ln>
        </p:spPr>
        <p:txBody>
          <a:bodyPr wrap="square" rtlCol="0">
            <a:spAutoFit/>
          </a:bodyPr>
          <a:lstStyle/>
          <a:p>
            <a:r>
              <a:rPr lang="en-US" sz="1600" b="1" dirty="0" err="1"/>
              <a:t>Dechrau’r</a:t>
            </a:r>
            <a:r>
              <a:rPr lang="en-US" sz="1600" b="1" dirty="0"/>
              <a:t> </a:t>
            </a:r>
            <a:r>
              <a:rPr lang="en-US" sz="1600" b="1" dirty="0" err="1"/>
              <a:t>wers</a:t>
            </a:r>
            <a:r>
              <a:rPr lang="en-US" sz="1600" b="1" dirty="0"/>
              <a:t> …</a:t>
            </a:r>
          </a:p>
          <a:p>
            <a:r>
              <a:rPr lang="en-US" sz="1600" b="1" i="1" dirty="0"/>
              <a:t>Beginning of the lesson …</a:t>
            </a:r>
          </a:p>
          <a:p>
            <a:endParaRPr lang="en-US" sz="1600" dirty="0"/>
          </a:p>
          <a:p>
            <a:endParaRPr lang="en-US" sz="1600"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p:txBody>
      </p:sp>
      <p:sp>
        <p:nvSpPr>
          <p:cNvPr id="6" name="TextBox 5">
            <a:extLst>
              <a:ext uri="{FF2B5EF4-FFF2-40B4-BE49-F238E27FC236}">
                <a16:creationId xmlns:a16="http://schemas.microsoft.com/office/drawing/2014/main" id="{915065A9-BB11-2040-AF75-55E3133B05B7}"/>
              </a:ext>
            </a:extLst>
          </p:cNvPr>
          <p:cNvSpPr txBox="1"/>
          <p:nvPr/>
        </p:nvSpPr>
        <p:spPr>
          <a:xfrm>
            <a:off x="4368799" y="2692400"/>
            <a:ext cx="3503507" cy="3939540"/>
          </a:xfrm>
          <a:prstGeom prst="rect">
            <a:avLst/>
          </a:prstGeom>
          <a:solidFill>
            <a:schemeClr val="bg1"/>
          </a:solidFill>
          <a:ln w="76200">
            <a:solidFill>
              <a:schemeClr val="accent2"/>
            </a:solidFill>
          </a:ln>
        </p:spPr>
        <p:txBody>
          <a:bodyPr wrap="square" rtlCol="0">
            <a:spAutoFit/>
          </a:bodyPr>
          <a:lstStyle/>
          <a:p>
            <a:r>
              <a:rPr lang="en-US" sz="1600" b="1" dirty="0" err="1"/>
              <a:t>Prif</a:t>
            </a:r>
            <a:r>
              <a:rPr lang="en-US" sz="1600" b="1" dirty="0"/>
              <a:t> </a:t>
            </a:r>
            <a:r>
              <a:rPr lang="en-US" sz="1600" b="1" dirty="0" err="1"/>
              <a:t>ffocws</a:t>
            </a:r>
            <a:r>
              <a:rPr lang="en-US" sz="1600" b="1" dirty="0"/>
              <a:t> / </a:t>
            </a:r>
            <a:r>
              <a:rPr lang="en-US" sz="1600" b="1" dirty="0" err="1"/>
              <a:t>gweithgareddau</a:t>
            </a:r>
            <a:r>
              <a:rPr lang="en-US" sz="1600" b="1" dirty="0"/>
              <a:t>…</a:t>
            </a:r>
          </a:p>
          <a:p>
            <a:r>
              <a:rPr lang="en-US" sz="1600" b="1" i="1" dirty="0"/>
              <a:t>Main focus / activities …</a:t>
            </a:r>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p:txBody>
      </p:sp>
      <p:sp>
        <p:nvSpPr>
          <p:cNvPr id="8" name="TextBox 7">
            <a:extLst>
              <a:ext uri="{FF2B5EF4-FFF2-40B4-BE49-F238E27FC236}">
                <a16:creationId xmlns:a16="http://schemas.microsoft.com/office/drawing/2014/main" id="{A21B8036-ABBA-9D41-A859-8A3B1C28B5D4}"/>
              </a:ext>
            </a:extLst>
          </p:cNvPr>
          <p:cNvSpPr txBox="1"/>
          <p:nvPr/>
        </p:nvSpPr>
        <p:spPr>
          <a:xfrm>
            <a:off x="8656320" y="2692400"/>
            <a:ext cx="3349414" cy="3970318"/>
          </a:xfrm>
          <a:prstGeom prst="rect">
            <a:avLst/>
          </a:prstGeom>
          <a:solidFill>
            <a:schemeClr val="bg1"/>
          </a:solidFill>
          <a:ln w="76200">
            <a:solidFill>
              <a:schemeClr val="accent2"/>
            </a:solidFill>
          </a:ln>
        </p:spPr>
        <p:txBody>
          <a:bodyPr wrap="square" rtlCol="0">
            <a:spAutoFit/>
          </a:bodyPr>
          <a:lstStyle/>
          <a:p>
            <a:r>
              <a:rPr lang="en-US" sz="1600" b="1" dirty="0" err="1"/>
              <a:t>Cloi’r</a:t>
            </a:r>
            <a:r>
              <a:rPr lang="en-US" sz="1600" b="1" dirty="0"/>
              <a:t> </a:t>
            </a:r>
            <a:r>
              <a:rPr lang="en-US" sz="1600" b="1" dirty="0" err="1"/>
              <a:t>wers</a:t>
            </a:r>
            <a:r>
              <a:rPr lang="en-US" sz="1600" b="1" dirty="0"/>
              <a:t> …</a:t>
            </a:r>
          </a:p>
          <a:p>
            <a:r>
              <a:rPr lang="en-US" sz="1600" b="1" i="1" dirty="0"/>
              <a:t>Lesson closure …</a:t>
            </a:r>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p:txBody>
      </p:sp>
      <p:sp>
        <p:nvSpPr>
          <p:cNvPr id="3" name="Right Arrow 2">
            <a:extLst>
              <a:ext uri="{FF2B5EF4-FFF2-40B4-BE49-F238E27FC236}">
                <a16:creationId xmlns:a16="http://schemas.microsoft.com/office/drawing/2014/main" id="{73EB2A45-304A-D34A-9FFA-B9818AFB1848}"/>
              </a:ext>
            </a:extLst>
          </p:cNvPr>
          <p:cNvSpPr/>
          <p:nvPr/>
        </p:nvSpPr>
        <p:spPr>
          <a:xfrm>
            <a:off x="3584785" y="4413399"/>
            <a:ext cx="666326" cy="528320"/>
          </a:xfrm>
          <a:prstGeom prst="rightArrow">
            <a:avLst>
              <a:gd name="adj1" fmla="val 34615"/>
              <a:gd name="adj2" fmla="val 50000"/>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ight Arrow 6">
            <a:extLst>
              <a:ext uri="{FF2B5EF4-FFF2-40B4-BE49-F238E27FC236}">
                <a16:creationId xmlns:a16="http://schemas.microsoft.com/office/drawing/2014/main" id="{4B49F4BF-5623-1648-9AD5-02F53F0EB9ED}"/>
              </a:ext>
            </a:extLst>
          </p:cNvPr>
          <p:cNvSpPr/>
          <p:nvPr/>
        </p:nvSpPr>
        <p:spPr>
          <a:xfrm>
            <a:off x="7825738" y="4498638"/>
            <a:ext cx="666326" cy="528320"/>
          </a:xfrm>
          <a:prstGeom prst="rightArrow">
            <a:avLst>
              <a:gd name="adj1" fmla="val 34615"/>
              <a:gd name="adj2" fmla="val 50000"/>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10-Point Star 3">
            <a:extLst>
              <a:ext uri="{FF2B5EF4-FFF2-40B4-BE49-F238E27FC236}">
                <a16:creationId xmlns:a16="http://schemas.microsoft.com/office/drawing/2014/main" id="{84D7B234-7510-8649-B402-ACD036A3A803}"/>
              </a:ext>
            </a:extLst>
          </p:cNvPr>
          <p:cNvSpPr/>
          <p:nvPr/>
        </p:nvSpPr>
        <p:spPr>
          <a:xfrm>
            <a:off x="270934" y="53508"/>
            <a:ext cx="2678009" cy="1402080"/>
          </a:xfrm>
          <a:prstGeom prst="star10">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err="1"/>
              <a:t>gorchmynion</a:t>
            </a:r>
            <a:r>
              <a:rPr lang="en-US" b="1" dirty="0"/>
              <a:t> / commands</a:t>
            </a:r>
          </a:p>
        </p:txBody>
      </p:sp>
      <p:sp>
        <p:nvSpPr>
          <p:cNvPr id="9" name="10-Point Star 8">
            <a:extLst>
              <a:ext uri="{FF2B5EF4-FFF2-40B4-BE49-F238E27FC236}">
                <a16:creationId xmlns:a16="http://schemas.microsoft.com/office/drawing/2014/main" id="{FC289C05-96C2-6445-9CD4-6FED2EF853AF}"/>
              </a:ext>
            </a:extLst>
          </p:cNvPr>
          <p:cNvSpPr/>
          <p:nvPr/>
        </p:nvSpPr>
        <p:spPr>
          <a:xfrm>
            <a:off x="2001946" y="1140628"/>
            <a:ext cx="2678009" cy="1402080"/>
          </a:xfrm>
          <a:prstGeom prst="star10">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err="1"/>
              <a:t>cwestiynau</a:t>
            </a:r>
            <a:r>
              <a:rPr lang="en-US" b="1" dirty="0"/>
              <a:t> / questions</a:t>
            </a:r>
          </a:p>
        </p:txBody>
      </p:sp>
      <p:sp>
        <p:nvSpPr>
          <p:cNvPr id="10" name="10-Point Star 9">
            <a:extLst>
              <a:ext uri="{FF2B5EF4-FFF2-40B4-BE49-F238E27FC236}">
                <a16:creationId xmlns:a16="http://schemas.microsoft.com/office/drawing/2014/main" id="{588A9914-6B02-6B41-AACF-5AF674DC982D}"/>
              </a:ext>
            </a:extLst>
          </p:cNvPr>
          <p:cNvSpPr/>
          <p:nvPr/>
        </p:nvSpPr>
        <p:spPr>
          <a:xfrm>
            <a:off x="9292161" y="108034"/>
            <a:ext cx="2678009" cy="1402080"/>
          </a:xfrm>
          <a:prstGeom prst="star10">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err="1"/>
              <a:t>ymadroddion</a:t>
            </a:r>
            <a:r>
              <a:rPr lang="en-US" b="1" dirty="0"/>
              <a:t> / phrases</a:t>
            </a:r>
          </a:p>
        </p:txBody>
      </p:sp>
      <p:sp>
        <p:nvSpPr>
          <p:cNvPr id="11" name="10-Point Star 10">
            <a:extLst>
              <a:ext uri="{FF2B5EF4-FFF2-40B4-BE49-F238E27FC236}">
                <a16:creationId xmlns:a16="http://schemas.microsoft.com/office/drawing/2014/main" id="{B363ADB1-3A8D-C348-BAE7-74F935DD4868}"/>
              </a:ext>
            </a:extLst>
          </p:cNvPr>
          <p:cNvSpPr/>
          <p:nvPr/>
        </p:nvSpPr>
        <p:spPr>
          <a:xfrm>
            <a:off x="7317315" y="1215474"/>
            <a:ext cx="2678009" cy="1402080"/>
          </a:xfrm>
          <a:prstGeom prst="star10">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err="1"/>
              <a:t>atebion</a:t>
            </a:r>
            <a:r>
              <a:rPr lang="en-US" b="1" dirty="0"/>
              <a:t>/ answers</a:t>
            </a:r>
          </a:p>
        </p:txBody>
      </p:sp>
    </p:spTree>
    <p:extLst>
      <p:ext uri="{BB962C8B-B14F-4D97-AF65-F5344CB8AC3E}">
        <p14:creationId xmlns:p14="http://schemas.microsoft.com/office/powerpoint/2010/main" val="291255907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12-Point Star 3">
            <a:extLst>
              <a:ext uri="{FF2B5EF4-FFF2-40B4-BE49-F238E27FC236}">
                <a16:creationId xmlns:a16="http://schemas.microsoft.com/office/drawing/2014/main" id="{A0D909EF-8F1B-7447-A206-0807D92D4A92}"/>
              </a:ext>
            </a:extLst>
          </p:cNvPr>
          <p:cNvSpPr/>
          <p:nvPr/>
        </p:nvSpPr>
        <p:spPr>
          <a:xfrm>
            <a:off x="3530599" y="1671599"/>
            <a:ext cx="4749801" cy="3505200"/>
          </a:xfrm>
          <a:prstGeom prst="star1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dirty="0">
                <a:solidFill>
                  <a:schemeClr val="tx1"/>
                </a:solidFill>
              </a:rPr>
              <a:t>Beth </a:t>
            </a:r>
            <a:r>
              <a:rPr lang="en-US" sz="3200" b="1" dirty="0" err="1">
                <a:solidFill>
                  <a:schemeClr val="tx1"/>
                </a:solidFill>
              </a:rPr>
              <a:t>ydych</a:t>
            </a:r>
            <a:r>
              <a:rPr lang="en-US" sz="3200" b="1" dirty="0">
                <a:solidFill>
                  <a:schemeClr val="tx1"/>
                </a:solidFill>
              </a:rPr>
              <a:t> </a:t>
            </a:r>
            <a:r>
              <a:rPr lang="en-US" sz="3200" b="1" dirty="0" err="1">
                <a:solidFill>
                  <a:schemeClr val="tx1"/>
                </a:solidFill>
              </a:rPr>
              <a:t>chi’n</a:t>
            </a:r>
            <a:r>
              <a:rPr lang="en-US" sz="3200" b="1" dirty="0">
                <a:solidFill>
                  <a:schemeClr val="tx1"/>
                </a:solidFill>
              </a:rPr>
              <a:t> </a:t>
            </a:r>
            <a:r>
              <a:rPr lang="en-US" sz="3200" b="1" dirty="0" err="1">
                <a:solidFill>
                  <a:schemeClr val="bg1"/>
                </a:solidFill>
              </a:rPr>
              <a:t>gallu</a:t>
            </a:r>
            <a:r>
              <a:rPr lang="en-US" sz="3200" b="1" dirty="0">
                <a:solidFill>
                  <a:schemeClr val="tx1"/>
                </a:solidFill>
              </a:rPr>
              <a:t> </a:t>
            </a:r>
            <a:r>
              <a:rPr lang="en-US" sz="3200" b="1" dirty="0" err="1">
                <a:solidFill>
                  <a:schemeClr val="tx1"/>
                </a:solidFill>
              </a:rPr>
              <a:t>addysgu</a:t>
            </a:r>
            <a:r>
              <a:rPr lang="en-US" sz="3200" b="1" dirty="0">
                <a:solidFill>
                  <a:schemeClr val="tx1"/>
                </a:solidFill>
              </a:rPr>
              <a:t>?</a:t>
            </a:r>
          </a:p>
        </p:txBody>
      </p:sp>
      <p:pic>
        <p:nvPicPr>
          <p:cNvPr id="6" name="Picture 5">
            <a:extLst>
              <a:ext uri="{FF2B5EF4-FFF2-40B4-BE49-F238E27FC236}">
                <a16:creationId xmlns:a16="http://schemas.microsoft.com/office/drawing/2014/main" id="{DEF3D6A7-7D52-EA43-BF15-E1D3201AF546}"/>
              </a:ext>
            </a:extLst>
          </p:cNvPr>
          <p:cNvPicPr>
            <a:picLocks noChangeAspect="1"/>
          </p:cNvPicPr>
          <p:nvPr/>
        </p:nvPicPr>
        <p:blipFill>
          <a:blip r:embed="rId2"/>
          <a:stretch>
            <a:fillRect/>
          </a:stretch>
        </p:blipFill>
        <p:spPr>
          <a:xfrm>
            <a:off x="254000" y="194734"/>
            <a:ext cx="2076246" cy="2076246"/>
          </a:xfrm>
          <a:prstGeom prst="rect">
            <a:avLst/>
          </a:prstGeom>
          <a:ln w="38100">
            <a:solidFill>
              <a:schemeClr val="tx1"/>
            </a:solidFill>
          </a:ln>
        </p:spPr>
      </p:pic>
      <p:pic>
        <p:nvPicPr>
          <p:cNvPr id="8" name="Picture 7">
            <a:extLst>
              <a:ext uri="{FF2B5EF4-FFF2-40B4-BE49-F238E27FC236}">
                <a16:creationId xmlns:a16="http://schemas.microsoft.com/office/drawing/2014/main" id="{B98328A4-96D3-0E4F-9799-6974C52833BA}"/>
              </a:ext>
            </a:extLst>
          </p:cNvPr>
          <p:cNvPicPr>
            <a:picLocks noChangeAspect="1"/>
          </p:cNvPicPr>
          <p:nvPr/>
        </p:nvPicPr>
        <p:blipFill>
          <a:blip r:embed="rId3"/>
          <a:stretch>
            <a:fillRect/>
          </a:stretch>
        </p:blipFill>
        <p:spPr>
          <a:xfrm>
            <a:off x="2544233" y="171166"/>
            <a:ext cx="1655234" cy="2123381"/>
          </a:xfrm>
          <a:prstGeom prst="rect">
            <a:avLst/>
          </a:prstGeom>
          <a:ln w="38100">
            <a:solidFill>
              <a:schemeClr val="tx1"/>
            </a:solidFill>
          </a:ln>
        </p:spPr>
      </p:pic>
      <p:pic>
        <p:nvPicPr>
          <p:cNvPr id="11" name="Picture 1" descr="page1image4243761648">
            <a:extLst>
              <a:ext uri="{FF2B5EF4-FFF2-40B4-BE49-F238E27FC236}">
                <a16:creationId xmlns:a16="http://schemas.microsoft.com/office/drawing/2014/main" id="{93380F3A-4632-FD4D-A4F2-40D99BF0770B}"/>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571" t="4321" r="1980" b="3044"/>
          <a:stretch/>
        </p:blipFill>
        <p:spPr bwMode="auto">
          <a:xfrm>
            <a:off x="6677738" y="109043"/>
            <a:ext cx="2319757" cy="1562555"/>
          </a:xfrm>
          <a:prstGeom prst="rect">
            <a:avLst/>
          </a:prstGeom>
          <a:noFill/>
          <a:ln w="38100">
            <a:solidFill>
              <a:schemeClr val="tx1"/>
            </a:solidFill>
          </a:ln>
          <a:extLst>
            <a:ext uri="{909E8E84-426E-40DD-AFC4-6F175D3DCCD1}">
              <a14:hiddenFill xmlns:a14="http://schemas.microsoft.com/office/drawing/2010/main">
                <a:solidFill>
                  <a:srgbClr val="FFFFFF"/>
                </a:solidFill>
              </a14:hiddenFill>
            </a:ext>
          </a:extLst>
        </p:spPr>
      </p:pic>
      <p:pic>
        <p:nvPicPr>
          <p:cNvPr id="12" name="Picture 11">
            <a:extLst>
              <a:ext uri="{FF2B5EF4-FFF2-40B4-BE49-F238E27FC236}">
                <a16:creationId xmlns:a16="http://schemas.microsoft.com/office/drawing/2014/main" id="{7CCC27C6-1C3D-AC40-91D0-15EA6FB9CAD8}"/>
              </a:ext>
            </a:extLst>
          </p:cNvPr>
          <p:cNvPicPr>
            <a:picLocks noChangeAspect="1"/>
          </p:cNvPicPr>
          <p:nvPr/>
        </p:nvPicPr>
        <p:blipFill>
          <a:blip r:embed="rId5"/>
          <a:stretch>
            <a:fillRect/>
          </a:stretch>
        </p:blipFill>
        <p:spPr>
          <a:xfrm>
            <a:off x="9108817" y="194733"/>
            <a:ext cx="2465679" cy="1476865"/>
          </a:xfrm>
          <a:prstGeom prst="rect">
            <a:avLst/>
          </a:prstGeom>
          <a:solidFill>
            <a:srgbClr val="000000">
              <a:shade val="95000"/>
            </a:srgbClr>
          </a:solidFill>
          <a:ln w="57150" cap="sq">
            <a:solidFill>
              <a:srgbClr val="000000"/>
            </a:solidFill>
            <a:miter lim="800000"/>
          </a:ln>
          <a:effectLst>
            <a:outerShdw blurRad="254000" dist="190500" dir="2700000" sy="90000" algn="bl" rotWithShape="0">
              <a:srgbClr val="000000">
                <a:alpha val="40000"/>
              </a:srgbClr>
            </a:outerShdw>
          </a:effectLst>
        </p:spPr>
      </p:pic>
      <p:pic>
        <p:nvPicPr>
          <p:cNvPr id="13" name="Picture 12">
            <a:extLst>
              <a:ext uri="{FF2B5EF4-FFF2-40B4-BE49-F238E27FC236}">
                <a16:creationId xmlns:a16="http://schemas.microsoft.com/office/drawing/2014/main" id="{EDD52B65-C364-194F-82FD-CA7DEBAD9818}"/>
              </a:ext>
            </a:extLst>
          </p:cNvPr>
          <p:cNvPicPr>
            <a:picLocks noChangeAspect="1"/>
          </p:cNvPicPr>
          <p:nvPr/>
        </p:nvPicPr>
        <p:blipFill>
          <a:blip r:embed="rId6"/>
          <a:stretch>
            <a:fillRect/>
          </a:stretch>
        </p:blipFill>
        <p:spPr>
          <a:xfrm>
            <a:off x="9805481" y="1934834"/>
            <a:ext cx="1914370" cy="2302091"/>
          </a:xfrm>
          <a:prstGeom prst="rect">
            <a:avLst/>
          </a:prstGeom>
          <a:ln>
            <a:solidFill>
              <a:schemeClr val="tx1"/>
            </a:solidFill>
          </a:ln>
        </p:spPr>
      </p:pic>
      <p:pic>
        <p:nvPicPr>
          <p:cNvPr id="14" name="Picture 13">
            <a:extLst>
              <a:ext uri="{FF2B5EF4-FFF2-40B4-BE49-F238E27FC236}">
                <a16:creationId xmlns:a16="http://schemas.microsoft.com/office/drawing/2014/main" id="{3A9CC8BA-04DF-E745-9005-BCFAA9AAF3C1}"/>
              </a:ext>
            </a:extLst>
          </p:cNvPr>
          <p:cNvPicPr>
            <a:picLocks noChangeAspect="1"/>
          </p:cNvPicPr>
          <p:nvPr/>
        </p:nvPicPr>
        <p:blipFill rotWithShape="1">
          <a:blip r:embed="rId7"/>
          <a:srcRect b="69757"/>
          <a:stretch/>
        </p:blipFill>
        <p:spPr>
          <a:xfrm>
            <a:off x="4821356" y="5440035"/>
            <a:ext cx="3712764" cy="1102971"/>
          </a:xfrm>
          <a:prstGeom prst="rect">
            <a:avLst/>
          </a:prstGeom>
        </p:spPr>
      </p:pic>
      <p:pic>
        <p:nvPicPr>
          <p:cNvPr id="15" name="Picture 14">
            <a:extLst>
              <a:ext uri="{FF2B5EF4-FFF2-40B4-BE49-F238E27FC236}">
                <a16:creationId xmlns:a16="http://schemas.microsoft.com/office/drawing/2014/main" id="{1BC9C9BF-9E9D-EE4F-A345-F988430CEE91}"/>
              </a:ext>
            </a:extLst>
          </p:cNvPr>
          <p:cNvPicPr>
            <a:picLocks noChangeAspect="1"/>
          </p:cNvPicPr>
          <p:nvPr/>
        </p:nvPicPr>
        <p:blipFill rotWithShape="1">
          <a:blip r:embed="rId8"/>
          <a:srcRect l="17782" t="2600" r="18425" b="3194"/>
          <a:stretch/>
        </p:blipFill>
        <p:spPr>
          <a:xfrm>
            <a:off x="264537" y="5090439"/>
            <a:ext cx="1712686" cy="1452567"/>
          </a:xfrm>
          <a:prstGeom prst="rect">
            <a:avLst/>
          </a:prstGeom>
        </p:spPr>
      </p:pic>
      <p:pic>
        <p:nvPicPr>
          <p:cNvPr id="16" name="Picture 15">
            <a:extLst>
              <a:ext uri="{FF2B5EF4-FFF2-40B4-BE49-F238E27FC236}">
                <a16:creationId xmlns:a16="http://schemas.microsoft.com/office/drawing/2014/main" id="{A6CC1F97-040D-C34D-B58D-C2E2933365D0}"/>
              </a:ext>
            </a:extLst>
          </p:cNvPr>
          <p:cNvPicPr>
            <a:picLocks noChangeAspect="1"/>
          </p:cNvPicPr>
          <p:nvPr/>
        </p:nvPicPr>
        <p:blipFill>
          <a:blip r:embed="rId9"/>
          <a:stretch>
            <a:fillRect/>
          </a:stretch>
        </p:blipFill>
        <p:spPr>
          <a:xfrm>
            <a:off x="2131925" y="5117406"/>
            <a:ext cx="2067542" cy="1398632"/>
          </a:xfrm>
          <a:prstGeom prst="rect">
            <a:avLst/>
          </a:prstGeom>
        </p:spPr>
      </p:pic>
      <p:pic>
        <p:nvPicPr>
          <p:cNvPr id="17" name="Picture 16">
            <a:extLst>
              <a:ext uri="{FF2B5EF4-FFF2-40B4-BE49-F238E27FC236}">
                <a16:creationId xmlns:a16="http://schemas.microsoft.com/office/drawing/2014/main" id="{B1454B1E-5150-8E4D-BEEC-3149C2CAD283}"/>
              </a:ext>
            </a:extLst>
          </p:cNvPr>
          <p:cNvPicPr>
            <a:picLocks noChangeAspect="1"/>
          </p:cNvPicPr>
          <p:nvPr/>
        </p:nvPicPr>
        <p:blipFill>
          <a:blip r:embed="rId10"/>
          <a:stretch>
            <a:fillRect/>
          </a:stretch>
        </p:blipFill>
        <p:spPr>
          <a:xfrm>
            <a:off x="911744" y="3925863"/>
            <a:ext cx="2187548" cy="1086895"/>
          </a:xfrm>
          <a:prstGeom prst="rect">
            <a:avLst/>
          </a:prstGeom>
        </p:spPr>
      </p:pic>
      <p:pic>
        <p:nvPicPr>
          <p:cNvPr id="18" name="Picture 17">
            <a:extLst>
              <a:ext uri="{FF2B5EF4-FFF2-40B4-BE49-F238E27FC236}">
                <a16:creationId xmlns:a16="http://schemas.microsoft.com/office/drawing/2014/main" id="{64444097-5022-D743-87A7-A90868A2CF46}"/>
              </a:ext>
            </a:extLst>
          </p:cNvPr>
          <p:cNvPicPr>
            <a:picLocks noChangeAspect="1"/>
          </p:cNvPicPr>
          <p:nvPr/>
        </p:nvPicPr>
        <p:blipFill>
          <a:blip r:embed="rId11"/>
          <a:stretch>
            <a:fillRect/>
          </a:stretch>
        </p:blipFill>
        <p:spPr>
          <a:xfrm>
            <a:off x="9173667" y="4447632"/>
            <a:ext cx="1950865" cy="2095374"/>
          </a:xfrm>
          <a:prstGeom prst="rect">
            <a:avLst/>
          </a:prstGeom>
        </p:spPr>
      </p:pic>
    </p:spTree>
    <p:extLst>
      <p:ext uri="{BB962C8B-B14F-4D97-AF65-F5344CB8AC3E}">
        <p14:creationId xmlns:p14="http://schemas.microsoft.com/office/powerpoint/2010/main" val="13325761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12-Point Star 3">
            <a:extLst>
              <a:ext uri="{FF2B5EF4-FFF2-40B4-BE49-F238E27FC236}">
                <a16:creationId xmlns:a16="http://schemas.microsoft.com/office/drawing/2014/main" id="{A0D909EF-8F1B-7447-A206-0807D92D4A92}"/>
              </a:ext>
            </a:extLst>
          </p:cNvPr>
          <p:cNvSpPr/>
          <p:nvPr/>
        </p:nvSpPr>
        <p:spPr>
          <a:xfrm>
            <a:off x="3626371" y="55015"/>
            <a:ext cx="4749801" cy="3505200"/>
          </a:xfrm>
          <a:prstGeom prst="star1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dirty="0">
                <a:solidFill>
                  <a:schemeClr val="tx1"/>
                </a:solidFill>
              </a:rPr>
              <a:t>Beth </a:t>
            </a:r>
            <a:r>
              <a:rPr lang="en-US" sz="3200" b="1" dirty="0" err="1">
                <a:solidFill>
                  <a:schemeClr val="tx1"/>
                </a:solidFill>
              </a:rPr>
              <a:t>ydych</a:t>
            </a:r>
            <a:r>
              <a:rPr lang="en-US" sz="3200" b="1" dirty="0">
                <a:solidFill>
                  <a:schemeClr val="tx1"/>
                </a:solidFill>
              </a:rPr>
              <a:t> </a:t>
            </a:r>
            <a:r>
              <a:rPr lang="en-US" sz="3200" b="1" dirty="0" err="1">
                <a:solidFill>
                  <a:schemeClr val="tx1"/>
                </a:solidFill>
              </a:rPr>
              <a:t>chi’n</a:t>
            </a:r>
            <a:r>
              <a:rPr lang="en-US" sz="3200" b="1" dirty="0">
                <a:solidFill>
                  <a:schemeClr val="tx1"/>
                </a:solidFill>
              </a:rPr>
              <a:t> </a:t>
            </a:r>
            <a:r>
              <a:rPr lang="en-US" sz="3200" b="1" dirty="0" err="1">
                <a:solidFill>
                  <a:schemeClr val="bg1"/>
                </a:solidFill>
              </a:rPr>
              <a:t>gallu</a:t>
            </a:r>
            <a:r>
              <a:rPr lang="en-US" sz="3200" b="1" dirty="0">
                <a:solidFill>
                  <a:schemeClr val="tx1"/>
                </a:solidFill>
              </a:rPr>
              <a:t> </a:t>
            </a:r>
            <a:r>
              <a:rPr lang="en-US" sz="3200" b="1" dirty="0" err="1">
                <a:solidFill>
                  <a:schemeClr val="tx1"/>
                </a:solidFill>
              </a:rPr>
              <a:t>addysgu</a:t>
            </a:r>
            <a:r>
              <a:rPr lang="en-US" sz="3200" b="1" dirty="0">
                <a:solidFill>
                  <a:schemeClr val="tx1"/>
                </a:solidFill>
              </a:rPr>
              <a:t>?</a:t>
            </a:r>
          </a:p>
        </p:txBody>
      </p:sp>
      <p:pic>
        <p:nvPicPr>
          <p:cNvPr id="10" name="Picture 9">
            <a:extLst>
              <a:ext uri="{FF2B5EF4-FFF2-40B4-BE49-F238E27FC236}">
                <a16:creationId xmlns:a16="http://schemas.microsoft.com/office/drawing/2014/main" id="{445132B3-F237-904A-B149-2BB6A11D25BC}"/>
              </a:ext>
            </a:extLst>
          </p:cNvPr>
          <p:cNvPicPr>
            <a:picLocks noChangeAspect="1"/>
          </p:cNvPicPr>
          <p:nvPr/>
        </p:nvPicPr>
        <p:blipFill>
          <a:blip r:embed="rId2"/>
          <a:stretch>
            <a:fillRect/>
          </a:stretch>
        </p:blipFill>
        <p:spPr>
          <a:xfrm>
            <a:off x="155453" y="189767"/>
            <a:ext cx="2116427" cy="1335901"/>
          </a:xfrm>
          <a:prstGeom prst="rect">
            <a:avLst/>
          </a:prstGeom>
        </p:spPr>
      </p:pic>
      <p:pic>
        <p:nvPicPr>
          <p:cNvPr id="7" name="Picture 6">
            <a:extLst>
              <a:ext uri="{FF2B5EF4-FFF2-40B4-BE49-F238E27FC236}">
                <a16:creationId xmlns:a16="http://schemas.microsoft.com/office/drawing/2014/main" id="{6605D720-7365-AE44-9B32-5FE60F11F63C}"/>
              </a:ext>
            </a:extLst>
          </p:cNvPr>
          <p:cNvPicPr>
            <a:picLocks noChangeAspect="1"/>
          </p:cNvPicPr>
          <p:nvPr/>
        </p:nvPicPr>
        <p:blipFill>
          <a:blip r:embed="rId3"/>
          <a:stretch>
            <a:fillRect/>
          </a:stretch>
        </p:blipFill>
        <p:spPr>
          <a:xfrm>
            <a:off x="8505139" y="395059"/>
            <a:ext cx="1600897" cy="1412556"/>
          </a:xfrm>
          <a:prstGeom prst="rect">
            <a:avLst/>
          </a:prstGeom>
        </p:spPr>
      </p:pic>
      <p:pic>
        <p:nvPicPr>
          <p:cNvPr id="9" name="Picture 8">
            <a:extLst>
              <a:ext uri="{FF2B5EF4-FFF2-40B4-BE49-F238E27FC236}">
                <a16:creationId xmlns:a16="http://schemas.microsoft.com/office/drawing/2014/main" id="{1D982AAA-B86A-FD46-9C1D-0887D2C2ACD7}"/>
              </a:ext>
            </a:extLst>
          </p:cNvPr>
          <p:cNvPicPr>
            <a:picLocks noChangeAspect="1"/>
          </p:cNvPicPr>
          <p:nvPr/>
        </p:nvPicPr>
        <p:blipFill>
          <a:blip r:embed="rId4"/>
          <a:stretch>
            <a:fillRect/>
          </a:stretch>
        </p:blipFill>
        <p:spPr>
          <a:xfrm>
            <a:off x="10330775" y="189767"/>
            <a:ext cx="1400784" cy="1823141"/>
          </a:xfrm>
          <a:prstGeom prst="rect">
            <a:avLst/>
          </a:prstGeom>
        </p:spPr>
      </p:pic>
      <p:pic>
        <p:nvPicPr>
          <p:cNvPr id="2" name="Picture 1">
            <a:extLst>
              <a:ext uri="{FF2B5EF4-FFF2-40B4-BE49-F238E27FC236}">
                <a16:creationId xmlns:a16="http://schemas.microsoft.com/office/drawing/2014/main" id="{5382C059-5B3F-D846-8903-1F5DBD92BA78}"/>
              </a:ext>
            </a:extLst>
          </p:cNvPr>
          <p:cNvPicPr>
            <a:picLocks noChangeAspect="1"/>
          </p:cNvPicPr>
          <p:nvPr/>
        </p:nvPicPr>
        <p:blipFill rotWithShape="1">
          <a:blip r:embed="rId5"/>
          <a:srcRect l="5015" t="16747" r="47568" b="19780"/>
          <a:stretch/>
        </p:blipFill>
        <p:spPr>
          <a:xfrm>
            <a:off x="2429573" y="189767"/>
            <a:ext cx="1364079" cy="1815113"/>
          </a:xfrm>
          <a:prstGeom prst="rect">
            <a:avLst/>
          </a:prstGeom>
        </p:spPr>
      </p:pic>
      <p:pic>
        <p:nvPicPr>
          <p:cNvPr id="3" name="Picture 2">
            <a:extLst>
              <a:ext uri="{FF2B5EF4-FFF2-40B4-BE49-F238E27FC236}">
                <a16:creationId xmlns:a16="http://schemas.microsoft.com/office/drawing/2014/main" id="{AF20C2BA-C68D-274D-A0E4-B2D31A363A7F}"/>
              </a:ext>
            </a:extLst>
          </p:cNvPr>
          <p:cNvPicPr>
            <a:picLocks noChangeAspect="1"/>
          </p:cNvPicPr>
          <p:nvPr/>
        </p:nvPicPr>
        <p:blipFill rotWithShape="1">
          <a:blip r:embed="rId6"/>
          <a:srcRect r="3344" b="8291"/>
          <a:stretch/>
        </p:blipFill>
        <p:spPr>
          <a:xfrm>
            <a:off x="8574003" y="2361822"/>
            <a:ext cx="3157556" cy="2396786"/>
          </a:xfrm>
          <a:prstGeom prst="rect">
            <a:avLst/>
          </a:prstGeom>
        </p:spPr>
      </p:pic>
      <p:pic>
        <p:nvPicPr>
          <p:cNvPr id="5" name="Picture 4">
            <a:extLst>
              <a:ext uri="{FF2B5EF4-FFF2-40B4-BE49-F238E27FC236}">
                <a16:creationId xmlns:a16="http://schemas.microsoft.com/office/drawing/2014/main" id="{FCF9ECA9-E409-7C40-A6D8-079E63864260}"/>
              </a:ext>
            </a:extLst>
          </p:cNvPr>
          <p:cNvPicPr>
            <a:picLocks noChangeAspect="1"/>
          </p:cNvPicPr>
          <p:nvPr/>
        </p:nvPicPr>
        <p:blipFill>
          <a:blip r:embed="rId7"/>
          <a:stretch>
            <a:fillRect/>
          </a:stretch>
        </p:blipFill>
        <p:spPr>
          <a:xfrm>
            <a:off x="1445972" y="3851429"/>
            <a:ext cx="2352746" cy="1293231"/>
          </a:xfrm>
          <a:prstGeom prst="rect">
            <a:avLst/>
          </a:prstGeom>
        </p:spPr>
      </p:pic>
      <p:pic>
        <p:nvPicPr>
          <p:cNvPr id="12" name="Picture 11">
            <a:extLst>
              <a:ext uri="{FF2B5EF4-FFF2-40B4-BE49-F238E27FC236}">
                <a16:creationId xmlns:a16="http://schemas.microsoft.com/office/drawing/2014/main" id="{FF537014-6E2C-9346-B7C1-C335AB9CC382}"/>
              </a:ext>
            </a:extLst>
          </p:cNvPr>
          <p:cNvPicPr>
            <a:picLocks noChangeAspect="1"/>
          </p:cNvPicPr>
          <p:nvPr/>
        </p:nvPicPr>
        <p:blipFill>
          <a:blip r:embed="rId8"/>
          <a:stretch>
            <a:fillRect/>
          </a:stretch>
        </p:blipFill>
        <p:spPr>
          <a:xfrm>
            <a:off x="4710257" y="4344780"/>
            <a:ext cx="3305334" cy="2336101"/>
          </a:xfrm>
          <a:prstGeom prst="rect">
            <a:avLst/>
          </a:prstGeom>
        </p:spPr>
      </p:pic>
      <p:pic>
        <p:nvPicPr>
          <p:cNvPr id="13" name="Picture 12">
            <a:extLst>
              <a:ext uri="{FF2B5EF4-FFF2-40B4-BE49-F238E27FC236}">
                <a16:creationId xmlns:a16="http://schemas.microsoft.com/office/drawing/2014/main" id="{55388855-33C3-0746-A842-083A758E6DDA}"/>
              </a:ext>
            </a:extLst>
          </p:cNvPr>
          <p:cNvPicPr>
            <a:picLocks noChangeAspect="1"/>
          </p:cNvPicPr>
          <p:nvPr/>
        </p:nvPicPr>
        <p:blipFill>
          <a:blip r:embed="rId9"/>
          <a:stretch>
            <a:fillRect/>
          </a:stretch>
        </p:blipFill>
        <p:spPr>
          <a:xfrm>
            <a:off x="212157" y="5559128"/>
            <a:ext cx="2217416" cy="867146"/>
          </a:xfrm>
          <a:prstGeom prst="rect">
            <a:avLst/>
          </a:prstGeom>
        </p:spPr>
      </p:pic>
      <p:pic>
        <p:nvPicPr>
          <p:cNvPr id="14" name="Picture 13">
            <a:extLst>
              <a:ext uri="{FF2B5EF4-FFF2-40B4-BE49-F238E27FC236}">
                <a16:creationId xmlns:a16="http://schemas.microsoft.com/office/drawing/2014/main" id="{1FC4BDE6-7A86-9244-9955-A1FEE3774C25}"/>
              </a:ext>
            </a:extLst>
          </p:cNvPr>
          <p:cNvPicPr>
            <a:picLocks noChangeAspect="1"/>
          </p:cNvPicPr>
          <p:nvPr/>
        </p:nvPicPr>
        <p:blipFill>
          <a:blip r:embed="rId10"/>
          <a:stretch>
            <a:fillRect/>
          </a:stretch>
        </p:blipFill>
        <p:spPr>
          <a:xfrm>
            <a:off x="169410" y="2241478"/>
            <a:ext cx="2942202" cy="1471101"/>
          </a:xfrm>
          <a:prstGeom prst="rect">
            <a:avLst/>
          </a:prstGeom>
        </p:spPr>
      </p:pic>
      <p:pic>
        <p:nvPicPr>
          <p:cNvPr id="15" name="Picture 14">
            <a:extLst>
              <a:ext uri="{FF2B5EF4-FFF2-40B4-BE49-F238E27FC236}">
                <a16:creationId xmlns:a16="http://schemas.microsoft.com/office/drawing/2014/main" id="{CB754744-4C54-8B4B-94BD-BDBE5A2DE44E}"/>
              </a:ext>
            </a:extLst>
          </p:cNvPr>
          <p:cNvPicPr>
            <a:picLocks noChangeAspect="1"/>
          </p:cNvPicPr>
          <p:nvPr/>
        </p:nvPicPr>
        <p:blipFill>
          <a:blip r:embed="rId11"/>
          <a:stretch>
            <a:fillRect/>
          </a:stretch>
        </p:blipFill>
        <p:spPr>
          <a:xfrm>
            <a:off x="9061702" y="5107522"/>
            <a:ext cx="2088668" cy="1570549"/>
          </a:xfrm>
          <a:prstGeom prst="rect">
            <a:avLst/>
          </a:prstGeom>
        </p:spPr>
      </p:pic>
    </p:spTree>
    <p:extLst>
      <p:ext uri="{BB962C8B-B14F-4D97-AF65-F5344CB8AC3E}">
        <p14:creationId xmlns:p14="http://schemas.microsoft.com/office/powerpoint/2010/main" val="60200253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442;p59">
            <a:extLst>
              <a:ext uri="{FF2B5EF4-FFF2-40B4-BE49-F238E27FC236}">
                <a16:creationId xmlns:a16="http://schemas.microsoft.com/office/drawing/2014/main" id="{CE98910F-6AE7-C849-8722-77E2B6E9BC81}"/>
              </a:ext>
            </a:extLst>
          </p:cNvPr>
          <p:cNvSpPr txBox="1">
            <a:spLocks/>
          </p:cNvSpPr>
          <p:nvPr/>
        </p:nvSpPr>
        <p:spPr>
          <a:xfrm>
            <a:off x="1192504" y="406401"/>
            <a:ext cx="10213788" cy="5791200"/>
          </a:xfrm>
          <a:prstGeom prst="rect">
            <a:avLst/>
          </a:prstGeom>
          <a:solidFill>
            <a:schemeClr val="accent1"/>
          </a:solidFill>
          <a:ln>
            <a:noFill/>
          </a:ln>
        </p:spPr>
        <p:txBody>
          <a:bodyPr spcFirstLastPara="1" vert="horz" wrap="square" lIns="91425" tIns="91425" rIns="91425" bIns="91425" rtlCol="0" anchor="ctr" anchorCtr="0">
            <a:noAutofit/>
          </a:bodyPr>
          <a:lst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a:lstStyle>
          <a:p>
            <a:pPr algn="ctr">
              <a:spcBef>
                <a:spcPts val="0"/>
              </a:spcBef>
              <a:buClr>
                <a:schemeClr val="dk1"/>
              </a:buClr>
              <a:buSzPts val="4000"/>
              <a:buFont typeface="Century Gothic"/>
              <a:buNone/>
            </a:pPr>
            <a:r>
              <a:rPr lang="en-GB" sz="4400" b="1" cap="none" dirty="0" err="1">
                <a:solidFill>
                  <a:schemeClr val="bg1"/>
                </a:solidFill>
                <a:latin typeface="Segoe Print" panose="02000800000000000000" pitchFamily="2" charset="0"/>
                <a:ea typeface="Calibri"/>
                <a:cs typeface="Calibri"/>
                <a:sym typeface="Calibri"/>
              </a:rPr>
              <a:t>Sut</a:t>
            </a:r>
            <a:r>
              <a:rPr lang="en-GB" sz="4400" b="1" cap="none" dirty="0">
                <a:solidFill>
                  <a:schemeClr val="bg1"/>
                </a:solidFill>
                <a:latin typeface="Segoe Print" panose="02000800000000000000" pitchFamily="2" charset="0"/>
                <a:ea typeface="Calibri"/>
                <a:cs typeface="Calibri"/>
                <a:sym typeface="Calibri"/>
              </a:rPr>
              <a:t> i </a:t>
            </a:r>
            <a:r>
              <a:rPr lang="en-GB" sz="4400" b="1" cap="none" dirty="0" err="1">
                <a:solidFill>
                  <a:schemeClr val="bg1"/>
                </a:solidFill>
                <a:latin typeface="Segoe Print" panose="02000800000000000000" pitchFamily="2" charset="0"/>
                <a:ea typeface="Calibri"/>
                <a:cs typeface="Calibri"/>
                <a:sym typeface="Calibri"/>
              </a:rPr>
              <a:t>gyflwyno</a:t>
            </a:r>
            <a:r>
              <a:rPr lang="en-GB" sz="4400" b="1" cap="none" dirty="0">
                <a:solidFill>
                  <a:schemeClr val="bg1"/>
                </a:solidFill>
                <a:latin typeface="Segoe Print" panose="02000800000000000000" pitchFamily="2" charset="0"/>
                <a:ea typeface="Calibri"/>
                <a:cs typeface="Calibri"/>
                <a:sym typeface="Calibri"/>
              </a:rPr>
              <a:t> </a:t>
            </a:r>
            <a:r>
              <a:rPr lang="en-GB" sz="4400" b="1" cap="none" dirty="0" err="1">
                <a:solidFill>
                  <a:schemeClr val="bg1"/>
                </a:solidFill>
                <a:latin typeface="Segoe Print" panose="02000800000000000000" pitchFamily="2" charset="0"/>
                <a:ea typeface="Calibri"/>
                <a:cs typeface="Calibri"/>
                <a:sym typeface="Calibri"/>
              </a:rPr>
              <a:t>fy</a:t>
            </a:r>
            <a:r>
              <a:rPr lang="en-GB" sz="4400" b="1" cap="none" dirty="0">
                <a:solidFill>
                  <a:schemeClr val="bg1"/>
                </a:solidFill>
                <a:latin typeface="Segoe Print" panose="02000800000000000000" pitchFamily="2" charset="0"/>
                <a:ea typeface="Calibri"/>
                <a:cs typeface="Calibri"/>
                <a:sym typeface="Calibri"/>
              </a:rPr>
              <a:t> </a:t>
            </a:r>
            <a:r>
              <a:rPr lang="en-GB" sz="4400" b="1" cap="none" dirty="0" err="1">
                <a:solidFill>
                  <a:schemeClr val="bg1"/>
                </a:solidFill>
                <a:latin typeface="Segoe Print" panose="02000800000000000000" pitchFamily="2" charset="0"/>
                <a:ea typeface="Calibri"/>
                <a:cs typeface="Calibri"/>
                <a:sym typeface="Calibri"/>
              </a:rPr>
              <a:t>ngwaith</a:t>
            </a:r>
            <a:r>
              <a:rPr lang="en-GB" sz="4400" b="1" cap="none" dirty="0">
                <a:solidFill>
                  <a:schemeClr val="bg1"/>
                </a:solidFill>
                <a:latin typeface="Segoe Print" panose="02000800000000000000" pitchFamily="2" charset="0"/>
                <a:ea typeface="Calibri"/>
                <a:cs typeface="Calibri"/>
                <a:sym typeface="Calibri"/>
              </a:rPr>
              <a:t>?</a:t>
            </a:r>
          </a:p>
          <a:p>
            <a:pPr algn="ctr">
              <a:spcBef>
                <a:spcPts val="0"/>
              </a:spcBef>
              <a:buClr>
                <a:schemeClr val="dk1"/>
              </a:buClr>
              <a:buSzPts val="4000"/>
              <a:buFont typeface="Century Gothic"/>
              <a:buNone/>
            </a:pPr>
            <a:endParaRPr lang="en-GB" sz="4400" b="1" cap="none" dirty="0">
              <a:solidFill>
                <a:schemeClr val="bg1"/>
              </a:solidFill>
              <a:latin typeface="Segoe Print" panose="02000800000000000000" pitchFamily="2" charset="0"/>
              <a:ea typeface="Calibri"/>
              <a:cs typeface="Calibri"/>
              <a:sym typeface="Calibri"/>
            </a:endParaRPr>
          </a:p>
          <a:p>
            <a:pPr algn="ctr">
              <a:spcBef>
                <a:spcPts val="0"/>
              </a:spcBef>
              <a:buClr>
                <a:schemeClr val="dk1"/>
              </a:buClr>
              <a:buSzPts val="4000"/>
              <a:buFont typeface="Century Gothic"/>
              <a:buNone/>
            </a:pPr>
            <a:r>
              <a:rPr lang="en-GB" sz="4400" b="1" cap="none" dirty="0">
                <a:solidFill>
                  <a:schemeClr val="bg1"/>
                </a:solidFill>
                <a:latin typeface="Segoe Print" panose="02000800000000000000" pitchFamily="2" charset="0"/>
                <a:ea typeface="Calibri"/>
                <a:cs typeface="Calibri"/>
                <a:sym typeface="Calibri"/>
              </a:rPr>
              <a:t>How do I submit my work?</a:t>
            </a:r>
          </a:p>
          <a:p>
            <a:pPr algn="ctr">
              <a:spcBef>
                <a:spcPts val="0"/>
              </a:spcBef>
              <a:buClr>
                <a:schemeClr val="dk1"/>
              </a:buClr>
              <a:buSzPts val="4000"/>
              <a:buFont typeface="Century Gothic"/>
              <a:buNone/>
            </a:pPr>
            <a:endParaRPr lang="en-GB" sz="4400" b="1" cap="none" dirty="0">
              <a:solidFill>
                <a:schemeClr val="bg1"/>
              </a:solidFill>
              <a:latin typeface="Segoe Print" panose="02000800000000000000" pitchFamily="2" charset="0"/>
              <a:ea typeface="Calibri"/>
              <a:cs typeface="Calibri"/>
              <a:sym typeface="Calibri"/>
            </a:endParaRPr>
          </a:p>
          <a:p>
            <a:pPr algn="ctr">
              <a:spcBef>
                <a:spcPts val="0"/>
              </a:spcBef>
              <a:buClr>
                <a:schemeClr val="dk1"/>
              </a:buClr>
              <a:buSzPts val="4000"/>
              <a:buFont typeface="Century Gothic"/>
              <a:buNone/>
            </a:pPr>
            <a:endParaRPr lang="en-GB" sz="4400" b="1" cap="none" dirty="0">
              <a:solidFill>
                <a:schemeClr val="bg1"/>
              </a:solidFill>
              <a:latin typeface="Segoe Print" panose="02000800000000000000" pitchFamily="2" charset="0"/>
              <a:ea typeface="Calibri"/>
              <a:cs typeface="Calibri"/>
              <a:sym typeface="Calibri"/>
            </a:endParaRPr>
          </a:p>
          <a:p>
            <a:pPr algn="ctr">
              <a:spcBef>
                <a:spcPts val="0"/>
              </a:spcBef>
              <a:buClr>
                <a:schemeClr val="dk1"/>
              </a:buClr>
              <a:buSzPts val="4000"/>
            </a:pPr>
            <a:r>
              <a:rPr lang="en-GB" sz="2400" b="1" cap="none" dirty="0">
                <a:solidFill>
                  <a:schemeClr val="bg1"/>
                </a:solidFill>
                <a:latin typeface="Segoe Print" panose="02000800000000000000" pitchFamily="2" charset="0"/>
                <a:ea typeface="Calibri"/>
                <a:cs typeface="Calibri"/>
                <a:sym typeface="Calibri"/>
                <a:hlinkClick r:id="rId2">
                  <a:extLst>
                    <a:ext uri="{A12FA001-AC4F-418D-AE19-62706E023703}">
                      <ahyp:hlinkClr xmlns:ahyp="http://schemas.microsoft.com/office/drawing/2018/hyperlinkcolor" val="tx"/>
                    </a:ext>
                  </a:extLst>
                </a:hlinkClick>
              </a:rPr>
              <a:t>https://uwtsd.hosted.panopto.com/Panopto/Pages/Viewer.aspx?id=1861dec6-ede2-4bbc-badc-acd400a348e4</a:t>
            </a:r>
            <a:endParaRPr lang="en-GB" sz="2400" b="1" cap="none" dirty="0">
              <a:solidFill>
                <a:schemeClr val="bg1"/>
              </a:solidFill>
              <a:latin typeface="Segoe Print" panose="02000800000000000000" pitchFamily="2" charset="0"/>
              <a:ea typeface="Calibri"/>
              <a:cs typeface="Calibri"/>
              <a:sym typeface="Calibri"/>
            </a:endParaRPr>
          </a:p>
          <a:p>
            <a:pPr algn="ctr">
              <a:spcBef>
                <a:spcPts val="0"/>
              </a:spcBef>
              <a:buClr>
                <a:schemeClr val="dk1"/>
              </a:buClr>
              <a:buSzPts val="4000"/>
            </a:pPr>
            <a:endParaRPr lang="en-GB" sz="2400" b="1" cap="none" dirty="0">
              <a:solidFill>
                <a:schemeClr val="bg1"/>
              </a:solidFill>
              <a:latin typeface="Segoe Print" panose="02000800000000000000" pitchFamily="2" charset="0"/>
              <a:ea typeface="Calibri"/>
              <a:cs typeface="Calibri"/>
              <a:sym typeface="Calibri"/>
            </a:endParaRPr>
          </a:p>
          <a:p>
            <a:pPr algn="ctr">
              <a:spcBef>
                <a:spcPts val="0"/>
              </a:spcBef>
              <a:buClr>
                <a:schemeClr val="dk1"/>
              </a:buClr>
              <a:buSzPts val="4000"/>
            </a:pPr>
            <a:endParaRPr lang="en-GB" sz="2400" b="1" cap="none" dirty="0">
              <a:solidFill>
                <a:schemeClr val="bg1"/>
              </a:solidFill>
              <a:latin typeface="Segoe Print" panose="02000800000000000000" pitchFamily="2" charset="0"/>
              <a:ea typeface="Calibri"/>
              <a:cs typeface="Calibri"/>
              <a:sym typeface="Calibri"/>
            </a:endParaRPr>
          </a:p>
          <a:p>
            <a:pPr algn="ctr">
              <a:spcBef>
                <a:spcPts val="0"/>
              </a:spcBef>
              <a:buClr>
                <a:schemeClr val="dk1"/>
              </a:buClr>
              <a:buSzPts val="4000"/>
            </a:pPr>
            <a:r>
              <a:rPr lang="en-GB" sz="2400" b="1" cap="none" dirty="0" err="1">
                <a:solidFill>
                  <a:schemeClr val="bg1"/>
                </a:solidFill>
                <a:latin typeface="Segoe Print" panose="02000800000000000000" pitchFamily="2" charset="0"/>
                <a:ea typeface="Calibri"/>
                <a:cs typeface="Calibri"/>
                <a:sym typeface="Calibri"/>
              </a:rPr>
              <a:t>Dyddiad</a:t>
            </a:r>
            <a:r>
              <a:rPr lang="en-GB" sz="2400" b="1" cap="none" dirty="0">
                <a:solidFill>
                  <a:schemeClr val="bg1"/>
                </a:solidFill>
                <a:latin typeface="Segoe Print" panose="02000800000000000000" pitchFamily="2" charset="0"/>
                <a:ea typeface="Calibri"/>
                <a:cs typeface="Calibri"/>
                <a:sym typeface="Calibri"/>
              </a:rPr>
              <a:t> </a:t>
            </a:r>
            <a:r>
              <a:rPr lang="en-GB" sz="2400" b="1" cap="none" dirty="0" err="1">
                <a:solidFill>
                  <a:schemeClr val="bg1"/>
                </a:solidFill>
                <a:latin typeface="Segoe Print" panose="02000800000000000000" pitchFamily="2" charset="0"/>
                <a:ea typeface="Calibri"/>
                <a:cs typeface="Calibri"/>
                <a:sym typeface="Calibri"/>
              </a:rPr>
              <a:t>cyflwyno</a:t>
            </a:r>
            <a:r>
              <a:rPr lang="en-GB" sz="2400" b="1" cap="none" dirty="0">
                <a:solidFill>
                  <a:schemeClr val="bg1"/>
                </a:solidFill>
                <a:latin typeface="Segoe Print" panose="02000800000000000000" pitchFamily="2" charset="0"/>
                <a:ea typeface="Calibri"/>
                <a:cs typeface="Calibri"/>
                <a:sym typeface="Calibri"/>
              </a:rPr>
              <a:t> / Submission date: 30.4.2021</a:t>
            </a:r>
          </a:p>
          <a:p>
            <a:pPr algn="ctr">
              <a:spcBef>
                <a:spcPts val="0"/>
              </a:spcBef>
              <a:buClr>
                <a:schemeClr val="dk1"/>
              </a:buClr>
              <a:buSzPts val="4000"/>
            </a:pPr>
            <a:endParaRPr lang="en-GB" sz="2400" b="1" cap="none" dirty="0">
              <a:solidFill>
                <a:schemeClr val="bg1"/>
              </a:solidFill>
              <a:latin typeface="Segoe Print" panose="02000800000000000000" pitchFamily="2" charset="0"/>
              <a:ea typeface="Calibri"/>
              <a:cs typeface="Calibri"/>
              <a:sym typeface="Calibri"/>
            </a:endParaRPr>
          </a:p>
        </p:txBody>
      </p:sp>
      <p:pic>
        <p:nvPicPr>
          <p:cNvPr id="4" name="Picture 3">
            <a:extLst>
              <a:ext uri="{FF2B5EF4-FFF2-40B4-BE49-F238E27FC236}">
                <a16:creationId xmlns:a16="http://schemas.microsoft.com/office/drawing/2014/main" id="{7237B0E4-A8D7-9D41-AE52-93DFD90CE05F}"/>
              </a:ext>
            </a:extLst>
          </p:cNvPr>
          <p:cNvPicPr>
            <a:picLocks noChangeAspect="1"/>
          </p:cNvPicPr>
          <p:nvPr/>
        </p:nvPicPr>
        <p:blipFill>
          <a:blip r:embed="rId3"/>
          <a:stretch>
            <a:fillRect/>
          </a:stretch>
        </p:blipFill>
        <p:spPr>
          <a:xfrm>
            <a:off x="0" y="6429428"/>
            <a:ext cx="2766236" cy="428572"/>
          </a:xfrm>
          <a:prstGeom prst="rect">
            <a:avLst/>
          </a:prstGeom>
        </p:spPr>
      </p:pic>
    </p:spTree>
    <p:extLst>
      <p:ext uri="{BB962C8B-B14F-4D97-AF65-F5344CB8AC3E}">
        <p14:creationId xmlns:p14="http://schemas.microsoft.com/office/powerpoint/2010/main" val="51536230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CF20CEE-4CA0-4C41-8756-7371DD9DB133}"/>
              </a:ext>
            </a:extLst>
          </p:cNvPr>
          <p:cNvSpPr>
            <a:spLocks noGrp="1"/>
          </p:cNvSpPr>
          <p:nvPr>
            <p:ph idx="1"/>
          </p:nvPr>
        </p:nvSpPr>
        <p:spPr>
          <a:xfrm>
            <a:off x="287868" y="1282917"/>
            <a:ext cx="11443216" cy="5439616"/>
          </a:xfrm>
          <a:solidFill>
            <a:schemeClr val="bg1"/>
          </a:solidFill>
          <a:ln w="76200">
            <a:solidFill>
              <a:srgbClr val="C00000"/>
            </a:solidFill>
          </a:ln>
        </p:spPr>
        <p:txBody>
          <a:bodyPr>
            <a:noAutofit/>
          </a:bodyPr>
          <a:lstStyle/>
          <a:p>
            <a:pPr marL="457200" indent="-457200">
              <a:buFont typeface="+mj-lt"/>
              <a:buAutoNum type="arabicPeriod"/>
            </a:pPr>
            <a:r>
              <a:rPr lang="en-US" sz="2200" dirty="0"/>
              <a:t>Make sure that all evidence uploaded is suitable.  The evidence should show your skills (</a:t>
            </a:r>
            <a:r>
              <a:rPr lang="en-US" sz="2200" dirty="0" err="1"/>
              <a:t>listenng</a:t>
            </a:r>
            <a:r>
              <a:rPr lang="en-US" sz="2200" dirty="0"/>
              <a:t>, Speaking, Reading and Writing) while developing pupils’ language skills / show your personal language development.</a:t>
            </a:r>
          </a:p>
          <a:p>
            <a:pPr marL="457200" indent="-457200">
              <a:buFont typeface="+mj-lt"/>
              <a:buAutoNum type="arabicPeriod"/>
            </a:pPr>
            <a:r>
              <a:rPr lang="en-US" sz="2200" dirty="0"/>
              <a:t>The self –reflection (up to 1,000 words). </a:t>
            </a:r>
            <a:r>
              <a:rPr lang="en-US" sz="1600" dirty="0"/>
              <a:t>You could begin your self-reflection by including your personal  background with regards to the  Welsh language and your personal skills.  Where are you with regards to your “Welsh journey”? Think about each language skill: Listening, Speaking, Reading and Writing, (use the Welsh Language Competency Framework).  Then you can reflect on the recorded lesson.  Lastly, you can think about the future (Curriculum for Wales / </a:t>
            </a:r>
            <a:r>
              <a:rPr lang="en-US" sz="1600" dirty="0" err="1"/>
              <a:t>Cymraeg</a:t>
            </a:r>
            <a:r>
              <a:rPr lang="en-US" sz="1600" dirty="0"/>
              <a:t> 2050: Million of  Welsh Speakers) and the way in which you intend to further develop your Welsh skills throughout your career.</a:t>
            </a:r>
            <a:endParaRPr lang="en-US" sz="2200" dirty="0"/>
          </a:p>
          <a:p>
            <a:pPr marL="457200" indent="-457200">
              <a:buFont typeface="+mj-lt"/>
              <a:buAutoNum type="arabicPeriod"/>
            </a:pPr>
            <a:r>
              <a:rPr lang="en-US" sz="2200" dirty="0"/>
              <a:t>Additional evidence: lesson plans, original resources, evidence of assessing pupils’ work, evidence that shows your commitment to your developing Welsh skills, additional sound / video clips, etc.</a:t>
            </a:r>
          </a:p>
          <a:p>
            <a:pPr marL="457200" indent="-457200">
              <a:buFont typeface="+mj-lt"/>
              <a:buAutoNum type="arabicPeriod"/>
            </a:pPr>
            <a:r>
              <a:rPr lang="en-US" dirty="0"/>
              <a:t>AD</a:t>
            </a:r>
            <a:r>
              <a:rPr lang="en-US" sz="2200" dirty="0"/>
              <a:t> (</a:t>
            </a:r>
            <a:r>
              <a:rPr lang="en-US" sz="2200" dirty="0" err="1"/>
              <a:t>Arddulliau</a:t>
            </a:r>
            <a:r>
              <a:rPr lang="en-US" sz="2200" dirty="0"/>
              <a:t> </a:t>
            </a:r>
            <a:r>
              <a:rPr lang="en-US" sz="2200" dirty="0" err="1"/>
              <a:t>Dysgu</a:t>
            </a:r>
            <a:r>
              <a:rPr lang="en-US" sz="2200" dirty="0"/>
              <a:t> / Teaching and Learning Strategies):  Make sure that your teaching and learning strategies are clear in your lesson plans.  </a:t>
            </a:r>
          </a:p>
        </p:txBody>
      </p:sp>
      <p:sp>
        <p:nvSpPr>
          <p:cNvPr id="6" name="Google Shape;442;p59">
            <a:extLst>
              <a:ext uri="{FF2B5EF4-FFF2-40B4-BE49-F238E27FC236}">
                <a16:creationId xmlns:a16="http://schemas.microsoft.com/office/drawing/2014/main" id="{E5EA5A5E-65E9-624C-B3A9-E9ABF4CDC18C}"/>
              </a:ext>
            </a:extLst>
          </p:cNvPr>
          <p:cNvSpPr txBox="1">
            <a:spLocks noGrp="1"/>
          </p:cNvSpPr>
          <p:nvPr>
            <p:ph type="title"/>
          </p:nvPr>
        </p:nvSpPr>
        <p:spPr>
          <a:xfrm>
            <a:off x="3657600" y="226594"/>
            <a:ext cx="5232400" cy="857338"/>
          </a:xfrm>
          <a:prstGeom prst="rect">
            <a:avLst/>
          </a:prstGeom>
          <a:solidFill>
            <a:schemeClr val="accent1"/>
          </a:solidFill>
          <a:ln>
            <a:noFill/>
          </a:ln>
        </p:spPr>
        <p:txBody>
          <a:bodyPr spcFirstLastPara="1" wrap="square" lIns="91425" tIns="91425" rIns="91425" bIns="91425" anchor="ctr" anchorCtr="0">
            <a:noAutofit/>
          </a:bodyPr>
          <a:lstStyle/>
          <a:p>
            <a:pPr marL="0" marR="0" lvl="0" indent="0" algn="ctr" rtl="0">
              <a:lnSpc>
                <a:spcPct val="90000"/>
              </a:lnSpc>
              <a:spcBef>
                <a:spcPts val="0"/>
              </a:spcBef>
              <a:spcAft>
                <a:spcPts val="0"/>
              </a:spcAft>
              <a:buClr>
                <a:schemeClr val="dk1"/>
              </a:buClr>
              <a:buSzPts val="4000"/>
              <a:buFont typeface="Century Gothic"/>
              <a:buNone/>
            </a:pPr>
            <a:r>
              <a:rPr lang="en-GB" sz="4400" b="1" i="0" u="none" strike="noStrike" cap="none" dirty="0">
                <a:solidFill>
                  <a:schemeClr val="bg1"/>
                </a:solidFill>
                <a:latin typeface="Segoe Print" panose="02000800000000000000" pitchFamily="2" charset="0"/>
                <a:ea typeface="Calibri"/>
                <a:cs typeface="Calibri"/>
                <a:sym typeface="Calibri"/>
              </a:rPr>
              <a:t>Top tips…</a:t>
            </a:r>
            <a:endParaRPr sz="4400" b="1" i="0" u="none" strike="noStrike" cap="none" dirty="0">
              <a:solidFill>
                <a:schemeClr val="bg1"/>
              </a:solidFill>
              <a:latin typeface="Segoe Print" panose="02000800000000000000" pitchFamily="2" charset="0"/>
              <a:ea typeface="Calibri"/>
              <a:cs typeface="Calibri"/>
              <a:sym typeface="Calibri"/>
            </a:endParaRPr>
          </a:p>
        </p:txBody>
      </p:sp>
    </p:spTree>
    <p:extLst>
      <p:ext uri="{BB962C8B-B14F-4D97-AF65-F5344CB8AC3E}">
        <p14:creationId xmlns:p14="http://schemas.microsoft.com/office/powerpoint/2010/main" val="7922918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dissolv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dissolv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dissolv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nodeType="clickEffect">
                                  <p:stCondLst>
                                    <p:cond delay="0"/>
                                  </p:stCondLst>
                                  <p:childTnLst>
                                    <p:set>
                                      <p:cBhvr>
                                        <p:cTn id="21" dur="1" fill="hold">
                                          <p:stCondLst>
                                            <p:cond delay="0"/>
                                          </p:stCondLst>
                                        </p:cTn>
                                        <p:tgtEl>
                                          <p:spTgt spid="3">
                                            <p:txEl>
                                              <p:pRg st="0" end="0"/>
                                            </p:txEl>
                                          </p:spTgt>
                                        </p:tgtEl>
                                        <p:attrNameLst>
                                          <p:attrName>style.visibility</p:attrName>
                                        </p:attrNameLst>
                                      </p:cBhvr>
                                      <p:to>
                                        <p:strVal val="visible"/>
                                      </p:to>
                                    </p:set>
                                    <p:animEffect transition="in" filter="dissolve">
                                      <p:cBhvr>
                                        <p:cTn id="22"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12-Point Star 3">
            <a:extLst>
              <a:ext uri="{FF2B5EF4-FFF2-40B4-BE49-F238E27FC236}">
                <a16:creationId xmlns:a16="http://schemas.microsoft.com/office/drawing/2014/main" id="{36433124-C062-2F41-96C4-9E77F8953731}"/>
              </a:ext>
            </a:extLst>
          </p:cNvPr>
          <p:cNvSpPr/>
          <p:nvPr/>
        </p:nvSpPr>
        <p:spPr>
          <a:xfrm>
            <a:off x="3781571" y="1754733"/>
            <a:ext cx="4749801" cy="2675466"/>
          </a:xfrm>
          <a:prstGeom prst="star1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solidFill>
                  <a:schemeClr val="bg1"/>
                </a:solidFill>
              </a:rPr>
              <a:t>SUT </a:t>
            </a:r>
            <a:r>
              <a:rPr lang="en-US" sz="2400" b="1" dirty="0" err="1">
                <a:solidFill>
                  <a:schemeClr val="bg1"/>
                </a:solidFill>
              </a:rPr>
              <a:t>ydych</a:t>
            </a:r>
            <a:r>
              <a:rPr lang="en-US" sz="2400" b="1" dirty="0">
                <a:solidFill>
                  <a:schemeClr val="bg1"/>
                </a:solidFill>
              </a:rPr>
              <a:t> </a:t>
            </a:r>
            <a:r>
              <a:rPr lang="en-US" sz="2400" b="1" dirty="0" err="1">
                <a:solidFill>
                  <a:schemeClr val="bg1"/>
                </a:solidFill>
              </a:rPr>
              <a:t>chi’n</a:t>
            </a:r>
            <a:r>
              <a:rPr lang="en-US" sz="2400" b="1" dirty="0">
                <a:solidFill>
                  <a:schemeClr val="bg1"/>
                </a:solidFill>
              </a:rPr>
              <a:t> </a:t>
            </a:r>
            <a:r>
              <a:rPr lang="en-US" sz="2400" b="1" dirty="0" err="1">
                <a:solidFill>
                  <a:schemeClr val="bg1"/>
                </a:solidFill>
              </a:rPr>
              <a:t>addysgu</a:t>
            </a:r>
            <a:r>
              <a:rPr lang="en-US" sz="2400" b="1" dirty="0">
                <a:solidFill>
                  <a:schemeClr val="bg1"/>
                </a:solidFill>
              </a:rPr>
              <a:t> </a:t>
            </a:r>
            <a:r>
              <a:rPr lang="en-US" sz="2400" b="1" dirty="0" err="1">
                <a:solidFill>
                  <a:schemeClr val="bg1"/>
                </a:solidFill>
              </a:rPr>
              <a:t>iaith</a:t>
            </a:r>
            <a:r>
              <a:rPr lang="en-US" sz="2400" b="1" dirty="0">
                <a:solidFill>
                  <a:schemeClr val="bg1"/>
                </a:solidFill>
              </a:rPr>
              <a:t>?</a:t>
            </a:r>
          </a:p>
          <a:p>
            <a:pPr algn="ctr"/>
            <a:endParaRPr lang="en-US" sz="2400" b="1" dirty="0">
              <a:solidFill>
                <a:schemeClr val="bg1"/>
              </a:solidFill>
            </a:endParaRPr>
          </a:p>
          <a:p>
            <a:pPr algn="ctr"/>
            <a:r>
              <a:rPr lang="en-US" sz="2400" b="1" dirty="0">
                <a:solidFill>
                  <a:schemeClr val="bg1"/>
                </a:solidFill>
              </a:rPr>
              <a:t>HOW? </a:t>
            </a:r>
          </a:p>
        </p:txBody>
      </p:sp>
      <p:pic>
        <p:nvPicPr>
          <p:cNvPr id="5" name="Picture 4">
            <a:extLst>
              <a:ext uri="{FF2B5EF4-FFF2-40B4-BE49-F238E27FC236}">
                <a16:creationId xmlns:a16="http://schemas.microsoft.com/office/drawing/2014/main" id="{F0B1B51B-C906-3C46-9091-A02322604F6C}"/>
              </a:ext>
            </a:extLst>
          </p:cNvPr>
          <p:cNvPicPr>
            <a:picLocks noChangeAspect="1"/>
          </p:cNvPicPr>
          <p:nvPr/>
        </p:nvPicPr>
        <p:blipFill>
          <a:blip r:embed="rId2"/>
          <a:stretch>
            <a:fillRect/>
          </a:stretch>
        </p:blipFill>
        <p:spPr>
          <a:xfrm>
            <a:off x="311147" y="233363"/>
            <a:ext cx="1936751" cy="1393874"/>
          </a:xfrm>
          <a:prstGeom prst="rect">
            <a:avLst/>
          </a:prstGeom>
        </p:spPr>
      </p:pic>
      <p:pic>
        <p:nvPicPr>
          <p:cNvPr id="6" name="Picture 5">
            <a:extLst>
              <a:ext uri="{FF2B5EF4-FFF2-40B4-BE49-F238E27FC236}">
                <a16:creationId xmlns:a16="http://schemas.microsoft.com/office/drawing/2014/main" id="{D478493A-BD63-0941-AD80-4DB705B14004}"/>
              </a:ext>
            </a:extLst>
          </p:cNvPr>
          <p:cNvPicPr>
            <a:picLocks noChangeAspect="1"/>
          </p:cNvPicPr>
          <p:nvPr/>
        </p:nvPicPr>
        <p:blipFill>
          <a:blip r:embed="rId3"/>
          <a:stretch>
            <a:fillRect/>
          </a:stretch>
        </p:blipFill>
        <p:spPr>
          <a:xfrm>
            <a:off x="2635249" y="207963"/>
            <a:ext cx="1887488" cy="1419274"/>
          </a:xfrm>
          <a:prstGeom prst="rect">
            <a:avLst/>
          </a:prstGeom>
        </p:spPr>
      </p:pic>
      <p:pic>
        <p:nvPicPr>
          <p:cNvPr id="7" name="Picture 6">
            <a:extLst>
              <a:ext uri="{FF2B5EF4-FFF2-40B4-BE49-F238E27FC236}">
                <a16:creationId xmlns:a16="http://schemas.microsoft.com/office/drawing/2014/main" id="{CDF336C2-9748-BB46-A705-889B61131E8D}"/>
              </a:ext>
            </a:extLst>
          </p:cNvPr>
          <p:cNvPicPr>
            <a:picLocks noChangeAspect="1"/>
          </p:cNvPicPr>
          <p:nvPr/>
        </p:nvPicPr>
        <p:blipFill>
          <a:blip r:embed="rId4"/>
          <a:stretch>
            <a:fillRect/>
          </a:stretch>
        </p:blipFill>
        <p:spPr>
          <a:xfrm>
            <a:off x="7465679" y="207963"/>
            <a:ext cx="3160250" cy="1419274"/>
          </a:xfrm>
          <a:prstGeom prst="rect">
            <a:avLst/>
          </a:prstGeom>
        </p:spPr>
      </p:pic>
      <p:pic>
        <p:nvPicPr>
          <p:cNvPr id="8" name="Picture 7">
            <a:extLst>
              <a:ext uri="{FF2B5EF4-FFF2-40B4-BE49-F238E27FC236}">
                <a16:creationId xmlns:a16="http://schemas.microsoft.com/office/drawing/2014/main" id="{3A4C07D1-31C8-4548-8840-03E77A460E91}"/>
              </a:ext>
            </a:extLst>
          </p:cNvPr>
          <p:cNvPicPr>
            <a:picLocks noChangeAspect="1"/>
          </p:cNvPicPr>
          <p:nvPr/>
        </p:nvPicPr>
        <p:blipFill>
          <a:blip r:embed="rId5"/>
          <a:stretch>
            <a:fillRect/>
          </a:stretch>
        </p:blipFill>
        <p:spPr>
          <a:xfrm>
            <a:off x="8795301" y="5027550"/>
            <a:ext cx="2125134" cy="1700107"/>
          </a:xfrm>
          <a:prstGeom prst="rect">
            <a:avLst/>
          </a:prstGeom>
        </p:spPr>
      </p:pic>
      <p:pic>
        <p:nvPicPr>
          <p:cNvPr id="9" name="Picture 8">
            <a:extLst>
              <a:ext uri="{FF2B5EF4-FFF2-40B4-BE49-F238E27FC236}">
                <a16:creationId xmlns:a16="http://schemas.microsoft.com/office/drawing/2014/main" id="{F884B055-D055-1B41-9383-472D69C5A616}"/>
              </a:ext>
            </a:extLst>
          </p:cNvPr>
          <p:cNvPicPr>
            <a:picLocks noChangeAspect="1"/>
          </p:cNvPicPr>
          <p:nvPr/>
        </p:nvPicPr>
        <p:blipFill rotWithShape="1">
          <a:blip r:embed="rId6"/>
          <a:srcRect l="15932" r="18291"/>
          <a:stretch/>
        </p:blipFill>
        <p:spPr>
          <a:xfrm>
            <a:off x="7153083" y="4185863"/>
            <a:ext cx="1495565" cy="1305838"/>
          </a:xfrm>
          <a:prstGeom prst="rect">
            <a:avLst/>
          </a:prstGeom>
        </p:spPr>
      </p:pic>
      <p:pic>
        <p:nvPicPr>
          <p:cNvPr id="10" name="Picture 9">
            <a:extLst>
              <a:ext uri="{FF2B5EF4-FFF2-40B4-BE49-F238E27FC236}">
                <a16:creationId xmlns:a16="http://schemas.microsoft.com/office/drawing/2014/main" id="{AA9500C0-F510-BA4D-80CB-63C4CAD0C35D}"/>
              </a:ext>
            </a:extLst>
          </p:cNvPr>
          <p:cNvPicPr>
            <a:picLocks noChangeAspect="1"/>
          </p:cNvPicPr>
          <p:nvPr/>
        </p:nvPicPr>
        <p:blipFill>
          <a:blip r:embed="rId7"/>
          <a:stretch>
            <a:fillRect/>
          </a:stretch>
        </p:blipFill>
        <p:spPr>
          <a:xfrm>
            <a:off x="4768833" y="233363"/>
            <a:ext cx="2409643" cy="1455826"/>
          </a:xfrm>
          <a:prstGeom prst="rect">
            <a:avLst/>
          </a:prstGeom>
        </p:spPr>
      </p:pic>
      <p:pic>
        <p:nvPicPr>
          <p:cNvPr id="11" name="Picture 10">
            <a:extLst>
              <a:ext uri="{FF2B5EF4-FFF2-40B4-BE49-F238E27FC236}">
                <a16:creationId xmlns:a16="http://schemas.microsoft.com/office/drawing/2014/main" id="{B4641F9A-9E56-BB41-ACF8-9DF0164F470F}"/>
              </a:ext>
            </a:extLst>
          </p:cNvPr>
          <p:cNvPicPr>
            <a:picLocks noChangeAspect="1"/>
          </p:cNvPicPr>
          <p:nvPr/>
        </p:nvPicPr>
        <p:blipFill>
          <a:blip r:embed="rId8"/>
          <a:stretch>
            <a:fillRect/>
          </a:stretch>
        </p:blipFill>
        <p:spPr>
          <a:xfrm>
            <a:off x="2528238" y="4912244"/>
            <a:ext cx="2055728" cy="1704750"/>
          </a:xfrm>
          <a:prstGeom prst="rect">
            <a:avLst/>
          </a:prstGeom>
        </p:spPr>
      </p:pic>
      <p:pic>
        <p:nvPicPr>
          <p:cNvPr id="12" name="Picture 11">
            <a:extLst>
              <a:ext uri="{FF2B5EF4-FFF2-40B4-BE49-F238E27FC236}">
                <a16:creationId xmlns:a16="http://schemas.microsoft.com/office/drawing/2014/main" id="{67740B31-3B3C-4E4D-A117-936A3B3FEEFA}"/>
              </a:ext>
            </a:extLst>
          </p:cNvPr>
          <p:cNvPicPr>
            <a:picLocks noChangeAspect="1"/>
          </p:cNvPicPr>
          <p:nvPr/>
        </p:nvPicPr>
        <p:blipFill>
          <a:blip r:embed="rId9"/>
          <a:stretch>
            <a:fillRect/>
          </a:stretch>
        </p:blipFill>
        <p:spPr>
          <a:xfrm>
            <a:off x="237494" y="4870590"/>
            <a:ext cx="2010404" cy="1838575"/>
          </a:xfrm>
          <a:prstGeom prst="rect">
            <a:avLst/>
          </a:prstGeom>
        </p:spPr>
      </p:pic>
      <p:pic>
        <p:nvPicPr>
          <p:cNvPr id="13" name="Picture 12">
            <a:extLst>
              <a:ext uri="{FF2B5EF4-FFF2-40B4-BE49-F238E27FC236}">
                <a16:creationId xmlns:a16="http://schemas.microsoft.com/office/drawing/2014/main" id="{8246D3EE-657C-2D46-A02D-58AB47E40EB6}"/>
              </a:ext>
            </a:extLst>
          </p:cNvPr>
          <p:cNvPicPr>
            <a:picLocks noChangeAspect="1"/>
          </p:cNvPicPr>
          <p:nvPr/>
        </p:nvPicPr>
        <p:blipFill>
          <a:blip r:embed="rId10"/>
          <a:stretch>
            <a:fillRect/>
          </a:stretch>
        </p:blipFill>
        <p:spPr>
          <a:xfrm>
            <a:off x="8448168" y="2063277"/>
            <a:ext cx="1409700" cy="1435100"/>
          </a:xfrm>
          <a:prstGeom prst="rect">
            <a:avLst/>
          </a:prstGeom>
        </p:spPr>
      </p:pic>
      <p:pic>
        <p:nvPicPr>
          <p:cNvPr id="14" name="Picture 13">
            <a:extLst>
              <a:ext uri="{FF2B5EF4-FFF2-40B4-BE49-F238E27FC236}">
                <a16:creationId xmlns:a16="http://schemas.microsoft.com/office/drawing/2014/main" id="{60989C04-4052-1C44-B019-55C3C38F8D14}"/>
              </a:ext>
            </a:extLst>
          </p:cNvPr>
          <p:cNvPicPr>
            <a:picLocks noChangeAspect="1"/>
          </p:cNvPicPr>
          <p:nvPr/>
        </p:nvPicPr>
        <p:blipFill>
          <a:blip r:embed="rId11"/>
          <a:stretch>
            <a:fillRect/>
          </a:stretch>
        </p:blipFill>
        <p:spPr>
          <a:xfrm>
            <a:off x="197368" y="2976083"/>
            <a:ext cx="1358900" cy="1485900"/>
          </a:xfrm>
          <a:prstGeom prst="rect">
            <a:avLst/>
          </a:prstGeom>
        </p:spPr>
      </p:pic>
      <p:pic>
        <p:nvPicPr>
          <p:cNvPr id="15" name="Picture 14">
            <a:extLst>
              <a:ext uri="{FF2B5EF4-FFF2-40B4-BE49-F238E27FC236}">
                <a16:creationId xmlns:a16="http://schemas.microsoft.com/office/drawing/2014/main" id="{1356C30E-8F25-324C-A89C-3E2B8D58A312}"/>
              </a:ext>
            </a:extLst>
          </p:cNvPr>
          <p:cNvPicPr>
            <a:picLocks noChangeAspect="1"/>
          </p:cNvPicPr>
          <p:nvPr/>
        </p:nvPicPr>
        <p:blipFill>
          <a:blip r:embed="rId12"/>
          <a:stretch>
            <a:fillRect/>
          </a:stretch>
        </p:blipFill>
        <p:spPr>
          <a:xfrm>
            <a:off x="1723394" y="3212526"/>
            <a:ext cx="1638300" cy="1231900"/>
          </a:xfrm>
          <a:prstGeom prst="rect">
            <a:avLst/>
          </a:prstGeom>
        </p:spPr>
      </p:pic>
      <p:pic>
        <p:nvPicPr>
          <p:cNvPr id="16" name="Picture 15">
            <a:extLst>
              <a:ext uri="{FF2B5EF4-FFF2-40B4-BE49-F238E27FC236}">
                <a16:creationId xmlns:a16="http://schemas.microsoft.com/office/drawing/2014/main" id="{6C8B0A0A-1668-6C4C-88F3-79B24DAFD24B}"/>
              </a:ext>
            </a:extLst>
          </p:cNvPr>
          <p:cNvPicPr>
            <a:picLocks noChangeAspect="1"/>
          </p:cNvPicPr>
          <p:nvPr/>
        </p:nvPicPr>
        <p:blipFill rotWithShape="1">
          <a:blip r:embed="rId13"/>
          <a:srcRect l="17295" r="14151"/>
          <a:stretch/>
        </p:blipFill>
        <p:spPr>
          <a:xfrm>
            <a:off x="9365715" y="3325559"/>
            <a:ext cx="2520428" cy="1826732"/>
          </a:xfrm>
          <a:prstGeom prst="rect">
            <a:avLst/>
          </a:prstGeom>
        </p:spPr>
      </p:pic>
      <p:pic>
        <p:nvPicPr>
          <p:cNvPr id="17" name="Picture 16">
            <a:extLst>
              <a:ext uri="{FF2B5EF4-FFF2-40B4-BE49-F238E27FC236}">
                <a16:creationId xmlns:a16="http://schemas.microsoft.com/office/drawing/2014/main" id="{09DC215D-7C9F-4149-AF8D-B7E57384D286}"/>
              </a:ext>
            </a:extLst>
          </p:cNvPr>
          <p:cNvPicPr>
            <a:picLocks noChangeAspect="1"/>
          </p:cNvPicPr>
          <p:nvPr/>
        </p:nvPicPr>
        <p:blipFill>
          <a:blip r:embed="rId14"/>
          <a:stretch>
            <a:fillRect/>
          </a:stretch>
        </p:blipFill>
        <p:spPr>
          <a:xfrm>
            <a:off x="5223540" y="5038238"/>
            <a:ext cx="1571009" cy="1452761"/>
          </a:xfrm>
          <a:prstGeom prst="rect">
            <a:avLst/>
          </a:prstGeom>
        </p:spPr>
      </p:pic>
      <p:pic>
        <p:nvPicPr>
          <p:cNvPr id="18" name="Picture 17">
            <a:extLst>
              <a:ext uri="{FF2B5EF4-FFF2-40B4-BE49-F238E27FC236}">
                <a16:creationId xmlns:a16="http://schemas.microsoft.com/office/drawing/2014/main" id="{9A31850D-49E8-F84D-A9AE-603684DC2617}"/>
              </a:ext>
            </a:extLst>
          </p:cNvPr>
          <p:cNvPicPr>
            <a:picLocks noChangeAspect="1"/>
          </p:cNvPicPr>
          <p:nvPr/>
        </p:nvPicPr>
        <p:blipFill>
          <a:blip r:embed="rId15"/>
          <a:stretch>
            <a:fillRect/>
          </a:stretch>
        </p:blipFill>
        <p:spPr>
          <a:xfrm>
            <a:off x="1508288" y="1797629"/>
            <a:ext cx="1638300" cy="1231900"/>
          </a:xfrm>
          <a:prstGeom prst="rect">
            <a:avLst/>
          </a:prstGeom>
        </p:spPr>
      </p:pic>
      <p:pic>
        <p:nvPicPr>
          <p:cNvPr id="19" name="Picture 18">
            <a:extLst>
              <a:ext uri="{FF2B5EF4-FFF2-40B4-BE49-F238E27FC236}">
                <a16:creationId xmlns:a16="http://schemas.microsoft.com/office/drawing/2014/main" id="{9278494C-0765-3F4E-B190-1B34296E9F71}"/>
              </a:ext>
            </a:extLst>
          </p:cNvPr>
          <p:cNvPicPr>
            <a:picLocks noChangeAspect="1"/>
          </p:cNvPicPr>
          <p:nvPr/>
        </p:nvPicPr>
        <p:blipFill>
          <a:blip r:embed="rId16"/>
          <a:stretch>
            <a:fillRect/>
          </a:stretch>
        </p:blipFill>
        <p:spPr>
          <a:xfrm>
            <a:off x="10061110" y="1226432"/>
            <a:ext cx="1673690" cy="1673690"/>
          </a:xfrm>
          <a:prstGeom prst="rect">
            <a:avLst/>
          </a:prstGeom>
        </p:spPr>
      </p:pic>
      <p:sp>
        <p:nvSpPr>
          <p:cNvPr id="20" name="TextBox 19">
            <a:extLst>
              <a:ext uri="{FF2B5EF4-FFF2-40B4-BE49-F238E27FC236}">
                <a16:creationId xmlns:a16="http://schemas.microsoft.com/office/drawing/2014/main" id="{FCBFE2F7-3E48-7041-850F-4F6827F8DECF}"/>
              </a:ext>
            </a:extLst>
          </p:cNvPr>
          <p:cNvSpPr txBox="1"/>
          <p:nvPr/>
        </p:nvSpPr>
        <p:spPr>
          <a:xfrm rot="20512217">
            <a:off x="6499061" y="219077"/>
            <a:ext cx="1599773" cy="1169551"/>
          </a:xfrm>
          <a:prstGeom prst="rect">
            <a:avLst/>
          </a:prstGeom>
          <a:noFill/>
        </p:spPr>
        <p:txBody>
          <a:bodyPr wrap="square" rtlCol="0">
            <a:spAutoFit/>
          </a:bodyPr>
          <a:lstStyle/>
          <a:p>
            <a:pPr algn="ctr"/>
            <a:r>
              <a:rPr lang="en-US" sz="1400" b="1" dirty="0" err="1">
                <a:latin typeface="Segoe Print" panose="02000800000000000000" pitchFamily="2" charset="0"/>
              </a:rPr>
              <a:t>gofyn</a:t>
            </a:r>
            <a:r>
              <a:rPr lang="en-US" sz="1400" b="1" dirty="0">
                <a:latin typeface="Segoe Print" panose="02000800000000000000" pitchFamily="2" charset="0"/>
              </a:rPr>
              <a:t> </a:t>
            </a:r>
            <a:r>
              <a:rPr lang="en-US" sz="1400" b="1" dirty="0" err="1">
                <a:latin typeface="Segoe Print" panose="02000800000000000000" pitchFamily="2" charset="0"/>
              </a:rPr>
              <a:t>cwestiynau</a:t>
            </a:r>
            <a:endParaRPr lang="en-US" sz="1400" b="1" dirty="0">
              <a:latin typeface="Segoe Print" panose="02000800000000000000" pitchFamily="2" charset="0"/>
            </a:endParaRPr>
          </a:p>
          <a:p>
            <a:pPr algn="ctr"/>
            <a:r>
              <a:rPr lang="en-US" sz="1400" b="1" dirty="0">
                <a:latin typeface="Segoe Print" panose="02000800000000000000" pitchFamily="2" charset="0"/>
              </a:rPr>
              <a:t> </a:t>
            </a:r>
          </a:p>
          <a:p>
            <a:pPr algn="ctr"/>
            <a:r>
              <a:rPr lang="en-US" sz="1400" b="1" i="1" dirty="0">
                <a:latin typeface="Segoe Print" panose="02000800000000000000" pitchFamily="2" charset="0"/>
              </a:rPr>
              <a:t>ask suitable questions</a:t>
            </a:r>
          </a:p>
        </p:txBody>
      </p:sp>
      <p:sp>
        <p:nvSpPr>
          <p:cNvPr id="21" name="TextBox 20">
            <a:extLst>
              <a:ext uri="{FF2B5EF4-FFF2-40B4-BE49-F238E27FC236}">
                <a16:creationId xmlns:a16="http://schemas.microsoft.com/office/drawing/2014/main" id="{115C5156-F1BF-EE4E-9054-84F734EDCBFE}"/>
              </a:ext>
            </a:extLst>
          </p:cNvPr>
          <p:cNvSpPr txBox="1"/>
          <p:nvPr/>
        </p:nvSpPr>
        <p:spPr>
          <a:xfrm rot="1442543">
            <a:off x="10328115" y="374309"/>
            <a:ext cx="1599773" cy="738664"/>
          </a:xfrm>
          <a:prstGeom prst="rect">
            <a:avLst/>
          </a:prstGeom>
          <a:noFill/>
        </p:spPr>
        <p:txBody>
          <a:bodyPr wrap="square" rtlCol="0">
            <a:spAutoFit/>
          </a:bodyPr>
          <a:lstStyle/>
          <a:p>
            <a:pPr algn="ctr"/>
            <a:r>
              <a:rPr lang="en-US" sz="1400" b="1" dirty="0" err="1">
                <a:latin typeface="Segoe Print" panose="02000800000000000000" pitchFamily="2" charset="0"/>
              </a:rPr>
              <a:t>canmoliaeth</a:t>
            </a:r>
            <a:r>
              <a:rPr lang="en-US" sz="1400" b="1" dirty="0">
                <a:latin typeface="Segoe Print" panose="02000800000000000000" pitchFamily="2" charset="0"/>
              </a:rPr>
              <a:t> </a:t>
            </a:r>
          </a:p>
          <a:p>
            <a:pPr algn="ctr"/>
            <a:endParaRPr lang="en-US" sz="1400" b="1" i="1" dirty="0">
              <a:latin typeface="Segoe Print" panose="02000800000000000000" pitchFamily="2" charset="0"/>
            </a:endParaRPr>
          </a:p>
          <a:p>
            <a:pPr algn="ctr"/>
            <a:r>
              <a:rPr lang="en-US" sz="1400" b="1" i="1" dirty="0">
                <a:latin typeface="Segoe Print" panose="02000800000000000000" pitchFamily="2" charset="0"/>
              </a:rPr>
              <a:t>praise</a:t>
            </a:r>
          </a:p>
        </p:txBody>
      </p:sp>
      <p:sp>
        <p:nvSpPr>
          <p:cNvPr id="22" name="TextBox 21">
            <a:extLst>
              <a:ext uri="{FF2B5EF4-FFF2-40B4-BE49-F238E27FC236}">
                <a16:creationId xmlns:a16="http://schemas.microsoft.com/office/drawing/2014/main" id="{30264AEB-DF91-4143-B159-D45DAF97C916}"/>
              </a:ext>
            </a:extLst>
          </p:cNvPr>
          <p:cNvSpPr txBox="1"/>
          <p:nvPr/>
        </p:nvSpPr>
        <p:spPr>
          <a:xfrm rot="488784">
            <a:off x="10054977" y="2560291"/>
            <a:ext cx="1599773" cy="738664"/>
          </a:xfrm>
          <a:prstGeom prst="rect">
            <a:avLst/>
          </a:prstGeom>
          <a:noFill/>
        </p:spPr>
        <p:txBody>
          <a:bodyPr wrap="square" rtlCol="0">
            <a:spAutoFit/>
          </a:bodyPr>
          <a:lstStyle/>
          <a:p>
            <a:pPr algn="ctr"/>
            <a:r>
              <a:rPr lang="en-US" sz="1400" b="1" dirty="0" err="1">
                <a:latin typeface="Segoe Print" panose="02000800000000000000" pitchFamily="2" charset="0"/>
              </a:rPr>
              <a:t>amser</a:t>
            </a:r>
            <a:r>
              <a:rPr lang="en-US" sz="1400" b="1" dirty="0">
                <a:latin typeface="Segoe Print" panose="02000800000000000000" pitchFamily="2" charset="0"/>
              </a:rPr>
              <a:t> </a:t>
            </a:r>
            <a:r>
              <a:rPr lang="en-US" sz="1400" b="1" dirty="0" err="1">
                <a:latin typeface="Segoe Print" panose="02000800000000000000" pitchFamily="2" charset="0"/>
              </a:rPr>
              <a:t>i</a:t>
            </a:r>
            <a:r>
              <a:rPr lang="en-US" sz="1400" b="1" dirty="0">
                <a:latin typeface="Segoe Print" panose="02000800000000000000" pitchFamily="2" charset="0"/>
              </a:rPr>
              <a:t> </a:t>
            </a:r>
            <a:r>
              <a:rPr lang="en-US" sz="1400" b="1" dirty="0" err="1">
                <a:latin typeface="Segoe Print" panose="02000800000000000000" pitchFamily="2" charset="0"/>
              </a:rPr>
              <a:t>feddwl</a:t>
            </a:r>
            <a:r>
              <a:rPr lang="en-US" sz="1400" b="1" dirty="0">
                <a:latin typeface="Segoe Print" panose="02000800000000000000" pitchFamily="2" charset="0"/>
              </a:rPr>
              <a:t> </a:t>
            </a:r>
          </a:p>
          <a:p>
            <a:pPr algn="ctr"/>
            <a:endParaRPr lang="en-US" sz="1400" b="1" i="1" dirty="0">
              <a:latin typeface="Segoe Print" panose="02000800000000000000" pitchFamily="2" charset="0"/>
            </a:endParaRPr>
          </a:p>
          <a:p>
            <a:pPr algn="ctr"/>
            <a:r>
              <a:rPr lang="en-US" sz="1400" b="1" i="1" dirty="0">
                <a:latin typeface="Segoe Print" panose="02000800000000000000" pitchFamily="2" charset="0"/>
              </a:rPr>
              <a:t>time to think</a:t>
            </a:r>
          </a:p>
        </p:txBody>
      </p:sp>
      <p:sp>
        <p:nvSpPr>
          <p:cNvPr id="23" name="TextBox 22">
            <a:extLst>
              <a:ext uri="{FF2B5EF4-FFF2-40B4-BE49-F238E27FC236}">
                <a16:creationId xmlns:a16="http://schemas.microsoft.com/office/drawing/2014/main" id="{B3AB802D-9775-074D-BF30-14873F7A954C}"/>
              </a:ext>
            </a:extLst>
          </p:cNvPr>
          <p:cNvSpPr txBox="1"/>
          <p:nvPr/>
        </p:nvSpPr>
        <p:spPr>
          <a:xfrm rot="20512217">
            <a:off x="7700740" y="1631834"/>
            <a:ext cx="1161716" cy="738664"/>
          </a:xfrm>
          <a:prstGeom prst="rect">
            <a:avLst/>
          </a:prstGeom>
          <a:noFill/>
        </p:spPr>
        <p:txBody>
          <a:bodyPr wrap="square" rtlCol="0">
            <a:spAutoFit/>
          </a:bodyPr>
          <a:lstStyle/>
          <a:p>
            <a:pPr algn="ctr"/>
            <a:r>
              <a:rPr lang="en-US" sz="1400" b="1" dirty="0" err="1">
                <a:latin typeface="Segoe Print" panose="02000800000000000000" pitchFamily="2" charset="0"/>
              </a:rPr>
              <a:t>dilio</a:t>
            </a:r>
            <a:endParaRPr lang="en-US" sz="1400" b="1" dirty="0">
              <a:latin typeface="Segoe Print" panose="02000800000000000000" pitchFamily="2" charset="0"/>
            </a:endParaRPr>
          </a:p>
          <a:p>
            <a:pPr algn="ctr"/>
            <a:endParaRPr lang="en-US" sz="1400" b="1" dirty="0">
              <a:latin typeface="Segoe Print" panose="02000800000000000000" pitchFamily="2" charset="0"/>
            </a:endParaRPr>
          </a:p>
          <a:p>
            <a:pPr algn="ctr"/>
            <a:r>
              <a:rPr lang="en-US" sz="1400" b="1" dirty="0">
                <a:latin typeface="Segoe Print" panose="02000800000000000000" pitchFamily="2" charset="0"/>
              </a:rPr>
              <a:t> drilling</a:t>
            </a:r>
          </a:p>
        </p:txBody>
      </p:sp>
      <p:sp>
        <p:nvSpPr>
          <p:cNvPr id="24" name="TextBox 23">
            <a:extLst>
              <a:ext uri="{FF2B5EF4-FFF2-40B4-BE49-F238E27FC236}">
                <a16:creationId xmlns:a16="http://schemas.microsoft.com/office/drawing/2014/main" id="{0DCCE7BF-1775-BA44-84E3-48DBB88DCFC1}"/>
              </a:ext>
            </a:extLst>
          </p:cNvPr>
          <p:cNvSpPr txBox="1"/>
          <p:nvPr/>
        </p:nvSpPr>
        <p:spPr>
          <a:xfrm rot="20512217">
            <a:off x="3200713" y="1851598"/>
            <a:ext cx="1161716" cy="738664"/>
          </a:xfrm>
          <a:prstGeom prst="rect">
            <a:avLst/>
          </a:prstGeom>
          <a:noFill/>
        </p:spPr>
        <p:txBody>
          <a:bodyPr wrap="square" rtlCol="0">
            <a:spAutoFit/>
          </a:bodyPr>
          <a:lstStyle/>
          <a:p>
            <a:pPr algn="ctr"/>
            <a:r>
              <a:rPr lang="en-US" sz="1400" b="1" dirty="0" err="1">
                <a:latin typeface="Segoe Print" panose="02000800000000000000" pitchFamily="2" charset="0"/>
              </a:rPr>
              <a:t>adolygu</a:t>
            </a:r>
            <a:endParaRPr lang="en-US" sz="1400" b="1" dirty="0">
              <a:latin typeface="Segoe Print" panose="02000800000000000000" pitchFamily="2" charset="0"/>
            </a:endParaRPr>
          </a:p>
          <a:p>
            <a:pPr algn="ctr"/>
            <a:endParaRPr lang="en-US" sz="1400" b="1" dirty="0">
              <a:latin typeface="Segoe Print" panose="02000800000000000000" pitchFamily="2" charset="0"/>
            </a:endParaRPr>
          </a:p>
          <a:p>
            <a:pPr algn="ctr"/>
            <a:r>
              <a:rPr lang="en-US" sz="1400" b="1" dirty="0">
                <a:latin typeface="Segoe Print" panose="02000800000000000000" pitchFamily="2" charset="0"/>
              </a:rPr>
              <a:t> revise</a:t>
            </a:r>
          </a:p>
        </p:txBody>
      </p:sp>
      <p:sp>
        <p:nvSpPr>
          <p:cNvPr id="25" name="TextBox 24">
            <a:extLst>
              <a:ext uri="{FF2B5EF4-FFF2-40B4-BE49-F238E27FC236}">
                <a16:creationId xmlns:a16="http://schemas.microsoft.com/office/drawing/2014/main" id="{1D106948-EE5B-3F47-BF0F-ACCC65762549}"/>
              </a:ext>
            </a:extLst>
          </p:cNvPr>
          <p:cNvSpPr txBox="1"/>
          <p:nvPr/>
        </p:nvSpPr>
        <p:spPr>
          <a:xfrm rot="20512217">
            <a:off x="3788343" y="4669182"/>
            <a:ext cx="1489018" cy="738664"/>
          </a:xfrm>
          <a:prstGeom prst="rect">
            <a:avLst/>
          </a:prstGeom>
          <a:noFill/>
        </p:spPr>
        <p:txBody>
          <a:bodyPr wrap="square" rtlCol="0">
            <a:spAutoFit/>
          </a:bodyPr>
          <a:lstStyle/>
          <a:p>
            <a:pPr algn="ctr"/>
            <a:r>
              <a:rPr lang="en-US" sz="1400" b="1" dirty="0" err="1">
                <a:latin typeface="Segoe Print" panose="02000800000000000000" pitchFamily="2" charset="0"/>
              </a:rPr>
              <a:t>gwaith</a:t>
            </a:r>
            <a:r>
              <a:rPr lang="en-US" sz="1400" b="1" dirty="0">
                <a:latin typeface="Segoe Print" panose="02000800000000000000" pitchFamily="2" charset="0"/>
              </a:rPr>
              <a:t> </a:t>
            </a:r>
            <a:r>
              <a:rPr lang="en-US" sz="1400" b="1" dirty="0" err="1">
                <a:latin typeface="Segoe Print" panose="02000800000000000000" pitchFamily="2" charset="0"/>
              </a:rPr>
              <a:t>pâr</a:t>
            </a:r>
            <a:endParaRPr lang="en-US" sz="1400" b="1" dirty="0">
              <a:latin typeface="Segoe Print" panose="02000800000000000000" pitchFamily="2" charset="0"/>
            </a:endParaRPr>
          </a:p>
          <a:p>
            <a:pPr algn="ctr"/>
            <a:endParaRPr lang="en-US" sz="1400" b="1" dirty="0">
              <a:latin typeface="Segoe Print" panose="02000800000000000000" pitchFamily="2" charset="0"/>
            </a:endParaRPr>
          </a:p>
          <a:p>
            <a:pPr algn="ctr"/>
            <a:r>
              <a:rPr lang="en-US" sz="1400" b="1" dirty="0">
                <a:latin typeface="Segoe Print" panose="02000800000000000000" pitchFamily="2" charset="0"/>
              </a:rPr>
              <a:t> pair work</a:t>
            </a:r>
          </a:p>
        </p:txBody>
      </p:sp>
      <p:sp>
        <p:nvSpPr>
          <p:cNvPr id="26" name="TextBox 25">
            <a:extLst>
              <a:ext uri="{FF2B5EF4-FFF2-40B4-BE49-F238E27FC236}">
                <a16:creationId xmlns:a16="http://schemas.microsoft.com/office/drawing/2014/main" id="{A9629FC6-2722-FB46-A762-620800B25D21}"/>
              </a:ext>
            </a:extLst>
          </p:cNvPr>
          <p:cNvSpPr txBox="1"/>
          <p:nvPr/>
        </p:nvSpPr>
        <p:spPr>
          <a:xfrm rot="20512217">
            <a:off x="171109" y="4654731"/>
            <a:ext cx="1396145" cy="738664"/>
          </a:xfrm>
          <a:prstGeom prst="rect">
            <a:avLst/>
          </a:prstGeom>
          <a:noFill/>
        </p:spPr>
        <p:txBody>
          <a:bodyPr wrap="square" rtlCol="0">
            <a:spAutoFit/>
          </a:bodyPr>
          <a:lstStyle/>
          <a:p>
            <a:pPr algn="ctr"/>
            <a:r>
              <a:rPr lang="en-US" sz="1400" b="1" dirty="0">
                <a:latin typeface="Segoe Print" panose="02000800000000000000" pitchFamily="2" charset="0"/>
              </a:rPr>
              <a:t>Gwaith </a:t>
            </a:r>
            <a:r>
              <a:rPr lang="en-US" sz="1400" b="1" dirty="0" err="1">
                <a:latin typeface="Segoe Print" panose="02000800000000000000" pitchFamily="2" charset="0"/>
              </a:rPr>
              <a:t>grwp</a:t>
            </a:r>
            <a:endParaRPr lang="en-US" sz="1400" b="1" dirty="0">
              <a:latin typeface="Segoe Print" panose="02000800000000000000" pitchFamily="2" charset="0"/>
            </a:endParaRPr>
          </a:p>
          <a:p>
            <a:pPr algn="ctr"/>
            <a:endParaRPr lang="en-US" sz="1400" b="1" dirty="0">
              <a:latin typeface="Segoe Print" panose="02000800000000000000" pitchFamily="2" charset="0"/>
            </a:endParaRPr>
          </a:p>
          <a:p>
            <a:pPr algn="ctr"/>
            <a:r>
              <a:rPr lang="en-US" sz="1400" b="1" dirty="0">
                <a:latin typeface="Segoe Print" panose="02000800000000000000" pitchFamily="2" charset="0"/>
              </a:rPr>
              <a:t> group work</a:t>
            </a:r>
          </a:p>
        </p:txBody>
      </p:sp>
      <p:sp>
        <p:nvSpPr>
          <p:cNvPr id="27" name="TextBox 26">
            <a:extLst>
              <a:ext uri="{FF2B5EF4-FFF2-40B4-BE49-F238E27FC236}">
                <a16:creationId xmlns:a16="http://schemas.microsoft.com/office/drawing/2014/main" id="{CFD386E9-947E-9242-8C46-2C624487BB0C}"/>
              </a:ext>
            </a:extLst>
          </p:cNvPr>
          <p:cNvSpPr txBox="1"/>
          <p:nvPr/>
        </p:nvSpPr>
        <p:spPr>
          <a:xfrm rot="20512217">
            <a:off x="3139371" y="3230760"/>
            <a:ext cx="1161716" cy="1169551"/>
          </a:xfrm>
          <a:prstGeom prst="rect">
            <a:avLst/>
          </a:prstGeom>
          <a:noFill/>
        </p:spPr>
        <p:txBody>
          <a:bodyPr wrap="square" rtlCol="0">
            <a:spAutoFit/>
          </a:bodyPr>
          <a:lstStyle/>
          <a:p>
            <a:pPr algn="ctr"/>
            <a:r>
              <a:rPr lang="en-US" sz="1400" b="1" dirty="0" err="1">
                <a:latin typeface="Segoe Print" panose="02000800000000000000" pitchFamily="2" charset="0"/>
              </a:rPr>
              <a:t>chwarae</a:t>
            </a:r>
            <a:r>
              <a:rPr lang="en-US" sz="1400" b="1" dirty="0">
                <a:latin typeface="Segoe Print" panose="02000800000000000000" pitchFamily="2" charset="0"/>
              </a:rPr>
              <a:t> </a:t>
            </a:r>
            <a:r>
              <a:rPr lang="en-US" sz="1400" b="1" dirty="0" err="1">
                <a:latin typeface="Segoe Print" panose="02000800000000000000" pitchFamily="2" charset="0"/>
              </a:rPr>
              <a:t>gemau</a:t>
            </a:r>
            <a:endParaRPr lang="en-US" sz="1400" b="1" dirty="0">
              <a:latin typeface="Segoe Print" panose="02000800000000000000" pitchFamily="2" charset="0"/>
            </a:endParaRPr>
          </a:p>
          <a:p>
            <a:pPr algn="ctr"/>
            <a:endParaRPr lang="en-US" sz="1400" b="1" dirty="0">
              <a:latin typeface="Segoe Print" panose="02000800000000000000" pitchFamily="2" charset="0"/>
            </a:endParaRPr>
          </a:p>
          <a:p>
            <a:pPr algn="ctr"/>
            <a:r>
              <a:rPr lang="en-US" sz="1400" b="1" dirty="0">
                <a:latin typeface="Segoe Print" panose="02000800000000000000" pitchFamily="2" charset="0"/>
              </a:rPr>
              <a:t> play games</a:t>
            </a:r>
          </a:p>
        </p:txBody>
      </p:sp>
      <p:sp>
        <p:nvSpPr>
          <p:cNvPr id="29" name="TextBox 28">
            <a:extLst>
              <a:ext uri="{FF2B5EF4-FFF2-40B4-BE49-F238E27FC236}">
                <a16:creationId xmlns:a16="http://schemas.microsoft.com/office/drawing/2014/main" id="{CC4F01A2-A689-0040-BF5B-4BCC52317F86}"/>
              </a:ext>
            </a:extLst>
          </p:cNvPr>
          <p:cNvSpPr txBox="1"/>
          <p:nvPr/>
        </p:nvSpPr>
        <p:spPr>
          <a:xfrm rot="20512217">
            <a:off x="7145561" y="5723715"/>
            <a:ext cx="1161716" cy="307777"/>
          </a:xfrm>
          <a:prstGeom prst="rect">
            <a:avLst/>
          </a:prstGeom>
          <a:noFill/>
        </p:spPr>
        <p:txBody>
          <a:bodyPr wrap="square" rtlCol="0">
            <a:spAutoFit/>
          </a:bodyPr>
          <a:lstStyle/>
          <a:p>
            <a:pPr algn="ctr"/>
            <a:r>
              <a:rPr lang="en-US" sz="1400" b="1" dirty="0" err="1">
                <a:latin typeface="Segoe Print" panose="02000800000000000000" pitchFamily="2" charset="0"/>
              </a:rPr>
              <a:t>asesu</a:t>
            </a:r>
            <a:endParaRPr lang="en-US" sz="1400" b="1" dirty="0">
              <a:latin typeface="Segoe Print" panose="02000800000000000000" pitchFamily="2" charset="0"/>
            </a:endParaRPr>
          </a:p>
        </p:txBody>
      </p:sp>
      <p:sp>
        <p:nvSpPr>
          <p:cNvPr id="30" name="TextBox 29">
            <a:extLst>
              <a:ext uri="{FF2B5EF4-FFF2-40B4-BE49-F238E27FC236}">
                <a16:creationId xmlns:a16="http://schemas.microsoft.com/office/drawing/2014/main" id="{EB96C0FC-1B38-8C4F-943B-9F6C648CBAFE}"/>
              </a:ext>
            </a:extLst>
          </p:cNvPr>
          <p:cNvSpPr txBox="1"/>
          <p:nvPr/>
        </p:nvSpPr>
        <p:spPr>
          <a:xfrm rot="20512217">
            <a:off x="143208" y="1870705"/>
            <a:ext cx="1161716" cy="738664"/>
          </a:xfrm>
          <a:prstGeom prst="rect">
            <a:avLst/>
          </a:prstGeom>
          <a:noFill/>
        </p:spPr>
        <p:txBody>
          <a:bodyPr wrap="square" rtlCol="0">
            <a:spAutoFit/>
          </a:bodyPr>
          <a:lstStyle/>
          <a:p>
            <a:pPr algn="ctr"/>
            <a:r>
              <a:rPr lang="en-US" sz="1400" b="1" dirty="0" err="1">
                <a:latin typeface="Segoe Print" panose="02000800000000000000" pitchFamily="2" charset="0"/>
              </a:rPr>
              <a:t>Siarad</a:t>
            </a:r>
            <a:r>
              <a:rPr lang="en-US" sz="1400" b="1" dirty="0">
                <a:latin typeface="Segoe Print" panose="02000800000000000000" pitchFamily="2" charset="0"/>
              </a:rPr>
              <a:t> CYMRAEG</a:t>
            </a:r>
          </a:p>
          <a:p>
            <a:pPr algn="ctr"/>
            <a:endParaRPr lang="en-US" sz="1400" b="1" dirty="0">
              <a:latin typeface="Segoe Print" panose="02000800000000000000" pitchFamily="2" charset="0"/>
            </a:endParaRPr>
          </a:p>
        </p:txBody>
      </p:sp>
    </p:spTree>
    <p:extLst>
      <p:ext uri="{BB962C8B-B14F-4D97-AF65-F5344CB8AC3E}">
        <p14:creationId xmlns:p14="http://schemas.microsoft.com/office/powerpoint/2010/main" val="144668792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A318EF2-74C6-204F-B664-4D0588497520}"/>
              </a:ext>
            </a:extLst>
          </p:cNvPr>
          <p:cNvPicPr>
            <a:picLocks noChangeAspect="1"/>
          </p:cNvPicPr>
          <p:nvPr/>
        </p:nvPicPr>
        <p:blipFill rotWithShape="1">
          <a:blip r:embed="rId2"/>
          <a:srcRect l="2256"/>
          <a:stretch/>
        </p:blipFill>
        <p:spPr>
          <a:xfrm>
            <a:off x="2359836" y="214264"/>
            <a:ext cx="9070164" cy="6482463"/>
          </a:xfrm>
          <a:prstGeom prst="rect">
            <a:avLst/>
          </a:prstGeom>
          <a:ln w="76200">
            <a:solidFill>
              <a:srgbClr val="C00000"/>
            </a:solidFill>
          </a:ln>
        </p:spPr>
      </p:pic>
      <p:sp>
        <p:nvSpPr>
          <p:cNvPr id="4" name="Google Shape;442;p59">
            <a:extLst>
              <a:ext uri="{FF2B5EF4-FFF2-40B4-BE49-F238E27FC236}">
                <a16:creationId xmlns:a16="http://schemas.microsoft.com/office/drawing/2014/main" id="{3EA219AD-81EB-1A4F-A75A-B8A5164FEABC}"/>
              </a:ext>
            </a:extLst>
          </p:cNvPr>
          <p:cNvSpPr txBox="1">
            <a:spLocks/>
          </p:cNvSpPr>
          <p:nvPr/>
        </p:nvSpPr>
        <p:spPr>
          <a:xfrm rot="16200000">
            <a:off x="-1697353" y="2872015"/>
            <a:ext cx="5653104" cy="857338"/>
          </a:xfrm>
          <a:prstGeom prst="rect">
            <a:avLst/>
          </a:prstGeom>
          <a:solidFill>
            <a:schemeClr val="accent1"/>
          </a:solidFill>
          <a:ln>
            <a:noFill/>
          </a:ln>
        </p:spPr>
        <p:txBody>
          <a:bodyPr spcFirstLastPara="1" wrap="square" lIns="91425" tIns="91425" rIns="91425" bIns="91425" anchor="ctr" anchorCtr="0">
            <a:noAutofit/>
          </a:bodyPr>
          <a:lst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a:lstStyle>
          <a:p>
            <a:pPr algn="l">
              <a:spcBef>
                <a:spcPts val="0"/>
              </a:spcBef>
              <a:buClr>
                <a:schemeClr val="dk1"/>
              </a:buClr>
              <a:buSzPts val="4000"/>
              <a:buFont typeface="Century Gothic"/>
              <a:buNone/>
            </a:pPr>
            <a:r>
              <a:rPr lang="en-GB" sz="2800" b="1" cap="none" dirty="0">
                <a:solidFill>
                  <a:schemeClr val="bg1"/>
                </a:solidFill>
                <a:latin typeface="Segoe Print" panose="02000800000000000000" pitchFamily="2" charset="0"/>
                <a:ea typeface="Calibri"/>
                <a:cs typeface="Calibri"/>
                <a:sym typeface="Calibri"/>
              </a:rPr>
              <a:t>Framework – Language skills</a:t>
            </a:r>
          </a:p>
        </p:txBody>
      </p:sp>
    </p:spTree>
    <p:extLst>
      <p:ext uri="{BB962C8B-B14F-4D97-AF65-F5344CB8AC3E}">
        <p14:creationId xmlns:p14="http://schemas.microsoft.com/office/powerpoint/2010/main" val="148512785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463CC04-E467-6546-AE4A-4DE83CF96085}"/>
              </a:ext>
            </a:extLst>
          </p:cNvPr>
          <p:cNvPicPr>
            <a:picLocks noChangeAspect="1"/>
          </p:cNvPicPr>
          <p:nvPr/>
        </p:nvPicPr>
        <p:blipFill>
          <a:blip r:embed="rId2"/>
          <a:stretch>
            <a:fillRect/>
          </a:stretch>
        </p:blipFill>
        <p:spPr>
          <a:xfrm>
            <a:off x="2032000" y="266389"/>
            <a:ext cx="9685867" cy="6437772"/>
          </a:xfrm>
          <a:prstGeom prst="rect">
            <a:avLst/>
          </a:prstGeom>
          <a:ln w="76200">
            <a:solidFill>
              <a:srgbClr val="C00000"/>
            </a:solidFill>
          </a:ln>
        </p:spPr>
      </p:pic>
      <p:sp>
        <p:nvSpPr>
          <p:cNvPr id="4" name="Google Shape;442;p59">
            <a:extLst>
              <a:ext uri="{FF2B5EF4-FFF2-40B4-BE49-F238E27FC236}">
                <a16:creationId xmlns:a16="http://schemas.microsoft.com/office/drawing/2014/main" id="{B393250F-DD4B-E44B-B43D-29DE4EFA9F40}"/>
              </a:ext>
            </a:extLst>
          </p:cNvPr>
          <p:cNvSpPr txBox="1">
            <a:spLocks/>
          </p:cNvSpPr>
          <p:nvPr/>
        </p:nvSpPr>
        <p:spPr>
          <a:xfrm rot="16200000">
            <a:off x="-2156786" y="3022274"/>
            <a:ext cx="6506436" cy="857338"/>
          </a:xfrm>
          <a:prstGeom prst="rect">
            <a:avLst/>
          </a:prstGeom>
          <a:solidFill>
            <a:schemeClr val="accent1"/>
          </a:solidFill>
          <a:ln>
            <a:noFill/>
          </a:ln>
        </p:spPr>
        <p:txBody>
          <a:bodyPr spcFirstLastPara="1" wrap="square" lIns="91425" tIns="91425" rIns="91425" bIns="91425" anchor="ctr" anchorCtr="0">
            <a:noAutofit/>
          </a:bodyPr>
          <a:lst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a:lstStyle>
          <a:p>
            <a:pPr algn="l">
              <a:spcBef>
                <a:spcPts val="0"/>
              </a:spcBef>
              <a:buClr>
                <a:schemeClr val="dk1"/>
              </a:buClr>
              <a:buSzPts val="4000"/>
              <a:buFont typeface="Century Gothic"/>
              <a:buNone/>
            </a:pPr>
            <a:r>
              <a:rPr lang="en-GB" sz="3600" b="1" cap="none" dirty="0">
                <a:solidFill>
                  <a:schemeClr val="bg1"/>
                </a:solidFill>
                <a:latin typeface="Segoe Print" panose="02000800000000000000" pitchFamily="2" charset="0"/>
                <a:ea typeface="Calibri"/>
                <a:cs typeface="Calibri"/>
                <a:sym typeface="Calibri"/>
              </a:rPr>
              <a:t>Framework - Methodology</a:t>
            </a:r>
          </a:p>
        </p:txBody>
      </p:sp>
    </p:spTree>
    <p:extLst>
      <p:ext uri="{BB962C8B-B14F-4D97-AF65-F5344CB8AC3E}">
        <p14:creationId xmlns:p14="http://schemas.microsoft.com/office/powerpoint/2010/main" val="318679914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CAEC744-47A3-764D-A328-179B8FC2FB2A}"/>
              </a:ext>
            </a:extLst>
          </p:cNvPr>
          <p:cNvPicPr>
            <a:picLocks noChangeAspect="1"/>
          </p:cNvPicPr>
          <p:nvPr/>
        </p:nvPicPr>
        <p:blipFill>
          <a:blip r:embed="rId2"/>
          <a:stretch>
            <a:fillRect/>
          </a:stretch>
        </p:blipFill>
        <p:spPr>
          <a:xfrm>
            <a:off x="0" y="1422400"/>
            <a:ext cx="12192000" cy="5474650"/>
          </a:xfrm>
          <a:prstGeom prst="rect">
            <a:avLst/>
          </a:prstGeom>
        </p:spPr>
      </p:pic>
      <p:sp>
        <p:nvSpPr>
          <p:cNvPr id="4" name="Google Shape;442;p59">
            <a:extLst>
              <a:ext uri="{FF2B5EF4-FFF2-40B4-BE49-F238E27FC236}">
                <a16:creationId xmlns:a16="http://schemas.microsoft.com/office/drawing/2014/main" id="{C3B32521-8263-D044-AC42-0A87287BD091}"/>
              </a:ext>
            </a:extLst>
          </p:cNvPr>
          <p:cNvSpPr txBox="1">
            <a:spLocks noGrp="1"/>
          </p:cNvSpPr>
          <p:nvPr>
            <p:ph type="title"/>
          </p:nvPr>
        </p:nvSpPr>
        <p:spPr>
          <a:xfrm>
            <a:off x="1226372" y="345128"/>
            <a:ext cx="10213788" cy="857338"/>
          </a:xfrm>
          <a:prstGeom prst="rect">
            <a:avLst/>
          </a:prstGeom>
          <a:solidFill>
            <a:schemeClr val="accent2"/>
          </a:solidFill>
          <a:ln>
            <a:noFill/>
          </a:ln>
        </p:spPr>
        <p:txBody>
          <a:bodyPr spcFirstLastPara="1" wrap="square" lIns="91425" tIns="91425" rIns="91425" bIns="91425" anchor="ctr" anchorCtr="0">
            <a:noAutofit/>
          </a:bodyPr>
          <a:lstStyle/>
          <a:p>
            <a:pPr marL="0" marR="0" lvl="0" indent="0" algn="l" rtl="0">
              <a:lnSpc>
                <a:spcPct val="90000"/>
              </a:lnSpc>
              <a:spcBef>
                <a:spcPts val="0"/>
              </a:spcBef>
              <a:spcAft>
                <a:spcPts val="0"/>
              </a:spcAft>
              <a:buClr>
                <a:schemeClr val="dk1"/>
              </a:buClr>
              <a:buSzPts val="4000"/>
              <a:buFont typeface="Century Gothic"/>
              <a:buNone/>
            </a:pPr>
            <a:r>
              <a:rPr lang="en-GB" sz="4400" b="1" cap="none" dirty="0" err="1">
                <a:solidFill>
                  <a:schemeClr val="bg1"/>
                </a:solidFill>
                <a:latin typeface="Segoe Print" panose="02000800000000000000" pitchFamily="2" charset="0"/>
                <a:ea typeface="Calibri"/>
                <a:cs typeface="Calibri"/>
                <a:sym typeface="Calibri"/>
              </a:rPr>
              <a:t>Oes</a:t>
            </a:r>
            <a:r>
              <a:rPr lang="en-GB" sz="4400" b="1" cap="none" dirty="0">
                <a:solidFill>
                  <a:schemeClr val="bg1"/>
                </a:solidFill>
                <a:latin typeface="Segoe Print" panose="02000800000000000000" pitchFamily="2" charset="0"/>
                <a:ea typeface="Calibri"/>
                <a:cs typeface="Calibri"/>
                <a:sym typeface="Calibri"/>
              </a:rPr>
              <a:t> </a:t>
            </a:r>
            <a:r>
              <a:rPr lang="en-GB" sz="4400" b="1" cap="none" dirty="0" err="1">
                <a:solidFill>
                  <a:schemeClr val="bg1"/>
                </a:solidFill>
                <a:latin typeface="Segoe Print" panose="02000800000000000000" pitchFamily="2" charset="0"/>
                <a:ea typeface="Calibri"/>
                <a:cs typeface="Calibri"/>
                <a:sym typeface="Calibri"/>
              </a:rPr>
              <a:t>cwestiwn</a:t>
            </a:r>
            <a:r>
              <a:rPr lang="en-GB" sz="4400" b="1" cap="none" dirty="0">
                <a:solidFill>
                  <a:schemeClr val="bg1"/>
                </a:solidFill>
                <a:latin typeface="Segoe Print" panose="02000800000000000000" pitchFamily="2" charset="0"/>
                <a:ea typeface="Calibri"/>
                <a:cs typeface="Calibri"/>
                <a:sym typeface="Calibri"/>
              </a:rPr>
              <a:t>?</a:t>
            </a:r>
            <a:r>
              <a:rPr lang="en-GB" sz="4400" b="1" i="0" u="none" strike="noStrike" cap="none" dirty="0">
                <a:solidFill>
                  <a:schemeClr val="bg1"/>
                </a:solidFill>
                <a:latin typeface="Segoe Print" panose="02000800000000000000" pitchFamily="2" charset="0"/>
                <a:ea typeface="Calibri"/>
                <a:cs typeface="Calibri"/>
                <a:sym typeface="Calibri"/>
              </a:rPr>
              <a:t>        Any questions?</a:t>
            </a:r>
            <a:endParaRPr sz="4400" b="1" i="0" u="none" strike="noStrike" cap="none" dirty="0">
              <a:solidFill>
                <a:schemeClr val="bg1"/>
              </a:solidFill>
              <a:latin typeface="Segoe Print" panose="02000800000000000000" pitchFamily="2" charset="0"/>
              <a:ea typeface="Calibri"/>
              <a:cs typeface="Calibri"/>
              <a:sym typeface="Calibri"/>
            </a:endParaRPr>
          </a:p>
        </p:txBody>
      </p:sp>
    </p:spTree>
    <p:extLst>
      <p:ext uri="{BB962C8B-B14F-4D97-AF65-F5344CB8AC3E}">
        <p14:creationId xmlns:p14="http://schemas.microsoft.com/office/powerpoint/2010/main" val="135928983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AC12BE2-9C76-6F42-BA8F-49E916ECB01A}"/>
              </a:ext>
            </a:extLst>
          </p:cNvPr>
          <p:cNvSpPr txBox="1"/>
          <p:nvPr/>
        </p:nvSpPr>
        <p:spPr>
          <a:xfrm>
            <a:off x="169334" y="203199"/>
            <a:ext cx="4368799" cy="584775"/>
          </a:xfrm>
          <a:prstGeom prst="rect">
            <a:avLst/>
          </a:prstGeom>
          <a:solidFill>
            <a:schemeClr val="bg1"/>
          </a:solidFill>
          <a:ln w="57150">
            <a:solidFill>
              <a:schemeClr val="accent2"/>
            </a:solidFill>
          </a:ln>
        </p:spPr>
        <p:txBody>
          <a:bodyPr wrap="square" rtlCol="0">
            <a:spAutoFit/>
          </a:bodyPr>
          <a:lstStyle/>
          <a:p>
            <a:pPr algn="ctr"/>
            <a:r>
              <a:rPr lang="en-US" sz="3200" b="1" dirty="0"/>
              <a:t>27.4.2021 @ 9 a.m.</a:t>
            </a:r>
          </a:p>
        </p:txBody>
      </p:sp>
      <p:graphicFrame>
        <p:nvGraphicFramePr>
          <p:cNvPr id="6" name="Table 5">
            <a:extLst>
              <a:ext uri="{FF2B5EF4-FFF2-40B4-BE49-F238E27FC236}">
                <a16:creationId xmlns:a16="http://schemas.microsoft.com/office/drawing/2014/main" id="{7C352730-DB9A-B54A-8429-57181206134C}"/>
              </a:ext>
            </a:extLst>
          </p:cNvPr>
          <p:cNvGraphicFramePr>
            <a:graphicFrameLocks noGrp="1"/>
          </p:cNvGraphicFramePr>
          <p:nvPr>
            <p:extLst>
              <p:ext uri="{D42A27DB-BD31-4B8C-83A1-F6EECF244321}">
                <p14:modId xmlns:p14="http://schemas.microsoft.com/office/powerpoint/2010/main" val="695088818"/>
              </p:ext>
            </p:extLst>
          </p:nvPr>
        </p:nvGraphicFramePr>
        <p:xfrm>
          <a:off x="169335" y="1087119"/>
          <a:ext cx="1811866" cy="2530517"/>
        </p:xfrm>
        <a:graphic>
          <a:graphicData uri="http://schemas.openxmlformats.org/drawingml/2006/table">
            <a:tbl>
              <a:tblPr firstRow="1" bandRow="1">
                <a:tableStyleId>{5C22544A-7EE6-4342-B048-85BDC9FD1C3A}</a:tableStyleId>
              </a:tblPr>
              <a:tblGrid>
                <a:gridCol w="1811866">
                  <a:extLst>
                    <a:ext uri="{9D8B030D-6E8A-4147-A177-3AD203B41FA5}">
                      <a16:colId xmlns:a16="http://schemas.microsoft.com/office/drawing/2014/main" val="4222658829"/>
                    </a:ext>
                  </a:extLst>
                </a:gridCol>
              </a:tblGrid>
              <a:tr h="515789">
                <a:tc>
                  <a:txBody>
                    <a:bodyPr/>
                    <a:lstStyle/>
                    <a:p>
                      <a:pPr algn="ctr"/>
                      <a:r>
                        <a:rPr lang="en-US" dirty="0" err="1"/>
                        <a:t>Grwp</a:t>
                      </a:r>
                      <a:r>
                        <a:rPr lang="en-US" dirty="0"/>
                        <a:t> 1</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683896880"/>
                  </a:ext>
                </a:extLst>
              </a:tr>
              <a:tr h="478536">
                <a:tc>
                  <a:txBody>
                    <a:bodyPr/>
                    <a:lstStyle/>
                    <a:p>
                      <a:r>
                        <a:rPr lang="en-US" sz="1600" b="1" dirty="0"/>
                        <a:t>Noah Bushby</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788751687"/>
                  </a:ext>
                </a:extLst>
              </a:tr>
              <a:tr h="478536">
                <a:tc>
                  <a:txBody>
                    <a:bodyPr/>
                    <a:lstStyle/>
                    <a:p>
                      <a:r>
                        <a:rPr lang="en-US" sz="1600" b="1" dirty="0"/>
                        <a:t>Rhiannon Stevens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739211098"/>
                  </a:ext>
                </a:extLst>
              </a:tr>
              <a:tr h="478536">
                <a:tc>
                  <a:txBody>
                    <a:bodyPr/>
                    <a:lstStyle/>
                    <a:p>
                      <a:r>
                        <a:rPr lang="en-US" sz="1600" b="1" dirty="0"/>
                        <a:t>Rhian Williams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476944088"/>
                  </a:ext>
                </a:extLst>
              </a:tr>
              <a:tr h="47853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600" b="1" dirty="0"/>
                        <a:t>Ashleigh </a:t>
                      </a:r>
                      <a:r>
                        <a:rPr lang="en-US" sz="1600" b="1" dirty="0" err="1"/>
                        <a:t>Willars</a:t>
                      </a:r>
                      <a:endParaRPr lang="en-US" sz="16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907691210"/>
                  </a:ext>
                </a:extLst>
              </a:tr>
            </a:tbl>
          </a:graphicData>
        </a:graphic>
      </p:graphicFrame>
      <p:graphicFrame>
        <p:nvGraphicFramePr>
          <p:cNvPr id="13" name="Table 12">
            <a:extLst>
              <a:ext uri="{FF2B5EF4-FFF2-40B4-BE49-F238E27FC236}">
                <a16:creationId xmlns:a16="http://schemas.microsoft.com/office/drawing/2014/main" id="{3E40D8D9-8672-6649-B0FC-A770F598B506}"/>
              </a:ext>
            </a:extLst>
          </p:cNvPr>
          <p:cNvGraphicFramePr>
            <a:graphicFrameLocks noGrp="1"/>
          </p:cNvGraphicFramePr>
          <p:nvPr>
            <p:extLst>
              <p:ext uri="{D42A27DB-BD31-4B8C-83A1-F6EECF244321}">
                <p14:modId xmlns:p14="http://schemas.microsoft.com/office/powerpoint/2010/main" val="796876435"/>
              </p:ext>
            </p:extLst>
          </p:nvPr>
        </p:nvGraphicFramePr>
        <p:xfrm>
          <a:off x="2169584" y="1107431"/>
          <a:ext cx="1718732" cy="3142545"/>
        </p:xfrm>
        <a:graphic>
          <a:graphicData uri="http://schemas.openxmlformats.org/drawingml/2006/table">
            <a:tbl>
              <a:tblPr firstRow="1" bandRow="1">
                <a:tableStyleId>{5C22544A-7EE6-4342-B048-85BDC9FD1C3A}</a:tableStyleId>
              </a:tblPr>
              <a:tblGrid>
                <a:gridCol w="1718732">
                  <a:extLst>
                    <a:ext uri="{9D8B030D-6E8A-4147-A177-3AD203B41FA5}">
                      <a16:colId xmlns:a16="http://schemas.microsoft.com/office/drawing/2014/main" val="4222658829"/>
                    </a:ext>
                  </a:extLst>
                </a:gridCol>
              </a:tblGrid>
              <a:tr h="492089">
                <a:tc>
                  <a:txBody>
                    <a:bodyPr/>
                    <a:lstStyle/>
                    <a:p>
                      <a:pPr algn="ctr"/>
                      <a:r>
                        <a:rPr lang="en-US" dirty="0" err="1"/>
                        <a:t>Grwp</a:t>
                      </a:r>
                      <a:r>
                        <a:rPr lang="en-US" dirty="0"/>
                        <a:t> 2</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683896880"/>
                  </a:ext>
                </a:extLst>
              </a:tr>
              <a:tr h="55251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600" b="1" dirty="0"/>
                        <a:t>Megan Moore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6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788751687"/>
                  </a:ext>
                </a:extLst>
              </a:tr>
              <a:tr h="552510">
                <a:tc>
                  <a:txBody>
                    <a:bodyPr/>
                    <a:lstStyle/>
                    <a:p>
                      <a:r>
                        <a:rPr lang="en-US" sz="1600" b="1" dirty="0"/>
                        <a:t>Tricia Rees-Jones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739211098"/>
                  </a:ext>
                </a:extLst>
              </a:tr>
              <a:tr h="456548">
                <a:tc>
                  <a:txBody>
                    <a:bodyPr/>
                    <a:lstStyle/>
                    <a:p>
                      <a:r>
                        <a:rPr lang="en-US" sz="1600" b="1" dirty="0"/>
                        <a:t>Carlie Reardon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476944088"/>
                  </a:ext>
                </a:extLst>
              </a:tr>
              <a:tr h="456548">
                <a:tc>
                  <a:txBody>
                    <a:bodyPr/>
                    <a:lstStyle/>
                    <a:p>
                      <a:r>
                        <a:rPr lang="en-US" sz="1600" b="1" dirty="0"/>
                        <a:t>Beth Jones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907691210"/>
                  </a:ext>
                </a:extLst>
              </a:tr>
              <a:tr h="456548">
                <a:tc>
                  <a:txBody>
                    <a:bodyPr/>
                    <a:lstStyle/>
                    <a:p>
                      <a:r>
                        <a:rPr lang="en-US" sz="1600" b="1" dirty="0"/>
                        <a:t>Emily Jayne Jones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579531881"/>
                  </a:ext>
                </a:extLst>
              </a:tr>
            </a:tbl>
          </a:graphicData>
        </a:graphic>
      </p:graphicFrame>
      <p:graphicFrame>
        <p:nvGraphicFramePr>
          <p:cNvPr id="14" name="Table 13">
            <a:extLst>
              <a:ext uri="{FF2B5EF4-FFF2-40B4-BE49-F238E27FC236}">
                <a16:creationId xmlns:a16="http://schemas.microsoft.com/office/drawing/2014/main" id="{7D747276-6832-FB49-BD52-5B6B67305471}"/>
              </a:ext>
            </a:extLst>
          </p:cNvPr>
          <p:cNvGraphicFramePr>
            <a:graphicFrameLocks noGrp="1"/>
          </p:cNvGraphicFramePr>
          <p:nvPr>
            <p:extLst>
              <p:ext uri="{D42A27DB-BD31-4B8C-83A1-F6EECF244321}">
                <p14:modId xmlns:p14="http://schemas.microsoft.com/office/powerpoint/2010/main" val="1362970206"/>
              </p:ext>
            </p:extLst>
          </p:nvPr>
        </p:nvGraphicFramePr>
        <p:xfrm>
          <a:off x="4042832" y="1104049"/>
          <a:ext cx="1794934" cy="2533899"/>
        </p:xfrm>
        <a:graphic>
          <a:graphicData uri="http://schemas.openxmlformats.org/drawingml/2006/table">
            <a:tbl>
              <a:tblPr firstRow="1" bandRow="1">
                <a:tableStyleId>{5C22544A-7EE6-4342-B048-85BDC9FD1C3A}</a:tableStyleId>
              </a:tblPr>
              <a:tblGrid>
                <a:gridCol w="1794934">
                  <a:extLst>
                    <a:ext uri="{9D8B030D-6E8A-4147-A177-3AD203B41FA5}">
                      <a16:colId xmlns:a16="http://schemas.microsoft.com/office/drawing/2014/main" val="4222658829"/>
                    </a:ext>
                  </a:extLst>
                </a:gridCol>
              </a:tblGrid>
              <a:tr h="510785">
                <a:tc>
                  <a:txBody>
                    <a:bodyPr/>
                    <a:lstStyle/>
                    <a:p>
                      <a:pPr algn="ctr"/>
                      <a:r>
                        <a:rPr lang="en-US" dirty="0" err="1"/>
                        <a:t>Grwp</a:t>
                      </a:r>
                      <a:r>
                        <a:rPr lang="en-US" dirty="0"/>
                        <a:t> 3</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683896880"/>
                  </a:ext>
                </a:extLst>
              </a:tr>
              <a:tr h="601432">
                <a:tc>
                  <a:txBody>
                    <a:bodyPr/>
                    <a:lstStyle/>
                    <a:p>
                      <a:r>
                        <a:rPr lang="en-US" sz="1600" b="1" dirty="0"/>
                        <a:t>Phoebe Hewitt-Fisher</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788751687"/>
                  </a:ext>
                </a:extLst>
              </a:tr>
              <a:tr h="473894">
                <a:tc>
                  <a:txBody>
                    <a:bodyPr/>
                    <a:lstStyle/>
                    <a:p>
                      <a:r>
                        <a:rPr lang="en-US" sz="1600" b="1" dirty="0"/>
                        <a:t>Abi Thomas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739211098"/>
                  </a:ext>
                </a:extLst>
              </a:tr>
              <a:tr h="473894">
                <a:tc>
                  <a:txBody>
                    <a:bodyPr/>
                    <a:lstStyle/>
                    <a:p>
                      <a:r>
                        <a:rPr lang="en-US" sz="1600" b="1" dirty="0"/>
                        <a:t>Georgia </a:t>
                      </a:r>
                      <a:r>
                        <a:rPr lang="en-US" sz="1600" b="1" dirty="0" err="1"/>
                        <a:t>Maggs</a:t>
                      </a:r>
                      <a:endParaRPr lang="en-US" sz="16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476944088"/>
                  </a:ext>
                </a:extLst>
              </a:tr>
              <a:tr h="473894">
                <a:tc>
                  <a:txBody>
                    <a:bodyPr/>
                    <a:lstStyle/>
                    <a:p>
                      <a:r>
                        <a:rPr lang="en-US" sz="1600" b="1" dirty="0"/>
                        <a:t>Alice Tudor</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907691210"/>
                  </a:ext>
                </a:extLst>
              </a:tr>
            </a:tbl>
          </a:graphicData>
        </a:graphic>
      </p:graphicFrame>
      <p:graphicFrame>
        <p:nvGraphicFramePr>
          <p:cNvPr id="17" name="Table 16">
            <a:extLst>
              <a:ext uri="{FF2B5EF4-FFF2-40B4-BE49-F238E27FC236}">
                <a16:creationId xmlns:a16="http://schemas.microsoft.com/office/drawing/2014/main" id="{63FDF116-5EFA-3F40-8043-512292D5F10D}"/>
              </a:ext>
            </a:extLst>
          </p:cNvPr>
          <p:cNvGraphicFramePr>
            <a:graphicFrameLocks noGrp="1"/>
          </p:cNvGraphicFramePr>
          <p:nvPr>
            <p:extLst>
              <p:ext uri="{D42A27DB-BD31-4B8C-83A1-F6EECF244321}">
                <p14:modId xmlns:p14="http://schemas.microsoft.com/office/powerpoint/2010/main" val="1401363397"/>
              </p:ext>
            </p:extLst>
          </p:nvPr>
        </p:nvGraphicFramePr>
        <p:xfrm>
          <a:off x="6019799" y="1104048"/>
          <a:ext cx="1845734" cy="2533900"/>
        </p:xfrm>
        <a:graphic>
          <a:graphicData uri="http://schemas.openxmlformats.org/drawingml/2006/table">
            <a:tbl>
              <a:tblPr firstRow="1" bandRow="1">
                <a:tableStyleId>{5C22544A-7EE6-4342-B048-85BDC9FD1C3A}</a:tableStyleId>
              </a:tblPr>
              <a:tblGrid>
                <a:gridCol w="1845734">
                  <a:extLst>
                    <a:ext uri="{9D8B030D-6E8A-4147-A177-3AD203B41FA5}">
                      <a16:colId xmlns:a16="http://schemas.microsoft.com/office/drawing/2014/main" val="4222658829"/>
                    </a:ext>
                  </a:extLst>
                </a:gridCol>
              </a:tblGrid>
              <a:tr h="540632">
                <a:tc>
                  <a:txBody>
                    <a:bodyPr/>
                    <a:lstStyle/>
                    <a:p>
                      <a:pPr algn="ctr"/>
                      <a:r>
                        <a:rPr lang="en-US" dirty="0" err="1"/>
                        <a:t>Grwp</a:t>
                      </a:r>
                      <a:r>
                        <a:rPr lang="en-US" dirty="0"/>
                        <a:t> 4</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683896880"/>
                  </a:ext>
                </a:extLst>
              </a:tr>
              <a:tr h="498317">
                <a:tc>
                  <a:txBody>
                    <a:bodyPr/>
                    <a:lstStyle/>
                    <a:p>
                      <a:r>
                        <a:rPr lang="en-US" sz="1600" b="1" dirty="0"/>
                        <a:t>Keanna </a:t>
                      </a:r>
                      <a:r>
                        <a:rPr lang="en-US" sz="1600" b="1" dirty="0" err="1"/>
                        <a:t>Dayman</a:t>
                      </a:r>
                      <a:endParaRPr lang="en-US" sz="16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788751687"/>
                  </a:ext>
                </a:extLst>
              </a:tr>
              <a:tr h="498317">
                <a:tc>
                  <a:txBody>
                    <a:bodyPr/>
                    <a:lstStyle/>
                    <a:p>
                      <a:r>
                        <a:rPr lang="en-US" sz="1600" b="1" dirty="0"/>
                        <a:t>Abigail </a:t>
                      </a:r>
                      <a:r>
                        <a:rPr lang="en-US" sz="1600" b="1" dirty="0" err="1"/>
                        <a:t>Maggs</a:t>
                      </a:r>
                      <a:endParaRPr lang="en-US" sz="16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739211098"/>
                  </a:ext>
                </a:extLst>
              </a:tr>
              <a:tr h="498317">
                <a:tc>
                  <a:txBody>
                    <a:bodyPr/>
                    <a:lstStyle/>
                    <a:p>
                      <a:r>
                        <a:rPr lang="en-US" sz="1600" b="1" dirty="0"/>
                        <a:t>Morgan </a:t>
                      </a:r>
                      <a:r>
                        <a:rPr lang="en-US" sz="1600" b="1" dirty="0" err="1"/>
                        <a:t>Weale</a:t>
                      </a:r>
                      <a:endParaRPr lang="en-US" sz="16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476944088"/>
                  </a:ext>
                </a:extLst>
              </a:tr>
              <a:tr h="498317">
                <a:tc>
                  <a:txBody>
                    <a:bodyPr/>
                    <a:lstStyle/>
                    <a:p>
                      <a:r>
                        <a:rPr lang="en-US" sz="1600" b="1" dirty="0"/>
                        <a:t>Ben Thomas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907691210"/>
                  </a:ext>
                </a:extLst>
              </a:tr>
            </a:tbl>
          </a:graphicData>
        </a:graphic>
      </p:graphicFrame>
      <p:graphicFrame>
        <p:nvGraphicFramePr>
          <p:cNvPr id="18" name="Table 17">
            <a:extLst>
              <a:ext uri="{FF2B5EF4-FFF2-40B4-BE49-F238E27FC236}">
                <a16:creationId xmlns:a16="http://schemas.microsoft.com/office/drawing/2014/main" id="{0763715B-E3F8-774B-AC59-5F11351A3E41}"/>
              </a:ext>
            </a:extLst>
          </p:cNvPr>
          <p:cNvGraphicFramePr>
            <a:graphicFrameLocks noGrp="1"/>
          </p:cNvGraphicFramePr>
          <p:nvPr>
            <p:extLst>
              <p:ext uri="{D42A27DB-BD31-4B8C-83A1-F6EECF244321}">
                <p14:modId xmlns:p14="http://schemas.microsoft.com/office/powerpoint/2010/main" val="2643939439"/>
              </p:ext>
            </p:extLst>
          </p:nvPr>
        </p:nvGraphicFramePr>
        <p:xfrm>
          <a:off x="8094132" y="1107430"/>
          <a:ext cx="1778001" cy="2611291"/>
        </p:xfrm>
        <a:graphic>
          <a:graphicData uri="http://schemas.openxmlformats.org/drawingml/2006/table">
            <a:tbl>
              <a:tblPr firstRow="1" bandRow="1">
                <a:tableStyleId>{5C22544A-7EE6-4342-B048-85BDC9FD1C3A}</a:tableStyleId>
              </a:tblPr>
              <a:tblGrid>
                <a:gridCol w="1778001">
                  <a:extLst>
                    <a:ext uri="{9D8B030D-6E8A-4147-A177-3AD203B41FA5}">
                      <a16:colId xmlns:a16="http://schemas.microsoft.com/office/drawing/2014/main" val="4222658829"/>
                    </a:ext>
                  </a:extLst>
                </a:gridCol>
              </a:tblGrid>
              <a:tr h="537139">
                <a:tc>
                  <a:txBody>
                    <a:bodyPr/>
                    <a:lstStyle/>
                    <a:p>
                      <a:pPr algn="ctr"/>
                      <a:r>
                        <a:rPr lang="en-US" dirty="0" err="1"/>
                        <a:t>Grwp</a:t>
                      </a:r>
                      <a:r>
                        <a:rPr lang="en-US" dirty="0"/>
                        <a:t> 5</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683896880"/>
                  </a:ext>
                </a:extLst>
              </a:tr>
              <a:tr h="498344">
                <a:tc>
                  <a:txBody>
                    <a:bodyPr/>
                    <a:lstStyle/>
                    <a:p>
                      <a:r>
                        <a:rPr lang="en-US" sz="1600" b="1" dirty="0"/>
                        <a:t>Cora Lewis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788751687"/>
                  </a:ext>
                </a:extLst>
              </a:tr>
              <a:tr h="498344">
                <a:tc>
                  <a:txBody>
                    <a:bodyPr/>
                    <a:lstStyle/>
                    <a:p>
                      <a:r>
                        <a:rPr lang="en-US" sz="1600" b="1" dirty="0"/>
                        <a:t>Kelsey Tucker</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739211098"/>
                  </a:ext>
                </a:extLst>
              </a:tr>
              <a:tr h="498344">
                <a:tc>
                  <a:txBody>
                    <a:bodyPr/>
                    <a:lstStyle/>
                    <a:p>
                      <a:r>
                        <a:rPr lang="en-US" sz="1600" b="1" dirty="0"/>
                        <a:t>Georgia Evans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476944088"/>
                  </a:ext>
                </a:extLst>
              </a:tr>
              <a:tr h="498344">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600" b="1" dirty="0"/>
                        <a:t>Caitlin Wright</a:t>
                      </a:r>
                    </a:p>
                    <a:p>
                      <a:endParaRPr lang="en-US" sz="16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907691210"/>
                  </a:ext>
                </a:extLst>
              </a:tr>
            </a:tbl>
          </a:graphicData>
        </a:graphic>
      </p:graphicFrame>
      <p:graphicFrame>
        <p:nvGraphicFramePr>
          <p:cNvPr id="19" name="Table 18">
            <a:extLst>
              <a:ext uri="{FF2B5EF4-FFF2-40B4-BE49-F238E27FC236}">
                <a16:creationId xmlns:a16="http://schemas.microsoft.com/office/drawing/2014/main" id="{4286F2E4-29E2-0B44-BCA2-814A4364DDF3}"/>
              </a:ext>
            </a:extLst>
          </p:cNvPr>
          <p:cNvGraphicFramePr>
            <a:graphicFrameLocks noGrp="1"/>
          </p:cNvGraphicFramePr>
          <p:nvPr>
            <p:extLst>
              <p:ext uri="{D42A27DB-BD31-4B8C-83A1-F6EECF244321}">
                <p14:modId xmlns:p14="http://schemas.microsoft.com/office/powerpoint/2010/main" val="2449896673"/>
              </p:ext>
            </p:extLst>
          </p:nvPr>
        </p:nvGraphicFramePr>
        <p:xfrm>
          <a:off x="10100732" y="1087115"/>
          <a:ext cx="1820335" cy="2704381"/>
        </p:xfrm>
        <a:graphic>
          <a:graphicData uri="http://schemas.openxmlformats.org/drawingml/2006/table">
            <a:tbl>
              <a:tblPr firstRow="1" bandRow="1">
                <a:tableStyleId>{5C22544A-7EE6-4342-B048-85BDC9FD1C3A}</a:tableStyleId>
              </a:tblPr>
              <a:tblGrid>
                <a:gridCol w="1820335">
                  <a:extLst>
                    <a:ext uri="{9D8B030D-6E8A-4147-A177-3AD203B41FA5}">
                      <a16:colId xmlns:a16="http://schemas.microsoft.com/office/drawing/2014/main" val="4222658829"/>
                    </a:ext>
                  </a:extLst>
                </a:gridCol>
              </a:tblGrid>
              <a:tr h="541451">
                <a:tc>
                  <a:txBody>
                    <a:bodyPr/>
                    <a:lstStyle/>
                    <a:p>
                      <a:pPr algn="ctr"/>
                      <a:r>
                        <a:rPr lang="en-US" dirty="0" err="1"/>
                        <a:t>Grwp</a:t>
                      </a:r>
                      <a:r>
                        <a:rPr lang="en-US" dirty="0"/>
                        <a:t> 6</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683896880"/>
                  </a:ext>
                </a:extLst>
              </a:tr>
              <a:tr h="502345">
                <a:tc>
                  <a:txBody>
                    <a:bodyPr/>
                    <a:lstStyle/>
                    <a:p>
                      <a:r>
                        <a:rPr lang="en-US" sz="1600" b="1" dirty="0"/>
                        <a:t>Joshua Phelps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788751687"/>
                  </a:ext>
                </a:extLst>
              </a:tr>
              <a:tr h="502345">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600" b="1" dirty="0"/>
                        <a:t>Laura Powell</a:t>
                      </a:r>
                    </a:p>
                    <a:p>
                      <a:endParaRPr lang="en-US" sz="16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739211098"/>
                  </a:ext>
                </a:extLst>
              </a:tr>
              <a:tr h="502345">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600" b="1" dirty="0"/>
                        <a:t>Shaun </a:t>
                      </a:r>
                      <a:r>
                        <a:rPr lang="en-US" sz="1600" b="1" dirty="0" err="1"/>
                        <a:t>Leyshon</a:t>
                      </a:r>
                      <a:endParaRPr lang="en-US" sz="1600" b="1" dirty="0"/>
                    </a:p>
                    <a:p>
                      <a:endParaRPr lang="en-US" sz="1600" b="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476944088"/>
                  </a:ext>
                </a:extLst>
              </a:tr>
              <a:tr h="502345">
                <a:tc>
                  <a:txBody>
                    <a:bodyPr/>
                    <a:lstStyle/>
                    <a:p>
                      <a:r>
                        <a:rPr lang="en-US" sz="1600" b="1" dirty="0"/>
                        <a:t>Shauna Wright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907691210"/>
                  </a:ext>
                </a:extLst>
              </a:tr>
            </a:tbl>
          </a:graphicData>
        </a:graphic>
      </p:graphicFrame>
      <p:graphicFrame>
        <p:nvGraphicFramePr>
          <p:cNvPr id="21" name="Table 20">
            <a:extLst>
              <a:ext uri="{FF2B5EF4-FFF2-40B4-BE49-F238E27FC236}">
                <a16:creationId xmlns:a16="http://schemas.microsoft.com/office/drawing/2014/main" id="{3A8E588F-6769-4341-9F1C-9FD38F690698}"/>
              </a:ext>
            </a:extLst>
          </p:cNvPr>
          <p:cNvGraphicFramePr>
            <a:graphicFrameLocks noGrp="1"/>
          </p:cNvGraphicFramePr>
          <p:nvPr>
            <p:extLst>
              <p:ext uri="{D42A27DB-BD31-4B8C-83A1-F6EECF244321}">
                <p14:modId xmlns:p14="http://schemas.microsoft.com/office/powerpoint/2010/main" val="3262219575"/>
              </p:ext>
            </p:extLst>
          </p:nvPr>
        </p:nvGraphicFramePr>
        <p:xfrm>
          <a:off x="6053667" y="3839324"/>
          <a:ext cx="1811866" cy="2908470"/>
        </p:xfrm>
        <a:graphic>
          <a:graphicData uri="http://schemas.openxmlformats.org/drawingml/2006/table">
            <a:tbl>
              <a:tblPr firstRow="1" bandRow="1">
                <a:tableStyleId>{5C22544A-7EE6-4342-B048-85BDC9FD1C3A}</a:tableStyleId>
              </a:tblPr>
              <a:tblGrid>
                <a:gridCol w="1811866">
                  <a:extLst>
                    <a:ext uri="{9D8B030D-6E8A-4147-A177-3AD203B41FA5}">
                      <a16:colId xmlns:a16="http://schemas.microsoft.com/office/drawing/2014/main" val="4222658829"/>
                    </a:ext>
                  </a:extLst>
                </a:gridCol>
              </a:tblGrid>
              <a:tr h="601300">
                <a:tc>
                  <a:txBody>
                    <a:bodyPr/>
                    <a:lstStyle/>
                    <a:p>
                      <a:pPr algn="ctr"/>
                      <a:r>
                        <a:rPr lang="en-US" dirty="0" err="1"/>
                        <a:t>Grwp</a:t>
                      </a:r>
                      <a:r>
                        <a:rPr lang="en-US" dirty="0"/>
                        <a:t> 8</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683896880"/>
                  </a:ext>
                </a:extLst>
              </a:tr>
              <a:tr h="461434">
                <a:tc>
                  <a:txBody>
                    <a:bodyPr/>
                    <a:lstStyle/>
                    <a:p>
                      <a:r>
                        <a:rPr lang="en-US" sz="1600" b="1" dirty="0"/>
                        <a:t>Ben Mathews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788751687"/>
                  </a:ext>
                </a:extLst>
              </a:tr>
              <a:tr h="461434">
                <a:tc>
                  <a:txBody>
                    <a:bodyPr/>
                    <a:lstStyle/>
                    <a:p>
                      <a:r>
                        <a:rPr lang="en-US" sz="1600" b="1" dirty="0"/>
                        <a:t>William </a:t>
                      </a:r>
                      <a:r>
                        <a:rPr lang="en-US" sz="1600" b="1" dirty="0" err="1"/>
                        <a:t>Dunt</a:t>
                      </a:r>
                      <a:endParaRPr lang="en-US" sz="16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739211098"/>
                  </a:ext>
                </a:extLst>
              </a:tr>
              <a:tr h="461434">
                <a:tc>
                  <a:txBody>
                    <a:bodyPr/>
                    <a:lstStyle/>
                    <a:p>
                      <a:r>
                        <a:rPr lang="en-US" sz="1600" b="1" dirty="0"/>
                        <a:t>Cerys Edwards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476944088"/>
                  </a:ext>
                </a:extLst>
              </a:tr>
              <a:tr h="461434">
                <a:tc>
                  <a:txBody>
                    <a:bodyPr/>
                    <a:lstStyle/>
                    <a:p>
                      <a:r>
                        <a:rPr lang="en-US" sz="1600" b="1" dirty="0"/>
                        <a:t>Amy </a:t>
                      </a:r>
                      <a:r>
                        <a:rPr lang="en-US" sz="1600" b="1" dirty="0" err="1"/>
                        <a:t>Strelley</a:t>
                      </a:r>
                      <a:endParaRPr lang="en-US" sz="16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907691210"/>
                  </a:ext>
                </a:extLst>
              </a:tr>
              <a:tr h="461434">
                <a:tc>
                  <a:txBody>
                    <a:bodyPr/>
                    <a:lstStyle/>
                    <a:p>
                      <a:r>
                        <a:rPr lang="en-US" sz="1600" b="1" dirty="0"/>
                        <a:t>Jacob Owens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668428691"/>
                  </a:ext>
                </a:extLst>
              </a:tr>
            </a:tbl>
          </a:graphicData>
        </a:graphic>
      </p:graphicFrame>
      <p:graphicFrame>
        <p:nvGraphicFramePr>
          <p:cNvPr id="22" name="Table 21">
            <a:extLst>
              <a:ext uri="{FF2B5EF4-FFF2-40B4-BE49-F238E27FC236}">
                <a16:creationId xmlns:a16="http://schemas.microsoft.com/office/drawing/2014/main" id="{75AE91E4-19EF-4A42-AE56-B3B95BE85BF7}"/>
              </a:ext>
            </a:extLst>
          </p:cNvPr>
          <p:cNvGraphicFramePr>
            <a:graphicFrameLocks noGrp="1"/>
          </p:cNvGraphicFramePr>
          <p:nvPr>
            <p:extLst>
              <p:ext uri="{D42A27DB-BD31-4B8C-83A1-F6EECF244321}">
                <p14:modId xmlns:p14="http://schemas.microsoft.com/office/powerpoint/2010/main" val="3201579667"/>
              </p:ext>
            </p:extLst>
          </p:nvPr>
        </p:nvGraphicFramePr>
        <p:xfrm>
          <a:off x="4042832" y="3839324"/>
          <a:ext cx="1811866" cy="3009053"/>
        </p:xfrm>
        <a:graphic>
          <a:graphicData uri="http://schemas.openxmlformats.org/drawingml/2006/table">
            <a:tbl>
              <a:tblPr firstRow="1" bandRow="1">
                <a:tableStyleId>{5C22544A-7EE6-4342-B048-85BDC9FD1C3A}</a:tableStyleId>
              </a:tblPr>
              <a:tblGrid>
                <a:gridCol w="1811866">
                  <a:extLst>
                    <a:ext uri="{9D8B030D-6E8A-4147-A177-3AD203B41FA5}">
                      <a16:colId xmlns:a16="http://schemas.microsoft.com/office/drawing/2014/main" val="4222658829"/>
                    </a:ext>
                  </a:extLst>
                </a:gridCol>
              </a:tblGrid>
              <a:tr h="515789">
                <a:tc>
                  <a:txBody>
                    <a:bodyPr/>
                    <a:lstStyle/>
                    <a:p>
                      <a:pPr algn="ctr"/>
                      <a:r>
                        <a:rPr lang="en-US" dirty="0" err="1"/>
                        <a:t>Grwp</a:t>
                      </a:r>
                      <a:r>
                        <a:rPr lang="en-US" dirty="0"/>
                        <a:t> 7</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683896880"/>
                  </a:ext>
                </a:extLst>
              </a:tr>
              <a:tr h="478536">
                <a:tc>
                  <a:txBody>
                    <a:bodyPr/>
                    <a:lstStyle/>
                    <a:p>
                      <a:r>
                        <a:rPr lang="en-US" sz="1600" b="1" dirty="0"/>
                        <a:t>Gemma Thomas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788751687"/>
                  </a:ext>
                </a:extLst>
              </a:tr>
              <a:tr h="478536">
                <a:tc>
                  <a:txBody>
                    <a:bodyPr/>
                    <a:lstStyle/>
                    <a:p>
                      <a:r>
                        <a:rPr lang="en-US" sz="1600" b="1" dirty="0"/>
                        <a:t>Abigail Charles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739211098"/>
                  </a:ext>
                </a:extLst>
              </a:tr>
              <a:tr h="478536">
                <a:tc>
                  <a:txBody>
                    <a:bodyPr/>
                    <a:lstStyle/>
                    <a:p>
                      <a:r>
                        <a:rPr lang="en-US" sz="1600" b="1" dirty="0" err="1"/>
                        <a:t>Ceri</a:t>
                      </a:r>
                      <a:r>
                        <a:rPr lang="en-US" sz="1600" b="1" dirty="0"/>
                        <a:t> Martin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476944088"/>
                  </a:ext>
                </a:extLst>
              </a:tr>
              <a:tr h="47853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600" b="1" dirty="0"/>
                        <a:t>Lloyd Evans</a:t>
                      </a:r>
                    </a:p>
                    <a:p>
                      <a:endParaRPr lang="en-US" sz="16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907691210"/>
                  </a:ext>
                </a:extLst>
              </a:tr>
              <a:tr h="478536">
                <a:tc>
                  <a:txBody>
                    <a:bodyPr/>
                    <a:lstStyle/>
                    <a:p>
                      <a:r>
                        <a:rPr lang="en-US" sz="1600" b="1" dirty="0"/>
                        <a:t>Josh Randall</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688099588"/>
                  </a:ext>
                </a:extLst>
              </a:tr>
            </a:tbl>
          </a:graphicData>
        </a:graphic>
      </p:graphicFrame>
      <p:pic>
        <p:nvPicPr>
          <p:cNvPr id="26" name="Picture 25">
            <a:extLst>
              <a:ext uri="{FF2B5EF4-FFF2-40B4-BE49-F238E27FC236}">
                <a16:creationId xmlns:a16="http://schemas.microsoft.com/office/drawing/2014/main" id="{C1CE5AE3-86A0-4A4B-BA3B-3239F271EB0B}"/>
              </a:ext>
            </a:extLst>
          </p:cNvPr>
          <p:cNvPicPr>
            <a:picLocks noChangeAspect="1"/>
          </p:cNvPicPr>
          <p:nvPr/>
        </p:nvPicPr>
        <p:blipFill>
          <a:blip r:embed="rId3"/>
          <a:stretch>
            <a:fillRect/>
          </a:stretch>
        </p:blipFill>
        <p:spPr>
          <a:xfrm>
            <a:off x="0" y="6415367"/>
            <a:ext cx="2856992" cy="442633"/>
          </a:xfrm>
          <a:prstGeom prst="rect">
            <a:avLst/>
          </a:prstGeom>
        </p:spPr>
      </p:pic>
    </p:spTree>
    <p:extLst>
      <p:ext uri="{BB962C8B-B14F-4D97-AF65-F5344CB8AC3E}">
        <p14:creationId xmlns:p14="http://schemas.microsoft.com/office/powerpoint/2010/main" val="273059884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Shape 98"/>
        <p:cNvGrpSpPr/>
        <p:nvPr/>
      </p:nvGrpSpPr>
      <p:grpSpPr>
        <a:xfrm>
          <a:off x="0" y="0"/>
          <a:ext cx="0" cy="0"/>
          <a:chOff x="0" y="0"/>
          <a:chExt cx="0" cy="0"/>
        </a:xfrm>
      </p:grpSpPr>
      <p:pic>
        <p:nvPicPr>
          <p:cNvPr id="9" name="Picture 8">
            <a:extLst>
              <a:ext uri="{FF2B5EF4-FFF2-40B4-BE49-F238E27FC236}">
                <a16:creationId xmlns:a16="http://schemas.microsoft.com/office/drawing/2014/main" id="{EF7744AF-41BD-A345-BA55-CA0698924E05}"/>
              </a:ext>
            </a:extLst>
          </p:cNvPr>
          <p:cNvPicPr>
            <a:picLocks noChangeAspect="1"/>
          </p:cNvPicPr>
          <p:nvPr/>
        </p:nvPicPr>
        <p:blipFill>
          <a:blip r:embed="rId3"/>
          <a:stretch>
            <a:fillRect/>
          </a:stretch>
        </p:blipFill>
        <p:spPr>
          <a:xfrm>
            <a:off x="0" y="6429428"/>
            <a:ext cx="2766236" cy="428572"/>
          </a:xfrm>
          <a:prstGeom prst="rect">
            <a:avLst/>
          </a:prstGeom>
        </p:spPr>
      </p:pic>
      <p:graphicFrame>
        <p:nvGraphicFramePr>
          <p:cNvPr id="2" name="Table 1">
            <a:extLst>
              <a:ext uri="{FF2B5EF4-FFF2-40B4-BE49-F238E27FC236}">
                <a16:creationId xmlns:a16="http://schemas.microsoft.com/office/drawing/2014/main" id="{C5201370-BEEC-174A-ABFD-D2D50F0B6EE1}"/>
              </a:ext>
            </a:extLst>
          </p:cNvPr>
          <p:cNvGraphicFramePr>
            <a:graphicFrameLocks noGrp="1"/>
          </p:cNvGraphicFramePr>
          <p:nvPr>
            <p:extLst>
              <p:ext uri="{D42A27DB-BD31-4B8C-83A1-F6EECF244321}">
                <p14:modId xmlns:p14="http://schemas.microsoft.com/office/powerpoint/2010/main" val="265770273"/>
              </p:ext>
            </p:extLst>
          </p:nvPr>
        </p:nvGraphicFramePr>
        <p:xfrm>
          <a:off x="1383118" y="1058333"/>
          <a:ext cx="9640482" cy="3818467"/>
        </p:xfrm>
        <a:graphic>
          <a:graphicData uri="http://schemas.openxmlformats.org/drawingml/2006/table">
            <a:tbl>
              <a:tblPr firstRow="1" bandRow="1">
                <a:tableStyleId>{5C22544A-7EE6-4342-B048-85BDC9FD1C3A}</a:tableStyleId>
              </a:tblPr>
              <a:tblGrid>
                <a:gridCol w="4820241">
                  <a:extLst>
                    <a:ext uri="{9D8B030D-6E8A-4147-A177-3AD203B41FA5}">
                      <a16:colId xmlns:a16="http://schemas.microsoft.com/office/drawing/2014/main" val="3333135625"/>
                    </a:ext>
                  </a:extLst>
                </a:gridCol>
                <a:gridCol w="4820241">
                  <a:extLst>
                    <a:ext uri="{9D8B030D-6E8A-4147-A177-3AD203B41FA5}">
                      <a16:colId xmlns:a16="http://schemas.microsoft.com/office/drawing/2014/main" val="3369382064"/>
                    </a:ext>
                  </a:extLst>
                </a:gridCol>
              </a:tblGrid>
              <a:tr h="671682">
                <a:tc gridSpan="2">
                  <a:txBody>
                    <a:bodyPr/>
                    <a:lstStyle/>
                    <a:p>
                      <a:pPr algn="ctr"/>
                      <a:r>
                        <a:rPr lang="en-US" sz="3600" u="none" dirty="0">
                          <a:solidFill>
                            <a:schemeClr val="bg1"/>
                          </a:solidFill>
                        </a:rPr>
                        <a:t>     </a:t>
                      </a:r>
                      <a:r>
                        <a:rPr lang="en-US" sz="3600" u="sng" dirty="0" err="1">
                          <a:solidFill>
                            <a:schemeClr val="bg1"/>
                          </a:solidFill>
                        </a:rPr>
                        <a:t>Sesiwn</a:t>
                      </a:r>
                      <a:r>
                        <a:rPr lang="en-US" sz="3600" u="sng" dirty="0">
                          <a:solidFill>
                            <a:schemeClr val="bg1"/>
                          </a:solidFill>
                        </a:rPr>
                        <a:t> 15:</a:t>
                      </a:r>
                      <a:r>
                        <a:rPr lang="en-US" sz="3600" u="none" dirty="0">
                          <a:solidFill>
                            <a:schemeClr val="bg1"/>
                          </a:solidFill>
                        </a:rPr>
                        <a:t>      </a:t>
                      </a:r>
                      <a:r>
                        <a:rPr lang="en-US" sz="3600" dirty="0">
                          <a:solidFill>
                            <a:schemeClr val="bg1"/>
                          </a:solidFill>
                        </a:rPr>
                        <a:t>27.4.2021 @ 9a.m.</a:t>
                      </a:r>
                    </a:p>
                  </a:txBody>
                  <a:tcPr/>
                </a:tc>
                <a:tc hMerge="1">
                  <a:txBody>
                    <a:bodyPr/>
                    <a:lstStyle/>
                    <a:p>
                      <a:endParaRPr lang="en-US" sz="2400" dirty="0">
                        <a:solidFill>
                          <a:schemeClr val="tx1"/>
                        </a:solidFill>
                      </a:endParaRPr>
                    </a:p>
                  </a:txBody>
                  <a:tcPr/>
                </a:tc>
                <a:extLst>
                  <a:ext uri="{0D108BD9-81ED-4DB2-BD59-A6C34878D82A}">
                    <a16:rowId xmlns:a16="http://schemas.microsoft.com/office/drawing/2014/main" val="2277970719"/>
                  </a:ext>
                </a:extLst>
              </a:tr>
              <a:tr h="3146785">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2400" b="1" cap="none" dirty="0">
                        <a:solidFill>
                          <a:schemeClr val="tx1"/>
                        </a:solidFill>
                        <a:latin typeface="Segoe Print" panose="02000800000000000000" pitchFamily="2" charset="0"/>
                        <a:ea typeface="Calibri"/>
                        <a:cs typeface="Calibri"/>
                        <a:sym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2400" b="1" cap="none" dirty="0" err="1">
                          <a:solidFill>
                            <a:schemeClr val="tx1"/>
                          </a:solidFill>
                          <a:latin typeface="Segoe Print" panose="02000800000000000000" pitchFamily="2" charset="0"/>
                          <a:ea typeface="Calibri"/>
                          <a:cs typeface="Calibri"/>
                          <a:sym typeface="Calibri"/>
                        </a:rPr>
                        <a:t>Dyma</a:t>
                      </a:r>
                      <a:r>
                        <a:rPr lang="en-GB" sz="2400" b="1" cap="none" dirty="0">
                          <a:solidFill>
                            <a:schemeClr val="tx1"/>
                          </a:solidFill>
                          <a:latin typeface="Segoe Print" panose="02000800000000000000" pitchFamily="2" charset="0"/>
                          <a:ea typeface="Calibri"/>
                          <a:cs typeface="Calibri"/>
                          <a:sym typeface="Calibri"/>
                        </a:rPr>
                        <a:t> </a:t>
                      </a:r>
                      <a:r>
                        <a:rPr lang="en-GB" sz="2400" b="1" cap="none" dirty="0" err="1">
                          <a:solidFill>
                            <a:schemeClr val="tx1"/>
                          </a:solidFill>
                          <a:latin typeface="Segoe Print" panose="02000800000000000000" pitchFamily="2" charset="0"/>
                          <a:ea typeface="Calibri"/>
                          <a:cs typeface="Calibri"/>
                          <a:sym typeface="Calibri"/>
                        </a:rPr>
                        <a:t>eich</a:t>
                      </a:r>
                      <a:r>
                        <a:rPr lang="en-GB" sz="2400" b="1" cap="none" dirty="0">
                          <a:solidFill>
                            <a:schemeClr val="tx1"/>
                          </a:solidFill>
                          <a:latin typeface="Segoe Print" panose="02000800000000000000" pitchFamily="2" charset="0"/>
                          <a:ea typeface="Calibri"/>
                          <a:cs typeface="Calibri"/>
                          <a:sym typeface="Calibri"/>
                        </a:rPr>
                        <a:t> </a:t>
                      </a:r>
                      <a:r>
                        <a:rPr lang="en-GB" sz="2400" b="1" cap="none" dirty="0" err="1">
                          <a:solidFill>
                            <a:schemeClr val="tx1"/>
                          </a:solidFill>
                          <a:latin typeface="Segoe Print" panose="02000800000000000000" pitchFamily="2" charset="0"/>
                          <a:ea typeface="Calibri"/>
                          <a:cs typeface="Calibri"/>
                          <a:sym typeface="Calibri"/>
                        </a:rPr>
                        <a:t>cyfle</a:t>
                      </a:r>
                      <a:r>
                        <a:rPr lang="en-GB" sz="2400" b="1" cap="none" dirty="0">
                          <a:solidFill>
                            <a:schemeClr val="tx1"/>
                          </a:solidFill>
                          <a:latin typeface="Segoe Print" panose="02000800000000000000" pitchFamily="2" charset="0"/>
                          <a:ea typeface="Calibri"/>
                          <a:cs typeface="Calibri"/>
                          <a:sym typeface="Calibri"/>
                        </a:rPr>
                        <a:t>, </a:t>
                      </a:r>
                      <a:r>
                        <a:rPr lang="en-GB" sz="2400" b="1" cap="none" dirty="0" err="1">
                          <a:solidFill>
                            <a:schemeClr val="tx1"/>
                          </a:solidFill>
                          <a:latin typeface="Segoe Print" panose="02000800000000000000" pitchFamily="2" charset="0"/>
                          <a:ea typeface="Calibri"/>
                          <a:cs typeface="Calibri"/>
                          <a:sym typeface="Calibri"/>
                        </a:rPr>
                        <a:t>mewn</a:t>
                      </a:r>
                      <a:r>
                        <a:rPr lang="en-GB" sz="2400" b="1" cap="none" dirty="0">
                          <a:solidFill>
                            <a:schemeClr val="tx1"/>
                          </a:solidFill>
                          <a:latin typeface="Segoe Print" panose="02000800000000000000" pitchFamily="2" charset="0"/>
                          <a:ea typeface="Calibri"/>
                          <a:cs typeface="Calibri"/>
                          <a:sym typeface="Calibri"/>
                        </a:rPr>
                        <a:t> </a:t>
                      </a:r>
                      <a:r>
                        <a:rPr lang="en-GB" sz="2400" b="1" cap="none" dirty="0" err="1">
                          <a:solidFill>
                            <a:schemeClr val="tx1"/>
                          </a:solidFill>
                          <a:latin typeface="Segoe Print" panose="02000800000000000000" pitchFamily="2" charset="0"/>
                          <a:ea typeface="Calibri"/>
                          <a:cs typeface="Calibri"/>
                          <a:sym typeface="Calibri"/>
                        </a:rPr>
                        <a:t>grwpiau</a:t>
                      </a:r>
                      <a:r>
                        <a:rPr lang="en-GB" sz="2400" b="1" cap="none" dirty="0">
                          <a:solidFill>
                            <a:schemeClr val="tx1"/>
                          </a:solidFill>
                          <a:latin typeface="Segoe Print" panose="02000800000000000000" pitchFamily="2" charset="0"/>
                          <a:ea typeface="Calibri"/>
                          <a:cs typeface="Calibri"/>
                          <a:sym typeface="Calibri"/>
                        </a:rPr>
                        <a:t> o 4 </a:t>
                      </a:r>
                      <a:r>
                        <a:rPr lang="en-GB" sz="2400" b="1" cap="none" dirty="0" err="1">
                          <a:solidFill>
                            <a:schemeClr val="tx1"/>
                          </a:solidFill>
                          <a:latin typeface="Segoe Print" panose="02000800000000000000" pitchFamily="2" charset="0"/>
                          <a:ea typeface="Calibri"/>
                          <a:cs typeface="Calibri"/>
                          <a:sym typeface="Calibri"/>
                        </a:rPr>
                        <a:t>neu</a:t>
                      </a:r>
                      <a:r>
                        <a:rPr lang="en-GB" sz="2400" b="1" cap="none" dirty="0">
                          <a:solidFill>
                            <a:schemeClr val="tx1"/>
                          </a:solidFill>
                          <a:latin typeface="Segoe Print" panose="02000800000000000000" pitchFamily="2" charset="0"/>
                          <a:ea typeface="Calibri"/>
                          <a:cs typeface="Calibri"/>
                          <a:sym typeface="Calibri"/>
                        </a:rPr>
                        <a:t> 5, i </a:t>
                      </a:r>
                      <a:r>
                        <a:rPr lang="en-GB" sz="2400" b="1" cap="none" dirty="0" err="1">
                          <a:solidFill>
                            <a:schemeClr val="tx1"/>
                          </a:solidFill>
                          <a:latin typeface="Segoe Print" panose="02000800000000000000" pitchFamily="2" charset="0"/>
                          <a:ea typeface="Calibri"/>
                          <a:cs typeface="Calibri"/>
                          <a:sym typeface="Calibri"/>
                        </a:rPr>
                        <a:t>recordio</a:t>
                      </a:r>
                      <a:r>
                        <a:rPr lang="en-GB" sz="2400" b="1" cap="none" dirty="0">
                          <a:solidFill>
                            <a:schemeClr val="tx1"/>
                          </a:solidFill>
                          <a:latin typeface="Segoe Print" panose="02000800000000000000" pitchFamily="2" charset="0"/>
                          <a:ea typeface="Calibri"/>
                          <a:cs typeface="Calibri"/>
                          <a:sym typeface="Calibri"/>
                        </a:rPr>
                        <a:t> </a:t>
                      </a:r>
                      <a:r>
                        <a:rPr lang="en-GB" sz="2400" b="1" cap="none" dirty="0" err="1">
                          <a:solidFill>
                            <a:schemeClr val="tx1"/>
                          </a:solidFill>
                          <a:latin typeface="Segoe Print" panose="02000800000000000000" pitchFamily="2" charset="0"/>
                          <a:ea typeface="Calibri"/>
                          <a:cs typeface="Calibri"/>
                          <a:sym typeface="Calibri"/>
                        </a:rPr>
                        <a:t>gwers</a:t>
                      </a:r>
                      <a:r>
                        <a:rPr lang="en-GB" sz="2400" b="1" cap="none" dirty="0">
                          <a:solidFill>
                            <a:schemeClr val="tx1"/>
                          </a:solidFill>
                          <a:latin typeface="Segoe Print" panose="02000800000000000000" pitchFamily="2" charset="0"/>
                          <a:ea typeface="Calibri"/>
                          <a:cs typeface="Calibri"/>
                          <a:sym typeface="Calibri"/>
                        </a:rPr>
                        <a:t> </a:t>
                      </a:r>
                      <a:r>
                        <a:rPr lang="en-GB" sz="2400" b="1" cap="none" dirty="0" err="1">
                          <a:solidFill>
                            <a:schemeClr val="tx1"/>
                          </a:solidFill>
                          <a:latin typeface="Segoe Print" panose="02000800000000000000" pitchFamily="2" charset="0"/>
                          <a:ea typeface="Calibri"/>
                          <a:cs typeface="Calibri"/>
                          <a:sym typeface="Calibri"/>
                        </a:rPr>
                        <a:t>feicro-ddysgu</a:t>
                      </a:r>
                      <a:r>
                        <a:rPr lang="en-GB" sz="2400" b="1" cap="none" dirty="0">
                          <a:solidFill>
                            <a:schemeClr val="tx1"/>
                          </a:solidFill>
                          <a:latin typeface="Segoe Print" panose="02000800000000000000" pitchFamily="2" charset="0"/>
                          <a:ea typeface="Calibri"/>
                          <a:cs typeface="Calibri"/>
                          <a:sym typeface="Calibri"/>
                        </a:rPr>
                        <a:t> 10 </a:t>
                      </a:r>
                      <a:r>
                        <a:rPr lang="en-GB" sz="2400" b="1" cap="none" dirty="0" err="1">
                          <a:solidFill>
                            <a:schemeClr val="tx1"/>
                          </a:solidFill>
                          <a:latin typeface="Segoe Print" panose="02000800000000000000" pitchFamily="2" charset="0"/>
                          <a:ea typeface="Calibri"/>
                          <a:cs typeface="Calibri"/>
                          <a:sym typeface="Calibri"/>
                        </a:rPr>
                        <a:t>munud</a:t>
                      </a:r>
                      <a:r>
                        <a:rPr lang="en-GB" sz="2400" b="1" cap="none" dirty="0">
                          <a:solidFill>
                            <a:schemeClr val="tx1"/>
                          </a:solidFill>
                          <a:latin typeface="Segoe Print" panose="02000800000000000000" pitchFamily="2" charset="0"/>
                          <a:ea typeface="Calibri"/>
                          <a:cs typeface="Calibri"/>
                          <a:sym typeface="Calibri"/>
                        </a:rPr>
                        <a:t> o </a:t>
                      </a:r>
                      <a:r>
                        <a:rPr lang="en-GB" sz="2400" b="1" cap="none" dirty="0" err="1">
                          <a:solidFill>
                            <a:schemeClr val="tx1"/>
                          </a:solidFill>
                          <a:latin typeface="Segoe Print" panose="02000800000000000000" pitchFamily="2" charset="0"/>
                          <a:ea typeface="Calibri"/>
                          <a:cs typeface="Calibri"/>
                          <a:sym typeface="Calibri"/>
                        </a:rPr>
                        <a:t>hyd</a:t>
                      </a:r>
                      <a:r>
                        <a:rPr lang="en-GB" sz="2400" b="1" cap="none" dirty="0">
                          <a:solidFill>
                            <a:schemeClr val="tx1"/>
                          </a:solidFill>
                          <a:latin typeface="Segoe Print" panose="02000800000000000000" pitchFamily="2" charset="0"/>
                          <a:ea typeface="Calibri"/>
                          <a:cs typeface="Calibri"/>
                          <a:sym typeface="Calibri"/>
                        </a:rPr>
                        <a:t>, </a:t>
                      </a:r>
                      <a:r>
                        <a:rPr lang="en-GB" sz="2400" b="1" cap="none" dirty="0" err="1">
                          <a:solidFill>
                            <a:schemeClr val="tx1"/>
                          </a:solidFill>
                          <a:latin typeface="Segoe Print" panose="02000800000000000000" pitchFamily="2" charset="0"/>
                          <a:ea typeface="Calibri"/>
                          <a:cs typeface="Calibri"/>
                          <a:sym typeface="Calibri"/>
                        </a:rPr>
                        <a:t>ar</a:t>
                      </a:r>
                      <a:r>
                        <a:rPr lang="en-GB" sz="2400" b="1" cap="none" dirty="0">
                          <a:solidFill>
                            <a:schemeClr val="tx1"/>
                          </a:solidFill>
                          <a:latin typeface="Segoe Print" panose="02000800000000000000" pitchFamily="2" charset="0"/>
                          <a:ea typeface="Calibri"/>
                          <a:cs typeface="Calibri"/>
                          <a:sym typeface="Calibri"/>
                        </a:rPr>
                        <a:t> </a:t>
                      </a:r>
                      <a:r>
                        <a:rPr lang="en-GB" sz="2400" b="1" cap="none" dirty="0" err="1">
                          <a:solidFill>
                            <a:schemeClr val="tx1"/>
                          </a:solidFill>
                          <a:latin typeface="Segoe Print" panose="02000800000000000000" pitchFamily="2" charset="0"/>
                          <a:ea typeface="Calibri"/>
                          <a:cs typeface="Calibri"/>
                          <a:sym typeface="Calibri"/>
                        </a:rPr>
                        <a:t>gyfer</a:t>
                      </a:r>
                      <a:r>
                        <a:rPr lang="en-GB" sz="2400" b="1" cap="none" dirty="0">
                          <a:solidFill>
                            <a:schemeClr val="tx1"/>
                          </a:solidFill>
                          <a:latin typeface="Segoe Print" panose="02000800000000000000" pitchFamily="2" charset="0"/>
                          <a:ea typeface="Calibri"/>
                          <a:cs typeface="Calibri"/>
                          <a:sym typeface="Calibri"/>
                        </a:rPr>
                        <a:t> </a:t>
                      </a:r>
                      <a:r>
                        <a:rPr lang="en-GB" sz="2400" b="1" cap="none" dirty="0" err="1">
                          <a:solidFill>
                            <a:schemeClr val="tx1"/>
                          </a:solidFill>
                          <a:latin typeface="Segoe Print" panose="02000800000000000000" pitchFamily="2" charset="0"/>
                          <a:ea typeface="Calibri"/>
                          <a:cs typeface="Calibri"/>
                          <a:sym typeface="Calibri"/>
                        </a:rPr>
                        <a:t>eich</a:t>
                      </a:r>
                      <a:r>
                        <a:rPr lang="en-GB" sz="2400" b="1" cap="none" dirty="0">
                          <a:solidFill>
                            <a:schemeClr val="tx1"/>
                          </a:solidFill>
                          <a:latin typeface="Segoe Print" panose="02000800000000000000" pitchFamily="2" charset="0"/>
                          <a:ea typeface="Calibri"/>
                          <a:cs typeface="Calibri"/>
                          <a:sym typeface="Calibri"/>
                        </a:rPr>
                        <a:t> </a:t>
                      </a:r>
                      <a:r>
                        <a:rPr lang="en-GB" sz="2400" b="1" cap="none" dirty="0" err="1">
                          <a:solidFill>
                            <a:schemeClr val="tx1"/>
                          </a:solidFill>
                          <a:latin typeface="Segoe Print" panose="02000800000000000000" pitchFamily="2" charset="0"/>
                          <a:ea typeface="Calibri"/>
                          <a:cs typeface="Calibri"/>
                          <a:sym typeface="Calibri"/>
                        </a:rPr>
                        <a:t>Portffolio</a:t>
                      </a:r>
                      <a:r>
                        <a:rPr lang="en-GB" sz="2400" b="1" cap="none" dirty="0">
                          <a:solidFill>
                            <a:schemeClr val="tx1"/>
                          </a:solidFill>
                          <a:latin typeface="Segoe Print" panose="02000800000000000000" pitchFamily="2" charset="0"/>
                          <a:ea typeface="Calibri"/>
                          <a:cs typeface="Calibri"/>
                          <a:sym typeface="Calibri"/>
                        </a:rPr>
                        <a:t> </a:t>
                      </a:r>
                      <a:r>
                        <a:rPr lang="en-GB" sz="2400" b="1" cap="none" dirty="0" err="1">
                          <a:solidFill>
                            <a:schemeClr val="tx1"/>
                          </a:solidFill>
                          <a:latin typeface="Segoe Print" panose="02000800000000000000" pitchFamily="2" charset="0"/>
                          <a:ea typeface="Calibri"/>
                          <a:cs typeface="Calibri"/>
                          <a:sym typeface="Calibri"/>
                        </a:rPr>
                        <a:t>Cymraeg</a:t>
                      </a:r>
                      <a:r>
                        <a:rPr lang="en-GB" sz="2400" b="1" cap="none" dirty="0">
                          <a:solidFill>
                            <a:schemeClr val="tx1"/>
                          </a:solidFill>
                          <a:latin typeface="Segoe Print" panose="02000800000000000000" pitchFamily="2" charset="0"/>
                          <a:ea typeface="Calibri"/>
                          <a:cs typeface="Calibri"/>
                          <a:sym typeface="Calibri"/>
                        </a:rPr>
                        <a:t>.</a:t>
                      </a:r>
                      <a:endParaRPr lang="en-US" sz="2400" dirty="0">
                        <a:solidFill>
                          <a:schemeClr val="tx1"/>
                        </a:solidFill>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2400" b="1" cap="none" dirty="0">
                        <a:solidFill>
                          <a:schemeClr val="tx1"/>
                        </a:solidFill>
                        <a:latin typeface="Segoe Print" panose="02000800000000000000" pitchFamily="2" charset="0"/>
                        <a:ea typeface="Calibri"/>
                        <a:cs typeface="Calibri"/>
                        <a:sym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2400" b="1" cap="none" dirty="0">
                          <a:solidFill>
                            <a:schemeClr val="tx1"/>
                          </a:solidFill>
                          <a:latin typeface="Segoe Print" panose="02000800000000000000" pitchFamily="2" charset="0"/>
                          <a:ea typeface="Calibri"/>
                          <a:cs typeface="Calibri"/>
                          <a:sym typeface="Calibri"/>
                        </a:rPr>
                        <a:t>This is your chance to record a 10 minute micro-teaching lesson in groups of 4 or 5 for your Welsh Language Competency Framework Portfolio.</a:t>
                      </a:r>
                    </a:p>
                    <a:p>
                      <a:endParaRPr lang="en-US" sz="2400" b="1" dirty="0">
                        <a:solidFill>
                          <a:schemeClr val="tx1"/>
                        </a:solidFill>
                      </a:endParaRPr>
                    </a:p>
                  </a:txBody>
                  <a:tcPr/>
                </a:tc>
                <a:extLst>
                  <a:ext uri="{0D108BD9-81ED-4DB2-BD59-A6C34878D82A}">
                    <a16:rowId xmlns:a16="http://schemas.microsoft.com/office/drawing/2014/main" val="4293657749"/>
                  </a:ext>
                </a:extLst>
              </a:tr>
            </a:tbl>
          </a:graphicData>
        </a:graphic>
      </p:graphicFrame>
    </p:spTree>
    <p:extLst>
      <p:ext uri="{BB962C8B-B14F-4D97-AF65-F5344CB8AC3E}">
        <p14:creationId xmlns:p14="http://schemas.microsoft.com/office/powerpoint/2010/main" val="380201967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Shape 98"/>
        <p:cNvGrpSpPr/>
        <p:nvPr/>
      </p:nvGrpSpPr>
      <p:grpSpPr>
        <a:xfrm>
          <a:off x="0" y="0"/>
          <a:ext cx="0" cy="0"/>
          <a:chOff x="0" y="0"/>
          <a:chExt cx="0" cy="0"/>
        </a:xfrm>
      </p:grpSpPr>
      <p:pic>
        <p:nvPicPr>
          <p:cNvPr id="9" name="Picture 8">
            <a:extLst>
              <a:ext uri="{FF2B5EF4-FFF2-40B4-BE49-F238E27FC236}">
                <a16:creationId xmlns:a16="http://schemas.microsoft.com/office/drawing/2014/main" id="{EF7744AF-41BD-A345-BA55-CA0698924E05}"/>
              </a:ext>
            </a:extLst>
          </p:cNvPr>
          <p:cNvPicPr>
            <a:picLocks noChangeAspect="1"/>
          </p:cNvPicPr>
          <p:nvPr/>
        </p:nvPicPr>
        <p:blipFill>
          <a:blip r:embed="rId3"/>
          <a:stretch>
            <a:fillRect/>
          </a:stretch>
        </p:blipFill>
        <p:spPr>
          <a:xfrm>
            <a:off x="0" y="6429428"/>
            <a:ext cx="2766236" cy="428572"/>
          </a:xfrm>
          <a:prstGeom prst="rect">
            <a:avLst/>
          </a:prstGeom>
        </p:spPr>
      </p:pic>
      <p:graphicFrame>
        <p:nvGraphicFramePr>
          <p:cNvPr id="2" name="Table 1">
            <a:extLst>
              <a:ext uri="{FF2B5EF4-FFF2-40B4-BE49-F238E27FC236}">
                <a16:creationId xmlns:a16="http://schemas.microsoft.com/office/drawing/2014/main" id="{C5201370-BEEC-174A-ABFD-D2D50F0B6EE1}"/>
              </a:ext>
            </a:extLst>
          </p:cNvPr>
          <p:cNvGraphicFramePr>
            <a:graphicFrameLocks noGrp="1"/>
          </p:cNvGraphicFramePr>
          <p:nvPr>
            <p:extLst>
              <p:ext uri="{D42A27DB-BD31-4B8C-83A1-F6EECF244321}">
                <p14:modId xmlns:p14="http://schemas.microsoft.com/office/powerpoint/2010/main" val="292667366"/>
              </p:ext>
            </p:extLst>
          </p:nvPr>
        </p:nvGraphicFramePr>
        <p:xfrm>
          <a:off x="1383118" y="1058334"/>
          <a:ext cx="9640482" cy="3340314"/>
        </p:xfrm>
        <a:graphic>
          <a:graphicData uri="http://schemas.openxmlformats.org/drawingml/2006/table">
            <a:tbl>
              <a:tblPr firstRow="1" bandRow="1">
                <a:tableStyleId>{5C22544A-7EE6-4342-B048-85BDC9FD1C3A}</a:tableStyleId>
              </a:tblPr>
              <a:tblGrid>
                <a:gridCol w="4820241">
                  <a:extLst>
                    <a:ext uri="{9D8B030D-6E8A-4147-A177-3AD203B41FA5}">
                      <a16:colId xmlns:a16="http://schemas.microsoft.com/office/drawing/2014/main" val="3333135625"/>
                    </a:ext>
                  </a:extLst>
                </a:gridCol>
                <a:gridCol w="4820241">
                  <a:extLst>
                    <a:ext uri="{9D8B030D-6E8A-4147-A177-3AD203B41FA5}">
                      <a16:colId xmlns:a16="http://schemas.microsoft.com/office/drawing/2014/main" val="3369382064"/>
                    </a:ext>
                  </a:extLst>
                </a:gridCol>
              </a:tblGrid>
              <a:tr h="576366">
                <a:tc gridSpan="2">
                  <a:txBody>
                    <a:bodyPr/>
                    <a:lstStyle/>
                    <a:p>
                      <a:pPr algn="ctr"/>
                      <a:r>
                        <a:rPr lang="en-US" sz="3600" u="sng" dirty="0" err="1">
                          <a:solidFill>
                            <a:schemeClr val="bg1"/>
                          </a:solidFill>
                        </a:rPr>
                        <a:t>Sesiwn</a:t>
                      </a:r>
                      <a:r>
                        <a:rPr lang="en-US" sz="3600" u="sng" dirty="0">
                          <a:solidFill>
                            <a:schemeClr val="bg1"/>
                          </a:solidFill>
                        </a:rPr>
                        <a:t> 16</a:t>
                      </a:r>
                      <a:r>
                        <a:rPr lang="en-US" sz="3600" dirty="0">
                          <a:solidFill>
                            <a:schemeClr val="bg1"/>
                          </a:solidFill>
                        </a:rPr>
                        <a:t>:      4.5.2021 @ 9a.m.</a:t>
                      </a:r>
                    </a:p>
                  </a:txBody>
                  <a:tcPr/>
                </a:tc>
                <a:tc hMerge="1">
                  <a:txBody>
                    <a:bodyPr/>
                    <a:lstStyle/>
                    <a:p>
                      <a:endParaRPr lang="en-US" sz="2400" dirty="0">
                        <a:solidFill>
                          <a:schemeClr val="tx1"/>
                        </a:solidFill>
                      </a:endParaRPr>
                    </a:p>
                  </a:txBody>
                  <a:tcPr/>
                </a:tc>
                <a:extLst>
                  <a:ext uri="{0D108BD9-81ED-4DB2-BD59-A6C34878D82A}">
                    <a16:rowId xmlns:a16="http://schemas.microsoft.com/office/drawing/2014/main" val="2277970719"/>
                  </a:ext>
                </a:extLst>
              </a:tr>
              <a:tr h="2700234">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2400" b="1" cap="none" dirty="0">
                        <a:solidFill>
                          <a:schemeClr val="tx1"/>
                        </a:solidFill>
                        <a:latin typeface="Segoe Print" panose="02000800000000000000" pitchFamily="2" charset="0"/>
                        <a:ea typeface="Calibri"/>
                        <a:cs typeface="Calibri"/>
                        <a:sym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2400" b="1" cap="none" dirty="0" err="1">
                          <a:solidFill>
                            <a:schemeClr val="tx1"/>
                          </a:solidFill>
                          <a:latin typeface="Segoe Print" panose="02000800000000000000" pitchFamily="2" charset="0"/>
                          <a:ea typeface="Calibri"/>
                          <a:cs typeface="Calibri"/>
                          <a:sym typeface="Calibri"/>
                        </a:rPr>
                        <a:t>Dyma</a:t>
                      </a:r>
                      <a:r>
                        <a:rPr lang="en-GB" sz="2400" b="1" cap="none" dirty="0">
                          <a:solidFill>
                            <a:schemeClr val="tx1"/>
                          </a:solidFill>
                          <a:latin typeface="Segoe Print" panose="02000800000000000000" pitchFamily="2" charset="0"/>
                          <a:ea typeface="Calibri"/>
                          <a:cs typeface="Calibri"/>
                          <a:sym typeface="Calibri"/>
                        </a:rPr>
                        <a:t> </a:t>
                      </a:r>
                      <a:r>
                        <a:rPr lang="en-GB" sz="2400" b="1" cap="none" dirty="0" err="1">
                          <a:solidFill>
                            <a:schemeClr val="tx1"/>
                          </a:solidFill>
                          <a:latin typeface="Segoe Print" panose="02000800000000000000" pitchFamily="2" charset="0"/>
                          <a:ea typeface="Calibri"/>
                          <a:cs typeface="Calibri"/>
                          <a:sym typeface="Calibri"/>
                        </a:rPr>
                        <a:t>ein</a:t>
                      </a:r>
                      <a:r>
                        <a:rPr lang="en-GB" sz="2400" b="1" cap="none" dirty="0">
                          <a:solidFill>
                            <a:schemeClr val="tx1"/>
                          </a:solidFill>
                          <a:latin typeface="Segoe Print" panose="02000800000000000000" pitchFamily="2" charset="0"/>
                          <a:ea typeface="Calibri"/>
                          <a:cs typeface="Calibri"/>
                          <a:sym typeface="Calibri"/>
                        </a:rPr>
                        <a:t> </a:t>
                      </a:r>
                      <a:r>
                        <a:rPr lang="en-GB" sz="2400" b="1" cap="none" dirty="0" err="1">
                          <a:solidFill>
                            <a:schemeClr val="tx1"/>
                          </a:solidFill>
                          <a:latin typeface="Segoe Print" panose="02000800000000000000" pitchFamily="2" charset="0"/>
                          <a:ea typeface="Calibri"/>
                          <a:cs typeface="Calibri"/>
                          <a:sym typeface="Calibri"/>
                        </a:rPr>
                        <a:t>sesiwn</a:t>
                      </a:r>
                      <a:r>
                        <a:rPr lang="en-GB" sz="2400" b="1" cap="none" dirty="0">
                          <a:solidFill>
                            <a:schemeClr val="tx1"/>
                          </a:solidFill>
                          <a:latin typeface="Segoe Print" panose="02000800000000000000" pitchFamily="2" charset="0"/>
                          <a:ea typeface="Calibri"/>
                          <a:cs typeface="Calibri"/>
                          <a:sym typeface="Calibri"/>
                        </a:rPr>
                        <a:t> </a:t>
                      </a:r>
                      <a:r>
                        <a:rPr lang="en-GB" sz="2400" b="1" cap="none" dirty="0" err="1">
                          <a:solidFill>
                            <a:schemeClr val="tx1"/>
                          </a:solidFill>
                          <a:latin typeface="Segoe Print" panose="02000800000000000000" pitchFamily="2" charset="0"/>
                          <a:ea typeface="Calibri"/>
                          <a:cs typeface="Calibri"/>
                          <a:sym typeface="Calibri"/>
                        </a:rPr>
                        <a:t>olaf</a:t>
                      </a:r>
                      <a:r>
                        <a:rPr lang="en-GB" sz="2400" b="1" cap="none" dirty="0">
                          <a:solidFill>
                            <a:schemeClr val="tx1"/>
                          </a:solidFill>
                          <a:latin typeface="Segoe Print" panose="02000800000000000000" pitchFamily="2" charset="0"/>
                          <a:ea typeface="Calibri"/>
                          <a:cs typeface="Calibri"/>
                          <a:sym typeface="Calibri"/>
                        </a:rPr>
                        <a:t> </a:t>
                      </a:r>
                      <a:r>
                        <a:rPr lang="en-GB" sz="2400" b="1" cap="none" dirty="0" err="1">
                          <a:solidFill>
                            <a:schemeClr val="tx1"/>
                          </a:solidFill>
                          <a:latin typeface="Segoe Print" panose="02000800000000000000" pitchFamily="2" charset="0"/>
                          <a:ea typeface="Calibri"/>
                          <a:cs typeface="Calibri"/>
                          <a:sym typeface="Calibri"/>
                        </a:rPr>
                        <a:t>gyda’n</a:t>
                      </a:r>
                      <a:r>
                        <a:rPr lang="en-GB" sz="2400" b="1" cap="none" dirty="0">
                          <a:solidFill>
                            <a:schemeClr val="tx1"/>
                          </a:solidFill>
                          <a:latin typeface="Segoe Print" panose="02000800000000000000" pitchFamily="2" charset="0"/>
                          <a:ea typeface="Calibri"/>
                          <a:cs typeface="Calibri"/>
                          <a:sym typeface="Calibri"/>
                        </a:rPr>
                        <a:t> </a:t>
                      </a:r>
                      <a:r>
                        <a:rPr lang="en-GB" sz="2400" b="1" cap="none" dirty="0" err="1">
                          <a:solidFill>
                            <a:schemeClr val="tx1"/>
                          </a:solidFill>
                          <a:latin typeface="Segoe Print" panose="02000800000000000000" pitchFamily="2" charset="0"/>
                          <a:ea typeface="Calibri"/>
                          <a:cs typeface="Calibri"/>
                          <a:sym typeface="Calibri"/>
                        </a:rPr>
                        <a:t>gilydd</a:t>
                      </a:r>
                      <a:r>
                        <a:rPr lang="en-GB" sz="2400" b="1" cap="none" dirty="0">
                          <a:solidFill>
                            <a:schemeClr val="tx1"/>
                          </a:solidFill>
                          <a:latin typeface="Segoe Print" panose="02000800000000000000" pitchFamily="2" charset="0"/>
                          <a:ea typeface="Calibri"/>
                          <a:cs typeface="Calibri"/>
                          <a:sym typeface="Calibri"/>
                        </a:rPr>
                        <a:t> </a:t>
                      </a:r>
                      <a:r>
                        <a:rPr lang="en-GB" sz="2400" b="1" cap="none" dirty="0" err="1">
                          <a:solidFill>
                            <a:schemeClr val="tx1"/>
                          </a:solidFill>
                          <a:latin typeface="Segoe Print" panose="02000800000000000000" pitchFamily="2" charset="0"/>
                          <a:ea typeface="Calibri"/>
                          <a:cs typeface="Calibri"/>
                          <a:sym typeface="Calibri"/>
                        </a:rPr>
                        <a:t>lle</a:t>
                      </a:r>
                      <a:r>
                        <a:rPr lang="en-GB" sz="2400" b="1" cap="none" dirty="0">
                          <a:solidFill>
                            <a:schemeClr val="tx1"/>
                          </a:solidFill>
                          <a:latin typeface="Segoe Print" panose="02000800000000000000" pitchFamily="2" charset="0"/>
                          <a:ea typeface="Calibri"/>
                          <a:cs typeface="Calibri"/>
                          <a:sym typeface="Calibri"/>
                        </a:rPr>
                        <a:t> </a:t>
                      </a:r>
                      <a:r>
                        <a:rPr lang="en-GB" sz="2400" b="1" cap="none" dirty="0" err="1">
                          <a:solidFill>
                            <a:schemeClr val="tx1"/>
                          </a:solidFill>
                          <a:latin typeface="Segoe Print" panose="02000800000000000000" pitchFamily="2" charset="0"/>
                          <a:ea typeface="Calibri"/>
                          <a:cs typeface="Calibri"/>
                          <a:sym typeface="Calibri"/>
                        </a:rPr>
                        <a:t>byddaf</a:t>
                      </a:r>
                      <a:r>
                        <a:rPr lang="en-GB" sz="2400" b="1" cap="none" dirty="0">
                          <a:solidFill>
                            <a:schemeClr val="tx1"/>
                          </a:solidFill>
                          <a:latin typeface="Segoe Print" panose="02000800000000000000" pitchFamily="2" charset="0"/>
                          <a:ea typeface="Calibri"/>
                          <a:cs typeface="Calibri"/>
                          <a:sym typeface="Calibri"/>
                        </a:rPr>
                        <a:t> </a:t>
                      </a:r>
                      <a:r>
                        <a:rPr lang="en-GB" sz="2400" b="1" cap="none" dirty="0" err="1">
                          <a:solidFill>
                            <a:schemeClr val="tx1"/>
                          </a:solidFill>
                          <a:latin typeface="Segoe Print" panose="02000800000000000000" pitchFamily="2" charset="0"/>
                          <a:ea typeface="Calibri"/>
                          <a:cs typeface="Calibri"/>
                          <a:sym typeface="Calibri"/>
                        </a:rPr>
                        <a:t>yn</a:t>
                      </a:r>
                      <a:r>
                        <a:rPr lang="en-GB" sz="2400" b="1" cap="none" dirty="0">
                          <a:solidFill>
                            <a:schemeClr val="tx1"/>
                          </a:solidFill>
                          <a:latin typeface="Segoe Print" panose="02000800000000000000" pitchFamily="2" charset="0"/>
                          <a:ea typeface="Calibri"/>
                          <a:cs typeface="Calibri"/>
                          <a:sym typeface="Calibri"/>
                        </a:rPr>
                        <a:t> </a:t>
                      </a:r>
                      <a:r>
                        <a:rPr lang="en-GB" sz="2400" b="1" cap="none" dirty="0" err="1">
                          <a:solidFill>
                            <a:schemeClr val="tx1"/>
                          </a:solidFill>
                          <a:latin typeface="Segoe Print" panose="02000800000000000000" pitchFamily="2" charset="0"/>
                          <a:ea typeface="Calibri"/>
                          <a:cs typeface="Calibri"/>
                          <a:sym typeface="Calibri"/>
                        </a:rPr>
                        <a:t>rhannu</a:t>
                      </a:r>
                      <a:r>
                        <a:rPr lang="en-GB" sz="2400" b="1" cap="none" dirty="0">
                          <a:solidFill>
                            <a:schemeClr val="tx1"/>
                          </a:solidFill>
                          <a:latin typeface="Segoe Print" panose="02000800000000000000" pitchFamily="2" charset="0"/>
                          <a:ea typeface="Calibri"/>
                          <a:cs typeface="Calibri"/>
                          <a:sym typeface="Calibri"/>
                        </a:rPr>
                        <a:t> </a:t>
                      </a:r>
                      <a:r>
                        <a:rPr lang="en-GB" sz="2400" b="1" cap="none" dirty="0" err="1">
                          <a:solidFill>
                            <a:schemeClr val="tx1"/>
                          </a:solidFill>
                          <a:latin typeface="Segoe Print" panose="02000800000000000000" pitchFamily="2" charset="0"/>
                          <a:ea typeface="Calibri"/>
                          <a:cs typeface="Calibri"/>
                          <a:sym typeface="Calibri"/>
                        </a:rPr>
                        <a:t>rhai</a:t>
                      </a:r>
                      <a:r>
                        <a:rPr lang="en-GB" sz="2400" b="1" cap="none" dirty="0">
                          <a:solidFill>
                            <a:schemeClr val="tx1"/>
                          </a:solidFill>
                          <a:latin typeface="Segoe Print" panose="02000800000000000000" pitchFamily="2" charset="0"/>
                          <a:ea typeface="Calibri"/>
                          <a:cs typeface="Calibri"/>
                          <a:sym typeface="Calibri"/>
                        </a:rPr>
                        <a:t> </a:t>
                      </a:r>
                      <a:r>
                        <a:rPr lang="en-GB" sz="2400" b="1" cap="none" dirty="0" err="1">
                          <a:solidFill>
                            <a:schemeClr val="tx1"/>
                          </a:solidFill>
                          <a:latin typeface="Segoe Print" panose="02000800000000000000" pitchFamily="2" charset="0"/>
                          <a:ea typeface="Calibri"/>
                          <a:cs typeface="Calibri"/>
                          <a:sym typeface="Calibri"/>
                        </a:rPr>
                        <a:t>adnoddau</a:t>
                      </a:r>
                      <a:r>
                        <a:rPr lang="en-GB" sz="2400" b="1" cap="none" dirty="0">
                          <a:solidFill>
                            <a:schemeClr val="tx1"/>
                          </a:solidFill>
                          <a:latin typeface="Segoe Print" panose="02000800000000000000" pitchFamily="2" charset="0"/>
                          <a:ea typeface="Calibri"/>
                          <a:cs typeface="Calibri"/>
                          <a:sym typeface="Calibri"/>
                        </a:rPr>
                        <a:t> </a:t>
                      </a:r>
                      <a:r>
                        <a:rPr lang="en-GB" sz="2400" b="1" cap="none" dirty="0" err="1">
                          <a:solidFill>
                            <a:schemeClr val="tx1"/>
                          </a:solidFill>
                          <a:latin typeface="Segoe Print" panose="02000800000000000000" pitchFamily="2" charset="0"/>
                          <a:ea typeface="Calibri"/>
                          <a:cs typeface="Calibri"/>
                          <a:sym typeface="Calibri"/>
                        </a:rPr>
                        <a:t>defnyddiol</a:t>
                      </a:r>
                      <a:r>
                        <a:rPr lang="en-GB" sz="2400" b="1" cap="none" dirty="0">
                          <a:solidFill>
                            <a:schemeClr val="tx1"/>
                          </a:solidFill>
                          <a:latin typeface="Segoe Print" panose="02000800000000000000" pitchFamily="2" charset="0"/>
                          <a:ea typeface="Calibri"/>
                          <a:cs typeface="Calibri"/>
                          <a:sym typeface="Calibri"/>
                        </a:rPr>
                        <a:t> </a:t>
                      </a:r>
                      <a:r>
                        <a:rPr lang="en-GB" sz="2400" b="1" cap="none" dirty="0" err="1">
                          <a:solidFill>
                            <a:schemeClr val="tx1"/>
                          </a:solidFill>
                          <a:latin typeface="Segoe Print" panose="02000800000000000000" pitchFamily="2" charset="0"/>
                          <a:ea typeface="Calibri"/>
                          <a:cs typeface="Calibri"/>
                          <a:sym typeface="Calibri"/>
                        </a:rPr>
                        <a:t>gyda</a:t>
                      </a:r>
                      <a:r>
                        <a:rPr lang="en-GB" sz="2400" b="1" cap="none" dirty="0">
                          <a:solidFill>
                            <a:schemeClr val="tx1"/>
                          </a:solidFill>
                          <a:latin typeface="Segoe Print" panose="02000800000000000000" pitchFamily="2" charset="0"/>
                          <a:ea typeface="Calibri"/>
                          <a:cs typeface="Calibri"/>
                          <a:sym typeface="Calibri"/>
                        </a:rPr>
                        <a:t> chi.</a:t>
                      </a:r>
                      <a:endParaRPr lang="en-US" sz="2400" dirty="0">
                        <a:solidFill>
                          <a:schemeClr val="tx1"/>
                        </a:solidFill>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2400" b="1" cap="none" dirty="0">
                        <a:solidFill>
                          <a:schemeClr val="tx1"/>
                        </a:solidFill>
                        <a:latin typeface="Segoe Print" panose="02000800000000000000" pitchFamily="2" charset="0"/>
                        <a:ea typeface="Calibri"/>
                        <a:cs typeface="Calibri"/>
                        <a:sym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2400" b="1" cap="none" dirty="0">
                          <a:solidFill>
                            <a:schemeClr val="tx1"/>
                          </a:solidFill>
                          <a:latin typeface="Segoe Print" panose="02000800000000000000" pitchFamily="2" charset="0"/>
                          <a:ea typeface="Calibri"/>
                          <a:cs typeface="Calibri"/>
                          <a:sym typeface="Calibri"/>
                        </a:rPr>
                        <a:t>This will be our last session together where I will share some useful resources with you.</a:t>
                      </a:r>
                      <a:endParaRPr lang="en-GB" sz="4400" b="1" cap="none" dirty="0">
                        <a:solidFill>
                          <a:schemeClr val="tx1"/>
                        </a:solidFill>
                        <a:latin typeface="Segoe Print" panose="02000800000000000000" pitchFamily="2" charset="0"/>
                        <a:ea typeface="Calibri"/>
                        <a:cs typeface="Calibri"/>
                        <a:sym typeface="Calibri"/>
                      </a:endParaRPr>
                    </a:p>
                  </a:txBody>
                  <a:tcPr/>
                </a:tc>
                <a:extLst>
                  <a:ext uri="{0D108BD9-81ED-4DB2-BD59-A6C34878D82A}">
                    <a16:rowId xmlns:a16="http://schemas.microsoft.com/office/drawing/2014/main" val="4293657749"/>
                  </a:ext>
                </a:extLst>
              </a:tr>
            </a:tbl>
          </a:graphicData>
        </a:graphic>
      </p:graphicFrame>
    </p:spTree>
    <p:extLst>
      <p:ext uri="{BB962C8B-B14F-4D97-AF65-F5344CB8AC3E}">
        <p14:creationId xmlns:p14="http://schemas.microsoft.com/office/powerpoint/2010/main" val="336863408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FAAE1BC-EE7A-C04E-84C1-3C7074D65167}"/>
              </a:ext>
            </a:extLst>
          </p:cNvPr>
          <p:cNvPicPr>
            <a:picLocks noChangeAspect="1"/>
          </p:cNvPicPr>
          <p:nvPr/>
        </p:nvPicPr>
        <p:blipFill>
          <a:blip r:embed="rId3"/>
          <a:stretch>
            <a:fillRect/>
          </a:stretch>
        </p:blipFill>
        <p:spPr>
          <a:xfrm>
            <a:off x="3793066" y="1864932"/>
            <a:ext cx="4792134" cy="4707318"/>
          </a:xfrm>
          <a:prstGeom prst="rect">
            <a:avLst/>
          </a:prstGeom>
        </p:spPr>
      </p:pic>
      <p:sp>
        <p:nvSpPr>
          <p:cNvPr id="6" name="Google Shape;442;p59">
            <a:extLst>
              <a:ext uri="{FF2B5EF4-FFF2-40B4-BE49-F238E27FC236}">
                <a16:creationId xmlns:a16="http://schemas.microsoft.com/office/drawing/2014/main" id="{125838A2-B2F9-DE4C-8D07-5B44BF653AA7}"/>
              </a:ext>
            </a:extLst>
          </p:cNvPr>
          <p:cNvSpPr txBox="1">
            <a:spLocks noGrp="1"/>
          </p:cNvSpPr>
          <p:nvPr>
            <p:ph type="title"/>
          </p:nvPr>
        </p:nvSpPr>
        <p:spPr>
          <a:xfrm>
            <a:off x="397933" y="707501"/>
            <a:ext cx="11582400" cy="857338"/>
          </a:xfrm>
          <a:prstGeom prst="rect">
            <a:avLst/>
          </a:prstGeom>
          <a:solidFill>
            <a:schemeClr val="accent1"/>
          </a:solidFill>
          <a:ln>
            <a:noFill/>
          </a:ln>
        </p:spPr>
        <p:txBody>
          <a:bodyPr spcFirstLastPara="1" wrap="square" lIns="91425" tIns="91425" rIns="91425" bIns="91425" anchor="ctr" anchorCtr="0">
            <a:noAutofit/>
          </a:bodyPr>
          <a:lstStyle/>
          <a:p>
            <a:pPr marL="0" marR="0" lvl="0" indent="0" algn="l" rtl="0">
              <a:lnSpc>
                <a:spcPct val="90000"/>
              </a:lnSpc>
              <a:spcBef>
                <a:spcPts val="0"/>
              </a:spcBef>
              <a:spcAft>
                <a:spcPts val="0"/>
              </a:spcAft>
              <a:buClr>
                <a:schemeClr val="dk1"/>
              </a:buClr>
              <a:buSzPts val="4000"/>
              <a:buFont typeface="Century Gothic"/>
              <a:buNone/>
            </a:pPr>
            <a:r>
              <a:rPr lang="en-GB" sz="4400" b="1" cap="none" dirty="0" err="1">
                <a:solidFill>
                  <a:schemeClr val="bg1"/>
                </a:solidFill>
                <a:latin typeface="Segoe Print" panose="02000800000000000000" pitchFamily="2" charset="0"/>
                <a:ea typeface="Calibri"/>
                <a:cs typeface="Calibri"/>
                <a:sym typeface="Calibri"/>
              </a:rPr>
              <a:t>Eich</a:t>
            </a:r>
            <a:r>
              <a:rPr lang="en-GB" sz="4400" b="1" cap="none" dirty="0">
                <a:solidFill>
                  <a:schemeClr val="bg1"/>
                </a:solidFill>
                <a:latin typeface="Segoe Print" panose="02000800000000000000" pitchFamily="2" charset="0"/>
                <a:ea typeface="Calibri"/>
                <a:cs typeface="Calibri"/>
                <a:sym typeface="Calibri"/>
              </a:rPr>
              <a:t> </a:t>
            </a:r>
            <a:r>
              <a:rPr lang="en-GB" sz="4400" b="1" cap="none" dirty="0" err="1">
                <a:solidFill>
                  <a:schemeClr val="bg1"/>
                </a:solidFill>
                <a:latin typeface="Segoe Print" panose="02000800000000000000" pitchFamily="2" charset="0"/>
                <a:ea typeface="Calibri"/>
                <a:cs typeface="Calibri"/>
                <a:sym typeface="Calibri"/>
              </a:rPr>
              <a:t>amser</a:t>
            </a:r>
            <a:r>
              <a:rPr lang="en-GB" sz="4400" b="1" cap="none" dirty="0">
                <a:solidFill>
                  <a:schemeClr val="bg1"/>
                </a:solidFill>
                <a:latin typeface="Segoe Print" panose="02000800000000000000" pitchFamily="2" charset="0"/>
                <a:ea typeface="Calibri"/>
                <a:cs typeface="Calibri"/>
                <a:sym typeface="Calibri"/>
              </a:rPr>
              <a:t> chi …</a:t>
            </a:r>
            <a:r>
              <a:rPr lang="en-GB" sz="4400" b="1" i="0" u="none" strike="noStrike" cap="none" dirty="0">
                <a:solidFill>
                  <a:schemeClr val="bg1"/>
                </a:solidFill>
                <a:latin typeface="Segoe Print" panose="02000800000000000000" pitchFamily="2" charset="0"/>
                <a:ea typeface="Calibri"/>
                <a:cs typeface="Calibri"/>
                <a:sym typeface="Calibri"/>
              </a:rPr>
              <a:t>         It’s your time …</a:t>
            </a:r>
            <a:endParaRPr sz="4400" b="1" i="0" u="none" strike="noStrike" cap="none" dirty="0">
              <a:solidFill>
                <a:schemeClr val="bg1"/>
              </a:solidFill>
              <a:latin typeface="Segoe Print" panose="02000800000000000000" pitchFamily="2" charset="0"/>
              <a:ea typeface="Calibri"/>
              <a:cs typeface="Calibri"/>
              <a:sym typeface="Calibri"/>
            </a:endParaRPr>
          </a:p>
        </p:txBody>
      </p:sp>
      <p:sp>
        <p:nvSpPr>
          <p:cNvPr id="4" name="10-Point Star 3">
            <a:extLst>
              <a:ext uri="{FF2B5EF4-FFF2-40B4-BE49-F238E27FC236}">
                <a16:creationId xmlns:a16="http://schemas.microsoft.com/office/drawing/2014/main" id="{91436EC8-B712-5C44-A863-1D4434943E68}"/>
              </a:ext>
            </a:extLst>
          </p:cNvPr>
          <p:cNvSpPr/>
          <p:nvPr/>
        </p:nvSpPr>
        <p:spPr>
          <a:xfrm>
            <a:off x="591394" y="2468540"/>
            <a:ext cx="2678009" cy="1402080"/>
          </a:xfrm>
          <a:prstGeom prst="star10">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err="1"/>
              <a:t>trafod</a:t>
            </a:r>
            <a:r>
              <a:rPr lang="en-US" b="1" dirty="0"/>
              <a:t> / </a:t>
            </a:r>
            <a:r>
              <a:rPr lang="en-US" b="1" dirty="0" err="1"/>
              <a:t>dicuss</a:t>
            </a:r>
            <a:endParaRPr lang="en-US" b="1" dirty="0"/>
          </a:p>
        </p:txBody>
      </p:sp>
      <p:sp>
        <p:nvSpPr>
          <p:cNvPr id="7" name="10-Point Star 6">
            <a:extLst>
              <a:ext uri="{FF2B5EF4-FFF2-40B4-BE49-F238E27FC236}">
                <a16:creationId xmlns:a16="http://schemas.microsoft.com/office/drawing/2014/main" id="{6E0A7644-B39B-AE49-95F2-390AABCE8EDA}"/>
              </a:ext>
            </a:extLst>
          </p:cNvPr>
          <p:cNvSpPr/>
          <p:nvPr/>
        </p:nvSpPr>
        <p:spPr>
          <a:xfrm>
            <a:off x="1593848" y="4483608"/>
            <a:ext cx="2678009" cy="1402080"/>
          </a:xfrm>
          <a:prstGeom prst="star10">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err="1"/>
              <a:t>cynllunio</a:t>
            </a:r>
            <a:r>
              <a:rPr lang="en-US" b="1" dirty="0"/>
              <a:t>/ planning</a:t>
            </a:r>
          </a:p>
        </p:txBody>
      </p:sp>
      <p:sp>
        <p:nvSpPr>
          <p:cNvPr id="8" name="10-Point Star 7">
            <a:extLst>
              <a:ext uri="{FF2B5EF4-FFF2-40B4-BE49-F238E27FC236}">
                <a16:creationId xmlns:a16="http://schemas.microsoft.com/office/drawing/2014/main" id="{14371082-087C-414D-901C-57200CDF513B}"/>
              </a:ext>
            </a:extLst>
          </p:cNvPr>
          <p:cNvSpPr/>
          <p:nvPr/>
        </p:nvSpPr>
        <p:spPr>
          <a:xfrm>
            <a:off x="9108863" y="2390846"/>
            <a:ext cx="2678009" cy="1402080"/>
          </a:xfrm>
          <a:prstGeom prst="star10">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err="1"/>
              <a:t>rhannu</a:t>
            </a:r>
            <a:r>
              <a:rPr lang="en-US" b="1" dirty="0"/>
              <a:t> </a:t>
            </a:r>
            <a:r>
              <a:rPr lang="en-US" b="1" dirty="0" err="1"/>
              <a:t>syniadau</a:t>
            </a:r>
            <a:r>
              <a:rPr lang="en-US" b="1" dirty="0"/>
              <a:t> / share ideas</a:t>
            </a:r>
          </a:p>
        </p:txBody>
      </p:sp>
      <p:sp>
        <p:nvSpPr>
          <p:cNvPr id="9" name="10-Point Star 8">
            <a:extLst>
              <a:ext uri="{FF2B5EF4-FFF2-40B4-BE49-F238E27FC236}">
                <a16:creationId xmlns:a16="http://schemas.microsoft.com/office/drawing/2014/main" id="{B10321FF-AEBE-4143-B6DF-5C728DA4D75F}"/>
              </a:ext>
            </a:extLst>
          </p:cNvPr>
          <p:cNvSpPr/>
          <p:nvPr/>
        </p:nvSpPr>
        <p:spPr>
          <a:xfrm>
            <a:off x="7769858" y="4483608"/>
            <a:ext cx="2678009" cy="1402080"/>
          </a:xfrm>
          <a:prstGeom prst="star10">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err="1"/>
              <a:t>trefnu</a:t>
            </a:r>
            <a:r>
              <a:rPr lang="en-US" b="1" dirty="0"/>
              <a:t> / getting </a:t>
            </a:r>
            <a:r>
              <a:rPr lang="en-US" b="1" dirty="0" err="1"/>
              <a:t>organised</a:t>
            </a:r>
            <a:endParaRPr lang="en-US" b="1" dirty="0"/>
          </a:p>
        </p:txBody>
      </p:sp>
      <p:pic>
        <p:nvPicPr>
          <p:cNvPr id="10" name="Picture 9">
            <a:extLst>
              <a:ext uri="{FF2B5EF4-FFF2-40B4-BE49-F238E27FC236}">
                <a16:creationId xmlns:a16="http://schemas.microsoft.com/office/drawing/2014/main" id="{315A017A-6D6D-F74A-BB53-A72A09B4B787}"/>
              </a:ext>
            </a:extLst>
          </p:cNvPr>
          <p:cNvPicPr>
            <a:picLocks noChangeAspect="1"/>
          </p:cNvPicPr>
          <p:nvPr/>
        </p:nvPicPr>
        <p:blipFill>
          <a:blip r:embed="rId4"/>
          <a:stretch>
            <a:fillRect/>
          </a:stretch>
        </p:blipFill>
        <p:spPr>
          <a:xfrm>
            <a:off x="0" y="6429428"/>
            <a:ext cx="2766236" cy="428572"/>
          </a:xfrm>
          <a:prstGeom prst="rect">
            <a:avLst/>
          </a:prstGeom>
        </p:spPr>
      </p:pic>
    </p:spTree>
    <p:extLst>
      <p:ext uri="{BB962C8B-B14F-4D97-AF65-F5344CB8AC3E}">
        <p14:creationId xmlns:p14="http://schemas.microsoft.com/office/powerpoint/2010/main" val="183901117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7D36591-C8B8-2744-87DA-FF5083A3F8DA}"/>
              </a:ext>
            </a:extLst>
          </p:cNvPr>
          <p:cNvPicPr>
            <a:picLocks noChangeAspect="1"/>
          </p:cNvPicPr>
          <p:nvPr/>
        </p:nvPicPr>
        <p:blipFill>
          <a:blip r:embed="rId2"/>
          <a:stretch>
            <a:fillRect/>
          </a:stretch>
        </p:blipFill>
        <p:spPr>
          <a:xfrm>
            <a:off x="10295467" y="5102780"/>
            <a:ext cx="1540934" cy="1540934"/>
          </a:xfrm>
          <a:prstGeom prst="rect">
            <a:avLst/>
          </a:prstGeom>
        </p:spPr>
      </p:pic>
      <p:pic>
        <p:nvPicPr>
          <p:cNvPr id="5" name="Picture 4">
            <a:extLst>
              <a:ext uri="{FF2B5EF4-FFF2-40B4-BE49-F238E27FC236}">
                <a16:creationId xmlns:a16="http://schemas.microsoft.com/office/drawing/2014/main" id="{7A14AEDA-4182-9D4A-833A-2CAF0B779F0B}"/>
              </a:ext>
            </a:extLst>
          </p:cNvPr>
          <p:cNvPicPr>
            <a:picLocks noChangeAspect="1"/>
          </p:cNvPicPr>
          <p:nvPr/>
        </p:nvPicPr>
        <p:blipFill>
          <a:blip r:embed="rId3"/>
          <a:stretch>
            <a:fillRect/>
          </a:stretch>
        </p:blipFill>
        <p:spPr>
          <a:xfrm>
            <a:off x="0" y="6429428"/>
            <a:ext cx="2766236" cy="428572"/>
          </a:xfrm>
          <a:prstGeom prst="rect">
            <a:avLst/>
          </a:prstGeom>
        </p:spPr>
      </p:pic>
      <p:pic>
        <p:nvPicPr>
          <p:cNvPr id="2" name="Picture 1">
            <a:extLst>
              <a:ext uri="{FF2B5EF4-FFF2-40B4-BE49-F238E27FC236}">
                <a16:creationId xmlns:a16="http://schemas.microsoft.com/office/drawing/2014/main" id="{251DB794-0210-8D4D-B9A9-BB82381C78FF}"/>
              </a:ext>
            </a:extLst>
          </p:cNvPr>
          <p:cNvPicPr>
            <a:picLocks noChangeAspect="1"/>
          </p:cNvPicPr>
          <p:nvPr/>
        </p:nvPicPr>
        <p:blipFill rotWithShape="1">
          <a:blip r:embed="rId4"/>
          <a:srcRect l="1" t="2146" r="268" b="939"/>
          <a:stretch/>
        </p:blipFill>
        <p:spPr>
          <a:xfrm>
            <a:off x="2932084" y="245564"/>
            <a:ext cx="6804583" cy="6612436"/>
          </a:xfrm>
          <a:prstGeom prst="rect">
            <a:avLst/>
          </a:prstGeom>
        </p:spPr>
      </p:pic>
    </p:spTree>
    <p:extLst>
      <p:ext uri="{BB962C8B-B14F-4D97-AF65-F5344CB8AC3E}">
        <p14:creationId xmlns:p14="http://schemas.microsoft.com/office/powerpoint/2010/main" val="2530121475"/>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{C2E16165-10AA-6D48-8E02-7493BDFFA99A}tf10001119</Template>
  <TotalTime>3150</TotalTime>
  <Words>3541</Words>
  <Application>Microsoft Macintosh PowerPoint</Application>
  <PresentationFormat>Widescreen</PresentationFormat>
  <Paragraphs>372</Paragraphs>
  <Slides>34</Slides>
  <Notes>8</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34</vt:i4>
      </vt:variant>
    </vt:vector>
  </HeadingPairs>
  <TitlesOfParts>
    <vt:vector size="45" baseType="lpstr">
      <vt:lpstr>American Typewriter</vt:lpstr>
      <vt:lpstr>Arial</vt:lpstr>
      <vt:lpstr>Arial Rounded MT Bold</vt:lpstr>
      <vt:lpstr>Ayuthaya</vt:lpstr>
      <vt:lpstr>Calibri</vt:lpstr>
      <vt:lpstr>Century Gothic</vt:lpstr>
      <vt:lpstr>Gill Sans MT</vt:lpstr>
      <vt:lpstr>Noteworthy Light</vt:lpstr>
      <vt:lpstr>Segoe Print</vt:lpstr>
      <vt:lpstr>Segoe Script</vt:lpstr>
      <vt:lpstr>Gallery</vt:lpstr>
      <vt:lpstr>PowerPoint Presentation</vt:lpstr>
      <vt:lpstr>PowerPoint Presentation</vt:lpstr>
      <vt:lpstr>PowerPoint Presentation</vt:lpstr>
      <vt:lpstr>PowerPoint Presentation</vt:lpstr>
      <vt:lpstr>PowerPoint Presentation</vt:lpstr>
      <vt:lpstr>Amser cofrestru ...              Registration time ...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Oes cwestiwn?        Any questions?</vt:lpstr>
      <vt:lpstr>PowerPoint Presentation</vt:lpstr>
      <vt:lpstr>PowerPoint Presentation</vt:lpstr>
      <vt:lpstr>Wythnos nesaf …            Next week …</vt:lpstr>
      <vt:lpstr>Wythnos nesaf …            Next week …</vt:lpstr>
      <vt:lpstr>Cynllunio… Planning …</vt:lpstr>
      <vt:lpstr>PowerPoint Presentation</vt:lpstr>
      <vt:lpstr>PowerPoint Presentation</vt:lpstr>
      <vt:lpstr>PowerPoint Presentation</vt:lpstr>
      <vt:lpstr>Top tips…</vt:lpstr>
      <vt:lpstr>PowerPoint Presentation</vt:lpstr>
      <vt:lpstr>PowerPoint Presentation</vt:lpstr>
      <vt:lpstr>PowerPoint Presentation</vt:lpstr>
      <vt:lpstr>Oes cwestiwn?        Any questions?</vt:lpstr>
      <vt:lpstr>PowerPoint Presentation</vt:lpstr>
      <vt:lpstr>PowerPoint Presentation</vt:lpstr>
      <vt:lpstr>PowerPoint Presentation</vt:lpstr>
      <vt:lpstr>Eich amser chi …         It’s your time …</vt:lpstr>
      <vt:lpstr>PowerPoint Presentation</vt:lpstr>
    </vt:vector>
  </TitlesOfParts>
  <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Nia Evans</cp:lastModifiedBy>
  <cp:revision>259</cp:revision>
  <cp:lastPrinted>2021-04-16T12:49:42Z</cp:lastPrinted>
  <dcterms:created xsi:type="dcterms:W3CDTF">2020-09-11T11:29:22Z</dcterms:created>
  <dcterms:modified xsi:type="dcterms:W3CDTF">2021-04-20T06:35:54Z</dcterms:modified>
</cp:coreProperties>
</file>