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notesMasterIdLst>
    <p:notesMasterId r:id="rId23"/>
  </p:notesMasterIdLst>
  <p:sldIdLst>
    <p:sldId id="256" r:id="rId2"/>
    <p:sldId id="257" r:id="rId3"/>
    <p:sldId id="258" r:id="rId4"/>
    <p:sldId id="261" r:id="rId5"/>
    <p:sldId id="262" r:id="rId6"/>
    <p:sldId id="263" r:id="rId7"/>
    <p:sldId id="274" r:id="rId8"/>
    <p:sldId id="259" r:id="rId9"/>
    <p:sldId id="264" r:id="rId10"/>
    <p:sldId id="275" r:id="rId11"/>
    <p:sldId id="276" r:id="rId12"/>
    <p:sldId id="277" r:id="rId13"/>
    <p:sldId id="278" r:id="rId14"/>
    <p:sldId id="279" r:id="rId15"/>
    <p:sldId id="280" r:id="rId16"/>
    <p:sldId id="268" r:id="rId17"/>
    <p:sldId id="269" r:id="rId18"/>
    <p:sldId id="272" r:id="rId19"/>
    <p:sldId id="273" r:id="rId20"/>
    <p:sldId id="281" r:id="rId21"/>
    <p:sldId id="260" r:id="rId2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F3A3988-FE14-2F00-DA96-AB181CB1D3B7}" v="1766" dt="2026-01-19T11:36:57.13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6C0D7BB-93C1-4F93-8DA2-F4B6957A2675}" type="datetimeFigureOut">
              <a:t>1/19/2026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5D5D8E8-7C3C-419D-8DBC-48DA97D9D683}" type="slidenum">
              <a:t>‹#›</a:t>
            </a:fld>
            <a:endParaRPr lang="en-GB"/>
          </a:p>
        </p:txBody>
      </p:sp>
    </p:spTree>
    <p:extLst>
      <p:ext uri="{BB962C8B-B14F-4D97-AF65-F5344CB8AC3E}">
        <p14:creationId xmlns:p14="http://schemas.microsoft.com/office/powerpoint/2010/main" val="39385285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ts val="1000"/>
              </a:spcBef>
            </a:pPr>
            <a:r>
              <a:rPr lang="en-GB"/>
              <a:t>Lateral epicondylitis, also known as tennis elbow or lateral elbow tendinopathy, is an overuse injury of the short extensor of the wrist (extensor carpi radialis brevis), and a common cause of pain in the lateral side of the elbow (Bretschneider, et al. 2022).</a:t>
            </a:r>
            <a:endParaRPr lang="en-US"/>
          </a:p>
          <a:p>
            <a:pPr>
              <a:lnSpc>
                <a:spcPct val="90000"/>
              </a:lnSpc>
              <a:spcBef>
                <a:spcPts val="1000"/>
              </a:spcBef>
            </a:pPr>
            <a:endParaRPr lang="en-GB" dirty="0"/>
          </a:p>
          <a:p>
            <a:pPr>
              <a:lnSpc>
                <a:spcPct val="90000"/>
              </a:lnSpc>
              <a:spcBef>
                <a:spcPts val="1000"/>
              </a:spcBef>
            </a:pPr>
            <a:r>
              <a:rPr lang="en-GB" dirty="0"/>
              <a:t>It is most prevalent in individuals who participate in repetitive upper-limb activities, such as racquet sports, manual labour, and occupations requiring sustained or repetitive gripping and wrist extension (Wolf, 2023)</a:t>
            </a:r>
            <a:endParaRPr lang="en-GB" dirty="0">
              <a:ea typeface="Calibri" panose="020F0502020204030204"/>
              <a:cs typeface="Calibri" panose="020F0502020204030204"/>
            </a:endParaRPr>
          </a:p>
        </p:txBody>
      </p:sp>
      <p:sp>
        <p:nvSpPr>
          <p:cNvPr id="4" name="Slide Number Placeholder 3"/>
          <p:cNvSpPr>
            <a:spLocks noGrp="1"/>
          </p:cNvSpPr>
          <p:nvPr>
            <p:ph type="sldNum" sz="quarter" idx="5"/>
          </p:nvPr>
        </p:nvSpPr>
        <p:spPr/>
        <p:txBody>
          <a:bodyPr/>
          <a:lstStyle/>
          <a:p>
            <a:fld id="{45D5D8E8-7C3C-419D-8DBC-48DA97D9D683}" type="slidenum">
              <a:rPr lang="en-GB"/>
              <a:t>2</a:t>
            </a:fld>
            <a:endParaRPr lang="en-GB"/>
          </a:p>
        </p:txBody>
      </p:sp>
    </p:spTree>
    <p:extLst>
      <p:ext uri="{BB962C8B-B14F-4D97-AF65-F5344CB8AC3E}">
        <p14:creationId xmlns:p14="http://schemas.microsoft.com/office/powerpoint/2010/main" val="271120529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ts val="1000"/>
              </a:spcBef>
            </a:pPr>
            <a:r>
              <a:rPr lang="en-GB" dirty="0"/>
              <a:t>Lateral epicondylitis affects the common extensor tendon, especially the extensor carpi radialis brevis (ECRB) (Cohen, et al. 2012).</a:t>
            </a:r>
            <a:endParaRPr lang="en-US" dirty="0"/>
          </a:p>
          <a:p>
            <a:pPr>
              <a:lnSpc>
                <a:spcPct val="90000"/>
              </a:lnSpc>
              <a:spcBef>
                <a:spcPts val="1000"/>
              </a:spcBef>
            </a:pPr>
            <a:r>
              <a:rPr lang="en-GB" dirty="0"/>
              <a:t>Repetitive gripping and wrist extension cause high tensile and eccentric forces on the ECRB tendon. </a:t>
            </a:r>
            <a:endParaRPr lang="en-US" dirty="0"/>
          </a:p>
          <a:p>
            <a:pPr>
              <a:lnSpc>
                <a:spcPct val="90000"/>
              </a:lnSpc>
              <a:spcBef>
                <a:spcPts val="1000"/>
              </a:spcBef>
            </a:pPr>
            <a:r>
              <a:rPr lang="en-GB" dirty="0"/>
              <a:t>Symptoms include pain over lateral elbow, reduced grip strength, and limited wrist extension.</a:t>
            </a:r>
            <a:endParaRPr lang="en-GB" dirty="0">
              <a:ea typeface="Calibri"/>
              <a:cs typeface="Calibri"/>
            </a:endParaRPr>
          </a:p>
          <a:p>
            <a:pPr>
              <a:lnSpc>
                <a:spcPct val="90000"/>
              </a:lnSpc>
              <a:spcBef>
                <a:spcPts val="1000"/>
              </a:spcBef>
            </a:pPr>
            <a:r>
              <a:rPr lang="en-GB" dirty="0"/>
              <a:t>The origin of the ECRB is the lateral epicondyle of the humorous and its action is wrist extension and radial deviation.</a:t>
            </a:r>
          </a:p>
        </p:txBody>
      </p:sp>
      <p:sp>
        <p:nvSpPr>
          <p:cNvPr id="4" name="Slide Number Placeholder 3"/>
          <p:cNvSpPr>
            <a:spLocks noGrp="1"/>
          </p:cNvSpPr>
          <p:nvPr>
            <p:ph type="sldNum" sz="quarter" idx="5"/>
          </p:nvPr>
        </p:nvSpPr>
        <p:spPr/>
        <p:txBody>
          <a:bodyPr/>
          <a:lstStyle/>
          <a:p>
            <a:fld id="{45D5D8E8-7C3C-419D-8DBC-48DA97D9D683}" type="slidenum">
              <a:rPr lang="en-GB"/>
              <a:t>3</a:t>
            </a:fld>
            <a:endParaRPr lang="en-GB"/>
          </a:p>
        </p:txBody>
      </p:sp>
    </p:spTree>
    <p:extLst>
      <p:ext uri="{BB962C8B-B14F-4D97-AF65-F5344CB8AC3E}">
        <p14:creationId xmlns:p14="http://schemas.microsoft.com/office/powerpoint/2010/main" val="19417934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Pain is generally due to the overloading of the extensor tendons.</a:t>
            </a:r>
          </a:p>
          <a:p>
            <a:r>
              <a:rPr lang="en-US" dirty="0"/>
              <a:t>As force applied at the tendons increases, the tendons begin to stretch and increase stress over the extensor tendons attached at the lateral epicondyle. Excess stress can cause micro‑trauma, resulting in micro‑tears at the attachment site.</a:t>
            </a:r>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45D5D8E8-7C3C-419D-8DBC-48DA97D9D683}" type="slidenum">
              <a:rPr lang="en-GB"/>
              <a:t>4</a:t>
            </a:fld>
            <a:endParaRPr lang="en-GB"/>
          </a:p>
        </p:txBody>
      </p:sp>
    </p:spTree>
    <p:extLst>
      <p:ext uri="{BB962C8B-B14F-4D97-AF65-F5344CB8AC3E}">
        <p14:creationId xmlns:p14="http://schemas.microsoft.com/office/powerpoint/2010/main" val="1715498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stress–strain profile of tendon under tensile loading to the point of failure can be described across four distinct regions. </a:t>
            </a:r>
            <a:endParaRPr lang="en-US" dirty="0">
              <a:ea typeface="Calibri"/>
              <a:cs typeface="Calibri"/>
            </a:endParaRPr>
          </a:p>
          <a:p>
            <a:r>
              <a:rPr lang="en-US" b="1" dirty="0"/>
              <a:t>Region I</a:t>
            </a:r>
            <a:r>
              <a:rPr lang="en-US" dirty="0"/>
              <a:t>, the </a:t>
            </a:r>
            <a:r>
              <a:rPr lang="en-US" i="1" dirty="0"/>
              <a:t>non‑linear toe region</a:t>
            </a:r>
            <a:r>
              <a:rPr lang="en-US" dirty="0"/>
              <a:t>, reflects the progressive straightening of initially crimped collagen fibrils, producing a gradual increase in tendon stiffness. </a:t>
            </a:r>
          </a:p>
          <a:p>
            <a:r>
              <a:rPr lang="en-US" b="1" dirty="0"/>
              <a:t>Region II</a:t>
            </a:r>
            <a:r>
              <a:rPr lang="en-US" dirty="0"/>
              <a:t> represents the </a:t>
            </a:r>
            <a:r>
              <a:rPr lang="en-US" i="1" dirty="0"/>
              <a:t>linear elastic region</a:t>
            </a:r>
            <a:r>
              <a:rPr lang="en-US" dirty="0"/>
              <a:t>, in which the fibrils are fully aligned and exhibit a predominantly linear elastic response. The transition at the end of this region marks the </a:t>
            </a:r>
            <a:r>
              <a:rPr lang="en-US" i="1" dirty="0"/>
              <a:t>macroscopic yield point</a:t>
            </a:r>
            <a:r>
              <a:rPr lang="en-US" dirty="0"/>
              <a:t>, where the onset of fibrillar yielding results in a noticeable reduction in the gradient of the curve. </a:t>
            </a:r>
            <a:endParaRPr lang="en-US"/>
          </a:p>
          <a:p>
            <a:r>
              <a:rPr lang="en-US" b="1" dirty="0"/>
              <a:t>Region III</a:t>
            </a:r>
            <a:r>
              <a:rPr lang="en-US" dirty="0"/>
              <a:t>, the </a:t>
            </a:r>
            <a:r>
              <a:rPr lang="en-US" i="1" dirty="0"/>
              <a:t>post‑yield region</a:t>
            </a:r>
            <a:r>
              <a:rPr lang="en-US" dirty="0"/>
              <a:t>, is characterised by increasing micro‑failure within the fibrils as structural integrity progressively deteriorates. </a:t>
            </a:r>
          </a:p>
          <a:p>
            <a:r>
              <a:rPr lang="en-US" b="1" dirty="0"/>
              <a:t>Region IV</a:t>
            </a:r>
            <a:r>
              <a:rPr lang="en-US" dirty="0"/>
              <a:t>, the </a:t>
            </a:r>
            <a:r>
              <a:rPr lang="en-US" i="1" dirty="0"/>
              <a:t>macroscopic failure region</a:t>
            </a:r>
            <a:r>
              <a:rPr lang="en-US" dirty="0"/>
              <a:t>, denotes the stage at which widespread fibrillar rupture occurs and the tendon ultimately fails as a cohesive structure.</a:t>
            </a:r>
            <a:endParaRPr lang="en-US">
              <a:ea typeface="Calibri"/>
              <a:cs typeface="Calibri"/>
            </a:endParaRPr>
          </a:p>
          <a:p>
            <a:endParaRPr lang="en-US" dirty="0"/>
          </a:p>
          <a:p>
            <a:r>
              <a:rPr lang="en-US" dirty="0"/>
              <a:t>The stress strain curve illustrates how tendon tissue responds to mechanical loading. In the elastic region, the tendon deforms and returns to its original length when the load is removed. However, repeated loading into the plastic region results in microstructural damage and permanent deformation. Lateral epicondylitis is associated with repeated exposure to submaximal loads that push the tendon beyond its elastic capacity, leading to progressive tissue breakdown</a:t>
            </a:r>
            <a:endParaRPr lang="en-US" dirty="0">
              <a:ea typeface="Calibri" panose="020F0502020204030204"/>
              <a:cs typeface="Calibri" panose="020F0502020204030204"/>
            </a:endParaRPr>
          </a:p>
        </p:txBody>
      </p:sp>
      <p:sp>
        <p:nvSpPr>
          <p:cNvPr id="4" name="Slide Number Placeholder 3"/>
          <p:cNvSpPr>
            <a:spLocks noGrp="1"/>
          </p:cNvSpPr>
          <p:nvPr>
            <p:ph type="sldNum" sz="quarter" idx="5"/>
          </p:nvPr>
        </p:nvSpPr>
        <p:spPr/>
        <p:txBody>
          <a:bodyPr/>
          <a:lstStyle/>
          <a:p>
            <a:fld id="{45D5D8E8-7C3C-419D-8DBC-48DA97D9D683}" type="slidenum">
              <a:rPr lang="en-GB"/>
              <a:t>5</a:t>
            </a:fld>
            <a:endParaRPr lang="en-GB"/>
          </a:p>
        </p:txBody>
      </p:sp>
    </p:spTree>
    <p:extLst>
      <p:ext uri="{BB962C8B-B14F-4D97-AF65-F5344CB8AC3E}">
        <p14:creationId xmlns:p14="http://schemas.microsoft.com/office/powerpoint/2010/main" val="16470621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Tendon failure in lateral epicondylitis occurs due to repetitive overload rather than a single traumatic event. Insufficient recovery between loading cycles leads to collagen disorganisation, reduced tensile strength, and impaired force transmission. Over time, this reduces the tendon’s load tolerance, meaning that even normal functional activities can provoke symptoms and perpetuate the injury cycle.</a:t>
            </a:r>
          </a:p>
        </p:txBody>
      </p:sp>
      <p:sp>
        <p:nvSpPr>
          <p:cNvPr id="4" name="Slide Number Placeholder 3"/>
          <p:cNvSpPr>
            <a:spLocks noGrp="1"/>
          </p:cNvSpPr>
          <p:nvPr>
            <p:ph type="sldNum" sz="quarter" idx="5"/>
          </p:nvPr>
        </p:nvSpPr>
        <p:spPr/>
        <p:txBody>
          <a:bodyPr/>
          <a:lstStyle/>
          <a:p>
            <a:fld id="{45D5D8E8-7C3C-419D-8DBC-48DA97D9D683}" type="slidenum">
              <a:rPr lang="en-GB"/>
              <a:t>6</a:t>
            </a:fld>
            <a:endParaRPr lang="en-GB"/>
          </a:p>
        </p:txBody>
      </p:sp>
    </p:spTree>
    <p:extLst>
      <p:ext uri="{BB962C8B-B14F-4D97-AF65-F5344CB8AC3E}">
        <p14:creationId xmlns:p14="http://schemas.microsoft.com/office/powerpoint/2010/main" val="32604441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Tendon pathology exists on a continuum, ranging from reactive tendinopathy to tendon disrepair and degenerative tendinopathy. In lateral epicondylitis, the condition is most often degenerative in nature, characterised by collagen breakdown, increased ground substance.</a:t>
            </a:r>
          </a:p>
          <a:p>
            <a:endParaRPr lang="en-US" dirty="0"/>
          </a:p>
          <a:p>
            <a:r>
              <a:rPr lang="en-US" dirty="0"/>
              <a:t>In chronic cases, partial tendon tearing may occur, further reducing the tissue’s capacity to tolerate load</a:t>
            </a:r>
            <a:endParaRPr lang="en-US">
              <a:ea typeface="Calibri"/>
              <a:cs typeface="Calibri"/>
            </a:endParaRPr>
          </a:p>
        </p:txBody>
      </p:sp>
      <p:sp>
        <p:nvSpPr>
          <p:cNvPr id="4" name="Slide Number Placeholder 3"/>
          <p:cNvSpPr>
            <a:spLocks noGrp="1"/>
          </p:cNvSpPr>
          <p:nvPr>
            <p:ph type="sldNum" sz="quarter" idx="5"/>
          </p:nvPr>
        </p:nvSpPr>
        <p:spPr/>
        <p:txBody>
          <a:bodyPr/>
          <a:lstStyle/>
          <a:p>
            <a:fld id="{45D5D8E8-7C3C-419D-8DBC-48DA97D9D683}" type="slidenum">
              <a:rPr lang="en-GB"/>
              <a:t>7</a:t>
            </a:fld>
            <a:endParaRPr lang="en-GB"/>
          </a:p>
        </p:txBody>
      </p:sp>
    </p:spTree>
    <p:extLst>
      <p:ext uri="{BB962C8B-B14F-4D97-AF65-F5344CB8AC3E}">
        <p14:creationId xmlns:p14="http://schemas.microsoft.com/office/powerpoint/2010/main" val="8332695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Tendon healing occurs in three overlapping phases: inflammatory, proliferative, and remodelling. The inflammatory phase involves cellular clean-up of damaged tissue. During the proliferative phase, new collagen is laid down, although it is initially weak and </a:t>
            </a:r>
            <a:r>
              <a:rPr lang="en-US" err="1"/>
              <a:t>disorganised</a:t>
            </a:r>
            <a:r>
              <a:rPr lang="en-US" dirty="0"/>
              <a:t>. The remodelling phase can last several months and involves collagen realignment in response to mechanical loading</a:t>
            </a:r>
          </a:p>
        </p:txBody>
      </p:sp>
      <p:sp>
        <p:nvSpPr>
          <p:cNvPr id="4" name="Slide Number Placeholder 3"/>
          <p:cNvSpPr>
            <a:spLocks noGrp="1"/>
          </p:cNvSpPr>
          <p:nvPr>
            <p:ph type="sldNum" sz="quarter" idx="5"/>
          </p:nvPr>
        </p:nvSpPr>
        <p:spPr/>
        <p:txBody>
          <a:bodyPr/>
          <a:lstStyle/>
          <a:p>
            <a:fld id="{45D5D8E8-7C3C-419D-8DBC-48DA97D9D683}" type="slidenum">
              <a:rPr lang="en-GB"/>
              <a:t>8</a:t>
            </a:fld>
            <a:endParaRPr lang="en-GB"/>
          </a:p>
        </p:txBody>
      </p:sp>
    </p:spTree>
    <p:extLst>
      <p:ext uri="{BB962C8B-B14F-4D97-AF65-F5344CB8AC3E}">
        <p14:creationId xmlns:p14="http://schemas.microsoft.com/office/powerpoint/2010/main" val="178016707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Flexion and extension occur at the </a:t>
            </a:r>
            <a:r>
              <a:rPr lang="en-US" b="1" dirty="0"/>
              <a:t> humeroulnar and radio capitellar joints</a:t>
            </a:r>
            <a:r>
              <a:rPr lang="en-US" dirty="0"/>
              <a:t>, which guide the forearm in a controlled arc during tasks like lifting or pushing. </a:t>
            </a:r>
          </a:p>
          <a:p>
            <a:r>
              <a:rPr lang="en-US" dirty="0"/>
              <a:t>The </a:t>
            </a:r>
            <a:r>
              <a:rPr lang="en-US" b="1" dirty="0"/>
              <a:t>proximal radioulnar joint</a:t>
            </a:r>
            <a:r>
              <a:rPr lang="en-US" dirty="0"/>
              <a:t> enables rotation of the radius around the ulna, producing pronation and supination, movements essential for activities such as turning a key, using tools, or hitting a ball in tennis.</a:t>
            </a:r>
            <a:endParaRPr lang="en-US" dirty="0">
              <a:ea typeface="Calibri"/>
              <a:cs typeface="Calibri"/>
            </a:endParaRPr>
          </a:p>
          <a:p>
            <a:endParaRPr lang="en-US" dirty="0"/>
          </a:p>
          <a:p>
            <a:r>
              <a:rPr lang="en-US" dirty="0"/>
              <a:t>Restoration of normal joint arthrokinematics at the elbow and wrist is essential during rehabilitation. Restrictions in joint movement can alter load distribution through the tendon and increase strain at the injury site. A combination of passive, active, assisted, and prolonged range-of-movement techniques may be used to restore normal movement and reduce compensatory loading patterns.</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45D5D8E8-7C3C-419D-8DBC-48DA97D9D683}" type="slidenum">
              <a:rPr lang="en-GB"/>
              <a:t>9</a:t>
            </a:fld>
            <a:endParaRPr lang="en-GB"/>
          </a:p>
        </p:txBody>
      </p:sp>
    </p:spTree>
    <p:extLst>
      <p:ext uri="{BB962C8B-B14F-4D97-AF65-F5344CB8AC3E}">
        <p14:creationId xmlns:p14="http://schemas.microsoft.com/office/powerpoint/2010/main" val="213185247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patient positions the forearm supported on a surface with the wrist overhanging and applies gentle resistance into wrist extension without visible joint movement. Isometric contractions of 30–45 seconds are recommended within a pain-free range.</a:t>
            </a:r>
          </a:p>
          <a:p>
            <a:endParaRPr lang="en-US" dirty="0">
              <a:ea typeface="Calibri"/>
              <a:cs typeface="Calibri"/>
            </a:endParaRPr>
          </a:p>
          <a:p>
            <a:r>
              <a:rPr lang="en-US" dirty="0"/>
              <a:t>Regression: reduced load by shortening the duration of the contraction or decreasing resistance to accommodate heightened symptom sensitivity.</a:t>
            </a:r>
            <a:endParaRPr lang="en-US">
              <a:ea typeface="Calibri"/>
              <a:cs typeface="Calibri"/>
            </a:endParaRPr>
          </a:p>
          <a:p>
            <a:r>
              <a:rPr lang="en-US" dirty="0"/>
              <a:t>Progression: increasing contraction duration to 60 seconds or adding light external resistance while maintaining isometric control.</a:t>
            </a:r>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45D5D8E8-7C3C-419D-8DBC-48DA97D9D683}" type="slidenum">
              <a:rPr lang="en-GB"/>
              <a:t>10</a:t>
            </a:fld>
            <a:endParaRPr lang="en-GB"/>
          </a:p>
        </p:txBody>
      </p:sp>
    </p:spTree>
    <p:extLst>
      <p:ext uri="{BB962C8B-B14F-4D97-AF65-F5344CB8AC3E}">
        <p14:creationId xmlns:p14="http://schemas.microsoft.com/office/powerpoint/2010/main" val="71933855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With the forearm supported and palm facing downward, the patient actively extends the wrist through a pain-free range and returns slowly to the starting position.</a:t>
            </a:r>
          </a:p>
          <a:p>
            <a:endParaRPr lang="en-US" dirty="0">
              <a:ea typeface="Calibri"/>
              <a:cs typeface="Calibri"/>
            </a:endParaRPr>
          </a:p>
          <a:p>
            <a:r>
              <a:rPr lang="en-US" dirty="0"/>
              <a:t>Regression: Range of motion can be reduced or the movement assisted using the contralateral hand.</a:t>
            </a:r>
          </a:p>
          <a:p>
            <a:r>
              <a:rPr lang="en-US" dirty="0"/>
              <a:t>Progression: Progression may include the addition of light resistance (0.5–1 kg) and increased repetitions as tolerated.</a:t>
            </a:r>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45D5D8E8-7C3C-419D-8DBC-48DA97D9D683}" type="slidenum">
              <a:rPr lang="en-GB"/>
              <a:t>11</a:t>
            </a:fld>
            <a:endParaRPr lang="en-GB"/>
          </a:p>
        </p:txBody>
      </p:sp>
    </p:spTree>
    <p:extLst>
      <p:ext uri="{BB962C8B-B14F-4D97-AF65-F5344CB8AC3E}">
        <p14:creationId xmlns:p14="http://schemas.microsoft.com/office/powerpoint/2010/main" val="5154854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patient uses the unaffected hand to assist the wrist into extension and then performs a slow, controlled eccentric lowering using the affected limb over a duration of 4–6 seconds.</a:t>
            </a:r>
            <a:endParaRPr lang="en-US" dirty="0">
              <a:ea typeface="Calibri"/>
              <a:cs typeface="Calibri"/>
            </a:endParaRPr>
          </a:p>
          <a:p>
            <a:endParaRPr lang="en-US" dirty="0">
              <a:ea typeface="Calibri"/>
              <a:cs typeface="Calibri"/>
            </a:endParaRPr>
          </a:p>
          <a:p>
            <a:r>
              <a:rPr lang="en-US" dirty="0"/>
              <a:t>Regression: Eccentric loading can be performed without external resistance or with a reduced lowering time to limit tendon strain.</a:t>
            </a:r>
            <a:endParaRPr lang="en-GB">
              <a:ea typeface="Calibri"/>
              <a:cs typeface="Calibri"/>
            </a:endParaRPr>
          </a:p>
          <a:p>
            <a:r>
              <a:rPr lang="en-US" dirty="0"/>
              <a:t>Progression: Progressive overload is achieved through gradual increases in load and prolonged eccentric duration.</a:t>
            </a:r>
            <a:endParaRPr lang="en-GB"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45D5D8E8-7C3C-419D-8DBC-48DA97D9D683}" type="slidenum">
              <a:rPr lang="en-GB"/>
              <a:t>12</a:t>
            </a:fld>
            <a:endParaRPr lang="en-GB"/>
          </a:p>
        </p:txBody>
      </p:sp>
    </p:spTree>
    <p:extLst>
      <p:ext uri="{BB962C8B-B14F-4D97-AF65-F5344CB8AC3E}">
        <p14:creationId xmlns:p14="http://schemas.microsoft.com/office/powerpoint/2010/main" val="209999392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With the elbow flexed to 90 degrees, the patient rotates the forearm while holding a weighted implement.</a:t>
            </a:r>
            <a:endParaRPr lang="en-US" dirty="0">
              <a:ea typeface="Calibri"/>
              <a:cs typeface="Calibri"/>
            </a:endParaRPr>
          </a:p>
          <a:p>
            <a:endParaRPr lang="en-US" dirty="0">
              <a:ea typeface="Calibri"/>
              <a:cs typeface="Calibri"/>
            </a:endParaRPr>
          </a:p>
          <a:p>
            <a:r>
              <a:rPr lang="en-US" dirty="0"/>
              <a:t>Regression: The lever arm may be shortened or the movement range restricted to reduce mechanical demand.</a:t>
            </a:r>
            <a:endParaRPr lang="en-GB">
              <a:ea typeface="Calibri"/>
              <a:cs typeface="Calibri"/>
            </a:endParaRPr>
          </a:p>
          <a:p>
            <a:r>
              <a:rPr lang="en-US" dirty="0"/>
              <a:t>Progression: Increasing the lever arm length or introducing controlled eccentric phases at end range serves as an effective progression.</a:t>
            </a:r>
            <a:endParaRPr lang="en-GB">
              <a:ea typeface="Calibri" panose="020F0502020204030204"/>
              <a:cs typeface="Calibri" panose="020F0502020204030204"/>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45D5D8E8-7C3C-419D-8DBC-48DA97D9D683}" type="slidenum">
              <a:rPr lang="en-GB"/>
              <a:t>13</a:t>
            </a:fld>
            <a:endParaRPr lang="en-GB"/>
          </a:p>
        </p:txBody>
      </p:sp>
    </p:spTree>
    <p:extLst>
      <p:ext uri="{BB962C8B-B14F-4D97-AF65-F5344CB8AC3E}">
        <p14:creationId xmlns:p14="http://schemas.microsoft.com/office/powerpoint/2010/main" val="419595196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patient performs sustained or repetitive gripping using a soft ball or hand gripper while maintaining a neutral wrist position.</a:t>
            </a:r>
            <a:endParaRPr lang="en-US" dirty="0">
              <a:ea typeface="Calibri"/>
              <a:cs typeface="Calibri"/>
            </a:endParaRPr>
          </a:p>
          <a:p>
            <a:endParaRPr lang="en-US" dirty="0">
              <a:ea typeface="Calibri"/>
              <a:cs typeface="Calibri"/>
            </a:endParaRPr>
          </a:p>
          <a:p>
            <a:r>
              <a:rPr lang="en-US" dirty="0"/>
              <a:t>Regression: Lower resistance tools or reduced contraction duration may be employed.</a:t>
            </a:r>
            <a:endParaRPr lang="en-GB">
              <a:ea typeface="Calibri"/>
              <a:cs typeface="Calibri"/>
            </a:endParaRPr>
          </a:p>
          <a:p>
            <a:r>
              <a:rPr lang="en-US" dirty="0"/>
              <a:t>Progression: Progression includes increasing grip resistance or incorporating endurance-based grip holds.</a:t>
            </a:r>
            <a:endParaRPr lang="en-GB"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45D5D8E8-7C3C-419D-8DBC-48DA97D9D683}" type="slidenum">
              <a:rPr lang="en-GB"/>
              <a:t>14</a:t>
            </a:fld>
            <a:endParaRPr lang="en-GB"/>
          </a:p>
        </p:txBody>
      </p:sp>
    </p:spTree>
    <p:extLst>
      <p:ext uri="{BB962C8B-B14F-4D97-AF65-F5344CB8AC3E}">
        <p14:creationId xmlns:p14="http://schemas.microsoft.com/office/powerpoint/2010/main" val="303406339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exercise simulates daily and occupational tasks that require combined gripping and forearm rotation, thereby placing controlled tensile and compressive loads on the common extensor tendon. The patient holds a rolled towel with both hands and performs a wringing motion, alternating between wrist flexion–extension and forearm pronation–supination while maintaining controlled movement.</a:t>
            </a:r>
            <a:endParaRPr lang="en-US" dirty="0">
              <a:ea typeface="Calibri"/>
              <a:cs typeface="Calibri"/>
            </a:endParaRPr>
          </a:p>
          <a:p>
            <a:endParaRPr lang="en-US" dirty="0">
              <a:ea typeface="Calibri"/>
              <a:cs typeface="Calibri"/>
            </a:endParaRPr>
          </a:p>
          <a:p>
            <a:r>
              <a:rPr lang="en-US" dirty="0"/>
              <a:t>Regression: Exercise demand may be reduced by using a dry towel to minimise resistance, decreasing the range of motion, or performing the task bilaterally to offload the affected limb.</a:t>
            </a:r>
            <a:endParaRPr lang="en-US" dirty="0">
              <a:ea typeface="Calibri"/>
              <a:cs typeface="Calibri"/>
            </a:endParaRPr>
          </a:p>
          <a:p>
            <a:r>
              <a:rPr lang="en-US" dirty="0"/>
              <a:t>Progression: Progression can be achieved by wetting the towel to increase resistance, performing the movement unilaterally with the affected limb, or increasing repetition volume and speed while maintaining symptom control.</a:t>
            </a:r>
            <a:endParaRPr lang="en-US" dirty="0">
              <a:ea typeface="Calibri"/>
              <a:cs typeface="Calibri"/>
            </a:endParaRPr>
          </a:p>
          <a:p>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45D5D8E8-7C3C-419D-8DBC-48DA97D9D683}" type="slidenum">
              <a:rPr lang="en-GB"/>
              <a:t>15</a:t>
            </a:fld>
            <a:endParaRPr lang="en-GB"/>
          </a:p>
        </p:txBody>
      </p:sp>
    </p:spTree>
    <p:extLst>
      <p:ext uri="{BB962C8B-B14F-4D97-AF65-F5344CB8AC3E}">
        <p14:creationId xmlns:p14="http://schemas.microsoft.com/office/powerpoint/2010/main" val="202454561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Proprioceptive exercises aim to improve neuromuscular control and coordination of the upper limb. Improved load control reduces excessive strain on the tendon during dynamic tasks. Exercises are progressed from static to dynamic and task-specific activities as tolerance improves.</a:t>
            </a:r>
          </a:p>
          <a:p>
            <a:endParaRPr lang="en-US" dirty="0">
              <a:ea typeface="Calibri"/>
              <a:cs typeface="Calibri"/>
            </a:endParaRPr>
          </a:p>
          <a:p>
            <a:r>
              <a:rPr lang="en-US" b="1" dirty="0"/>
              <a:t>Closed‑Chain Weight Shifts (Wall Touches)</a:t>
            </a:r>
            <a:endParaRPr lang="en-US" dirty="0"/>
          </a:p>
          <a:p>
            <a:pPr marL="171450" indent="-171450">
              <a:buFont typeface="Arial"/>
              <a:buChar char="•"/>
            </a:pPr>
            <a:r>
              <a:rPr lang="en-US" dirty="0"/>
              <a:t>Stand facing a wall, lightly place fingertips on the wall.</a:t>
            </a:r>
            <a:endParaRPr lang="en-US" dirty="0">
              <a:ea typeface="Calibri"/>
              <a:cs typeface="Calibri"/>
            </a:endParaRPr>
          </a:p>
          <a:p>
            <a:pPr marL="171450" indent="-171450">
              <a:buFont typeface="Arial"/>
              <a:buChar char="•"/>
            </a:pPr>
            <a:r>
              <a:rPr lang="en-US" dirty="0"/>
              <a:t>Perform small forward/backward and side‑to‑side body weight shifts while maintaining neutral wrist and elbow alignment.</a:t>
            </a:r>
            <a:endParaRPr lang="en-US" dirty="0">
              <a:ea typeface="Calibri"/>
              <a:cs typeface="Calibri"/>
            </a:endParaRPr>
          </a:p>
          <a:p>
            <a:pPr marL="171450" indent="-171450">
              <a:buFont typeface="Arial"/>
              <a:buChar char="•"/>
            </a:pPr>
            <a:endParaRPr lang="en-US" dirty="0">
              <a:ea typeface="Calibri"/>
              <a:cs typeface="Calibri"/>
            </a:endParaRPr>
          </a:p>
          <a:p>
            <a:pPr>
              <a:buFont typeface="Arial"/>
              <a:buChar char="•"/>
            </a:pPr>
            <a:r>
              <a:rPr lang="en-US" b="1" dirty="0"/>
              <a:t>Ball Circles on Wall</a:t>
            </a:r>
            <a:endParaRPr lang="en-US" dirty="0">
              <a:ea typeface="Calibri"/>
              <a:cs typeface="Calibri"/>
            </a:endParaRPr>
          </a:p>
          <a:p>
            <a:pPr>
              <a:buFont typeface="Arial"/>
              <a:buChar char="•"/>
            </a:pPr>
            <a:r>
              <a:rPr lang="en-US" dirty="0"/>
              <a:t>Using a small soft ball (tennis/squash/foam), draw circles on the wall at shoulder height.</a:t>
            </a:r>
            <a:endParaRPr lang="en-US" dirty="0">
              <a:ea typeface="Calibri"/>
              <a:cs typeface="Calibri"/>
            </a:endParaRPr>
          </a:p>
          <a:p>
            <a:pPr>
              <a:buFont typeface="Arial"/>
              <a:buChar char="•"/>
            </a:pPr>
            <a:r>
              <a:rPr lang="en-US" dirty="0"/>
              <a:t>Progress diameter and speed of circles as control improves.</a:t>
            </a:r>
            <a:endParaRPr lang="en-US" dirty="0">
              <a:ea typeface="Calibri"/>
              <a:cs typeface="Calibri"/>
            </a:endParaRPr>
          </a:p>
          <a:p>
            <a:pPr>
              <a:buFont typeface="Arial"/>
              <a:buChar char="•"/>
            </a:pPr>
            <a:endParaRPr lang="en-US" dirty="0">
              <a:ea typeface="Calibri"/>
              <a:cs typeface="Calibri"/>
            </a:endParaRPr>
          </a:p>
          <a:p>
            <a:pPr>
              <a:buFont typeface="Arial"/>
              <a:buChar char="•"/>
            </a:pPr>
            <a:r>
              <a:rPr lang="en-US" b="1" dirty="0"/>
              <a:t>Racquet‑Shadowing or Tool‑Handling Patterns</a:t>
            </a:r>
            <a:endParaRPr lang="en-US" dirty="0">
              <a:ea typeface="Calibri"/>
              <a:cs typeface="Calibri"/>
            </a:endParaRPr>
          </a:p>
          <a:p>
            <a:pPr>
              <a:buFont typeface="Arial"/>
              <a:buChar char="•"/>
            </a:pPr>
            <a:r>
              <a:rPr lang="en-US" dirty="0"/>
              <a:t>Use an unstrung racket, screwdriver, or tool handle.</a:t>
            </a:r>
            <a:endParaRPr lang="en-US" dirty="0">
              <a:ea typeface="Calibri"/>
              <a:cs typeface="Calibri"/>
            </a:endParaRPr>
          </a:p>
          <a:p>
            <a:pPr>
              <a:buFont typeface="Arial"/>
              <a:buChar char="•"/>
            </a:pPr>
            <a:r>
              <a:rPr lang="en-US" dirty="0"/>
              <a:t>Practice slow, controlled movement arcs (e.g., backhand/forehand motions) while maintaining smooth wrist–forearm control.</a:t>
            </a:r>
            <a:endParaRPr lang="en-US" dirty="0">
              <a:ea typeface="Calibri"/>
              <a:cs typeface="Calibri"/>
            </a:endParaRPr>
          </a:p>
          <a:p>
            <a:pPr>
              <a:buFont typeface="Arial"/>
              <a:buChar char="•"/>
            </a:pPr>
            <a:endParaRPr lang="en-US" dirty="0">
              <a:ea typeface="Calibri"/>
              <a:cs typeface="Calibri"/>
            </a:endParaRPr>
          </a:p>
          <a:p>
            <a:pPr marL="171450" indent="-171450">
              <a:buFont typeface="Arial"/>
              <a:buChar char="•"/>
            </a:pPr>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45D5D8E8-7C3C-419D-8DBC-48DA97D9D683}" type="slidenum">
              <a:rPr lang="en-GB"/>
              <a:t>16</a:t>
            </a:fld>
            <a:endParaRPr lang="en-GB"/>
          </a:p>
        </p:txBody>
      </p:sp>
    </p:spTree>
    <p:extLst>
      <p:ext uri="{BB962C8B-B14F-4D97-AF65-F5344CB8AC3E}">
        <p14:creationId xmlns:p14="http://schemas.microsoft.com/office/powerpoint/2010/main" val="317153003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Prevention focuses on gradual load progression – isometric, concentric, eccentric progressions </a:t>
            </a:r>
          </a:p>
          <a:p>
            <a:r>
              <a:rPr lang="en-US" dirty="0"/>
              <a:t>technique modification – identify if the tennis player holds the racquet properly – if not, educate.</a:t>
            </a:r>
            <a:br>
              <a:rPr lang="en-US" dirty="0">
                <a:cs typeface="+mn-lt"/>
              </a:rPr>
            </a:br>
            <a:r>
              <a:rPr lang="en-US" dirty="0"/>
              <a:t>adequate recovery to maintain tendon health.</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45D5D8E8-7C3C-419D-8DBC-48DA97D9D683}" type="slidenum">
              <a:rPr lang="en-GB"/>
              <a:t>17</a:t>
            </a:fld>
            <a:endParaRPr lang="en-GB"/>
          </a:p>
        </p:txBody>
      </p:sp>
    </p:spTree>
    <p:extLst>
      <p:ext uri="{BB962C8B-B14F-4D97-AF65-F5344CB8AC3E}">
        <p14:creationId xmlns:p14="http://schemas.microsoft.com/office/powerpoint/2010/main" val="202010123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Assistive devices such as braces may be used to modify load during activity.</a:t>
            </a:r>
          </a:p>
          <a:p>
            <a:r>
              <a:rPr lang="en-US" dirty="0"/>
              <a:t>Use counterforce straps to reduce tendon load and wrist orthoses short-term for severe irritability with early weaning</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45D5D8E8-7C3C-419D-8DBC-48DA97D9D683}" type="slidenum">
              <a:rPr lang="en-GB"/>
              <a:t>18</a:t>
            </a:fld>
            <a:endParaRPr lang="en-GB"/>
          </a:p>
        </p:txBody>
      </p:sp>
    </p:spTree>
    <p:extLst>
      <p:ext uri="{BB962C8B-B14F-4D97-AF65-F5344CB8AC3E}">
        <p14:creationId xmlns:p14="http://schemas.microsoft.com/office/powerpoint/2010/main" val="305698823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Management of lateral epicondylitis is primarily conservative, with exercise-based rehabilitation forming the cornerstone of treatment. </a:t>
            </a:r>
          </a:p>
          <a:p>
            <a:r>
              <a:rPr lang="en-US" dirty="0"/>
              <a:t>Surgical intervention is reserved for chronic cases that fail to respond to conservative management. </a:t>
            </a:r>
          </a:p>
          <a:p>
            <a:endParaRPr lang="en-US" dirty="0">
              <a:ea typeface="Calibri" panose="020F0502020204030204"/>
              <a:cs typeface="Calibri" panose="020F0502020204030204"/>
            </a:endParaRPr>
          </a:p>
          <a:p>
            <a:r>
              <a:rPr lang="en-US" dirty="0">
                <a:ea typeface="Calibri" panose="020F0502020204030204"/>
                <a:cs typeface="Calibri" panose="020F0502020204030204"/>
              </a:rPr>
              <a:t>Injections - </a:t>
            </a:r>
            <a:r>
              <a:rPr lang="en-US" dirty="0"/>
              <a:t>Corticosteroid injections offer short-term relief but poorer long-term outcomes compared to physiotherapy.</a:t>
            </a:r>
          </a:p>
          <a:p>
            <a:r>
              <a:rPr lang="en-US" dirty="0">
                <a:ea typeface="Calibri" panose="020F0502020204030204"/>
                <a:cs typeface="Calibri" panose="020F0502020204030204"/>
              </a:rPr>
              <a:t>Surgery - </a:t>
            </a:r>
            <a:r>
              <a:rPr lang="en-US" dirty="0"/>
              <a:t>Arthroscopic debridement is reserved for cases resistant to conservative care after 6–12 months.</a:t>
            </a:r>
            <a:endParaRPr lang="en-US" dirty="0">
              <a:ea typeface="Calibri" panose="020F0502020204030204"/>
              <a:cs typeface="Calibri" panose="020F0502020204030204"/>
            </a:endParaRPr>
          </a:p>
        </p:txBody>
      </p:sp>
      <p:sp>
        <p:nvSpPr>
          <p:cNvPr id="4" name="Slide Number Placeholder 3"/>
          <p:cNvSpPr>
            <a:spLocks noGrp="1"/>
          </p:cNvSpPr>
          <p:nvPr>
            <p:ph type="sldNum" sz="quarter" idx="5"/>
          </p:nvPr>
        </p:nvSpPr>
        <p:spPr/>
        <p:txBody>
          <a:bodyPr/>
          <a:lstStyle/>
          <a:p>
            <a:fld id="{45D5D8E8-7C3C-419D-8DBC-48DA97D9D683}" type="slidenum">
              <a:rPr lang="en-GB"/>
              <a:t>19</a:t>
            </a:fld>
            <a:endParaRPr lang="en-GB"/>
          </a:p>
        </p:txBody>
      </p:sp>
    </p:spTree>
    <p:extLst>
      <p:ext uri="{BB962C8B-B14F-4D97-AF65-F5344CB8AC3E}">
        <p14:creationId xmlns:p14="http://schemas.microsoft.com/office/powerpoint/2010/main" val="165081901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Lateral epicondylitis is best understood as a degenerative tendinopathy of the ECRB tendon, caused by repeated tensile and compressive loading at the lateral elbow. </a:t>
            </a:r>
            <a:endParaRPr lang="en-US"/>
          </a:p>
          <a:p>
            <a:r>
              <a:rPr lang="en-US" dirty="0"/>
              <a:t>The tendon responds in a predictable way biomechanically, moving through toe, linear, and eventually failure regions on the stress–strain curve. Overload pushes the tendon along the tendinopathy continuum—from reactive changes to structural degeneration.</a:t>
            </a:r>
            <a:endParaRPr lang="en-US" dirty="0">
              <a:ea typeface="Calibri"/>
              <a:cs typeface="Calibri"/>
            </a:endParaRPr>
          </a:p>
          <a:p>
            <a:r>
              <a:rPr lang="en-US" dirty="0"/>
              <a:t>Healing occurs slowly through inflammatory, proliferative, and </a:t>
            </a:r>
            <a:r>
              <a:rPr lang="en-US" dirty="0" err="1"/>
              <a:t>remodelling</a:t>
            </a:r>
            <a:r>
              <a:rPr lang="en-US" dirty="0"/>
              <a:t> phases, so rehabilitation must focus on controlled, progressive loading. We use a pain‑monitoring approach to ensure the tendon is stressed enough to adapt, but not enough to flare. </a:t>
            </a:r>
            <a:endParaRPr lang="en-GB" dirty="0"/>
          </a:p>
          <a:p>
            <a:r>
              <a:rPr lang="en-US" dirty="0"/>
              <a:t>Restoring normal elbow movement and forearm rotation is vital to reduce abnormal loading patterns.</a:t>
            </a:r>
            <a:endParaRPr lang="en-GB" dirty="0">
              <a:ea typeface="Calibri"/>
              <a:cs typeface="Calibri"/>
            </a:endParaRPr>
          </a:p>
          <a:p>
            <a:r>
              <a:rPr lang="en-US" dirty="0"/>
              <a:t>The evidence </a:t>
            </a:r>
            <a:r>
              <a:rPr lang="en-US" dirty="0" err="1"/>
              <a:t>favours</a:t>
            </a:r>
            <a:r>
              <a:rPr lang="en-US" dirty="0"/>
              <a:t> exercise based rehabilitation over corticosteroid injections for long‑term recovery. </a:t>
            </a:r>
            <a:endParaRPr lang="en-GB" dirty="0"/>
          </a:p>
          <a:p>
            <a:r>
              <a:rPr lang="en-US" dirty="0"/>
              <a:t>Therefore, we follow a structured progression: starting with isometrics for pain, moving into slow resistance, then eccentrics, followed by rotation strengthening, grip endurance, and finally energy‑storage drills to prepare the tendon for full functional or sporting demands.</a:t>
            </a:r>
            <a:endParaRPr lang="en-GB"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45D5D8E8-7C3C-419D-8DBC-48DA97D9D683}" type="slidenum">
              <a:rPr lang="en-GB"/>
              <a:t>20</a:t>
            </a:fld>
            <a:endParaRPr lang="en-GB"/>
          </a:p>
        </p:txBody>
      </p:sp>
    </p:spTree>
    <p:extLst>
      <p:ext uri="{BB962C8B-B14F-4D97-AF65-F5344CB8AC3E}">
        <p14:creationId xmlns:p14="http://schemas.microsoft.com/office/powerpoint/2010/main" val="9330746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1/19/2026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8889539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446610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1/19/2026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521529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1/19/2026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8433512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1/19/2026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1830833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1/19/2026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3199008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1/19/2026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9264307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1/19/2026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918749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1/19/2026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3845968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631691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7653477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1/19/2026</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2662156947"/>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7.png"/><Relationship Id="rId4" Type="http://schemas.openxmlformats.org/officeDocument/2006/relationships/notesSlide" Target="../notesSlides/notesSlide9.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8.png"/><Relationship Id="rId4" Type="http://schemas.openxmlformats.org/officeDocument/2006/relationships/notesSlide" Target="../notesSlides/notesSlide10.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9.png"/><Relationship Id="rId4" Type="http://schemas.openxmlformats.org/officeDocument/2006/relationships/notesSlide" Target="../notesSlides/notesSlide11.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4.mp4"/><Relationship Id="rId1" Type="http://schemas.microsoft.com/office/2007/relationships/media" Target="../media/media4.mp4"/><Relationship Id="rId5" Type="http://schemas.openxmlformats.org/officeDocument/2006/relationships/image" Target="../media/image10.png"/><Relationship Id="rId4" Type="http://schemas.openxmlformats.org/officeDocument/2006/relationships/notesSlide" Target="../notesSlides/notesSlide12.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5.mp4"/><Relationship Id="rId1" Type="http://schemas.microsoft.com/office/2007/relationships/media" Target="../media/media5.mp4"/><Relationship Id="rId5" Type="http://schemas.openxmlformats.org/officeDocument/2006/relationships/image" Target="../media/image11.png"/><Relationship Id="rId4" Type="http://schemas.openxmlformats.org/officeDocument/2006/relationships/notesSlide" Target="../notesSlides/notesSlide13.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6.mp4"/><Relationship Id="rId1" Type="http://schemas.microsoft.com/office/2007/relationships/media" Target="../media/media6.mp4"/><Relationship Id="rId5" Type="http://schemas.openxmlformats.org/officeDocument/2006/relationships/image" Target="../media/image12.png"/><Relationship Id="rId4" Type="http://schemas.openxmlformats.org/officeDocument/2006/relationships/notesSlide" Target="../notesSlides/notesSlide14.xml"/></Relationships>
</file>

<file path=ppt/slides/_rels/slide1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8" Type="http://schemas.openxmlformats.org/officeDocument/2006/relationships/hyperlink" Target="https://doi.org/10.1016/j.jse.2023.04.018" TargetMode="External"/><Relationship Id="rId13" Type="http://schemas.openxmlformats.org/officeDocument/2006/relationships/hyperlink" Target="https://doi.org/10.1136/bjsports-2014-094386" TargetMode="External"/><Relationship Id="rId3" Type="http://schemas.openxmlformats.org/officeDocument/2006/relationships/hyperlink" Target="https://doi.org/10.1002/ajim.23303" TargetMode="External"/><Relationship Id="rId7" Type="http://schemas.openxmlformats.org/officeDocument/2006/relationships/hyperlink" Target="https://doi.org/10.1016/j.jmbbm.2021.104665" TargetMode="External"/><Relationship Id="rId12" Type="http://schemas.openxmlformats.org/officeDocument/2006/relationships/hyperlink" Target="https://doi.org/10.1111/j.1533-2500.2005.05307.x" TargetMode="External"/><Relationship Id="rId2" Type="http://schemas.openxmlformats.org/officeDocument/2006/relationships/hyperlink" Target="https://doi.org/10.1177/22104917231208211" TargetMode="External"/><Relationship Id="rId16" Type="http://schemas.openxmlformats.org/officeDocument/2006/relationships/hyperlink" Target="https://doi.org/10.1056/NEJMcp2216734" TargetMode="External"/><Relationship Id="rId1" Type="http://schemas.openxmlformats.org/officeDocument/2006/relationships/slideLayout" Target="../slideLayouts/slideLayout2.xml"/><Relationship Id="rId6" Type="http://schemas.openxmlformats.org/officeDocument/2006/relationships/hyperlink" Target="https://doi.org/10.1016/j.jbspin.2024.105696" TargetMode="External"/><Relationship Id="rId11" Type="http://schemas.openxmlformats.org/officeDocument/2006/relationships/hyperlink" Target="https://doi.org/10.1155/2020/6965381" TargetMode="External"/><Relationship Id="rId5" Type="http://schemas.openxmlformats.org/officeDocument/2006/relationships/hyperlink" Target="https://doi.org/10.1136/bjsports-2015-095422" TargetMode="External"/><Relationship Id="rId15" Type="http://schemas.openxmlformats.org/officeDocument/2006/relationships/hyperlink" Target="https://doi.org/10.1016/j.jht.2021.05.005" TargetMode="External"/><Relationship Id="rId10" Type="http://schemas.openxmlformats.org/officeDocument/2006/relationships/hyperlink" Target="https://doi.org/10.1197/j.jht.2006.02.004" TargetMode="External"/><Relationship Id="rId4" Type="http://schemas.openxmlformats.org/officeDocument/2006/relationships/hyperlink" Target="https://doi.org/10.1016/S2255-4971(15)30121-X" TargetMode="External"/><Relationship Id="rId9" Type="http://schemas.openxmlformats.org/officeDocument/2006/relationships/hyperlink" Target="https://doi.org/10.1136/bmj-2022-072574" TargetMode="External"/><Relationship Id="rId14" Type="http://schemas.openxmlformats.org/officeDocument/2006/relationships/hyperlink" Target="https://doi.org/10.1186/s13018-021-02602-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Roger Federer of Switzerland celebrates victory with the trophy after the Gentlemen's Singles final against Marin Cilic of Croatia on day thirteen of...">
            <a:extLst>
              <a:ext uri="{FF2B5EF4-FFF2-40B4-BE49-F238E27FC236}">
                <a16:creationId xmlns:a16="http://schemas.microsoft.com/office/drawing/2014/main" id="{70F68E55-CEED-46A9-94D8-71CB5E3DBE90}"/>
              </a:ext>
            </a:extLst>
          </p:cNvPr>
          <p:cNvPicPr>
            <a:picLocks noChangeAspect="1"/>
          </p:cNvPicPr>
          <p:nvPr/>
        </p:nvPicPr>
        <p:blipFill>
          <a:blip r:embed="rId2"/>
          <a:srcRect l="5884" r="-1" b="-1"/>
          <a:stretch>
            <a:fillRect/>
          </a:stretch>
        </p:blipFill>
        <p:spPr>
          <a:xfrm>
            <a:off x="3025565" y="10"/>
            <a:ext cx="9166435" cy="6857990"/>
          </a:xfrm>
          <a:prstGeom prst="rect">
            <a:avLst/>
          </a:prstGeom>
        </p:spPr>
      </p:pic>
      <p:sp>
        <p:nvSpPr>
          <p:cNvPr id="11" name="Rectangle 10">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952228" y="743447"/>
            <a:ext cx="4534101" cy="3692028"/>
          </a:xfrm>
          <a:noFill/>
        </p:spPr>
        <p:txBody>
          <a:bodyPr>
            <a:normAutofit/>
          </a:bodyPr>
          <a:lstStyle/>
          <a:p>
            <a:pPr algn="l"/>
            <a:r>
              <a:rPr lang="en-GB" sz="5200" b="1" dirty="0">
                <a:latin typeface="Calibri Light"/>
                <a:ea typeface="Calibri Light"/>
                <a:cs typeface="Calibri Light"/>
              </a:rPr>
              <a:t>Lateral Epicondylitis (Tennis Elbow)</a:t>
            </a:r>
          </a:p>
          <a:p>
            <a:pPr algn="l"/>
            <a:endParaRPr lang="en-GB" sz="5200"/>
          </a:p>
        </p:txBody>
      </p:sp>
      <p:sp>
        <p:nvSpPr>
          <p:cNvPr id="3" name="Subtitle 2"/>
          <p:cNvSpPr>
            <a:spLocks noGrp="1"/>
          </p:cNvSpPr>
          <p:nvPr>
            <p:ph type="subTitle" idx="1"/>
          </p:nvPr>
        </p:nvSpPr>
        <p:spPr>
          <a:xfrm>
            <a:off x="952229" y="4629234"/>
            <a:ext cx="3973386" cy="1485319"/>
          </a:xfrm>
          <a:noFill/>
        </p:spPr>
        <p:txBody>
          <a:bodyPr vert="horz" lIns="91440" tIns="45720" rIns="91440" bIns="45720" rtlCol="0" anchor="t">
            <a:normAutofit/>
          </a:bodyPr>
          <a:lstStyle/>
          <a:p>
            <a:pPr algn="l"/>
            <a:r>
              <a:rPr lang="en-GB" dirty="0"/>
              <a:t>BMST5003</a:t>
            </a:r>
            <a:endParaRPr lang="en-GB"/>
          </a:p>
          <a:p>
            <a:pPr algn="l"/>
            <a:r>
              <a:rPr lang="en-GB" dirty="0"/>
              <a:t>Sam Lucitt-Rees - 27000712</a:t>
            </a:r>
            <a:endParaRPr lang="en-GB"/>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C6753C-9195-E976-C16F-315356742B1F}"/>
              </a:ext>
            </a:extLst>
          </p:cNvPr>
          <p:cNvSpPr>
            <a:spLocks noGrp="1"/>
          </p:cNvSpPr>
          <p:nvPr>
            <p:ph type="title"/>
          </p:nvPr>
        </p:nvSpPr>
        <p:spPr>
          <a:xfrm>
            <a:off x="640080" y="325369"/>
            <a:ext cx="4368602" cy="1956841"/>
          </a:xfrm>
        </p:spPr>
        <p:txBody>
          <a:bodyPr anchor="b">
            <a:normAutofit/>
          </a:bodyPr>
          <a:lstStyle/>
          <a:p>
            <a:r>
              <a:rPr lang="en-GB" sz="5400">
                <a:ea typeface="Calibri Light"/>
                <a:cs typeface="Calibri Light"/>
              </a:rPr>
              <a:t>What is Lateral Epicondylitis?</a:t>
            </a:r>
            <a:endParaRPr lang="en-GB" sz="5400"/>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63D07E6-D628-321B-93B9-342D4008C33C}"/>
              </a:ext>
            </a:extLst>
          </p:cNvPr>
          <p:cNvSpPr>
            <a:spLocks noGrp="1"/>
          </p:cNvSpPr>
          <p:nvPr>
            <p:ph idx="1"/>
          </p:nvPr>
        </p:nvSpPr>
        <p:spPr>
          <a:xfrm>
            <a:off x="640080" y="2872899"/>
            <a:ext cx="4243589" cy="3320668"/>
          </a:xfrm>
        </p:spPr>
        <p:txBody>
          <a:bodyPr vert="horz" lIns="91440" tIns="45720" rIns="91440" bIns="45720" rtlCol="0" anchor="t">
            <a:normAutofit/>
          </a:bodyPr>
          <a:lstStyle/>
          <a:p>
            <a:pPr marL="0" indent="0">
              <a:buNone/>
            </a:pPr>
            <a:r>
              <a:rPr lang="en-GB" sz="2400" dirty="0">
                <a:ea typeface="+mn-lt"/>
                <a:cs typeface="+mn-lt"/>
              </a:rPr>
              <a:t>An overuse injury of the short extensor of the wrist (ECRB) and a common cause of pain in the lateral side of the elbow (</a:t>
            </a:r>
            <a:r>
              <a:rPr lang="en-GB" sz="2400" dirty="0">
                <a:latin typeface="Calibri"/>
                <a:ea typeface="Calibri"/>
                <a:cs typeface="+mn-lt"/>
              </a:rPr>
              <a:t>Bretschneider, et al. 2022).</a:t>
            </a:r>
          </a:p>
          <a:p>
            <a:pPr marL="0" indent="0">
              <a:buNone/>
            </a:pPr>
            <a:r>
              <a:rPr lang="en-GB" sz="2400" dirty="0">
                <a:ea typeface="+mn-lt"/>
                <a:cs typeface="+mn-lt"/>
              </a:rPr>
              <a:t>Repetitive upper-limb activities, such as racquet sports and manual labour (Wolf, 2023)</a:t>
            </a:r>
          </a:p>
          <a:p>
            <a:pPr marL="0" indent="0">
              <a:buNone/>
            </a:pPr>
            <a:endParaRPr lang="en-GB" sz="1700">
              <a:latin typeface="Calibri"/>
              <a:ea typeface="Calibri"/>
              <a:cs typeface="Calibri"/>
            </a:endParaRPr>
          </a:p>
        </p:txBody>
      </p:sp>
      <p:pic>
        <p:nvPicPr>
          <p:cNvPr id="4" name="Picture 3" descr="Tennis Elbow">
            <a:extLst>
              <a:ext uri="{FF2B5EF4-FFF2-40B4-BE49-F238E27FC236}">
                <a16:creationId xmlns:a16="http://schemas.microsoft.com/office/drawing/2014/main" id="{45419EC6-3A0A-4321-D8C3-9AC2C9D8A02C}"/>
              </a:ext>
            </a:extLst>
          </p:cNvPr>
          <p:cNvPicPr>
            <a:picLocks noChangeAspect="1"/>
          </p:cNvPicPr>
          <p:nvPr/>
        </p:nvPicPr>
        <p:blipFill>
          <a:blip r:embed="rId3"/>
          <a:srcRect l="9993" r="23053"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439748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1FAA06-689D-535E-0C3D-AB8AA89C6707}"/>
              </a:ext>
            </a:extLst>
          </p:cNvPr>
          <p:cNvSpPr>
            <a:spLocks noGrp="1"/>
          </p:cNvSpPr>
          <p:nvPr>
            <p:ph type="title"/>
          </p:nvPr>
        </p:nvSpPr>
        <p:spPr/>
        <p:txBody>
          <a:bodyPr/>
          <a:lstStyle/>
          <a:p>
            <a:r>
              <a:rPr lang="en-GB" dirty="0">
                <a:ea typeface="Calibri Light"/>
                <a:cs typeface="Calibri Light"/>
              </a:rPr>
              <a:t>How does the tissue fail?</a:t>
            </a:r>
            <a:endParaRPr lang="en-GB" dirty="0"/>
          </a:p>
        </p:txBody>
      </p:sp>
      <p:sp>
        <p:nvSpPr>
          <p:cNvPr id="3" name="Content Placeholder 2">
            <a:extLst>
              <a:ext uri="{FF2B5EF4-FFF2-40B4-BE49-F238E27FC236}">
                <a16:creationId xmlns:a16="http://schemas.microsoft.com/office/drawing/2014/main" id="{F8804C00-2D03-7457-8106-4131F9331752}"/>
              </a:ext>
            </a:extLst>
          </p:cNvPr>
          <p:cNvSpPr>
            <a:spLocks noGrp="1"/>
          </p:cNvSpPr>
          <p:nvPr>
            <p:ph idx="1"/>
          </p:nvPr>
        </p:nvSpPr>
        <p:spPr/>
        <p:txBody>
          <a:bodyPr vert="horz" lIns="91440" tIns="45720" rIns="91440" bIns="45720" rtlCol="0" anchor="t">
            <a:normAutofit/>
          </a:bodyPr>
          <a:lstStyle/>
          <a:p>
            <a:pPr marL="457200" indent="-457200"/>
            <a:r>
              <a:rPr lang="en-GB" dirty="0">
                <a:ea typeface="Calibri"/>
                <a:cs typeface="Calibri"/>
              </a:rPr>
              <a:t>Repetitive overload causes micro trauma</a:t>
            </a:r>
            <a:endParaRPr lang="en-US" dirty="0"/>
          </a:p>
          <a:p>
            <a:pPr marL="457200" indent="-457200"/>
            <a:r>
              <a:rPr lang="en-GB" dirty="0">
                <a:ea typeface="Calibri"/>
                <a:cs typeface="Calibri"/>
              </a:rPr>
              <a:t>Micro tears can accumulate and tissue can become degenerative</a:t>
            </a:r>
          </a:p>
          <a:p>
            <a:pPr marL="457200" indent="-457200"/>
            <a:r>
              <a:rPr lang="en-GB" dirty="0">
                <a:ea typeface="Calibri"/>
                <a:cs typeface="Calibri"/>
              </a:rPr>
              <a:t>This can affect the tendon-bone interface which further reduces the ability to transmit load</a:t>
            </a:r>
          </a:p>
          <a:p>
            <a:pPr marL="457200" indent="-457200"/>
            <a:r>
              <a:rPr lang="en-GB" dirty="0">
                <a:ea typeface="Calibri"/>
                <a:cs typeface="Calibri"/>
              </a:rPr>
              <a:t>As degeneration advances, the tendon reaches structural failure </a:t>
            </a:r>
          </a:p>
          <a:p>
            <a:pPr marL="457200" indent="-457200"/>
            <a:r>
              <a:rPr lang="en-GB" dirty="0">
                <a:ea typeface="Calibri"/>
                <a:cs typeface="Calibri"/>
              </a:rPr>
              <a:t>Complete rupture is rare, but partial-thickness tears are common in chronic cases (Cohen et al., 2012)</a:t>
            </a:r>
          </a:p>
        </p:txBody>
      </p:sp>
    </p:spTree>
    <p:extLst>
      <p:ext uri="{BB962C8B-B14F-4D97-AF65-F5344CB8AC3E}">
        <p14:creationId xmlns:p14="http://schemas.microsoft.com/office/powerpoint/2010/main" val="21986128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8C07C4-A8BD-037B-9C66-351AC7D7F13B}"/>
              </a:ext>
            </a:extLst>
          </p:cNvPr>
          <p:cNvSpPr>
            <a:spLocks noGrp="1"/>
          </p:cNvSpPr>
          <p:nvPr>
            <p:ph type="title"/>
          </p:nvPr>
        </p:nvSpPr>
        <p:spPr/>
        <p:txBody>
          <a:bodyPr/>
          <a:lstStyle/>
          <a:p>
            <a:r>
              <a:rPr lang="en-GB" dirty="0">
                <a:ea typeface="Calibri Light"/>
                <a:cs typeface="Calibri Light"/>
              </a:rPr>
              <a:t>The forces it may be subjected to</a:t>
            </a:r>
            <a:endParaRPr lang="en-GB" dirty="0"/>
          </a:p>
        </p:txBody>
      </p:sp>
      <p:sp>
        <p:nvSpPr>
          <p:cNvPr id="3" name="Content Placeholder 2">
            <a:extLst>
              <a:ext uri="{FF2B5EF4-FFF2-40B4-BE49-F238E27FC236}">
                <a16:creationId xmlns:a16="http://schemas.microsoft.com/office/drawing/2014/main" id="{C26726B3-E5C6-8571-57AD-133C3E94EE8A}"/>
              </a:ext>
            </a:extLst>
          </p:cNvPr>
          <p:cNvSpPr>
            <a:spLocks noGrp="1"/>
          </p:cNvSpPr>
          <p:nvPr>
            <p:ph idx="1"/>
          </p:nvPr>
        </p:nvSpPr>
        <p:spPr/>
        <p:txBody>
          <a:bodyPr vert="horz" lIns="91440" tIns="45720" rIns="91440" bIns="45720" rtlCol="0" anchor="t">
            <a:normAutofit/>
          </a:bodyPr>
          <a:lstStyle/>
          <a:p>
            <a:r>
              <a:rPr lang="en-GB" dirty="0">
                <a:ea typeface="+mn-lt"/>
                <a:cs typeface="+mn-lt"/>
              </a:rPr>
              <a:t>Repetitive gripping and wrist extension cause high tensile and eccentric forces on the ECRB tendon. </a:t>
            </a:r>
          </a:p>
          <a:p>
            <a:r>
              <a:rPr lang="en-GB" dirty="0">
                <a:ea typeface="+mn-lt"/>
                <a:cs typeface="+mn-lt"/>
              </a:rPr>
              <a:t>Repetitive tensile loading</a:t>
            </a:r>
            <a:endParaRPr lang="en-GB" dirty="0">
              <a:ea typeface="Calibri" panose="020F0502020204030204"/>
              <a:cs typeface="Calibri" panose="020F0502020204030204"/>
            </a:endParaRPr>
          </a:p>
          <a:p>
            <a:r>
              <a:rPr lang="en-GB" dirty="0">
                <a:ea typeface="+mn-lt"/>
                <a:cs typeface="+mn-lt"/>
              </a:rPr>
              <a:t>High strain during wrist extension and gripping</a:t>
            </a:r>
            <a:endParaRPr lang="en-GB" dirty="0"/>
          </a:p>
          <a:p>
            <a:r>
              <a:rPr lang="en-GB" dirty="0">
                <a:ea typeface="+mn-lt"/>
                <a:cs typeface="+mn-lt"/>
              </a:rPr>
              <a:t>Compressive forces at the lateral epicondyle</a:t>
            </a:r>
            <a:endParaRPr lang="en-GB" dirty="0"/>
          </a:p>
          <a:p>
            <a:r>
              <a:rPr lang="en-GB" dirty="0">
                <a:ea typeface="+mn-lt"/>
                <a:cs typeface="+mn-lt"/>
              </a:rPr>
              <a:t>Poor load management can result in microtrauma accumulation</a:t>
            </a:r>
            <a:endParaRPr lang="en-GB" dirty="0"/>
          </a:p>
          <a:p>
            <a:pPr marL="0" indent="0">
              <a:buNone/>
            </a:pPr>
            <a:r>
              <a:rPr lang="en-GB" dirty="0">
                <a:solidFill>
                  <a:srgbClr val="000000"/>
                </a:solidFill>
                <a:latin typeface="Calibri"/>
                <a:ea typeface="Calibri"/>
                <a:cs typeface="Calibri"/>
              </a:rPr>
              <a:t>(Stegink-Jansen et al., 2021)</a:t>
            </a:r>
          </a:p>
        </p:txBody>
      </p:sp>
    </p:spTree>
    <p:extLst>
      <p:ext uri="{BB962C8B-B14F-4D97-AF65-F5344CB8AC3E}">
        <p14:creationId xmlns:p14="http://schemas.microsoft.com/office/powerpoint/2010/main" val="26866442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CEEC3D-1E6A-677E-62D4-FD370F8301BE}"/>
              </a:ext>
            </a:extLst>
          </p:cNvPr>
          <p:cNvSpPr>
            <a:spLocks noGrp="1"/>
          </p:cNvSpPr>
          <p:nvPr>
            <p:ph type="title"/>
          </p:nvPr>
        </p:nvSpPr>
        <p:spPr>
          <a:xfrm>
            <a:off x="630936" y="640080"/>
            <a:ext cx="4818888" cy="1481328"/>
          </a:xfrm>
        </p:spPr>
        <p:txBody>
          <a:bodyPr anchor="b">
            <a:normAutofit/>
          </a:bodyPr>
          <a:lstStyle/>
          <a:p>
            <a:r>
              <a:rPr lang="en-GB" sz="5000">
                <a:ea typeface="Calibri Light"/>
                <a:cs typeface="Calibri Light"/>
              </a:rPr>
              <a:t>The Stress Strain Curve</a:t>
            </a:r>
            <a:endParaRPr lang="en-GB" sz="5000"/>
          </a:p>
        </p:txBody>
      </p:sp>
      <p:sp>
        <p:nvSpPr>
          <p:cNvPr id="12"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AD9D7AC-D928-65B5-B10D-9C8717358B59}"/>
              </a:ext>
            </a:extLst>
          </p:cNvPr>
          <p:cNvSpPr>
            <a:spLocks noGrp="1"/>
          </p:cNvSpPr>
          <p:nvPr>
            <p:ph idx="1"/>
          </p:nvPr>
        </p:nvSpPr>
        <p:spPr>
          <a:xfrm>
            <a:off x="630936" y="2660904"/>
            <a:ext cx="4818888" cy="3547872"/>
          </a:xfrm>
        </p:spPr>
        <p:txBody>
          <a:bodyPr vert="horz" lIns="91440" tIns="45720" rIns="91440" bIns="45720" rtlCol="0" anchor="t">
            <a:normAutofit/>
          </a:bodyPr>
          <a:lstStyle/>
          <a:p>
            <a:r>
              <a:rPr lang="en-GB" sz="2200" b="1">
                <a:ea typeface="+mn-lt"/>
                <a:cs typeface="+mn-lt"/>
              </a:rPr>
              <a:t>Toe region:</a:t>
            </a:r>
            <a:r>
              <a:rPr lang="en-GB" sz="2200">
                <a:ea typeface="+mn-lt"/>
                <a:cs typeface="+mn-lt"/>
              </a:rPr>
              <a:t> collagen crimp straightening</a:t>
            </a:r>
            <a:endParaRPr lang="en-GB" sz="2200">
              <a:ea typeface="Calibri" panose="020F0502020204030204"/>
              <a:cs typeface="Calibri" panose="020F0502020204030204"/>
            </a:endParaRPr>
          </a:p>
          <a:p>
            <a:r>
              <a:rPr lang="en-GB" sz="2200" b="1">
                <a:ea typeface="+mn-lt"/>
                <a:cs typeface="+mn-lt"/>
              </a:rPr>
              <a:t>Elastic region:</a:t>
            </a:r>
            <a:r>
              <a:rPr lang="en-GB" sz="2200">
                <a:ea typeface="+mn-lt"/>
                <a:cs typeface="+mn-lt"/>
              </a:rPr>
              <a:t> reversible deformation</a:t>
            </a:r>
            <a:endParaRPr lang="en-GB" sz="2200"/>
          </a:p>
          <a:p>
            <a:r>
              <a:rPr lang="en-GB" sz="2200" b="1">
                <a:ea typeface="+mn-lt"/>
                <a:cs typeface="+mn-lt"/>
              </a:rPr>
              <a:t>Plastic region:</a:t>
            </a:r>
            <a:r>
              <a:rPr lang="en-GB" sz="2200">
                <a:ea typeface="+mn-lt"/>
                <a:cs typeface="+mn-lt"/>
              </a:rPr>
              <a:t> micro-failure begins</a:t>
            </a:r>
            <a:endParaRPr lang="en-GB" sz="2200"/>
          </a:p>
          <a:p>
            <a:r>
              <a:rPr lang="en-GB" sz="2200" b="1">
                <a:ea typeface="+mn-lt"/>
                <a:cs typeface="+mn-lt"/>
              </a:rPr>
              <a:t>Failure point:</a:t>
            </a:r>
            <a:r>
              <a:rPr lang="en-GB" sz="2200">
                <a:ea typeface="+mn-lt"/>
                <a:cs typeface="+mn-lt"/>
              </a:rPr>
              <a:t> partial or full tendon rupture</a:t>
            </a:r>
            <a:endParaRPr lang="en-GB" sz="2200"/>
          </a:p>
          <a:p>
            <a:r>
              <a:rPr lang="en-GB" sz="2200">
                <a:ea typeface="+mn-lt"/>
                <a:cs typeface="+mn-lt"/>
              </a:rPr>
              <a:t>Lateral epicondylitis occurs with repeated loading into the plastic region (Cook et al., 2016)</a:t>
            </a:r>
            <a:endParaRPr lang="en-GB" sz="2200"/>
          </a:p>
        </p:txBody>
      </p:sp>
      <p:pic>
        <p:nvPicPr>
          <p:cNvPr id="4" name="Picture 3" descr="A diagram of a strain curve&#10;&#10;AI-generated content may be incorrect.">
            <a:extLst>
              <a:ext uri="{FF2B5EF4-FFF2-40B4-BE49-F238E27FC236}">
                <a16:creationId xmlns:a16="http://schemas.microsoft.com/office/drawing/2014/main" id="{4B286581-C1BB-5F07-F2CB-78E01157EA20}"/>
              </a:ext>
            </a:extLst>
          </p:cNvPr>
          <p:cNvPicPr>
            <a:picLocks noChangeAspect="1"/>
          </p:cNvPicPr>
          <p:nvPr/>
        </p:nvPicPr>
        <p:blipFill>
          <a:blip r:embed="rId3"/>
          <a:stretch>
            <a:fillRect/>
          </a:stretch>
        </p:blipFill>
        <p:spPr>
          <a:xfrm>
            <a:off x="6099048" y="1695778"/>
            <a:ext cx="5458968" cy="3466444"/>
          </a:xfrm>
          <a:prstGeom prst="rect">
            <a:avLst/>
          </a:prstGeom>
        </p:spPr>
      </p:pic>
      <p:sp>
        <p:nvSpPr>
          <p:cNvPr id="5" name="TextBox 4">
            <a:extLst>
              <a:ext uri="{FF2B5EF4-FFF2-40B4-BE49-F238E27FC236}">
                <a16:creationId xmlns:a16="http://schemas.microsoft.com/office/drawing/2014/main" id="{A4450D38-E8F9-6143-6085-9EC3F8719375}"/>
              </a:ext>
            </a:extLst>
          </p:cNvPr>
          <p:cNvSpPr txBox="1"/>
          <p:nvPr/>
        </p:nvSpPr>
        <p:spPr>
          <a:xfrm>
            <a:off x="6099048" y="5168145"/>
            <a:ext cx="5458968" cy="346644"/>
          </a:xfrm>
          <a:prstGeom prst="rect">
            <a:avLst/>
          </a:prstGeom>
          <a:solidFill>
            <a:srgbClr val="000000">
              <a:alpha val="50000"/>
            </a:srgbClr>
          </a:solid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spcAft>
                <a:spcPts val="600"/>
              </a:spcAft>
            </a:pPr>
            <a:r>
              <a:rPr lang="en-GB" sz="1300">
                <a:solidFill>
                  <a:srgbClr val="FFFFFF"/>
                </a:solidFill>
              </a:rPr>
              <a:t>(Gregory et al., 2021)</a:t>
            </a:r>
          </a:p>
        </p:txBody>
      </p:sp>
    </p:spTree>
    <p:extLst>
      <p:ext uri="{BB962C8B-B14F-4D97-AF65-F5344CB8AC3E}">
        <p14:creationId xmlns:p14="http://schemas.microsoft.com/office/powerpoint/2010/main" val="31617053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5A41FD-4A74-5BBC-DACE-9823E88BBF9C}"/>
              </a:ext>
            </a:extLst>
          </p:cNvPr>
          <p:cNvSpPr>
            <a:spLocks noGrp="1"/>
          </p:cNvSpPr>
          <p:nvPr>
            <p:ph type="title"/>
          </p:nvPr>
        </p:nvSpPr>
        <p:spPr>
          <a:xfrm>
            <a:off x="5297762" y="329184"/>
            <a:ext cx="6251110" cy="1783080"/>
          </a:xfrm>
        </p:spPr>
        <p:txBody>
          <a:bodyPr anchor="b">
            <a:normAutofit/>
          </a:bodyPr>
          <a:lstStyle/>
          <a:p>
            <a:r>
              <a:rPr lang="en-GB" sz="5400">
                <a:ea typeface="Calibri Light"/>
                <a:cs typeface="Calibri Light"/>
              </a:rPr>
              <a:t>Mechanism of tissue failure</a:t>
            </a:r>
            <a:endParaRPr lang="en-US" sz="5400"/>
          </a:p>
        </p:txBody>
      </p:sp>
      <p:pic>
        <p:nvPicPr>
          <p:cNvPr id="4" name="Picture 3" descr="A person with headband and white shirt&#10;&#10;AI-generated content may be incorrect.">
            <a:extLst>
              <a:ext uri="{FF2B5EF4-FFF2-40B4-BE49-F238E27FC236}">
                <a16:creationId xmlns:a16="http://schemas.microsoft.com/office/drawing/2014/main" id="{2C47D880-CCC0-7855-2EFB-B4F351AF2700}"/>
              </a:ext>
            </a:extLst>
          </p:cNvPr>
          <p:cNvPicPr>
            <a:picLocks noChangeAspect="1"/>
          </p:cNvPicPr>
          <p:nvPr/>
        </p:nvPicPr>
        <p:blipFill>
          <a:blip r:embed="rId3"/>
          <a:srcRect l="33955" r="20205"/>
          <a:stretch>
            <a:fill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25"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1D5292F-150D-6736-75A0-648F8D12FF2F}"/>
              </a:ext>
            </a:extLst>
          </p:cNvPr>
          <p:cNvSpPr>
            <a:spLocks noGrp="1"/>
          </p:cNvSpPr>
          <p:nvPr>
            <p:ph idx="1"/>
          </p:nvPr>
        </p:nvSpPr>
        <p:spPr>
          <a:xfrm>
            <a:off x="5297762" y="2706624"/>
            <a:ext cx="6251110" cy="3483864"/>
          </a:xfrm>
        </p:spPr>
        <p:txBody>
          <a:bodyPr vert="horz" lIns="91440" tIns="45720" rIns="91440" bIns="45720" rtlCol="0">
            <a:normAutofit/>
          </a:bodyPr>
          <a:lstStyle/>
          <a:p>
            <a:r>
              <a:rPr lang="en-GB" sz="2200">
                <a:ea typeface="+mn-lt"/>
                <a:cs typeface="+mn-lt"/>
              </a:rPr>
              <a:t>Repetitive submaximal loading without adequate recovery</a:t>
            </a:r>
            <a:endParaRPr lang="en-GB" sz="2200">
              <a:ea typeface="Calibri" panose="020F0502020204030204"/>
              <a:cs typeface="Calibri" panose="020F0502020204030204"/>
            </a:endParaRPr>
          </a:p>
          <a:p>
            <a:r>
              <a:rPr lang="en-GB" sz="2200">
                <a:ea typeface="+mn-lt"/>
                <a:cs typeface="+mn-lt"/>
              </a:rPr>
              <a:t>Collagen disorganisation</a:t>
            </a:r>
            <a:endParaRPr lang="en-GB" sz="2200"/>
          </a:p>
          <a:p>
            <a:r>
              <a:rPr lang="en-GB" sz="2200">
                <a:ea typeface="+mn-lt"/>
                <a:cs typeface="+mn-lt"/>
              </a:rPr>
              <a:t>Reduced tensile strength</a:t>
            </a:r>
            <a:endParaRPr lang="en-GB" sz="2200"/>
          </a:p>
          <a:p>
            <a:r>
              <a:rPr lang="en-GB" sz="2200">
                <a:ea typeface="+mn-lt"/>
                <a:cs typeface="+mn-lt"/>
              </a:rPr>
              <a:t>Increased risk of re-injury under normal loads</a:t>
            </a:r>
            <a:endParaRPr lang="en-GB" sz="2200"/>
          </a:p>
        </p:txBody>
      </p:sp>
    </p:spTree>
    <p:extLst>
      <p:ext uri="{BB962C8B-B14F-4D97-AF65-F5344CB8AC3E}">
        <p14:creationId xmlns:p14="http://schemas.microsoft.com/office/powerpoint/2010/main" val="13243507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96BC62-838B-8104-3E4B-85C1B7A3AF4A}"/>
              </a:ext>
            </a:extLst>
          </p:cNvPr>
          <p:cNvSpPr>
            <a:spLocks noGrp="1"/>
          </p:cNvSpPr>
          <p:nvPr>
            <p:ph type="title"/>
          </p:nvPr>
        </p:nvSpPr>
        <p:spPr>
          <a:xfrm>
            <a:off x="640080" y="325369"/>
            <a:ext cx="4368602" cy="1956841"/>
          </a:xfrm>
        </p:spPr>
        <p:txBody>
          <a:bodyPr anchor="b">
            <a:normAutofit/>
          </a:bodyPr>
          <a:lstStyle/>
          <a:p>
            <a:r>
              <a:rPr lang="en-GB" sz="4200">
                <a:ea typeface="Calibri Light"/>
                <a:cs typeface="Calibri Light"/>
              </a:rPr>
              <a:t>The types of tendon injuries that can occur</a:t>
            </a:r>
            <a:endParaRPr lang="en-GB" sz="4200"/>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AD1FC88-3222-2686-D93B-4A5E4DE8EB2C}"/>
              </a:ext>
            </a:extLst>
          </p:cNvPr>
          <p:cNvSpPr>
            <a:spLocks noGrp="1"/>
          </p:cNvSpPr>
          <p:nvPr>
            <p:ph idx="1"/>
          </p:nvPr>
        </p:nvSpPr>
        <p:spPr>
          <a:xfrm>
            <a:off x="640080" y="2872899"/>
            <a:ext cx="4243589" cy="3320668"/>
          </a:xfrm>
        </p:spPr>
        <p:txBody>
          <a:bodyPr vert="horz" lIns="91440" tIns="45720" rIns="91440" bIns="45720" rtlCol="0">
            <a:normAutofit/>
          </a:bodyPr>
          <a:lstStyle/>
          <a:p>
            <a:r>
              <a:rPr lang="en-GB" sz="2200">
                <a:ea typeface="+mn-lt"/>
                <a:cs typeface="+mn-lt"/>
              </a:rPr>
              <a:t>Reactive tendinopathy</a:t>
            </a:r>
            <a:endParaRPr lang="en-GB" sz="2200">
              <a:ea typeface="Calibri" panose="020F0502020204030204"/>
              <a:cs typeface="Calibri" panose="020F0502020204030204"/>
            </a:endParaRPr>
          </a:p>
          <a:p>
            <a:r>
              <a:rPr lang="en-GB" sz="2200">
                <a:ea typeface="+mn-lt"/>
                <a:cs typeface="+mn-lt"/>
              </a:rPr>
              <a:t>Tendon disrepair/degeneration</a:t>
            </a:r>
            <a:endParaRPr lang="en-GB" sz="2200"/>
          </a:p>
          <a:p>
            <a:r>
              <a:rPr lang="en-GB" sz="2200">
                <a:ea typeface="+mn-lt"/>
                <a:cs typeface="+mn-lt"/>
              </a:rPr>
              <a:t>Partial tearing in chronic cases (Ma &amp; Wang, 2020)</a:t>
            </a:r>
            <a:endParaRPr lang="en-GB" sz="2200">
              <a:ea typeface="Calibri"/>
              <a:cs typeface="Calibri"/>
            </a:endParaRPr>
          </a:p>
          <a:p>
            <a:endParaRPr lang="en-GB" sz="2200">
              <a:ea typeface="Calibri"/>
              <a:cs typeface="Calibri"/>
            </a:endParaRPr>
          </a:p>
        </p:txBody>
      </p:sp>
      <p:pic>
        <p:nvPicPr>
          <p:cNvPr id="4" name="Picture 3" descr="ECRB muscle and tendon">
            <a:extLst>
              <a:ext uri="{FF2B5EF4-FFF2-40B4-BE49-F238E27FC236}">
                <a16:creationId xmlns:a16="http://schemas.microsoft.com/office/drawing/2014/main" id="{237641B3-5053-946A-51BD-D13F0FEC3658}"/>
              </a:ext>
            </a:extLst>
          </p:cNvPr>
          <p:cNvPicPr>
            <a:picLocks noChangeAspect="1"/>
          </p:cNvPicPr>
          <p:nvPr/>
        </p:nvPicPr>
        <p:blipFill>
          <a:blip r:embed="rId3"/>
          <a:srcRect t="3293" r="1"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5" name="TextBox 4">
            <a:extLst>
              <a:ext uri="{FF2B5EF4-FFF2-40B4-BE49-F238E27FC236}">
                <a16:creationId xmlns:a16="http://schemas.microsoft.com/office/drawing/2014/main" id="{91501B8C-FA29-5992-4088-CCA074B434C5}"/>
              </a:ext>
            </a:extLst>
          </p:cNvPr>
          <p:cNvSpPr txBox="1"/>
          <p:nvPr/>
        </p:nvSpPr>
        <p:spPr>
          <a:xfrm>
            <a:off x="3594643" y="5933755"/>
            <a:ext cx="2822446"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rgbClr val="263238"/>
                </a:solidFill>
                <a:highlight>
                  <a:srgbClr val="FFFFFF"/>
                </a:highlight>
                <a:ea typeface="+mn-lt"/>
                <a:cs typeface="+mn-lt"/>
              </a:rPr>
              <a:t>(American Academy of Orthopaedic Surgeons, 2003)</a:t>
            </a:r>
            <a:endParaRPr lang="en-US" dirty="0"/>
          </a:p>
        </p:txBody>
      </p:sp>
    </p:spTree>
    <p:extLst>
      <p:ext uri="{BB962C8B-B14F-4D97-AF65-F5344CB8AC3E}">
        <p14:creationId xmlns:p14="http://schemas.microsoft.com/office/powerpoint/2010/main" val="41548282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46B0A3-549F-8D8A-8F79-8A24DFE7A412}"/>
              </a:ext>
            </a:extLst>
          </p:cNvPr>
          <p:cNvSpPr>
            <a:spLocks noGrp="1"/>
          </p:cNvSpPr>
          <p:nvPr>
            <p:ph type="title"/>
          </p:nvPr>
        </p:nvSpPr>
        <p:spPr/>
        <p:txBody>
          <a:bodyPr/>
          <a:lstStyle/>
          <a:p>
            <a:r>
              <a:rPr lang="en-GB" dirty="0">
                <a:ea typeface="Calibri Light"/>
                <a:cs typeface="Calibri Light"/>
              </a:rPr>
              <a:t>Healing Process</a:t>
            </a:r>
            <a:endParaRPr lang="en-GB" dirty="0"/>
          </a:p>
        </p:txBody>
      </p:sp>
      <p:sp>
        <p:nvSpPr>
          <p:cNvPr id="3" name="Content Placeholder 2">
            <a:extLst>
              <a:ext uri="{FF2B5EF4-FFF2-40B4-BE49-F238E27FC236}">
                <a16:creationId xmlns:a16="http://schemas.microsoft.com/office/drawing/2014/main" id="{0245560C-F2CD-E71E-4FB0-FDE90216FB13}"/>
              </a:ext>
            </a:extLst>
          </p:cNvPr>
          <p:cNvSpPr>
            <a:spLocks noGrp="1"/>
          </p:cNvSpPr>
          <p:nvPr>
            <p:ph idx="1"/>
          </p:nvPr>
        </p:nvSpPr>
        <p:spPr/>
        <p:txBody>
          <a:bodyPr vert="horz" lIns="91440" tIns="45720" rIns="91440" bIns="45720" rtlCol="0" anchor="t">
            <a:normAutofit/>
          </a:bodyPr>
          <a:lstStyle/>
          <a:p>
            <a:r>
              <a:rPr lang="en-GB" dirty="0">
                <a:latin typeface="Calibri"/>
                <a:ea typeface="Calibri"/>
                <a:cs typeface="Calibri"/>
              </a:rPr>
              <a:t>Inflammatory (0–7 days): Increased vascularity and fibroblast activity</a:t>
            </a:r>
            <a:endParaRPr lang="en-US" dirty="0">
              <a:ea typeface="Calibri" panose="020F0502020204030204"/>
              <a:cs typeface="Calibri" panose="020F0502020204030204"/>
            </a:endParaRPr>
          </a:p>
          <a:p>
            <a:r>
              <a:rPr lang="en-GB" dirty="0">
                <a:latin typeface="Calibri"/>
                <a:ea typeface="Calibri"/>
                <a:cs typeface="Calibri"/>
              </a:rPr>
              <a:t>Proliferative (1–6 weeks): Collagen type III deposition</a:t>
            </a:r>
            <a:endParaRPr lang="en-GB" dirty="0">
              <a:ea typeface="Calibri"/>
              <a:cs typeface="Calibri"/>
            </a:endParaRPr>
          </a:p>
          <a:p>
            <a:r>
              <a:rPr lang="en-GB" dirty="0">
                <a:latin typeface="Calibri"/>
                <a:ea typeface="Calibri"/>
                <a:cs typeface="Calibri"/>
              </a:rPr>
              <a:t>Remodelling (6 weeks–6 months): Collagen type I replaces type III, improving tensile strength (Nimgade et al., 2005).</a:t>
            </a:r>
            <a:endParaRPr lang="en-GB" dirty="0">
              <a:ea typeface="Calibri"/>
              <a:cs typeface="Calibri"/>
            </a:endParaRPr>
          </a:p>
          <a:p>
            <a:r>
              <a:rPr lang="en-GB" dirty="0">
                <a:ea typeface="+mn-lt"/>
                <a:cs typeface="+mn-lt"/>
              </a:rPr>
              <a:t>Tendons heal slowly due to low blood supply</a:t>
            </a:r>
            <a:endParaRPr lang="en-GB" dirty="0">
              <a:ea typeface="Calibri"/>
              <a:cs typeface="Calibri"/>
            </a:endParaRPr>
          </a:p>
          <a:p>
            <a:r>
              <a:rPr lang="en-GB" dirty="0">
                <a:ea typeface="+mn-lt"/>
                <a:cs typeface="+mn-lt"/>
              </a:rPr>
              <a:t>Load must be progressive and controlled</a:t>
            </a:r>
            <a:endParaRPr lang="en-GB" dirty="0"/>
          </a:p>
          <a:p>
            <a:r>
              <a:rPr lang="en-GB" dirty="0">
                <a:ea typeface="+mn-lt"/>
                <a:cs typeface="+mn-lt"/>
              </a:rPr>
              <a:t>Underloading can result in poor collagen alignment.</a:t>
            </a:r>
            <a:endParaRPr lang="en-GB" dirty="0"/>
          </a:p>
          <a:p>
            <a:r>
              <a:rPr lang="en-GB" dirty="0">
                <a:ea typeface="+mn-lt"/>
                <a:cs typeface="+mn-lt"/>
              </a:rPr>
              <a:t>Overloading can cause re-injury and degeneration. </a:t>
            </a:r>
            <a:r>
              <a:rPr lang="en-GB" dirty="0">
                <a:latin typeface="Calibri"/>
                <a:ea typeface="+mn-lt"/>
                <a:cs typeface="Calibri"/>
              </a:rPr>
              <a:t>(</a:t>
            </a:r>
            <a:r>
              <a:rPr lang="en-GB" dirty="0" err="1">
                <a:latin typeface="Calibri"/>
                <a:ea typeface="+mn-lt"/>
                <a:cs typeface="Calibri"/>
              </a:rPr>
              <a:t>Darrieutort</a:t>
            </a:r>
            <a:r>
              <a:rPr lang="en-GB" dirty="0">
                <a:latin typeface="Calibri"/>
                <a:ea typeface="+mn-lt"/>
                <a:cs typeface="Calibri"/>
              </a:rPr>
              <a:t>‑Laffite et al., 2024).</a:t>
            </a:r>
          </a:p>
          <a:p>
            <a:endParaRPr lang="en-GB" dirty="0">
              <a:ea typeface="Calibri"/>
              <a:cs typeface="Calibri"/>
            </a:endParaRPr>
          </a:p>
          <a:p>
            <a:endParaRPr lang="en-GB" dirty="0">
              <a:ea typeface="Calibri"/>
              <a:cs typeface="Calibri"/>
            </a:endParaRPr>
          </a:p>
          <a:p>
            <a:endParaRPr lang="en-GB" dirty="0">
              <a:ea typeface="Calibri"/>
              <a:cs typeface="Calibri"/>
            </a:endParaRPr>
          </a:p>
          <a:p>
            <a:pPr marL="0" indent="0">
              <a:buNone/>
            </a:pPr>
            <a:endParaRPr lang="en-GB" dirty="0">
              <a:ea typeface="Calibri"/>
              <a:cs typeface="Calibri"/>
            </a:endParaRPr>
          </a:p>
        </p:txBody>
      </p:sp>
    </p:spTree>
    <p:extLst>
      <p:ext uri="{BB962C8B-B14F-4D97-AF65-F5344CB8AC3E}">
        <p14:creationId xmlns:p14="http://schemas.microsoft.com/office/powerpoint/2010/main" val="10738592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BFB43D-0D42-A27B-D581-1E13B90C1846}"/>
              </a:ext>
            </a:extLst>
          </p:cNvPr>
          <p:cNvSpPr>
            <a:spLocks noGrp="1"/>
          </p:cNvSpPr>
          <p:nvPr>
            <p:ph type="title"/>
          </p:nvPr>
        </p:nvSpPr>
        <p:spPr>
          <a:xfrm>
            <a:off x="640080" y="325369"/>
            <a:ext cx="4368602" cy="1956841"/>
          </a:xfrm>
        </p:spPr>
        <p:txBody>
          <a:bodyPr anchor="b">
            <a:normAutofit/>
          </a:bodyPr>
          <a:lstStyle/>
          <a:p>
            <a:r>
              <a:rPr lang="en-GB" sz="4200">
                <a:latin typeface="Calibri Light"/>
                <a:ea typeface="Calibri Light"/>
                <a:cs typeface="Calibri Light"/>
              </a:rPr>
              <a:t>Range of Movement &amp; Joint Arthrokinematics</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E0FA28C-ADC4-33EC-95D8-B9CD51201531}"/>
              </a:ext>
            </a:extLst>
          </p:cNvPr>
          <p:cNvSpPr>
            <a:spLocks noGrp="1"/>
          </p:cNvSpPr>
          <p:nvPr>
            <p:ph idx="1"/>
          </p:nvPr>
        </p:nvSpPr>
        <p:spPr>
          <a:xfrm>
            <a:off x="640080" y="2872899"/>
            <a:ext cx="5868229" cy="3320668"/>
          </a:xfrm>
        </p:spPr>
        <p:txBody>
          <a:bodyPr vert="horz" lIns="91440" tIns="45720" rIns="91440" bIns="45720" rtlCol="0" anchor="t">
            <a:normAutofit/>
          </a:bodyPr>
          <a:lstStyle/>
          <a:p>
            <a:r>
              <a:rPr lang="en-GB" sz="2200" dirty="0">
                <a:ea typeface="+mn-lt"/>
                <a:cs typeface="+mn-lt"/>
              </a:rPr>
              <a:t>Hinge joint</a:t>
            </a:r>
            <a:endParaRPr lang="en-GB" sz="2200" dirty="0">
              <a:ea typeface="Calibri" panose="020F0502020204030204"/>
              <a:cs typeface="Calibri" panose="020F0502020204030204"/>
            </a:endParaRPr>
          </a:p>
          <a:p>
            <a:r>
              <a:rPr lang="en-GB" sz="2200" dirty="0">
                <a:latin typeface="Calibri"/>
                <a:ea typeface="Calibri"/>
                <a:cs typeface="Calibri"/>
              </a:rPr>
              <a:t>Humeroulnar and radio capitellar joints (flexion and extension)</a:t>
            </a:r>
          </a:p>
          <a:p>
            <a:r>
              <a:rPr lang="en-GB" sz="2200" dirty="0">
                <a:latin typeface="Calibri"/>
                <a:ea typeface="Calibri"/>
                <a:cs typeface="Calibri"/>
              </a:rPr>
              <a:t>Proximal radioulnar joint  (pronation and supination)</a:t>
            </a:r>
            <a:endParaRPr lang="en-GB" dirty="0"/>
          </a:p>
          <a:p>
            <a:r>
              <a:rPr lang="en-GB" sz="2200" dirty="0">
                <a:latin typeface="Calibri"/>
                <a:ea typeface="Calibri"/>
                <a:cs typeface="Calibri"/>
              </a:rPr>
              <a:t>ROM: 30–130° flexion/extension, 50° pronation, 50° supination (Lockard, 2006)</a:t>
            </a:r>
            <a:endParaRPr lang="en-GB" dirty="0">
              <a:ea typeface="Calibri"/>
              <a:cs typeface="Calibri"/>
            </a:endParaRPr>
          </a:p>
          <a:p>
            <a:endParaRPr lang="en-GB" sz="2200" dirty="0">
              <a:ea typeface="Calibri"/>
              <a:cs typeface="Calibri"/>
            </a:endParaRPr>
          </a:p>
          <a:p>
            <a:endParaRPr lang="en-GB" sz="2200">
              <a:ea typeface="Calibri"/>
              <a:cs typeface="Calibri"/>
            </a:endParaRPr>
          </a:p>
        </p:txBody>
      </p:sp>
      <p:pic>
        <p:nvPicPr>
          <p:cNvPr id="4" name="Picture 3" descr="A person holding their elbow&#10;&#10;AI-generated content may be incorrect.">
            <a:extLst>
              <a:ext uri="{FF2B5EF4-FFF2-40B4-BE49-F238E27FC236}">
                <a16:creationId xmlns:a16="http://schemas.microsoft.com/office/drawing/2014/main" id="{0DD95000-8FD9-1C97-D219-1BDC05EB2E07}"/>
              </a:ext>
            </a:extLst>
          </p:cNvPr>
          <p:cNvPicPr>
            <a:picLocks noChangeAspect="1"/>
          </p:cNvPicPr>
          <p:nvPr/>
        </p:nvPicPr>
        <p:blipFill>
          <a:blip r:embed="rId3"/>
          <a:srcRect l="19461" r="12834"/>
          <a:stretch>
            <a:fillRect/>
          </a:stretch>
        </p:blipFill>
        <p:spPr>
          <a:xfrm>
            <a:off x="6548154" y="10"/>
            <a:ext cx="5642323"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9066318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AC9909-0AB0-FF87-CA7C-A1B870EA6C45}"/>
              </a:ext>
            </a:extLst>
          </p:cNvPr>
          <p:cNvSpPr>
            <a:spLocks noGrp="1"/>
          </p:cNvSpPr>
          <p:nvPr>
            <p:ph type="title"/>
          </p:nvPr>
        </p:nvSpPr>
        <p:spPr/>
        <p:txBody>
          <a:bodyPr/>
          <a:lstStyle/>
          <a:p>
            <a:r>
              <a:rPr lang="en-GB" dirty="0">
                <a:ea typeface="Calibri Light"/>
                <a:cs typeface="Calibri Light"/>
              </a:rPr>
              <a:t>Isometric Wrist Extension Hold</a:t>
            </a:r>
          </a:p>
        </p:txBody>
      </p:sp>
      <p:sp>
        <p:nvSpPr>
          <p:cNvPr id="3" name="Content Placeholder 2">
            <a:extLst>
              <a:ext uri="{FF2B5EF4-FFF2-40B4-BE49-F238E27FC236}">
                <a16:creationId xmlns:a16="http://schemas.microsoft.com/office/drawing/2014/main" id="{738016E4-AA8E-213B-CD38-0BE898BEEC4B}"/>
              </a:ext>
            </a:extLst>
          </p:cNvPr>
          <p:cNvSpPr>
            <a:spLocks noGrp="1"/>
          </p:cNvSpPr>
          <p:nvPr>
            <p:ph idx="1"/>
          </p:nvPr>
        </p:nvSpPr>
        <p:spPr>
          <a:xfrm>
            <a:off x="838200" y="1753739"/>
            <a:ext cx="7553865" cy="4423224"/>
          </a:xfrm>
        </p:spPr>
        <p:txBody>
          <a:bodyPr vert="horz" lIns="91440" tIns="45720" rIns="91440" bIns="45720" rtlCol="0" anchor="t">
            <a:normAutofit/>
          </a:bodyPr>
          <a:lstStyle/>
          <a:p>
            <a:r>
              <a:rPr lang="en-GB" b="1" dirty="0">
                <a:ea typeface="+mn-lt"/>
                <a:cs typeface="+mn-lt"/>
              </a:rPr>
              <a:t>Rehabilitation Stage:</a:t>
            </a:r>
            <a:r>
              <a:rPr lang="en-GB" dirty="0">
                <a:ea typeface="+mn-lt"/>
                <a:cs typeface="+mn-lt"/>
              </a:rPr>
              <a:t> Acute / Pain Modulation Phase</a:t>
            </a:r>
            <a:endParaRPr lang="en-GB" dirty="0">
              <a:ea typeface="Calibri" panose="020F0502020204030204"/>
              <a:cs typeface="Calibri" panose="020F0502020204030204"/>
            </a:endParaRPr>
          </a:p>
          <a:p>
            <a:r>
              <a:rPr lang="en-GB" b="1" dirty="0">
                <a:ea typeface="+mn-lt"/>
                <a:cs typeface="+mn-lt"/>
              </a:rPr>
              <a:t>Target Tissue:</a:t>
            </a:r>
            <a:r>
              <a:rPr lang="en-GB" dirty="0">
                <a:ea typeface="+mn-lt"/>
                <a:cs typeface="+mn-lt"/>
              </a:rPr>
              <a:t> Common extensor tendon</a:t>
            </a:r>
          </a:p>
          <a:p>
            <a:r>
              <a:rPr lang="en-GB" b="1" dirty="0">
                <a:ea typeface="Calibri" panose="020F0502020204030204"/>
                <a:cs typeface="Calibri" panose="020F0502020204030204"/>
              </a:rPr>
              <a:t>Aim:</a:t>
            </a:r>
            <a:r>
              <a:rPr lang="en-GB" dirty="0">
                <a:ea typeface="Calibri" panose="020F0502020204030204"/>
                <a:cs typeface="Calibri" panose="020F0502020204030204"/>
              </a:rPr>
              <a:t> Reduce pain and maintain neuromuscular activation without excessive tendon strain (Rio et al., 2015)</a:t>
            </a:r>
          </a:p>
        </p:txBody>
      </p:sp>
      <p:pic>
        <p:nvPicPr>
          <p:cNvPr id="4" name="MicrosoftTeams-video">
            <a:hlinkClick r:id="" action="ppaction://media"/>
            <a:extLst>
              <a:ext uri="{FF2B5EF4-FFF2-40B4-BE49-F238E27FC236}">
                <a16:creationId xmlns:a16="http://schemas.microsoft.com/office/drawing/2014/main" id="{E6454BDC-BAF7-400A-40F8-EFA20DDCDD18}"/>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8588226" y="1059612"/>
            <a:ext cx="3094037" cy="5486400"/>
          </a:xfrm>
          <a:prstGeom prst="rect">
            <a:avLst/>
          </a:prstGeom>
        </p:spPr>
      </p:pic>
    </p:spTree>
    <p:extLst>
      <p:ext uri="{BB962C8B-B14F-4D97-AF65-F5344CB8AC3E}">
        <p14:creationId xmlns:p14="http://schemas.microsoft.com/office/powerpoint/2010/main" val="32637539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DC3EA1-EEE9-06A3-346D-CFC9ED14D75C}"/>
              </a:ext>
            </a:extLst>
          </p:cNvPr>
          <p:cNvSpPr>
            <a:spLocks noGrp="1"/>
          </p:cNvSpPr>
          <p:nvPr>
            <p:ph type="title"/>
          </p:nvPr>
        </p:nvSpPr>
        <p:spPr/>
        <p:txBody>
          <a:bodyPr/>
          <a:lstStyle/>
          <a:p>
            <a:r>
              <a:rPr lang="en-GB" dirty="0">
                <a:ea typeface="Calibri Light"/>
                <a:cs typeface="Calibri Light"/>
              </a:rPr>
              <a:t>Concentric Wrist Extension</a:t>
            </a:r>
            <a:endParaRPr lang="en-GB" dirty="0"/>
          </a:p>
        </p:txBody>
      </p:sp>
      <p:sp>
        <p:nvSpPr>
          <p:cNvPr id="3" name="Content Placeholder 2">
            <a:extLst>
              <a:ext uri="{FF2B5EF4-FFF2-40B4-BE49-F238E27FC236}">
                <a16:creationId xmlns:a16="http://schemas.microsoft.com/office/drawing/2014/main" id="{8BF9E2C6-092F-7C7F-6F82-67F7A3D3B996}"/>
              </a:ext>
            </a:extLst>
          </p:cNvPr>
          <p:cNvSpPr>
            <a:spLocks noGrp="1"/>
          </p:cNvSpPr>
          <p:nvPr>
            <p:ph idx="1"/>
          </p:nvPr>
        </p:nvSpPr>
        <p:spPr>
          <a:xfrm>
            <a:off x="838200" y="2113174"/>
            <a:ext cx="7237563" cy="3014243"/>
          </a:xfrm>
        </p:spPr>
        <p:txBody>
          <a:bodyPr vert="horz" lIns="91440" tIns="45720" rIns="91440" bIns="45720" rtlCol="0" anchor="t">
            <a:normAutofit/>
          </a:bodyPr>
          <a:lstStyle/>
          <a:p>
            <a:r>
              <a:rPr lang="en-GB" b="1" dirty="0">
                <a:ea typeface="+mn-lt"/>
                <a:cs typeface="+mn-lt"/>
              </a:rPr>
              <a:t>Rehabilitation Stage:</a:t>
            </a:r>
            <a:r>
              <a:rPr lang="en-GB" dirty="0">
                <a:ea typeface="+mn-lt"/>
                <a:cs typeface="+mn-lt"/>
              </a:rPr>
              <a:t> Early Subacute Phase</a:t>
            </a:r>
            <a:endParaRPr lang="en-GB" dirty="0">
              <a:ea typeface="Calibri" panose="020F0502020204030204"/>
              <a:cs typeface="Calibri" panose="020F0502020204030204"/>
            </a:endParaRPr>
          </a:p>
          <a:p>
            <a:r>
              <a:rPr lang="en-GB" b="1" dirty="0">
                <a:ea typeface="+mn-lt"/>
                <a:cs typeface="+mn-lt"/>
              </a:rPr>
              <a:t>Target Tissue:</a:t>
            </a:r>
            <a:r>
              <a:rPr lang="en-GB" dirty="0">
                <a:ea typeface="+mn-lt"/>
                <a:cs typeface="+mn-lt"/>
              </a:rPr>
              <a:t> Wrist extensor muscle–tendon unit</a:t>
            </a:r>
          </a:p>
          <a:p>
            <a:r>
              <a:rPr lang="en-GB" b="1" dirty="0">
                <a:ea typeface="Calibri"/>
                <a:cs typeface="Calibri"/>
              </a:rPr>
              <a:t>Aim:</a:t>
            </a:r>
            <a:r>
              <a:rPr lang="en-GB" dirty="0">
                <a:ea typeface="Calibri"/>
                <a:cs typeface="Calibri"/>
              </a:rPr>
              <a:t> Restore controlled tendon loading following pain reduction</a:t>
            </a:r>
          </a:p>
        </p:txBody>
      </p:sp>
      <p:pic>
        <p:nvPicPr>
          <p:cNvPr id="4" name="MicrosoftTeams-video (1)">
            <a:hlinkClick r:id="" action="ppaction://media"/>
            <a:extLst>
              <a:ext uri="{FF2B5EF4-FFF2-40B4-BE49-F238E27FC236}">
                <a16:creationId xmlns:a16="http://schemas.microsoft.com/office/drawing/2014/main" id="{FBD1E2C6-67AB-C72C-4EF7-2C6F62B451C5}"/>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8257546" y="700177"/>
            <a:ext cx="3094037" cy="5486400"/>
          </a:xfrm>
          <a:prstGeom prst="rect">
            <a:avLst/>
          </a:prstGeom>
        </p:spPr>
      </p:pic>
    </p:spTree>
    <p:extLst>
      <p:ext uri="{BB962C8B-B14F-4D97-AF65-F5344CB8AC3E}">
        <p14:creationId xmlns:p14="http://schemas.microsoft.com/office/powerpoint/2010/main" val="8672053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D0FE25-EDA7-5699-F808-22A84EBB9DCF}"/>
              </a:ext>
            </a:extLst>
          </p:cNvPr>
          <p:cNvSpPr>
            <a:spLocks noGrp="1"/>
          </p:cNvSpPr>
          <p:nvPr>
            <p:ph type="title"/>
          </p:nvPr>
        </p:nvSpPr>
        <p:spPr/>
        <p:txBody>
          <a:bodyPr/>
          <a:lstStyle/>
          <a:p>
            <a:r>
              <a:rPr lang="en-GB" dirty="0">
                <a:ea typeface="Calibri Light"/>
                <a:cs typeface="Calibri Light"/>
              </a:rPr>
              <a:t>Eccentric Wrist Extension</a:t>
            </a:r>
            <a:endParaRPr lang="en-GB" dirty="0"/>
          </a:p>
        </p:txBody>
      </p:sp>
      <p:sp>
        <p:nvSpPr>
          <p:cNvPr id="3" name="Content Placeholder 2">
            <a:extLst>
              <a:ext uri="{FF2B5EF4-FFF2-40B4-BE49-F238E27FC236}">
                <a16:creationId xmlns:a16="http://schemas.microsoft.com/office/drawing/2014/main" id="{10968BE1-6EEE-AAC7-3ADC-D2A2F26E314F}"/>
              </a:ext>
            </a:extLst>
          </p:cNvPr>
          <p:cNvSpPr>
            <a:spLocks noGrp="1"/>
          </p:cNvSpPr>
          <p:nvPr>
            <p:ph idx="1"/>
          </p:nvPr>
        </p:nvSpPr>
        <p:spPr>
          <a:xfrm>
            <a:off x="838200" y="2127551"/>
            <a:ext cx="7223185" cy="2956734"/>
          </a:xfrm>
        </p:spPr>
        <p:txBody>
          <a:bodyPr vert="horz" lIns="91440" tIns="45720" rIns="91440" bIns="45720" rtlCol="0" anchor="t">
            <a:normAutofit/>
          </a:bodyPr>
          <a:lstStyle/>
          <a:p>
            <a:r>
              <a:rPr lang="en-GB" b="1" dirty="0">
                <a:ea typeface="+mn-lt"/>
                <a:cs typeface="+mn-lt"/>
              </a:rPr>
              <a:t>Rehabilitation Stage:</a:t>
            </a:r>
            <a:r>
              <a:rPr lang="en-GB" dirty="0">
                <a:ea typeface="+mn-lt"/>
                <a:cs typeface="+mn-lt"/>
              </a:rPr>
              <a:t> Tendon Remodelling Phase</a:t>
            </a:r>
            <a:endParaRPr lang="en-GB" dirty="0">
              <a:ea typeface="Calibri" panose="020F0502020204030204"/>
              <a:cs typeface="Calibri" panose="020F0502020204030204"/>
            </a:endParaRPr>
          </a:p>
          <a:p>
            <a:r>
              <a:rPr lang="en-GB" b="1" dirty="0">
                <a:ea typeface="+mn-lt"/>
                <a:cs typeface="+mn-lt"/>
              </a:rPr>
              <a:t>Target Tissue:</a:t>
            </a:r>
            <a:r>
              <a:rPr lang="en-GB" dirty="0">
                <a:ea typeface="+mn-lt"/>
                <a:cs typeface="+mn-lt"/>
              </a:rPr>
              <a:t> Common extensor tendon</a:t>
            </a:r>
          </a:p>
          <a:p>
            <a:r>
              <a:rPr lang="en-GB" b="1" dirty="0">
                <a:ea typeface="Calibri"/>
                <a:cs typeface="Calibri"/>
              </a:rPr>
              <a:t>Aim:</a:t>
            </a:r>
            <a:r>
              <a:rPr lang="en-GB" dirty="0">
                <a:ea typeface="Calibri"/>
                <a:cs typeface="Calibri"/>
              </a:rPr>
              <a:t> Promotes tendon remodelling and increases patient's load tolerance (Rio et al., 2015)</a:t>
            </a:r>
          </a:p>
        </p:txBody>
      </p:sp>
      <p:pic>
        <p:nvPicPr>
          <p:cNvPr id="4" name="MicrosoftTeams-video (2)">
            <a:hlinkClick r:id="" action="ppaction://media"/>
            <a:extLst>
              <a:ext uri="{FF2B5EF4-FFF2-40B4-BE49-F238E27FC236}">
                <a16:creationId xmlns:a16="http://schemas.microsoft.com/office/drawing/2014/main" id="{870C7FAA-E9F6-DB28-0F28-1F93D332AB84}"/>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8279861" y="685800"/>
            <a:ext cx="3078163" cy="5486400"/>
          </a:xfrm>
          <a:prstGeom prst="rect">
            <a:avLst/>
          </a:prstGeom>
        </p:spPr>
      </p:pic>
    </p:spTree>
    <p:extLst>
      <p:ext uri="{BB962C8B-B14F-4D97-AF65-F5344CB8AC3E}">
        <p14:creationId xmlns:p14="http://schemas.microsoft.com/office/powerpoint/2010/main" val="8716184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8F68D8-552B-F140-B872-8376B366BC0A}"/>
              </a:ext>
            </a:extLst>
          </p:cNvPr>
          <p:cNvSpPr>
            <a:spLocks noGrp="1"/>
          </p:cNvSpPr>
          <p:nvPr>
            <p:ph type="title"/>
          </p:nvPr>
        </p:nvSpPr>
        <p:spPr>
          <a:xfrm>
            <a:off x="838200" y="365125"/>
            <a:ext cx="7381336" cy="1339940"/>
          </a:xfrm>
        </p:spPr>
        <p:txBody>
          <a:bodyPr/>
          <a:lstStyle/>
          <a:p>
            <a:r>
              <a:rPr lang="en-GB" dirty="0">
                <a:ea typeface="Calibri Light"/>
                <a:cs typeface="Calibri Light"/>
              </a:rPr>
              <a:t>Forearm Supination/Pronation with resistance</a:t>
            </a:r>
          </a:p>
        </p:txBody>
      </p:sp>
      <p:sp>
        <p:nvSpPr>
          <p:cNvPr id="3" name="Content Placeholder 2">
            <a:extLst>
              <a:ext uri="{FF2B5EF4-FFF2-40B4-BE49-F238E27FC236}">
                <a16:creationId xmlns:a16="http://schemas.microsoft.com/office/drawing/2014/main" id="{98AE5573-C20F-0764-9704-98747EECE620}"/>
              </a:ext>
            </a:extLst>
          </p:cNvPr>
          <p:cNvSpPr>
            <a:spLocks noGrp="1"/>
          </p:cNvSpPr>
          <p:nvPr>
            <p:ph idx="1"/>
          </p:nvPr>
        </p:nvSpPr>
        <p:spPr>
          <a:xfrm>
            <a:off x="823823" y="2170683"/>
            <a:ext cx="7395713" cy="3071752"/>
          </a:xfrm>
        </p:spPr>
        <p:txBody>
          <a:bodyPr vert="horz" lIns="91440" tIns="45720" rIns="91440" bIns="45720" rtlCol="0" anchor="t">
            <a:normAutofit/>
          </a:bodyPr>
          <a:lstStyle/>
          <a:p>
            <a:r>
              <a:rPr lang="en-GB" b="1" dirty="0">
                <a:ea typeface="+mn-lt"/>
                <a:cs typeface="+mn-lt"/>
              </a:rPr>
              <a:t>Rehabilitation Stage:</a:t>
            </a:r>
            <a:r>
              <a:rPr lang="en-GB" dirty="0">
                <a:ea typeface="+mn-lt"/>
                <a:cs typeface="+mn-lt"/>
              </a:rPr>
              <a:t> Mid to Late Subacute Phase</a:t>
            </a:r>
            <a:endParaRPr lang="en-GB" dirty="0">
              <a:ea typeface="Calibri" panose="020F0502020204030204"/>
              <a:cs typeface="Calibri" panose="020F0502020204030204"/>
            </a:endParaRPr>
          </a:p>
          <a:p>
            <a:r>
              <a:rPr lang="en-GB" b="1" dirty="0">
                <a:ea typeface="+mn-lt"/>
                <a:cs typeface="+mn-lt"/>
              </a:rPr>
              <a:t>Target Tissue:</a:t>
            </a:r>
            <a:r>
              <a:rPr lang="en-GB" dirty="0">
                <a:ea typeface="+mn-lt"/>
                <a:cs typeface="+mn-lt"/>
              </a:rPr>
              <a:t> Forearm extensor synergy and associated tendon structures</a:t>
            </a:r>
          </a:p>
          <a:p>
            <a:r>
              <a:rPr lang="en-GB" b="1" dirty="0">
                <a:ea typeface="Calibri"/>
                <a:cs typeface="Calibri"/>
              </a:rPr>
              <a:t>Aim:</a:t>
            </a:r>
            <a:r>
              <a:rPr lang="en-GB" dirty="0">
                <a:ea typeface="Calibri"/>
                <a:cs typeface="Calibri"/>
              </a:rPr>
              <a:t> Enhances functional strength, improves load tolerance through synergistic activation</a:t>
            </a:r>
          </a:p>
        </p:txBody>
      </p:sp>
      <p:pic>
        <p:nvPicPr>
          <p:cNvPr id="4" name="MicrosoftTeams-video (4)">
            <a:hlinkClick r:id="" action="ppaction://media"/>
            <a:extLst>
              <a:ext uri="{FF2B5EF4-FFF2-40B4-BE49-F238E27FC236}">
                <a16:creationId xmlns:a16="http://schemas.microsoft.com/office/drawing/2014/main" id="{A6EC7A63-EB3F-02EF-5219-1B77197D9109}"/>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8257546" y="685800"/>
            <a:ext cx="3094037" cy="5486400"/>
          </a:xfrm>
          <a:prstGeom prst="rect">
            <a:avLst/>
          </a:prstGeom>
        </p:spPr>
      </p:pic>
    </p:spTree>
    <p:extLst>
      <p:ext uri="{BB962C8B-B14F-4D97-AF65-F5344CB8AC3E}">
        <p14:creationId xmlns:p14="http://schemas.microsoft.com/office/powerpoint/2010/main" val="20584158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C1F2A4-8B20-F2A9-A457-D3D6251BCEEC}"/>
              </a:ext>
            </a:extLst>
          </p:cNvPr>
          <p:cNvSpPr>
            <a:spLocks noGrp="1"/>
          </p:cNvSpPr>
          <p:nvPr>
            <p:ph type="title"/>
          </p:nvPr>
        </p:nvSpPr>
        <p:spPr>
          <a:xfrm>
            <a:off x="838200" y="365125"/>
            <a:ext cx="7021902" cy="1339940"/>
          </a:xfrm>
        </p:spPr>
        <p:txBody>
          <a:bodyPr/>
          <a:lstStyle/>
          <a:p>
            <a:r>
              <a:rPr lang="en-GB" dirty="0">
                <a:ea typeface="Calibri Light"/>
                <a:cs typeface="Calibri Light"/>
              </a:rPr>
              <a:t>Neutral Wrist Grip Strengthening</a:t>
            </a:r>
            <a:endParaRPr lang="en-GB" dirty="0"/>
          </a:p>
        </p:txBody>
      </p:sp>
      <p:sp>
        <p:nvSpPr>
          <p:cNvPr id="3" name="Content Placeholder 2">
            <a:extLst>
              <a:ext uri="{FF2B5EF4-FFF2-40B4-BE49-F238E27FC236}">
                <a16:creationId xmlns:a16="http://schemas.microsoft.com/office/drawing/2014/main" id="{29F7C073-97B0-E113-F631-EF9F478F65DA}"/>
              </a:ext>
            </a:extLst>
          </p:cNvPr>
          <p:cNvSpPr>
            <a:spLocks noGrp="1"/>
          </p:cNvSpPr>
          <p:nvPr>
            <p:ph idx="1"/>
          </p:nvPr>
        </p:nvSpPr>
        <p:spPr>
          <a:xfrm>
            <a:off x="838200" y="2357589"/>
            <a:ext cx="7237563" cy="2956734"/>
          </a:xfrm>
        </p:spPr>
        <p:txBody>
          <a:bodyPr vert="horz" lIns="91440" tIns="45720" rIns="91440" bIns="45720" rtlCol="0" anchor="t">
            <a:normAutofit/>
          </a:bodyPr>
          <a:lstStyle/>
          <a:p>
            <a:r>
              <a:rPr lang="en-GB" b="1" dirty="0">
                <a:ea typeface="+mn-lt"/>
                <a:cs typeface="+mn-lt"/>
              </a:rPr>
              <a:t>Rehabilitation Stage:</a:t>
            </a:r>
            <a:r>
              <a:rPr lang="en-GB" dirty="0">
                <a:ea typeface="+mn-lt"/>
                <a:cs typeface="+mn-lt"/>
              </a:rPr>
              <a:t> Functional Strength Phase</a:t>
            </a:r>
            <a:endParaRPr lang="en-GB" dirty="0">
              <a:ea typeface="Calibri" panose="020F0502020204030204"/>
              <a:cs typeface="Calibri" panose="020F0502020204030204"/>
            </a:endParaRPr>
          </a:p>
          <a:p>
            <a:r>
              <a:rPr lang="en-GB" b="1" dirty="0">
                <a:ea typeface="+mn-lt"/>
                <a:cs typeface="+mn-lt"/>
              </a:rPr>
              <a:t>Target Tissue:</a:t>
            </a:r>
            <a:r>
              <a:rPr lang="en-GB" dirty="0">
                <a:ea typeface="+mn-lt"/>
                <a:cs typeface="+mn-lt"/>
              </a:rPr>
              <a:t> Common extensor tendon via grip-extensor coupling</a:t>
            </a:r>
          </a:p>
          <a:p>
            <a:r>
              <a:rPr lang="en-GB" b="1" dirty="0">
                <a:ea typeface="Calibri"/>
                <a:cs typeface="Calibri"/>
              </a:rPr>
              <a:t>Aim:</a:t>
            </a:r>
            <a:r>
              <a:rPr lang="en-GB" dirty="0">
                <a:ea typeface="Calibri"/>
                <a:cs typeface="Calibri"/>
              </a:rPr>
              <a:t> Restore functional capacity (</a:t>
            </a:r>
            <a:r>
              <a:rPr lang="en-GB" dirty="0">
                <a:solidFill>
                  <a:srgbClr val="000000"/>
                </a:solidFill>
                <a:latin typeface="Calibri"/>
                <a:ea typeface="Calibri"/>
                <a:cs typeface="Calibri"/>
              </a:rPr>
              <a:t>Karbowiak et al., 2023)</a:t>
            </a:r>
          </a:p>
        </p:txBody>
      </p:sp>
      <p:pic>
        <p:nvPicPr>
          <p:cNvPr id="4" name="MicrosoftTeams-video (5)">
            <a:hlinkClick r:id="" action="ppaction://media"/>
            <a:extLst>
              <a:ext uri="{FF2B5EF4-FFF2-40B4-BE49-F238E27FC236}">
                <a16:creationId xmlns:a16="http://schemas.microsoft.com/office/drawing/2014/main" id="{2333C322-D038-F814-562F-6FDDA2BAD623}"/>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8279861" y="685800"/>
            <a:ext cx="3078163" cy="5486400"/>
          </a:xfrm>
          <a:prstGeom prst="rect">
            <a:avLst/>
          </a:prstGeom>
        </p:spPr>
      </p:pic>
    </p:spTree>
    <p:extLst>
      <p:ext uri="{BB962C8B-B14F-4D97-AF65-F5344CB8AC3E}">
        <p14:creationId xmlns:p14="http://schemas.microsoft.com/office/powerpoint/2010/main" val="18526779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3C4790-2769-EFDD-3B57-3A0B9BB20781}"/>
              </a:ext>
            </a:extLst>
          </p:cNvPr>
          <p:cNvSpPr>
            <a:spLocks noGrp="1"/>
          </p:cNvSpPr>
          <p:nvPr>
            <p:ph type="title"/>
          </p:nvPr>
        </p:nvSpPr>
        <p:spPr/>
        <p:txBody>
          <a:bodyPr/>
          <a:lstStyle/>
          <a:p>
            <a:r>
              <a:rPr lang="en-GB" dirty="0">
                <a:ea typeface="Calibri Light"/>
                <a:cs typeface="Calibri Light"/>
              </a:rPr>
              <a:t>Towel Twists</a:t>
            </a:r>
          </a:p>
        </p:txBody>
      </p:sp>
      <p:sp>
        <p:nvSpPr>
          <p:cNvPr id="3" name="Content Placeholder 2">
            <a:extLst>
              <a:ext uri="{FF2B5EF4-FFF2-40B4-BE49-F238E27FC236}">
                <a16:creationId xmlns:a16="http://schemas.microsoft.com/office/drawing/2014/main" id="{4F7DE49A-3818-BC68-28A0-8B1D6E9603FD}"/>
              </a:ext>
            </a:extLst>
          </p:cNvPr>
          <p:cNvSpPr>
            <a:spLocks noGrp="1"/>
          </p:cNvSpPr>
          <p:nvPr>
            <p:ph idx="1"/>
          </p:nvPr>
        </p:nvSpPr>
        <p:spPr>
          <a:xfrm>
            <a:off x="838200" y="1992313"/>
            <a:ext cx="7110413" cy="3434557"/>
          </a:xfrm>
        </p:spPr>
        <p:txBody>
          <a:bodyPr vert="horz" lIns="91440" tIns="45720" rIns="91440" bIns="45720" rtlCol="0" anchor="t">
            <a:normAutofit/>
          </a:bodyPr>
          <a:lstStyle/>
          <a:p>
            <a:r>
              <a:rPr lang="en-GB" b="1" dirty="0">
                <a:ea typeface="+mn-lt"/>
                <a:cs typeface="+mn-lt"/>
              </a:rPr>
              <a:t>Rehabilitation Stage:</a:t>
            </a:r>
            <a:r>
              <a:rPr lang="en-GB" dirty="0">
                <a:ea typeface="+mn-lt"/>
                <a:cs typeface="+mn-lt"/>
              </a:rPr>
              <a:t> Mid to Late Subacute / Functional Strength Phase</a:t>
            </a:r>
          </a:p>
          <a:p>
            <a:r>
              <a:rPr lang="en-GB" b="1" dirty="0">
                <a:ea typeface="+mn-lt"/>
                <a:cs typeface="+mn-lt"/>
              </a:rPr>
              <a:t>Target Tissue:</a:t>
            </a:r>
            <a:r>
              <a:rPr lang="en-GB" dirty="0">
                <a:ea typeface="+mn-lt"/>
                <a:cs typeface="+mn-lt"/>
              </a:rPr>
              <a:t> Common extensor tendon (ECRB) and forearm musculature</a:t>
            </a:r>
          </a:p>
          <a:p>
            <a:r>
              <a:rPr lang="en-GB" b="1" dirty="0">
                <a:ea typeface="Calibri"/>
                <a:cs typeface="Calibri"/>
              </a:rPr>
              <a:t>Aim:</a:t>
            </a:r>
            <a:r>
              <a:rPr lang="en-GB" dirty="0">
                <a:ea typeface="Calibri"/>
                <a:cs typeface="Calibri"/>
              </a:rPr>
              <a:t> Replicating occupational/sport-specific demands e.g. gripping and swinging a tennis racquet</a:t>
            </a:r>
          </a:p>
        </p:txBody>
      </p:sp>
      <p:pic>
        <p:nvPicPr>
          <p:cNvPr id="4" name="MicrosoftTeams-video (6)">
            <a:hlinkClick r:id="" action="ppaction://media"/>
            <a:extLst>
              <a:ext uri="{FF2B5EF4-FFF2-40B4-BE49-F238E27FC236}">
                <a16:creationId xmlns:a16="http://schemas.microsoft.com/office/drawing/2014/main" id="{3CFCC9B3-B849-28F3-22F2-3B9AFCB48DD4}"/>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8294688" y="685800"/>
            <a:ext cx="3078163" cy="5486400"/>
          </a:xfrm>
          <a:prstGeom prst="rect">
            <a:avLst/>
          </a:prstGeom>
        </p:spPr>
      </p:pic>
    </p:spTree>
    <p:extLst>
      <p:ext uri="{BB962C8B-B14F-4D97-AF65-F5344CB8AC3E}">
        <p14:creationId xmlns:p14="http://schemas.microsoft.com/office/powerpoint/2010/main" val="10096417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EB0C32-E5E9-6459-9FBA-5BD5FB2DD373}"/>
              </a:ext>
            </a:extLst>
          </p:cNvPr>
          <p:cNvSpPr>
            <a:spLocks noGrp="1"/>
          </p:cNvSpPr>
          <p:nvPr>
            <p:ph type="title"/>
          </p:nvPr>
        </p:nvSpPr>
        <p:spPr/>
        <p:txBody>
          <a:bodyPr>
            <a:normAutofit/>
          </a:bodyPr>
          <a:lstStyle/>
          <a:p>
            <a:r>
              <a:rPr lang="en-GB" dirty="0">
                <a:latin typeface="Calibri Light"/>
                <a:ea typeface="Calibri Light"/>
                <a:cs typeface="Calibri Light"/>
              </a:rPr>
              <a:t>Agility, balance, co-ordination and proprioception </a:t>
            </a:r>
            <a:r>
              <a:rPr lang="en-GB" dirty="0">
                <a:solidFill>
                  <a:srgbClr val="000000"/>
                </a:solidFill>
                <a:latin typeface="Calibri Light"/>
                <a:ea typeface="Calibri Light"/>
                <a:cs typeface="Calibri Light"/>
              </a:rPr>
              <a:t> </a:t>
            </a:r>
          </a:p>
        </p:txBody>
      </p:sp>
      <p:sp>
        <p:nvSpPr>
          <p:cNvPr id="3" name="Content Placeholder 2">
            <a:extLst>
              <a:ext uri="{FF2B5EF4-FFF2-40B4-BE49-F238E27FC236}">
                <a16:creationId xmlns:a16="http://schemas.microsoft.com/office/drawing/2014/main" id="{8B192E2F-34AC-B538-0398-841823AB0CE9}"/>
              </a:ext>
            </a:extLst>
          </p:cNvPr>
          <p:cNvSpPr>
            <a:spLocks noGrp="1"/>
          </p:cNvSpPr>
          <p:nvPr>
            <p:ph idx="1"/>
          </p:nvPr>
        </p:nvSpPr>
        <p:spPr>
          <a:xfrm>
            <a:off x="838200" y="1724987"/>
            <a:ext cx="6072997" cy="3761866"/>
          </a:xfrm>
        </p:spPr>
        <p:txBody>
          <a:bodyPr vert="horz" lIns="91440" tIns="45720" rIns="91440" bIns="45720" rtlCol="0" anchor="t">
            <a:normAutofit fontScale="77500" lnSpcReduction="20000"/>
          </a:bodyPr>
          <a:lstStyle/>
          <a:p>
            <a:r>
              <a:rPr lang="en-GB" dirty="0">
                <a:ea typeface="Calibri"/>
                <a:cs typeface="Calibri"/>
              </a:rPr>
              <a:t>Improves neuromuscular control and coordination </a:t>
            </a:r>
          </a:p>
          <a:p>
            <a:r>
              <a:rPr lang="en-GB" dirty="0">
                <a:ea typeface="Calibri"/>
                <a:cs typeface="Calibri"/>
              </a:rPr>
              <a:t>Reduces excessive strain on the tendon</a:t>
            </a:r>
          </a:p>
          <a:p>
            <a:r>
              <a:rPr lang="en-GB" dirty="0">
                <a:ea typeface="Calibri"/>
                <a:cs typeface="Calibri"/>
              </a:rPr>
              <a:t>Progressed from static to dynamic to sport-specific</a:t>
            </a:r>
          </a:p>
          <a:p>
            <a:endParaRPr lang="en-GB" dirty="0">
              <a:ea typeface="Calibri"/>
              <a:cs typeface="Calibri"/>
            </a:endParaRPr>
          </a:p>
          <a:p>
            <a:r>
              <a:rPr lang="en-GB" dirty="0">
                <a:latin typeface="Calibri"/>
                <a:ea typeface="Calibri"/>
                <a:cs typeface="Calibri"/>
              </a:rPr>
              <a:t>Static Proprioception (Early Stage) - Closed‑Chain Weight Shifts (Wall Touches)</a:t>
            </a:r>
          </a:p>
          <a:p>
            <a:r>
              <a:rPr lang="en-GB" dirty="0">
                <a:latin typeface="Calibri"/>
                <a:ea typeface="Calibri"/>
                <a:cs typeface="Calibri"/>
              </a:rPr>
              <a:t>Dynamic Proprioception (Mid Stage) - Ball Circles on Wall</a:t>
            </a:r>
          </a:p>
          <a:p>
            <a:r>
              <a:rPr lang="en-GB" dirty="0">
                <a:latin typeface="Calibri"/>
                <a:ea typeface="Calibri"/>
                <a:cs typeface="Calibri"/>
              </a:rPr>
              <a:t>Task‑Specific Proprioception (Late Stage) - Racquet‑Shadowing or Tool‑Handling Patterns </a:t>
            </a:r>
          </a:p>
          <a:p>
            <a:endParaRPr lang="en-GB" dirty="0">
              <a:ea typeface="Calibri"/>
              <a:cs typeface="Calibri"/>
            </a:endParaRPr>
          </a:p>
          <a:p>
            <a:endParaRPr lang="en-GB" dirty="0">
              <a:latin typeface="Calibri"/>
              <a:ea typeface="Calibri"/>
              <a:cs typeface="Calibri"/>
            </a:endParaRPr>
          </a:p>
          <a:p>
            <a:endParaRPr lang="en-GB" dirty="0">
              <a:latin typeface="Calibri"/>
              <a:ea typeface="Calibri"/>
              <a:cs typeface="Calibri"/>
            </a:endParaRPr>
          </a:p>
          <a:p>
            <a:endParaRPr lang="en-GB" dirty="0">
              <a:latin typeface="Calibri"/>
              <a:ea typeface="Calibri"/>
              <a:cs typeface="Calibri"/>
            </a:endParaRPr>
          </a:p>
          <a:p>
            <a:endParaRPr lang="en-GB" dirty="0">
              <a:ea typeface="Calibri"/>
              <a:cs typeface="Calibri"/>
            </a:endParaRPr>
          </a:p>
        </p:txBody>
      </p:sp>
      <p:pic>
        <p:nvPicPr>
          <p:cNvPr id="4" name="Picture 3" descr="Controlled weight-bearing exercise ...">
            <a:extLst>
              <a:ext uri="{FF2B5EF4-FFF2-40B4-BE49-F238E27FC236}">
                <a16:creationId xmlns:a16="http://schemas.microsoft.com/office/drawing/2014/main" id="{E18AB575-2C8A-D04B-0669-40981E52B8C9}"/>
              </a:ext>
            </a:extLst>
          </p:cNvPr>
          <p:cNvPicPr>
            <a:picLocks noChangeAspect="1"/>
          </p:cNvPicPr>
          <p:nvPr/>
        </p:nvPicPr>
        <p:blipFill>
          <a:blip r:embed="rId3"/>
          <a:stretch>
            <a:fillRect/>
          </a:stretch>
        </p:blipFill>
        <p:spPr>
          <a:xfrm>
            <a:off x="7347061" y="1730931"/>
            <a:ext cx="4366288" cy="3371848"/>
          </a:xfrm>
          <a:prstGeom prst="rect">
            <a:avLst/>
          </a:prstGeom>
        </p:spPr>
      </p:pic>
      <p:sp>
        <p:nvSpPr>
          <p:cNvPr id="5" name="TextBox 4">
            <a:extLst>
              <a:ext uri="{FF2B5EF4-FFF2-40B4-BE49-F238E27FC236}">
                <a16:creationId xmlns:a16="http://schemas.microsoft.com/office/drawing/2014/main" id="{ECD3FA99-E59E-48B9-6CEC-18AEF2E5F911}"/>
              </a:ext>
            </a:extLst>
          </p:cNvPr>
          <p:cNvSpPr txBox="1"/>
          <p:nvPr/>
        </p:nvSpPr>
        <p:spPr>
          <a:xfrm>
            <a:off x="1370500" y="5871036"/>
            <a:ext cx="5020235" cy="4308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200" dirty="0">
                <a:ea typeface="Calibri"/>
                <a:cs typeface="Calibri"/>
              </a:rPr>
              <a:t>(</a:t>
            </a:r>
            <a:r>
              <a:rPr lang="en-GB" sz="2200" dirty="0" err="1">
                <a:ea typeface="Calibri"/>
                <a:cs typeface="Calibri"/>
              </a:rPr>
              <a:t>Schiffke</a:t>
            </a:r>
            <a:r>
              <a:rPr lang="en-GB" sz="2200" dirty="0">
                <a:ea typeface="Calibri"/>
                <a:cs typeface="Calibri"/>
              </a:rPr>
              <a:t>-Juhász, B. et al., 2021)</a:t>
            </a:r>
            <a:endParaRPr lang="en-US" dirty="0"/>
          </a:p>
        </p:txBody>
      </p:sp>
    </p:spTree>
    <p:extLst>
      <p:ext uri="{BB962C8B-B14F-4D97-AF65-F5344CB8AC3E}">
        <p14:creationId xmlns:p14="http://schemas.microsoft.com/office/powerpoint/2010/main" val="55256827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7392BC-B50E-A07D-058E-DD20E3982857}"/>
              </a:ext>
            </a:extLst>
          </p:cNvPr>
          <p:cNvSpPr>
            <a:spLocks noGrp="1"/>
          </p:cNvSpPr>
          <p:nvPr>
            <p:ph type="title"/>
          </p:nvPr>
        </p:nvSpPr>
        <p:spPr>
          <a:xfrm>
            <a:off x="5297762" y="329184"/>
            <a:ext cx="6251110" cy="1783080"/>
          </a:xfrm>
        </p:spPr>
        <p:txBody>
          <a:bodyPr anchor="b">
            <a:normAutofit/>
          </a:bodyPr>
          <a:lstStyle/>
          <a:p>
            <a:r>
              <a:rPr lang="en-GB" sz="5400">
                <a:latin typeface="Calibri Light"/>
                <a:ea typeface="Calibri Light"/>
                <a:cs typeface="Calibri Light"/>
              </a:rPr>
              <a:t>Prevention of deconditioning  </a:t>
            </a:r>
          </a:p>
        </p:txBody>
      </p:sp>
      <p:pic>
        <p:nvPicPr>
          <p:cNvPr id="4" name="Picture 3" descr="A person flexing their arm&#10;&#10;AI-generated content may be incorrect.">
            <a:extLst>
              <a:ext uri="{FF2B5EF4-FFF2-40B4-BE49-F238E27FC236}">
                <a16:creationId xmlns:a16="http://schemas.microsoft.com/office/drawing/2014/main" id="{17830927-39BE-89D8-31FB-644E2C9276A8}"/>
              </a:ext>
            </a:extLst>
          </p:cNvPr>
          <p:cNvPicPr>
            <a:picLocks noChangeAspect="1"/>
          </p:cNvPicPr>
          <p:nvPr/>
        </p:nvPicPr>
        <p:blipFill>
          <a:blip r:embed="rId3"/>
          <a:srcRect l="12373"/>
          <a:stretch>
            <a:fillRect/>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623DDC2-F244-982C-1D7A-62C6AB359E42}"/>
              </a:ext>
            </a:extLst>
          </p:cNvPr>
          <p:cNvSpPr>
            <a:spLocks noGrp="1"/>
          </p:cNvSpPr>
          <p:nvPr>
            <p:ph idx="1"/>
          </p:nvPr>
        </p:nvSpPr>
        <p:spPr>
          <a:xfrm>
            <a:off x="5297762" y="2706624"/>
            <a:ext cx="6251110" cy="3483864"/>
          </a:xfrm>
        </p:spPr>
        <p:txBody>
          <a:bodyPr vert="horz" lIns="91440" tIns="45720" rIns="91440" bIns="45720" rtlCol="0" anchor="t">
            <a:normAutofit/>
          </a:bodyPr>
          <a:lstStyle/>
          <a:p>
            <a:r>
              <a:rPr lang="en-GB" sz="3200" dirty="0">
                <a:ea typeface="Calibri"/>
                <a:cs typeface="Calibri"/>
              </a:rPr>
              <a:t>Gradual load progression</a:t>
            </a:r>
          </a:p>
          <a:p>
            <a:r>
              <a:rPr lang="en-GB" sz="3200" dirty="0">
                <a:ea typeface="Calibri"/>
                <a:cs typeface="Calibri"/>
              </a:rPr>
              <a:t>Technique modification </a:t>
            </a:r>
          </a:p>
          <a:p>
            <a:r>
              <a:rPr lang="en-GB" sz="3200" dirty="0">
                <a:ea typeface="Calibri"/>
                <a:cs typeface="Calibri"/>
              </a:rPr>
              <a:t>Adequate recovery</a:t>
            </a:r>
          </a:p>
        </p:txBody>
      </p:sp>
    </p:spTree>
    <p:extLst>
      <p:ext uri="{BB962C8B-B14F-4D97-AF65-F5344CB8AC3E}">
        <p14:creationId xmlns:p14="http://schemas.microsoft.com/office/powerpoint/2010/main" val="84302396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0603B6-0D2C-C753-1DB4-E3436377645D}"/>
              </a:ext>
            </a:extLst>
          </p:cNvPr>
          <p:cNvSpPr>
            <a:spLocks noGrp="1"/>
          </p:cNvSpPr>
          <p:nvPr>
            <p:ph type="title"/>
          </p:nvPr>
        </p:nvSpPr>
        <p:spPr>
          <a:xfrm>
            <a:off x="640080" y="325369"/>
            <a:ext cx="4368602" cy="1956841"/>
          </a:xfrm>
        </p:spPr>
        <p:txBody>
          <a:bodyPr anchor="b">
            <a:normAutofit/>
          </a:bodyPr>
          <a:lstStyle/>
          <a:p>
            <a:r>
              <a:rPr lang="en-GB" sz="4200">
                <a:latin typeface="Calibri Light"/>
                <a:ea typeface="Calibri Light"/>
                <a:cs typeface="Calibri Light"/>
              </a:rPr>
              <a:t>Assistive devices for non/partial weight bearing </a:t>
            </a:r>
            <a:endParaRPr lang="en-US" sz="4200"/>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2B9F1EA-FB1A-C314-7378-F708F11148DD}"/>
              </a:ext>
            </a:extLst>
          </p:cNvPr>
          <p:cNvSpPr>
            <a:spLocks noGrp="1"/>
          </p:cNvSpPr>
          <p:nvPr>
            <p:ph idx="1"/>
          </p:nvPr>
        </p:nvSpPr>
        <p:spPr>
          <a:xfrm>
            <a:off x="640080" y="2872899"/>
            <a:ext cx="4243589" cy="3320668"/>
          </a:xfrm>
        </p:spPr>
        <p:txBody>
          <a:bodyPr vert="horz" lIns="91440" tIns="45720" rIns="91440" bIns="45720" rtlCol="0" anchor="t">
            <a:normAutofit/>
          </a:bodyPr>
          <a:lstStyle/>
          <a:p>
            <a:r>
              <a:rPr lang="en-GB" sz="2400" dirty="0">
                <a:ea typeface="Calibri"/>
                <a:cs typeface="Calibri"/>
              </a:rPr>
              <a:t>Assisted devices such as braces can be used to modify loads</a:t>
            </a:r>
          </a:p>
          <a:p>
            <a:r>
              <a:rPr lang="en-GB" sz="2400" dirty="0">
                <a:ea typeface="Calibri"/>
                <a:cs typeface="Calibri"/>
              </a:rPr>
              <a:t>Used when patient has severe irritability</a:t>
            </a:r>
          </a:p>
          <a:p>
            <a:r>
              <a:rPr lang="en-GB" sz="2400" dirty="0">
                <a:ea typeface="Calibri"/>
                <a:cs typeface="Calibri"/>
              </a:rPr>
              <a:t>Should aim to wean off assisted devices as soon as safely possible (</a:t>
            </a:r>
            <a:r>
              <a:rPr lang="en-GB" sz="2400" dirty="0">
                <a:solidFill>
                  <a:srgbClr val="000000"/>
                </a:solidFill>
                <a:latin typeface="Calibri"/>
                <a:ea typeface="Calibri"/>
                <a:cs typeface="Calibri"/>
              </a:rPr>
              <a:t>Abdelmonem et al., 2024)</a:t>
            </a:r>
          </a:p>
        </p:txBody>
      </p:sp>
      <p:pic>
        <p:nvPicPr>
          <p:cNvPr id="4" name="Picture 3" descr="A person holding a bar&#10;&#10;AI-generated content may be incorrect.">
            <a:extLst>
              <a:ext uri="{FF2B5EF4-FFF2-40B4-BE49-F238E27FC236}">
                <a16:creationId xmlns:a16="http://schemas.microsoft.com/office/drawing/2014/main" id="{1A9F0F0C-CE4A-1C09-0186-557466B1B632}"/>
              </a:ext>
            </a:extLst>
          </p:cNvPr>
          <p:cNvPicPr>
            <a:picLocks noChangeAspect="1"/>
          </p:cNvPicPr>
          <p:nvPr/>
        </p:nvPicPr>
        <p:blipFill>
          <a:blip r:embed="rId3"/>
          <a:srcRect t="11593" b="3407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02500137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9408B7-5A4F-B3FF-7C33-4DAA83C6965D}"/>
              </a:ext>
            </a:extLst>
          </p:cNvPr>
          <p:cNvSpPr>
            <a:spLocks noGrp="1"/>
          </p:cNvSpPr>
          <p:nvPr>
            <p:ph type="title"/>
          </p:nvPr>
        </p:nvSpPr>
        <p:spPr/>
        <p:txBody>
          <a:bodyPr>
            <a:normAutofit/>
          </a:bodyPr>
          <a:lstStyle/>
          <a:p>
            <a:r>
              <a:rPr lang="en-GB" dirty="0">
                <a:latin typeface="Calibri Light"/>
                <a:ea typeface="Calibri Light"/>
                <a:cs typeface="Calibri Light"/>
              </a:rPr>
              <a:t>Surgical and Conservative management methods </a:t>
            </a:r>
          </a:p>
        </p:txBody>
      </p:sp>
      <p:sp>
        <p:nvSpPr>
          <p:cNvPr id="3" name="Content Placeholder 2">
            <a:extLst>
              <a:ext uri="{FF2B5EF4-FFF2-40B4-BE49-F238E27FC236}">
                <a16:creationId xmlns:a16="http://schemas.microsoft.com/office/drawing/2014/main" id="{80682B87-B5A8-2043-B368-A9444BE3D70F}"/>
              </a:ext>
            </a:extLst>
          </p:cNvPr>
          <p:cNvSpPr>
            <a:spLocks noGrp="1"/>
          </p:cNvSpPr>
          <p:nvPr>
            <p:ph idx="1"/>
          </p:nvPr>
        </p:nvSpPr>
        <p:spPr>
          <a:xfrm>
            <a:off x="852577" y="2170683"/>
            <a:ext cx="7726393" cy="3661224"/>
          </a:xfrm>
        </p:spPr>
        <p:txBody>
          <a:bodyPr vert="horz" lIns="91440" tIns="45720" rIns="91440" bIns="45720" rtlCol="0" anchor="t">
            <a:normAutofit/>
          </a:bodyPr>
          <a:lstStyle/>
          <a:p>
            <a:r>
              <a:rPr lang="en-GB" dirty="0">
                <a:ea typeface="Calibri"/>
                <a:cs typeface="Calibri"/>
              </a:rPr>
              <a:t>Primarily conservative </a:t>
            </a:r>
          </a:p>
          <a:p>
            <a:r>
              <a:rPr lang="en-GB" dirty="0">
                <a:ea typeface="Calibri"/>
                <a:cs typeface="Calibri"/>
              </a:rPr>
              <a:t>Exercise based rehabilitation</a:t>
            </a:r>
          </a:p>
          <a:p>
            <a:r>
              <a:rPr lang="en-GB" dirty="0">
                <a:ea typeface="Calibri"/>
                <a:cs typeface="Calibri"/>
              </a:rPr>
              <a:t>Assisted braces can be used to modify exercise loads</a:t>
            </a:r>
          </a:p>
          <a:p>
            <a:r>
              <a:rPr lang="en-GB" dirty="0">
                <a:ea typeface="Calibri"/>
                <a:cs typeface="Calibri"/>
              </a:rPr>
              <a:t>Corticosteroid injections offer short term relief</a:t>
            </a:r>
          </a:p>
          <a:p>
            <a:r>
              <a:rPr lang="en-GB" dirty="0">
                <a:ea typeface="Calibri"/>
                <a:cs typeface="Calibri"/>
              </a:rPr>
              <a:t>Surgical intervention reserved for chronic cases (Hohmann et al., 2023)</a:t>
            </a:r>
          </a:p>
          <a:p>
            <a:endParaRPr lang="en-GB">
              <a:ea typeface="Calibri"/>
              <a:cs typeface="Calibri"/>
            </a:endParaRPr>
          </a:p>
          <a:p>
            <a:endParaRPr lang="en-GB" dirty="0">
              <a:ea typeface="Calibri"/>
              <a:cs typeface="Calibri"/>
            </a:endParaRPr>
          </a:p>
        </p:txBody>
      </p:sp>
      <p:pic>
        <p:nvPicPr>
          <p:cNvPr id="4" name="Picture 3" descr="Corticosteroid Injections Aspen ...">
            <a:extLst>
              <a:ext uri="{FF2B5EF4-FFF2-40B4-BE49-F238E27FC236}">
                <a16:creationId xmlns:a16="http://schemas.microsoft.com/office/drawing/2014/main" id="{B490EB43-F6FA-36E3-CDE6-E657C53CBFEC}"/>
              </a:ext>
            </a:extLst>
          </p:cNvPr>
          <p:cNvPicPr>
            <a:picLocks noChangeAspect="1"/>
          </p:cNvPicPr>
          <p:nvPr/>
        </p:nvPicPr>
        <p:blipFill>
          <a:blip r:embed="rId3"/>
          <a:stretch>
            <a:fillRect/>
          </a:stretch>
        </p:blipFill>
        <p:spPr>
          <a:xfrm>
            <a:off x="8761235" y="2411971"/>
            <a:ext cx="2247900" cy="2038350"/>
          </a:xfrm>
          <a:prstGeom prst="rect">
            <a:avLst/>
          </a:prstGeom>
        </p:spPr>
      </p:pic>
    </p:spTree>
    <p:extLst>
      <p:ext uri="{BB962C8B-B14F-4D97-AF65-F5344CB8AC3E}">
        <p14:creationId xmlns:p14="http://schemas.microsoft.com/office/powerpoint/2010/main" val="264946766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2E5F17-2F7C-B2CF-A67C-83BC92D4B6D9}"/>
              </a:ext>
            </a:extLst>
          </p:cNvPr>
          <p:cNvSpPr>
            <a:spLocks noGrp="1"/>
          </p:cNvSpPr>
          <p:nvPr>
            <p:ph type="title"/>
          </p:nvPr>
        </p:nvSpPr>
        <p:spPr/>
        <p:txBody>
          <a:bodyPr/>
          <a:lstStyle/>
          <a:p>
            <a:r>
              <a:rPr lang="en-GB" dirty="0">
                <a:ea typeface="Calibri Light"/>
                <a:cs typeface="Calibri Light"/>
              </a:rPr>
              <a:t>Summary</a:t>
            </a:r>
            <a:endParaRPr lang="en-GB" dirty="0"/>
          </a:p>
        </p:txBody>
      </p:sp>
      <p:sp>
        <p:nvSpPr>
          <p:cNvPr id="3" name="Content Placeholder 2">
            <a:extLst>
              <a:ext uri="{FF2B5EF4-FFF2-40B4-BE49-F238E27FC236}">
                <a16:creationId xmlns:a16="http://schemas.microsoft.com/office/drawing/2014/main" id="{52F79CA5-BDF2-480D-FFD9-576F6D25A226}"/>
              </a:ext>
            </a:extLst>
          </p:cNvPr>
          <p:cNvSpPr>
            <a:spLocks noGrp="1"/>
          </p:cNvSpPr>
          <p:nvPr>
            <p:ph idx="1"/>
          </p:nvPr>
        </p:nvSpPr>
        <p:spPr/>
        <p:txBody>
          <a:bodyPr vert="horz" lIns="91440" tIns="45720" rIns="91440" bIns="45720" rtlCol="0" anchor="t">
            <a:normAutofit fontScale="92500" lnSpcReduction="10000"/>
          </a:bodyPr>
          <a:lstStyle/>
          <a:p>
            <a:r>
              <a:rPr lang="en-GB" dirty="0">
                <a:ea typeface="Calibri"/>
                <a:cs typeface="Calibri"/>
              </a:rPr>
              <a:t>Degenerative overload of ECRB tendon</a:t>
            </a:r>
          </a:p>
          <a:p>
            <a:r>
              <a:rPr lang="en-GB" dirty="0">
                <a:ea typeface="Calibri"/>
                <a:cs typeface="Calibri"/>
              </a:rPr>
              <a:t>Driven by repetitive tensile and compressive forces</a:t>
            </a:r>
            <a:endParaRPr lang="en-GB" dirty="0"/>
          </a:p>
          <a:p>
            <a:r>
              <a:rPr lang="en-GB" dirty="0">
                <a:ea typeface="Calibri"/>
                <a:cs typeface="Calibri"/>
              </a:rPr>
              <a:t>Tendon shows toe to linear to failure behaviour</a:t>
            </a:r>
            <a:endParaRPr lang="en-GB" dirty="0"/>
          </a:p>
          <a:p>
            <a:r>
              <a:rPr lang="en-GB" dirty="0">
                <a:ea typeface="Calibri"/>
                <a:cs typeface="Calibri"/>
              </a:rPr>
              <a:t>Follows tendinopathy continuum (reactive to degenerative)</a:t>
            </a:r>
            <a:endParaRPr lang="en-GB" dirty="0"/>
          </a:p>
          <a:p>
            <a:r>
              <a:rPr lang="en-GB" dirty="0">
                <a:ea typeface="Calibri"/>
                <a:cs typeface="Calibri"/>
              </a:rPr>
              <a:t>Healing: inflammation then proliferation then remodelling</a:t>
            </a:r>
            <a:endParaRPr lang="en-GB" dirty="0"/>
          </a:p>
          <a:p>
            <a:r>
              <a:rPr lang="en-GB" dirty="0">
                <a:ea typeface="Calibri"/>
                <a:cs typeface="Calibri"/>
              </a:rPr>
              <a:t>Progressive loading (pain‑monitoring) is essential</a:t>
            </a:r>
            <a:endParaRPr lang="en-GB" dirty="0"/>
          </a:p>
          <a:p>
            <a:r>
              <a:rPr lang="en-GB" dirty="0">
                <a:ea typeface="Calibri"/>
                <a:cs typeface="Calibri"/>
              </a:rPr>
              <a:t>Restore elbow ROM + mechanics</a:t>
            </a:r>
            <a:endParaRPr lang="en-GB" dirty="0"/>
          </a:p>
          <a:p>
            <a:r>
              <a:rPr lang="en-GB" dirty="0">
                <a:ea typeface="Calibri"/>
                <a:cs typeface="Calibri"/>
              </a:rPr>
              <a:t>Exercise &gt; injections long‑term</a:t>
            </a:r>
            <a:endParaRPr lang="en-GB" dirty="0"/>
          </a:p>
          <a:p>
            <a:r>
              <a:rPr lang="en-GB" dirty="0">
                <a:ea typeface="Calibri"/>
                <a:cs typeface="Calibri"/>
              </a:rPr>
              <a:t>Rehab flow: Isometrics, concentric, eccentric, rotations, grip endurance, energy‑storage</a:t>
            </a:r>
            <a:endParaRPr lang="en-GB" dirty="0"/>
          </a:p>
          <a:p>
            <a:endParaRPr lang="en-GB" dirty="0">
              <a:ea typeface="Calibri"/>
              <a:cs typeface="Calibri"/>
            </a:endParaRPr>
          </a:p>
        </p:txBody>
      </p:sp>
    </p:spTree>
    <p:extLst>
      <p:ext uri="{BB962C8B-B14F-4D97-AF65-F5344CB8AC3E}">
        <p14:creationId xmlns:p14="http://schemas.microsoft.com/office/powerpoint/2010/main" val="33271127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87399F-1A02-ACB5-4883-C8B15AB1C79A}"/>
              </a:ext>
            </a:extLst>
          </p:cNvPr>
          <p:cNvSpPr>
            <a:spLocks noGrp="1"/>
          </p:cNvSpPr>
          <p:nvPr>
            <p:ph type="title"/>
          </p:nvPr>
        </p:nvSpPr>
        <p:spPr/>
        <p:txBody>
          <a:bodyPr/>
          <a:lstStyle/>
          <a:p>
            <a:r>
              <a:rPr lang="en-GB" dirty="0">
                <a:ea typeface="Calibri Light"/>
                <a:cs typeface="Calibri Light"/>
              </a:rPr>
              <a:t>Reference List</a:t>
            </a:r>
            <a:endParaRPr lang="en-GB" dirty="0"/>
          </a:p>
        </p:txBody>
      </p:sp>
      <p:sp>
        <p:nvSpPr>
          <p:cNvPr id="3" name="Content Placeholder 2">
            <a:extLst>
              <a:ext uri="{FF2B5EF4-FFF2-40B4-BE49-F238E27FC236}">
                <a16:creationId xmlns:a16="http://schemas.microsoft.com/office/drawing/2014/main" id="{66693A3C-9CEC-4FB1-AD13-66616C93C6B4}"/>
              </a:ext>
            </a:extLst>
          </p:cNvPr>
          <p:cNvSpPr>
            <a:spLocks noGrp="1"/>
          </p:cNvSpPr>
          <p:nvPr>
            <p:ph idx="1"/>
          </p:nvPr>
        </p:nvSpPr>
        <p:spPr>
          <a:xfrm>
            <a:off x="838200" y="1427566"/>
            <a:ext cx="10515600" cy="5080076"/>
          </a:xfrm>
        </p:spPr>
        <p:txBody>
          <a:bodyPr vert="horz" lIns="91440" tIns="45720" rIns="91440" bIns="45720" rtlCol="0" anchor="t">
            <a:normAutofit fontScale="70000" lnSpcReduction="20000"/>
          </a:bodyPr>
          <a:lstStyle/>
          <a:p>
            <a:pPr>
              <a:buNone/>
            </a:pPr>
            <a:r>
              <a:rPr lang="en-GB" sz="1400" err="1">
                <a:ea typeface="+mn-lt"/>
                <a:cs typeface="+mn-lt"/>
              </a:rPr>
              <a:t>Abdelmonem</a:t>
            </a:r>
            <a:r>
              <a:rPr lang="en-GB" sz="1400" dirty="0">
                <a:ea typeface="+mn-lt"/>
                <a:cs typeface="+mn-lt"/>
              </a:rPr>
              <a:t>, A.F. </a:t>
            </a:r>
            <a:r>
              <a:rPr lang="en-GB" sz="1400" i="1" dirty="0">
                <a:ea typeface="+mn-lt"/>
                <a:cs typeface="+mn-lt"/>
              </a:rPr>
              <a:t>et al.</a:t>
            </a:r>
            <a:r>
              <a:rPr lang="en-GB" sz="1400" dirty="0">
                <a:ea typeface="+mn-lt"/>
                <a:cs typeface="+mn-lt"/>
              </a:rPr>
              <a:t> (2024) “</a:t>
            </a:r>
            <a:r>
              <a:rPr lang="en-GB" sz="1400" err="1">
                <a:ea typeface="+mn-lt"/>
                <a:cs typeface="+mn-lt"/>
              </a:rPr>
              <a:t>Kinesiotaping</a:t>
            </a:r>
            <a:r>
              <a:rPr lang="en-GB" sz="1400" dirty="0">
                <a:ea typeface="+mn-lt"/>
                <a:cs typeface="+mn-lt"/>
              </a:rPr>
              <a:t> versus counterforce brace in the management of lateral elbow tendinopathy,” </a:t>
            </a:r>
            <a:r>
              <a:rPr lang="en-GB" sz="1400" i="1" dirty="0">
                <a:ea typeface="+mn-lt"/>
                <a:cs typeface="+mn-lt"/>
              </a:rPr>
              <a:t>Journal of orthopaedics, trauma and rehabilitation</a:t>
            </a:r>
            <a:r>
              <a:rPr lang="en-GB" sz="1400" dirty="0">
                <a:ea typeface="+mn-lt"/>
                <a:cs typeface="+mn-lt"/>
              </a:rPr>
              <a:t>, 31(2), pp. 167–175. Available at: </a:t>
            </a:r>
            <a:r>
              <a:rPr lang="en-GB" sz="1400" dirty="0">
                <a:ea typeface="+mn-lt"/>
                <a:cs typeface="+mn-lt"/>
                <a:hlinkClick r:id="rId2"/>
              </a:rPr>
              <a:t>https://doi.org/10.1177/22104917231208211</a:t>
            </a:r>
            <a:r>
              <a:rPr lang="en-GB" sz="1400" dirty="0">
                <a:ea typeface="+mn-lt"/>
                <a:cs typeface="+mn-lt"/>
              </a:rPr>
              <a:t>.</a:t>
            </a:r>
            <a:endParaRPr lang="en-US"/>
          </a:p>
          <a:p>
            <a:pPr marL="0" indent="0">
              <a:buNone/>
            </a:pPr>
            <a:r>
              <a:rPr lang="en-GB" sz="1400" dirty="0">
                <a:ea typeface="+mn-lt"/>
                <a:cs typeface="+mn-lt"/>
              </a:rPr>
              <a:t>Bretschneider, S.F. </a:t>
            </a:r>
            <a:r>
              <a:rPr lang="en-GB" sz="1400" i="1" dirty="0">
                <a:ea typeface="+mn-lt"/>
                <a:cs typeface="+mn-lt"/>
              </a:rPr>
              <a:t>et al.</a:t>
            </a:r>
            <a:r>
              <a:rPr lang="en-GB" sz="1400" dirty="0">
                <a:ea typeface="+mn-lt"/>
                <a:cs typeface="+mn-lt"/>
              </a:rPr>
              <a:t> (2022) ‘Work‐relatedness of lateral epicondylitis: Systematic review including meta‐analysis and GRADE work-relatedness of lateral epicondylitis’, </a:t>
            </a:r>
            <a:r>
              <a:rPr lang="en-GB" sz="1400" i="1" dirty="0">
                <a:ea typeface="+mn-lt"/>
                <a:cs typeface="+mn-lt"/>
              </a:rPr>
              <a:t>American journal of industrial medicine</a:t>
            </a:r>
            <a:r>
              <a:rPr lang="en-GB" sz="1400" dirty="0">
                <a:ea typeface="+mn-lt"/>
                <a:cs typeface="+mn-lt"/>
              </a:rPr>
              <a:t>, 65(1), pp. 41–50. Available at: </a:t>
            </a:r>
            <a:r>
              <a:rPr lang="en-GB" sz="1400" dirty="0">
                <a:ea typeface="+mn-lt"/>
                <a:cs typeface="+mn-lt"/>
                <a:hlinkClick r:id="rId3"/>
              </a:rPr>
              <a:t>https://doi.org/10.1002/ajim.23303</a:t>
            </a:r>
            <a:r>
              <a:rPr lang="en-GB" sz="1400" dirty="0">
                <a:ea typeface="+mn-lt"/>
                <a:cs typeface="+mn-lt"/>
              </a:rPr>
              <a:t>.</a:t>
            </a:r>
            <a:endParaRPr lang="en-US" sz="1400">
              <a:ea typeface="Calibri" panose="020F0502020204030204"/>
              <a:cs typeface="Calibri" panose="020F0502020204030204"/>
            </a:endParaRPr>
          </a:p>
          <a:p>
            <a:pPr>
              <a:buNone/>
            </a:pPr>
            <a:r>
              <a:rPr lang="en-GB" sz="1400" dirty="0">
                <a:ea typeface="+mn-lt"/>
                <a:cs typeface="+mn-lt"/>
              </a:rPr>
              <a:t>Cohen, M. and da Rocha Motta Filho, G. (2012) ‘LATERAL EPICONDYLITIS OF THE ELBOW’, </a:t>
            </a:r>
            <a:r>
              <a:rPr lang="en-GB" sz="1400" i="1" dirty="0">
                <a:ea typeface="+mn-lt"/>
                <a:cs typeface="+mn-lt"/>
              </a:rPr>
              <a:t>Revista </a:t>
            </a:r>
            <a:r>
              <a:rPr lang="en-GB" sz="1400" i="1" dirty="0" err="1">
                <a:ea typeface="+mn-lt"/>
                <a:cs typeface="+mn-lt"/>
              </a:rPr>
              <a:t>brasileira</a:t>
            </a:r>
            <a:r>
              <a:rPr lang="en-GB" sz="1400" i="1" dirty="0">
                <a:ea typeface="+mn-lt"/>
                <a:cs typeface="+mn-lt"/>
              </a:rPr>
              <a:t> de </a:t>
            </a:r>
            <a:r>
              <a:rPr lang="en-GB" sz="1400" i="1" dirty="0" err="1">
                <a:ea typeface="+mn-lt"/>
                <a:cs typeface="+mn-lt"/>
              </a:rPr>
              <a:t>ortopedia</a:t>
            </a:r>
            <a:r>
              <a:rPr lang="en-GB" sz="1400" i="1" dirty="0">
                <a:ea typeface="+mn-lt"/>
                <a:cs typeface="+mn-lt"/>
              </a:rPr>
              <a:t> (English ed.)</a:t>
            </a:r>
            <a:r>
              <a:rPr lang="en-GB" sz="1400" dirty="0">
                <a:ea typeface="+mn-lt"/>
                <a:cs typeface="+mn-lt"/>
              </a:rPr>
              <a:t>, 47(4), pp. 414–420. Available at: </a:t>
            </a:r>
            <a:r>
              <a:rPr lang="en-GB" sz="1400" dirty="0">
                <a:ea typeface="+mn-lt"/>
                <a:cs typeface="+mn-lt"/>
                <a:hlinkClick r:id="rId4"/>
              </a:rPr>
              <a:t>https://doi.org/10.1016/S2255-4971(15)30121-X</a:t>
            </a:r>
            <a:r>
              <a:rPr lang="en-GB" sz="1400" dirty="0">
                <a:ea typeface="+mn-lt"/>
                <a:cs typeface="+mn-lt"/>
              </a:rPr>
              <a:t>.</a:t>
            </a:r>
            <a:endParaRPr lang="en-GB"/>
          </a:p>
          <a:p>
            <a:pPr>
              <a:buNone/>
            </a:pPr>
            <a:r>
              <a:rPr lang="en-GB" sz="1400" dirty="0">
                <a:ea typeface="+mn-lt"/>
                <a:cs typeface="+mn-lt"/>
              </a:rPr>
              <a:t>Cook, J.L. </a:t>
            </a:r>
            <a:r>
              <a:rPr lang="en-GB" sz="1400" i="1" dirty="0">
                <a:ea typeface="+mn-lt"/>
                <a:cs typeface="+mn-lt"/>
              </a:rPr>
              <a:t>et al.</a:t>
            </a:r>
            <a:r>
              <a:rPr lang="en-GB" sz="1400" dirty="0">
                <a:ea typeface="+mn-lt"/>
                <a:cs typeface="+mn-lt"/>
              </a:rPr>
              <a:t> (2016) “Revisiting the continuum model of tendon pathology: what is its merit in clinical practice and research?,” </a:t>
            </a:r>
            <a:r>
              <a:rPr lang="en-GB" sz="1400" i="1" dirty="0">
                <a:ea typeface="+mn-lt"/>
                <a:cs typeface="+mn-lt"/>
              </a:rPr>
              <a:t>British journal of sports medicine</a:t>
            </a:r>
            <a:r>
              <a:rPr lang="en-GB" sz="1400" dirty="0">
                <a:ea typeface="+mn-lt"/>
                <a:cs typeface="+mn-lt"/>
              </a:rPr>
              <a:t>, 50(19), pp. 1187–1191. Available at: </a:t>
            </a:r>
            <a:r>
              <a:rPr lang="en-GB" sz="1400" dirty="0">
                <a:ea typeface="+mn-lt"/>
                <a:cs typeface="+mn-lt"/>
                <a:hlinkClick r:id="rId5"/>
              </a:rPr>
              <a:t>https://doi.org/10.1136/bjsports-2015-095422</a:t>
            </a:r>
            <a:r>
              <a:rPr lang="en-GB" sz="1400" dirty="0">
                <a:ea typeface="+mn-lt"/>
                <a:cs typeface="+mn-lt"/>
              </a:rPr>
              <a:t>.</a:t>
            </a:r>
            <a:endParaRPr lang="en-GB"/>
          </a:p>
          <a:p>
            <a:pPr>
              <a:buNone/>
            </a:pPr>
            <a:r>
              <a:rPr lang="en-GB" sz="1400" dirty="0" err="1">
                <a:ea typeface="+mn-lt"/>
                <a:cs typeface="+mn-lt"/>
              </a:rPr>
              <a:t>Darrieutort</a:t>
            </a:r>
            <a:r>
              <a:rPr lang="en-GB" sz="1400" dirty="0">
                <a:ea typeface="+mn-lt"/>
                <a:cs typeface="+mn-lt"/>
              </a:rPr>
              <a:t>-Laffite, C. </a:t>
            </a:r>
            <a:r>
              <a:rPr lang="en-GB" sz="1400" i="1" dirty="0">
                <a:ea typeface="+mn-lt"/>
                <a:cs typeface="+mn-lt"/>
              </a:rPr>
              <a:t>et al.</a:t>
            </a:r>
            <a:r>
              <a:rPr lang="en-GB" sz="1400" dirty="0">
                <a:ea typeface="+mn-lt"/>
                <a:cs typeface="+mn-lt"/>
              </a:rPr>
              <a:t> (2024) “Biology and physiology of tendon healing,” </a:t>
            </a:r>
            <a:r>
              <a:rPr lang="en-GB" sz="1400" i="1" dirty="0">
                <a:ea typeface="+mn-lt"/>
                <a:cs typeface="+mn-lt"/>
              </a:rPr>
              <a:t>Joint, bone, spine : revue du </a:t>
            </a:r>
            <a:r>
              <a:rPr lang="en-GB" sz="1400" i="1" dirty="0" err="1">
                <a:ea typeface="+mn-lt"/>
                <a:cs typeface="+mn-lt"/>
              </a:rPr>
              <a:t>rhumatisme</a:t>
            </a:r>
            <a:r>
              <a:rPr lang="en-GB" sz="1400" dirty="0">
                <a:ea typeface="+mn-lt"/>
                <a:cs typeface="+mn-lt"/>
              </a:rPr>
              <a:t>, 91(5). Available at: </a:t>
            </a:r>
            <a:r>
              <a:rPr lang="en-GB" sz="1400" dirty="0">
                <a:ea typeface="+mn-lt"/>
                <a:cs typeface="+mn-lt"/>
                <a:hlinkClick r:id="rId6"/>
              </a:rPr>
              <a:t>https://doi.org/10.1016/j.jbspin.2024.105696</a:t>
            </a:r>
            <a:r>
              <a:rPr lang="en-GB" sz="1400" dirty="0">
                <a:ea typeface="+mn-lt"/>
                <a:cs typeface="+mn-lt"/>
              </a:rPr>
              <a:t>.</a:t>
            </a:r>
            <a:endParaRPr lang="en-GB">
              <a:ea typeface="+mn-lt"/>
              <a:cs typeface="+mn-lt"/>
            </a:endParaRPr>
          </a:p>
          <a:p>
            <a:pPr>
              <a:buNone/>
            </a:pPr>
            <a:r>
              <a:rPr lang="en-GB" sz="1400" dirty="0">
                <a:ea typeface="+mn-lt"/>
                <a:cs typeface="+mn-lt"/>
              </a:rPr>
              <a:t>Gregory, J., Hazel, A.L. and Shearer, T. (2021) “A microstructural model of tendon failure,” </a:t>
            </a:r>
            <a:r>
              <a:rPr lang="en-GB" sz="1400" i="1" dirty="0">
                <a:ea typeface="+mn-lt"/>
                <a:cs typeface="+mn-lt"/>
              </a:rPr>
              <a:t>Journal of the mechanical </a:t>
            </a:r>
            <a:r>
              <a:rPr lang="en-GB" sz="1400" i="1" err="1">
                <a:ea typeface="+mn-lt"/>
                <a:cs typeface="+mn-lt"/>
              </a:rPr>
              <a:t>behavior</a:t>
            </a:r>
            <a:r>
              <a:rPr lang="en-GB" sz="1400" i="1" dirty="0">
                <a:ea typeface="+mn-lt"/>
                <a:cs typeface="+mn-lt"/>
              </a:rPr>
              <a:t> of biomedical materials</a:t>
            </a:r>
            <a:r>
              <a:rPr lang="en-GB" sz="1400" dirty="0">
                <a:ea typeface="+mn-lt"/>
                <a:cs typeface="+mn-lt"/>
              </a:rPr>
              <a:t>, 122. Available at: </a:t>
            </a:r>
            <a:r>
              <a:rPr lang="en-GB" sz="1400" dirty="0">
                <a:ea typeface="+mn-lt"/>
                <a:cs typeface="+mn-lt"/>
                <a:hlinkClick r:id="rId7"/>
              </a:rPr>
              <a:t>https://doi.org/10.1016/j.jmbbm.2021.104665</a:t>
            </a:r>
            <a:r>
              <a:rPr lang="en-GB" sz="1400" dirty="0">
                <a:ea typeface="+mn-lt"/>
                <a:cs typeface="+mn-lt"/>
              </a:rPr>
              <a:t>.</a:t>
            </a:r>
            <a:endParaRPr lang="en-GB"/>
          </a:p>
          <a:p>
            <a:pPr>
              <a:buNone/>
            </a:pPr>
            <a:r>
              <a:rPr lang="en-GB" sz="1400" dirty="0">
                <a:ea typeface="+mn-lt"/>
                <a:cs typeface="+mn-lt"/>
              </a:rPr>
              <a:t>Hohmann, E., </a:t>
            </a:r>
            <a:r>
              <a:rPr lang="en-GB" sz="1400" err="1">
                <a:ea typeface="+mn-lt"/>
                <a:cs typeface="+mn-lt"/>
              </a:rPr>
              <a:t>Tetsworth</a:t>
            </a:r>
            <a:r>
              <a:rPr lang="en-GB" sz="1400" dirty="0">
                <a:ea typeface="+mn-lt"/>
                <a:cs typeface="+mn-lt"/>
              </a:rPr>
              <a:t>, K. and Glatt, V. (2023) “Corticosteroid injections for the treatment of lateral epicondylitis are superior to platelet-rich plasma at 1 month but platelet-rich plasma is more effective at 6 months: an updated systematic review and meta-analysis of level 1 and 2 studies,” </a:t>
            </a:r>
            <a:r>
              <a:rPr lang="en-GB" sz="1400" i="1" dirty="0">
                <a:ea typeface="+mn-lt"/>
                <a:cs typeface="+mn-lt"/>
              </a:rPr>
              <a:t>Journal of shoulder and elbow surgery</a:t>
            </a:r>
            <a:r>
              <a:rPr lang="en-GB" sz="1400" dirty="0">
                <a:ea typeface="+mn-lt"/>
                <a:cs typeface="+mn-lt"/>
              </a:rPr>
              <a:t>, 32(9), pp. 1770–1783. Available at: </a:t>
            </a:r>
            <a:r>
              <a:rPr lang="en-GB" sz="1400" dirty="0">
                <a:ea typeface="+mn-lt"/>
                <a:cs typeface="+mn-lt"/>
                <a:hlinkClick r:id="rId8"/>
              </a:rPr>
              <a:t>https://doi.org/10.1016/j.jse.2023.04.018</a:t>
            </a:r>
            <a:r>
              <a:rPr lang="en-GB" sz="1400" dirty="0">
                <a:ea typeface="+mn-lt"/>
                <a:cs typeface="+mn-lt"/>
              </a:rPr>
              <a:t>.</a:t>
            </a:r>
            <a:endParaRPr lang="en-GB"/>
          </a:p>
          <a:p>
            <a:pPr>
              <a:buNone/>
            </a:pPr>
            <a:r>
              <a:rPr lang="en-GB" sz="1400" dirty="0">
                <a:ea typeface="+mn-lt"/>
                <a:cs typeface="+mn-lt"/>
              </a:rPr>
              <a:t>Karbowiak, M. </a:t>
            </a:r>
            <a:r>
              <a:rPr lang="en-GB" sz="1400" i="1" dirty="0">
                <a:ea typeface="+mn-lt"/>
                <a:cs typeface="+mn-lt"/>
              </a:rPr>
              <a:t>et al.</a:t>
            </a:r>
            <a:r>
              <a:rPr lang="en-GB" sz="1400" dirty="0">
                <a:ea typeface="+mn-lt"/>
                <a:cs typeface="+mn-lt"/>
              </a:rPr>
              <a:t> (2023) “Management of lateral epicondylitis (tennis elbow),” </a:t>
            </a:r>
            <a:r>
              <a:rPr lang="en-GB" sz="1400" i="1" dirty="0">
                <a:ea typeface="+mn-lt"/>
                <a:cs typeface="+mn-lt"/>
              </a:rPr>
              <a:t>BMJ (Online)</a:t>
            </a:r>
            <a:r>
              <a:rPr lang="en-GB" sz="1400" dirty="0">
                <a:ea typeface="+mn-lt"/>
                <a:cs typeface="+mn-lt"/>
              </a:rPr>
              <a:t>, 381, p. e072574. Available at: </a:t>
            </a:r>
            <a:r>
              <a:rPr lang="en-GB" sz="1400" dirty="0">
                <a:ea typeface="+mn-lt"/>
                <a:cs typeface="+mn-lt"/>
                <a:hlinkClick r:id="rId9"/>
              </a:rPr>
              <a:t>https://doi.org/10.1136/bmj-2022-072574</a:t>
            </a:r>
            <a:r>
              <a:rPr lang="en-GB" sz="1400" dirty="0">
                <a:ea typeface="+mn-lt"/>
                <a:cs typeface="+mn-lt"/>
              </a:rPr>
              <a:t>.</a:t>
            </a:r>
            <a:endParaRPr lang="en-GB"/>
          </a:p>
          <a:p>
            <a:pPr>
              <a:buNone/>
            </a:pPr>
            <a:endParaRPr lang="en-GB" sz="1400" dirty="0">
              <a:ea typeface="+mn-lt"/>
              <a:cs typeface="+mn-lt"/>
            </a:endParaRPr>
          </a:p>
          <a:p>
            <a:pPr>
              <a:buNone/>
            </a:pPr>
            <a:r>
              <a:rPr lang="en-GB" sz="1400" dirty="0">
                <a:ea typeface="+mn-lt"/>
                <a:cs typeface="+mn-lt"/>
              </a:rPr>
              <a:t>Lockard, M. (2006) “Clinical Biomechanics of the Elbow,” </a:t>
            </a:r>
            <a:r>
              <a:rPr lang="en-GB" sz="1400" i="1" dirty="0">
                <a:ea typeface="+mn-lt"/>
                <a:cs typeface="+mn-lt"/>
              </a:rPr>
              <a:t>Journal of hand therapy</a:t>
            </a:r>
            <a:r>
              <a:rPr lang="en-GB" sz="1400" dirty="0">
                <a:ea typeface="+mn-lt"/>
                <a:cs typeface="+mn-lt"/>
              </a:rPr>
              <a:t>, 19(2), pp. 72–81. Available at: </a:t>
            </a:r>
            <a:r>
              <a:rPr lang="en-GB" sz="1400" dirty="0">
                <a:ea typeface="+mn-lt"/>
                <a:cs typeface="+mn-lt"/>
                <a:hlinkClick r:id="rId10"/>
              </a:rPr>
              <a:t>https://doi.org/10.1197/j.jht.2006.02.004</a:t>
            </a:r>
            <a:r>
              <a:rPr lang="en-GB" sz="1400" dirty="0">
                <a:ea typeface="+mn-lt"/>
                <a:cs typeface="+mn-lt"/>
              </a:rPr>
              <a:t>.</a:t>
            </a:r>
            <a:endParaRPr lang="en-GB"/>
          </a:p>
          <a:p>
            <a:pPr>
              <a:buNone/>
            </a:pPr>
            <a:r>
              <a:rPr lang="en-GB" sz="1400" dirty="0">
                <a:ea typeface="+mn-lt"/>
                <a:cs typeface="+mn-lt"/>
              </a:rPr>
              <a:t>Ma, K.-L. and Wang, H.-Q. (2020) “Management of Lateral Epicondylitis: A Narrative Literature Review,” </a:t>
            </a:r>
            <a:r>
              <a:rPr lang="en-GB" sz="1400" i="1" dirty="0">
                <a:ea typeface="+mn-lt"/>
                <a:cs typeface="+mn-lt"/>
              </a:rPr>
              <a:t>Pain research &amp; management</a:t>
            </a:r>
            <a:r>
              <a:rPr lang="en-GB" sz="1400" dirty="0">
                <a:ea typeface="+mn-lt"/>
                <a:cs typeface="+mn-lt"/>
              </a:rPr>
              <a:t>. Edited by G. </a:t>
            </a:r>
            <a:r>
              <a:rPr lang="en-GB" sz="1400" err="1">
                <a:ea typeface="+mn-lt"/>
                <a:cs typeface="+mn-lt"/>
              </a:rPr>
              <a:t>Varrassi</a:t>
            </a:r>
            <a:r>
              <a:rPr lang="en-GB" sz="1400" dirty="0">
                <a:ea typeface="+mn-lt"/>
                <a:cs typeface="+mn-lt"/>
              </a:rPr>
              <a:t>, 2020(2020), pp. 1–9. Available at: </a:t>
            </a:r>
            <a:r>
              <a:rPr lang="en-GB" sz="1400" dirty="0">
                <a:ea typeface="+mn-lt"/>
                <a:cs typeface="+mn-lt"/>
                <a:hlinkClick r:id="rId11"/>
              </a:rPr>
              <a:t>https://doi.org/10.1155/2020/6965381</a:t>
            </a:r>
            <a:r>
              <a:rPr lang="en-GB" sz="1400" dirty="0">
                <a:ea typeface="+mn-lt"/>
                <a:cs typeface="+mn-lt"/>
              </a:rPr>
              <a:t>.</a:t>
            </a:r>
            <a:endParaRPr lang="en-GB">
              <a:ea typeface="+mn-lt"/>
              <a:cs typeface="+mn-lt"/>
            </a:endParaRPr>
          </a:p>
          <a:p>
            <a:pPr>
              <a:buNone/>
            </a:pPr>
            <a:r>
              <a:rPr lang="en-GB" sz="1400" dirty="0" err="1">
                <a:ea typeface="+mn-lt"/>
                <a:cs typeface="+mn-lt"/>
              </a:rPr>
              <a:t>Nimgade</a:t>
            </a:r>
            <a:r>
              <a:rPr lang="en-GB" sz="1400" dirty="0">
                <a:ea typeface="+mn-lt"/>
                <a:cs typeface="+mn-lt"/>
              </a:rPr>
              <a:t>, A., Sullivan, M. and Goldman, R. (2005) ‘Physiotherapy, Steroid Injections, or Rest for Lateral </a:t>
            </a:r>
            <a:r>
              <a:rPr lang="en-GB" sz="1400" dirty="0" err="1">
                <a:ea typeface="+mn-lt"/>
                <a:cs typeface="+mn-lt"/>
              </a:rPr>
              <a:t>Epicondylosis</a:t>
            </a:r>
            <a:r>
              <a:rPr lang="en-GB" sz="1400" dirty="0">
                <a:ea typeface="+mn-lt"/>
                <a:cs typeface="+mn-lt"/>
              </a:rPr>
              <a:t>? What the Evidence Suggests’, </a:t>
            </a:r>
            <a:r>
              <a:rPr lang="en-GB" sz="1400" i="1" dirty="0">
                <a:ea typeface="+mn-lt"/>
                <a:cs typeface="+mn-lt"/>
              </a:rPr>
              <a:t>Pain practice</a:t>
            </a:r>
            <a:r>
              <a:rPr lang="en-GB" sz="1400" dirty="0">
                <a:ea typeface="+mn-lt"/>
                <a:cs typeface="+mn-lt"/>
              </a:rPr>
              <a:t>, 5(3), pp. 203–215. Available at: </a:t>
            </a:r>
            <a:r>
              <a:rPr lang="en-GB" sz="1400" dirty="0">
                <a:ea typeface="+mn-lt"/>
                <a:cs typeface="+mn-lt"/>
                <a:hlinkClick r:id="rId12"/>
              </a:rPr>
              <a:t>https://doi.org/10.1111/j.1533-2500.2005.05307.x</a:t>
            </a:r>
            <a:r>
              <a:rPr lang="en-GB" sz="1400" dirty="0">
                <a:ea typeface="+mn-lt"/>
                <a:cs typeface="+mn-lt"/>
              </a:rPr>
              <a:t>.</a:t>
            </a:r>
            <a:endParaRPr lang="en-GB"/>
          </a:p>
          <a:p>
            <a:pPr>
              <a:buNone/>
            </a:pPr>
            <a:r>
              <a:rPr lang="en-GB" sz="1400" dirty="0">
                <a:ea typeface="+mn-lt"/>
                <a:cs typeface="+mn-lt"/>
              </a:rPr>
              <a:t>Rio, E. </a:t>
            </a:r>
            <a:r>
              <a:rPr lang="en-GB" sz="1400" i="1" dirty="0">
                <a:ea typeface="+mn-lt"/>
                <a:cs typeface="+mn-lt"/>
              </a:rPr>
              <a:t>et al.</a:t>
            </a:r>
            <a:r>
              <a:rPr lang="en-GB" sz="1400" dirty="0">
                <a:ea typeface="+mn-lt"/>
                <a:cs typeface="+mn-lt"/>
              </a:rPr>
              <a:t> (2015) “Isometric exercise induces analgesia and reduces inhibition in patellar tendinopathy,” </a:t>
            </a:r>
            <a:r>
              <a:rPr lang="en-GB" sz="1400" i="1" dirty="0">
                <a:ea typeface="+mn-lt"/>
                <a:cs typeface="+mn-lt"/>
              </a:rPr>
              <a:t>British journal of sports medicine</a:t>
            </a:r>
            <a:r>
              <a:rPr lang="en-GB" sz="1400" dirty="0">
                <a:ea typeface="+mn-lt"/>
                <a:cs typeface="+mn-lt"/>
              </a:rPr>
              <a:t>, 49(19), pp. 1277–1283. Available at: </a:t>
            </a:r>
            <a:r>
              <a:rPr lang="en-GB" sz="1400" dirty="0">
                <a:ea typeface="+mn-lt"/>
                <a:cs typeface="+mn-lt"/>
                <a:hlinkClick r:id="rId13"/>
              </a:rPr>
              <a:t>https://doi.org/10.1136/bjsports-2014-094386</a:t>
            </a:r>
            <a:r>
              <a:rPr lang="en-GB" sz="1400" dirty="0">
                <a:ea typeface="+mn-lt"/>
                <a:cs typeface="+mn-lt"/>
              </a:rPr>
              <a:t>.</a:t>
            </a:r>
            <a:endParaRPr lang="en-GB">
              <a:ea typeface="+mn-lt"/>
              <a:cs typeface="+mn-lt"/>
            </a:endParaRPr>
          </a:p>
          <a:p>
            <a:pPr>
              <a:buNone/>
            </a:pPr>
            <a:r>
              <a:rPr lang="en-GB" sz="1400" dirty="0" err="1">
                <a:ea typeface="+mn-lt"/>
                <a:cs typeface="+mn-lt"/>
              </a:rPr>
              <a:t>Schiffke</a:t>
            </a:r>
            <a:r>
              <a:rPr lang="en-GB" sz="1400" dirty="0">
                <a:ea typeface="+mn-lt"/>
                <a:cs typeface="+mn-lt"/>
              </a:rPr>
              <a:t>-Juhász, B. </a:t>
            </a:r>
            <a:r>
              <a:rPr lang="en-GB" sz="1400" i="1" dirty="0">
                <a:ea typeface="+mn-lt"/>
                <a:cs typeface="+mn-lt"/>
              </a:rPr>
              <a:t>et al.</a:t>
            </a:r>
            <a:r>
              <a:rPr lang="en-GB" sz="1400" dirty="0">
                <a:ea typeface="+mn-lt"/>
                <a:cs typeface="+mn-lt"/>
              </a:rPr>
              <a:t> (2021) “Proprioceptive elbow training reduces pain and improves function in painful lateral epicondylitis—a prospective trial,” </a:t>
            </a:r>
            <a:r>
              <a:rPr lang="en-GB" sz="1400" i="1" dirty="0">
                <a:ea typeface="+mn-lt"/>
                <a:cs typeface="+mn-lt"/>
              </a:rPr>
              <a:t>Journal of orthopaedic surgery and research</a:t>
            </a:r>
            <a:r>
              <a:rPr lang="en-GB" sz="1400" dirty="0">
                <a:ea typeface="+mn-lt"/>
                <a:cs typeface="+mn-lt"/>
              </a:rPr>
              <a:t>, 16(1). Available at: </a:t>
            </a:r>
            <a:r>
              <a:rPr lang="en-GB" sz="1400" dirty="0">
                <a:ea typeface="+mn-lt"/>
                <a:cs typeface="+mn-lt"/>
                <a:hlinkClick r:id="rId14"/>
              </a:rPr>
              <a:t>https://doi.org/10.1186/s13018-021-02602-3</a:t>
            </a:r>
            <a:r>
              <a:rPr lang="en-GB" sz="1400" dirty="0">
                <a:ea typeface="+mn-lt"/>
                <a:cs typeface="+mn-lt"/>
              </a:rPr>
              <a:t>.</a:t>
            </a:r>
            <a:endParaRPr lang="en-GB"/>
          </a:p>
          <a:p>
            <a:pPr>
              <a:buNone/>
            </a:pPr>
            <a:r>
              <a:rPr lang="en-GB" sz="1400" dirty="0">
                <a:ea typeface="+mn-lt"/>
                <a:cs typeface="+mn-lt"/>
              </a:rPr>
              <a:t>Stegink-Jansen, C.W. </a:t>
            </a:r>
            <a:r>
              <a:rPr lang="en-GB" sz="1400" i="1" dirty="0">
                <a:ea typeface="+mn-lt"/>
                <a:cs typeface="+mn-lt"/>
              </a:rPr>
              <a:t>et al.</a:t>
            </a:r>
            <a:r>
              <a:rPr lang="en-GB" sz="1400" dirty="0">
                <a:ea typeface="+mn-lt"/>
                <a:cs typeface="+mn-lt"/>
              </a:rPr>
              <a:t> (2021) “Lateral </a:t>
            </a:r>
            <a:r>
              <a:rPr lang="en-GB" sz="1400" dirty="0" err="1">
                <a:ea typeface="+mn-lt"/>
                <a:cs typeface="+mn-lt"/>
              </a:rPr>
              <a:t>epicondylosis</a:t>
            </a:r>
            <a:r>
              <a:rPr lang="en-GB" sz="1400" dirty="0">
                <a:ea typeface="+mn-lt"/>
                <a:cs typeface="+mn-lt"/>
              </a:rPr>
              <a:t>: A literature review to link pathology and tendon function to tissue-level treatment and ergonomic interventions,” </a:t>
            </a:r>
            <a:r>
              <a:rPr lang="en-GB" sz="1400" i="1" dirty="0">
                <a:ea typeface="+mn-lt"/>
                <a:cs typeface="+mn-lt"/>
              </a:rPr>
              <a:t>Journal of hand therapy</a:t>
            </a:r>
            <a:r>
              <a:rPr lang="en-GB" sz="1400" dirty="0">
                <a:ea typeface="+mn-lt"/>
                <a:cs typeface="+mn-lt"/>
              </a:rPr>
              <a:t>, 34(2), pp. 263–297. Available at: </a:t>
            </a:r>
            <a:r>
              <a:rPr lang="en-GB" sz="1400" dirty="0">
                <a:ea typeface="+mn-lt"/>
                <a:cs typeface="+mn-lt"/>
                <a:hlinkClick r:id="rId15"/>
              </a:rPr>
              <a:t>https://doi.org/10.1016/j.jht.2021.05.005</a:t>
            </a:r>
            <a:r>
              <a:rPr lang="en-GB" sz="1400" dirty="0">
                <a:ea typeface="+mn-lt"/>
                <a:cs typeface="+mn-lt"/>
              </a:rPr>
              <a:t>.</a:t>
            </a:r>
            <a:endParaRPr lang="en-GB"/>
          </a:p>
          <a:p>
            <a:pPr>
              <a:buNone/>
            </a:pPr>
            <a:r>
              <a:rPr lang="en-GB" sz="1400" dirty="0">
                <a:ea typeface="+mn-lt"/>
                <a:cs typeface="+mn-lt"/>
              </a:rPr>
              <a:t>Wolf, J.M. (2023) ‘Lateral Epicondylitis’, </a:t>
            </a:r>
            <a:r>
              <a:rPr lang="en-GB" sz="1400" i="1" dirty="0">
                <a:ea typeface="+mn-lt"/>
                <a:cs typeface="+mn-lt"/>
              </a:rPr>
              <a:t>The New England journal of medicine</a:t>
            </a:r>
            <a:r>
              <a:rPr lang="en-GB" sz="1400" dirty="0">
                <a:ea typeface="+mn-lt"/>
                <a:cs typeface="+mn-lt"/>
              </a:rPr>
              <a:t>. Edited by C.G. Solomon, 388(25), pp. 2371–2377. Available at: </a:t>
            </a:r>
            <a:r>
              <a:rPr lang="en-GB" sz="1400" dirty="0">
                <a:ea typeface="+mn-lt"/>
                <a:cs typeface="+mn-lt"/>
                <a:hlinkClick r:id="rId16"/>
              </a:rPr>
              <a:t>https://doi.org/10.1056/NEJMcp2216734</a:t>
            </a:r>
            <a:r>
              <a:rPr lang="en-GB" sz="1400" dirty="0">
                <a:ea typeface="+mn-lt"/>
                <a:cs typeface="+mn-lt"/>
              </a:rPr>
              <a:t>.</a:t>
            </a:r>
            <a:endParaRPr lang="en-GB"/>
          </a:p>
          <a:p>
            <a:pPr>
              <a:buNone/>
            </a:pPr>
            <a:endParaRPr lang="en-GB" sz="1400" dirty="0">
              <a:ea typeface="Calibri" panose="020F0502020204030204"/>
              <a:cs typeface="Calibri" panose="020F0502020204030204"/>
            </a:endParaRPr>
          </a:p>
          <a:p>
            <a:pPr>
              <a:buNone/>
            </a:pPr>
            <a:endParaRPr lang="en-GB" sz="1400" dirty="0">
              <a:ea typeface="Calibri" panose="020F0502020204030204"/>
              <a:cs typeface="Calibri" panose="020F0502020204030204"/>
            </a:endParaRPr>
          </a:p>
          <a:p>
            <a:pPr marL="0" indent="0">
              <a:buNone/>
            </a:pPr>
            <a:endParaRPr lang="en-GB" sz="1400" dirty="0">
              <a:ea typeface="Calibri" panose="020F0502020204030204"/>
              <a:cs typeface="Calibri" panose="020F0502020204030204"/>
            </a:endParaRPr>
          </a:p>
          <a:p>
            <a:pPr marL="0" indent="0">
              <a:buNone/>
            </a:pPr>
            <a:endParaRPr lang="en-GB" dirty="0">
              <a:ea typeface="Calibri" panose="020F0502020204030204"/>
              <a:cs typeface="Calibri" panose="020F0502020204030204"/>
            </a:endParaRPr>
          </a:p>
        </p:txBody>
      </p:sp>
    </p:spTree>
    <p:extLst>
      <p:ext uri="{BB962C8B-B14F-4D97-AF65-F5344CB8AC3E}">
        <p14:creationId xmlns:p14="http://schemas.microsoft.com/office/powerpoint/2010/main" val="163565539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21</Slides>
  <Notes>19</Notes>
  <HiddenSlides>0</HiddenSlides>
  <MMClips>0</MMClip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Office Theme</vt:lpstr>
      <vt:lpstr>Lateral Epicondylitis (Tennis Elbow) </vt:lpstr>
      <vt:lpstr>What is Lateral Epicondylitis?</vt:lpstr>
      <vt:lpstr>How does the tissue fail?</vt:lpstr>
      <vt:lpstr>The forces it may be subjected to</vt:lpstr>
      <vt:lpstr>The Stress Strain Curve</vt:lpstr>
      <vt:lpstr>Mechanism of tissue failure</vt:lpstr>
      <vt:lpstr>The types of tendon injuries that can occur</vt:lpstr>
      <vt:lpstr>Healing Process</vt:lpstr>
      <vt:lpstr>Range of Movement &amp; Joint Arthrokinematics</vt:lpstr>
      <vt:lpstr>Isometric Wrist Extension Hold</vt:lpstr>
      <vt:lpstr>Concentric Wrist Extension</vt:lpstr>
      <vt:lpstr>Eccentric Wrist Extension</vt:lpstr>
      <vt:lpstr>Forearm Supination/Pronation with resistance</vt:lpstr>
      <vt:lpstr>Neutral Wrist Grip Strengthening</vt:lpstr>
      <vt:lpstr>Towel Twists</vt:lpstr>
      <vt:lpstr>Agility, balance, co-ordination and proprioception  </vt:lpstr>
      <vt:lpstr>Prevention of deconditioning  </vt:lpstr>
      <vt:lpstr>Assistive devices for non/partial weight bearing </vt:lpstr>
      <vt:lpstr>Surgical and Conservative management methods </vt:lpstr>
      <vt:lpstr>Summary</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888</cp:revision>
  <dcterms:created xsi:type="dcterms:W3CDTF">2026-01-04T12:29:39Z</dcterms:created>
  <dcterms:modified xsi:type="dcterms:W3CDTF">2026-01-19T11:39:01Z</dcterms:modified>
</cp:coreProperties>
</file>