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3" r:id="rId4"/>
  </p:sldMasterIdLst>
  <p:notesMasterIdLst>
    <p:notesMasterId r:id="rId16"/>
  </p:notesMasterIdLst>
  <p:handoutMasterIdLst>
    <p:handoutMasterId r:id="rId17"/>
  </p:handoutMasterIdLst>
  <p:sldIdLst>
    <p:sldId id="310" r:id="rId5"/>
    <p:sldId id="307" r:id="rId6"/>
    <p:sldId id="312" r:id="rId7"/>
    <p:sldId id="324" r:id="rId8"/>
    <p:sldId id="316" r:id="rId9"/>
    <p:sldId id="317" r:id="rId10"/>
    <p:sldId id="318" r:id="rId11"/>
    <p:sldId id="315" r:id="rId12"/>
    <p:sldId id="320" r:id="rId13"/>
    <p:sldId id="314" r:id="rId14"/>
    <p:sldId id="321" r:id="rId15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902" autoAdjust="0"/>
  </p:normalViewPr>
  <p:slideViewPr>
    <p:cSldViewPr snapToGrid="0">
      <p:cViewPr varScale="1">
        <p:scale>
          <a:sx n="63" d="100"/>
          <a:sy n="63" d="100"/>
        </p:scale>
        <p:origin x="1020" y="288"/>
      </p:cViewPr>
      <p:guideLst/>
    </p:cSldViewPr>
  </p:slideViewPr>
  <p:outlineViewPr>
    <p:cViewPr>
      <p:scale>
        <a:sx n="33" d="100"/>
        <a:sy n="33" d="100"/>
      </p:scale>
      <p:origin x="0" y="-974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14" d="100"/>
          <a:sy n="114" d="100"/>
        </p:scale>
        <p:origin x="222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B54ECD4-C204-48D1-AD5F-745C8B6B9F9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4E3AB7-0ECF-421F-921A-6288C872CB4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FA1535-9615-47DE-AA1C-D211EFC32F84}" type="datetime1">
              <a:rPr lang="en-GB" smtClean="0"/>
              <a:t>19/11/2025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C020C0-36AB-4A77-A03F-AC25B916061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D6C3D-5A1C-4403-A396-74F0A030415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14E1D4-42DD-4E4E-821B-0346F789B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522716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6762C6B-0980-48E9-870F-2BD7181A7BF9}" type="datetime1">
              <a:rPr lang="en-GB" smtClean="0"/>
              <a:t>19/11/2025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DC92804-03A6-47F6-A893-4DDB8903A8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4717359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DC92804-03A6-47F6-A893-4DDB8903A808}" type="slidenum">
              <a:rPr lang="en-GB" smtClean="0"/>
              <a:t>1</a:t>
            </a:fld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CFE2A3-B611-4763-89C7-5FC690BC243E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AB950707-849C-431F-8ACD-96D709B54EF9}" type="datetime1">
              <a:rPr lang="en-GB" smtClean="0"/>
              <a:t>19/11/2025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9600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BC3AFB24-9188-4C0A-A512-E59E6F17D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4565" y="4294290"/>
            <a:ext cx="12188952" cy="2586866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D31D73-6FE4-4E4B-8D0B-E55FABBFA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524" y="4294290"/>
            <a:ext cx="12188952" cy="2586866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9A9F4D9-AE67-4B73-8B27-FD437564D7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899" y="4476329"/>
            <a:ext cx="6467547" cy="1558680"/>
          </a:xfrm>
        </p:spPr>
        <p:txBody>
          <a:bodyPr rtlCol="0" anchor="ctr" anchorCtr="0">
            <a:normAutofit/>
          </a:bodyPr>
          <a:lstStyle/>
          <a:p>
            <a:pPr algn="l" rtl="0">
              <a:lnSpc>
                <a:spcPts val="5800"/>
              </a:lnSpc>
            </a:pPr>
            <a:r>
              <a:rPr lang="en-GB" sz="4800"/>
              <a:t>Click to edit Master title style</a:t>
            </a:r>
            <a:endParaRPr lang="en-GB" sz="4800" dirty="0"/>
          </a:p>
        </p:txBody>
      </p:sp>
      <p:sp>
        <p:nvSpPr>
          <p:cNvPr id="8" name="Subtitle 24">
            <a:extLst>
              <a:ext uri="{FF2B5EF4-FFF2-40B4-BE49-F238E27FC236}">
                <a16:creationId xmlns:a16="http://schemas.microsoft.com/office/drawing/2014/main" id="{2A23FDD6-741A-4F02-B44B-70D85FCF53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96924" y="4476328"/>
            <a:ext cx="4046957" cy="1558673"/>
          </a:xfrm>
        </p:spPr>
        <p:txBody>
          <a:bodyPr rtlCol="0" anchor="ctr">
            <a:normAutofit/>
          </a:bodyPr>
          <a:lstStyle>
            <a:lvl1pPr>
              <a:buNone/>
              <a:defRPr/>
            </a:lvl1pPr>
          </a:lstStyle>
          <a:p>
            <a:pPr algn="l" rtl="0">
              <a:lnSpc>
                <a:spcPts val="3200"/>
              </a:lnSpc>
            </a:pPr>
            <a:r>
              <a:rPr lang="en-GB" sz="2200"/>
              <a:t>Click to edit Master subtitle style</a:t>
            </a:r>
            <a:endParaRPr lang="en-GB" sz="2200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942B78C-790E-4881-96BA-169A876C67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0"/>
            <a:ext cx="12188952" cy="4271133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381543-EC92-42BD-A142-81963D427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1494040" y="4274977"/>
            <a:ext cx="699477" cy="1898809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A28D3FB-54EA-410D-A062-8F118E5D0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593477A-1279-4BCC-8257-14CC2361F8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6466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Background grey rectangle">
            <a:extLst>
              <a:ext uri="{FF2B5EF4-FFF2-40B4-BE49-F238E27FC236}">
                <a16:creationId xmlns:a16="http://schemas.microsoft.com/office/drawing/2014/main" id="{B586FD74-98AC-4CA5-9E62-97DAE4C19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BC94E74-B403-4256-9D59-241B0C4E53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3836FB9-568E-408A-B183-65F9ABF6E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899" y="540168"/>
            <a:ext cx="10624949" cy="1787136"/>
          </a:xfrm>
        </p:spPr>
        <p:txBody>
          <a:bodyPr rtlCol="0" anchor="b">
            <a:normAutofit/>
          </a:bodyPr>
          <a:lstStyle/>
          <a:p>
            <a:pPr rtl="0"/>
            <a:r>
              <a:rPr lang="en-GB" sz="4800">
                <a:solidFill>
                  <a:schemeClr val="tx1"/>
                </a:solidFill>
              </a:rPr>
              <a:t>Click to edit Master title style</a:t>
            </a:r>
            <a:endParaRPr lang="en-GB" sz="4800" dirty="0">
              <a:solidFill>
                <a:schemeClr val="tx1"/>
              </a:solidFill>
            </a:endParaRP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B5437444-7076-4AEE-AB96-9C6BB85DAD9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577775"/>
            <a:ext cx="2587752" cy="1764792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18" name="Picture Placeholder 16">
            <a:extLst>
              <a:ext uri="{FF2B5EF4-FFF2-40B4-BE49-F238E27FC236}">
                <a16:creationId xmlns:a16="http://schemas.microsoft.com/office/drawing/2014/main" id="{536502EE-A891-4CB0-9BA5-B0AC7B9AA80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4406215"/>
            <a:ext cx="2587752" cy="1764792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19" name="Picture Placeholder 16">
            <a:extLst>
              <a:ext uri="{FF2B5EF4-FFF2-40B4-BE49-F238E27FC236}">
                <a16:creationId xmlns:a16="http://schemas.microsoft.com/office/drawing/2014/main" id="{51D45778-D0A6-415B-AA4F-03D6E429EB9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651760" y="2577775"/>
            <a:ext cx="1764792" cy="1764792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20" name="Picture Placeholder 16">
            <a:extLst>
              <a:ext uri="{FF2B5EF4-FFF2-40B4-BE49-F238E27FC236}">
                <a16:creationId xmlns:a16="http://schemas.microsoft.com/office/drawing/2014/main" id="{93E1D509-0CBA-46BD-9192-C0403309FD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651760" y="4406575"/>
            <a:ext cx="1764792" cy="1764792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6994EC89-4FAE-445C-A6E8-D55E4A34D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122" y="2880452"/>
            <a:ext cx="6355998" cy="3095445"/>
          </a:xfrm>
        </p:spPr>
        <p:txBody>
          <a:bodyPr rtlCol="0" anchor="t" anchorCtr="0">
            <a:normAutofit/>
          </a:bodyPr>
          <a:lstStyle>
            <a:lvl1pPr>
              <a:buNone/>
              <a:defRPr/>
            </a:lvl1pPr>
          </a:lstStyle>
          <a:p>
            <a:pPr lvl="0" rtl="0">
              <a:lnSpc>
                <a:spcPts val="2800"/>
              </a:lnSpc>
            </a:pPr>
            <a:r>
              <a:rPr lang="en-GB" sz="1800">
                <a:solidFill>
                  <a:schemeClr val="tx1"/>
                </a:solidFill>
              </a:rPr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F9E0CFE-F27B-4D50-AA2F-7146CA90E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515398" y="2577775"/>
            <a:ext cx="7676601" cy="3594425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9ECF93F-3E86-4C44-BAF1-ADE160CADF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BE8DAB8-6232-45C1-9BC3-E99A86BD37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21439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0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4408E76-0AE4-495F-87FB-5DD280A91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0" y="5610"/>
            <a:ext cx="708823" cy="713232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2EAD03C-7B1C-453F-9977-4E2DD813B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2551" y="540167"/>
            <a:ext cx="4616981" cy="2135867"/>
          </a:xfrm>
        </p:spPr>
        <p:txBody>
          <a:bodyPr rtlCol="0" anchor="b">
            <a:normAutofit/>
          </a:bodyPr>
          <a:lstStyle/>
          <a:p>
            <a:pPr rtl="0"/>
            <a:r>
              <a:rPr lang="en-GB" sz="4800">
                <a:solidFill>
                  <a:schemeClr val="tx1"/>
                </a:solidFill>
              </a:rPr>
              <a:t>Click to edit Master title style</a:t>
            </a:r>
            <a:endParaRPr lang="en-GB" sz="4800" dirty="0">
              <a:solidFill>
                <a:schemeClr val="tx1"/>
              </a:solidFill>
            </a:endParaRP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D3471630-9EC8-4C68-B4D8-D98C242DBE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685800"/>
            <a:ext cx="3072384" cy="5486344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50C66604-16E4-4B52-80AA-A0D73512D13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154680" y="685800"/>
            <a:ext cx="3072384" cy="5486344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B630934-DBD2-4535-961F-B198ABA2D0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2551" y="2880452"/>
            <a:ext cx="4616981" cy="3095445"/>
          </a:xfrm>
        </p:spPr>
        <p:txBody>
          <a:bodyPr rtlCol="0" anchor="t" anchorCtr="0">
            <a:normAutofit/>
          </a:bodyPr>
          <a:lstStyle>
            <a:lvl1pPr marL="0" indent="0">
              <a:buNone/>
              <a:defRPr baseline="0"/>
            </a:lvl1pPr>
          </a:lstStyle>
          <a:p>
            <a:pPr lvl="0" rtl="0">
              <a:lnSpc>
                <a:spcPts val="2800"/>
              </a:lnSpc>
            </a:pPr>
            <a:r>
              <a:rPr lang="en-GB" sz="1800">
                <a:solidFill>
                  <a:schemeClr val="tx1"/>
                </a:solidFill>
              </a:rPr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020D2A6-7700-487F-AC7E-A5A2C30DC1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FC30D6A-6415-42E1-89E9-EF806C3FE3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4506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BC2EA47A-F66B-4005-A5A4-458E90C096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898" y="576263"/>
            <a:ext cx="4977777" cy="2967606"/>
          </a:xfrm>
        </p:spPr>
        <p:txBody>
          <a:bodyPr rtlCol="0" anchor="b" anchorCtr="0">
            <a:normAutofit/>
          </a:bodyPr>
          <a:lstStyle/>
          <a:p>
            <a:pPr algn="l" rtl="0">
              <a:lnSpc>
                <a:spcPts val="5800"/>
              </a:lnSpc>
            </a:pPr>
            <a:r>
              <a:rPr lang="en-GB" sz="4800"/>
              <a:t>Click to edit Master title style</a:t>
            </a:r>
            <a:endParaRPr lang="en-GB" sz="4800" dirty="0"/>
          </a:p>
        </p:txBody>
      </p:sp>
      <p:sp>
        <p:nvSpPr>
          <p:cNvPr id="6" name="Subtitle 24">
            <a:extLst>
              <a:ext uri="{FF2B5EF4-FFF2-40B4-BE49-F238E27FC236}">
                <a16:creationId xmlns:a16="http://schemas.microsoft.com/office/drawing/2014/main" id="{FFA42F70-43EA-4954-AA43-22F43175CC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2898" y="3764975"/>
            <a:ext cx="4977777" cy="2192683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algn="l" rtl="0">
              <a:lnSpc>
                <a:spcPts val="3200"/>
              </a:lnSpc>
            </a:pPr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7" name="Rectangle 6" descr="Tag=AccentColor&#10;Flavor=Light&#10;Target=Fill">
            <a:extLst>
              <a:ext uri="{FF2B5EF4-FFF2-40B4-BE49-F238E27FC236}">
                <a16:creationId xmlns:a16="http://schemas.microsoft.com/office/drawing/2014/main" id="{F5FCF09E-0DE5-4155-9DC0-786737CF2E1B}"/>
              </a:ext>
            </a:extLst>
          </p:cNvPr>
          <p:cNvSpPr/>
          <p:nvPr userDrawn="1"/>
        </p:nvSpPr>
        <p:spPr>
          <a:xfrm rot="10800000">
            <a:off x="11496184" y="-10"/>
            <a:ext cx="695816" cy="68580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5AD3536A-3915-4B2E-B85A-9B494EEFBCF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83096" y="0"/>
            <a:ext cx="5020056" cy="6848856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431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Chart Table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14413-82C1-4EBC-8C6B-BC5F842D1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 rtlCol="0">
            <a:normAutofit/>
          </a:bodyPr>
          <a:lstStyle>
            <a:lvl1pPr>
              <a:lnSpc>
                <a:spcPct val="90000"/>
              </a:lnSpc>
              <a:defRPr sz="52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F029A-192E-4A44-ACC7-6C5212C77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5" y="1825625"/>
            <a:ext cx="10946892" cy="4206383"/>
          </a:xfrm>
        </p:spPr>
        <p:txBody>
          <a:bodyPr rtlCol="0"/>
          <a:lstStyle>
            <a:lvl1pPr>
              <a:buNone/>
              <a:defRPr sz="2400"/>
            </a:lvl1pPr>
            <a:lvl2pPr>
              <a:buNone/>
              <a:defRPr sz="2200"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1A7D4-E57E-4789-896B-B2A051BF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GB"/>
              <a:t>Monday, February 1,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B63EE-3B35-4F8A-BDA3-E778BFE1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39EF2-7937-4C30-A883-7F7BD0280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7281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AA992A1-D012-4834-9575-CF195C295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7BDB455-4C3A-4D7D-BA1B-53E54A2F81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899" y="576263"/>
            <a:ext cx="5206802" cy="2967606"/>
          </a:xfrm>
        </p:spPr>
        <p:txBody>
          <a:bodyPr rtlCol="0" anchor="b" anchorCtr="0">
            <a:normAutofit/>
          </a:bodyPr>
          <a:lstStyle/>
          <a:p>
            <a:pPr algn="l" rtl="0">
              <a:lnSpc>
                <a:spcPts val="5800"/>
              </a:lnSpc>
            </a:pPr>
            <a:r>
              <a:rPr lang="en-GB" sz="4800"/>
              <a:t>Click to edit Master title style</a:t>
            </a:r>
            <a:endParaRPr lang="en-GB" sz="4800" dirty="0"/>
          </a:p>
        </p:txBody>
      </p:sp>
      <p:sp>
        <p:nvSpPr>
          <p:cNvPr id="9" name="Subtitle 24">
            <a:extLst>
              <a:ext uri="{FF2B5EF4-FFF2-40B4-BE49-F238E27FC236}">
                <a16:creationId xmlns:a16="http://schemas.microsoft.com/office/drawing/2014/main" id="{D04D9E17-0E95-4027-8EDD-241B2BB1AA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2899" y="3764975"/>
            <a:ext cx="5206802" cy="2192683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algn="l" rtl="0">
              <a:lnSpc>
                <a:spcPts val="3200"/>
              </a:lnSpc>
            </a:pPr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2A26827B-04FD-424C-A601-BCAAD51F46B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64224" y="685800"/>
            <a:ext cx="5129784" cy="1746504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51A43274-DD11-4214-8866-5163B788CD1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61416" y="2559960"/>
            <a:ext cx="5129784" cy="1746504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18" name="Picture Placeholder 15">
            <a:extLst>
              <a:ext uri="{FF2B5EF4-FFF2-40B4-BE49-F238E27FC236}">
                <a16:creationId xmlns:a16="http://schemas.microsoft.com/office/drawing/2014/main" id="{63E02E81-5AE8-46D6-942E-52D16C8CBE8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61416" y="4416192"/>
            <a:ext cx="5129784" cy="1746504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08B021-326C-466B-A929-7282AA793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1504672" y="685799"/>
            <a:ext cx="687327" cy="1747907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733741E-9972-4C5E-B592-7570CD3CC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8C6A56C-39A6-4FDE-BD90-66B344C061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3905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F4BC-D1E9-40F0-A26B-9EA9B6B6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3" y="365760"/>
            <a:ext cx="11067089" cy="1325880"/>
          </a:xfrm>
        </p:spPr>
        <p:txBody>
          <a:bodyPr rtlCol="0" anchor="ctr">
            <a:normAutofit/>
          </a:bodyPr>
          <a:lstStyle>
            <a:lvl1pPr>
              <a:lnSpc>
                <a:spcPts val="2800"/>
              </a:lnSpc>
              <a:spcBef>
                <a:spcPts val="1000"/>
              </a:spcBef>
              <a:defRPr sz="5200" b="0" i="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F2462114-8669-43BC-B4E2-2721F7F370A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20624" y="2029968"/>
            <a:ext cx="2642616" cy="1892808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588BD3B0-8831-43B7-B5A9-3F692192A2D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0624" y="3971853"/>
            <a:ext cx="2642616" cy="877824"/>
          </a:xfrm>
        </p:spPr>
        <p:txBody>
          <a:bodyPr rtlCol="0" anchor="b" anchorCtr="0">
            <a:normAutofit/>
          </a:bodyPr>
          <a:lstStyle>
            <a:lvl1pPr>
              <a:buNone/>
              <a:defRPr sz="2000" b="1" baseline="0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974A6-FAB9-47DA-8F1A-701DFC8DF32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0625" y="4945456"/>
            <a:ext cx="2644360" cy="741904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36" name="Picture Placeholder 34">
            <a:extLst>
              <a:ext uri="{FF2B5EF4-FFF2-40B4-BE49-F238E27FC236}">
                <a16:creationId xmlns:a16="http://schemas.microsoft.com/office/drawing/2014/main" id="{E9A9694E-7001-4575-9F4C-663629B0A7CE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227832" y="2029968"/>
            <a:ext cx="2642616" cy="1892808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44183588-657C-4472-8112-7A2B55E2E71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227832" y="3971853"/>
            <a:ext cx="2642616" cy="877824"/>
          </a:xfrm>
        </p:spPr>
        <p:txBody>
          <a:bodyPr rtlCol="0" anchor="b" anchorCtr="0"/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E5900E07-5526-44B5-BD49-95414B12080F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3227832" y="4945456"/>
            <a:ext cx="2644360" cy="741904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37" name="Picture Placeholder 34">
            <a:extLst>
              <a:ext uri="{FF2B5EF4-FFF2-40B4-BE49-F238E27FC236}">
                <a16:creationId xmlns:a16="http://schemas.microsoft.com/office/drawing/2014/main" id="{5AD1D716-DEC7-4756-8417-259B5EAA7EA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044184" y="2029968"/>
            <a:ext cx="2642616" cy="1892808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32" name="Text Placeholder 30">
            <a:extLst>
              <a:ext uri="{FF2B5EF4-FFF2-40B4-BE49-F238E27FC236}">
                <a16:creationId xmlns:a16="http://schemas.microsoft.com/office/drawing/2014/main" id="{5E05DC2B-9AC8-4E27-A870-E3E9BBCF4FB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44184" y="3971853"/>
            <a:ext cx="2642616" cy="877824"/>
          </a:xfrm>
        </p:spPr>
        <p:txBody>
          <a:bodyPr rtlCol="0" anchor="b" anchorCtr="0"/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13C6B231-0427-4DBE-AE82-31CC424FC66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044184" y="4945456"/>
            <a:ext cx="2644360" cy="741904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38" name="Picture Placeholder 34">
            <a:extLst>
              <a:ext uri="{FF2B5EF4-FFF2-40B4-BE49-F238E27FC236}">
                <a16:creationId xmlns:a16="http://schemas.microsoft.com/office/drawing/2014/main" id="{67FC7F9C-D486-450B-B0F9-3EE9789C896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851392" y="2020920"/>
            <a:ext cx="2642616" cy="1892808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33" name="Text Placeholder 30">
            <a:extLst>
              <a:ext uri="{FF2B5EF4-FFF2-40B4-BE49-F238E27FC236}">
                <a16:creationId xmlns:a16="http://schemas.microsoft.com/office/drawing/2014/main" id="{9A466F23-EDAE-477E-B8D1-C9E81E6D1B1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851392" y="3971853"/>
            <a:ext cx="2642616" cy="877824"/>
          </a:xfrm>
        </p:spPr>
        <p:txBody>
          <a:bodyPr rtlCol="0" anchor="b" anchorCtr="0"/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C8ADF02-C47F-4077-865D-D057627A9E3F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8851392" y="4945456"/>
            <a:ext cx="2644360" cy="741904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4E2B4-314C-4D4F-8938-E437A2EF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42F23-6986-4A36-97F0-13F305A2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BA1B9-2423-42BD-A553-DC5703F6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4360FCC-CBCE-4F8E-84A2-B29CA5DADC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CA6BF945-F985-4A89-9868-A82E90E10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1504656" y="2020824"/>
            <a:ext cx="687343" cy="1896697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1D8AF1F-4C5C-4C08-894E-00850C387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8599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 rtlCol="0">
            <a:normAutofit/>
          </a:bodyPr>
          <a:lstStyle>
            <a:lvl1pPr>
              <a:defRPr sz="52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 rtlCol="0"/>
          <a:lstStyle>
            <a:lvl1pPr>
              <a:defRPr sz="2400"/>
            </a:lvl1pPr>
            <a:lvl2pPr>
              <a:defRPr sz="2200"/>
            </a:lvl2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1" y="2505075"/>
            <a:ext cx="4993335" cy="3526932"/>
          </a:xfrm>
        </p:spPr>
        <p:txBody>
          <a:bodyPr rtlCol="0"/>
          <a:lstStyle>
            <a:lvl1pPr>
              <a:defRPr sz="2400"/>
            </a:lvl1pPr>
            <a:lvl2pPr>
              <a:defRPr sz="2200"/>
            </a:lvl2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1" name="Rectangle 10" descr="Tag=AccentColor&#10;Flavor=Light&#10;Target=Fill">
            <a:extLst>
              <a:ext uri="{FF2B5EF4-FFF2-40B4-BE49-F238E27FC236}">
                <a16:creationId xmlns:a16="http://schemas.microsoft.com/office/drawing/2014/main" id="{A53A46AB-E26C-4F66-A0B8-4CDBD5F4011C}"/>
              </a:ext>
            </a:extLst>
          </p:cNvPr>
          <p:cNvSpPr/>
          <p:nvPr userDrawn="1"/>
        </p:nvSpPr>
        <p:spPr>
          <a:xfrm rot="10800000">
            <a:off x="11494040" y="4282928"/>
            <a:ext cx="699477" cy="1898809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3" name="Straight Connector 12" descr="Tag=AccentColor&#10;Flavor=Light&#10;Target=Line">
            <a:extLst>
              <a:ext uri="{FF2B5EF4-FFF2-40B4-BE49-F238E27FC236}">
                <a16:creationId xmlns:a16="http://schemas.microsoft.com/office/drawing/2014/main" id="{91B558DC-6718-44D0-992F-3EF710C6A724}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 descr="Tag=AccentColor&#10;Flavor=Light&#10;Target=Line">
            <a:extLst>
              <a:ext uri="{FF2B5EF4-FFF2-40B4-BE49-F238E27FC236}">
                <a16:creationId xmlns:a16="http://schemas.microsoft.com/office/drawing/2014/main" id="{8957C00F-B052-4CA9-BD41-08B7B9AD5056}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58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 descr="Tag=AccentColor&#10;Flavor=Light&#10;Target=Fill">
            <a:extLst>
              <a:ext uri="{FF2B5EF4-FFF2-40B4-BE49-F238E27FC236}">
                <a16:creationId xmlns:a16="http://schemas.microsoft.com/office/drawing/2014/main" id="{3065995A-ADFA-424E-8E79-060CD9CD1880}"/>
              </a:ext>
            </a:extLst>
          </p:cNvPr>
          <p:cNvSpPr/>
          <p:nvPr userDrawn="1"/>
        </p:nvSpPr>
        <p:spPr>
          <a:xfrm rot="10800000">
            <a:off x="11492523" y="0"/>
            <a:ext cx="699477" cy="1898809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 rtlCol="0">
            <a:normAutofit/>
          </a:bodyPr>
          <a:lstStyle>
            <a:lvl1pPr>
              <a:defRPr sz="52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3291840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3291840" cy="3526932"/>
          </a:xfrm>
        </p:spPr>
        <p:txBody>
          <a:bodyPr rtlCol="0">
            <a:normAutofit/>
          </a:bodyPr>
          <a:lstStyle>
            <a:lvl1pPr>
              <a:lnSpc>
                <a:spcPts val="2100"/>
              </a:lnSpc>
              <a:spcBef>
                <a:spcPts val="1000"/>
              </a:spcBef>
              <a:defRPr sz="1800"/>
            </a:lvl1pPr>
            <a:lvl2pPr>
              <a:lnSpc>
                <a:spcPts val="2100"/>
              </a:lnSpc>
              <a:spcBef>
                <a:spcPts val="1000"/>
              </a:spcBef>
              <a:defRPr sz="1800"/>
            </a:lvl2pPr>
            <a:lvl3pPr>
              <a:lnSpc>
                <a:spcPts val="2100"/>
              </a:lnSpc>
              <a:spcBef>
                <a:spcPts val="1000"/>
              </a:spcBef>
              <a:defRPr sz="1400"/>
            </a:lvl3pPr>
            <a:lvl4pPr>
              <a:lnSpc>
                <a:spcPts val="2100"/>
              </a:lnSpc>
              <a:spcBef>
                <a:spcPts val="1000"/>
              </a:spcBef>
              <a:defRPr sz="1200"/>
            </a:lvl4pPr>
            <a:lvl5pPr>
              <a:lnSpc>
                <a:spcPts val="2100"/>
              </a:lnSpc>
              <a:spcBef>
                <a:spcPts val="1000"/>
              </a:spcBef>
              <a:defRPr sz="11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073651" y="1690688"/>
            <a:ext cx="3291840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073651" y="2514600"/>
            <a:ext cx="3291840" cy="3526932"/>
          </a:xfrm>
        </p:spPr>
        <p:txBody>
          <a:bodyPr rtlCol="0">
            <a:normAutofit/>
          </a:bodyPr>
          <a:lstStyle>
            <a:lvl1pPr>
              <a:lnSpc>
                <a:spcPts val="2100"/>
              </a:lnSpc>
              <a:spcBef>
                <a:spcPts val="1000"/>
              </a:spcBef>
              <a:defRPr sz="1800"/>
            </a:lvl1pPr>
            <a:lvl2pPr>
              <a:lnSpc>
                <a:spcPts val="2100"/>
              </a:lnSpc>
              <a:spcBef>
                <a:spcPts val="1000"/>
              </a:spcBef>
              <a:defRPr sz="1800"/>
            </a:lvl2pPr>
            <a:lvl3pPr>
              <a:lnSpc>
                <a:spcPts val="2100"/>
              </a:lnSpc>
              <a:spcBef>
                <a:spcPts val="1000"/>
              </a:spcBef>
              <a:defRPr sz="1400"/>
            </a:lvl3pPr>
            <a:lvl4pPr>
              <a:lnSpc>
                <a:spcPts val="2100"/>
              </a:lnSpc>
              <a:spcBef>
                <a:spcPts val="1000"/>
              </a:spcBef>
              <a:defRPr sz="1200"/>
            </a:lvl4pPr>
            <a:lvl5pPr>
              <a:lnSpc>
                <a:spcPts val="2100"/>
              </a:lnSpc>
              <a:spcBef>
                <a:spcPts val="1000"/>
              </a:spcBef>
              <a:defRPr sz="11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2" name="Straight Connector 11" descr="Tag=AccentColor&#10;Flavor=Light&#10;Target=Line">
            <a:extLst>
              <a:ext uri="{FF2B5EF4-FFF2-40B4-BE49-F238E27FC236}">
                <a16:creationId xmlns:a16="http://schemas.microsoft.com/office/drawing/2014/main" id="{D0520DAB-C1D4-4D6C-A6DC-D7EC7DD52AD9}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 descr="Tag=AccentColor&#10;Flavor=Light&#10;Target=Line">
            <a:extLst>
              <a:ext uri="{FF2B5EF4-FFF2-40B4-BE49-F238E27FC236}">
                <a16:creationId xmlns:a16="http://schemas.microsoft.com/office/drawing/2014/main" id="{C30EEEA8-859F-4EA5-BF79-BCCA444C5E96}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EA948393-0FB5-4969-8C1D-8D80A6884E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726679" y="1681163"/>
            <a:ext cx="3291840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4ACFC3A6-17FC-4040-AC3E-76E9975C5A1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726679" y="2505075"/>
            <a:ext cx="3291840" cy="3526932"/>
          </a:xfrm>
        </p:spPr>
        <p:txBody>
          <a:bodyPr rtlCol="0">
            <a:normAutofit/>
          </a:bodyPr>
          <a:lstStyle>
            <a:lvl1pPr>
              <a:lnSpc>
                <a:spcPts val="2100"/>
              </a:lnSpc>
              <a:spcBef>
                <a:spcPts val="1000"/>
              </a:spcBef>
              <a:defRPr sz="1800"/>
            </a:lvl1pPr>
            <a:lvl2pPr>
              <a:lnSpc>
                <a:spcPts val="2100"/>
              </a:lnSpc>
              <a:spcBef>
                <a:spcPts val="1000"/>
              </a:spcBef>
              <a:defRPr sz="1800"/>
            </a:lvl2pPr>
            <a:lvl3pPr>
              <a:lnSpc>
                <a:spcPts val="2100"/>
              </a:lnSpc>
              <a:spcBef>
                <a:spcPts val="1000"/>
              </a:spcBef>
              <a:defRPr sz="1400"/>
            </a:lvl3pPr>
            <a:lvl4pPr>
              <a:lnSpc>
                <a:spcPts val="2100"/>
              </a:lnSpc>
              <a:spcBef>
                <a:spcPts val="1000"/>
              </a:spcBef>
              <a:defRPr sz="1200"/>
            </a:lvl4pPr>
            <a:lvl5pPr>
              <a:lnSpc>
                <a:spcPts val="2100"/>
              </a:lnSpc>
              <a:spcBef>
                <a:spcPts val="1000"/>
              </a:spcBef>
              <a:defRPr sz="1100"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3400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7BDB087A-3DA7-4017-A5B1-F130DC91FB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F5A401-D6B7-4962-876B-5DB5840E4F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B907326-D737-439C-9190-476F49A50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5" y="539496"/>
            <a:ext cx="4907908" cy="2640432"/>
          </a:xfrm>
        </p:spPr>
        <p:txBody>
          <a:bodyPr rtlCol="0" anchor="t">
            <a:normAutofit/>
          </a:bodyPr>
          <a:lstStyle/>
          <a:p>
            <a:pPr rtl="0"/>
            <a:r>
              <a:rPr lang="en-GB" sz="4800">
                <a:solidFill>
                  <a:schemeClr val="tx1"/>
                </a:solidFill>
              </a:rPr>
              <a:t>Click to edit Master title style</a:t>
            </a:r>
            <a:endParaRPr lang="en-GB" sz="4800" dirty="0">
              <a:solidFill>
                <a:schemeClr val="tx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0B68F67-401D-47DB-8256-A99FC6E99F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3401" y="539496"/>
            <a:ext cx="4956417" cy="2640432"/>
          </a:xfrm>
        </p:spPr>
        <p:txBody>
          <a:bodyPr rtlCol="0" anchor="t" anchorCtr="0">
            <a:normAutofit/>
          </a:bodyPr>
          <a:lstStyle>
            <a:lvl1pPr marL="0" indent="0">
              <a:buNone/>
              <a:defRPr/>
            </a:lvl1pPr>
          </a:lstStyle>
          <a:p>
            <a:pPr lvl="0" rtl="0">
              <a:lnSpc>
                <a:spcPts val="2800"/>
              </a:lnSpc>
            </a:pPr>
            <a:r>
              <a:rPr lang="en-GB" sz="1800">
                <a:solidFill>
                  <a:schemeClr val="tx1"/>
                </a:solidFill>
              </a:rPr>
              <a:t>Click to edit Master text styles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7F752DB1-6A0B-4783-9C40-800940EAFC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0624" y="3355848"/>
            <a:ext cx="5230368" cy="2816352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16" name="Picture Placeholder 14">
            <a:extLst>
              <a:ext uri="{FF2B5EF4-FFF2-40B4-BE49-F238E27FC236}">
                <a16:creationId xmlns:a16="http://schemas.microsoft.com/office/drawing/2014/main" id="{4F09D8BB-76EC-4BB5-8860-21FBB2990A2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650992" y="3355848"/>
            <a:ext cx="5843016" cy="2816352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CADA8C2-1E19-4FCB-8656-240C92CF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1" y="3352062"/>
            <a:ext cx="413642" cy="2820137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BF1133D-7CCD-4CD4-B2BA-F05FAE1742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B2B0F32-F444-4A9F-8575-96F5D13E4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0962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68941816-7203-4339-8B31-60B4107A1E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7A4606-69F4-4469-B7C4-4AF495ACE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9BDEB7A-D103-487A-8C1B-9145FB24B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897" y="539496"/>
            <a:ext cx="5228393" cy="2697190"/>
          </a:xfrm>
        </p:spPr>
        <p:txBody>
          <a:bodyPr rtlCol="0" anchor="b">
            <a:normAutofit/>
          </a:bodyPr>
          <a:lstStyle/>
          <a:p>
            <a:pPr rtl="0"/>
            <a:r>
              <a:rPr lang="en-GB" sz="4800"/>
              <a:t>Click to edit Master title style</a:t>
            </a:r>
            <a:endParaRPr lang="en-GB" sz="48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3017A3E-25F7-41D5-AABB-24D0E2673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897" y="3354749"/>
            <a:ext cx="5228392" cy="2582470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 rtl="0">
              <a:lnSpc>
                <a:spcPts val="2800"/>
              </a:lnSpc>
            </a:pPr>
            <a:r>
              <a:rPr lang="en-GB" sz="1800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62D696-4404-4062-9387-925D9687B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6095999" y="695340"/>
            <a:ext cx="5391683" cy="5476855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415F07E-A8F5-473A-90AC-3BF5823C08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05C0C26-4C66-47DC-B079-5B94C22F1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0FC374E-BABB-4A9C-A608-04A2B9C68F2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20256" y="1243584"/>
            <a:ext cx="4361688" cy="4361688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73494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C7A07-96C3-42AF-943D-953C86C3D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557"/>
            <a:ext cx="9144000" cy="2387600"/>
          </a:xfrm>
        </p:spPr>
        <p:txBody>
          <a:bodyPr rtlCol="0" anchor="b">
            <a:normAutofit/>
          </a:bodyPr>
          <a:lstStyle>
            <a:lvl1pPr algn="ctr">
              <a:lnSpc>
                <a:spcPct val="90000"/>
              </a:lnSpc>
              <a:defRPr sz="52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E38DF-F503-4E79-B1B0-16489708A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3232"/>
            <a:ext cx="9144000" cy="1655762"/>
          </a:xfrm>
        </p:spPr>
        <p:txBody>
          <a:bodyPr rtlCol="0">
            <a:normAutofit/>
          </a:bodyPr>
          <a:lstStyle>
            <a:lvl1pPr marL="0" indent="0" algn="ctr">
              <a:lnSpc>
                <a:spcPts val="3200"/>
              </a:lnSpc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D965B-87A4-4F43-BE02-800BCCDF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 anchor="ctr" anchorCtr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ED35B-CBF1-40D9-BAA7-CF9E1E22B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67328" y="6217920"/>
            <a:ext cx="7196328" cy="640080"/>
          </a:xfrm>
        </p:spPr>
        <p:txBody>
          <a:bodyPr rtlCol="0" anchor="ctr" anchorCtr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6653A-450D-4BDE-8718-99F2D9314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fld id="{3A4F6043-7A67-491B-98BC-F933DED722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6710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F4BC-D1E9-40F0-A26B-9EA9B6B6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1081941"/>
            <a:ext cx="10543032" cy="2852737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974A6-FAB9-47DA-8F1A-701DFC8DF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3961666"/>
            <a:ext cx="10543032" cy="1500187"/>
          </a:xfrm>
        </p:spPr>
        <p:txBody>
          <a:bodyPr rtlCol="0">
            <a:noAutofit/>
          </a:bodyPr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4E2B4-314C-4D4F-8938-E437A2EF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42F23-6986-4A36-97F0-13F305A2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BA1B9-2423-42BD-A553-DC5703F6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606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64F76-994F-4AB5-B17B-46C0C2FA5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 rtlCol="0">
            <a:normAutofit/>
          </a:bodyPr>
          <a:lstStyle>
            <a:lvl1pPr>
              <a:defRPr sz="52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69B3B-A540-4556-98C8-1F49704A79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0624" y="1825625"/>
            <a:ext cx="5599176" cy="4206382"/>
          </a:xfrm>
        </p:spPr>
        <p:txBody>
          <a:bodyPr rtlCol="0"/>
          <a:lstStyle>
            <a:lvl1pPr marL="457200" indent="-457200">
              <a:buFont typeface="Wingdings 2" panose="05020102010507070707" pitchFamily="18" charset="2"/>
              <a:buChar char="¬"/>
              <a:defRPr/>
            </a:lvl1pPr>
            <a:lvl2pPr marL="800100" indent="-342900">
              <a:buFont typeface="Wingdings 2" panose="05020102010507070707" pitchFamily="18" charset="2"/>
              <a:buChar char="¬"/>
              <a:defRPr/>
            </a:lvl2pPr>
            <a:lvl3pPr marL="1257300" indent="-342900">
              <a:buFont typeface="Wingdings 2" panose="05020102010507070707" pitchFamily="18" charset="2"/>
              <a:buChar char="¬"/>
              <a:defRPr/>
            </a:lvl3pPr>
            <a:lvl4pPr marL="1657350" indent="-285750">
              <a:buFont typeface="Wingdings 2" panose="05020102010507070707" pitchFamily="18" charset="2"/>
              <a:buChar char="¬"/>
              <a:defRPr/>
            </a:lvl4pPr>
            <a:lvl5pPr marL="2114550" indent="-285750">
              <a:buFont typeface="Wingdings 2" panose="05020102010507070707" pitchFamily="18" charset="2"/>
              <a:buChar char="¬"/>
              <a:defRPr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C72438-7C63-48F2-9D6F-2461BFD6D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791456" cy="4206382"/>
          </a:xfrm>
        </p:spPr>
        <p:txBody>
          <a:bodyPr rtlCol="0"/>
          <a:lstStyle>
            <a:lvl1pPr marL="228600" indent="-228600">
              <a:buFont typeface="Wingdings 2" panose="05020102010507070707" pitchFamily="18" charset="2"/>
              <a:buChar char="¬"/>
              <a:defRPr/>
            </a:lvl1pPr>
            <a:lvl2pPr marL="685800" indent="-228600">
              <a:buFont typeface="Wingdings 2" panose="05020102010507070707" pitchFamily="18" charset="2"/>
              <a:buChar char="¬"/>
              <a:defRPr/>
            </a:lvl2pPr>
            <a:lvl3pPr marL="1143000" indent="-228600">
              <a:buFont typeface="Wingdings 2" panose="05020102010507070707" pitchFamily="18" charset="2"/>
              <a:buChar char="¬"/>
              <a:defRPr/>
            </a:lvl3pPr>
            <a:lvl4pPr marL="1600200" indent="-228600">
              <a:buFont typeface="Wingdings 2" panose="05020102010507070707" pitchFamily="18" charset="2"/>
              <a:buChar char="¬"/>
              <a:defRPr/>
            </a:lvl4pPr>
            <a:lvl5pPr marL="2057400" indent="-228600">
              <a:buFont typeface="Wingdings 2" panose="05020102010507070707" pitchFamily="18" charset="2"/>
              <a:buChar char="¬"/>
              <a:defRPr/>
            </a:lvl5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FA1B49-6AAA-4DA7-970F-B75899F1A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E3649A-B9A2-4737-B47E-758DC1406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C1407-C705-451C-878E-8175DCCD5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31974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 rtlCol="0">
            <a:normAutofit/>
          </a:bodyPr>
          <a:lstStyle>
            <a:lvl1pPr>
              <a:defRPr sz="52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 rtlCol="0"/>
          <a:lstStyle>
            <a:lvl1pPr>
              <a:defRPr sz="2400"/>
            </a:lvl1pPr>
            <a:lvl2pPr>
              <a:defRPr sz="2200"/>
            </a:lvl2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1" y="2505075"/>
            <a:ext cx="4993335" cy="3526932"/>
          </a:xfrm>
        </p:spPr>
        <p:txBody>
          <a:bodyPr rtlCol="0"/>
          <a:lstStyle>
            <a:lvl1pPr>
              <a:defRPr sz="2400"/>
            </a:lvl1pPr>
            <a:lvl2pPr>
              <a:defRPr sz="2200"/>
            </a:lvl2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14786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1F235-FBFF-453E-B90A-5758ED47C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938306"/>
            <a:ext cx="10543032" cy="1325563"/>
          </a:xfrm>
        </p:spPr>
        <p:txBody>
          <a:bodyPr rtlCol="0">
            <a:normAutofit/>
          </a:bodyPr>
          <a:lstStyle>
            <a:lvl1pPr>
              <a:defRPr sz="52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43A871-5A76-4349-99F0-C46C7738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72E803-8BD9-40A2-8389-C19DA1148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414ED-B772-4B84-813E-E34C9A97C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3366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99000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12261-8522-4437-B612-7C7100D18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10543032" cy="1600200"/>
          </a:xfrm>
        </p:spPr>
        <p:txBody>
          <a:bodyPr rtlCol="0" anchor="b">
            <a:noAutofit/>
          </a:bodyPr>
          <a:lstStyle>
            <a:lvl1pPr>
              <a:defRPr sz="5200">
                <a:latin typeface="Dante (Headings)2"/>
              </a:defRPr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AA0AF-3F50-42BD-84B4-E70C3D004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199340"/>
            <a:ext cx="5780468" cy="3661710"/>
          </a:xfrm>
        </p:spPr>
        <p:txBody>
          <a:bodyPr rtlCol="0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9C702B-2C4D-4590-8BEE-31940145C7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 rtlCol="0"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4813E-250B-4422-AE46-5E1AB964A4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CB5B81-E9CC-45F3-8EF1-35D2C8FF1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A7E97-5A73-4602-9582-6CDACB91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85133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5334B-3019-4CA1-B658-779001922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4489180" cy="1600200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3CC12-FD6B-41A3-BF67-D600CC438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B2BD5-DC18-460B-BFCC-5B2447D2B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 rtlCol="0"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F6305-9768-4792-866C-91238D45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DBF050-0FF1-499F-936E-FAAE50DC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02C2E-1542-46B4-85B1-7A4B3F772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1698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586836B-C327-49CB-ADF2-2E730C4A91BF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310F61-136C-42B3-981B-FDE3DD0A8135}"/>
              </a:ext>
            </a:extLst>
          </p:cNvPr>
          <p:cNvSpPr/>
          <p:nvPr/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2AF870-601F-4570-A8A9-1003F8939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CCECD-B6E7-4C40-8A84-65FD5A3F0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825625"/>
            <a:ext cx="105430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EFA4D-0E39-4E26-B43C-5D1084B3BA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0624" y="6217920"/>
            <a:ext cx="27432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r>
              <a:rPr lang="en-GB"/>
              <a:t>Monday, February 1,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851EA-2F2C-4012-8B96-51179BDD11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67328" y="6217920"/>
            <a:ext cx="7196328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BB8ACB-7A60-4D76-A149-0C57A30E0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03152" y="0"/>
            <a:ext cx="685800" cy="685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3505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6" r:id="rId2"/>
    <p:sldLayoutId id="2147483808" r:id="rId3"/>
    <p:sldLayoutId id="2147483817" r:id="rId4"/>
    <p:sldLayoutId id="2147483795" r:id="rId5"/>
    <p:sldLayoutId id="2147483811" r:id="rId6"/>
    <p:sldLayoutId id="2147483816" r:id="rId7"/>
    <p:sldLayoutId id="2147483812" r:id="rId8"/>
    <p:sldLayoutId id="2147483813" r:id="rId9"/>
    <p:sldLayoutId id="2147483814" r:id="rId10"/>
    <p:sldLayoutId id="2147483815" r:id="rId11"/>
    <p:sldLayoutId id="2147483794" r:id="rId12"/>
    <p:sldLayoutId id="2147483796" r:id="rId13"/>
    <p:sldLayoutId id="2147483797" r:id="rId14"/>
    <p:sldLayoutId id="2147483798" r:id="rId15"/>
    <p:sldLayoutId id="2147483799" r:id="rId16"/>
    <p:sldLayoutId id="2147483800" r:id="rId17"/>
    <p:sldLayoutId id="2147483801" r:id="rId18"/>
    <p:sldLayoutId id="2147483802" r:id="rId1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ts val="2800"/>
        </a:lnSpc>
        <a:spcBef>
          <a:spcPts val="1000"/>
        </a:spcBef>
        <a:buClr>
          <a:schemeClr val="accent2"/>
        </a:buClr>
        <a:buFont typeface="Wingdings 2" panose="05020102010507070707" pitchFamily="18" charset="2"/>
        <a:buChar char="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ts val="28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ts val="28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ts val="28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ts val="28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94257CD-11EF-4848-8D0C-C19CF6154B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899" y="4476329"/>
            <a:ext cx="6467547" cy="1558680"/>
          </a:xfrm>
        </p:spPr>
        <p:txBody>
          <a:bodyPr rtlCol="0"/>
          <a:lstStyle/>
          <a:p>
            <a:pPr rtl="0"/>
            <a:r>
              <a:rPr lang="en-GB" dirty="0"/>
              <a:t>Holistic Luxury experiences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5E34824-B508-4F9B-9AF8-D7C38E7F37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90446" y="4171513"/>
            <a:ext cx="4881716" cy="2168312"/>
          </a:xfrm>
        </p:spPr>
        <p:txBody>
          <a:bodyPr rtlCol="0"/>
          <a:lstStyle/>
          <a:p>
            <a:pPr rtl="0"/>
            <a:r>
              <a:rPr lang="en-GB" dirty="0"/>
              <a:t>Anisa Yusuf  2425574</a:t>
            </a:r>
          </a:p>
          <a:p>
            <a:pPr rtl="0"/>
            <a:r>
              <a:rPr lang="en-GB" dirty="0"/>
              <a:t>Module: Managing enterprise</a:t>
            </a:r>
          </a:p>
          <a:p>
            <a:pPr rtl="0"/>
            <a:r>
              <a:rPr lang="en-GB" dirty="0"/>
              <a:t>BMSW4011</a:t>
            </a:r>
          </a:p>
          <a:p>
            <a:pPr rtl="0"/>
            <a:r>
              <a:rPr lang="en-GB" dirty="0"/>
              <a:t>Lecturer: Melanie squire</a:t>
            </a:r>
          </a:p>
        </p:txBody>
      </p:sp>
      <p:pic>
        <p:nvPicPr>
          <p:cNvPr id="6" name="Picture Placeholder 5" descr="Beautiful View valley ">
            <a:extLst>
              <a:ext uri="{FF2B5EF4-FFF2-40B4-BE49-F238E27FC236}">
                <a16:creationId xmlns:a16="http://schemas.microsoft.com/office/drawing/2014/main" id="{EA3154E3-48EB-46F9-97E2-357522ECA9E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4271133"/>
          </a:xfrm>
        </p:spPr>
      </p:pic>
    </p:spTree>
    <p:extLst>
      <p:ext uri="{BB962C8B-B14F-4D97-AF65-F5344CB8AC3E}">
        <p14:creationId xmlns:p14="http://schemas.microsoft.com/office/powerpoint/2010/main" val="2371232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689D8-CDAC-4215-96CD-8548432CE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905033"/>
            <a:ext cx="10624949" cy="1787136"/>
          </a:xfrm>
        </p:spPr>
        <p:txBody>
          <a:bodyPr rtlCol="0"/>
          <a:lstStyle/>
          <a:p>
            <a:pPr rtl="0"/>
            <a:r>
              <a:rPr lang="en-GB" dirty="0"/>
              <a:t>1.Business proposition</a:t>
            </a:r>
          </a:p>
        </p:txBody>
      </p:sp>
      <p:pic>
        <p:nvPicPr>
          <p:cNvPr id="9" name="Picture Placeholder 8" descr="A tree in a white pot&#10;">
            <a:extLst>
              <a:ext uri="{FF2B5EF4-FFF2-40B4-BE49-F238E27FC236}">
                <a16:creationId xmlns:a16="http://schemas.microsoft.com/office/drawing/2014/main" id="{1E6B9D47-876D-44E2-BD81-CA6326B97BB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77775"/>
            <a:ext cx="2587752" cy="1764792"/>
          </a:xfrm>
        </p:spPr>
      </p:pic>
      <p:pic>
        <p:nvPicPr>
          <p:cNvPr id="13" name="Picture Placeholder 12" descr="vase with pink flowers, bowls">
            <a:extLst>
              <a:ext uri="{FF2B5EF4-FFF2-40B4-BE49-F238E27FC236}">
                <a16:creationId xmlns:a16="http://schemas.microsoft.com/office/drawing/2014/main" id="{62D3582E-2508-4DFB-ABB9-DC49A430214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406215"/>
            <a:ext cx="2587752" cy="1764792"/>
          </a:xfrm>
        </p:spPr>
      </p:pic>
      <p:pic>
        <p:nvPicPr>
          <p:cNvPr id="15" name="Picture Placeholder 14" descr="Candles hanging">
            <a:extLst>
              <a:ext uri="{FF2B5EF4-FFF2-40B4-BE49-F238E27FC236}">
                <a16:creationId xmlns:a16="http://schemas.microsoft.com/office/drawing/2014/main" id="{0C3AC05D-D67B-4E82-931B-6049D7AFB53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31731"/>
            <a:ext cx="1764792" cy="1764792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0502F-36D4-4E60-B6E9-08628B2C5D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8040" y="884516"/>
            <a:ext cx="7513320" cy="5088967"/>
          </a:xfrm>
        </p:spPr>
        <p:txBody>
          <a:bodyPr rtlCol="0">
            <a:noAutofit/>
          </a:bodyPr>
          <a:lstStyle/>
          <a:p>
            <a:pPr rtl="0"/>
            <a:r>
              <a:rPr lang="en-GB" sz="1800" dirty="0"/>
              <a:t>Holistic Luxury Travel Experience is a travel agency focused on providing safe, comfortable, and enriching solo travel opportunities for women, travel experiences that include:  </a:t>
            </a:r>
          </a:p>
          <a:p>
            <a:pPr rtl="0"/>
            <a:r>
              <a:rPr lang="en-GB" sz="1800" dirty="0"/>
              <a:t>•	Luxurious accommodations (wellness retreats, five-star hotels, eco-luxury resorts)  </a:t>
            </a:r>
          </a:p>
          <a:p>
            <a:pPr rtl="0"/>
            <a:r>
              <a:rPr lang="en-GB" sz="1800" dirty="0"/>
              <a:t>•	Holistic wellness activities (yoga, meditation, life coaching, sound healing, spa treatments)  </a:t>
            </a:r>
          </a:p>
          <a:p>
            <a:pPr rtl="0"/>
            <a:r>
              <a:rPr lang="en-GB" sz="1800" dirty="0"/>
              <a:t>•	Personal development and empowerment workshops (group coaching, journaling, resilience training, self-discovery)  </a:t>
            </a:r>
          </a:p>
          <a:p>
            <a:pPr rtl="0"/>
            <a:r>
              <a:rPr lang="en-GB" sz="1800" dirty="0"/>
              <a:t>•	Adventure and cultural experiences (guided treks, cultural tours, volunteering, mindful excursions)  </a:t>
            </a:r>
          </a:p>
          <a:p>
            <a:pPr rtl="0"/>
            <a:r>
              <a:rPr lang="en-GB" sz="1800" dirty="0"/>
              <a:t>•	Safe, women-focused arrangements (women-only group options, experienced female guides, secure transportation) </a:t>
            </a:r>
          </a:p>
          <a:p>
            <a:pPr rtl="0"/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476309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91794-986C-4679-93EA-5F3C3EE6C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784" y="-34997"/>
            <a:ext cx="4476929" cy="755794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2. Story</a:t>
            </a:r>
          </a:p>
        </p:txBody>
      </p:sp>
      <p:pic>
        <p:nvPicPr>
          <p:cNvPr id="7" name="Picture Placeholder 6" descr="Kitchen Light Bar chairs">
            <a:extLst>
              <a:ext uri="{FF2B5EF4-FFF2-40B4-BE49-F238E27FC236}">
                <a16:creationId xmlns:a16="http://schemas.microsoft.com/office/drawing/2014/main" id="{EA9B7612-A482-4B9C-A3B3-F8F6633DD31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441594"/>
            <a:ext cx="3072384" cy="5486344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75403B-F6A5-4855-B204-4A9D1F5B26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9751" y="882103"/>
            <a:ext cx="8134529" cy="5137697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As a holistic facing challenges of single motherhood,  it has truly been a journey of connection with myself, finding peace within nature, experiences, and deep connections through relatable women whilst growing into a strong minded individual into the best version of myself.</a:t>
            </a:r>
          </a:p>
          <a:p>
            <a:pPr rtl="0"/>
            <a:r>
              <a:rPr lang="en-GB" dirty="0"/>
              <a:t>I have found peace in traveling, immersing myself in nature, engaging in healing practices</a:t>
            </a:r>
          </a:p>
          <a:p>
            <a:pPr rtl="0"/>
            <a:r>
              <a:rPr lang="en-GB" dirty="0"/>
              <a:t>I’ve noticed the lack of support for women to grow holistically within travel and tourism, female solo-</a:t>
            </a:r>
            <a:r>
              <a:rPr lang="en-GB" dirty="0" err="1"/>
              <a:t>travelers</a:t>
            </a:r>
            <a:r>
              <a:rPr lang="en-GB" dirty="0"/>
              <a:t> safety and  empowerment, and most importantly holistic well-being. My vision is to create a business that empowers women through travel, personal growth, healing through holistic wellness.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5AA3B13-D804-4BFF-A675-B65B813F8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3</a:t>
            </a:fld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B87DA6-04F9-D162-AAFC-13DF016745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14925"/>
            <a:ext cx="3072384" cy="17430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4D9C00-7603-E1BE-92DC-D28416F8EE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82103"/>
            <a:ext cx="3072384" cy="1524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5EF2278-0E70-EA90-ED5E-E3D3FBA99F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424112"/>
            <a:ext cx="3072384" cy="20097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E52570D-5E1D-26EC-0BC2-06F576754A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043362"/>
            <a:ext cx="3072384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628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2BAD7B4-5997-4A95-A2A9-773DF1F4CE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2197417"/>
            <a:ext cx="4977777" cy="2967606"/>
          </a:xfrm>
        </p:spPr>
        <p:txBody>
          <a:bodyPr rtlCol="0"/>
          <a:lstStyle/>
          <a:p>
            <a:pPr rtl="0"/>
            <a:r>
              <a:rPr lang="en-GB" dirty="0"/>
              <a:t>3.Market research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4552F1CF-68AA-447B-B5B0-C65BB72A5D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4298" y="1006535"/>
            <a:ext cx="5901702" cy="5622865"/>
          </a:xfrm>
        </p:spPr>
        <p:txBody>
          <a:bodyPr rtlCol="0">
            <a:normAutofit fontScale="85000" lnSpcReduction="10000"/>
          </a:bodyPr>
          <a:lstStyle/>
          <a:p>
            <a:pPr rtl="0"/>
            <a:r>
              <a:rPr lang="en-GB" dirty="0"/>
              <a:t>•	The solo travel market is expanding rapidly. According to Grand View Research, female solo travellers accounted for 54.4% of the solo travel industry in 2024</a:t>
            </a:r>
          </a:p>
          <a:p>
            <a:pPr rtl="0"/>
            <a:r>
              <a:rPr lang="en-GB" dirty="0"/>
              <a:t>•	Europe is a particularly attractive market: growth in solo tourism, and especially among women for safety.  </a:t>
            </a:r>
          </a:p>
          <a:p>
            <a:pPr rtl="0"/>
            <a:r>
              <a:rPr lang="en-GB" dirty="0"/>
              <a:t>•	According to a We Travel survey, 90% of wellness travel experiences are now customised, reflecting high demand for personalised retreats.  </a:t>
            </a:r>
          </a:p>
          <a:p>
            <a:pPr rtl="0"/>
            <a:r>
              <a:rPr lang="en-GB" dirty="0"/>
              <a:t>•	Safety is a key concern for female travellers: 75% prefer “safe, secure destinations” according to a recent travel statistics report.  </a:t>
            </a:r>
          </a:p>
          <a:p>
            <a:pPr rtl="0"/>
            <a:r>
              <a:rPr lang="en-GB" dirty="0"/>
              <a:t>•	Women-only travel is also growing particularly among those over 45, who are increasingly taking solo trips.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2867CC-CB24-1774-3559-0EAEACE845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5297" y="3429000"/>
            <a:ext cx="4096703" cy="278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898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E7603-3FE5-4D68-8FC7-506A843BD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44029" y="-2114781"/>
            <a:ext cx="12332981" cy="2967606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4.Mission Statement, Aim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736FE2-3052-4AA9-A15D-DC9479876A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" y="685801"/>
            <a:ext cx="6563867" cy="5271858"/>
          </a:xfrm>
        </p:spPr>
        <p:txBody>
          <a:bodyPr rtlCol="0"/>
          <a:lstStyle/>
          <a:p>
            <a:pPr rtl="0"/>
            <a:endParaRPr lang="en-GB" dirty="0"/>
          </a:p>
          <a:p>
            <a:pPr rtl="0"/>
            <a:r>
              <a:rPr lang="en-GB" dirty="0"/>
              <a:t>Mission Statement:</a:t>
            </a:r>
          </a:p>
          <a:p>
            <a:pPr rtl="0"/>
            <a:r>
              <a:rPr lang="en-GB" dirty="0"/>
              <a:t>“To empower women through luxurious, holistic travel experiences that nurture mental, physical and emotional well-being in a safe and soulful way.”</a:t>
            </a:r>
          </a:p>
          <a:p>
            <a:pPr rtl="0"/>
            <a:endParaRPr lang="en-GB" dirty="0"/>
          </a:p>
          <a:p>
            <a:pPr rtl="0"/>
            <a:endParaRPr lang="en-GB" dirty="0"/>
          </a:p>
          <a:p>
            <a:pPr rtl="0"/>
            <a:r>
              <a:rPr lang="en-GB" dirty="0"/>
              <a:t>Aim:</a:t>
            </a:r>
          </a:p>
          <a:p>
            <a:pPr rtl="0"/>
            <a:r>
              <a:rPr lang="en-GB" dirty="0"/>
              <a:t>To become the UK’s leading luxury holistic travel agency for women travellers seeking transformation, connection, and peace.</a:t>
            </a:r>
          </a:p>
          <a:p>
            <a:pPr rtl="0"/>
            <a:endParaRPr lang="en-GB" dirty="0"/>
          </a:p>
          <a:p>
            <a:pPr rtl="0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97DC6D9-E8B2-187E-E7E9-F57FAB440A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4012" y="2547992"/>
            <a:ext cx="2276475" cy="17145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7012D1-124A-7C5B-F5C4-C1F50EF32F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8934" y="4262492"/>
            <a:ext cx="2733675" cy="17145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0DA82F8-6B78-CF5F-4F48-F38DCB015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2358" y="833492"/>
            <a:ext cx="2595563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79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15832-3B88-48CF-8043-95E6A4907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1109960" cy="1325563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dirty="0"/>
              <a:t>5.USP – unique selling proposition &amp; </a:t>
            </a:r>
            <a:br>
              <a:rPr lang="en-GB" dirty="0"/>
            </a:br>
            <a:r>
              <a:rPr lang="en-GB" dirty="0"/>
              <a:t>SMART Objectives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4C25B1-E610-4E19-B5DC-09483553F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rtlCol="0"/>
          <a:lstStyle/>
          <a:p>
            <a:pPr rtl="0"/>
            <a:r>
              <a:rPr lang="en-GB" dirty="0"/>
              <a:t>5A - USP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6FF9F1-02F2-4FD4-A3BF-42428815EF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 rtlCol="0">
            <a:normAutofit fontScale="85000" lnSpcReduction="10000"/>
          </a:bodyPr>
          <a:lstStyle/>
          <a:p>
            <a:pPr rtl="0"/>
            <a:r>
              <a:rPr lang="en-GB" dirty="0"/>
              <a:t>Women-centred and safe: exclusive focus on women, exclusive female-led experiences, and journeys.</a:t>
            </a:r>
          </a:p>
          <a:p>
            <a:pPr rtl="0"/>
            <a:r>
              <a:rPr lang="en-GB" dirty="0"/>
              <a:t>Holistic transformation: combines luxury travel with coaching, wellness, and empowerment.</a:t>
            </a:r>
          </a:p>
          <a:p>
            <a:pPr rtl="0"/>
            <a:r>
              <a:rPr lang="en-GB" dirty="0"/>
              <a:t>Luxury and sustainability: eco-conscious luxury stays, curated for both comfort and gentle impact.</a:t>
            </a:r>
          </a:p>
          <a:p>
            <a:pPr rtl="0"/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FB8B28-EBE0-45E3-B30F-C73184291D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rtlCol="0"/>
          <a:lstStyle/>
          <a:p>
            <a:pPr rtl="0"/>
            <a:r>
              <a:rPr lang="en-GB" dirty="0"/>
              <a:t>5B - SMART Objectives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4EF738-C546-48C9-8CF1-CCC2D0FA09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0" y="2505075"/>
            <a:ext cx="4993335" cy="3526932"/>
          </a:xfrm>
        </p:spPr>
        <p:txBody>
          <a:bodyPr rtlCol="0">
            <a:normAutofit fontScale="85000" lnSpcReduction="10000"/>
          </a:bodyPr>
          <a:lstStyle/>
          <a:p>
            <a:pPr rtl="0"/>
            <a:r>
              <a:rPr lang="en-GB" dirty="0"/>
              <a:t>Secure 50 paying clients for personalised journeys.</a:t>
            </a:r>
          </a:p>
          <a:p>
            <a:pPr rtl="0"/>
            <a:r>
              <a:rPr lang="en-GB" dirty="0"/>
              <a:t> Keep an average trip booking value of £4,000.</a:t>
            </a:r>
          </a:p>
          <a:p>
            <a:pPr rtl="0"/>
            <a:r>
              <a:rPr lang="en-GB" dirty="0"/>
              <a:t> Reach a target of 20% repeat bookings or referrals by year's end.</a:t>
            </a:r>
          </a:p>
          <a:p>
            <a:pPr rtl="0"/>
            <a:r>
              <a:rPr lang="en-GB" dirty="0"/>
              <a:t>Recruit female wellness &amp; coaching partners.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1B5B0E-AFD6-48B2-F9C8-70F3FE79C8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52393"/>
            <a:ext cx="2804160" cy="13389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A3C281-EDEC-618B-BAC6-2A785DD668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4160" y="5532436"/>
            <a:ext cx="2926080" cy="13589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2BF2CB0-5FCA-DA5B-9E46-8C3BDCFF96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0240" y="5532436"/>
            <a:ext cx="3044241" cy="13589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82EE4D2-CC04-D7C1-C953-32DAAC70BF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7135" y="5532436"/>
            <a:ext cx="3464865" cy="1358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687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AC3FE-7130-4F84-BB48-126F0EF78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973056" cy="975995"/>
          </a:xfrm>
        </p:spPr>
        <p:txBody>
          <a:bodyPr rtlCol="0"/>
          <a:lstStyle/>
          <a:p>
            <a:pPr rtl="0"/>
            <a:r>
              <a:rPr lang="en-GB" dirty="0"/>
              <a:t>6.Marketing &amp; Promotional Activities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9BE43D-FA1F-4FA0-B1C3-D62E3FE258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4903" y="857251"/>
            <a:ext cx="3291840" cy="823912"/>
          </a:xfrm>
        </p:spPr>
        <p:txBody>
          <a:bodyPr rtlCol="0"/>
          <a:lstStyle/>
          <a:p>
            <a:pPr rtl="0"/>
            <a:r>
              <a:rPr lang="en-GB" dirty="0"/>
              <a:t>Marketing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437DC2-24E2-44B3-B3ED-128FC59DE8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2607" y="1665534"/>
            <a:ext cx="3781044" cy="4506666"/>
          </a:xfrm>
        </p:spPr>
        <p:txBody>
          <a:bodyPr rtlCol="0">
            <a:noAutofit/>
          </a:bodyPr>
          <a:lstStyle/>
          <a:p>
            <a:pPr lvl="0" rtl="0"/>
            <a:r>
              <a:rPr lang="en-GB" dirty="0"/>
              <a:t>Website &amp; blog: Build a premium website displaying journeys, client stories, wellness insights.</a:t>
            </a:r>
          </a:p>
          <a:p>
            <a:pPr lvl="0" rtl="0"/>
            <a:r>
              <a:rPr lang="en-GB" dirty="0"/>
              <a:t>Social media: Instagram, Pinterest, and LinkedIn – share inspiring images, testimonials, wellness tips, solo travel guides.</a:t>
            </a:r>
          </a:p>
          <a:p>
            <a:pPr lvl="0" rtl="0"/>
            <a:r>
              <a:rPr lang="en-GB" dirty="0"/>
              <a:t>Content marketing: Blog posts, newsletters, downloadable guides (“Safety tips for solo women travellers,” “Mindful journaling prompts on retreat”)</a:t>
            </a:r>
          </a:p>
          <a:p>
            <a:pPr lvl="0" rtl="0"/>
            <a:r>
              <a:rPr lang="en-GB" dirty="0"/>
              <a:t>Offline materials: Business cards, elegant brochures/flyers to leave at yoga studios, wellness centres, women’s spaces.</a:t>
            </a:r>
          </a:p>
          <a:p>
            <a:pPr lvl="0" rtl="0"/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2C37E1-F981-4F52-9B19-44D05A0B45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726679" y="825993"/>
            <a:ext cx="3291840" cy="823912"/>
          </a:xfrm>
        </p:spPr>
        <p:txBody>
          <a:bodyPr rtlCol="0"/>
          <a:lstStyle/>
          <a:p>
            <a:pPr rtl="0"/>
            <a:r>
              <a:rPr lang="en-GB" dirty="0"/>
              <a:t>Promotions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E920FC0-3A2D-4056-BB32-DF20E6C9EE9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726679" y="1681163"/>
            <a:ext cx="3291840" cy="3526932"/>
          </a:xfrm>
        </p:spPr>
        <p:txBody>
          <a:bodyPr rtlCol="0">
            <a:noAutofit/>
          </a:bodyPr>
          <a:lstStyle/>
          <a:p>
            <a:pPr rtl="0"/>
            <a:r>
              <a:rPr lang="en-GB" dirty="0"/>
              <a:t>This 5.	PR &amp; partnerships: Reach out to wellness magazines, women’s lifestyle blogs, travel influencers; host a launch event</a:t>
            </a:r>
          </a:p>
          <a:p>
            <a:pPr rtl="0"/>
            <a:r>
              <a:rPr lang="en-GB" dirty="0"/>
              <a:t>Community events: Host free monthly “Solo Travel &amp; Self-Growth” workshops locally (Reading / London) to build a community and generate leads.</a:t>
            </a:r>
          </a:p>
          <a:p>
            <a:pPr rtl="0"/>
            <a:r>
              <a:rPr lang="en-GB" dirty="0"/>
              <a:t>Referral programme: Offer existing clients discounts or free coaching sessions for referring friends.</a:t>
            </a:r>
          </a:p>
          <a:p>
            <a:pPr rt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1610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B458798-14B3-4E65-8F8B-DCED649CB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" y="-305435"/>
            <a:ext cx="11771376" cy="1325563"/>
          </a:xfrm>
        </p:spPr>
        <p:txBody>
          <a:bodyPr rtlCol="0">
            <a:normAutofit/>
          </a:bodyPr>
          <a:lstStyle/>
          <a:p>
            <a:pPr rtl="0"/>
            <a:r>
              <a:rPr lang="en-GB" dirty="0"/>
              <a:t>7.  SWOT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709854-019D-8925-E0B8-BEFCFC63246D}"/>
              </a:ext>
            </a:extLst>
          </p:cNvPr>
          <p:cNvSpPr txBox="1"/>
          <p:nvPr/>
        </p:nvSpPr>
        <p:spPr>
          <a:xfrm>
            <a:off x="0" y="579358"/>
            <a:ext cx="765657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              </a:t>
            </a:r>
            <a:r>
              <a:rPr lang="en-GB" sz="2400" b="1" u="sng" dirty="0"/>
              <a:t>Strengths:</a:t>
            </a:r>
          </a:p>
          <a:p>
            <a:r>
              <a:rPr lang="en-GB" dirty="0"/>
              <a:t>o	Niche-Clear USP: luxury + holistic + women-focused empowering</a:t>
            </a:r>
          </a:p>
          <a:p>
            <a:r>
              <a:rPr lang="en-GB" dirty="0"/>
              <a:t>o	Safety oriented </a:t>
            </a:r>
          </a:p>
          <a:p>
            <a:r>
              <a:rPr lang="en-GB" dirty="0"/>
              <a:t>o	Tailored experiences </a:t>
            </a:r>
          </a:p>
          <a:p>
            <a:r>
              <a:rPr lang="en-GB" dirty="0"/>
              <a:t>o	Passionate, mission-driven founding team</a:t>
            </a:r>
          </a:p>
          <a:p>
            <a:r>
              <a:rPr lang="en-GB" dirty="0"/>
              <a:t>•	</a:t>
            </a:r>
            <a:r>
              <a:rPr lang="en-GB" sz="2400" b="1" u="sng" dirty="0"/>
              <a:t>Weaknesses</a:t>
            </a:r>
            <a:r>
              <a:rPr lang="en-GB" b="1" u="sng" dirty="0"/>
              <a:t>:</a:t>
            </a:r>
          </a:p>
          <a:p>
            <a:r>
              <a:rPr lang="en-GB" dirty="0"/>
              <a:t>o	High upfront costs</a:t>
            </a:r>
          </a:p>
          <a:p>
            <a:r>
              <a:rPr lang="en-GB" dirty="0"/>
              <a:t>o	Limited market size Alienates- families and other service users </a:t>
            </a:r>
          </a:p>
          <a:p>
            <a:r>
              <a:rPr lang="en-GB" dirty="0"/>
              <a:t>o	Cash flow risk early on</a:t>
            </a:r>
          </a:p>
          <a:p>
            <a:r>
              <a:rPr lang="en-GB" dirty="0"/>
              <a:t>•	</a:t>
            </a:r>
            <a:r>
              <a:rPr lang="en-GB" sz="2400" b="1" u="sng" dirty="0"/>
              <a:t>Opportunities:</a:t>
            </a:r>
          </a:p>
          <a:p>
            <a:r>
              <a:rPr lang="en-GB" dirty="0"/>
              <a:t>o	Partnerships with wellness retreats, yoga studios</a:t>
            </a:r>
          </a:p>
          <a:p>
            <a:r>
              <a:rPr lang="en-GB" dirty="0"/>
              <a:t>o	Expansion into digital offerings (virtual retreats)</a:t>
            </a:r>
          </a:p>
          <a:p>
            <a:r>
              <a:rPr lang="en-GB" dirty="0"/>
              <a:t>o	Targeting niche segments (women over 45, high-earning professionals)</a:t>
            </a:r>
          </a:p>
          <a:p>
            <a:r>
              <a:rPr lang="en-GB" dirty="0"/>
              <a:t>o	Eco / sustainable travel demand increasing</a:t>
            </a:r>
          </a:p>
          <a:p>
            <a:r>
              <a:rPr lang="en-GB" dirty="0"/>
              <a:t>•	</a:t>
            </a:r>
            <a:r>
              <a:rPr lang="en-GB" sz="2400" b="1" u="sng" dirty="0"/>
              <a:t>Threats:</a:t>
            </a:r>
          </a:p>
          <a:p>
            <a:r>
              <a:rPr lang="en-GB" dirty="0"/>
              <a:t>o	Economic downturns affecting luxury travel budgets</a:t>
            </a:r>
          </a:p>
          <a:p>
            <a:r>
              <a:rPr lang="en-GB" dirty="0"/>
              <a:t>o	Competition from established travel agencies and OTAs</a:t>
            </a:r>
          </a:p>
          <a:p>
            <a:r>
              <a:rPr lang="en-GB" dirty="0"/>
              <a:t>o	Destination safety</a:t>
            </a:r>
          </a:p>
          <a:p>
            <a:r>
              <a:rPr lang="en-GB" dirty="0"/>
              <a:t>o	Regulatory risks in different destination countries</a:t>
            </a:r>
          </a:p>
          <a:p>
            <a:r>
              <a:rPr lang="en-GB" dirty="0"/>
              <a:t>o	Travel disruption (pandemics, political instability)</a:t>
            </a:r>
          </a:p>
        </p:txBody>
      </p:sp>
    </p:spTree>
    <p:extLst>
      <p:ext uri="{BB962C8B-B14F-4D97-AF65-F5344CB8AC3E}">
        <p14:creationId xmlns:p14="http://schemas.microsoft.com/office/powerpoint/2010/main" val="4265392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A3366-097D-49B2-BEEA-81A815AD3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4820415" cy="786384"/>
          </a:xfrm>
        </p:spPr>
        <p:txBody>
          <a:bodyPr rtlCol="0"/>
          <a:lstStyle/>
          <a:p>
            <a:pPr rtl="0"/>
            <a:r>
              <a:rPr lang="en-GB" dirty="0"/>
              <a:t>8. PESTLE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5B7784-A378-29CB-FDC9-8D38CF446C1D}"/>
              </a:ext>
            </a:extLst>
          </p:cNvPr>
          <p:cNvSpPr txBox="1"/>
          <p:nvPr/>
        </p:nvSpPr>
        <p:spPr>
          <a:xfrm>
            <a:off x="609600" y="1051560"/>
            <a:ext cx="1056132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                   </a:t>
            </a:r>
            <a:r>
              <a:rPr lang="en-GB" b="1" u="sng" dirty="0"/>
              <a:t>Political:</a:t>
            </a:r>
          </a:p>
          <a:p>
            <a:r>
              <a:rPr lang="en-GB" dirty="0"/>
              <a:t>o	Visa regulations, travel restrictions may affect trip planning</a:t>
            </a:r>
          </a:p>
          <a:p>
            <a:r>
              <a:rPr lang="en-GB" dirty="0"/>
              <a:t>o	Travel safety / geopolitical risk in destinations</a:t>
            </a:r>
          </a:p>
          <a:p>
            <a:r>
              <a:rPr lang="en-GB" dirty="0"/>
              <a:t>•	</a:t>
            </a:r>
            <a:r>
              <a:rPr lang="en-GB" b="1" u="sng" dirty="0"/>
              <a:t>Economic:</a:t>
            </a:r>
          </a:p>
          <a:p>
            <a:r>
              <a:rPr lang="en-GB" dirty="0"/>
              <a:t>o	Luxury travel sensitive to economic downturns</a:t>
            </a:r>
          </a:p>
          <a:p>
            <a:r>
              <a:rPr lang="en-GB" dirty="0"/>
              <a:t>o	Currency fluctuations impact cost of overseas trips</a:t>
            </a:r>
          </a:p>
          <a:p>
            <a:r>
              <a:rPr lang="en-GB" dirty="0"/>
              <a:t>•	</a:t>
            </a:r>
            <a:r>
              <a:rPr lang="en-GB" b="1" u="sng" dirty="0"/>
              <a:t>Social</a:t>
            </a:r>
            <a:r>
              <a:rPr lang="en-GB" b="1" dirty="0"/>
              <a:t>:</a:t>
            </a:r>
          </a:p>
          <a:p>
            <a:r>
              <a:rPr lang="en-GB" dirty="0"/>
              <a:t>o	Increasing social acceptance and demand for solo female travel  </a:t>
            </a:r>
          </a:p>
          <a:p>
            <a:r>
              <a:rPr lang="en-GB" dirty="0"/>
              <a:t>o	Rising wellness consciousness among travellers  </a:t>
            </a:r>
          </a:p>
          <a:p>
            <a:r>
              <a:rPr lang="en-GB" dirty="0"/>
              <a:t>o	Cultural trends of self-care, mental health</a:t>
            </a:r>
          </a:p>
          <a:p>
            <a:r>
              <a:rPr lang="en-GB" dirty="0"/>
              <a:t>•	</a:t>
            </a:r>
            <a:r>
              <a:rPr lang="en-GB" b="1" u="sng" dirty="0"/>
              <a:t>Technologica</a:t>
            </a:r>
            <a:r>
              <a:rPr lang="en-GB" u="sng" dirty="0"/>
              <a:t>l:</a:t>
            </a:r>
          </a:p>
          <a:p>
            <a:r>
              <a:rPr lang="en-GB" dirty="0"/>
              <a:t>o	Use of digital platforms for booking, virtual coaching</a:t>
            </a:r>
          </a:p>
          <a:p>
            <a:r>
              <a:rPr lang="en-GB" dirty="0"/>
              <a:t>o	Social media to build community / brand</a:t>
            </a:r>
          </a:p>
          <a:p>
            <a:r>
              <a:rPr lang="en-GB" dirty="0"/>
              <a:t>                  </a:t>
            </a:r>
            <a:r>
              <a:rPr lang="en-GB" b="1" u="sng" dirty="0"/>
              <a:t>Legal</a:t>
            </a:r>
            <a:r>
              <a:rPr lang="en-GB" b="1" dirty="0"/>
              <a:t>:</a:t>
            </a:r>
          </a:p>
          <a:p>
            <a:r>
              <a:rPr lang="en-GB" dirty="0"/>
              <a:t>o	Insurance and liability for travellers</a:t>
            </a:r>
          </a:p>
          <a:p>
            <a:r>
              <a:rPr lang="en-GB" dirty="0"/>
              <a:t>o	Contracts with retreat partners, guides</a:t>
            </a:r>
          </a:p>
          <a:p>
            <a:r>
              <a:rPr lang="en-GB" dirty="0"/>
              <a:t>•	</a:t>
            </a:r>
            <a:r>
              <a:rPr lang="en-GB" b="1" u="sng" dirty="0"/>
              <a:t>Environmental:</a:t>
            </a:r>
          </a:p>
          <a:p>
            <a:r>
              <a:rPr lang="en-GB" dirty="0"/>
              <a:t>o	Demand for sustainable travel is rising  </a:t>
            </a:r>
          </a:p>
          <a:p>
            <a:r>
              <a:rPr lang="en-GB" dirty="0"/>
              <a:t>o	Need to manage carbon footprint, eco-friendly options</a:t>
            </a:r>
          </a:p>
        </p:txBody>
      </p:sp>
    </p:spTree>
    <p:extLst>
      <p:ext uri="{BB962C8B-B14F-4D97-AF65-F5344CB8AC3E}">
        <p14:creationId xmlns:p14="http://schemas.microsoft.com/office/powerpoint/2010/main" val="32729630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A910A-6B69-4ACE-8A82-D079609C5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 rtlCol="0"/>
          <a:lstStyle/>
          <a:p>
            <a:pPr rtl="0"/>
            <a:r>
              <a:rPr lang="en-GB" dirty="0"/>
              <a:t>Cash flow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D920F7-55C9-4EBB-88F7-5C32C009A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 rtlCol="0"/>
          <a:lstStyle/>
          <a:p>
            <a:pPr rtl="0"/>
            <a:fld id="{3A4F6043-7A67-491B-98BC-F933DED7226D}" type="slidenum">
              <a:rPr lang="en-GB" smtClean="0"/>
              <a:pPr rtl="0"/>
              <a:t>10</a:t>
            </a:fld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00847C-3EF6-02F5-C00A-28D357BA0B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738312"/>
            <a:ext cx="9448800" cy="338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825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A4C54-B3B2-4B02-A340-C72E57FEE5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416" y="1967909"/>
            <a:ext cx="11052823" cy="2582470"/>
          </a:xfrm>
        </p:spPr>
        <p:txBody>
          <a:bodyPr rtlCol="0"/>
          <a:lstStyle/>
          <a:p>
            <a:pPr rtl="0"/>
            <a:r>
              <a:rPr lang="en-GB" dirty="0"/>
              <a:t>Holistic luxury travel experiences offer unique, high-value experiences at the level of luxury travel, holistic wellness, and solo-female empowerment. Backed by strong market trends in both solo travel and wellness tourism, whilst carefully confirming customer research, the business is well-positioned to serve a growing group of women looking for meaningful, safe, and transformative journeys. With high client lifetime value, low fixed staffing overheads, and a scalable model (expandable into digital retreats or group experiences), Holistic luxury experience is financially and operationally possible. Over its first year, the company aims not only to build a client base but to take on a community of empowered women travellers, laying the foundation for sustainable growth.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0891A4-7EF4-9656-4109-59401E7F1240}"/>
              </a:ext>
            </a:extLst>
          </p:cNvPr>
          <p:cNvSpPr txBox="1"/>
          <p:nvPr/>
        </p:nvSpPr>
        <p:spPr>
          <a:xfrm>
            <a:off x="609600" y="381000"/>
            <a:ext cx="57607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+mj-lt"/>
              </a:rPr>
              <a:t>pitch</a:t>
            </a:r>
          </a:p>
        </p:txBody>
      </p:sp>
    </p:spTree>
    <p:extLst>
      <p:ext uri="{BB962C8B-B14F-4D97-AF65-F5344CB8AC3E}">
        <p14:creationId xmlns:p14="http://schemas.microsoft.com/office/powerpoint/2010/main" val="1315345950"/>
      </p:ext>
    </p:extLst>
  </p:cSld>
  <p:clrMapOvr>
    <a:masterClrMapping/>
  </p:clrMapOvr>
</p:sld>
</file>

<file path=ppt/theme/theme1.xml><?xml version="1.0" encoding="utf-8"?>
<a:theme xmlns:a="http://schemas.openxmlformats.org/drawingml/2006/main" name="OffsetVTI">
  <a:themeElements>
    <a:clrScheme name="Custom 20">
      <a:dk1>
        <a:srgbClr val="000000"/>
      </a:dk1>
      <a:lt1>
        <a:sysClr val="window" lastClr="FFFFFF"/>
      </a:lt1>
      <a:dk2>
        <a:srgbClr val="2C3948"/>
      </a:dk2>
      <a:lt2>
        <a:srgbClr val="F4F4F4"/>
      </a:lt2>
      <a:accent1>
        <a:srgbClr val="F49D90"/>
      </a:accent1>
      <a:accent2>
        <a:srgbClr val="D6947C"/>
      </a:accent2>
      <a:accent3>
        <a:srgbClr val="BF8484"/>
      </a:accent3>
      <a:accent4>
        <a:srgbClr val="96A9AA"/>
      </a:accent4>
      <a:accent5>
        <a:srgbClr val="DD796C"/>
      </a:accent5>
      <a:accent6>
        <a:srgbClr val="D09145"/>
      </a:accent6>
      <a:hlink>
        <a:srgbClr val="DF686A"/>
      </a:hlink>
      <a:folHlink>
        <a:srgbClr val="F93F1C"/>
      </a:folHlink>
    </a:clrScheme>
    <a:fontScheme name="Dante">
      <a:majorFont>
        <a:latin typeface="Dante"/>
        <a:ea typeface=""/>
        <a:cs typeface=""/>
      </a:majorFont>
      <a:minorFont>
        <a:latin typeface="Dan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74515216.tgt.Office_50301584_TF67338807_Win32_OJ112196133" id="{758149FD-FDE6-496F-A319-9A8B6DCB2CE4}" vid="{EC83E4A7-2CFA-47B3-B7BE-E17707B5F46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A4E27A5-29EC-44AC-A353-55638DDBC5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9259C4-AC71-4849-BC68-7545A45536D3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E37D1C0D-D4CE-465C-8DB2-7B2571F371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Offset design</Template>
  <TotalTime>7799</TotalTime>
  <Words>1125</Words>
  <Application>Microsoft Office PowerPoint</Application>
  <PresentationFormat>Widescreen</PresentationFormat>
  <Paragraphs>98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Dante</vt:lpstr>
      <vt:lpstr>Dante (Headings)2</vt:lpstr>
      <vt:lpstr>Helvetica Neue Medium</vt:lpstr>
      <vt:lpstr>Wingdings 2</vt:lpstr>
      <vt:lpstr>OffsetVTI</vt:lpstr>
      <vt:lpstr>Holistic Luxury experiences</vt:lpstr>
      <vt:lpstr>1.Business proposition</vt:lpstr>
      <vt:lpstr>2. Story</vt:lpstr>
      <vt:lpstr>3.Market research</vt:lpstr>
      <vt:lpstr>4.Mission Statement, Aim</vt:lpstr>
      <vt:lpstr>5.USP – unique selling proposition &amp;  SMART Objectives</vt:lpstr>
      <vt:lpstr>6.Marketing &amp; Promotional Activities</vt:lpstr>
      <vt:lpstr>7.  SWOT</vt:lpstr>
      <vt:lpstr>8. PESTLE</vt:lpstr>
      <vt:lpstr>Cash flow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Anisa Yusuf</dc:creator>
  <cp:lastModifiedBy>Anisa Yusuf</cp:lastModifiedBy>
  <cp:revision>1</cp:revision>
  <dcterms:created xsi:type="dcterms:W3CDTF">2025-11-19T14:06:14Z</dcterms:created>
  <dcterms:modified xsi:type="dcterms:W3CDTF">2025-11-25T00:05:37Z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