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9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72" d="100"/>
          <a:sy n="72" d="100"/>
        </p:scale>
        <p:origin x="49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584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2716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2136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539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534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510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762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0446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8006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895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6851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23043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4019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737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8651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1825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54AAA-8B28-42C6-B95E-36F5DBAB07D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194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E054AAA-8B28-42C6-B95E-36F5DBAB07D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DB4B60-1C32-42CF-BDD7-780F93AE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5663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0" r:id="rId1"/>
    <p:sldLayoutId id="2147483811" r:id="rId2"/>
    <p:sldLayoutId id="2147483812" r:id="rId3"/>
    <p:sldLayoutId id="2147483813" r:id="rId4"/>
    <p:sldLayoutId id="2147483814" r:id="rId5"/>
    <p:sldLayoutId id="2147483815" r:id="rId6"/>
    <p:sldLayoutId id="2147483816" r:id="rId7"/>
    <p:sldLayoutId id="2147483817" r:id="rId8"/>
    <p:sldLayoutId id="2147483818" r:id="rId9"/>
    <p:sldLayoutId id="2147483819" r:id="rId10"/>
    <p:sldLayoutId id="2147483820" r:id="rId11"/>
    <p:sldLayoutId id="2147483821" r:id="rId12"/>
    <p:sldLayoutId id="2147483822" r:id="rId13"/>
    <p:sldLayoutId id="2147483823" r:id="rId14"/>
    <p:sldLayoutId id="2147483824" r:id="rId15"/>
    <p:sldLayoutId id="2147483825" r:id="rId16"/>
    <p:sldLayoutId id="214748382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nwssp.nhs.wales/ourservices/primary-care-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rrow: Chevron 3">
            <a:extLst>
              <a:ext uri="{FF2B5EF4-FFF2-40B4-BE49-F238E27FC236}">
                <a16:creationId xmlns:a16="http://schemas.microsoft.com/office/drawing/2014/main" id="{A6353CD9-3CE5-414D-86B1-E421F5DFF3D1}"/>
              </a:ext>
            </a:extLst>
          </p:cNvPr>
          <p:cNvSpPr/>
          <p:nvPr/>
        </p:nvSpPr>
        <p:spPr>
          <a:xfrm>
            <a:off x="57797" y="2868789"/>
            <a:ext cx="3111265" cy="2720850"/>
          </a:xfrm>
          <a:prstGeom prst="chevron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Arrow: Chevron 5">
            <a:extLst>
              <a:ext uri="{FF2B5EF4-FFF2-40B4-BE49-F238E27FC236}">
                <a16:creationId xmlns:a16="http://schemas.microsoft.com/office/drawing/2014/main" id="{3E55842D-53D0-40D2-911C-29FE0C828FCA}"/>
              </a:ext>
            </a:extLst>
          </p:cNvPr>
          <p:cNvSpPr/>
          <p:nvPr/>
        </p:nvSpPr>
        <p:spPr>
          <a:xfrm>
            <a:off x="3169062" y="2837068"/>
            <a:ext cx="3423467" cy="2752571"/>
          </a:xfrm>
          <a:prstGeom prst="chevron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Arrow: Chevron 6">
            <a:extLst>
              <a:ext uri="{FF2B5EF4-FFF2-40B4-BE49-F238E27FC236}">
                <a16:creationId xmlns:a16="http://schemas.microsoft.com/office/drawing/2014/main" id="{1894CE1C-82C2-467F-887D-13D184E4AFAB}"/>
              </a:ext>
            </a:extLst>
          </p:cNvPr>
          <p:cNvSpPr/>
          <p:nvPr/>
        </p:nvSpPr>
        <p:spPr>
          <a:xfrm>
            <a:off x="6416094" y="2868789"/>
            <a:ext cx="2761852" cy="2879408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Arrow: Chevron 7">
            <a:extLst>
              <a:ext uri="{FF2B5EF4-FFF2-40B4-BE49-F238E27FC236}">
                <a16:creationId xmlns:a16="http://schemas.microsoft.com/office/drawing/2014/main" id="{82D64CFB-06C1-4BA6-AECC-D2F9B619380C}"/>
              </a:ext>
            </a:extLst>
          </p:cNvPr>
          <p:cNvSpPr/>
          <p:nvPr/>
        </p:nvSpPr>
        <p:spPr>
          <a:xfrm>
            <a:off x="9177946" y="2848605"/>
            <a:ext cx="2502777" cy="2879408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43D71EB-CF25-442A-9B90-B61A43E7DD73}"/>
              </a:ext>
            </a:extLst>
          </p:cNvPr>
          <p:cNvSpPr/>
          <p:nvPr/>
        </p:nvSpPr>
        <p:spPr>
          <a:xfrm>
            <a:off x="579840" y="200925"/>
            <a:ext cx="9452104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dirty="0">
                <a:ln w="0"/>
                <a:solidFill>
                  <a:schemeClr val="accent1">
                    <a:lumMod val="60000"/>
                    <a:lumOff val="40000"/>
                  </a:schemeClr>
                </a:solidFill>
              </a:rPr>
              <a:t>Knowledge Management Value Chain.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44C3607-5D35-493A-A6B0-AB6BB8B0C65C}"/>
              </a:ext>
            </a:extLst>
          </p:cNvPr>
          <p:cNvSpPr txBox="1"/>
          <p:nvPr/>
        </p:nvSpPr>
        <p:spPr>
          <a:xfrm>
            <a:off x="594353" y="2246501"/>
            <a:ext cx="2654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Acquisition</a:t>
            </a:r>
            <a:r>
              <a:rPr lang="en-GB" b="1" dirty="0">
                <a:highlight>
                  <a:srgbClr val="FFFF00"/>
                </a:highlight>
              </a:rPr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BBD2794-402B-4C51-8D19-950331AEA66C}"/>
              </a:ext>
            </a:extLst>
          </p:cNvPr>
          <p:cNvSpPr txBox="1"/>
          <p:nvPr/>
        </p:nvSpPr>
        <p:spPr>
          <a:xfrm>
            <a:off x="3618865" y="2237029"/>
            <a:ext cx="14047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1">
                    <a:lumMod val="95000"/>
                  </a:schemeClr>
                </a:solidFill>
              </a:rPr>
              <a:t>Storage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9E78C88-F7FB-48B7-ABF9-5FF50975DA34}"/>
              </a:ext>
            </a:extLst>
          </p:cNvPr>
          <p:cNvSpPr txBox="1"/>
          <p:nvPr/>
        </p:nvSpPr>
        <p:spPr>
          <a:xfrm>
            <a:off x="6416094" y="2237029"/>
            <a:ext cx="1720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Dissemination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6D21282-44C0-43E6-9D9C-8627676A02B0}"/>
              </a:ext>
            </a:extLst>
          </p:cNvPr>
          <p:cNvSpPr txBox="1"/>
          <p:nvPr/>
        </p:nvSpPr>
        <p:spPr>
          <a:xfrm>
            <a:off x="8905461" y="2237029"/>
            <a:ext cx="1934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Application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E7E4691-7C05-41C7-919D-D24F730F663E}"/>
              </a:ext>
            </a:extLst>
          </p:cNvPr>
          <p:cNvSpPr txBox="1"/>
          <p:nvPr/>
        </p:nvSpPr>
        <p:spPr>
          <a:xfrm>
            <a:off x="579839" y="5852067"/>
            <a:ext cx="10540445" cy="81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Knowledge management (KM) is a method of finding, organising, keeping and spreading data within a company. </a:t>
            </a:r>
            <a:r>
              <a:rPr lang="en-GB" sz="1100" dirty="0"/>
              <a:t>IBM. (2020) What is knowledge management? Available at: https://www.ibm.com/cloud/learn/knowledge-management. (Accessed on 17th March 2022).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4C47607-2860-4290-84D3-4C12D2167949}"/>
              </a:ext>
            </a:extLst>
          </p:cNvPr>
          <p:cNvSpPr txBox="1"/>
          <p:nvPr/>
        </p:nvSpPr>
        <p:spPr>
          <a:xfrm>
            <a:off x="356868" y="1155141"/>
            <a:ext cx="9516001" cy="81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mission of the NHS Wales (2021) is to provide ‘world class Public Services’ within Wales by focusing on the customer, teamwork and continuous  innovation. </a:t>
            </a:r>
            <a:r>
              <a:rPr lang="en-GB" sz="1100" dirty="0"/>
              <a:t>NHS Wales (2021) Our services. Available at: </a:t>
            </a:r>
            <a:r>
              <a:rPr lang="en-GB" sz="1100" dirty="0">
                <a:hlinkClick r:id="rId2"/>
              </a:rPr>
              <a:t>https://nwssp.nhs.wales/ourservices/primary-care-</a:t>
            </a:r>
            <a:r>
              <a:rPr lang="en-GB" sz="1100" dirty="0"/>
              <a:t>. (Accessed on 17</a:t>
            </a:r>
            <a:r>
              <a:rPr lang="en-GB" sz="1100" baseline="30000" dirty="0"/>
              <a:t>th</a:t>
            </a:r>
            <a:r>
              <a:rPr lang="en-GB" sz="1100" dirty="0"/>
              <a:t> March 2022).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4B6277B-3065-4956-B8D4-4BF1640EF7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37044" y="59200"/>
            <a:ext cx="1401813" cy="1131757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4772A68-202F-4BEE-88CB-F57C43B0760F}"/>
              </a:ext>
            </a:extLst>
          </p:cNvPr>
          <p:cNvSpPr txBox="1"/>
          <p:nvPr/>
        </p:nvSpPr>
        <p:spPr>
          <a:xfrm>
            <a:off x="4274504" y="3644589"/>
            <a:ext cx="16631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rgbClr val="0070C0"/>
                </a:solidFill>
              </a:rPr>
              <a:t> single user ID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78C8F81-40EC-4278-A6AC-06349925D49E}"/>
              </a:ext>
            </a:extLst>
          </p:cNvPr>
          <p:cNvSpPr txBox="1"/>
          <p:nvPr/>
        </p:nvSpPr>
        <p:spPr>
          <a:xfrm>
            <a:off x="4576214" y="4270168"/>
            <a:ext cx="16631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rgbClr val="0070C0"/>
                </a:solidFill>
              </a:rPr>
              <a:t>cyber audit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6F60438-47EF-4210-9AD3-9D8430A47701}"/>
              </a:ext>
            </a:extLst>
          </p:cNvPr>
          <p:cNvSpPr txBox="1"/>
          <p:nvPr/>
        </p:nvSpPr>
        <p:spPr>
          <a:xfrm>
            <a:off x="3830677" y="4812650"/>
            <a:ext cx="178899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rgbClr val="0070C0"/>
                </a:solidFill>
              </a:rPr>
              <a:t>electronic master patient index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C89C4E3-0292-42EE-934F-A187FB4E54C5}"/>
              </a:ext>
            </a:extLst>
          </p:cNvPr>
          <p:cNvSpPr txBox="1"/>
          <p:nvPr/>
        </p:nvSpPr>
        <p:spPr>
          <a:xfrm>
            <a:off x="3595471" y="2962811"/>
            <a:ext cx="1961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rgbClr val="0070C0"/>
                </a:solidFill>
              </a:rPr>
              <a:t>NHS Wales data warehouse</a:t>
            </a:r>
          </a:p>
        </p:txBody>
      </p:sp>
    </p:spTree>
    <p:extLst>
      <p:ext uri="{BB962C8B-B14F-4D97-AF65-F5344CB8AC3E}">
        <p14:creationId xmlns:p14="http://schemas.microsoft.com/office/powerpoint/2010/main" val="20787661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10" ma:contentTypeDescription="Create a new document." ma:contentTypeScope="" ma:versionID="976a761cc0a29028cb22799a23462fd6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27bebc618db9957ee24de9f12d5ffb47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2710685-01D7-46C5-AEC6-D22F5087EE4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4E5CEBE-331D-422C-9BB0-C5B30297AD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39a888ec-cc75-402e-856f-ff68cc5460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E337073-401A-44EF-A4AB-55A3F6C951D4}">
  <ds:schemaRefs>
    <ds:schemaRef ds:uri="http://schemas.microsoft.com/office/2006/documentManagement/types"/>
    <ds:schemaRef ds:uri="39a888ec-cc75-402e-856f-ff68cc5460ab"/>
    <ds:schemaRef ds:uri="http://purl.org/dc/dcmitype/"/>
    <ds:schemaRef ds:uri="9d0d5cce-d4dc-4043-8325-c992d2f588cd"/>
    <ds:schemaRef ds:uri="http://schemas.microsoft.com/office/2006/metadata/properties"/>
    <ds:schemaRef ds:uri="http://purl.org/dc/terms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45282</TotalTime>
  <Words>139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Century Gothic</vt:lpstr>
      <vt:lpstr>Wingdings</vt:lpstr>
      <vt:lpstr>Wingdings 3</vt:lpstr>
      <vt:lpstr>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Danica Shanade Dickson (1904977)</dc:creator>
  <cp:lastModifiedBy>Maria Heffernan</cp:lastModifiedBy>
  <cp:revision>17</cp:revision>
  <dcterms:created xsi:type="dcterms:W3CDTF">2021-05-24T11:14:02Z</dcterms:created>
  <dcterms:modified xsi:type="dcterms:W3CDTF">2022-05-24T09:24:42Z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