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4"/>
  </p:sldMasterIdLst>
  <p:notesMasterIdLst>
    <p:notesMasterId r:id="rId37"/>
  </p:notesMasterIdLst>
  <p:sldIdLst>
    <p:sldId id="256" r:id="rId5"/>
    <p:sldId id="267" r:id="rId6"/>
    <p:sldId id="268" r:id="rId7"/>
    <p:sldId id="276" r:id="rId8"/>
    <p:sldId id="277" r:id="rId9"/>
    <p:sldId id="278" r:id="rId10"/>
    <p:sldId id="279" r:id="rId11"/>
    <p:sldId id="280" r:id="rId12"/>
    <p:sldId id="284" r:id="rId13"/>
    <p:sldId id="281" r:id="rId14"/>
    <p:sldId id="282" r:id="rId15"/>
    <p:sldId id="283" r:id="rId16"/>
    <p:sldId id="269" r:id="rId17"/>
    <p:sldId id="270" r:id="rId18"/>
    <p:sldId id="271" r:id="rId19"/>
    <p:sldId id="272" r:id="rId20"/>
    <p:sldId id="273" r:id="rId21"/>
    <p:sldId id="286" r:id="rId22"/>
    <p:sldId id="285" r:id="rId23"/>
    <p:sldId id="274" r:id="rId24"/>
    <p:sldId id="275" r:id="rId25"/>
    <p:sldId id="295" r:id="rId26"/>
    <p:sldId id="296" r:id="rId27"/>
    <p:sldId id="297" r:id="rId28"/>
    <p:sldId id="287" r:id="rId29"/>
    <p:sldId id="288" r:id="rId30"/>
    <p:sldId id="289" r:id="rId31"/>
    <p:sldId id="291" r:id="rId32"/>
    <p:sldId id="290" r:id="rId33"/>
    <p:sldId id="292" r:id="rId34"/>
    <p:sldId id="293" r:id="rId35"/>
    <p:sldId id="294"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0E09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527174-8311-4C57-86B5-CFF0E60D2589}" v="6" dt="2022-02-01T01:36:38.6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4660"/>
  </p:normalViewPr>
  <p:slideViewPr>
    <p:cSldViewPr>
      <p:cViewPr varScale="1">
        <p:scale>
          <a:sx n="122" d="100"/>
          <a:sy n="122" d="100"/>
        </p:scale>
        <p:origin x="1349"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01527174-8311-4C57-86B5-CFF0E60D2589}"/>
    <pc:docChg chg="undo custSel modSld">
      <pc:chgData name="Tim Bashford" userId="5fd3d9a1-443c-4717-9608-098946ca22e0" providerId="ADAL" clId="{01527174-8311-4C57-86B5-CFF0E60D2589}" dt="2022-02-01T01:43:42.692" v="195" actId="6549"/>
      <pc:docMkLst>
        <pc:docMk/>
      </pc:docMkLst>
      <pc:sldChg chg="modSp">
        <pc:chgData name="Tim Bashford" userId="5fd3d9a1-443c-4717-9608-098946ca22e0" providerId="ADAL" clId="{01527174-8311-4C57-86B5-CFF0E60D2589}" dt="2022-02-01T01:36:38.618" v="5" actId="20577"/>
        <pc:sldMkLst>
          <pc:docMk/>
          <pc:sldMk cId="2671500449" sldId="267"/>
        </pc:sldMkLst>
        <pc:spChg chg="mod">
          <ac:chgData name="Tim Bashford" userId="5fd3d9a1-443c-4717-9608-098946ca22e0" providerId="ADAL" clId="{01527174-8311-4C57-86B5-CFF0E60D2589}" dt="2022-02-01T01:36:38.618" v="5" actId="20577"/>
          <ac:spMkLst>
            <pc:docMk/>
            <pc:sldMk cId="2671500449" sldId="267"/>
            <ac:spMk id="3" creationId="{00000000-0000-0000-0000-000000000000}"/>
          </ac:spMkLst>
        </pc:spChg>
      </pc:sldChg>
      <pc:sldChg chg="modSp mod">
        <pc:chgData name="Tim Bashford" userId="5fd3d9a1-443c-4717-9608-098946ca22e0" providerId="ADAL" clId="{01527174-8311-4C57-86B5-CFF0E60D2589}" dt="2022-02-01T01:41:39.580" v="172" actId="20577"/>
        <pc:sldMkLst>
          <pc:docMk/>
          <pc:sldMk cId="93539973" sldId="274"/>
        </pc:sldMkLst>
        <pc:spChg chg="mod">
          <ac:chgData name="Tim Bashford" userId="5fd3d9a1-443c-4717-9608-098946ca22e0" providerId="ADAL" clId="{01527174-8311-4C57-86B5-CFF0E60D2589}" dt="2022-02-01T01:41:39.580" v="172" actId="20577"/>
          <ac:spMkLst>
            <pc:docMk/>
            <pc:sldMk cId="93539973" sldId="274"/>
            <ac:spMk id="3" creationId="{00000000-0000-0000-0000-000000000000}"/>
          </ac:spMkLst>
        </pc:spChg>
      </pc:sldChg>
      <pc:sldChg chg="modSp mod">
        <pc:chgData name="Tim Bashford" userId="5fd3d9a1-443c-4717-9608-098946ca22e0" providerId="ADAL" clId="{01527174-8311-4C57-86B5-CFF0E60D2589}" dt="2022-02-01T01:38:57.431" v="99" actId="20577"/>
        <pc:sldMkLst>
          <pc:docMk/>
          <pc:sldMk cId="979642058" sldId="277"/>
        </pc:sldMkLst>
        <pc:spChg chg="mod">
          <ac:chgData name="Tim Bashford" userId="5fd3d9a1-443c-4717-9608-098946ca22e0" providerId="ADAL" clId="{01527174-8311-4C57-86B5-CFF0E60D2589}" dt="2022-02-01T01:38:57.431" v="99" actId="20577"/>
          <ac:spMkLst>
            <pc:docMk/>
            <pc:sldMk cId="979642058" sldId="277"/>
            <ac:spMk id="3" creationId="{00000000-0000-0000-0000-000000000000}"/>
          </ac:spMkLst>
        </pc:spChg>
      </pc:sldChg>
      <pc:sldChg chg="modSp mod">
        <pc:chgData name="Tim Bashford" userId="5fd3d9a1-443c-4717-9608-098946ca22e0" providerId="ADAL" clId="{01527174-8311-4C57-86B5-CFF0E60D2589}" dt="2022-02-01T01:40:04.068" v="109" actId="20577"/>
        <pc:sldMkLst>
          <pc:docMk/>
          <pc:sldMk cId="609827477" sldId="283"/>
        </pc:sldMkLst>
        <pc:spChg chg="mod">
          <ac:chgData name="Tim Bashford" userId="5fd3d9a1-443c-4717-9608-098946ca22e0" providerId="ADAL" clId="{01527174-8311-4C57-86B5-CFF0E60D2589}" dt="2022-02-01T01:40:04.068" v="109" actId="20577"/>
          <ac:spMkLst>
            <pc:docMk/>
            <pc:sldMk cId="609827477" sldId="283"/>
            <ac:spMk id="3" creationId="{00000000-0000-0000-0000-000000000000}"/>
          </ac:spMkLst>
        </pc:spChg>
      </pc:sldChg>
      <pc:sldChg chg="modSp mod">
        <pc:chgData name="Tim Bashford" userId="5fd3d9a1-443c-4717-9608-098946ca22e0" providerId="ADAL" clId="{01527174-8311-4C57-86B5-CFF0E60D2589}" dt="2022-02-01T01:42:46.963" v="194" actId="20577"/>
        <pc:sldMkLst>
          <pc:docMk/>
          <pc:sldMk cId="3945534912" sldId="288"/>
        </pc:sldMkLst>
        <pc:spChg chg="mod">
          <ac:chgData name="Tim Bashford" userId="5fd3d9a1-443c-4717-9608-098946ca22e0" providerId="ADAL" clId="{01527174-8311-4C57-86B5-CFF0E60D2589}" dt="2022-02-01T01:42:46.963" v="194" actId="20577"/>
          <ac:spMkLst>
            <pc:docMk/>
            <pc:sldMk cId="3945534912" sldId="288"/>
            <ac:spMk id="3" creationId="{00000000-0000-0000-0000-000000000000}"/>
          </ac:spMkLst>
        </pc:spChg>
      </pc:sldChg>
      <pc:sldChg chg="modSp mod">
        <pc:chgData name="Tim Bashford" userId="5fd3d9a1-443c-4717-9608-098946ca22e0" providerId="ADAL" clId="{01527174-8311-4C57-86B5-CFF0E60D2589}" dt="2022-02-01T01:43:42.692" v="195" actId="6549"/>
        <pc:sldMkLst>
          <pc:docMk/>
          <pc:sldMk cId="471143159" sldId="294"/>
        </pc:sldMkLst>
        <pc:spChg chg="mod">
          <ac:chgData name="Tim Bashford" userId="5fd3d9a1-443c-4717-9608-098946ca22e0" providerId="ADAL" clId="{01527174-8311-4C57-86B5-CFF0E60D2589}" dt="2022-02-01T01:43:42.692" v="195" actId="6549"/>
          <ac:spMkLst>
            <pc:docMk/>
            <pc:sldMk cId="471143159" sldId="294"/>
            <ac:spMk id="3" creationId="{00000000-0000-0000-0000-000000000000}"/>
          </ac:spMkLst>
        </pc:spChg>
      </pc:sldChg>
      <pc:sldChg chg="modSp mod">
        <pc:chgData name="Tim Bashford" userId="5fd3d9a1-443c-4717-9608-098946ca22e0" providerId="ADAL" clId="{01527174-8311-4C57-86B5-CFF0E60D2589}" dt="2022-02-01T01:42:20.337" v="181" actId="20577"/>
        <pc:sldMkLst>
          <pc:docMk/>
          <pc:sldMk cId="1021728124" sldId="297"/>
        </pc:sldMkLst>
        <pc:spChg chg="mod">
          <ac:chgData name="Tim Bashford" userId="5fd3d9a1-443c-4717-9608-098946ca22e0" providerId="ADAL" clId="{01527174-8311-4C57-86B5-CFF0E60D2589}" dt="2022-02-01T01:42:20.337" v="181" actId="20577"/>
          <ac:spMkLst>
            <pc:docMk/>
            <pc:sldMk cId="1021728124" sldId="297"/>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0F628270-7689-40E5-8E88-3E2FCAD54892}" type="datetimeFigureOut">
              <a:rPr lang="en-US"/>
              <a:pPr>
                <a:defRPr/>
              </a:pPr>
              <a:t>1/31/2022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651CD108-3A44-4AF7-B30C-1F20411E05EE}" type="slidenum">
              <a:rPr lang="en-GB"/>
              <a:pPr>
                <a:defRPr/>
              </a:pPr>
              <a:t>‹#›</a:t>
            </a:fld>
            <a:endParaRPr lang="en-GB"/>
          </a:p>
        </p:txBody>
      </p:sp>
    </p:spTree>
    <p:extLst>
      <p:ext uri="{BB962C8B-B14F-4D97-AF65-F5344CB8AC3E}">
        <p14:creationId xmlns:p14="http://schemas.microsoft.com/office/powerpoint/2010/main" val="171044546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88FA32AC-BB36-42B3-8A5F-3EE0C6F15C2A}" type="datetimeFigureOut">
              <a:rPr lang="en-US" smtClean="0"/>
              <a:pPr>
                <a:defRPr/>
              </a:pPr>
              <a:t>1/31/2022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64E833F-B12A-4308-9A1A-A62F700103D4}" type="slidenum">
              <a:rPr lang="en-GB" smtClean="0"/>
              <a:pPr>
                <a:defRPr/>
              </a:pPr>
              <a:t>‹#›</a:t>
            </a:fld>
            <a:endParaRPr lang="en-GB"/>
          </a:p>
        </p:txBody>
      </p:sp>
    </p:spTree>
    <p:extLst>
      <p:ext uri="{BB962C8B-B14F-4D97-AF65-F5344CB8AC3E}">
        <p14:creationId xmlns:p14="http://schemas.microsoft.com/office/powerpoint/2010/main" val="3398295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4EC5E36D-293E-49B3-8726-3D280CCC3FE1}" type="datetimeFigureOut">
              <a:rPr lang="en-US" smtClean="0"/>
              <a:pPr>
                <a:defRPr/>
              </a:pPr>
              <a:t>1/31/2022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D67D2AA-E290-4D2D-BB5D-0FE0AD6900B2}" type="slidenum">
              <a:rPr lang="en-GB" smtClean="0"/>
              <a:pPr>
                <a:defRPr/>
              </a:pPr>
              <a:t>‹#›</a:t>
            </a:fld>
            <a:endParaRPr lang="en-GB"/>
          </a:p>
        </p:txBody>
      </p:sp>
    </p:spTree>
    <p:extLst>
      <p:ext uri="{BB962C8B-B14F-4D97-AF65-F5344CB8AC3E}">
        <p14:creationId xmlns:p14="http://schemas.microsoft.com/office/powerpoint/2010/main" val="2831290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5317CBC-1181-4FE6-B993-A38130027712}" type="datetimeFigureOut">
              <a:rPr lang="en-US" smtClean="0"/>
              <a:pPr>
                <a:defRPr/>
              </a:pPr>
              <a:t>1/31/2022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A0A6A41-C3BD-485C-A25A-53E38EFF1A7C}" type="slidenum">
              <a:rPr lang="en-GB" smtClean="0"/>
              <a:pPr>
                <a:defRPr/>
              </a:pPr>
              <a:t>‹#›</a:t>
            </a:fld>
            <a:endParaRPr lang="en-GB"/>
          </a:p>
        </p:txBody>
      </p:sp>
    </p:spTree>
    <p:extLst>
      <p:ext uri="{BB962C8B-B14F-4D97-AF65-F5344CB8AC3E}">
        <p14:creationId xmlns:p14="http://schemas.microsoft.com/office/powerpoint/2010/main" val="2472013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0BE85C3A-BCB8-4D59-BF39-D71FBC35B930}" type="datetimeFigureOut">
              <a:rPr lang="en-US" smtClean="0"/>
              <a:pPr>
                <a:defRPr/>
              </a:pPr>
              <a:t>1/31/2022</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4F58C98-FAAB-4463-B62B-47614E91874B}" type="slidenum">
              <a:rPr lang="en-GB" smtClean="0"/>
              <a:pPr>
                <a:defRPr/>
              </a:pPr>
              <a:t>‹#›</a:t>
            </a:fld>
            <a:endParaRPr lang="en-GB"/>
          </a:p>
        </p:txBody>
      </p:sp>
    </p:spTree>
    <p:extLst>
      <p:ext uri="{BB962C8B-B14F-4D97-AF65-F5344CB8AC3E}">
        <p14:creationId xmlns:p14="http://schemas.microsoft.com/office/powerpoint/2010/main" val="3455321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0158835B-600F-4AC1-B417-33590B2F7A84}" type="datetimeFigureOut">
              <a:rPr lang="en-US" smtClean="0"/>
              <a:pPr>
                <a:defRPr/>
              </a:pPr>
              <a:t>1/31/2022</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F827762F-5B44-4C0C-A035-5F0FCC98DA6D}" type="slidenum">
              <a:rPr lang="en-GB" smtClean="0"/>
              <a:pPr>
                <a:defRPr/>
              </a:pPr>
              <a:t>‹#›</a:t>
            </a:fld>
            <a:endParaRPr lang="en-GB"/>
          </a:p>
        </p:txBody>
      </p:sp>
    </p:spTree>
    <p:extLst>
      <p:ext uri="{BB962C8B-B14F-4D97-AF65-F5344CB8AC3E}">
        <p14:creationId xmlns:p14="http://schemas.microsoft.com/office/powerpoint/2010/main" val="1587637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5B74A516-8483-408B-AF6A-0B7CDFCA85C8}" type="datetimeFigureOut">
              <a:rPr lang="en-US" smtClean="0"/>
              <a:pPr>
                <a:defRPr/>
              </a:pPr>
              <a:t>1/31/2022</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66EE1A18-0B40-4F76-B47D-FFE3CD666503}" type="slidenum">
              <a:rPr lang="en-GB" smtClean="0"/>
              <a:pPr>
                <a:defRPr/>
              </a:pPr>
              <a:t>‹#›</a:t>
            </a:fld>
            <a:endParaRPr lang="en-GB"/>
          </a:p>
        </p:txBody>
      </p:sp>
    </p:spTree>
    <p:extLst>
      <p:ext uri="{BB962C8B-B14F-4D97-AF65-F5344CB8AC3E}">
        <p14:creationId xmlns:p14="http://schemas.microsoft.com/office/powerpoint/2010/main" val="123198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8AE2310B-1D28-4E48-BB5B-06253972E67F}" type="datetimeFigureOut">
              <a:rPr lang="en-US" smtClean="0"/>
              <a:pPr>
                <a:defRPr/>
              </a:pPr>
              <a:t>1/31/2022</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D8206363-8457-49F3-A0A8-453031C3ECDB}" type="slidenum">
              <a:rPr lang="en-GB" smtClean="0"/>
              <a:pPr>
                <a:defRPr/>
              </a:pPr>
              <a:t>‹#›</a:t>
            </a:fld>
            <a:endParaRPr lang="en-GB"/>
          </a:p>
        </p:txBody>
      </p:sp>
    </p:spTree>
    <p:extLst>
      <p:ext uri="{BB962C8B-B14F-4D97-AF65-F5344CB8AC3E}">
        <p14:creationId xmlns:p14="http://schemas.microsoft.com/office/powerpoint/2010/main" val="3140527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49FB876C-C6A6-43B4-B72C-F26B319183EA}" type="datetimeFigureOut">
              <a:rPr lang="en-US" smtClean="0"/>
              <a:pPr>
                <a:defRPr/>
              </a:pPr>
              <a:t>1/31/2022</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74B702D8-3E98-41C3-AEFB-983724BE3ED5}" type="slidenum">
              <a:rPr lang="en-GB" smtClean="0"/>
              <a:pPr>
                <a:defRPr/>
              </a:pPr>
              <a:t>‹#›</a:t>
            </a:fld>
            <a:endParaRPr lang="en-GB"/>
          </a:p>
        </p:txBody>
      </p:sp>
    </p:spTree>
    <p:extLst>
      <p:ext uri="{BB962C8B-B14F-4D97-AF65-F5344CB8AC3E}">
        <p14:creationId xmlns:p14="http://schemas.microsoft.com/office/powerpoint/2010/main" val="611572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6C2FA3E5-8A62-45C6-BE3D-74510D5CAD57}" type="datetimeFigureOut">
              <a:rPr lang="en-US" smtClean="0"/>
              <a:pPr>
                <a:defRPr/>
              </a:pPr>
              <a:t>1/31/2022</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52E5EA9C-4378-4E95-B763-7DBB1D071EFE}" type="slidenum">
              <a:rPr lang="en-GB" smtClean="0"/>
              <a:pPr>
                <a:defRPr/>
              </a:pPr>
              <a:t>‹#›</a:t>
            </a:fld>
            <a:endParaRPr lang="en-GB"/>
          </a:p>
        </p:txBody>
      </p:sp>
    </p:spTree>
    <p:extLst>
      <p:ext uri="{BB962C8B-B14F-4D97-AF65-F5344CB8AC3E}">
        <p14:creationId xmlns:p14="http://schemas.microsoft.com/office/powerpoint/2010/main" val="1462151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9C560DD-390C-4502-96C1-231849061E0B}" type="datetimeFigureOut">
              <a:rPr lang="en-US" smtClean="0"/>
              <a:pPr>
                <a:defRPr/>
              </a:pPr>
              <a:t>1/31/2022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AAA6A2F-5E9A-4FCC-891B-ED11FE7AA7AA}" type="slidenum">
              <a:rPr lang="en-GB" smtClean="0"/>
              <a:pPr>
                <a:defRPr/>
              </a:pPr>
              <a:t>‹#›</a:t>
            </a:fld>
            <a:endParaRPr lang="en-GB"/>
          </a:p>
        </p:txBody>
      </p:sp>
    </p:spTree>
    <p:extLst>
      <p:ext uri="{BB962C8B-B14F-4D97-AF65-F5344CB8AC3E}">
        <p14:creationId xmlns:p14="http://schemas.microsoft.com/office/powerpoint/2010/main" val="1582924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9C560DD-390C-4502-96C1-231849061E0B}" type="datetimeFigureOut">
              <a:rPr lang="en-US" smtClean="0"/>
              <a:pPr>
                <a:defRPr/>
              </a:pPr>
              <a:t>1/31/2022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AAA6A2F-5E9A-4FCC-891B-ED11FE7AA7AA}" type="slidenum">
              <a:rPr lang="en-GB" smtClean="0"/>
              <a:pPr>
                <a:defRPr/>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197645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9C560DD-390C-4502-96C1-231849061E0B}" type="datetimeFigureOut">
              <a:rPr lang="en-US" smtClean="0"/>
              <a:pPr>
                <a:defRPr/>
              </a:pPr>
              <a:t>1/31/2022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AAA6A2F-5E9A-4FCC-891B-ED11FE7AA7AA}" type="slidenum">
              <a:rPr lang="en-GB" smtClean="0"/>
              <a:pPr>
                <a:defRPr/>
              </a:pPr>
              <a:t>‹#›</a:t>
            </a:fld>
            <a:endParaRPr lang="en-GB"/>
          </a:p>
        </p:txBody>
      </p:sp>
    </p:spTree>
    <p:extLst>
      <p:ext uri="{BB962C8B-B14F-4D97-AF65-F5344CB8AC3E}">
        <p14:creationId xmlns:p14="http://schemas.microsoft.com/office/powerpoint/2010/main" val="34879113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9C560DD-390C-4502-96C1-231849061E0B}" type="datetimeFigureOut">
              <a:rPr lang="en-US" smtClean="0"/>
              <a:pPr>
                <a:defRPr/>
              </a:pPr>
              <a:t>1/31/2022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AAA6A2F-5E9A-4FCC-891B-ED11FE7AA7AA}" type="slidenum">
              <a:rPr lang="en-GB" smtClean="0"/>
              <a:pPr>
                <a:defRPr/>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520036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9C560DD-390C-4502-96C1-231849061E0B}" type="datetimeFigureOut">
              <a:rPr lang="en-US" smtClean="0"/>
              <a:pPr>
                <a:defRPr/>
              </a:pPr>
              <a:t>1/31/2022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AAA6A2F-5E9A-4FCC-891B-ED11FE7AA7AA}" type="slidenum">
              <a:rPr lang="en-GB" smtClean="0"/>
              <a:pPr>
                <a:defRPr/>
              </a:pPr>
              <a:t>‹#›</a:t>
            </a:fld>
            <a:endParaRPr lang="en-GB"/>
          </a:p>
        </p:txBody>
      </p:sp>
    </p:spTree>
    <p:extLst>
      <p:ext uri="{BB962C8B-B14F-4D97-AF65-F5344CB8AC3E}">
        <p14:creationId xmlns:p14="http://schemas.microsoft.com/office/powerpoint/2010/main" val="2235802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A896C03-4DDB-432F-9AB5-F50E9FB0780C}" type="datetimeFigureOut">
              <a:rPr lang="en-US" smtClean="0"/>
              <a:pPr>
                <a:defRPr/>
              </a:pPr>
              <a:t>1/31/2022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420AE4E-865C-44C2-861A-616524BF9DF1}" type="slidenum">
              <a:rPr lang="en-GB" smtClean="0"/>
              <a:pPr>
                <a:defRPr/>
              </a:pPr>
              <a:t>‹#›</a:t>
            </a:fld>
            <a:endParaRPr lang="en-GB"/>
          </a:p>
        </p:txBody>
      </p:sp>
    </p:spTree>
    <p:extLst>
      <p:ext uri="{BB962C8B-B14F-4D97-AF65-F5344CB8AC3E}">
        <p14:creationId xmlns:p14="http://schemas.microsoft.com/office/powerpoint/2010/main" val="32156834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E1AB23C-FD6A-4EDA-AEF1-D56BAC19DEDA}" type="datetimeFigureOut">
              <a:rPr lang="en-US" smtClean="0"/>
              <a:pPr>
                <a:defRPr/>
              </a:pPr>
              <a:t>1/31/2022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5752FA7-188A-4768-AE6C-9DA859B74786}" type="slidenum">
              <a:rPr lang="en-GB" smtClean="0"/>
              <a:pPr>
                <a:defRPr/>
              </a:pPr>
              <a:t>‹#›</a:t>
            </a:fld>
            <a:endParaRPr lang="en-GB"/>
          </a:p>
        </p:txBody>
      </p:sp>
    </p:spTree>
    <p:extLst>
      <p:ext uri="{BB962C8B-B14F-4D97-AF65-F5344CB8AC3E}">
        <p14:creationId xmlns:p14="http://schemas.microsoft.com/office/powerpoint/2010/main" val="2796613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E9C560DD-390C-4502-96C1-231849061E0B}" type="datetimeFigureOut">
              <a:rPr lang="en-US" smtClean="0"/>
              <a:pPr>
                <a:defRPr/>
              </a:pPr>
              <a:t>1/31/2022</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pPr>
              <a:defRPr/>
            </a:pPr>
            <a:fld id="{AAAA6A2F-5E9A-4FCC-891B-ED11FE7AA7AA}" type="slidenum">
              <a:rPr lang="en-GB" smtClean="0"/>
              <a:pPr>
                <a:defRPr/>
              </a:pPr>
              <a:t>‹#›</a:t>
            </a:fld>
            <a:endParaRPr lang="en-GB"/>
          </a:p>
        </p:txBody>
      </p:sp>
    </p:spTree>
    <p:extLst>
      <p:ext uri="{BB962C8B-B14F-4D97-AF65-F5344CB8AC3E}">
        <p14:creationId xmlns:p14="http://schemas.microsoft.com/office/powerpoint/2010/main" val="2842405745"/>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eaLnBrk="1" fontAlgn="auto" hangingPunct="1">
              <a:spcAft>
                <a:spcPts val="0"/>
              </a:spcAft>
              <a:defRPr/>
            </a:pPr>
            <a:r>
              <a:rPr lang="en-GB"/>
              <a:t>Casting and Generics</a:t>
            </a:r>
            <a:endParaRPr lang="en-GB" dirty="0"/>
          </a:p>
        </p:txBody>
      </p:sp>
      <p:sp>
        <p:nvSpPr>
          <p:cNvPr id="8195" name="Subtitle 2"/>
          <p:cNvSpPr>
            <a:spLocks noGrp="1"/>
          </p:cNvSpPr>
          <p:nvPr>
            <p:ph type="subTitle" idx="1"/>
          </p:nvPr>
        </p:nvSpPr>
        <p:spPr/>
        <p:txBody>
          <a:bodyPr/>
          <a:lstStyle/>
          <a:p>
            <a:pPr eaLnBrk="1" hangingPunct="1"/>
            <a:r>
              <a:rPr lang="en-GB"/>
              <a:t>Dr Tim </a:t>
            </a:r>
            <a:r>
              <a:rPr lang="en-GB" dirty="0"/>
              <a:t>Bashford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Strong and </a:t>
            </a:r>
            <a:r>
              <a:rPr lang="en-GB"/>
              <a:t>weak typing</a:t>
            </a:r>
            <a:endParaRPr lang="en-GB" dirty="0"/>
          </a:p>
        </p:txBody>
      </p:sp>
      <p:sp>
        <p:nvSpPr>
          <p:cNvPr id="3" name="Content Placeholder 2"/>
          <p:cNvSpPr>
            <a:spLocks noGrp="1"/>
          </p:cNvSpPr>
          <p:nvPr>
            <p:ph idx="1"/>
          </p:nvPr>
        </p:nvSpPr>
        <p:spPr/>
        <p:txBody>
          <a:bodyPr/>
          <a:lstStyle/>
          <a:p>
            <a:r>
              <a:rPr lang="en-GB" dirty="0"/>
              <a:t>C++ is, in most respects, a strongly typed language.</a:t>
            </a:r>
          </a:p>
          <a:p>
            <a:pPr lvl="1"/>
            <a:r>
              <a:rPr lang="en-GB" dirty="0"/>
              <a:t>The exact definition of this is the subject of debate – there is no agreed descriptor.</a:t>
            </a:r>
          </a:p>
          <a:p>
            <a:pPr lvl="1"/>
            <a:r>
              <a:rPr lang="en-GB" dirty="0"/>
              <a:t>Generally, languages with explicit data types can be considered strongly typed, however there are numerous features and factors which may erode this classification.</a:t>
            </a:r>
          </a:p>
          <a:p>
            <a:pPr lvl="2"/>
            <a:r>
              <a:rPr lang="en-GB" dirty="0"/>
              <a:t>Some consider variable coercion as a form of weak typing in otherwise strongly typed languages.</a:t>
            </a:r>
          </a:p>
          <a:p>
            <a:pPr lvl="2"/>
            <a:r>
              <a:rPr lang="en-GB" dirty="0"/>
              <a:t>Ambiguity is often considered a factor for a language being more weakly than strongly typed.</a:t>
            </a:r>
          </a:p>
        </p:txBody>
      </p:sp>
    </p:spTree>
    <p:extLst>
      <p:ext uri="{BB962C8B-B14F-4D97-AF65-F5344CB8AC3E}">
        <p14:creationId xmlns:p14="http://schemas.microsoft.com/office/powerpoint/2010/main" val="2671500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Generics – ambiguity</a:t>
            </a:r>
          </a:p>
        </p:txBody>
      </p:sp>
      <p:sp>
        <p:nvSpPr>
          <p:cNvPr id="3" name="Content Placeholder 2"/>
          <p:cNvSpPr>
            <a:spLocks noGrp="1"/>
          </p:cNvSpPr>
          <p:nvPr>
            <p:ph idx="1"/>
          </p:nvPr>
        </p:nvSpPr>
        <p:spPr/>
        <p:txBody>
          <a:bodyPr>
            <a:normAutofit lnSpcReduction="10000"/>
          </a:bodyPr>
          <a:lstStyle/>
          <a:p>
            <a:r>
              <a:rPr lang="en-GB" dirty="0"/>
              <a:t>Consider:</a:t>
            </a:r>
          </a:p>
          <a:p>
            <a:pPr marL="366713" lvl="1" indent="0">
              <a:buNone/>
            </a:pPr>
            <a:r>
              <a:rPr lang="en-GB" dirty="0"/>
              <a:t>	v = “7” + 3;</a:t>
            </a:r>
          </a:p>
          <a:p>
            <a:pPr lvl="1"/>
            <a:r>
              <a:rPr lang="en-GB" dirty="0"/>
              <a:t>Is the answer:</a:t>
            </a:r>
          </a:p>
          <a:p>
            <a:pPr lvl="2"/>
            <a:r>
              <a:rPr lang="en-GB" dirty="0"/>
              <a:t>A) v = 10</a:t>
            </a:r>
          </a:p>
          <a:p>
            <a:pPr lvl="2"/>
            <a:r>
              <a:rPr lang="en-GB" dirty="0"/>
              <a:t>B) v = “73”</a:t>
            </a:r>
          </a:p>
          <a:p>
            <a:pPr lvl="2"/>
            <a:r>
              <a:rPr lang="en-GB" dirty="0"/>
              <a:t>C) A pointer to 7 increased by 3 for a (probably invalid) memory address</a:t>
            </a:r>
          </a:p>
          <a:p>
            <a:pPr lvl="2"/>
            <a:r>
              <a:rPr lang="en-GB" dirty="0"/>
              <a:t>D) None of the above; this would fail to compile.</a:t>
            </a:r>
          </a:p>
          <a:p>
            <a:pPr lvl="1"/>
            <a:r>
              <a:rPr lang="en-GB" dirty="0"/>
              <a:t>The answer depends entirely on the language, but if a language leaves the developer feeling unsure, that language is likely to be considered weakly typed.  If the developer is fairly confident that the answer is “D”, the language is probably strongly typed.</a:t>
            </a:r>
          </a:p>
          <a:p>
            <a:endParaRPr lang="en-GB" dirty="0"/>
          </a:p>
        </p:txBody>
      </p:sp>
    </p:spTree>
    <p:extLst>
      <p:ext uri="{BB962C8B-B14F-4D97-AF65-F5344CB8AC3E}">
        <p14:creationId xmlns:p14="http://schemas.microsoft.com/office/powerpoint/2010/main" val="3367366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Casting</a:t>
            </a:r>
          </a:p>
        </p:txBody>
      </p:sp>
      <p:sp>
        <p:nvSpPr>
          <p:cNvPr id="3" name="Content Placeholder 2"/>
          <p:cNvSpPr>
            <a:spLocks noGrp="1"/>
          </p:cNvSpPr>
          <p:nvPr>
            <p:ph idx="1"/>
          </p:nvPr>
        </p:nvSpPr>
        <p:spPr/>
        <p:txBody>
          <a:bodyPr>
            <a:normAutofit/>
          </a:bodyPr>
          <a:lstStyle/>
          <a:p>
            <a:r>
              <a:rPr lang="en-GB" dirty="0"/>
              <a:t>Many data types may be “cast” to another.</a:t>
            </a:r>
          </a:p>
          <a:p>
            <a:pPr lvl="1"/>
            <a:r>
              <a:rPr lang="en-GB" dirty="0"/>
              <a:t>Can sometimes have undesirable consequences.</a:t>
            </a:r>
          </a:p>
          <a:p>
            <a:pPr lvl="1"/>
            <a:r>
              <a:rPr lang="en-GB" dirty="0"/>
              <a:t>You’ve almost certainly done this.</a:t>
            </a:r>
          </a:p>
          <a:p>
            <a:r>
              <a:rPr lang="en-GB" dirty="0"/>
              <a:t>Consider:</a:t>
            </a:r>
          </a:p>
          <a:p>
            <a:endParaRPr lang="en-GB" dirty="0"/>
          </a:p>
          <a:p>
            <a:endParaRPr lang="en-GB" dirty="0"/>
          </a:p>
          <a:p>
            <a:endParaRPr lang="en-GB" dirty="0"/>
          </a:p>
          <a:p>
            <a:endParaRPr lang="en-GB" dirty="0"/>
          </a:p>
          <a:p>
            <a:r>
              <a:rPr lang="en-GB" dirty="0"/>
              <a:t>The third line uses an </a:t>
            </a:r>
            <a:r>
              <a:rPr lang="en-GB" b="1" i="1" u="sng" dirty="0"/>
              <a:t>implicit cast</a:t>
            </a:r>
            <a:r>
              <a:rPr lang="en-GB" dirty="0"/>
              <a:t>.  It is implicit in that we as developers don’t specify it.</a:t>
            </a:r>
            <a:endParaRPr lang="en-GB" b="1" dirty="0"/>
          </a:p>
        </p:txBody>
      </p:sp>
      <p:sp>
        <p:nvSpPr>
          <p:cNvPr id="4" name="TextBox 3"/>
          <p:cNvSpPr txBox="1"/>
          <p:nvPr/>
        </p:nvSpPr>
        <p:spPr>
          <a:xfrm>
            <a:off x="1115616" y="3667744"/>
            <a:ext cx="6912768" cy="1477328"/>
          </a:xfrm>
          <a:prstGeom prst="rect">
            <a:avLst/>
          </a:prstGeom>
          <a:noFill/>
        </p:spPr>
        <p:txBody>
          <a:bodyPr wrap="square" rtlCol="0">
            <a:spAutoFit/>
          </a:bodyPr>
          <a:lstStyle/>
          <a:p>
            <a:r>
              <a:rPr lang="en-GB" dirty="0">
                <a:solidFill>
                  <a:srgbClr val="0070C0"/>
                </a:solidFill>
              </a:rPr>
              <a:t>float</a:t>
            </a:r>
            <a:r>
              <a:rPr lang="en-GB" dirty="0"/>
              <a:t> f1 = 0.9;</a:t>
            </a:r>
          </a:p>
          <a:p>
            <a:r>
              <a:rPr lang="en-GB" dirty="0" err="1">
                <a:solidFill>
                  <a:srgbClr val="0070C0"/>
                </a:solidFill>
              </a:rPr>
              <a:t>int</a:t>
            </a:r>
            <a:r>
              <a:rPr lang="en-GB" dirty="0"/>
              <a:t> i1 = 1;</a:t>
            </a:r>
          </a:p>
          <a:p>
            <a:endParaRPr lang="en-GB" dirty="0"/>
          </a:p>
          <a:p>
            <a:r>
              <a:rPr lang="en-GB" dirty="0">
                <a:solidFill>
                  <a:srgbClr val="0070C0"/>
                </a:solidFill>
              </a:rPr>
              <a:t>float</a:t>
            </a:r>
            <a:r>
              <a:rPr lang="en-GB" dirty="0"/>
              <a:t> res1 = f1 + i1; //Is this legal in C++?</a:t>
            </a:r>
          </a:p>
          <a:p>
            <a:r>
              <a:rPr lang="en-GB" dirty="0" err="1">
                <a:solidFill>
                  <a:srgbClr val="0070C0"/>
                </a:solidFill>
              </a:rPr>
              <a:t>int</a:t>
            </a:r>
            <a:r>
              <a:rPr lang="en-GB" dirty="0"/>
              <a:t> res2 = f1 + i1; //How about this?</a:t>
            </a:r>
            <a:endParaRPr lang="en-GB" dirty="0">
              <a:solidFill>
                <a:srgbClr val="00B050"/>
              </a:solidFill>
            </a:endParaRPr>
          </a:p>
        </p:txBody>
      </p:sp>
    </p:spTree>
    <p:extLst>
      <p:ext uri="{BB962C8B-B14F-4D97-AF65-F5344CB8AC3E}">
        <p14:creationId xmlns:p14="http://schemas.microsoft.com/office/powerpoint/2010/main" val="3227604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Implicit casts</a:t>
            </a:r>
          </a:p>
        </p:txBody>
      </p:sp>
      <p:sp>
        <p:nvSpPr>
          <p:cNvPr id="3" name="Content Placeholder 2"/>
          <p:cNvSpPr>
            <a:spLocks noGrp="1"/>
          </p:cNvSpPr>
          <p:nvPr>
            <p:ph idx="1"/>
          </p:nvPr>
        </p:nvSpPr>
        <p:spPr/>
        <p:txBody>
          <a:bodyPr/>
          <a:lstStyle/>
          <a:p>
            <a:r>
              <a:rPr lang="en-GB" dirty="0"/>
              <a:t>Implicit casts are so named because we, as developers don’t need to specify them for them to occur.</a:t>
            </a:r>
          </a:p>
          <a:p>
            <a:r>
              <a:rPr lang="en-GB" dirty="0"/>
              <a:t>C++ is a permissive language in that it’ll allow you to do most sensible conversions implicitly and won’t try to prevent narrowing beyond – though will give a compiler warning.</a:t>
            </a:r>
          </a:p>
          <a:p>
            <a:pPr lvl="1"/>
            <a:r>
              <a:rPr lang="en-GB" dirty="0"/>
              <a:t>By contrast, in C# you cannot implicitly narrow, e.g. the compiler will error on casts from a float to an </a:t>
            </a:r>
            <a:r>
              <a:rPr lang="en-GB" dirty="0" err="1"/>
              <a:t>int</a:t>
            </a:r>
            <a:r>
              <a:rPr lang="en-GB" dirty="0"/>
              <a:t>, or a double to a float.</a:t>
            </a:r>
          </a:p>
          <a:p>
            <a:r>
              <a:rPr lang="en-GB" dirty="0"/>
              <a:t>This raises an interesting question about how C++ performs mathematical operations. </a:t>
            </a:r>
          </a:p>
        </p:txBody>
      </p:sp>
    </p:spTree>
    <p:extLst>
      <p:ext uri="{BB962C8B-B14F-4D97-AF65-F5344CB8AC3E}">
        <p14:creationId xmlns:p14="http://schemas.microsoft.com/office/powerpoint/2010/main" val="979642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Implicit casts</a:t>
            </a:r>
          </a:p>
        </p:txBody>
      </p:sp>
      <p:sp>
        <p:nvSpPr>
          <p:cNvPr id="3" name="Content Placeholder 2"/>
          <p:cNvSpPr>
            <a:spLocks noGrp="1"/>
          </p:cNvSpPr>
          <p:nvPr>
            <p:ph idx="1"/>
          </p:nvPr>
        </p:nvSpPr>
        <p:spPr>
          <a:xfrm>
            <a:off x="609599" y="1556792"/>
            <a:ext cx="6347714" cy="4484571"/>
          </a:xfrm>
        </p:spPr>
        <p:txBody>
          <a:bodyPr>
            <a:normAutofit fontScale="92500" lnSpcReduction="20000"/>
          </a:bodyPr>
          <a:lstStyle/>
          <a:p>
            <a:r>
              <a:rPr lang="en-GB" dirty="0"/>
              <a:t>Consider the following code:</a:t>
            </a:r>
          </a:p>
          <a:p>
            <a:endParaRPr lang="en-GB" dirty="0"/>
          </a:p>
          <a:p>
            <a:endParaRPr lang="en-GB" dirty="0"/>
          </a:p>
          <a:p>
            <a:endParaRPr lang="en-GB" dirty="0"/>
          </a:p>
          <a:p>
            <a:endParaRPr lang="en-GB" dirty="0"/>
          </a:p>
          <a:p>
            <a:endParaRPr lang="en-GB" dirty="0"/>
          </a:p>
          <a:p>
            <a:endParaRPr lang="en-GB" dirty="0"/>
          </a:p>
          <a:p>
            <a:endParaRPr lang="en-GB" dirty="0"/>
          </a:p>
          <a:p>
            <a:r>
              <a:rPr lang="en-GB" dirty="0"/>
              <a:t>What will this program output?</a:t>
            </a:r>
          </a:p>
          <a:p>
            <a:pPr lvl="1"/>
            <a:r>
              <a:rPr lang="en-GB" dirty="0"/>
              <a:t>1) res1 = </a:t>
            </a:r>
            <a:r>
              <a:rPr lang="en-GB" b="1" dirty="0"/>
              <a:t>0.5</a:t>
            </a:r>
            <a:r>
              <a:rPr lang="en-GB" dirty="0"/>
              <a:t>, res2 = </a:t>
            </a:r>
            <a:r>
              <a:rPr lang="en-GB" b="1" dirty="0"/>
              <a:t>2.0</a:t>
            </a:r>
          </a:p>
          <a:p>
            <a:pPr lvl="1"/>
            <a:r>
              <a:rPr lang="en-GB" dirty="0"/>
              <a:t>2) res1 = </a:t>
            </a:r>
            <a:r>
              <a:rPr lang="en-GB" b="1" dirty="0"/>
              <a:t>0.5</a:t>
            </a:r>
            <a:r>
              <a:rPr lang="en-GB" dirty="0"/>
              <a:t>, res2 = </a:t>
            </a:r>
            <a:r>
              <a:rPr lang="en-GB" b="1" dirty="0"/>
              <a:t>2</a:t>
            </a:r>
          </a:p>
          <a:p>
            <a:pPr lvl="1"/>
            <a:r>
              <a:rPr lang="en-GB" dirty="0"/>
              <a:t>3) res1 = </a:t>
            </a:r>
            <a:r>
              <a:rPr lang="en-GB" b="1" dirty="0"/>
              <a:t>0</a:t>
            </a:r>
            <a:r>
              <a:rPr lang="en-GB" dirty="0"/>
              <a:t>, res2 = </a:t>
            </a:r>
            <a:r>
              <a:rPr lang="en-GB" b="1" dirty="0"/>
              <a:t>2</a:t>
            </a:r>
          </a:p>
          <a:p>
            <a:pPr lvl="1"/>
            <a:r>
              <a:rPr lang="en-GB" dirty="0"/>
              <a:t>4) res1 = </a:t>
            </a:r>
            <a:r>
              <a:rPr lang="en-GB" b="1" dirty="0"/>
              <a:t>0</a:t>
            </a:r>
            <a:r>
              <a:rPr lang="en-GB" dirty="0"/>
              <a:t>, res2 = </a:t>
            </a:r>
            <a:r>
              <a:rPr lang="en-GB" b="1" dirty="0"/>
              <a:t>2.0</a:t>
            </a:r>
          </a:p>
          <a:p>
            <a:pPr lvl="1"/>
            <a:endParaRPr lang="en-GB" dirty="0"/>
          </a:p>
          <a:p>
            <a:endParaRPr lang="en-GB" dirty="0"/>
          </a:p>
        </p:txBody>
      </p:sp>
      <p:sp>
        <p:nvSpPr>
          <p:cNvPr id="4" name="TextBox 3"/>
          <p:cNvSpPr txBox="1"/>
          <p:nvPr/>
        </p:nvSpPr>
        <p:spPr>
          <a:xfrm>
            <a:off x="1331640" y="1988840"/>
            <a:ext cx="6912768" cy="2031325"/>
          </a:xfrm>
          <a:prstGeom prst="rect">
            <a:avLst/>
          </a:prstGeom>
          <a:noFill/>
        </p:spPr>
        <p:txBody>
          <a:bodyPr wrap="square" rtlCol="0">
            <a:spAutoFit/>
          </a:bodyPr>
          <a:lstStyle/>
          <a:p>
            <a:r>
              <a:rPr lang="en-GB" dirty="0"/>
              <a:t> </a:t>
            </a:r>
            <a:r>
              <a:rPr lang="en-GB" dirty="0" err="1">
                <a:solidFill>
                  <a:srgbClr val="0070C0"/>
                </a:solidFill>
              </a:rPr>
              <a:t>int</a:t>
            </a:r>
            <a:r>
              <a:rPr lang="en-GB" dirty="0"/>
              <a:t> i1 = 5;</a:t>
            </a:r>
          </a:p>
          <a:p>
            <a:r>
              <a:rPr lang="en-GB" dirty="0"/>
              <a:t> </a:t>
            </a:r>
            <a:r>
              <a:rPr lang="en-GB" dirty="0" err="1">
                <a:solidFill>
                  <a:srgbClr val="0070C0"/>
                </a:solidFill>
              </a:rPr>
              <a:t>int</a:t>
            </a:r>
            <a:r>
              <a:rPr lang="en-GB" dirty="0"/>
              <a:t> i2 = 10;</a:t>
            </a:r>
          </a:p>
          <a:p>
            <a:endParaRPr lang="en-GB" dirty="0"/>
          </a:p>
          <a:p>
            <a:r>
              <a:rPr lang="en-GB" dirty="0"/>
              <a:t> </a:t>
            </a:r>
            <a:r>
              <a:rPr lang="en-GB" dirty="0">
                <a:solidFill>
                  <a:srgbClr val="0070C0"/>
                </a:solidFill>
              </a:rPr>
              <a:t>float</a:t>
            </a:r>
            <a:r>
              <a:rPr lang="en-GB" dirty="0"/>
              <a:t> res1 = i1 / i2;</a:t>
            </a:r>
          </a:p>
          <a:p>
            <a:r>
              <a:rPr lang="en-GB" dirty="0"/>
              <a:t> </a:t>
            </a:r>
            <a:r>
              <a:rPr lang="en-GB" dirty="0">
                <a:solidFill>
                  <a:srgbClr val="0070C0"/>
                </a:solidFill>
              </a:rPr>
              <a:t>float</a:t>
            </a:r>
            <a:r>
              <a:rPr lang="en-GB" dirty="0"/>
              <a:t> res2 = i2 / i1;</a:t>
            </a:r>
          </a:p>
          <a:p>
            <a:endParaRPr lang="en-GB" dirty="0"/>
          </a:p>
          <a:p>
            <a:r>
              <a:rPr lang="en-GB" dirty="0"/>
              <a:t> </a:t>
            </a:r>
            <a:r>
              <a:rPr lang="fr-FR" dirty="0"/>
              <a:t>cout &lt;&lt; res1 &lt;&lt; </a:t>
            </a:r>
            <a:r>
              <a:rPr lang="fr-FR" dirty="0" err="1"/>
              <a:t>endl</a:t>
            </a:r>
            <a:r>
              <a:rPr lang="fr-FR" dirty="0"/>
              <a:t> &lt;&lt; res2 &lt;&lt; </a:t>
            </a:r>
            <a:r>
              <a:rPr lang="fr-FR" dirty="0" err="1"/>
              <a:t>endl</a:t>
            </a:r>
            <a:r>
              <a:rPr lang="fr-FR" dirty="0"/>
              <a:t>;</a:t>
            </a:r>
            <a:endParaRPr lang="en-GB" dirty="0"/>
          </a:p>
        </p:txBody>
      </p:sp>
    </p:spTree>
    <p:extLst>
      <p:ext uri="{BB962C8B-B14F-4D97-AF65-F5344CB8AC3E}">
        <p14:creationId xmlns:p14="http://schemas.microsoft.com/office/powerpoint/2010/main" val="294105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Explicit casts</a:t>
            </a:r>
          </a:p>
        </p:txBody>
      </p:sp>
      <p:sp>
        <p:nvSpPr>
          <p:cNvPr id="3" name="Content Placeholder 2"/>
          <p:cNvSpPr>
            <a:spLocks noGrp="1"/>
          </p:cNvSpPr>
          <p:nvPr>
            <p:ph idx="1"/>
          </p:nvPr>
        </p:nvSpPr>
        <p:spPr>
          <a:xfrm>
            <a:off x="609599" y="1628800"/>
            <a:ext cx="6347714" cy="4412563"/>
          </a:xfrm>
        </p:spPr>
        <p:txBody>
          <a:bodyPr>
            <a:normAutofit lnSpcReduction="10000"/>
          </a:bodyPr>
          <a:lstStyle/>
          <a:p>
            <a:r>
              <a:rPr lang="en-GB" dirty="0"/>
              <a:t>Must be careful with relying on implicit casts – can result in unexpected consequences.  The solution is to use an explicit cast.</a:t>
            </a:r>
          </a:p>
          <a:p>
            <a:endParaRPr lang="en-GB" dirty="0"/>
          </a:p>
          <a:p>
            <a:endParaRPr lang="en-GB" dirty="0"/>
          </a:p>
          <a:p>
            <a:endParaRPr lang="en-GB" dirty="0"/>
          </a:p>
          <a:p>
            <a:endParaRPr lang="en-GB" dirty="0"/>
          </a:p>
          <a:p>
            <a:endParaRPr lang="en-GB" dirty="0"/>
          </a:p>
          <a:p>
            <a:endParaRPr lang="en-GB" dirty="0"/>
          </a:p>
          <a:p>
            <a:r>
              <a:rPr lang="en-GB" dirty="0"/>
              <a:t>This forces the division to occur in floating point, rather than integer maths.</a:t>
            </a:r>
          </a:p>
          <a:p>
            <a:pPr lvl="1"/>
            <a:r>
              <a:rPr lang="en-GB" dirty="0"/>
              <a:t>In truth, a single explicit cast in each calculation would work.  Why?</a:t>
            </a:r>
          </a:p>
        </p:txBody>
      </p:sp>
      <p:sp>
        <p:nvSpPr>
          <p:cNvPr id="4" name="TextBox 3"/>
          <p:cNvSpPr txBox="1"/>
          <p:nvPr/>
        </p:nvSpPr>
        <p:spPr>
          <a:xfrm>
            <a:off x="971600" y="2564904"/>
            <a:ext cx="6912768" cy="2031325"/>
          </a:xfrm>
          <a:prstGeom prst="rect">
            <a:avLst/>
          </a:prstGeom>
          <a:noFill/>
        </p:spPr>
        <p:txBody>
          <a:bodyPr wrap="square" rtlCol="0">
            <a:spAutoFit/>
          </a:bodyPr>
          <a:lstStyle/>
          <a:p>
            <a:r>
              <a:rPr lang="en-GB" dirty="0"/>
              <a:t> </a:t>
            </a:r>
            <a:r>
              <a:rPr lang="en-GB" dirty="0" err="1">
                <a:solidFill>
                  <a:srgbClr val="0070C0"/>
                </a:solidFill>
              </a:rPr>
              <a:t>int</a:t>
            </a:r>
            <a:r>
              <a:rPr lang="en-GB" dirty="0"/>
              <a:t> i1 = 5;</a:t>
            </a:r>
          </a:p>
          <a:p>
            <a:r>
              <a:rPr lang="en-GB" dirty="0"/>
              <a:t> </a:t>
            </a:r>
            <a:r>
              <a:rPr lang="en-GB" dirty="0" err="1">
                <a:solidFill>
                  <a:srgbClr val="0070C0"/>
                </a:solidFill>
              </a:rPr>
              <a:t>int</a:t>
            </a:r>
            <a:r>
              <a:rPr lang="en-GB" dirty="0"/>
              <a:t> i2 = 10;</a:t>
            </a:r>
          </a:p>
          <a:p>
            <a:endParaRPr lang="en-GB" dirty="0"/>
          </a:p>
          <a:p>
            <a:r>
              <a:rPr lang="en-GB" dirty="0"/>
              <a:t> </a:t>
            </a:r>
            <a:r>
              <a:rPr lang="en-GB" dirty="0">
                <a:solidFill>
                  <a:srgbClr val="0070C0"/>
                </a:solidFill>
              </a:rPr>
              <a:t>float</a:t>
            </a:r>
            <a:r>
              <a:rPr lang="en-GB" dirty="0"/>
              <a:t> res1 = (</a:t>
            </a:r>
            <a:r>
              <a:rPr lang="en-GB" dirty="0">
                <a:solidFill>
                  <a:srgbClr val="0070C0"/>
                </a:solidFill>
              </a:rPr>
              <a:t>float</a:t>
            </a:r>
            <a:r>
              <a:rPr lang="en-GB" dirty="0"/>
              <a:t>)i1 / (</a:t>
            </a:r>
            <a:r>
              <a:rPr lang="en-GB" dirty="0">
                <a:solidFill>
                  <a:srgbClr val="0070C0"/>
                </a:solidFill>
              </a:rPr>
              <a:t>float</a:t>
            </a:r>
            <a:r>
              <a:rPr lang="en-GB" dirty="0"/>
              <a:t>)i2;</a:t>
            </a:r>
          </a:p>
          <a:p>
            <a:r>
              <a:rPr lang="en-GB" dirty="0"/>
              <a:t> </a:t>
            </a:r>
            <a:r>
              <a:rPr lang="en-GB" dirty="0">
                <a:solidFill>
                  <a:srgbClr val="0070C0"/>
                </a:solidFill>
              </a:rPr>
              <a:t>float</a:t>
            </a:r>
            <a:r>
              <a:rPr lang="en-GB" dirty="0"/>
              <a:t> res2 = (</a:t>
            </a:r>
            <a:r>
              <a:rPr lang="en-GB" dirty="0">
                <a:solidFill>
                  <a:srgbClr val="0070C0"/>
                </a:solidFill>
              </a:rPr>
              <a:t>float</a:t>
            </a:r>
            <a:r>
              <a:rPr lang="en-GB" dirty="0"/>
              <a:t>)i2 / (</a:t>
            </a:r>
            <a:r>
              <a:rPr lang="en-GB" dirty="0">
                <a:solidFill>
                  <a:srgbClr val="0070C0"/>
                </a:solidFill>
              </a:rPr>
              <a:t>float</a:t>
            </a:r>
            <a:r>
              <a:rPr lang="en-GB" dirty="0"/>
              <a:t>)i1;</a:t>
            </a:r>
          </a:p>
          <a:p>
            <a:endParaRPr lang="en-GB" dirty="0"/>
          </a:p>
          <a:p>
            <a:r>
              <a:rPr lang="fr-FR" dirty="0"/>
              <a:t>cout &lt;&lt; res1 &lt;&lt; </a:t>
            </a:r>
            <a:r>
              <a:rPr lang="fr-FR" dirty="0" err="1"/>
              <a:t>endl</a:t>
            </a:r>
            <a:r>
              <a:rPr lang="fr-FR" dirty="0"/>
              <a:t> &lt;&lt; res2 &lt;&lt; </a:t>
            </a:r>
            <a:r>
              <a:rPr lang="fr-FR" dirty="0" err="1"/>
              <a:t>endl</a:t>
            </a:r>
            <a:r>
              <a:rPr lang="fr-FR" dirty="0"/>
              <a:t>;</a:t>
            </a:r>
            <a:endParaRPr lang="en-GB" dirty="0"/>
          </a:p>
        </p:txBody>
      </p:sp>
    </p:spTree>
    <p:extLst>
      <p:ext uri="{BB962C8B-B14F-4D97-AF65-F5344CB8AC3E}">
        <p14:creationId xmlns:p14="http://schemas.microsoft.com/office/powerpoint/2010/main" val="1335876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Explicit casts</a:t>
            </a:r>
          </a:p>
        </p:txBody>
      </p:sp>
      <p:sp>
        <p:nvSpPr>
          <p:cNvPr id="3" name="Content Placeholder 2"/>
          <p:cNvSpPr>
            <a:spLocks noGrp="1"/>
          </p:cNvSpPr>
          <p:nvPr>
            <p:ph idx="1"/>
          </p:nvPr>
        </p:nvSpPr>
        <p:spPr/>
        <p:txBody>
          <a:bodyPr>
            <a:normAutofit fontScale="92500" lnSpcReduction="20000"/>
          </a:bodyPr>
          <a:lstStyle/>
          <a:p>
            <a:r>
              <a:rPr lang="en-GB" dirty="0"/>
              <a:t>More to be said on this, especially in polymorphic relationships.</a:t>
            </a:r>
          </a:p>
          <a:p>
            <a:r>
              <a:rPr lang="en-GB" dirty="0"/>
              <a:t>Be careful when working with types.  The classic student mistake is in calculating a percentage:</a:t>
            </a:r>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What does this output?</a:t>
            </a:r>
          </a:p>
          <a:p>
            <a:endParaRPr lang="en-GB" dirty="0"/>
          </a:p>
        </p:txBody>
      </p:sp>
      <p:sp>
        <p:nvSpPr>
          <p:cNvPr id="5" name="TextBox 4"/>
          <p:cNvSpPr txBox="1"/>
          <p:nvPr/>
        </p:nvSpPr>
        <p:spPr>
          <a:xfrm>
            <a:off x="971600" y="3212976"/>
            <a:ext cx="7416824" cy="2308324"/>
          </a:xfrm>
          <a:prstGeom prst="rect">
            <a:avLst/>
          </a:prstGeom>
          <a:noFill/>
        </p:spPr>
        <p:txBody>
          <a:bodyPr wrap="square" rtlCol="0">
            <a:spAutoFit/>
          </a:bodyPr>
          <a:lstStyle/>
          <a:p>
            <a:r>
              <a:rPr lang="en-GB" dirty="0" err="1">
                <a:solidFill>
                  <a:srgbClr val="0070C0"/>
                </a:solidFill>
              </a:rPr>
              <a:t>int</a:t>
            </a:r>
            <a:r>
              <a:rPr lang="en-GB" dirty="0"/>
              <a:t> </a:t>
            </a:r>
            <a:r>
              <a:rPr lang="en-GB" dirty="0" err="1"/>
              <a:t>currentVal</a:t>
            </a:r>
            <a:r>
              <a:rPr lang="en-GB" dirty="0"/>
              <a:t> = 0;</a:t>
            </a:r>
          </a:p>
          <a:p>
            <a:r>
              <a:rPr lang="en-GB" dirty="0" err="1">
                <a:solidFill>
                  <a:srgbClr val="0070C0"/>
                </a:solidFill>
              </a:rPr>
              <a:t>int</a:t>
            </a:r>
            <a:r>
              <a:rPr lang="en-GB" dirty="0"/>
              <a:t> </a:t>
            </a:r>
            <a:r>
              <a:rPr lang="en-GB" dirty="0" err="1"/>
              <a:t>maxVal</a:t>
            </a:r>
            <a:r>
              <a:rPr lang="en-GB" dirty="0"/>
              <a:t> = 10;</a:t>
            </a:r>
          </a:p>
          <a:p>
            <a:endParaRPr lang="en-GB" dirty="0"/>
          </a:p>
          <a:p>
            <a:r>
              <a:rPr lang="en-GB" dirty="0"/>
              <a:t>for (</a:t>
            </a:r>
            <a:r>
              <a:rPr lang="en-GB" dirty="0" err="1"/>
              <a:t>currentVal</a:t>
            </a:r>
            <a:r>
              <a:rPr lang="en-GB" dirty="0"/>
              <a:t> = 0; </a:t>
            </a:r>
            <a:r>
              <a:rPr lang="en-GB" dirty="0" err="1"/>
              <a:t>currentVal</a:t>
            </a:r>
            <a:r>
              <a:rPr lang="en-GB" dirty="0"/>
              <a:t> &lt;= </a:t>
            </a:r>
            <a:r>
              <a:rPr lang="en-GB" dirty="0" err="1"/>
              <a:t>maxVal</a:t>
            </a:r>
            <a:r>
              <a:rPr lang="en-GB" dirty="0"/>
              <a:t>; </a:t>
            </a:r>
            <a:r>
              <a:rPr lang="en-GB" dirty="0" err="1"/>
              <a:t>currentVal</a:t>
            </a:r>
            <a:r>
              <a:rPr lang="en-GB" dirty="0"/>
              <a:t>++)</a:t>
            </a:r>
          </a:p>
          <a:p>
            <a:r>
              <a:rPr lang="en-GB" dirty="0"/>
              <a:t>{</a:t>
            </a:r>
          </a:p>
          <a:p>
            <a:r>
              <a:rPr lang="fr-FR" dirty="0"/>
              <a:t>	</a:t>
            </a:r>
            <a:r>
              <a:rPr lang="fr-FR" dirty="0" err="1">
                <a:solidFill>
                  <a:srgbClr val="0070C0"/>
                </a:solidFill>
              </a:rPr>
              <a:t>int</a:t>
            </a:r>
            <a:r>
              <a:rPr lang="fr-FR" dirty="0"/>
              <a:t> percent = (</a:t>
            </a:r>
            <a:r>
              <a:rPr lang="fr-FR" dirty="0" err="1"/>
              <a:t>currentVal</a:t>
            </a:r>
            <a:r>
              <a:rPr lang="fr-FR" dirty="0"/>
              <a:t> / </a:t>
            </a:r>
            <a:r>
              <a:rPr lang="fr-FR" dirty="0" err="1"/>
              <a:t>maxVal</a:t>
            </a:r>
            <a:r>
              <a:rPr lang="fr-FR" dirty="0"/>
              <a:t>) * 100;</a:t>
            </a:r>
            <a:endParaRPr lang="en-GB" dirty="0"/>
          </a:p>
          <a:p>
            <a:r>
              <a:rPr lang="en-GB" dirty="0"/>
              <a:t>	</a:t>
            </a:r>
            <a:r>
              <a:rPr lang="en-GB" dirty="0" err="1"/>
              <a:t>cout</a:t>
            </a:r>
            <a:r>
              <a:rPr lang="en-GB" dirty="0"/>
              <a:t> &lt;&lt; percent &lt;&lt; "%" &lt;&lt; </a:t>
            </a:r>
            <a:r>
              <a:rPr lang="en-GB" dirty="0" err="1"/>
              <a:t>endl</a:t>
            </a:r>
            <a:r>
              <a:rPr lang="en-GB" dirty="0"/>
              <a:t>;</a:t>
            </a:r>
          </a:p>
          <a:p>
            <a:r>
              <a:rPr lang="en-GB" dirty="0"/>
              <a:t>}</a:t>
            </a:r>
          </a:p>
        </p:txBody>
      </p:sp>
    </p:spTree>
    <p:extLst>
      <p:ext uri="{BB962C8B-B14F-4D97-AF65-F5344CB8AC3E}">
        <p14:creationId xmlns:p14="http://schemas.microsoft.com/office/powerpoint/2010/main" val="831772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Hmmmm</a:t>
            </a:r>
            <a:r>
              <a:rPr lang="en-GB" dirty="0"/>
              <a:t>…</a:t>
            </a:r>
          </a:p>
        </p:txBody>
      </p:sp>
      <p:pic>
        <p:nvPicPr>
          <p:cNvPr id="5" name="Picture 4"/>
          <p:cNvPicPr>
            <a:picLocks noChangeAspect="1"/>
          </p:cNvPicPr>
          <p:nvPr/>
        </p:nvPicPr>
        <p:blipFill>
          <a:blip r:embed="rId2"/>
          <a:stretch>
            <a:fillRect/>
          </a:stretch>
        </p:blipFill>
        <p:spPr>
          <a:xfrm>
            <a:off x="3923929" y="1484785"/>
            <a:ext cx="666124" cy="3312368"/>
          </a:xfrm>
          <a:prstGeom prst="rect">
            <a:avLst/>
          </a:prstGeom>
        </p:spPr>
      </p:pic>
      <p:sp>
        <p:nvSpPr>
          <p:cNvPr id="6" name="TextBox 5"/>
          <p:cNvSpPr txBox="1"/>
          <p:nvPr/>
        </p:nvSpPr>
        <p:spPr>
          <a:xfrm>
            <a:off x="997889" y="5183481"/>
            <a:ext cx="837807" cy="369332"/>
          </a:xfrm>
          <a:prstGeom prst="rect">
            <a:avLst/>
          </a:prstGeom>
          <a:noFill/>
        </p:spPr>
        <p:txBody>
          <a:bodyPr wrap="square" rtlCol="0">
            <a:spAutoFit/>
          </a:bodyPr>
          <a:lstStyle/>
          <a:p>
            <a:r>
              <a:rPr lang="en-GB" dirty="0"/>
              <a:t>Why?!</a:t>
            </a:r>
          </a:p>
        </p:txBody>
      </p:sp>
    </p:spTree>
    <p:extLst>
      <p:ext uri="{BB962C8B-B14F-4D97-AF65-F5344CB8AC3E}">
        <p14:creationId xmlns:p14="http://schemas.microsoft.com/office/powerpoint/2010/main" val="608835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Explicit casts</a:t>
            </a:r>
          </a:p>
        </p:txBody>
      </p:sp>
      <p:sp>
        <p:nvSpPr>
          <p:cNvPr id="3" name="Content Placeholder 2"/>
          <p:cNvSpPr>
            <a:spLocks noGrp="1"/>
          </p:cNvSpPr>
          <p:nvPr>
            <p:ph idx="1"/>
          </p:nvPr>
        </p:nvSpPr>
        <p:spPr/>
        <p:txBody>
          <a:bodyPr/>
          <a:lstStyle/>
          <a:p>
            <a:r>
              <a:rPr lang="en-GB" dirty="0"/>
              <a:t>9 / 10 = 0 in integer maths.</a:t>
            </a:r>
          </a:p>
          <a:p>
            <a:r>
              <a:rPr lang="en-GB" dirty="0"/>
              <a:t>The usual way students try to fix this is with:</a:t>
            </a:r>
          </a:p>
        </p:txBody>
      </p:sp>
      <p:sp>
        <p:nvSpPr>
          <p:cNvPr id="7" name="TextBox 6"/>
          <p:cNvSpPr txBox="1"/>
          <p:nvPr/>
        </p:nvSpPr>
        <p:spPr>
          <a:xfrm>
            <a:off x="971600" y="3212976"/>
            <a:ext cx="7416824" cy="2308324"/>
          </a:xfrm>
          <a:prstGeom prst="rect">
            <a:avLst/>
          </a:prstGeom>
          <a:noFill/>
        </p:spPr>
        <p:txBody>
          <a:bodyPr wrap="square" rtlCol="0">
            <a:spAutoFit/>
          </a:bodyPr>
          <a:lstStyle/>
          <a:p>
            <a:r>
              <a:rPr lang="en-GB" dirty="0" err="1">
                <a:solidFill>
                  <a:srgbClr val="0070C0"/>
                </a:solidFill>
              </a:rPr>
              <a:t>int</a:t>
            </a:r>
            <a:r>
              <a:rPr lang="en-GB" dirty="0"/>
              <a:t> </a:t>
            </a:r>
            <a:r>
              <a:rPr lang="en-GB" dirty="0" err="1"/>
              <a:t>currentVal</a:t>
            </a:r>
            <a:r>
              <a:rPr lang="en-GB" dirty="0"/>
              <a:t> = 0;</a:t>
            </a:r>
          </a:p>
          <a:p>
            <a:r>
              <a:rPr lang="en-GB" dirty="0" err="1">
                <a:solidFill>
                  <a:srgbClr val="0070C0"/>
                </a:solidFill>
              </a:rPr>
              <a:t>int</a:t>
            </a:r>
            <a:r>
              <a:rPr lang="en-GB" dirty="0"/>
              <a:t> </a:t>
            </a:r>
            <a:r>
              <a:rPr lang="en-GB" dirty="0" err="1"/>
              <a:t>maxVal</a:t>
            </a:r>
            <a:r>
              <a:rPr lang="en-GB" dirty="0"/>
              <a:t> = 10;</a:t>
            </a:r>
          </a:p>
          <a:p>
            <a:endParaRPr lang="en-GB" dirty="0"/>
          </a:p>
          <a:p>
            <a:r>
              <a:rPr lang="en-GB" dirty="0"/>
              <a:t>for (</a:t>
            </a:r>
            <a:r>
              <a:rPr lang="en-GB" dirty="0" err="1"/>
              <a:t>currentVal</a:t>
            </a:r>
            <a:r>
              <a:rPr lang="en-GB" dirty="0"/>
              <a:t> = 0; </a:t>
            </a:r>
            <a:r>
              <a:rPr lang="en-GB" dirty="0" err="1"/>
              <a:t>currentVal</a:t>
            </a:r>
            <a:r>
              <a:rPr lang="en-GB" dirty="0"/>
              <a:t> &lt;= </a:t>
            </a:r>
            <a:r>
              <a:rPr lang="en-GB" dirty="0" err="1"/>
              <a:t>maxVal</a:t>
            </a:r>
            <a:r>
              <a:rPr lang="en-GB" dirty="0"/>
              <a:t>; </a:t>
            </a:r>
            <a:r>
              <a:rPr lang="en-GB" dirty="0" err="1"/>
              <a:t>currentVal</a:t>
            </a:r>
            <a:r>
              <a:rPr lang="en-GB" dirty="0"/>
              <a:t>++)</a:t>
            </a:r>
          </a:p>
          <a:p>
            <a:r>
              <a:rPr lang="en-GB" dirty="0"/>
              <a:t>{</a:t>
            </a:r>
          </a:p>
          <a:p>
            <a:r>
              <a:rPr lang="fr-FR" dirty="0"/>
              <a:t>	</a:t>
            </a:r>
            <a:r>
              <a:rPr lang="fr-FR" dirty="0" err="1">
                <a:solidFill>
                  <a:srgbClr val="0070C0"/>
                </a:solidFill>
              </a:rPr>
              <a:t>float</a:t>
            </a:r>
            <a:r>
              <a:rPr lang="fr-FR" dirty="0"/>
              <a:t> percent = (</a:t>
            </a:r>
            <a:r>
              <a:rPr lang="fr-FR" dirty="0" err="1"/>
              <a:t>currentVal</a:t>
            </a:r>
            <a:r>
              <a:rPr lang="fr-FR" dirty="0"/>
              <a:t> / </a:t>
            </a:r>
            <a:r>
              <a:rPr lang="fr-FR" dirty="0" err="1"/>
              <a:t>maxVal</a:t>
            </a:r>
            <a:r>
              <a:rPr lang="fr-FR" dirty="0"/>
              <a:t>) * 100;</a:t>
            </a:r>
            <a:endParaRPr lang="en-GB" dirty="0"/>
          </a:p>
          <a:p>
            <a:r>
              <a:rPr lang="en-GB" dirty="0"/>
              <a:t>	</a:t>
            </a:r>
            <a:r>
              <a:rPr lang="en-GB" dirty="0" err="1"/>
              <a:t>cout</a:t>
            </a:r>
            <a:r>
              <a:rPr lang="en-GB" dirty="0"/>
              <a:t> &lt;&lt; percent &lt;&lt; "%" &lt;&lt; </a:t>
            </a:r>
            <a:r>
              <a:rPr lang="en-GB" dirty="0" err="1"/>
              <a:t>endl</a:t>
            </a:r>
            <a:r>
              <a:rPr lang="en-GB" dirty="0"/>
              <a:t>;</a:t>
            </a:r>
          </a:p>
          <a:p>
            <a:r>
              <a:rPr lang="en-GB" dirty="0"/>
              <a:t>}</a:t>
            </a:r>
          </a:p>
        </p:txBody>
      </p:sp>
      <p:cxnSp>
        <p:nvCxnSpPr>
          <p:cNvPr id="9" name="Straight Arrow Connector 8"/>
          <p:cNvCxnSpPr/>
          <p:nvPr/>
        </p:nvCxnSpPr>
        <p:spPr>
          <a:xfrm>
            <a:off x="395536" y="4797152"/>
            <a:ext cx="1008112" cy="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0630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Explicit casts</a:t>
            </a:r>
          </a:p>
        </p:txBody>
      </p:sp>
      <p:sp>
        <p:nvSpPr>
          <p:cNvPr id="3" name="Content Placeholder 2"/>
          <p:cNvSpPr>
            <a:spLocks noGrp="1"/>
          </p:cNvSpPr>
          <p:nvPr>
            <p:ph idx="1"/>
          </p:nvPr>
        </p:nvSpPr>
        <p:spPr/>
        <p:txBody>
          <a:bodyPr/>
          <a:lstStyle/>
          <a:p>
            <a:r>
              <a:rPr lang="en-GB" dirty="0"/>
              <a:t>Nope, still 0.</a:t>
            </a:r>
          </a:p>
          <a:p>
            <a:r>
              <a:rPr lang="en-GB" dirty="0"/>
              <a:t>The correct way is to cast such that the division is forced into floating point maths.</a:t>
            </a:r>
          </a:p>
        </p:txBody>
      </p:sp>
      <p:sp>
        <p:nvSpPr>
          <p:cNvPr id="6" name="TextBox 5"/>
          <p:cNvSpPr txBox="1"/>
          <p:nvPr/>
        </p:nvSpPr>
        <p:spPr>
          <a:xfrm>
            <a:off x="971600" y="3212976"/>
            <a:ext cx="7416824" cy="2308324"/>
          </a:xfrm>
          <a:prstGeom prst="rect">
            <a:avLst/>
          </a:prstGeom>
          <a:noFill/>
        </p:spPr>
        <p:txBody>
          <a:bodyPr wrap="square" rtlCol="0">
            <a:spAutoFit/>
          </a:bodyPr>
          <a:lstStyle/>
          <a:p>
            <a:r>
              <a:rPr lang="en-GB" dirty="0" err="1">
                <a:solidFill>
                  <a:srgbClr val="0070C0"/>
                </a:solidFill>
              </a:rPr>
              <a:t>int</a:t>
            </a:r>
            <a:r>
              <a:rPr lang="en-GB" dirty="0"/>
              <a:t> </a:t>
            </a:r>
            <a:r>
              <a:rPr lang="en-GB" dirty="0" err="1"/>
              <a:t>currentVal</a:t>
            </a:r>
            <a:r>
              <a:rPr lang="en-GB" dirty="0"/>
              <a:t> = 0;</a:t>
            </a:r>
          </a:p>
          <a:p>
            <a:r>
              <a:rPr lang="en-GB" dirty="0" err="1">
                <a:solidFill>
                  <a:srgbClr val="0070C0"/>
                </a:solidFill>
              </a:rPr>
              <a:t>int</a:t>
            </a:r>
            <a:r>
              <a:rPr lang="en-GB" dirty="0"/>
              <a:t> </a:t>
            </a:r>
            <a:r>
              <a:rPr lang="en-GB" dirty="0" err="1"/>
              <a:t>maxVal</a:t>
            </a:r>
            <a:r>
              <a:rPr lang="en-GB" dirty="0"/>
              <a:t> = 10;</a:t>
            </a:r>
          </a:p>
          <a:p>
            <a:endParaRPr lang="en-GB" dirty="0"/>
          </a:p>
          <a:p>
            <a:r>
              <a:rPr lang="en-GB" dirty="0"/>
              <a:t>for (</a:t>
            </a:r>
            <a:r>
              <a:rPr lang="en-GB" dirty="0" err="1"/>
              <a:t>currentVal</a:t>
            </a:r>
            <a:r>
              <a:rPr lang="en-GB" dirty="0"/>
              <a:t> = 0; </a:t>
            </a:r>
            <a:r>
              <a:rPr lang="en-GB" dirty="0" err="1"/>
              <a:t>currentVal</a:t>
            </a:r>
            <a:r>
              <a:rPr lang="en-GB" dirty="0"/>
              <a:t> &lt;= </a:t>
            </a:r>
            <a:r>
              <a:rPr lang="en-GB" dirty="0" err="1"/>
              <a:t>maxVal</a:t>
            </a:r>
            <a:r>
              <a:rPr lang="en-GB" dirty="0"/>
              <a:t>; </a:t>
            </a:r>
            <a:r>
              <a:rPr lang="en-GB" dirty="0" err="1"/>
              <a:t>currentVal</a:t>
            </a:r>
            <a:r>
              <a:rPr lang="en-GB" dirty="0"/>
              <a:t>++)</a:t>
            </a:r>
          </a:p>
          <a:p>
            <a:r>
              <a:rPr lang="en-GB" dirty="0"/>
              <a:t>{</a:t>
            </a:r>
          </a:p>
          <a:p>
            <a:r>
              <a:rPr lang="fr-FR" dirty="0"/>
              <a:t>	</a:t>
            </a:r>
            <a:r>
              <a:rPr lang="fr-FR" dirty="0" err="1">
                <a:solidFill>
                  <a:srgbClr val="0070C0"/>
                </a:solidFill>
              </a:rPr>
              <a:t>int</a:t>
            </a:r>
            <a:r>
              <a:rPr lang="fr-FR" dirty="0"/>
              <a:t> percent = ((</a:t>
            </a:r>
            <a:r>
              <a:rPr lang="fr-FR" dirty="0" err="1">
                <a:solidFill>
                  <a:srgbClr val="0070C0"/>
                </a:solidFill>
              </a:rPr>
              <a:t>float</a:t>
            </a:r>
            <a:r>
              <a:rPr lang="fr-FR" dirty="0"/>
              <a:t>)</a:t>
            </a:r>
            <a:r>
              <a:rPr lang="fr-FR" dirty="0" err="1"/>
              <a:t>currentVal</a:t>
            </a:r>
            <a:r>
              <a:rPr lang="fr-FR" dirty="0"/>
              <a:t> / (</a:t>
            </a:r>
            <a:r>
              <a:rPr lang="fr-FR" dirty="0" err="1">
                <a:solidFill>
                  <a:srgbClr val="0070C0"/>
                </a:solidFill>
              </a:rPr>
              <a:t>float</a:t>
            </a:r>
            <a:r>
              <a:rPr lang="fr-FR" dirty="0"/>
              <a:t>)</a:t>
            </a:r>
            <a:r>
              <a:rPr lang="fr-FR" dirty="0" err="1"/>
              <a:t>maxVal</a:t>
            </a:r>
            <a:r>
              <a:rPr lang="fr-FR" dirty="0"/>
              <a:t>) * 100;</a:t>
            </a:r>
            <a:endParaRPr lang="en-GB" dirty="0"/>
          </a:p>
          <a:p>
            <a:r>
              <a:rPr lang="en-GB" dirty="0"/>
              <a:t>	</a:t>
            </a:r>
            <a:r>
              <a:rPr lang="en-GB" dirty="0" err="1"/>
              <a:t>cout</a:t>
            </a:r>
            <a:r>
              <a:rPr lang="en-GB" dirty="0"/>
              <a:t> &lt;&lt; percent &lt;&lt; "%" &lt;&lt; </a:t>
            </a:r>
            <a:r>
              <a:rPr lang="en-GB" dirty="0" err="1"/>
              <a:t>endl</a:t>
            </a:r>
            <a:r>
              <a:rPr lang="en-GB" dirty="0"/>
              <a:t>;</a:t>
            </a:r>
          </a:p>
          <a:p>
            <a:r>
              <a:rPr lang="en-GB" dirty="0"/>
              <a:t>}</a:t>
            </a:r>
          </a:p>
        </p:txBody>
      </p:sp>
    </p:spTree>
    <p:extLst>
      <p:ext uri="{BB962C8B-B14F-4D97-AF65-F5344CB8AC3E}">
        <p14:creationId xmlns:p14="http://schemas.microsoft.com/office/powerpoint/2010/main" val="4227785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Explicit casts</a:t>
            </a:r>
          </a:p>
        </p:txBody>
      </p:sp>
      <p:sp>
        <p:nvSpPr>
          <p:cNvPr id="3" name="Content Placeholder 2"/>
          <p:cNvSpPr>
            <a:spLocks noGrp="1"/>
          </p:cNvSpPr>
          <p:nvPr>
            <p:ph idx="1"/>
          </p:nvPr>
        </p:nvSpPr>
        <p:spPr/>
        <p:txBody>
          <a:bodyPr/>
          <a:lstStyle/>
          <a:p>
            <a:r>
              <a:rPr lang="en-GB" dirty="0"/>
              <a:t>Success! </a:t>
            </a:r>
          </a:p>
          <a:p>
            <a:pPr lvl="1"/>
            <a:r>
              <a:rPr lang="en-GB" dirty="0"/>
              <a:t>Convoluted, but at least mostly sensible when you understand the underlying logic.</a:t>
            </a:r>
          </a:p>
          <a:p>
            <a:r>
              <a:rPr lang="en-GB" dirty="0"/>
              <a:t>You’re all going to make this error at least once; most of you probably have already.</a:t>
            </a:r>
          </a:p>
          <a:p>
            <a:pPr lvl="1"/>
            <a:r>
              <a:rPr lang="en-GB" dirty="0"/>
              <a:t>Remember, data is only as accurate as the least accurate data type it’s represented as at any point in the calculation.</a:t>
            </a:r>
          </a:p>
          <a:p>
            <a:pPr lvl="1"/>
            <a:r>
              <a:rPr lang="en-GB" dirty="0"/>
              <a:t>Get comfortable with types.  Many of you have been working in JavaScript, which doesn’t have this problem (but has a whole host of others to replace it).</a:t>
            </a:r>
          </a:p>
        </p:txBody>
      </p:sp>
      <p:pic>
        <p:nvPicPr>
          <p:cNvPr id="5" name="Picture 4"/>
          <p:cNvPicPr>
            <a:picLocks noChangeAspect="1"/>
          </p:cNvPicPr>
          <p:nvPr/>
        </p:nvPicPr>
        <p:blipFill>
          <a:blip r:embed="rId2"/>
          <a:stretch>
            <a:fillRect/>
          </a:stretch>
        </p:blipFill>
        <p:spPr>
          <a:xfrm>
            <a:off x="7452320" y="476672"/>
            <a:ext cx="628650" cy="3438525"/>
          </a:xfrm>
          <a:prstGeom prst="rect">
            <a:avLst/>
          </a:prstGeom>
        </p:spPr>
      </p:pic>
    </p:spTree>
    <p:extLst>
      <p:ext uri="{BB962C8B-B14F-4D97-AF65-F5344CB8AC3E}">
        <p14:creationId xmlns:p14="http://schemas.microsoft.com/office/powerpoint/2010/main" val="6098274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Generics</a:t>
            </a:r>
          </a:p>
        </p:txBody>
      </p:sp>
      <p:sp>
        <p:nvSpPr>
          <p:cNvPr id="3" name="Content Placeholder 2"/>
          <p:cNvSpPr>
            <a:spLocks noGrp="1"/>
          </p:cNvSpPr>
          <p:nvPr>
            <p:ph idx="1"/>
          </p:nvPr>
        </p:nvSpPr>
        <p:spPr/>
        <p:txBody>
          <a:bodyPr/>
          <a:lstStyle/>
          <a:p>
            <a:r>
              <a:rPr lang="en-GB" dirty="0"/>
              <a:t>Generics are a method of writing more concise code when a data type is not inherent to the method.</a:t>
            </a:r>
          </a:p>
          <a:p>
            <a:r>
              <a:rPr lang="en-GB" dirty="0"/>
              <a:t>This is a handy feature of weakly typed languages.  Consider a prototype such as:</a:t>
            </a:r>
          </a:p>
          <a:p>
            <a:pPr marL="0" indent="0">
              <a:buNone/>
            </a:pPr>
            <a:r>
              <a:rPr lang="en-GB" dirty="0"/>
              <a:t>	</a:t>
            </a:r>
            <a:r>
              <a:rPr lang="en-GB" dirty="0" err="1"/>
              <a:t>var</a:t>
            </a:r>
            <a:r>
              <a:rPr lang="en-GB" dirty="0"/>
              <a:t> </a:t>
            </a:r>
            <a:r>
              <a:rPr lang="en-GB" dirty="0" err="1"/>
              <a:t>AddTwoNumbers</a:t>
            </a:r>
            <a:r>
              <a:rPr lang="en-GB" dirty="0"/>
              <a:t>(</a:t>
            </a:r>
            <a:r>
              <a:rPr lang="en-GB" dirty="0" err="1"/>
              <a:t>var</a:t>
            </a:r>
            <a:r>
              <a:rPr lang="en-GB" dirty="0"/>
              <a:t>, </a:t>
            </a:r>
            <a:r>
              <a:rPr lang="en-GB" dirty="0" err="1"/>
              <a:t>var</a:t>
            </a:r>
            <a:r>
              <a:rPr lang="en-GB" dirty="0"/>
              <a:t>);</a:t>
            </a:r>
          </a:p>
          <a:p>
            <a:r>
              <a:rPr lang="en-GB" dirty="0"/>
              <a:t>In a weakly typed language, </a:t>
            </a:r>
            <a:r>
              <a:rPr lang="en-GB" dirty="0" err="1"/>
              <a:t>var</a:t>
            </a:r>
            <a:r>
              <a:rPr lang="en-GB" dirty="0"/>
              <a:t> could be a float, a double, an integer or any other numeric type.  How do we currently replicate this in strongly typed languages?</a:t>
            </a:r>
          </a:p>
          <a:p>
            <a:pPr lvl="1"/>
            <a:r>
              <a:rPr lang="en-GB" dirty="0"/>
              <a:t>Most likely through overload operators, which creates a large amount of unnecessary code.</a:t>
            </a:r>
          </a:p>
        </p:txBody>
      </p:sp>
    </p:spTree>
    <p:extLst>
      <p:ext uri="{BB962C8B-B14F-4D97-AF65-F5344CB8AC3E}">
        <p14:creationId xmlns:p14="http://schemas.microsoft.com/office/powerpoint/2010/main" val="1744765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overloaded approach</a:t>
            </a:r>
          </a:p>
        </p:txBody>
      </p:sp>
      <p:pic>
        <p:nvPicPr>
          <p:cNvPr id="3" name="Picture 2"/>
          <p:cNvPicPr>
            <a:picLocks noChangeAspect="1"/>
          </p:cNvPicPr>
          <p:nvPr/>
        </p:nvPicPr>
        <p:blipFill>
          <a:blip r:embed="rId2"/>
          <a:stretch>
            <a:fillRect/>
          </a:stretch>
        </p:blipFill>
        <p:spPr>
          <a:xfrm>
            <a:off x="971600" y="1412776"/>
            <a:ext cx="6563271" cy="4870813"/>
          </a:xfrm>
          <a:prstGeom prst="rect">
            <a:avLst/>
          </a:prstGeom>
        </p:spPr>
      </p:pic>
    </p:spTree>
    <p:extLst>
      <p:ext uri="{BB962C8B-B14F-4D97-AF65-F5344CB8AC3E}">
        <p14:creationId xmlns:p14="http://schemas.microsoft.com/office/powerpoint/2010/main" val="3352506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overloaded approach</a:t>
            </a:r>
          </a:p>
        </p:txBody>
      </p:sp>
      <p:sp>
        <p:nvSpPr>
          <p:cNvPr id="3" name="Content Placeholder 2"/>
          <p:cNvSpPr>
            <a:spLocks noGrp="1"/>
          </p:cNvSpPr>
          <p:nvPr>
            <p:ph idx="1"/>
          </p:nvPr>
        </p:nvSpPr>
        <p:spPr/>
        <p:txBody>
          <a:bodyPr/>
          <a:lstStyle/>
          <a:p>
            <a:r>
              <a:rPr lang="en-GB" dirty="0"/>
              <a:t>Involves massive repetition of code entirely unnecessarily.</a:t>
            </a:r>
          </a:p>
          <a:p>
            <a:pPr lvl="1"/>
            <a:r>
              <a:rPr lang="en-GB" dirty="0"/>
              <a:t>What if we want to change how the functions work?</a:t>
            </a:r>
          </a:p>
          <a:p>
            <a:pPr lvl="1"/>
            <a:r>
              <a:rPr lang="en-GB" dirty="0"/>
              <a:t>If we spot a bug in one place, is there likely to be a bug everywhere?</a:t>
            </a:r>
          </a:p>
          <a:p>
            <a:r>
              <a:rPr lang="en-GB" dirty="0"/>
              <a:t>Will require the addition of further methods if we wish to utilise other data types</a:t>
            </a:r>
          </a:p>
          <a:p>
            <a:r>
              <a:rPr lang="en-GB" dirty="0"/>
              <a:t>A very heavy, work-intensive and inelegant way of solving the problem.</a:t>
            </a:r>
          </a:p>
          <a:p>
            <a:r>
              <a:rPr lang="en-GB" dirty="0"/>
              <a:t>Repetition is nearly always bad.</a:t>
            </a:r>
          </a:p>
          <a:p>
            <a:pPr lvl="1"/>
            <a:r>
              <a:rPr lang="en-GB" dirty="0"/>
              <a:t>Developers are lazy.</a:t>
            </a:r>
          </a:p>
        </p:txBody>
      </p:sp>
    </p:spTree>
    <p:extLst>
      <p:ext uri="{BB962C8B-B14F-4D97-AF65-F5344CB8AC3E}">
        <p14:creationId xmlns:p14="http://schemas.microsoft.com/office/powerpoint/2010/main" val="13040193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better way – working with templates</a:t>
            </a:r>
          </a:p>
        </p:txBody>
      </p:sp>
      <p:sp>
        <p:nvSpPr>
          <p:cNvPr id="3" name="Content Placeholder 2"/>
          <p:cNvSpPr>
            <a:spLocks noGrp="1"/>
          </p:cNvSpPr>
          <p:nvPr>
            <p:ph idx="1"/>
          </p:nvPr>
        </p:nvSpPr>
        <p:spPr/>
        <p:txBody>
          <a:bodyPr/>
          <a:lstStyle/>
          <a:p>
            <a:r>
              <a:rPr lang="en-GB" dirty="0"/>
              <a:t>Instead of creating masses of overloaded functions, we can instead use a “template” function.</a:t>
            </a:r>
          </a:p>
          <a:p>
            <a:r>
              <a:rPr lang="en-GB" dirty="0"/>
              <a:t>Templates allow us to select and apply our own data type to an otherwise generic function.</a:t>
            </a:r>
          </a:p>
          <a:p>
            <a:r>
              <a:rPr lang="en-GB" dirty="0"/>
              <a:t>The data type we wish to use must be specified at compile time as the template type is replaced with the “true” data type during compilation.</a:t>
            </a:r>
          </a:p>
          <a:p>
            <a:r>
              <a:rPr lang="en-GB" dirty="0"/>
              <a:t>Can save a significant amount of programming when implemented correctly.</a:t>
            </a:r>
          </a:p>
        </p:txBody>
      </p:sp>
    </p:spTree>
    <p:extLst>
      <p:ext uri="{BB962C8B-B14F-4D97-AF65-F5344CB8AC3E}">
        <p14:creationId xmlns:p14="http://schemas.microsoft.com/office/powerpoint/2010/main" val="30552897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Template example</a:t>
            </a:r>
          </a:p>
        </p:txBody>
      </p:sp>
      <p:pic>
        <p:nvPicPr>
          <p:cNvPr id="3" name="Picture 2"/>
          <p:cNvPicPr>
            <a:picLocks noChangeAspect="1"/>
          </p:cNvPicPr>
          <p:nvPr/>
        </p:nvPicPr>
        <p:blipFill>
          <a:blip r:embed="rId2"/>
          <a:stretch>
            <a:fillRect/>
          </a:stretch>
        </p:blipFill>
        <p:spPr>
          <a:xfrm>
            <a:off x="539552" y="2708920"/>
            <a:ext cx="5355286" cy="3600400"/>
          </a:xfrm>
          <a:prstGeom prst="rect">
            <a:avLst/>
          </a:prstGeom>
        </p:spPr>
      </p:pic>
      <p:cxnSp>
        <p:nvCxnSpPr>
          <p:cNvPr id="5" name="Straight Arrow Connector 4"/>
          <p:cNvCxnSpPr/>
          <p:nvPr/>
        </p:nvCxnSpPr>
        <p:spPr>
          <a:xfrm>
            <a:off x="1788008" y="2348880"/>
            <a:ext cx="0" cy="28803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9" name="Straight Arrow Connector 8"/>
          <p:cNvCxnSpPr/>
          <p:nvPr/>
        </p:nvCxnSpPr>
        <p:spPr>
          <a:xfrm>
            <a:off x="2233696" y="2348880"/>
            <a:ext cx="0" cy="28803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p:cNvCxnSpPr/>
          <p:nvPr/>
        </p:nvCxnSpPr>
        <p:spPr>
          <a:xfrm>
            <a:off x="2022536" y="2348880"/>
            <a:ext cx="0" cy="28803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8" name="TextBox 7"/>
          <p:cNvSpPr txBox="1"/>
          <p:nvPr/>
        </p:nvSpPr>
        <p:spPr>
          <a:xfrm>
            <a:off x="107504" y="1815207"/>
            <a:ext cx="7488831" cy="646331"/>
          </a:xfrm>
          <a:prstGeom prst="rect">
            <a:avLst/>
          </a:prstGeom>
          <a:noFill/>
        </p:spPr>
        <p:txBody>
          <a:bodyPr wrap="square" rtlCol="0">
            <a:spAutoFit/>
          </a:bodyPr>
          <a:lstStyle/>
          <a:p>
            <a:r>
              <a:rPr lang="en-GB" sz="1200" dirty="0"/>
              <a:t>Note: “class” and “</a:t>
            </a:r>
            <a:r>
              <a:rPr lang="en-GB" sz="1200" dirty="0" err="1"/>
              <a:t>typename</a:t>
            </a:r>
            <a:r>
              <a:rPr lang="en-GB" sz="1200" dirty="0"/>
              <a:t>” can be used interchangeably after C++14.  There used to be a subtle difference.  If you google C++ templates, you’ll potentially see both in use.  However, in modern C++ they’re identical!</a:t>
            </a:r>
          </a:p>
        </p:txBody>
      </p:sp>
    </p:spTree>
    <p:extLst>
      <p:ext uri="{BB962C8B-B14F-4D97-AF65-F5344CB8AC3E}">
        <p14:creationId xmlns:p14="http://schemas.microsoft.com/office/powerpoint/2010/main" val="63956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 can also specify the template type…</a:t>
            </a:r>
          </a:p>
        </p:txBody>
      </p:sp>
      <p:pic>
        <p:nvPicPr>
          <p:cNvPr id="4" name="Picture 3"/>
          <p:cNvPicPr>
            <a:picLocks noChangeAspect="1"/>
          </p:cNvPicPr>
          <p:nvPr/>
        </p:nvPicPr>
        <p:blipFill>
          <a:blip r:embed="rId2"/>
          <a:stretch>
            <a:fillRect/>
          </a:stretch>
        </p:blipFill>
        <p:spPr>
          <a:xfrm>
            <a:off x="539552" y="1772816"/>
            <a:ext cx="5723527" cy="3672408"/>
          </a:xfrm>
          <a:prstGeom prst="rect">
            <a:avLst/>
          </a:prstGeom>
        </p:spPr>
      </p:pic>
    </p:spTree>
    <p:extLst>
      <p:ext uri="{BB962C8B-B14F-4D97-AF65-F5344CB8AC3E}">
        <p14:creationId xmlns:p14="http://schemas.microsoft.com/office/powerpoint/2010/main" val="3044468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a:t>
            </a:r>
          </a:p>
        </p:txBody>
      </p:sp>
      <p:pic>
        <p:nvPicPr>
          <p:cNvPr id="4" name="Picture 3"/>
          <p:cNvPicPr>
            <a:picLocks noChangeAspect="1"/>
          </p:cNvPicPr>
          <p:nvPr/>
        </p:nvPicPr>
        <p:blipFill>
          <a:blip r:embed="rId2"/>
          <a:stretch>
            <a:fillRect/>
          </a:stretch>
        </p:blipFill>
        <p:spPr>
          <a:xfrm>
            <a:off x="467544" y="1988840"/>
            <a:ext cx="6381750" cy="4572000"/>
          </a:xfrm>
          <a:prstGeom prst="rect">
            <a:avLst/>
          </a:prstGeom>
        </p:spPr>
      </p:pic>
    </p:spTree>
    <p:extLst>
      <p:ext uri="{BB962C8B-B14F-4D97-AF65-F5344CB8AC3E}">
        <p14:creationId xmlns:p14="http://schemas.microsoft.com/office/powerpoint/2010/main" val="14719227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“auto” keyword and multiple templates</a:t>
            </a:r>
          </a:p>
        </p:txBody>
      </p:sp>
      <p:sp>
        <p:nvSpPr>
          <p:cNvPr id="3" name="Content Placeholder 2"/>
          <p:cNvSpPr>
            <a:spLocks noGrp="1"/>
          </p:cNvSpPr>
          <p:nvPr>
            <p:ph idx="1"/>
          </p:nvPr>
        </p:nvSpPr>
        <p:spPr/>
        <p:txBody>
          <a:bodyPr/>
          <a:lstStyle/>
          <a:p>
            <a:r>
              <a:rPr lang="en-GB" dirty="0"/>
              <a:t>Note well the “auto” keyword.  The C++ compiler is generally uneasy about any generic operation which may return an error – if, for example, we tried to use a class datatype, our </a:t>
            </a:r>
            <a:r>
              <a:rPr lang="en-GB" dirty="0" err="1"/>
              <a:t>AddTwoNumbers</a:t>
            </a:r>
            <a:r>
              <a:rPr lang="en-GB" dirty="0"/>
              <a:t> function would invariably fail.</a:t>
            </a:r>
          </a:p>
          <a:p>
            <a:pPr lvl="1"/>
            <a:r>
              <a:rPr lang="en-GB" dirty="0"/>
              <a:t>Auto is actually a type of dynamic template!</a:t>
            </a:r>
          </a:p>
          <a:p>
            <a:pPr lvl="1"/>
            <a:r>
              <a:rPr lang="en-GB" dirty="0"/>
              <a:t>This keyword essentially mandates that the language accept that this dependency will be resolved at compile time.</a:t>
            </a:r>
          </a:p>
        </p:txBody>
      </p:sp>
    </p:spTree>
    <p:extLst>
      <p:ext uri="{BB962C8B-B14F-4D97-AF65-F5344CB8AC3E}">
        <p14:creationId xmlns:p14="http://schemas.microsoft.com/office/powerpoint/2010/main" val="935399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Multiple templates</a:t>
            </a:r>
          </a:p>
        </p:txBody>
      </p:sp>
      <p:sp>
        <p:nvSpPr>
          <p:cNvPr id="3" name="Content Placeholder 2"/>
          <p:cNvSpPr>
            <a:spLocks noGrp="1"/>
          </p:cNvSpPr>
          <p:nvPr>
            <p:ph idx="1"/>
          </p:nvPr>
        </p:nvSpPr>
        <p:spPr>
          <a:xfrm>
            <a:off x="609598" y="1412776"/>
            <a:ext cx="6347714" cy="3880773"/>
          </a:xfrm>
        </p:spPr>
        <p:txBody>
          <a:bodyPr/>
          <a:lstStyle/>
          <a:p>
            <a:r>
              <a:rPr lang="en-GB" dirty="0"/>
              <a:t>Note that you can specify more than one template at a time.  The following code would, for example be entirely acceptable:</a:t>
            </a:r>
          </a:p>
        </p:txBody>
      </p:sp>
      <p:pic>
        <p:nvPicPr>
          <p:cNvPr id="4" name="Picture 3"/>
          <p:cNvPicPr>
            <a:picLocks noChangeAspect="1"/>
          </p:cNvPicPr>
          <p:nvPr/>
        </p:nvPicPr>
        <p:blipFill>
          <a:blip r:embed="rId2"/>
          <a:stretch>
            <a:fillRect/>
          </a:stretch>
        </p:blipFill>
        <p:spPr>
          <a:xfrm>
            <a:off x="467544" y="2501856"/>
            <a:ext cx="6346066" cy="3586907"/>
          </a:xfrm>
          <a:prstGeom prst="rect">
            <a:avLst/>
          </a:prstGeom>
        </p:spPr>
      </p:pic>
    </p:spTree>
    <p:extLst>
      <p:ext uri="{BB962C8B-B14F-4D97-AF65-F5344CB8AC3E}">
        <p14:creationId xmlns:p14="http://schemas.microsoft.com/office/powerpoint/2010/main" val="3779489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 templates</a:t>
            </a:r>
          </a:p>
        </p:txBody>
      </p:sp>
      <p:sp>
        <p:nvSpPr>
          <p:cNvPr id="3" name="Content Placeholder 2"/>
          <p:cNvSpPr>
            <a:spLocks noGrp="1"/>
          </p:cNvSpPr>
          <p:nvPr>
            <p:ph idx="1"/>
          </p:nvPr>
        </p:nvSpPr>
        <p:spPr/>
        <p:txBody>
          <a:bodyPr/>
          <a:lstStyle/>
          <a:p>
            <a:r>
              <a:rPr lang="en-GB" dirty="0"/>
              <a:t>We can template an entire class if we like.</a:t>
            </a:r>
          </a:p>
          <a:p>
            <a:r>
              <a:rPr lang="en-GB" dirty="0"/>
              <a:t>Allows us to write very extensible code based on a template which the entire class uses.</a:t>
            </a:r>
          </a:p>
          <a:p>
            <a:r>
              <a:rPr lang="en-GB" dirty="0"/>
              <a:t>Forces us to do something a bit weird when including the class – because of the unusual way C++ compilation/linking works.</a:t>
            </a:r>
          </a:p>
          <a:p>
            <a:pPr lvl="1"/>
            <a:r>
              <a:rPr lang="en-GB" dirty="0"/>
              <a:t>We need to include the .h AND .</a:t>
            </a:r>
            <a:r>
              <a:rPr lang="en-GB" dirty="0" err="1"/>
              <a:t>cpp</a:t>
            </a:r>
            <a:r>
              <a:rPr lang="en-GB" dirty="0"/>
              <a:t> files – otherwise the code won’t link.</a:t>
            </a:r>
          </a:p>
          <a:p>
            <a:pPr lvl="1"/>
            <a:r>
              <a:rPr lang="en-GB" dirty="0"/>
              <a:t>This is strictly a workaround – but there’s no better or cleaner way to do it.</a:t>
            </a:r>
          </a:p>
        </p:txBody>
      </p:sp>
    </p:spTree>
    <p:extLst>
      <p:ext uri="{BB962C8B-B14F-4D97-AF65-F5344CB8AC3E}">
        <p14:creationId xmlns:p14="http://schemas.microsoft.com/office/powerpoint/2010/main" val="29184872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39552" y="404664"/>
            <a:ext cx="2803303" cy="2420786"/>
          </a:xfrm>
          <a:prstGeom prst="rect">
            <a:avLst/>
          </a:prstGeom>
        </p:spPr>
      </p:pic>
      <p:pic>
        <p:nvPicPr>
          <p:cNvPr id="5" name="Picture 4"/>
          <p:cNvPicPr>
            <a:picLocks noChangeAspect="1"/>
          </p:cNvPicPr>
          <p:nvPr/>
        </p:nvPicPr>
        <p:blipFill>
          <a:blip r:embed="rId3"/>
          <a:stretch>
            <a:fillRect/>
          </a:stretch>
        </p:blipFill>
        <p:spPr>
          <a:xfrm>
            <a:off x="5004048" y="260648"/>
            <a:ext cx="3502833" cy="6336704"/>
          </a:xfrm>
          <a:prstGeom prst="rect">
            <a:avLst/>
          </a:prstGeom>
        </p:spPr>
      </p:pic>
      <p:pic>
        <p:nvPicPr>
          <p:cNvPr id="6" name="Picture 5"/>
          <p:cNvPicPr>
            <a:picLocks noChangeAspect="1"/>
          </p:cNvPicPr>
          <p:nvPr/>
        </p:nvPicPr>
        <p:blipFill>
          <a:blip r:embed="rId4"/>
          <a:stretch>
            <a:fillRect/>
          </a:stretch>
        </p:blipFill>
        <p:spPr>
          <a:xfrm>
            <a:off x="179512" y="3784964"/>
            <a:ext cx="4781860" cy="2808312"/>
          </a:xfrm>
          <a:prstGeom prst="rect">
            <a:avLst/>
          </a:prstGeom>
        </p:spPr>
      </p:pic>
      <p:cxnSp>
        <p:nvCxnSpPr>
          <p:cNvPr id="8" name="Straight Connector 7"/>
          <p:cNvCxnSpPr/>
          <p:nvPr/>
        </p:nvCxnSpPr>
        <p:spPr>
          <a:xfrm>
            <a:off x="4932040" y="116632"/>
            <a:ext cx="0" cy="6476644"/>
          </a:xfrm>
          <a:prstGeom prst="line">
            <a:avLst/>
          </a:prstGeom>
        </p:spPr>
        <p:style>
          <a:lnRef idx="1">
            <a:schemeClr val="dk1"/>
          </a:lnRef>
          <a:fillRef idx="0">
            <a:schemeClr val="dk1"/>
          </a:fillRef>
          <a:effectRef idx="0">
            <a:schemeClr val="dk1"/>
          </a:effectRef>
          <a:fontRef idx="minor">
            <a:schemeClr val="tx1"/>
          </a:fontRef>
        </p:style>
      </p:cxnSp>
      <p:cxnSp>
        <p:nvCxnSpPr>
          <p:cNvPr id="10" name="Straight Connector 9"/>
          <p:cNvCxnSpPr/>
          <p:nvPr/>
        </p:nvCxnSpPr>
        <p:spPr>
          <a:xfrm flipH="1">
            <a:off x="179512" y="3354954"/>
            <a:ext cx="4752528"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9061649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 templates</a:t>
            </a:r>
          </a:p>
        </p:txBody>
      </p:sp>
      <p:sp>
        <p:nvSpPr>
          <p:cNvPr id="3" name="Content Placeholder 2"/>
          <p:cNvSpPr>
            <a:spLocks noGrp="1"/>
          </p:cNvSpPr>
          <p:nvPr>
            <p:ph idx="1"/>
          </p:nvPr>
        </p:nvSpPr>
        <p:spPr/>
        <p:txBody>
          <a:bodyPr/>
          <a:lstStyle/>
          <a:p>
            <a:r>
              <a:rPr lang="en-GB" dirty="0"/>
              <a:t>Look scary, syntactically a bit different, but really not that scary.</a:t>
            </a:r>
          </a:p>
          <a:p>
            <a:pPr lvl="1"/>
            <a:r>
              <a:rPr lang="en-GB" dirty="0"/>
              <a:t>Mentally replace T with some other type.</a:t>
            </a:r>
          </a:p>
          <a:p>
            <a:r>
              <a:rPr lang="en-GB" dirty="0"/>
              <a:t>Forces us to write a bit more boilerplate – but means we probably only have to write our class once, or not create overloads.</a:t>
            </a:r>
          </a:p>
        </p:txBody>
      </p:sp>
    </p:spTree>
    <p:extLst>
      <p:ext uri="{BB962C8B-B14F-4D97-AF65-F5344CB8AC3E}">
        <p14:creationId xmlns:p14="http://schemas.microsoft.com/office/powerpoint/2010/main" val="10217281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Variadic</a:t>
            </a:r>
            <a:r>
              <a:rPr lang="en-GB" dirty="0"/>
              <a:t> templates</a:t>
            </a:r>
          </a:p>
        </p:txBody>
      </p:sp>
      <p:sp>
        <p:nvSpPr>
          <p:cNvPr id="3" name="Content Placeholder 2"/>
          <p:cNvSpPr>
            <a:spLocks noGrp="1"/>
          </p:cNvSpPr>
          <p:nvPr>
            <p:ph idx="1"/>
          </p:nvPr>
        </p:nvSpPr>
        <p:spPr>
          <a:xfrm>
            <a:off x="617561" y="1412776"/>
            <a:ext cx="6347714" cy="3880773"/>
          </a:xfrm>
        </p:spPr>
        <p:txBody>
          <a:bodyPr/>
          <a:lstStyle/>
          <a:p>
            <a:r>
              <a:rPr lang="en-GB" dirty="0"/>
              <a:t>Sometimes, we want to create a function with an unknown list of parameters.</a:t>
            </a:r>
          </a:p>
          <a:p>
            <a:pPr lvl="1"/>
            <a:r>
              <a:rPr lang="en-GB" dirty="0"/>
              <a:t>Again, this is possible with overloading – but far from ideal.</a:t>
            </a:r>
          </a:p>
          <a:p>
            <a:endParaRPr lang="en-GB" dirty="0"/>
          </a:p>
        </p:txBody>
      </p:sp>
      <p:pic>
        <p:nvPicPr>
          <p:cNvPr id="4" name="Picture 3"/>
          <p:cNvPicPr>
            <a:picLocks noChangeAspect="1"/>
          </p:cNvPicPr>
          <p:nvPr/>
        </p:nvPicPr>
        <p:blipFill>
          <a:blip r:embed="rId2"/>
          <a:stretch>
            <a:fillRect/>
          </a:stretch>
        </p:blipFill>
        <p:spPr>
          <a:xfrm>
            <a:off x="1907704" y="2852935"/>
            <a:ext cx="4968552" cy="3568857"/>
          </a:xfrm>
          <a:prstGeom prst="rect">
            <a:avLst/>
          </a:prstGeom>
        </p:spPr>
      </p:pic>
    </p:spTree>
    <p:extLst>
      <p:ext uri="{BB962C8B-B14F-4D97-AF65-F5344CB8AC3E}">
        <p14:creationId xmlns:p14="http://schemas.microsoft.com/office/powerpoint/2010/main" val="14061525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Variadic</a:t>
            </a:r>
            <a:r>
              <a:rPr lang="en-GB" dirty="0"/>
              <a:t> templates</a:t>
            </a:r>
          </a:p>
        </p:txBody>
      </p:sp>
      <p:sp>
        <p:nvSpPr>
          <p:cNvPr id="3" name="Content Placeholder 2"/>
          <p:cNvSpPr>
            <a:spLocks noGrp="1"/>
          </p:cNvSpPr>
          <p:nvPr>
            <p:ph idx="1"/>
          </p:nvPr>
        </p:nvSpPr>
        <p:spPr>
          <a:xfrm>
            <a:off x="603202" y="1484784"/>
            <a:ext cx="6347714" cy="4752528"/>
          </a:xfrm>
        </p:spPr>
        <p:txBody>
          <a:bodyPr/>
          <a:lstStyle/>
          <a:p>
            <a:r>
              <a:rPr lang="en-GB" dirty="0"/>
              <a:t>Uses an ellipsis or </a:t>
            </a:r>
            <a:r>
              <a:rPr lang="en-GB" dirty="0" err="1"/>
              <a:t>varargs</a:t>
            </a:r>
            <a:r>
              <a:rPr lang="en-GB" dirty="0"/>
              <a:t> operator (…) to represent an argument list of indeterminate length.</a:t>
            </a:r>
          </a:p>
          <a:p>
            <a:pPr lvl="1"/>
            <a:r>
              <a:rPr lang="en-GB" dirty="0"/>
              <a:t>template&lt;class… </a:t>
            </a:r>
            <a:r>
              <a:rPr lang="en-GB" dirty="0" err="1"/>
              <a:t>Ts</a:t>
            </a:r>
            <a:r>
              <a:rPr lang="en-GB" dirty="0"/>
              <a:t>&gt;</a:t>
            </a:r>
          </a:p>
          <a:p>
            <a:r>
              <a:rPr lang="en-GB" dirty="0"/>
              <a:t>We don’t generally interact directly with the list of arguments – we create functions which recursively take from the list.</a:t>
            </a:r>
          </a:p>
          <a:p>
            <a:pPr lvl="1"/>
            <a:r>
              <a:rPr lang="en-GB" dirty="0"/>
              <a:t>What is recursive?</a:t>
            </a:r>
            <a:endParaRPr lang="en-GB" dirty="0">
              <a:sym typeface="Wingdings" panose="05000000000000000000" pitchFamily="2" charset="2"/>
            </a:endParaRPr>
          </a:p>
          <a:p>
            <a:r>
              <a:rPr lang="en-GB" dirty="0"/>
              <a:t>This means that normally we create a base case which takes a single argument, then a case which takes a value and a list – it’s then unpacked a value at a time.</a:t>
            </a:r>
          </a:p>
          <a:p>
            <a:endParaRPr lang="en-GB" dirty="0"/>
          </a:p>
        </p:txBody>
      </p:sp>
    </p:spTree>
    <p:extLst>
      <p:ext uri="{BB962C8B-B14F-4D97-AF65-F5344CB8AC3E}">
        <p14:creationId xmlns:p14="http://schemas.microsoft.com/office/powerpoint/2010/main" val="39455349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pic>
        <p:nvPicPr>
          <p:cNvPr id="4" name="Picture 3"/>
          <p:cNvPicPr>
            <a:picLocks noChangeAspect="1"/>
          </p:cNvPicPr>
          <p:nvPr/>
        </p:nvPicPr>
        <p:blipFill>
          <a:blip r:embed="rId2"/>
          <a:stretch>
            <a:fillRect/>
          </a:stretch>
        </p:blipFill>
        <p:spPr>
          <a:xfrm>
            <a:off x="609599" y="1304995"/>
            <a:ext cx="5042521" cy="4927263"/>
          </a:xfrm>
          <a:prstGeom prst="rect">
            <a:avLst/>
          </a:prstGeom>
        </p:spPr>
      </p:pic>
    </p:spTree>
    <p:extLst>
      <p:ext uri="{BB962C8B-B14F-4D97-AF65-F5344CB8AC3E}">
        <p14:creationId xmlns:p14="http://schemas.microsoft.com/office/powerpoint/2010/main" val="9386783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Recursive reminder</a:t>
            </a:r>
          </a:p>
        </p:txBody>
      </p:sp>
      <p:sp>
        <p:nvSpPr>
          <p:cNvPr id="3" name="Content Placeholder 2"/>
          <p:cNvSpPr>
            <a:spLocks noGrp="1"/>
          </p:cNvSpPr>
          <p:nvPr>
            <p:ph idx="1"/>
          </p:nvPr>
        </p:nvSpPr>
        <p:spPr/>
        <p:txBody>
          <a:bodyPr>
            <a:normAutofit lnSpcReduction="10000"/>
          </a:bodyPr>
          <a:lstStyle/>
          <a:p>
            <a:r>
              <a:rPr lang="en-GB" dirty="0"/>
              <a:t>Assuming we call with &gt;1 parameter, we call the version with a single parameter and a list.</a:t>
            </a:r>
          </a:p>
          <a:p>
            <a:r>
              <a:rPr lang="en-GB" dirty="0"/>
              <a:t>Each time the function is called, a single value is taken off the front of the list and put in as the single parameter, passing the remaining portion of the list as the second parameter.</a:t>
            </a:r>
          </a:p>
          <a:p>
            <a:r>
              <a:rPr lang="en-GB" dirty="0"/>
              <a:t>This continues until only a single parameter remains – at which point we call the single parameter version.</a:t>
            </a:r>
          </a:p>
          <a:p>
            <a:pPr lvl="1"/>
            <a:r>
              <a:rPr lang="en-GB" dirty="0"/>
              <a:t>In recursive nomenclature, this acts as the “base case”.</a:t>
            </a:r>
          </a:p>
          <a:p>
            <a:r>
              <a:rPr lang="en-GB" dirty="0"/>
              <a:t>So once we reach a single parameter, we move backwards, with each recursive call returning the value of its single parameter plus the value of all the subsequent calls.</a:t>
            </a:r>
          </a:p>
        </p:txBody>
      </p:sp>
    </p:spTree>
    <p:extLst>
      <p:ext uri="{BB962C8B-B14F-4D97-AF65-F5344CB8AC3E}">
        <p14:creationId xmlns:p14="http://schemas.microsoft.com/office/powerpoint/2010/main" val="1580473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look at the call stack…</a:t>
            </a:r>
          </a:p>
        </p:txBody>
      </p:sp>
      <p:pic>
        <p:nvPicPr>
          <p:cNvPr id="4" name="Picture 3"/>
          <p:cNvPicPr>
            <a:picLocks noChangeAspect="1"/>
          </p:cNvPicPr>
          <p:nvPr/>
        </p:nvPicPr>
        <p:blipFill>
          <a:blip r:embed="rId2"/>
          <a:stretch>
            <a:fillRect/>
          </a:stretch>
        </p:blipFill>
        <p:spPr>
          <a:xfrm>
            <a:off x="848952" y="1253940"/>
            <a:ext cx="4471754" cy="1308663"/>
          </a:xfrm>
          <a:prstGeom prst="rect">
            <a:avLst/>
          </a:prstGeom>
        </p:spPr>
      </p:pic>
      <p:pic>
        <p:nvPicPr>
          <p:cNvPr id="5" name="Picture 4"/>
          <p:cNvPicPr>
            <a:picLocks noChangeAspect="1"/>
          </p:cNvPicPr>
          <p:nvPr/>
        </p:nvPicPr>
        <p:blipFill>
          <a:blip r:embed="rId3"/>
          <a:stretch>
            <a:fillRect/>
          </a:stretch>
        </p:blipFill>
        <p:spPr>
          <a:xfrm>
            <a:off x="848951" y="2631196"/>
            <a:ext cx="4471754" cy="1172324"/>
          </a:xfrm>
          <a:prstGeom prst="rect">
            <a:avLst/>
          </a:prstGeom>
        </p:spPr>
      </p:pic>
      <p:pic>
        <p:nvPicPr>
          <p:cNvPr id="3" name="Picture 2"/>
          <p:cNvPicPr>
            <a:picLocks noChangeAspect="1"/>
          </p:cNvPicPr>
          <p:nvPr/>
        </p:nvPicPr>
        <p:blipFill>
          <a:blip r:embed="rId4"/>
          <a:stretch>
            <a:fillRect/>
          </a:stretch>
        </p:blipFill>
        <p:spPr>
          <a:xfrm>
            <a:off x="848951" y="3856471"/>
            <a:ext cx="4482069" cy="940681"/>
          </a:xfrm>
          <a:prstGeom prst="rect">
            <a:avLst/>
          </a:prstGeom>
        </p:spPr>
      </p:pic>
      <p:pic>
        <p:nvPicPr>
          <p:cNvPr id="6" name="Picture 5"/>
          <p:cNvPicPr>
            <a:picLocks noChangeAspect="1"/>
          </p:cNvPicPr>
          <p:nvPr/>
        </p:nvPicPr>
        <p:blipFill>
          <a:blip r:embed="rId5"/>
          <a:stretch>
            <a:fillRect/>
          </a:stretch>
        </p:blipFill>
        <p:spPr>
          <a:xfrm>
            <a:off x="848951" y="4869160"/>
            <a:ext cx="4471754" cy="704787"/>
          </a:xfrm>
          <a:prstGeom prst="rect">
            <a:avLst/>
          </a:prstGeom>
        </p:spPr>
      </p:pic>
      <p:pic>
        <p:nvPicPr>
          <p:cNvPr id="7" name="Picture 6"/>
          <p:cNvPicPr>
            <a:picLocks noChangeAspect="1"/>
          </p:cNvPicPr>
          <p:nvPr/>
        </p:nvPicPr>
        <p:blipFill>
          <a:blip r:embed="rId6"/>
          <a:stretch>
            <a:fillRect/>
          </a:stretch>
        </p:blipFill>
        <p:spPr>
          <a:xfrm>
            <a:off x="848951" y="5642472"/>
            <a:ext cx="4471754" cy="522832"/>
          </a:xfrm>
          <a:prstGeom prst="rect">
            <a:avLst/>
          </a:prstGeom>
        </p:spPr>
      </p:pic>
    </p:spTree>
    <p:extLst>
      <p:ext uri="{BB962C8B-B14F-4D97-AF65-F5344CB8AC3E}">
        <p14:creationId xmlns:p14="http://schemas.microsoft.com/office/powerpoint/2010/main" val="11070479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Variadic</a:t>
            </a:r>
            <a:r>
              <a:rPr lang="en-GB" dirty="0"/>
              <a:t> templates</a:t>
            </a:r>
          </a:p>
        </p:txBody>
      </p:sp>
      <p:sp>
        <p:nvSpPr>
          <p:cNvPr id="3" name="Content Placeholder 2"/>
          <p:cNvSpPr>
            <a:spLocks noGrp="1"/>
          </p:cNvSpPr>
          <p:nvPr>
            <p:ph idx="1"/>
          </p:nvPr>
        </p:nvSpPr>
        <p:spPr/>
        <p:txBody>
          <a:bodyPr>
            <a:normAutofit lnSpcReduction="10000"/>
          </a:bodyPr>
          <a:lstStyle/>
          <a:p>
            <a:r>
              <a:rPr lang="en-GB" dirty="0"/>
              <a:t>Curiously, we can pass mixed types of data to our </a:t>
            </a:r>
            <a:r>
              <a:rPr lang="en-GB" dirty="0" err="1"/>
              <a:t>variadic</a:t>
            </a:r>
            <a:r>
              <a:rPr lang="en-GB" dirty="0"/>
              <a:t> functions.</a:t>
            </a:r>
          </a:p>
          <a:p>
            <a:pPr lvl="1"/>
            <a:r>
              <a:rPr lang="en-GB" dirty="0"/>
              <a:t>This is a bit scary – at some stage we have to unpick the data types and do something with the data.</a:t>
            </a:r>
          </a:p>
          <a:p>
            <a:r>
              <a:rPr lang="en-GB" dirty="0"/>
              <a:t>They don’t have to be recursive – though most are.</a:t>
            </a:r>
          </a:p>
          <a:p>
            <a:pPr lvl="1"/>
            <a:r>
              <a:rPr lang="en-GB" dirty="0"/>
              <a:t>Can’t really be iterative – these are a compile time construct.</a:t>
            </a:r>
          </a:p>
          <a:p>
            <a:pPr lvl="1"/>
            <a:r>
              <a:rPr lang="en-GB" dirty="0"/>
              <a:t>You can technically unpack the arguments into a </a:t>
            </a:r>
            <a:r>
              <a:rPr lang="en-GB" dirty="0" err="1"/>
              <a:t>std</a:t>
            </a:r>
            <a:r>
              <a:rPr lang="en-GB" dirty="0"/>
              <a:t>::tuple and try to work with it from there… don’t.</a:t>
            </a:r>
          </a:p>
          <a:p>
            <a:pPr lvl="1"/>
            <a:r>
              <a:rPr lang="en-GB" dirty="0"/>
              <a:t>The compiler optimises </a:t>
            </a:r>
            <a:r>
              <a:rPr lang="en-GB" dirty="0" err="1"/>
              <a:t>variadic</a:t>
            </a:r>
            <a:r>
              <a:rPr lang="en-GB" dirty="0"/>
              <a:t> templates extremely well.</a:t>
            </a:r>
          </a:p>
          <a:p>
            <a:pPr lvl="1"/>
            <a:r>
              <a:rPr lang="en-GB" dirty="0"/>
              <a:t>Lots of languages use recursion heavily, but C++ isn’t one of them, so </a:t>
            </a:r>
            <a:r>
              <a:rPr lang="en-GB" dirty="0" err="1"/>
              <a:t>variadic</a:t>
            </a:r>
            <a:r>
              <a:rPr lang="en-GB" dirty="0"/>
              <a:t> templates can take a while to get into.</a:t>
            </a:r>
          </a:p>
          <a:p>
            <a:pPr lvl="1"/>
            <a:endParaRPr lang="en-GB" dirty="0"/>
          </a:p>
        </p:txBody>
      </p:sp>
    </p:spTree>
    <p:extLst>
      <p:ext uri="{BB962C8B-B14F-4D97-AF65-F5344CB8AC3E}">
        <p14:creationId xmlns:p14="http://schemas.microsoft.com/office/powerpoint/2010/main" val="26092968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Generics conclusion</a:t>
            </a:r>
          </a:p>
        </p:txBody>
      </p:sp>
      <p:sp>
        <p:nvSpPr>
          <p:cNvPr id="3" name="Content Placeholder 2"/>
          <p:cNvSpPr>
            <a:spLocks noGrp="1"/>
          </p:cNvSpPr>
          <p:nvPr>
            <p:ph idx="1"/>
          </p:nvPr>
        </p:nvSpPr>
        <p:spPr/>
        <p:txBody>
          <a:bodyPr>
            <a:normAutofit lnSpcReduction="10000"/>
          </a:bodyPr>
          <a:lstStyle/>
          <a:p>
            <a:r>
              <a:rPr lang="en-GB" dirty="0"/>
              <a:t>Generic programming involves writing more complicated code to save time/effort and reduce errors later.</a:t>
            </a:r>
          </a:p>
          <a:p>
            <a:pPr lvl="1"/>
            <a:r>
              <a:rPr lang="en-GB" dirty="0"/>
              <a:t>Nearly always better to write one function to fit every case than many similar functions to try to fiddle around different types and argument sequences.</a:t>
            </a:r>
          </a:p>
          <a:p>
            <a:r>
              <a:rPr lang="en-GB" dirty="0"/>
              <a:t>Important to remember that, as a programmer, you can solve literally every problem with sequence, selection and iteration – stuff you learned in year 1 by week 5.</a:t>
            </a:r>
          </a:p>
          <a:p>
            <a:pPr lvl="1"/>
            <a:r>
              <a:rPr lang="en-GB" dirty="0"/>
              <a:t>Your development as programmers now revolves around learning better abstractions – ways of doing things better, faster, more efficiently, reducing the risk of errors etc.</a:t>
            </a:r>
          </a:p>
          <a:p>
            <a:pPr lvl="1"/>
            <a:r>
              <a:rPr lang="en-GB" dirty="0"/>
              <a:t>Generics don’t let us do anything we couldn’t do with a lot of overloading – but they are vastly more efficient and, in the right hands, very powerful.</a:t>
            </a:r>
          </a:p>
          <a:p>
            <a:endParaRPr lang="en-GB" dirty="0"/>
          </a:p>
        </p:txBody>
      </p:sp>
    </p:spTree>
    <p:extLst>
      <p:ext uri="{BB962C8B-B14F-4D97-AF65-F5344CB8AC3E}">
        <p14:creationId xmlns:p14="http://schemas.microsoft.com/office/powerpoint/2010/main" val="1073872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Create a linked list class which takes a template of any object (e.g. </a:t>
            </a:r>
            <a:r>
              <a:rPr lang="en-GB" dirty="0" err="1"/>
              <a:t>int</a:t>
            </a:r>
            <a:r>
              <a:rPr lang="en-GB" dirty="0"/>
              <a:t>, double, string or an object you created) at the class level.</a:t>
            </a:r>
          </a:p>
          <a:p>
            <a:r>
              <a:rPr lang="en-GB" dirty="0"/>
              <a:t>Easy: Create a next() and </a:t>
            </a:r>
            <a:r>
              <a:rPr lang="en-GB" dirty="0" err="1"/>
              <a:t>prev</a:t>
            </a:r>
            <a:r>
              <a:rPr lang="en-GB" dirty="0"/>
              <a:t>() method.</a:t>
            </a:r>
          </a:p>
          <a:p>
            <a:r>
              <a:rPr lang="en-GB" dirty="0"/>
              <a:t>Medium: Create an insert() method.</a:t>
            </a:r>
          </a:p>
          <a:p>
            <a:r>
              <a:rPr lang="en-GB" dirty="0"/>
              <a:t>Hard: Create a remove() method.</a:t>
            </a:r>
          </a:p>
          <a:p>
            <a:endParaRPr lang="en-GB" dirty="0"/>
          </a:p>
          <a:p>
            <a:r>
              <a:rPr lang="en-GB" dirty="0"/>
              <a:t>This will also give you quite a bit of practice with object orientation </a:t>
            </a:r>
            <a:r>
              <a:rPr lang="en-GB" dirty="0">
                <a:sym typeface="Wingdings" panose="05000000000000000000" pitchFamily="2" charset="2"/>
              </a:rPr>
              <a:t></a:t>
            </a:r>
          </a:p>
          <a:p>
            <a:pPr lvl="1"/>
            <a:r>
              <a:rPr lang="en-GB" dirty="0">
                <a:sym typeface="Wingdings" panose="05000000000000000000" pitchFamily="2" charset="2"/>
              </a:rPr>
              <a:t>Please ask me many questions – feel free to e-mail!</a:t>
            </a:r>
            <a:endParaRPr lang="en-GB" dirty="0"/>
          </a:p>
        </p:txBody>
      </p:sp>
    </p:spTree>
    <p:extLst>
      <p:ext uri="{BB962C8B-B14F-4D97-AF65-F5344CB8AC3E}">
        <p14:creationId xmlns:p14="http://schemas.microsoft.com/office/powerpoint/2010/main" val="47114315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8" ma:contentTypeDescription="Create a new document." ma:contentTypeScope="" ma:versionID="aab55b6b163137f2b006ed6eba8ce37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2adc82f8f8a43c8abb5218aba516501b"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13293E7-9587-4523-8613-96F28AF378B5}">
  <ds:schemaRefs>
    <ds:schemaRef ds:uri="http://schemas.microsoft.com/sharepoint/v3/contenttype/forms"/>
  </ds:schemaRefs>
</ds:datastoreItem>
</file>

<file path=customXml/itemProps2.xml><?xml version="1.0" encoding="utf-8"?>
<ds:datastoreItem xmlns:ds="http://schemas.openxmlformats.org/officeDocument/2006/customXml" ds:itemID="{CA228602-E8AA-4208-BAEE-71AAE46A80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37B8D0D-4C66-4966-87BF-D68AE1A69F97}">
  <ds:schemaRefs>
    <ds:schemaRef ds:uri="http://schemas.microsoft.com/office/2006/metadata/properties"/>
    <ds:schemaRef ds:uri="http://schemas.openxmlformats.org/package/2006/metadata/core-properties"/>
    <ds:schemaRef ds:uri="http://purl.org/dc/terms/"/>
    <ds:schemaRef ds:uri="bf13d2f1-3fb4-4d24-806f-713eb38c1b0e"/>
    <ds:schemaRef ds:uri="http://purl.org/dc/dcmitype/"/>
    <ds:schemaRef ds:uri="a3276f14-397d-4ed7-b8c7-ece791485ff1"/>
    <ds:schemaRef ds:uri="http://schemas.microsoft.com/office/2006/documentManagement/types"/>
    <ds:schemaRef ds:uri="http://schemas.microsoft.com/office/infopath/2007/PartnerControl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Facet</Template>
  <TotalTime>2614</TotalTime>
  <Words>2049</Words>
  <Application>Microsoft Office PowerPoint</Application>
  <PresentationFormat>On-screen Show (4:3)</PresentationFormat>
  <Paragraphs>203</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Trebuchet MS</vt:lpstr>
      <vt:lpstr>Wingdings 3</vt:lpstr>
      <vt:lpstr>Facet</vt:lpstr>
      <vt:lpstr>Casting and Generics</vt:lpstr>
      <vt:lpstr>Strong and weak typing</vt:lpstr>
      <vt:lpstr>Generics – ambiguity</vt:lpstr>
      <vt:lpstr>Casting</vt:lpstr>
      <vt:lpstr>Implicit casts</vt:lpstr>
      <vt:lpstr>Implicit casts</vt:lpstr>
      <vt:lpstr>Explicit casts</vt:lpstr>
      <vt:lpstr>Explicit casts</vt:lpstr>
      <vt:lpstr>Hmmmm…</vt:lpstr>
      <vt:lpstr>Explicit casts</vt:lpstr>
      <vt:lpstr>Explicit casts</vt:lpstr>
      <vt:lpstr>Explicit casts</vt:lpstr>
      <vt:lpstr>Generics</vt:lpstr>
      <vt:lpstr>The overloaded approach</vt:lpstr>
      <vt:lpstr>The overloaded approach</vt:lpstr>
      <vt:lpstr>A better way – working with templates</vt:lpstr>
      <vt:lpstr>Template example</vt:lpstr>
      <vt:lpstr>We can also specify the template type…</vt:lpstr>
      <vt:lpstr>Or…</vt:lpstr>
      <vt:lpstr>The “auto” keyword and multiple templates</vt:lpstr>
      <vt:lpstr>Multiple templates</vt:lpstr>
      <vt:lpstr>Class templates</vt:lpstr>
      <vt:lpstr>PowerPoint Presentation</vt:lpstr>
      <vt:lpstr>Class templates</vt:lpstr>
      <vt:lpstr>Variadic templates</vt:lpstr>
      <vt:lpstr>Variadic templates</vt:lpstr>
      <vt:lpstr>Example</vt:lpstr>
      <vt:lpstr>Recursive reminder</vt:lpstr>
      <vt:lpstr>Let’s look at the call stack…</vt:lpstr>
      <vt:lpstr>Variadic templates</vt:lpstr>
      <vt:lpstr>Generics conclusion</vt:lpstr>
      <vt:lpstr>Exercise</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Programming .NET Components</dc:title>
  <dc:creator>Stephen</dc:creator>
  <cp:lastModifiedBy>Tim Bashford</cp:lastModifiedBy>
  <cp:revision>87</cp:revision>
  <dcterms:created xsi:type="dcterms:W3CDTF">2007-10-10T20:17:16Z</dcterms:created>
  <dcterms:modified xsi:type="dcterms:W3CDTF">2022-02-01T01:43:55Z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