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6"/>
  </p:notesMasterIdLst>
  <p:sldIdLst>
    <p:sldId id="256" r:id="rId2"/>
    <p:sldId id="263" r:id="rId3"/>
    <p:sldId id="264" r:id="rId4"/>
    <p:sldId id="265" r:id="rId5"/>
    <p:sldId id="266" r:id="rId6"/>
    <p:sldId id="267" r:id="rId7"/>
    <p:sldId id="268" r:id="rId8"/>
    <p:sldId id="269" r:id="rId9"/>
    <p:sldId id="257" r:id="rId10"/>
    <p:sldId id="258" r:id="rId11"/>
    <p:sldId id="259" r:id="rId12"/>
    <p:sldId id="260" r:id="rId13"/>
    <p:sldId id="261" r:id="rId14"/>
    <p:sldId id="262"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6" d="100"/>
          <a:sy n="106" d="100"/>
        </p:scale>
        <p:origin x="1764" y="11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AFFB588-303A-4CA5-BC05-014886CF9043}" type="datetimeFigureOut">
              <a:rPr lang="en-US" smtClean="0"/>
              <a:t>7/5/2024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E308002-5C98-403A-A828-9FEE4546FC34}"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The chapter on research methodology deals with the sequential arrangement of the components involved in the accomplishment of the task. This is the structured presentation of the components considered to conduct the study. This indicates the pathway following which the present study will be conducted.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7E308002-5C98-403A-A828-9FEE4546FC34}" type="slidenum">
              <a:rPr lang="en-US" smtClean="0"/>
              <a:t>2</a:t>
            </a:fld>
            <a:endParaRPr lang="en-US"/>
          </a:p>
        </p:txBody>
      </p:sp>
    </p:spTree>
    <p:extLst>
      <p:ext uri="{BB962C8B-B14F-4D97-AF65-F5344CB8AC3E}">
        <p14:creationId xmlns:p14="http://schemas.microsoft.com/office/powerpoint/2010/main" val="6071307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There are several types of research philosophies existing in the literature, including interpretivism, positivism, pragmatism, realism, and others. A research study needs to identify the correct philosophy in order to accomplish the study with the essence of it. While interpretivism philosophy is related to the interpretation of facts and theories, realism philosophy deals with realistic phenomena. On the other hand, pragmatism philosophy links to the investigation of real-world problems while positivism philosophy aims to find out the truth behind the topic.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7E308002-5C98-403A-A828-9FEE4546FC34}" type="slidenum">
              <a:rPr lang="en-US" smtClean="0"/>
              <a:t>3</a:t>
            </a:fld>
            <a:endParaRPr lang="en-US"/>
          </a:p>
        </p:txBody>
      </p:sp>
    </p:spTree>
    <p:extLst>
      <p:ext uri="{BB962C8B-B14F-4D97-AF65-F5344CB8AC3E}">
        <p14:creationId xmlns:p14="http://schemas.microsoft.com/office/powerpoint/2010/main" val="6276712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There are two types of approaches used in the studies, including deductive and inductive approaches. In addition, there might be an abductive approach which is the amalgamation of the two approaches. The deductive approach is used to interpret theories or models from hypotheses while the inductive approach deciphers the meaning of theories and models to propose new hypotheses or new areas of information. While the inductive approach comes from a broader to narrower perspective, the deductive approach moves in just the opposite way. It moves from narrow hypotheses to broader theories. The abductive approach amalgamates both methods as it deciphers the meaning of theories and models to propose new hypotheses, and also utilises several hypotheses to introduce new theories.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7E308002-5C98-403A-A828-9FEE4546FC34}" type="slidenum">
              <a:rPr lang="en-US" smtClean="0"/>
              <a:t>4</a:t>
            </a:fld>
            <a:endParaRPr lang="en-US"/>
          </a:p>
        </p:txBody>
      </p:sp>
    </p:spTree>
    <p:extLst>
      <p:ext uri="{BB962C8B-B14F-4D97-AF65-F5344CB8AC3E}">
        <p14:creationId xmlns:p14="http://schemas.microsoft.com/office/powerpoint/2010/main" val="19133798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There are two types of research strategies used by the authors, such as quantitative strategy and qualitative strategy. Qualitative strategy deals with subjective information while quantitative strategy aims to quantify data in order to produce measurable information in numeric form. Quantitative strategy is much more specific, precise, and concrete while qualitative strategy deals with idiosyncratic information. It is better to select a quantitative strategy if the study aims to collect definite answers for the research questions. Moreover, data interpretation becomes more convenient for quantitative strategy as results are represented by graphs, charts, or other visually appealing forms. It becomes easier for the readers to get an overview of the quantitative results.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7E308002-5C98-403A-A828-9FEE4546FC34}" type="slidenum">
              <a:rPr lang="en-US" smtClean="0"/>
              <a:t>5</a:t>
            </a:fld>
            <a:endParaRPr lang="en-US"/>
          </a:p>
        </p:txBody>
      </p:sp>
    </p:spTree>
    <p:extLst>
      <p:ext uri="{BB962C8B-B14F-4D97-AF65-F5344CB8AC3E}">
        <p14:creationId xmlns:p14="http://schemas.microsoft.com/office/powerpoint/2010/main" val="4279095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There are five types of research designs explanatory, exploratory, correlational, descriptive, and experiential designs. The study should select the appropriate design in alignment with the research objectives and research questions. While descriptive, exploratory, and correlational designs are suitably aligned with qualitative research, quantitative research is much more linked to explanatory and experiential designs. The quantitative survey technique is more linked to explanatory design as this design helps to explain the answers of the participants.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7E308002-5C98-403A-A828-9FEE4546FC34}" type="slidenum">
              <a:rPr lang="en-US" smtClean="0"/>
              <a:t>6</a:t>
            </a:fld>
            <a:endParaRPr lang="en-US"/>
          </a:p>
        </p:txBody>
      </p:sp>
    </p:spTree>
    <p:extLst>
      <p:ext uri="{BB962C8B-B14F-4D97-AF65-F5344CB8AC3E}">
        <p14:creationId xmlns:p14="http://schemas.microsoft.com/office/powerpoint/2010/main" val="10574960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Among the two types of data collection methods, i.e., primary and secondary, the present study will follow a primary data collection technique. While secondary data collection involves data gathering from existing literary sources (e.g., articles, journals, e-books, websites, etc.) primary data collection enables data gathering from direct sources. The primary data collection method involves participants who provide real-time data on the topic of discussion. Primary data helps to get insights into the practical scenario of what the participants are actually feeling in the circumstances. The present study will follow the primary quantitative data collection method through the conduction of surveys. The survey will encompass about thirty individuals, preferably employees, working in food and beverage companies. The survey will comprise a set of questionnaires with close-ended questions. Each of the question will have four to five options based on which the participants will choose the correct option as per their preferences. The questionnaire-based survey method is known to be an effective data collection tool as it provides realistic data directly from the source of participants.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7E308002-5C98-403A-A828-9FEE4546FC34}" type="slidenum">
              <a:rPr lang="en-US" smtClean="0"/>
              <a:t>7</a:t>
            </a:fld>
            <a:endParaRPr lang="en-US"/>
          </a:p>
        </p:txBody>
      </p:sp>
    </p:spTree>
    <p:extLst>
      <p:ext uri="{BB962C8B-B14F-4D97-AF65-F5344CB8AC3E}">
        <p14:creationId xmlns:p14="http://schemas.microsoft.com/office/powerpoint/2010/main" val="4322463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The present study will follow a random data sampling technique. The study will get connected with the participants through social media platforms. About hundreds of employees working in the food and beverages industry will be contacted through Facebook. The first thirty responders will be randomly selected for the study. The participants will be sent direct emails with the Google Forms containing the questionnaire of the survey.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7E308002-5C98-403A-A828-9FEE4546FC34}" type="slidenum">
              <a:rPr lang="en-US" smtClean="0"/>
              <a:t>8</a:t>
            </a:fld>
            <a:endParaRPr lang="en-US"/>
          </a:p>
        </p:txBody>
      </p:sp>
    </p:spTree>
    <p:extLst>
      <p:ext uri="{BB962C8B-B14F-4D97-AF65-F5344CB8AC3E}">
        <p14:creationId xmlns:p14="http://schemas.microsoft.com/office/powerpoint/2010/main" val="27948018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i="0" u="none" strike="noStrike" kern="1200" dirty="0">
                <a:solidFill>
                  <a:schemeClr val="tx1"/>
                </a:solidFill>
                <a:latin typeface="+mn-lt"/>
                <a:ea typeface="+mn-ea"/>
                <a:cs typeface="+mn-cs"/>
              </a:rPr>
              <a:t>Note: </a:t>
            </a:r>
            <a:r>
              <a:rPr lang="en-US" sz="1200" b="0" i="0" u="none" strike="noStrike" kern="1200" dirty="0">
                <a:solidFill>
                  <a:schemeClr val="tx1"/>
                </a:solidFill>
                <a:latin typeface="+mn-lt"/>
                <a:ea typeface="+mn-ea"/>
                <a:cs typeface="+mn-cs"/>
              </a:rPr>
              <a:t>This study will use Google Forms to collect data from employees. The researcher will reach employees in the organisational field via digital channels and request them to respond to multiple questions. These questions mainly developed on employees' perspectives on the motivation strategies of employers in their workplaces. After gathering responses from different respondents, the researcher will analyse survey responses accordingly.</a:t>
            </a:r>
            <a:endParaRPr lang="en-US" dirty="0"/>
          </a:p>
        </p:txBody>
      </p:sp>
      <p:sp>
        <p:nvSpPr>
          <p:cNvPr id="4" name="Slide Number Placeholder 3"/>
          <p:cNvSpPr>
            <a:spLocks noGrp="1"/>
          </p:cNvSpPr>
          <p:nvPr>
            <p:ph type="sldNum" sz="quarter" idx="10"/>
          </p:nvPr>
        </p:nvSpPr>
        <p:spPr/>
        <p:txBody>
          <a:bodyPr/>
          <a:lstStyle/>
          <a:p>
            <a:fld id="{7E308002-5C98-403A-A828-9FEE4546FC34}" type="slidenum">
              <a:rPr lang="en-US" smtClean="0"/>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i="0" u="none" strike="noStrike" kern="1200" dirty="0">
                <a:solidFill>
                  <a:schemeClr val="tx1"/>
                </a:solidFill>
                <a:latin typeface="+mn-lt"/>
                <a:ea typeface="+mn-ea"/>
                <a:cs typeface="+mn-cs"/>
              </a:rPr>
              <a:t>Note: </a:t>
            </a:r>
            <a:r>
              <a:rPr lang="en-US" sz="1200" b="0" i="0" u="none" strike="noStrike" kern="1200" dirty="0">
                <a:solidFill>
                  <a:schemeClr val="tx1"/>
                </a:solidFill>
                <a:latin typeface="+mn-lt"/>
                <a:ea typeface="+mn-ea"/>
                <a:cs typeface="+mn-cs"/>
              </a:rPr>
              <a:t>This study will describe the data from interview findings using Descriptive Data Analysis. Moreover, it can be noted that the researcher will use charts and graphs to identify responses properly. After getting responses from the close-ended surveys, the research will classify responses among three segments, positive, negative and moderate. </a:t>
            </a:r>
            <a:endParaRPr lang="en-US" dirty="0"/>
          </a:p>
        </p:txBody>
      </p:sp>
      <p:sp>
        <p:nvSpPr>
          <p:cNvPr id="4" name="Slide Number Placeholder 3"/>
          <p:cNvSpPr>
            <a:spLocks noGrp="1"/>
          </p:cNvSpPr>
          <p:nvPr>
            <p:ph type="sldNum" sz="quarter" idx="10"/>
          </p:nvPr>
        </p:nvSpPr>
        <p:spPr/>
        <p:txBody>
          <a:bodyPr/>
          <a:lstStyle/>
          <a:p>
            <a:fld id="{7E308002-5C98-403A-A828-9FEE4546FC34}" type="slidenum">
              <a:rPr lang="en-US" smtClean="0"/>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i="0" u="none" strike="noStrike" kern="1200" dirty="0">
                <a:solidFill>
                  <a:schemeClr val="tx1"/>
                </a:solidFill>
                <a:latin typeface="+mn-lt"/>
                <a:ea typeface="+mn-ea"/>
                <a:cs typeface="+mn-cs"/>
              </a:rPr>
              <a:t>Note: </a:t>
            </a:r>
            <a:r>
              <a:rPr lang="en-US" sz="1200" b="0" i="0" u="none" strike="noStrike" kern="1200" dirty="0">
                <a:solidFill>
                  <a:schemeClr val="tx1"/>
                </a:solidFill>
                <a:latin typeface="+mn-lt"/>
                <a:ea typeface="+mn-ea"/>
                <a:cs typeface="+mn-cs"/>
              </a:rPr>
              <a:t>Considering ethical considerations is important for researchers while conducting a </a:t>
            </a:r>
            <a:r>
              <a:rPr lang="en-US" sz="1200" b="0" i="0" u="none" strike="noStrike" kern="1200" dirty="0" err="1">
                <a:solidFill>
                  <a:schemeClr val="tx1"/>
                </a:solidFill>
                <a:latin typeface="+mn-lt"/>
                <a:ea typeface="+mn-ea"/>
                <a:cs typeface="+mn-cs"/>
              </a:rPr>
              <a:t>standardised</a:t>
            </a:r>
            <a:r>
              <a:rPr lang="en-US" sz="1200" b="0" i="0" u="none" strike="noStrike" kern="1200" dirty="0">
                <a:solidFill>
                  <a:schemeClr val="tx1"/>
                </a:solidFill>
                <a:latin typeface="+mn-lt"/>
                <a:ea typeface="+mn-ea"/>
                <a:cs typeface="+mn-cs"/>
              </a:rPr>
              <a:t> study. This study will consider ethical norms by protecting the responses and confidentiality of respondents in professional as well as social fields. By considering the Data Protection Act (2018), this study will protect the responses of every respondent and maintain the security of datasets accordingly. The study will focus on academic integrity also to make the study more acceptable to researchers and scholars. </a:t>
            </a:r>
            <a:endParaRPr lang="en-US" dirty="0"/>
          </a:p>
        </p:txBody>
      </p:sp>
      <p:sp>
        <p:nvSpPr>
          <p:cNvPr id="4" name="Slide Number Placeholder 3"/>
          <p:cNvSpPr>
            <a:spLocks noGrp="1"/>
          </p:cNvSpPr>
          <p:nvPr>
            <p:ph type="sldNum" sz="quarter" idx="10"/>
          </p:nvPr>
        </p:nvSpPr>
        <p:spPr/>
        <p:txBody>
          <a:bodyPr/>
          <a:lstStyle/>
          <a:p>
            <a:fld id="{7E308002-5C98-403A-A828-9FEE4546FC34}" type="slidenum">
              <a:rPr lang="en-US" smtClean="0"/>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i="0" u="none" strike="noStrike" kern="1200" dirty="0">
                <a:solidFill>
                  <a:schemeClr val="tx1"/>
                </a:solidFill>
                <a:latin typeface="+mn-lt"/>
                <a:ea typeface="+mn-ea"/>
                <a:cs typeface="+mn-cs"/>
              </a:rPr>
              <a:t>Note: </a:t>
            </a:r>
            <a:r>
              <a:rPr lang="en-US" sz="1200" b="0" i="0" u="none" strike="noStrike" kern="1200" dirty="0">
                <a:solidFill>
                  <a:schemeClr val="tx1"/>
                </a:solidFill>
                <a:latin typeface="+mn-lt"/>
                <a:ea typeface="+mn-ea"/>
                <a:cs typeface="+mn-cs"/>
              </a:rPr>
              <a:t>This study will employ primary quantitative data for </a:t>
            </a:r>
            <a:r>
              <a:rPr lang="en-US" sz="1200" b="0" i="0" u="none" strike="noStrike" kern="1200" dirty="0" err="1">
                <a:solidFill>
                  <a:schemeClr val="tx1"/>
                </a:solidFill>
                <a:latin typeface="+mn-lt"/>
                <a:ea typeface="+mn-ea"/>
                <a:cs typeface="+mn-cs"/>
              </a:rPr>
              <a:t>analysing</a:t>
            </a:r>
            <a:r>
              <a:rPr lang="en-US" sz="1200" b="0" i="0" u="none" strike="noStrike" kern="1200" dirty="0">
                <a:solidFill>
                  <a:schemeClr val="tx1"/>
                </a:solidFill>
                <a:latin typeface="+mn-lt"/>
                <a:ea typeface="+mn-ea"/>
                <a:cs typeface="+mn-cs"/>
              </a:rPr>
              <a:t> the research questions. However, it can be said that due to the absence of secondary data, the chance of </a:t>
            </a:r>
            <a:r>
              <a:rPr lang="en-US" sz="1200" b="0" i="0" u="none" strike="noStrike" kern="1200" dirty="0" err="1">
                <a:solidFill>
                  <a:schemeClr val="tx1"/>
                </a:solidFill>
                <a:latin typeface="+mn-lt"/>
                <a:ea typeface="+mn-ea"/>
                <a:cs typeface="+mn-cs"/>
              </a:rPr>
              <a:t>analysing</a:t>
            </a:r>
            <a:r>
              <a:rPr lang="en-US" sz="1200" b="0" i="0" u="none" strike="noStrike" kern="1200" dirty="0">
                <a:solidFill>
                  <a:schemeClr val="tx1"/>
                </a:solidFill>
                <a:latin typeface="+mn-lt"/>
                <a:ea typeface="+mn-ea"/>
                <a:cs typeface="+mn-cs"/>
              </a:rPr>
              <a:t> the current scenario concerning former results decreases. So, incorporating both primary and secondary data is important for researchers to deduce the actual current scenario concerning former situations. On the other side, the absence of secondary data might create difficulties in identifying what other researchers think about the situation. As a result, the result might be biased. </a:t>
            </a:r>
            <a:endParaRPr lang="en-US" dirty="0"/>
          </a:p>
        </p:txBody>
      </p:sp>
      <p:sp>
        <p:nvSpPr>
          <p:cNvPr id="4" name="Slide Number Placeholder 3"/>
          <p:cNvSpPr>
            <a:spLocks noGrp="1"/>
          </p:cNvSpPr>
          <p:nvPr>
            <p:ph type="sldNum" sz="quarter" idx="10"/>
          </p:nvPr>
        </p:nvSpPr>
        <p:spPr/>
        <p:txBody>
          <a:bodyPr/>
          <a:lstStyle/>
          <a:p>
            <a:fld id="{7E308002-5C98-403A-A828-9FEE4546FC34}" type="slidenum">
              <a:rPr lang="en-US" smtClean="0"/>
              <a:t>12</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Note: After completing the study, it can be concluded that defining the proper methodology is essential for researchers to make an analysis more scientific and accurate. This study will </a:t>
            </a:r>
            <a:r>
              <a:rPr lang="en-US" sz="1200" b="0" i="0" u="none" strike="noStrike" kern="1200" dirty="0" err="1">
                <a:solidFill>
                  <a:schemeClr val="tx1"/>
                </a:solidFill>
                <a:latin typeface="+mn-lt"/>
                <a:ea typeface="+mn-ea"/>
                <a:cs typeface="+mn-cs"/>
              </a:rPr>
              <a:t>utilise</a:t>
            </a:r>
            <a:r>
              <a:rPr lang="en-US" sz="1200" b="0" i="0" u="none" strike="noStrike" kern="1200" dirty="0">
                <a:solidFill>
                  <a:schemeClr val="tx1"/>
                </a:solidFill>
                <a:latin typeface="+mn-lt"/>
                <a:ea typeface="+mn-ea"/>
                <a:cs typeface="+mn-cs"/>
              </a:rPr>
              <a:t> primary datasets from field surveys and gather information directly from respondents. </a:t>
            </a:r>
            <a:endParaRPr lang="en-US" dirty="0"/>
          </a:p>
        </p:txBody>
      </p:sp>
      <p:sp>
        <p:nvSpPr>
          <p:cNvPr id="4" name="Slide Number Placeholder 3"/>
          <p:cNvSpPr>
            <a:spLocks noGrp="1"/>
          </p:cNvSpPr>
          <p:nvPr>
            <p:ph type="sldNum" sz="quarter" idx="10"/>
          </p:nvPr>
        </p:nvSpPr>
        <p:spPr/>
        <p:txBody>
          <a:bodyPr/>
          <a:lstStyle/>
          <a:p>
            <a:fld id="{7E308002-5C98-403A-A828-9FEE4546FC34}" type="slidenum">
              <a:rPr lang="en-US" smtClean="0"/>
              <a:t>13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CFA2D4F0-B79C-428B-ADBC-21E0135FC4E2}" type="datetimeFigureOut">
              <a:rPr lang="en-US" smtClean="0"/>
              <a:t>7/5/2024</a:t>
            </a:fld>
            <a:endParaRPr lang="en-US"/>
          </a:p>
        </p:txBody>
      </p:sp>
      <p:sp>
        <p:nvSpPr>
          <p:cNvPr id="17" name="Footer Placeholder 16"/>
          <p:cNvSpPr>
            <a:spLocks noGrp="1"/>
          </p:cNvSpPr>
          <p:nvPr>
            <p:ph type="ftr" sz="quarter" idx="11"/>
          </p:nvPr>
        </p:nvSpPr>
        <p:spPr/>
        <p:txBody>
          <a:bodyPr/>
          <a:lstStyle/>
          <a:p>
            <a:endParaRPr lang="en-US"/>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8AB26E17-7A3E-4AB6-83BD-74581E14FE5F}" type="slidenum">
              <a:rPr lang="en-US" smtClean="0"/>
              <a:t>‹#›</a:t>
            </a:fld>
            <a:endParaRPr lang="en-US"/>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a:t>Click to edit Master title style</a:t>
            </a:r>
          </a:p>
        </p:txBody>
      </p:sp>
      <p:sp>
        <p:nvSpPr>
          <p:cNvPr id="4" name="Date Placeholder 3"/>
          <p:cNvSpPr>
            <a:spLocks noGrp="1"/>
          </p:cNvSpPr>
          <p:nvPr>
            <p:ph type="dt" sz="half" idx="10"/>
          </p:nvPr>
        </p:nvSpPr>
        <p:spPr/>
        <p:txBody>
          <a:bodyPr/>
          <a:lstStyle/>
          <a:p>
            <a:fld id="{CFA2D4F0-B79C-428B-ADBC-21E0135FC4E2}" type="datetimeFigureOut">
              <a:rPr lang="en-US" smtClean="0"/>
              <a:t>7/5/2024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4361688" y="1026372"/>
            <a:ext cx="457200" cy="441325"/>
          </a:xfrm>
        </p:spPr>
        <p:txBody>
          <a:bodyPr/>
          <a:lstStyle/>
          <a:p>
            <a:fld id="{8AB26E17-7A3E-4AB6-83BD-74581E14FE5F}" type="slidenum">
              <a:rPr lang="en-US" smtClean="0"/>
              <a:t>‹#›</a:t>
            </a:fld>
            <a:endParaRPr lang="en-US"/>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CFA2D4F0-B79C-428B-ADBC-21E0135FC4E2}" type="datetimeFigureOut">
              <a:rPr lang="en-US" smtClean="0"/>
              <a:t>7/5/2024</a:t>
            </a:fld>
            <a:endParaRPr lang="en-US"/>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8AB26E17-7A3E-4AB6-83BD-74581E14FE5F}" type="slidenum">
              <a:rPr lang="en-US" smtClean="0"/>
              <a:t>‹#›</a:t>
            </a:fld>
            <a:endParaRPr lang="en-US"/>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a:t>Click to edit Master title style</a:t>
            </a:r>
          </a:p>
        </p:txBody>
      </p:sp>
      <p:sp>
        <p:nvSpPr>
          <p:cNvPr id="5" name="Date Placeholder 4"/>
          <p:cNvSpPr>
            <a:spLocks noGrp="1"/>
          </p:cNvSpPr>
          <p:nvPr>
            <p:ph type="dt" sz="half" idx="10"/>
          </p:nvPr>
        </p:nvSpPr>
        <p:spPr>
          <a:xfrm>
            <a:off x="5791200" y="6409944"/>
            <a:ext cx="3044952" cy="365760"/>
          </a:xfrm>
        </p:spPr>
        <p:txBody>
          <a:bodyPr/>
          <a:lstStyle/>
          <a:p>
            <a:fld id="{CFA2D4F0-B79C-428B-ADBC-21E0135FC4E2}" type="datetimeFigureOut">
              <a:rPr lang="en-US" smtClean="0"/>
              <a:t>7/5/2024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AB26E17-7A3E-4AB6-83BD-74581E14FE5F}" type="slidenum">
              <a:rPr lang="en-US" smtClean="0"/>
              <a:t>‹#›</a:t>
            </a:fld>
            <a:endParaRPr lang="en-US"/>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CFA2D4F0-B79C-428B-ADBC-21E0135FC4E2}" type="datetimeFigureOut">
              <a:rPr lang="en-US" smtClean="0"/>
              <a:t>7/5/2024</a:t>
            </a:fld>
            <a:endParaRPr lang="en-US"/>
          </a:p>
        </p:txBody>
      </p:sp>
      <p:sp>
        <p:nvSpPr>
          <p:cNvPr id="8" name="Footer Placeholder 7"/>
          <p:cNvSpPr>
            <a:spLocks noGrp="1"/>
          </p:cNvSpPr>
          <p:nvPr>
            <p:ph type="ftr" sz="quarter" idx="11"/>
          </p:nvPr>
        </p:nvSpPr>
        <p:spPr>
          <a:xfrm>
            <a:off x="304800" y="6409944"/>
            <a:ext cx="3581400" cy="365760"/>
          </a:xfrm>
        </p:spPr>
        <p:txBody>
          <a:bodyPr/>
          <a:lstStyle/>
          <a:p>
            <a:endParaRPr lang="en-US"/>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8AB26E17-7A3E-4AB6-83BD-74581E14FE5F}" type="slidenum">
              <a:rPr lang="en-US" smtClean="0"/>
              <a:t>‹#›</a:t>
            </a:fld>
            <a:endParaRPr lang="en-US"/>
          </a:p>
        </p:txBody>
      </p:sp>
      <p:sp>
        <p:nvSpPr>
          <p:cNvPr id="23" name="Title 22"/>
          <p:cNvSpPr>
            <a:spLocks noGrp="1"/>
          </p:cNvSpPr>
          <p:nvPr>
            <p:ph type="title"/>
          </p:nvPr>
        </p:nvSpPr>
        <p:spPr/>
        <p:txBody>
          <a:bodyPr rtlCol="0" anchor="b" anchorCtr="0"/>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CFA2D4F0-B79C-428B-ADBC-21E0135FC4E2}" type="datetimeFigureOut">
              <a:rPr lang="en-US" smtClean="0"/>
              <a:t>7/5/2024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a:xfrm>
            <a:off x="4343400" y="1036020"/>
            <a:ext cx="457200" cy="441325"/>
          </a:xfrm>
        </p:spPr>
        <p:txBody>
          <a:bodyPr/>
          <a:lstStyle/>
          <a:p>
            <a:fld id="{8AB26E17-7A3E-4AB6-83BD-74581E14FE5F}"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CFA2D4F0-B79C-428B-ADBC-21E0135FC4E2}" type="datetimeFigureOut">
              <a:rPr lang="en-US" smtClean="0"/>
              <a:t>7/5/2024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8AB26E17-7A3E-4AB6-83BD-74581E14FE5F}"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a:t>Click to edit Master title style</a:t>
            </a:r>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8AB26E17-7A3E-4AB6-83BD-74581E14FE5F}" type="slidenum">
              <a:rPr lang="en-US" smtClean="0"/>
              <a:t>‹#›</a:t>
            </a:fld>
            <a:endParaRPr lang="en-US"/>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CFA2D4F0-B79C-428B-ADBC-21E0135FC4E2}" type="datetimeFigureOut">
              <a:rPr lang="en-US" smtClean="0"/>
              <a:t>7/5/2024</a:t>
            </a:fld>
            <a:endParaRPr lang="en-US"/>
          </a:p>
        </p:txBody>
      </p:sp>
      <p:sp>
        <p:nvSpPr>
          <p:cNvPr id="6" name="Footer Placeholder 5"/>
          <p:cNvSpPr>
            <a:spLocks noGrp="1"/>
          </p:cNvSpPr>
          <p:nvPr>
            <p:ph type="ftr" sz="quarter" idx="11"/>
          </p:nvPr>
        </p:nvSpPr>
        <p:spPr>
          <a:xfrm>
            <a:off x="301752" y="6410848"/>
            <a:ext cx="3383280" cy="365760"/>
          </a:xfrm>
        </p:spPr>
        <p:txBody>
          <a:bodyPr/>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8AB26E17-7A3E-4AB6-83BD-74581E14FE5F}" type="slidenum">
              <a:rPr lang="en-US" smtClean="0"/>
              <a:t>‹#›</a:t>
            </a:fld>
            <a:endParaRPr lang="en-US"/>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a:t>Click to edit Master title style</a:t>
            </a:r>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CFA2D4F0-B79C-428B-ADBC-21E0135FC4E2}" type="datetimeFigureOut">
              <a:rPr lang="en-US" smtClean="0"/>
              <a:t>7/5/2024</a:t>
            </a:fld>
            <a:endParaRPr lang="en-US"/>
          </a:p>
        </p:txBody>
      </p:sp>
      <p:sp>
        <p:nvSpPr>
          <p:cNvPr id="6" name="Footer Placeholder 5"/>
          <p:cNvSpPr>
            <a:spLocks noGrp="1"/>
          </p:cNvSpPr>
          <p:nvPr>
            <p:ph type="ftr" sz="quarter" idx="11"/>
          </p:nvPr>
        </p:nvSpPr>
        <p:spPr>
          <a:xfrm>
            <a:off x="301752" y="6410848"/>
            <a:ext cx="3584448" cy="365760"/>
          </a:xfrm>
        </p:spPr>
        <p:txBody>
          <a:bodyPr/>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CFA2D4F0-B79C-428B-ADBC-21E0135FC4E2}" type="datetimeFigureOut">
              <a:rPr lang="en-US" smtClean="0"/>
              <a:t>7/5/2024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B26E17-7A3E-4AB6-83BD-74581E14FE5F}"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8AB26E17-7A3E-4AB6-83BD-74581E14FE5F}" type="slidenum">
              <a:rPr lang="en-US" smtClean="0"/>
              <a:t>‹#›</a:t>
            </a:fld>
            <a:endParaRPr lang="en-US"/>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CFA2D4F0-B79C-428B-ADBC-21E0135FC4E2}" type="datetimeFigureOut">
              <a:rPr lang="en-US" smtClean="0"/>
              <a:t>7/5/2024</a:t>
            </a:fld>
            <a:endParaRPr lang="en-US"/>
          </a:p>
        </p:txBody>
      </p:sp>
      <p:sp>
        <p:nvSpPr>
          <p:cNvPr id="5" name="Footer Placeholder 4"/>
          <p:cNvSpPr>
            <a:spLocks noGrp="1"/>
          </p:cNvSpPr>
          <p:nvPr>
            <p:ph type="ftr" sz="quarter" idx="11"/>
          </p:nvPr>
        </p:nvSpPr>
        <p:spPr/>
        <p:txBody>
          <a:bodyPr/>
          <a:lstStyle/>
          <a:p>
            <a:endParaRPr lang="en-US"/>
          </a:p>
        </p:txBody>
      </p:sp>
      <p:sp>
        <p:nvSpPr>
          <p:cNvPr id="2" name="Vertical Title 1"/>
          <p:cNvSpPr>
            <a:spLocks noGrp="1"/>
          </p:cNvSpPr>
          <p:nvPr>
            <p:ph type="title" orient="vert"/>
          </p:nvPr>
        </p:nvSpPr>
        <p:spPr>
          <a:xfrm>
            <a:off x="7391400" y="304801"/>
            <a:ext cx="1447800" cy="5851525"/>
          </a:xfrm>
        </p:spPr>
        <p:txBody>
          <a:bodyPr vert="eaVert"/>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CFA2D4F0-B79C-428B-ADBC-21E0135FC4E2}" type="datetimeFigureOut">
              <a:rPr lang="en-US" smtClean="0"/>
              <a:t>7/5/2024</a:t>
            </a:fld>
            <a:endParaRPr lang="en-US"/>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US"/>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8AB26E17-7A3E-4AB6-83BD-74581E14FE5F}" type="slidenum">
              <a:rPr lang="en-US" smtClean="0"/>
              <a:t>‹#›</a:t>
            </a:fld>
            <a:endParaRPr lang="en-US"/>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uowtsd-my.sharepoint.com/:v:/g/personal/1918159_student_uwtsd_ac_uk/EcIqCayl1P5FmvfdG8HyquYB9qyZgY4bFBnSIUOiTkmpoA?nav=eyJyZWZlcnJhbEluZm8iOnsicmVmZXJyYWxBcHAiOiJTdHJlYW1XZWJBcHAiLCJyZWZlcnJhbFZpZXciOiJTaGFyZURpYWxvZy1MaW5rIiwicmVmZXJyYWxBcHBQbGF0Zm9ybSI6IldlYiIsInJlZmVycmFsTW9kZSI6InZpZXcifX0%3D&amp;e=hcbcug" TargetMode="Externa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fkd.net.ua/index.php/fkd/article/download/1769/1787" TargetMode="External"/><Relationship Id="rId2" Type="http://schemas.openxmlformats.org/officeDocument/2006/relationships/hyperlink" Target="https://www.gov.uk/data-protection" TargetMode="External"/><Relationship Id="rId1" Type="http://schemas.openxmlformats.org/officeDocument/2006/relationships/slideLayout" Target="../slideLayouts/slideLayout2.xml"/><Relationship Id="rId4" Type="http://schemas.openxmlformats.org/officeDocument/2006/relationships/hyperlink" Target="https://library.oapen.org/bitstream/handle/20.500.12657/23142/1007012.pdf?sequenc#page=2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85720" y="2571744"/>
            <a:ext cx="8534400" cy="758952"/>
          </a:xfrm>
        </p:spPr>
        <p:txBody>
          <a:bodyPr>
            <a:noAutofit/>
          </a:bodyPr>
          <a:lstStyle/>
          <a:p>
            <a:br>
              <a:rPr lang="en-US" sz="4000" b="1" dirty="0">
                <a:solidFill>
                  <a:schemeClr val="tx1"/>
                </a:solidFill>
                <a:latin typeface="Times New Roman" pitchFamily="18" charset="0"/>
                <a:cs typeface="Times New Roman" pitchFamily="18" charset="0"/>
              </a:rPr>
            </a:br>
            <a:r>
              <a:rPr lang="en-US" sz="3600" b="1" dirty="0">
                <a:solidFill>
                  <a:schemeClr val="tx1"/>
                </a:solidFill>
                <a:latin typeface="Times New Roman" pitchFamily="18" charset="0"/>
                <a:cs typeface="Times New Roman" pitchFamily="18" charset="0"/>
              </a:rPr>
              <a:t>Research Methodology Presentation</a:t>
            </a:r>
            <a:br>
              <a:rPr lang="en-US" sz="4000" b="1" dirty="0">
                <a:solidFill>
                  <a:schemeClr val="tx1"/>
                </a:solidFill>
                <a:latin typeface="Times New Roman" pitchFamily="18" charset="0"/>
                <a:cs typeface="Times New Roman" pitchFamily="18" charset="0"/>
              </a:rPr>
            </a:br>
            <a:r>
              <a:rPr lang="en-US" sz="2000" b="1" dirty="0">
                <a:solidFill>
                  <a:schemeClr val="tx1"/>
                </a:solidFill>
                <a:latin typeface="Times New Roman" pitchFamily="18" charset="0"/>
                <a:cs typeface="Times New Roman" pitchFamily="18" charset="0"/>
              </a:rPr>
              <a:t>Elena Stanca 1918159</a:t>
            </a:r>
            <a:br>
              <a:rPr lang="en-US" sz="2000" b="1" dirty="0">
                <a:solidFill>
                  <a:schemeClr val="tx1"/>
                </a:solidFill>
                <a:latin typeface="Times New Roman" pitchFamily="18" charset="0"/>
                <a:cs typeface="Times New Roman" pitchFamily="18" charset="0"/>
              </a:rPr>
            </a:br>
            <a:br>
              <a:rPr lang="en-US" sz="2000" b="1" dirty="0">
                <a:solidFill>
                  <a:schemeClr val="tx1"/>
                </a:solidFill>
                <a:latin typeface="Times New Roman" pitchFamily="18" charset="0"/>
                <a:cs typeface="Times New Roman" pitchFamily="18" charset="0"/>
              </a:rPr>
            </a:br>
            <a:r>
              <a:rPr lang="en-US" sz="2000" b="1" dirty="0">
                <a:solidFill>
                  <a:schemeClr val="tx1"/>
                </a:solidFill>
                <a:latin typeface="Times New Roman" pitchFamily="18" charset="0"/>
                <a:cs typeface="Times New Roman" pitchFamily="18" charset="0"/>
              </a:rPr>
              <a:t>PowerPoint link:  </a:t>
            </a:r>
            <a:r>
              <a:rPr kumimoji="0" lang="en-US" altLang="en-US" sz="2000" b="0" i="0" u="none" strike="noStrike" cap="none" normalizeH="0" baseline="0" dirty="0">
                <a:ln>
                  <a:noFill/>
                </a:ln>
                <a:solidFill>
                  <a:schemeClr val="tx1"/>
                </a:solidFill>
                <a:effectLst/>
                <a:latin typeface="Arial" panose="020B0604020202020204" pitchFamily="34" charset="0"/>
                <a:hlinkClick r:id="rId2"/>
              </a:rPr>
              <a:t>Recording-20240705_140026.webm</a:t>
            </a:r>
            <a:br>
              <a:rPr kumimoji="0" lang="en-US" altLang="en-US" sz="2000" b="0" i="0" u="none" strike="noStrike" cap="none" normalizeH="0" baseline="0" dirty="0">
                <a:ln>
                  <a:noFill/>
                </a:ln>
                <a:solidFill>
                  <a:schemeClr val="tx1"/>
                </a:solidFill>
                <a:effectLst/>
                <a:latin typeface="Arial" panose="020B0604020202020204" pitchFamily="34" charset="0"/>
              </a:rPr>
            </a:br>
            <a:endParaRPr lang="en-US" sz="2000" b="1" dirty="0">
              <a:solidFill>
                <a:schemeClr val="tx1"/>
              </a:solidFill>
              <a:latin typeface="Times New Roman" pitchFamily="18" charset="0"/>
              <a:cs typeface="Times New Roman" pitchFamily="18" charset="0"/>
            </a:endParaRPr>
          </a:p>
        </p:txBody>
      </p:sp>
      <p:sp>
        <p:nvSpPr>
          <p:cNvPr id="3" name="Rectangle 2">
            <a:extLst>
              <a:ext uri="{FF2B5EF4-FFF2-40B4-BE49-F238E27FC236}">
                <a16:creationId xmlns:a16="http://schemas.microsoft.com/office/drawing/2014/main" id="{CA1A2932-FF14-1B8B-3612-2D7AA26E3D9B}"/>
              </a:ext>
            </a:extLst>
          </p:cNvPr>
          <p:cNvSpPr>
            <a:spLocks noChangeArrowheads="1"/>
          </p:cNvSpPr>
          <p:nvPr/>
        </p:nvSpPr>
        <p:spPr bwMode="auto">
          <a:xfrm>
            <a:off x="0" y="-184666"/>
            <a:ext cx="91440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0CB53-A169-29D1-11FE-6C7F18C86250}"/>
              </a:ext>
            </a:extLst>
          </p:cNvPr>
          <p:cNvSpPr>
            <a:spLocks noGrp="1"/>
          </p:cNvSpPr>
          <p:nvPr>
            <p:ph type="title"/>
          </p:nvPr>
        </p:nvSpPr>
        <p:spPr/>
        <p:txBody>
          <a:bodyPr>
            <a:normAutofit/>
          </a:bodyPr>
          <a:lstStyle/>
          <a:p>
            <a:r>
              <a:rPr lang="en-IN" sz="3200" b="1" dirty="0">
                <a:effectLst/>
                <a:latin typeface="Times New Roman" panose="02020603050405020304" pitchFamily="18" charset="0"/>
                <a:ea typeface="Calibri" panose="020F0502020204030204" pitchFamily="34" charset="0"/>
                <a:cs typeface="Times New Roman" panose="02020603050405020304" pitchFamily="18" charset="0"/>
              </a:rPr>
              <a:t>Introduction </a:t>
            </a:r>
            <a:endParaRPr lang="en-IN" sz="3200" b="1"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D7A66026-1257-CF7D-0900-D92375C626D3}"/>
              </a:ext>
            </a:extLst>
          </p:cNvPr>
          <p:cNvSpPr txBox="1"/>
          <p:nvPr/>
        </p:nvSpPr>
        <p:spPr>
          <a:xfrm>
            <a:off x="395536" y="1556792"/>
            <a:ext cx="8440616" cy="3798732"/>
          </a:xfrm>
          <a:prstGeom prst="rect">
            <a:avLst/>
          </a:prstGeom>
          <a:solidFill>
            <a:schemeClr val="bg2"/>
          </a:solidFill>
        </p:spPr>
        <p:txBody>
          <a:bodyPr wrap="square">
            <a:spAutoFit/>
          </a:bodyPr>
          <a:lstStyle/>
          <a:p>
            <a:pPr marL="342900" lvl="0" indent="-342900" algn="just">
              <a:lnSpc>
                <a:spcPct val="150000"/>
              </a:lnSpc>
              <a:spcAft>
                <a:spcPts val="800"/>
              </a:spcAft>
              <a:buFont typeface="Symbol" panose="05050102010706020507" pitchFamily="18" charset="2"/>
              <a:buChar char=""/>
            </a:pP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endParaRPr lang="en-IN" kern="1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The present chapter will discuss the philosophy, approach, strategy, design, data collection method, data sampling method, data analytical technique, ethical consideration, and study limitations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(Mukherjee, 2019)</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342900" lvl="0" indent="-342900" algn="just">
              <a:lnSpc>
                <a:spcPct val="150000"/>
              </a:lnSpc>
              <a:spcAft>
                <a:spcPts val="800"/>
              </a:spcAft>
              <a:buFont typeface="Symbol" panose="05050102010706020507" pitchFamily="18" charset="2"/>
              <a:buChar char=""/>
            </a:pPr>
            <a:endParaRPr lang="en-IN" kern="1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endParaRPr lang="en-IN"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endParaRPr lang="en-IN"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4187331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8A5BA-CFFE-1266-A626-F5F2E2B1516B}"/>
              </a:ext>
            </a:extLst>
          </p:cNvPr>
          <p:cNvSpPr>
            <a:spLocks noGrp="1"/>
          </p:cNvSpPr>
          <p:nvPr>
            <p:ph type="title"/>
          </p:nvPr>
        </p:nvSpPr>
        <p:spPr>
          <a:xfrm>
            <a:off x="304800" y="404664"/>
            <a:ext cx="8534400" cy="902968"/>
          </a:xfrm>
        </p:spPr>
        <p:txBody>
          <a:bodyPr>
            <a:noAutofit/>
          </a:bodyPr>
          <a:lstStyle/>
          <a:p>
            <a:br>
              <a:rPr lang="en-IN" sz="3200" b="1" kern="100" dirty="0">
                <a:effectLst/>
                <a:latin typeface="Times New Roman" panose="02020603050405020304" pitchFamily="18" charset="0"/>
                <a:ea typeface="Times New Roman" panose="02020603050405020304" pitchFamily="18" charset="0"/>
              </a:rPr>
            </a:br>
            <a:br>
              <a:rPr lang="en-IN" sz="3200" b="1" kern="100" dirty="0">
                <a:effectLst/>
                <a:latin typeface="Times New Roman" panose="02020603050405020304" pitchFamily="18" charset="0"/>
                <a:ea typeface="Times New Roman" panose="02020603050405020304" pitchFamily="18" charset="0"/>
              </a:rPr>
            </a:br>
            <a:r>
              <a:rPr lang="en-IN" sz="3200" b="1" kern="100" dirty="0">
                <a:effectLst/>
                <a:latin typeface="Times New Roman" panose="02020603050405020304" pitchFamily="18" charset="0"/>
                <a:ea typeface="Times New Roman" panose="02020603050405020304" pitchFamily="18" charset="0"/>
              </a:rPr>
              <a:t>Research Philosophy</a:t>
            </a:r>
            <a:br>
              <a:rPr lang="en-IN" sz="3200" b="1" kern="100" dirty="0">
                <a:effectLst/>
                <a:latin typeface="Times New Roman" panose="02020603050405020304" pitchFamily="18" charset="0"/>
                <a:ea typeface="Times New Roman" panose="02020603050405020304" pitchFamily="18" charset="0"/>
              </a:rPr>
            </a:br>
            <a:endParaRPr lang="en-IN" sz="3200" dirty="0"/>
          </a:p>
        </p:txBody>
      </p:sp>
      <p:sp>
        <p:nvSpPr>
          <p:cNvPr id="4" name="TextBox 3">
            <a:extLst>
              <a:ext uri="{FF2B5EF4-FFF2-40B4-BE49-F238E27FC236}">
                <a16:creationId xmlns:a16="http://schemas.microsoft.com/office/drawing/2014/main" id="{9BAAE2F8-5BDA-45F1-AEB9-E79D8089FCEB}"/>
              </a:ext>
            </a:extLst>
          </p:cNvPr>
          <p:cNvSpPr txBox="1"/>
          <p:nvPr/>
        </p:nvSpPr>
        <p:spPr>
          <a:xfrm>
            <a:off x="395536" y="1844824"/>
            <a:ext cx="4572000" cy="3952621"/>
          </a:xfrm>
          <a:prstGeom prst="rect">
            <a:avLst/>
          </a:prstGeom>
          <a:solidFill>
            <a:schemeClr val="bg2"/>
          </a:solidFill>
        </p:spPr>
        <p:txBody>
          <a:bodyPr wrap="square">
            <a:spAutoFit/>
          </a:bodyPr>
          <a:lstStyle/>
          <a:p>
            <a:pPr marL="342900" lvl="0" indent="-342900" algn="just">
              <a:lnSpc>
                <a:spcPct val="150000"/>
              </a:lnSpc>
              <a:spcAft>
                <a:spcPts val="800"/>
              </a:spcAft>
              <a:buFont typeface="Symbol" panose="05050102010706020507" pitchFamily="18" charset="2"/>
              <a:buChar char=""/>
            </a:pP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lvl="0" algn="just">
              <a:lnSpc>
                <a:spcPct val="150000"/>
              </a:lnSpc>
              <a:spcAft>
                <a:spcPts val="800"/>
              </a:spcAf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The present study will follow the positivism philosophy because this philosophy will guide the study to identify motivational principles followed by the managers to increase the productivity of the employees working in the food and beverage industry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Pandey and Pandey, 2021)</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342900" lvl="0" indent="-342900" algn="just">
              <a:lnSpc>
                <a:spcPct val="150000"/>
              </a:lnSpc>
              <a:spcAft>
                <a:spcPts val="800"/>
              </a:spcAft>
              <a:buFont typeface="Symbol" panose="05050102010706020507" pitchFamily="18" charset="2"/>
              <a:buChar char=""/>
            </a:pPr>
            <a:endParaRPr lang="en-IN"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Picture 5">
            <a:extLst>
              <a:ext uri="{FF2B5EF4-FFF2-40B4-BE49-F238E27FC236}">
                <a16:creationId xmlns:a16="http://schemas.microsoft.com/office/drawing/2014/main" id="{FD0287BE-1BDE-1E05-3DD6-67D1CFE5910F}"/>
              </a:ext>
            </a:extLst>
          </p:cNvPr>
          <p:cNvPicPr>
            <a:picLocks noChangeAspect="1"/>
          </p:cNvPicPr>
          <p:nvPr/>
        </p:nvPicPr>
        <p:blipFill>
          <a:blip r:embed="rId3"/>
          <a:stretch>
            <a:fillRect/>
          </a:stretch>
        </p:blipFill>
        <p:spPr>
          <a:xfrm>
            <a:off x="5076056" y="2276872"/>
            <a:ext cx="3816424" cy="2088232"/>
          </a:xfrm>
          <a:prstGeom prst="rect">
            <a:avLst/>
          </a:prstGeom>
        </p:spPr>
      </p:pic>
      <p:sp>
        <p:nvSpPr>
          <p:cNvPr id="7" name="TextBox 6">
            <a:extLst>
              <a:ext uri="{FF2B5EF4-FFF2-40B4-BE49-F238E27FC236}">
                <a16:creationId xmlns:a16="http://schemas.microsoft.com/office/drawing/2014/main" id="{F6455FEF-9391-EB9C-B8D7-57428DDF4943}"/>
              </a:ext>
            </a:extLst>
          </p:cNvPr>
          <p:cNvSpPr txBox="1"/>
          <p:nvPr/>
        </p:nvSpPr>
        <p:spPr>
          <a:xfrm>
            <a:off x="5520341" y="4437112"/>
            <a:ext cx="2927853" cy="461665"/>
          </a:xfrm>
          <a:prstGeom prst="rect">
            <a:avLst/>
          </a:prstGeom>
          <a:noFill/>
        </p:spPr>
        <p:txBody>
          <a:bodyPr wrap="none" rtlCol="0">
            <a:spAutoFit/>
          </a:bodyPr>
          <a:lstStyle/>
          <a:p>
            <a:pPr algn="ctr"/>
            <a:r>
              <a:rPr lang="en-IN" sz="1200" b="1" dirty="0">
                <a:latin typeface="Times New Roman" panose="02020603050405020304" pitchFamily="18" charset="0"/>
                <a:cs typeface="Times New Roman" panose="02020603050405020304" pitchFamily="18" charset="0"/>
              </a:rPr>
              <a:t>Figure: Pathway to Positivism Philosophy</a:t>
            </a:r>
          </a:p>
          <a:p>
            <a:pPr algn="ctr"/>
            <a:r>
              <a:rPr lang="en-IN" sz="1200" dirty="0">
                <a:latin typeface="Times New Roman" panose="02020603050405020304" pitchFamily="18" charset="0"/>
                <a:cs typeface="Times New Roman" panose="02020603050405020304" pitchFamily="18" charset="0"/>
              </a:rPr>
              <a:t>(Source: </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Pandey and Pandey, 2021)</a:t>
            </a:r>
            <a:r>
              <a:rPr lang="en-IN" sz="1200"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29711587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595F1-420E-7502-799A-D56F109457EC}"/>
              </a:ext>
            </a:extLst>
          </p:cNvPr>
          <p:cNvSpPr>
            <a:spLocks noGrp="1"/>
          </p:cNvSpPr>
          <p:nvPr>
            <p:ph type="title"/>
          </p:nvPr>
        </p:nvSpPr>
        <p:spPr/>
        <p:txBody>
          <a:bodyPr>
            <a:normAutofit/>
          </a:bodyPr>
          <a:lstStyle/>
          <a:p>
            <a:r>
              <a:rPr lang="en-IN" sz="3200" b="1" dirty="0">
                <a:effectLst/>
                <a:latin typeface="Times New Roman" panose="02020603050405020304" pitchFamily="18" charset="0"/>
                <a:ea typeface="Calibri" panose="020F0502020204030204" pitchFamily="34" charset="0"/>
                <a:cs typeface="Times New Roman" panose="02020603050405020304" pitchFamily="18" charset="0"/>
              </a:rPr>
              <a:t>Research Approach </a:t>
            </a:r>
            <a:endParaRPr lang="en-IN" sz="3200" b="1"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EA251199-74A7-C761-CFB4-6698B15B878C}"/>
              </a:ext>
            </a:extLst>
          </p:cNvPr>
          <p:cNvSpPr txBox="1"/>
          <p:nvPr/>
        </p:nvSpPr>
        <p:spPr>
          <a:xfrm>
            <a:off x="395536" y="1556792"/>
            <a:ext cx="4572000" cy="4470711"/>
          </a:xfrm>
          <a:prstGeom prst="rect">
            <a:avLst/>
          </a:prstGeom>
          <a:solidFill>
            <a:schemeClr val="bg2"/>
          </a:solidFill>
        </p:spPr>
        <p:txBody>
          <a:bodyPr wrap="square">
            <a:spAutoFit/>
          </a:bodyPr>
          <a:lstStyle/>
          <a:p>
            <a:pPr marL="342900" lvl="0" indent="-342900" algn="just">
              <a:lnSpc>
                <a:spcPct val="150000"/>
              </a:lnSpc>
              <a:spcAft>
                <a:spcPts val="800"/>
              </a:spcAft>
              <a:buFont typeface="Symbol" panose="05050102010706020507" pitchFamily="18" charset="2"/>
              <a:buChar char=""/>
            </a:pP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lvl="0" algn="just">
              <a:lnSpc>
                <a:spcPct val="150000"/>
              </a:lnSpc>
              <a:spcAft>
                <a:spcPts val="800"/>
              </a:spcAf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The present study will follow a deductive approach to introduce a new arena of information by testing hypotheses and models on motivational perspectives used by managers to motivate employees working in the Food and Beverages industry of the UK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(Mukherjee, 2019)</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342900" lvl="0" indent="-342900" algn="just">
              <a:lnSpc>
                <a:spcPct val="150000"/>
              </a:lnSpc>
              <a:spcAft>
                <a:spcPts val="800"/>
              </a:spcAft>
              <a:buFont typeface="Symbol" panose="05050102010706020507" pitchFamily="18" charset="2"/>
              <a:buChar char=""/>
            </a:pP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endParaRPr lang="en-IN"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Picture 5">
            <a:extLst>
              <a:ext uri="{FF2B5EF4-FFF2-40B4-BE49-F238E27FC236}">
                <a16:creationId xmlns:a16="http://schemas.microsoft.com/office/drawing/2014/main" id="{0CDBA074-1BCA-4BB5-5A61-275B52B59EE6}"/>
              </a:ext>
            </a:extLst>
          </p:cNvPr>
          <p:cNvPicPr>
            <a:picLocks noChangeAspect="1"/>
          </p:cNvPicPr>
          <p:nvPr/>
        </p:nvPicPr>
        <p:blipFill>
          <a:blip r:embed="rId3"/>
          <a:stretch>
            <a:fillRect/>
          </a:stretch>
        </p:blipFill>
        <p:spPr>
          <a:xfrm>
            <a:off x="5220072" y="1772816"/>
            <a:ext cx="3616080" cy="2957100"/>
          </a:xfrm>
          <a:prstGeom prst="rect">
            <a:avLst/>
          </a:prstGeom>
        </p:spPr>
      </p:pic>
      <p:sp>
        <p:nvSpPr>
          <p:cNvPr id="7" name="TextBox 6">
            <a:extLst>
              <a:ext uri="{FF2B5EF4-FFF2-40B4-BE49-F238E27FC236}">
                <a16:creationId xmlns:a16="http://schemas.microsoft.com/office/drawing/2014/main" id="{903B4EDA-1474-B17A-B1A9-5E640A3A72AA}"/>
              </a:ext>
            </a:extLst>
          </p:cNvPr>
          <p:cNvSpPr txBox="1"/>
          <p:nvPr/>
        </p:nvSpPr>
        <p:spPr>
          <a:xfrm>
            <a:off x="5613077" y="4869160"/>
            <a:ext cx="2830070" cy="461665"/>
          </a:xfrm>
          <a:prstGeom prst="rect">
            <a:avLst/>
          </a:prstGeom>
          <a:noFill/>
        </p:spPr>
        <p:txBody>
          <a:bodyPr wrap="none" rtlCol="0">
            <a:spAutoFit/>
          </a:bodyPr>
          <a:lstStyle/>
          <a:p>
            <a:pPr algn="ctr"/>
            <a:r>
              <a:rPr lang="en-IN" sz="1200" b="1" dirty="0">
                <a:latin typeface="Times New Roman" panose="02020603050405020304" pitchFamily="18" charset="0"/>
                <a:cs typeface="Times New Roman" panose="02020603050405020304" pitchFamily="18" charset="0"/>
              </a:rPr>
              <a:t>Figure: Pathway to Deductive Approach</a:t>
            </a:r>
          </a:p>
          <a:p>
            <a:pPr algn="ctr"/>
            <a:r>
              <a:rPr lang="en-IN" sz="1200" dirty="0">
                <a:latin typeface="Times New Roman" panose="02020603050405020304" pitchFamily="18" charset="0"/>
                <a:cs typeface="Times New Roman" panose="02020603050405020304" pitchFamily="18" charset="0"/>
              </a:rPr>
              <a:t>(Source: </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Mukherjee, 2019)</a:t>
            </a:r>
            <a:r>
              <a:rPr lang="en-IN" sz="1200"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23088447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5D2BF-F9C0-F313-4ACE-9F377B980E71}"/>
              </a:ext>
            </a:extLst>
          </p:cNvPr>
          <p:cNvSpPr>
            <a:spLocks noGrp="1"/>
          </p:cNvSpPr>
          <p:nvPr>
            <p:ph type="title"/>
          </p:nvPr>
        </p:nvSpPr>
        <p:spPr/>
        <p:txBody>
          <a:bodyPr>
            <a:normAutofit/>
          </a:bodyPr>
          <a:lstStyle/>
          <a:p>
            <a:r>
              <a:rPr lang="en-IN" sz="3200" b="1" dirty="0">
                <a:effectLst/>
                <a:latin typeface="Times New Roman" panose="02020603050405020304" pitchFamily="18" charset="0"/>
                <a:ea typeface="Calibri" panose="020F0502020204030204" pitchFamily="34" charset="0"/>
                <a:cs typeface="Times New Roman" panose="02020603050405020304" pitchFamily="18" charset="0"/>
              </a:rPr>
              <a:t>Research Strategy </a:t>
            </a:r>
            <a:endParaRPr lang="en-IN" sz="3200" b="1"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3DE5F67B-4F8C-514D-2A5C-732A1E50C8A8}"/>
              </a:ext>
            </a:extLst>
          </p:cNvPr>
          <p:cNvSpPr txBox="1"/>
          <p:nvPr/>
        </p:nvSpPr>
        <p:spPr>
          <a:xfrm>
            <a:off x="1373724" y="1700808"/>
            <a:ext cx="6390456" cy="3952621"/>
          </a:xfrm>
          <a:prstGeom prst="rect">
            <a:avLst/>
          </a:prstGeom>
          <a:solidFill>
            <a:schemeClr val="bg2"/>
          </a:solidFill>
        </p:spPr>
        <p:txBody>
          <a:bodyPr wrap="square">
            <a:spAutoFit/>
          </a:bodyPr>
          <a:lstStyle/>
          <a:p>
            <a:pPr marL="342900" lvl="0" indent="-342900" algn="just">
              <a:lnSpc>
                <a:spcPct val="150000"/>
              </a:lnSpc>
              <a:spcAft>
                <a:spcPts val="800"/>
              </a:spcAft>
              <a:buFont typeface="Symbol" panose="05050102010706020507" pitchFamily="18" charset="2"/>
              <a:buChar char=""/>
            </a:pP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The present study will follow a quantitative strategy to gain knowledge on how the employees are motivated by the managers while working in a food and beverage company, such as Graze. The quantitative method will allow the study to gain insights into the proportionated opinions of the participants in numeric order so that the results become transparent in the context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(Nayak and Singh, 2021)</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342900" lvl="0" indent="-342900" algn="just">
              <a:lnSpc>
                <a:spcPct val="150000"/>
              </a:lnSpc>
              <a:spcAft>
                <a:spcPts val="800"/>
              </a:spcAft>
              <a:buFont typeface="Symbol" panose="05050102010706020507" pitchFamily="18" charset="2"/>
              <a:buChar char=""/>
            </a:pPr>
            <a:endParaRPr lang="en-IN"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699568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F71A1-5932-B798-C5F4-4541468DAA6D}"/>
              </a:ext>
            </a:extLst>
          </p:cNvPr>
          <p:cNvSpPr>
            <a:spLocks noGrp="1"/>
          </p:cNvSpPr>
          <p:nvPr>
            <p:ph type="title"/>
          </p:nvPr>
        </p:nvSpPr>
        <p:spPr/>
        <p:txBody>
          <a:bodyPr>
            <a:normAutofit/>
          </a:bodyPr>
          <a:lstStyle/>
          <a:p>
            <a:r>
              <a:rPr lang="en-IN" sz="3200" b="1" dirty="0">
                <a:effectLst/>
                <a:latin typeface="Times New Roman" panose="02020603050405020304" pitchFamily="18" charset="0"/>
                <a:ea typeface="Calibri" panose="020F0502020204030204" pitchFamily="34" charset="0"/>
                <a:cs typeface="Times New Roman" panose="02020603050405020304" pitchFamily="18" charset="0"/>
              </a:rPr>
              <a:t>Research Design</a:t>
            </a:r>
            <a:endParaRPr lang="en-IN" sz="3200" b="1"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667B3ECA-B931-346D-F14D-E36C63359278}"/>
              </a:ext>
            </a:extLst>
          </p:cNvPr>
          <p:cNvSpPr txBox="1"/>
          <p:nvPr/>
        </p:nvSpPr>
        <p:spPr>
          <a:xfrm>
            <a:off x="467544" y="1916832"/>
            <a:ext cx="4572000" cy="3537122"/>
          </a:xfrm>
          <a:prstGeom prst="rect">
            <a:avLst/>
          </a:prstGeom>
          <a:solidFill>
            <a:schemeClr val="bg2"/>
          </a:solidFill>
        </p:spPr>
        <p:txBody>
          <a:bodyPr wrap="square">
            <a:spAutoFit/>
          </a:bodyPr>
          <a:lstStyle/>
          <a:p>
            <a:pPr algn="just">
              <a:lnSpc>
                <a:spcPct val="150000"/>
              </a:lnSpc>
              <a:spcAft>
                <a:spcPts val="800"/>
              </a:spcAft>
            </a:pP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The present study will follow an explanatory research design to explain or illustrate the meaning of the answers given by the employees (participants) working in the food and beverages company during the survey method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Eisend</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Kuss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2019)</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lnSpc>
                <a:spcPct val="150000"/>
              </a:lnSpc>
              <a:spcAft>
                <a:spcPts val="800"/>
              </a:spcAft>
            </a:pPr>
            <a:endParaRPr lang="en-IN"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Picture 5">
            <a:extLst>
              <a:ext uri="{FF2B5EF4-FFF2-40B4-BE49-F238E27FC236}">
                <a16:creationId xmlns:a16="http://schemas.microsoft.com/office/drawing/2014/main" id="{196C511C-47CC-1668-5302-43E20BAEB300}"/>
              </a:ext>
            </a:extLst>
          </p:cNvPr>
          <p:cNvPicPr>
            <a:picLocks noChangeAspect="1"/>
          </p:cNvPicPr>
          <p:nvPr/>
        </p:nvPicPr>
        <p:blipFill>
          <a:blip r:embed="rId3"/>
          <a:stretch>
            <a:fillRect/>
          </a:stretch>
        </p:blipFill>
        <p:spPr>
          <a:xfrm>
            <a:off x="5183548" y="1916832"/>
            <a:ext cx="3646500" cy="2741341"/>
          </a:xfrm>
          <a:prstGeom prst="rect">
            <a:avLst/>
          </a:prstGeom>
        </p:spPr>
      </p:pic>
      <p:sp>
        <p:nvSpPr>
          <p:cNvPr id="7" name="TextBox 6">
            <a:extLst>
              <a:ext uri="{FF2B5EF4-FFF2-40B4-BE49-F238E27FC236}">
                <a16:creationId xmlns:a16="http://schemas.microsoft.com/office/drawing/2014/main" id="{EDF53645-A3C3-B611-0975-82FE22F5CE8C}"/>
              </a:ext>
            </a:extLst>
          </p:cNvPr>
          <p:cNvSpPr txBox="1"/>
          <p:nvPr/>
        </p:nvSpPr>
        <p:spPr>
          <a:xfrm>
            <a:off x="5700217" y="4869160"/>
            <a:ext cx="2655792" cy="461665"/>
          </a:xfrm>
          <a:prstGeom prst="rect">
            <a:avLst/>
          </a:prstGeom>
          <a:noFill/>
        </p:spPr>
        <p:txBody>
          <a:bodyPr wrap="none" rtlCol="0">
            <a:spAutoFit/>
          </a:bodyPr>
          <a:lstStyle/>
          <a:p>
            <a:pPr algn="ctr"/>
            <a:r>
              <a:rPr lang="en-IN" sz="1200" b="1" dirty="0">
                <a:latin typeface="Times New Roman" panose="02020603050405020304" pitchFamily="18" charset="0"/>
                <a:cs typeface="Times New Roman" panose="02020603050405020304" pitchFamily="18" charset="0"/>
              </a:rPr>
              <a:t>Figure: Explanatory Research Design</a:t>
            </a:r>
          </a:p>
          <a:p>
            <a:pPr algn="ctr"/>
            <a:r>
              <a:rPr lang="en-IN" sz="1200" dirty="0">
                <a:latin typeface="Times New Roman" panose="02020603050405020304" pitchFamily="18" charset="0"/>
                <a:cs typeface="Times New Roman" panose="02020603050405020304" pitchFamily="18" charset="0"/>
              </a:rPr>
              <a:t>(Source: </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Eisend</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GB" sz="1200" kern="100" dirty="0" err="1">
                <a:effectLst/>
                <a:latin typeface="Times New Roman" panose="02020603050405020304" pitchFamily="18" charset="0"/>
                <a:ea typeface="Calibri" panose="020F0502020204030204" pitchFamily="34" charset="0"/>
                <a:cs typeface="Times New Roman" panose="02020603050405020304" pitchFamily="18" charset="0"/>
              </a:rPr>
              <a:t>Kuss</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 2019)</a:t>
            </a:r>
            <a:r>
              <a:rPr lang="en-IN" sz="1200"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18345650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E1BA4-44F7-69A7-556A-C2CA41BCAE04}"/>
              </a:ext>
            </a:extLst>
          </p:cNvPr>
          <p:cNvSpPr>
            <a:spLocks noGrp="1"/>
          </p:cNvSpPr>
          <p:nvPr>
            <p:ph type="title"/>
          </p:nvPr>
        </p:nvSpPr>
        <p:spPr>
          <a:xfrm>
            <a:off x="304800" y="801680"/>
            <a:ext cx="8534400" cy="510880"/>
          </a:xfrm>
        </p:spPr>
        <p:txBody>
          <a:bodyPr>
            <a:noAutofit/>
          </a:bodyPr>
          <a:lstStyle/>
          <a:p>
            <a:r>
              <a:rPr lang="en-IN" sz="3200" b="1" kern="100" dirty="0">
                <a:effectLst/>
                <a:latin typeface="Times New Roman" panose="02020603050405020304" pitchFamily="18" charset="0"/>
                <a:ea typeface="Times New Roman" panose="02020603050405020304" pitchFamily="18" charset="0"/>
              </a:rPr>
              <a:t>Data Collection Method</a:t>
            </a:r>
            <a:br>
              <a:rPr lang="en-IN" sz="3200" b="1" kern="100" dirty="0">
                <a:effectLst/>
                <a:latin typeface="Times New Roman" panose="02020603050405020304" pitchFamily="18" charset="0"/>
                <a:ea typeface="Times New Roman" panose="02020603050405020304" pitchFamily="18" charset="0"/>
              </a:rPr>
            </a:br>
            <a:endParaRPr lang="en-IN" sz="3200" dirty="0"/>
          </a:p>
        </p:txBody>
      </p:sp>
      <p:sp>
        <p:nvSpPr>
          <p:cNvPr id="4" name="TextBox 3">
            <a:extLst>
              <a:ext uri="{FF2B5EF4-FFF2-40B4-BE49-F238E27FC236}">
                <a16:creationId xmlns:a16="http://schemas.microsoft.com/office/drawing/2014/main" id="{A712870E-DF49-D4EA-E6DD-CD551CA2E069}"/>
              </a:ext>
            </a:extLst>
          </p:cNvPr>
          <p:cNvSpPr txBox="1"/>
          <p:nvPr/>
        </p:nvSpPr>
        <p:spPr>
          <a:xfrm>
            <a:off x="304800" y="1628800"/>
            <a:ext cx="5782416" cy="4202882"/>
          </a:xfrm>
          <a:prstGeom prst="rect">
            <a:avLst/>
          </a:prstGeom>
          <a:solidFill>
            <a:schemeClr val="bg2"/>
          </a:solidFill>
        </p:spPr>
        <p:txBody>
          <a:bodyPr wrap="square">
            <a:spAutoFit/>
          </a:bodyPr>
          <a:lstStyle/>
          <a:p>
            <a:pPr marL="342900" lvl="0" indent="-342900" algn="just">
              <a:lnSpc>
                <a:spcPct val="150000"/>
              </a:lnSpc>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The present study will follow the primary quantitative data collection method by questionnaire-based survey technique through the involvement of thirty participants who are employees of the Food and beverage industry. </a:t>
            </a:r>
            <a:endParaRPr lang="en-IN"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The survey questionnaire will consist of close-ended questions with four to five options for each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Mishra and Alok, 2022)</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The participants will be contacted through social media platforms.</a:t>
            </a:r>
            <a:endParaRPr lang="en-IN"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The first thirty responders will be selected for the study. </a:t>
            </a:r>
            <a:endParaRPr lang="en-IN"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Picture 5">
            <a:extLst>
              <a:ext uri="{FF2B5EF4-FFF2-40B4-BE49-F238E27FC236}">
                <a16:creationId xmlns:a16="http://schemas.microsoft.com/office/drawing/2014/main" id="{102202FF-BF19-B43C-271D-150B734E992B}"/>
              </a:ext>
            </a:extLst>
          </p:cNvPr>
          <p:cNvPicPr>
            <a:picLocks noChangeAspect="1"/>
          </p:cNvPicPr>
          <p:nvPr/>
        </p:nvPicPr>
        <p:blipFill>
          <a:blip r:embed="rId3"/>
          <a:stretch>
            <a:fillRect/>
          </a:stretch>
        </p:blipFill>
        <p:spPr>
          <a:xfrm>
            <a:off x="6156176" y="1628800"/>
            <a:ext cx="2831321" cy="3312368"/>
          </a:xfrm>
          <a:prstGeom prst="rect">
            <a:avLst/>
          </a:prstGeom>
        </p:spPr>
      </p:pic>
      <p:sp>
        <p:nvSpPr>
          <p:cNvPr id="7" name="TextBox 6">
            <a:extLst>
              <a:ext uri="{FF2B5EF4-FFF2-40B4-BE49-F238E27FC236}">
                <a16:creationId xmlns:a16="http://schemas.microsoft.com/office/drawing/2014/main" id="{33EEDD0A-6F09-6F57-0A72-7F1126E43815}"/>
              </a:ext>
            </a:extLst>
          </p:cNvPr>
          <p:cNvSpPr txBox="1"/>
          <p:nvPr/>
        </p:nvSpPr>
        <p:spPr>
          <a:xfrm>
            <a:off x="6388240" y="4941168"/>
            <a:ext cx="2246128" cy="461665"/>
          </a:xfrm>
          <a:prstGeom prst="rect">
            <a:avLst/>
          </a:prstGeom>
          <a:noFill/>
        </p:spPr>
        <p:txBody>
          <a:bodyPr wrap="none" rtlCol="0">
            <a:spAutoFit/>
          </a:bodyPr>
          <a:lstStyle/>
          <a:p>
            <a:pPr algn="ctr"/>
            <a:r>
              <a:rPr lang="en-IN" sz="1200" b="1" dirty="0">
                <a:latin typeface="Times New Roman" panose="02020603050405020304" pitchFamily="18" charset="0"/>
                <a:cs typeface="Times New Roman" panose="02020603050405020304" pitchFamily="18" charset="0"/>
              </a:rPr>
              <a:t>Figure: Survey questionnaire</a:t>
            </a:r>
          </a:p>
          <a:p>
            <a:pPr algn="ctr"/>
            <a:r>
              <a:rPr lang="en-IN" sz="1200" dirty="0">
                <a:latin typeface="Times New Roman" panose="02020603050405020304" pitchFamily="18" charset="0"/>
                <a:cs typeface="Times New Roman" panose="02020603050405020304" pitchFamily="18" charset="0"/>
              </a:rPr>
              <a:t>(Source: </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Mishra and Alok, 2022)</a:t>
            </a:r>
            <a:r>
              <a:rPr lang="en-IN" sz="1200"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35480088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341D9-4451-3A1C-E035-100CDBF8DFDA}"/>
              </a:ext>
            </a:extLst>
          </p:cNvPr>
          <p:cNvSpPr>
            <a:spLocks noGrp="1"/>
          </p:cNvSpPr>
          <p:nvPr>
            <p:ph type="title"/>
          </p:nvPr>
        </p:nvSpPr>
        <p:spPr/>
        <p:txBody>
          <a:bodyPr>
            <a:normAutofit/>
          </a:bodyPr>
          <a:lstStyle/>
          <a:p>
            <a:r>
              <a:rPr lang="en-IN" sz="3200" dirty="0">
                <a:effectLst/>
                <a:latin typeface="Times New Roman" panose="02020603050405020304" pitchFamily="18" charset="0"/>
                <a:ea typeface="Calibri" panose="020F0502020204030204" pitchFamily="34" charset="0"/>
                <a:cs typeface="Times New Roman" panose="02020603050405020304" pitchFamily="18" charset="0"/>
              </a:rPr>
              <a:t>Data Sampling Method</a:t>
            </a:r>
            <a:endParaRPr lang="en-IN" sz="3200"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8FA0D75E-D4D4-F846-FE6E-2C7DB453234B}"/>
              </a:ext>
            </a:extLst>
          </p:cNvPr>
          <p:cNvSpPr txBox="1"/>
          <p:nvPr/>
        </p:nvSpPr>
        <p:spPr>
          <a:xfrm>
            <a:off x="395536" y="1772816"/>
            <a:ext cx="8440616" cy="3838871"/>
          </a:xfrm>
          <a:prstGeom prst="rect">
            <a:avLst/>
          </a:prstGeom>
          <a:solidFill>
            <a:schemeClr val="bg2"/>
          </a:solidFill>
        </p:spPr>
        <p:txBody>
          <a:bodyPr wrap="square">
            <a:spAutoFit/>
          </a:bodyPr>
          <a:lstStyle/>
          <a:p>
            <a:pPr marL="342900" lvl="0" indent="-342900" algn="just">
              <a:lnSpc>
                <a:spcPct val="150000"/>
              </a:lnSpc>
              <a:spcAft>
                <a:spcPts val="800"/>
              </a:spcAft>
              <a:buFont typeface="Symbol" panose="05050102010706020507" pitchFamily="18" charset="2"/>
              <a:buChar char=""/>
            </a:pP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endParaRPr lang="en-IN" kern="100" dirty="0">
              <a:latin typeface="Times New Roman" panose="02020603050405020304" pitchFamily="18" charset="0"/>
              <a:ea typeface="Calibri" panose="020F0502020204030204" pitchFamily="34" charset="0"/>
              <a:cs typeface="Times New Roman" panose="02020603050405020304" pitchFamily="18" charset="0"/>
            </a:endParaRPr>
          </a:p>
          <a:p>
            <a:pPr lvl="0" algn="just">
              <a:lnSpc>
                <a:spcPct val="150000"/>
              </a:lnSpc>
              <a:spcAft>
                <a:spcPts val="800"/>
              </a:spcAft>
            </a:pPr>
            <a:endParaRPr lang="en-IN" kern="1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The inclusion criteria for participant enrolment include employees with work experience of at least five years in the industry. The study will exclude the participants having an experience of less than this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Dubey and Kothari, 2022)</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342900" lvl="0" indent="-342900" algn="just">
              <a:lnSpc>
                <a:spcPct val="150000"/>
              </a:lnSpc>
              <a:spcAft>
                <a:spcPts val="800"/>
              </a:spcAft>
              <a:buFont typeface="Symbol" panose="05050102010706020507" pitchFamily="18" charset="2"/>
              <a:buChar char=""/>
            </a:pPr>
            <a:endParaRPr lang="en-IN" kern="1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endParaRPr lang="en-IN" sz="16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0597373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b="1" dirty="0">
                <a:latin typeface="Times New Roman" pitchFamily="18" charset="0"/>
                <a:cs typeface="Times New Roman" pitchFamily="18" charset="0"/>
              </a:rPr>
              <a:t>Techniques and Procedures</a:t>
            </a:r>
            <a:endParaRPr lang="en-US" dirty="0">
              <a:latin typeface="Times New Roman" pitchFamily="18" charset="0"/>
              <a:cs typeface="Times New Roman" pitchFamily="18" charset="0"/>
            </a:endParaRPr>
          </a:p>
        </p:txBody>
      </p:sp>
      <p:sp>
        <p:nvSpPr>
          <p:cNvPr id="4" name="Content Placeholder 3"/>
          <p:cNvSpPr>
            <a:spLocks noGrp="1"/>
          </p:cNvSpPr>
          <p:nvPr>
            <p:ph sz="quarter" idx="1"/>
          </p:nvPr>
        </p:nvSpPr>
        <p:spPr>
          <a:xfrm>
            <a:off x="301752" y="1527048"/>
            <a:ext cx="5984760" cy="4572000"/>
          </a:xfrm>
        </p:spPr>
        <p:txBody>
          <a:bodyPr>
            <a:normAutofit/>
          </a:bodyPr>
          <a:lstStyle/>
          <a:p>
            <a:pPr fontAlgn="base"/>
            <a:r>
              <a:rPr lang="en-US" sz="2000" dirty="0">
                <a:latin typeface="Times New Roman" pitchFamily="18" charset="0"/>
                <a:cs typeface="Times New Roman" pitchFamily="18" charset="0"/>
              </a:rPr>
              <a:t>The study will employee surveys to collect data</a:t>
            </a:r>
          </a:p>
          <a:p>
            <a:pPr fontAlgn="base"/>
            <a:r>
              <a:rPr lang="en-US" sz="2000" dirty="0">
                <a:latin typeface="Times New Roman" pitchFamily="18" charset="0"/>
                <a:cs typeface="Times New Roman" pitchFamily="18" charset="0"/>
              </a:rPr>
              <a:t>The researcher will make connections with employees via digital channels</a:t>
            </a:r>
          </a:p>
          <a:p>
            <a:pPr fontAlgn="base"/>
            <a:r>
              <a:rPr lang="en-US" sz="2000" dirty="0">
                <a:latin typeface="Times New Roman" pitchFamily="18" charset="0"/>
                <a:cs typeface="Times New Roman" pitchFamily="18" charset="0"/>
              </a:rPr>
              <a:t>The research will use Google Forms to collect employees’ responses</a:t>
            </a:r>
          </a:p>
          <a:p>
            <a:pPr fontAlgn="base"/>
            <a:r>
              <a:rPr lang="en-US" sz="2000" dirty="0">
                <a:latin typeface="Times New Roman" pitchFamily="18" charset="0"/>
                <a:cs typeface="Times New Roman" pitchFamily="18" charset="0"/>
              </a:rPr>
              <a:t>Gathered datasets will be analysed through Descriptive Data Analysis</a:t>
            </a:r>
          </a:p>
          <a:p>
            <a:endParaRPr lang="en-US" sz="2000" dirty="0">
              <a:latin typeface="Times New Roman" pitchFamily="18" charset="0"/>
              <a:cs typeface="Times New Roman" pitchFamily="18" charset="0"/>
            </a:endParaRPr>
          </a:p>
        </p:txBody>
      </p:sp>
      <p:pic>
        <p:nvPicPr>
          <p:cNvPr id="12290" name="Picture 2" descr="Research Methodology"/>
          <p:cNvPicPr>
            <a:picLocks noChangeAspect="1" noChangeArrowheads="1"/>
          </p:cNvPicPr>
          <p:nvPr/>
        </p:nvPicPr>
        <p:blipFill>
          <a:blip r:embed="rId3"/>
          <a:srcRect/>
          <a:stretch>
            <a:fillRect/>
          </a:stretch>
        </p:blipFill>
        <p:spPr bwMode="auto">
          <a:xfrm>
            <a:off x="4786314" y="3763866"/>
            <a:ext cx="4135466" cy="2326199"/>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itchFamily="18" charset="0"/>
                <a:cs typeface="Times New Roman" pitchFamily="18" charset="0"/>
              </a:rPr>
              <a:t>Data Analysis </a:t>
            </a:r>
            <a:endParaRPr lang="en-US" dirty="0">
              <a:latin typeface="Times New Roman" pitchFamily="18" charset="0"/>
              <a:cs typeface="Times New Roman" pitchFamily="18" charset="0"/>
            </a:endParaRPr>
          </a:p>
        </p:txBody>
      </p:sp>
      <p:sp>
        <p:nvSpPr>
          <p:cNvPr id="3" name="Content Placeholder 2"/>
          <p:cNvSpPr>
            <a:spLocks noGrp="1"/>
          </p:cNvSpPr>
          <p:nvPr>
            <p:ph sz="quarter" idx="1"/>
          </p:nvPr>
        </p:nvSpPr>
        <p:spPr/>
        <p:txBody>
          <a:bodyPr/>
          <a:lstStyle/>
          <a:p>
            <a:pPr fontAlgn="base"/>
            <a:r>
              <a:rPr lang="en-US" dirty="0">
                <a:latin typeface="Times New Roman" pitchFamily="18" charset="0"/>
                <a:cs typeface="Times New Roman" pitchFamily="18" charset="0"/>
              </a:rPr>
              <a:t>The researcher will employ Descriptive Data Analysis by close-ended surveys</a:t>
            </a:r>
          </a:p>
          <a:p>
            <a:pPr fontAlgn="base"/>
            <a:r>
              <a:rPr lang="en-US" dirty="0">
                <a:latin typeface="Times New Roman" pitchFamily="18" charset="0"/>
                <a:cs typeface="Times New Roman" pitchFamily="18" charset="0"/>
              </a:rPr>
              <a:t>The researcher will use charts and graphs to identify the tendencies of responses</a:t>
            </a:r>
          </a:p>
          <a:p>
            <a:pPr fontAlgn="base"/>
            <a:r>
              <a:rPr lang="en-US" dirty="0">
                <a:latin typeface="Times New Roman" pitchFamily="18" charset="0"/>
                <a:cs typeface="Times New Roman" pitchFamily="18" charset="0"/>
              </a:rPr>
              <a:t>This study will classify responses among three segments, positive, negative and moderate</a:t>
            </a:r>
          </a:p>
          <a:p>
            <a:endParaRPr lang="en-US" dirty="0">
              <a:latin typeface="Times New Roman" pitchFamily="18" charset="0"/>
              <a:cs typeface="Times New Roman"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itchFamily="18" charset="0"/>
                <a:cs typeface="Times New Roman" pitchFamily="18" charset="0"/>
              </a:rPr>
              <a:t>Ethical Considerations </a:t>
            </a:r>
            <a:endParaRPr lang="en-US" dirty="0">
              <a:latin typeface="Times New Roman" pitchFamily="18" charset="0"/>
              <a:cs typeface="Times New Roman" pitchFamily="18" charset="0"/>
            </a:endParaRPr>
          </a:p>
        </p:txBody>
      </p:sp>
      <p:sp>
        <p:nvSpPr>
          <p:cNvPr id="3" name="Content Placeholder 2"/>
          <p:cNvSpPr>
            <a:spLocks noGrp="1"/>
          </p:cNvSpPr>
          <p:nvPr>
            <p:ph sz="quarter" idx="1"/>
          </p:nvPr>
        </p:nvSpPr>
        <p:spPr>
          <a:xfrm>
            <a:off x="301752" y="1527048"/>
            <a:ext cx="4270248" cy="4572000"/>
          </a:xfrm>
        </p:spPr>
        <p:txBody>
          <a:bodyPr>
            <a:normAutofit/>
          </a:bodyPr>
          <a:lstStyle/>
          <a:p>
            <a:pPr fontAlgn="base"/>
            <a:r>
              <a:rPr lang="en-US" sz="2000" dirty="0">
                <a:latin typeface="Times New Roman" pitchFamily="18" charset="0"/>
                <a:cs typeface="Times New Roman" pitchFamily="18" charset="0"/>
              </a:rPr>
              <a:t>The researcher will maintain the confidentiality of respondents and their responses (</a:t>
            </a:r>
            <a:r>
              <a:rPr lang="en-US" sz="2000" dirty="0" err="1">
                <a:latin typeface="Times New Roman" pitchFamily="18" charset="0"/>
                <a:cs typeface="Times New Roman" pitchFamily="18" charset="0"/>
              </a:rPr>
              <a:t>Kumari</a:t>
            </a:r>
            <a:r>
              <a:rPr lang="en-US" sz="2000" dirty="0">
                <a:latin typeface="Times New Roman" pitchFamily="18" charset="0"/>
                <a:cs typeface="Times New Roman" pitchFamily="18" charset="0"/>
              </a:rPr>
              <a:t> </a:t>
            </a:r>
            <a:r>
              <a:rPr lang="en-US" sz="2000" i="1" dirty="0">
                <a:latin typeface="Times New Roman" pitchFamily="18" charset="0"/>
                <a:cs typeface="Times New Roman" pitchFamily="18" charset="0"/>
              </a:rPr>
              <a:t>et al. </a:t>
            </a:r>
            <a:r>
              <a:rPr lang="en-US" sz="2000" dirty="0">
                <a:latin typeface="Times New Roman" pitchFamily="18" charset="0"/>
                <a:cs typeface="Times New Roman" pitchFamily="18" charset="0"/>
              </a:rPr>
              <a:t>2023)</a:t>
            </a:r>
          </a:p>
          <a:p>
            <a:pPr fontAlgn="base"/>
            <a:r>
              <a:rPr lang="en-US" sz="2000" dirty="0">
                <a:latin typeface="Times New Roman" pitchFamily="18" charset="0"/>
                <a:cs typeface="Times New Roman" pitchFamily="18" charset="0"/>
              </a:rPr>
              <a:t>This study will maintain ethical factors and protect datasets via the Data Protection Act (2018) (Gov, 2024)</a:t>
            </a:r>
          </a:p>
          <a:p>
            <a:pPr fontAlgn="base"/>
            <a:r>
              <a:rPr lang="en-US" sz="2000" dirty="0">
                <a:latin typeface="Times New Roman" pitchFamily="18" charset="0"/>
                <a:cs typeface="Times New Roman" pitchFamily="18" charset="0"/>
              </a:rPr>
              <a:t>The researcher will acknowledge former researchers, where perspectives will be used</a:t>
            </a:r>
          </a:p>
          <a:p>
            <a:pPr fontAlgn="base"/>
            <a:r>
              <a:rPr lang="en-US" sz="2000" dirty="0">
                <a:latin typeface="Times New Roman" pitchFamily="18" charset="0"/>
                <a:cs typeface="Times New Roman" pitchFamily="18" charset="0"/>
              </a:rPr>
              <a:t>The study will ensure its authenticity and reliability throughout the study</a:t>
            </a:r>
          </a:p>
          <a:p>
            <a:endParaRPr lang="en-US" sz="2000" dirty="0">
              <a:latin typeface="Times New Roman" pitchFamily="18" charset="0"/>
              <a:cs typeface="Times New Roman" pitchFamily="18" charset="0"/>
            </a:endParaRPr>
          </a:p>
        </p:txBody>
      </p:sp>
      <p:pic>
        <p:nvPicPr>
          <p:cNvPr id="7170" name="Picture 2" descr="GDPR and Data Protection Act 2018"/>
          <p:cNvPicPr>
            <a:picLocks noChangeAspect="1" noChangeArrowheads="1"/>
          </p:cNvPicPr>
          <p:nvPr/>
        </p:nvPicPr>
        <p:blipFill>
          <a:blip r:embed="rId3" cstate="print"/>
          <a:srcRect/>
          <a:stretch>
            <a:fillRect/>
          </a:stretch>
        </p:blipFill>
        <p:spPr bwMode="auto">
          <a:xfrm>
            <a:off x="4643438" y="1928802"/>
            <a:ext cx="4181076" cy="2437551"/>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itchFamily="18" charset="0"/>
                <a:cs typeface="Times New Roman" pitchFamily="18" charset="0"/>
              </a:rPr>
              <a:t>Limitations of the study</a:t>
            </a:r>
            <a:endParaRPr lang="en-US" dirty="0">
              <a:latin typeface="Times New Roman" pitchFamily="18" charset="0"/>
              <a:cs typeface="Times New Roman" pitchFamily="18" charset="0"/>
            </a:endParaRPr>
          </a:p>
        </p:txBody>
      </p:sp>
      <p:sp>
        <p:nvSpPr>
          <p:cNvPr id="3" name="Content Placeholder 2"/>
          <p:cNvSpPr>
            <a:spLocks noGrp="1"/>
          </p:cNvSpPr>
          <p:nvPr>
            <p:ph sz="quarter" idx="1"/>
          </p:nvPr>
        </p:nvSpPr>
        <p:spPr/>
        <p:txBody>
          <a:bodyPr/>
          <a:lstStyle/>
          <a:p>
            <a:pPr fontAlgn="base"/>
            <a:r>
              <a:rPr lang="en-US" dirty="0">
                <a:latin typeface="Times New Roman" pitchFamily="18" charset="0"/>
                <a:cs typeface="Times New Roman" pitchFamily="18" charset="0"/>
              </a:rPr>
              <a:t>Absence of the secondary data is the main limitation of the study</a:t>
            </a:r>
          </a:p>
          <a:p>
            <a:pPr fontAlgn="base"/>
            <a:r>
              <a:rPr lang="en-US" dirty="0">
                <a:latin typeface="Times New Roman" pitchFamily="18" charset="0"/>
                <a:cs typeface="Times New Roman" pitchFamily="18" charset="0"/>
              </a:rPr>
              <a:t>Only focusing on the primary data might make the study biased (</a:t>
            </a:r>
            <a:r>
              <a:rPr lang="en-US" dirty="0" err="1">
                <a:latin typeface="Times New Roman" pitchFamily="18" charset="0"/>
                <a:cs typeface="Times New Roman" pitchFamily="18" charset="0"/>
              </a:rPr>
              <a:t>Dzwigol</a:t>
            </a:r>
            <a:r>
              <a:rPr lang="en-US" dirty="0">
                <a:latin typeface="Times New Roman" pitchFamily="18" charset="0"/>
                <a:cs typeface="Times New Roman" pitchFamily="18" charset="0"/>
              </a:rPr>
              <a:t>, 2022)</a:t>
            </a:r>
          </a:p>
          <a:p>
            <a:pPr fontAlgn="base"/>
            <a:r>
              <a:rPr lang="en-US" dirty="0">
                <a:latin typeface="Times New Roman" pitchFamily="18" charset="0"/>
                <a:cs typeface="Times New Roman" pitchFamily="18" charset="0"/>
              </a:rPr>
              <a:t>Due to the absence of scholarly data, developing themes to cross-check the situation with scholarly viewpoints will be hampered</a:t>
            </a:r>
          </a:p>
          <a:p>
            <a:endParaRPr lang="en-US" dirty="0">
              <a:latin typeface="Times New Roman" pitchFamily="18" charset="0"/>
              <a:cs typeface="Times New Roman"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itchFamily="18" charset="0"/>
                <a:cs typeface="Times New Roman" pitchFamily="18" charset="0"/>
              </a:rPr>
              <a:t>Conclusion </a:t>
            </a:r>
            <a:endParaRPr lang="en-US" dirty="0">
              <a:latin typeface="Times New Roman" pitchFamily="18" charset="0"/>
              <a:cs typeface="Times New Roman" pitchFamily="18" charset="0"/>
            </a:endParaRPr>
          </a:p>
        </p:txBody>
      </p:sp>
      <p:sp>
        <p:nvSpPr>
          <p:cNvPr id="3" name="Content Placeholder 2"/>
          <p:cNvSpPr>
            <a:spLocks noGrp="1"/>
          </p:cNvSpPr>
          <p:nvPr>
            <p:ph sz="quarter" idx="1"/>
          </p:nvPr>
        </p:nvSpPr>
        <p:spPr/>
        <p:txBody>
          <a:bodyPr/>
          <a:lstStyle/>
          <a:p>
            <a:pPr fontAlgn="base"/>
            <a:r>
              <a:rPr lang="en-US" dirty="0">
                <a:latin typeface="Times New Roman" pitchFamily="18" charset="0"/>
                <a:cs typeface="Times New Roman" pitchFamily="18" charset="0"/>
              </a:rPr>
              <a:t>This study will employ Primary quantitative data to identify research questions </a:t>
            </a:r>
          </a:p>
          <a:p>
            <a:pPr fontAlgn="base"/>
            <a:r>
              <a:rPr lang="en-US" dirty="0">
                <a:latin typeface="Times New Roman" pitchFamily="18" charset="0"/>
                <a:cs typeface="Times New Roman" pitchFamily="18" charset="0"/>
              </a:rPr>
              <a:t>It will conduct surveys to gather data and analyse them accordingly. </a:t>
            </a:r>
          </a:p>
          <a:p>
            <a:pPr fontAlgn="base"/>
            <a:r>
              <a:rPr lang="en-US" dirty="0">
                <a:latin typeface="Times New Roman" pitchFamily="18" charset="0"/>
                <a:cs typeface="Times New Roman" pitchFamily="18" charset="0"/>
              </a:rPr>
              <a:t>It can be concluded that the absence of primary data might create difficulties to identify scholarly perspectives </a:t>
            </a:r>
          </a:p>
          <a:p>
            <a:endParaRPr lang="en-US" dirty="0">
              <a:latin typeface="Times New Roman" pitchFamily="18" charset="0"/>
              <a:cs typeface="Times New Roman" pitchFamily="18"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itchFamily="18" charset="0"/>
                <a:cs typeface="Times New Roman" pitchFamily="18" charset="0"/>
              </a:rPr>
              <a:t>Reference List</a:t>
            </a:r>
          </a:p>
        </p:txBody>
      </p:sp>
      <p:sp>
        <p:nvSpPr>
          <p:cNvPr id="3" name="Content Placeholder 2"/>
          <p:cNvSpPr>
            <a:spLocks noGrp="1"/>
          </p:cNvSpPr>
          <p:nvPr>
            <p:ph sz="quarter" idx="1"/>
          </p:nvPr>
        </p:nvSpPr>
        <p:spPr/>
        <p:txBody>
          <a:bodyPr>
            <a:noAutofit/>
          </a:bodyPr>
          <a:lstStyle/>
          <a:p>
            <a:pPr algn="just">
              <a:lnSpc>
                <a:spcPct val="150000"/>
              </a:lnSpc>
              <a:spcBef>
                <a:spcPts val="1200"/>
              </a:spcBef>
              <a:spcAft>
                <a:spcPts val="1200"/>
              </a:spcAft>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Dubey, U.K.B. and Kothari, D.P., 2022. </a:t>
            </a:r>
            <a:r>
              <a:rPr lang="en-GB" sz="1200" i="1" dirty="0">
                <a:effectLst/>
                <a:latin typeface="Times New Roman" panose="02020603050405020304" pitchFamily="18" charset="0"/>
                <a:ea typeface="Times New Roman" panose="02020603050405020304" pitchFamily="18" charset="0"/>
                <a:cs typeface="Times New Roman" panose="02020603050405020304" pitchFamily="18" charset="0"/>
              </a:rPr>
              <a:t>Research methodology: Techniques and trends</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CRC Press.</a:t>
            </a:r>
            <a:endParaRPr lang="en-IN"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pPr>
            <a:r>
              <a:rPr lang="en-IN" sz="1200" dirty="0" err="1">
                <a:effectLst/>
                <a:latin typeface="Times New Roman" panose="02020603050405020304" pitchFamily="18" charset="0"/>
                <a:ea typeface="Times New Roman" panose="02020603050405020304" pitchFamily="18" charset="0"/>
                <a:cs typeface="Times New Roman" panose="02020603050405020304" pitchFamily="18" charset="0"/>
              </a:rPr>
              <a:t>Dzwigol</a:t>
            </a: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 H., 2022. Research methodology in management science: Triangulation. </a:t>
            </a:r>
            <a:r>
              <a:rPr lang="en-IN" sz="1200" i="1" dirty="0">
                <a:effectLst/>
                <a:latin typeface="Times New Roman" panose="02020603050405020304" pitchFamily="18" charset="0"/>
                <a:ea typeface="Times New Roman" panose="02020603050405020304" pitchFamily="18" charset="0"/>
                <a:cs typeface="Times New Roman" panose="02020603050405020304" pitchFamily="18" charset="0"/>
              </a:rPr>
              <a:t>Virtual Economics</a:t>
            </a: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200" i="1" dirty="0">
                <a:effectLst/>
                <a:latin typeface="Times New Roman" panose="02020603050405020304" pitchFamily="18" charset="0"/>
                <a:ea typeface="Times New Roman" panose="02020603050405020304" pitchFamily="18" charset="0"/>
                <a:cs typeface="Times New Roman" panose="02020603050405020304" pitchFamily="18" charset="0"/>
              </a:rPr>
              <a:t>5</a:t>
            </a: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(1), pp.78-93.</a:t>
            </a:r>
            <a:endParaRPr lang="en-IN" sz="12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r>
              <a:rPr lang="en-GB" sz="1200" dirty="0" err="1">
                <a:effectLst/>
                <a:latin typeface="Times New Roman" panose="02020603050405020304" pitchFamily="18" charset="0"/>
                <a:ea typeface="Times New Roman" panose="02020603050405020304" pitchFamily="18" charset="0"/>
                <a:cs typeface="Times New Roman" panose="02020603050405020304" pitchFamily="18" charset="0"/>
              </a:rPr>
              <a:t>Eisend</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M. and </a:t>
            </a:r>
            <a:r>
              <a:rPr lang="en-GB" sz="1200" dirty="0" err="1">
                <a:effectLst/>
                <a:latin typeface="Times New Roman" panose="02020603050405020304" pitchFamily="18" charset="0"/>
                <a:ea typeface="Times New Roman" panose="02020603050405020304" pitchFamily="18" charset="0"/>
                <a:cs typeface="Times New Roman" panose="02020603050405020304" pitchFamily="18" charset="0"/>
              </a:rPr>
              <a:t>Kuss</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A., 2019. Research methodology in marketing (pp. 83-106). Cham, Switzerland: Springer International Publishing.</a:t>
            </a:r>
            <a:endParaRPr lang="en-IN"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pP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Gov, 2024 ‘The Data Protection Act, (2018), ‘</a:t>
            </a:r>
            <a:r>
              <a:rPr lang="en-IN" sz="1200" u="sng" dirty="0">
                <a:solidFill>
                  <a:srgbClr val="1155CC"/>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https://www.gov.uk/data-protection#</a:t>
            </a: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 accessed on: 14-06-2024</a:t>
            </a:r>
            <a:endParaRPr lang="en-IN" sz="12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r>
              <a:rPr lang="en-IN" sz="1200" u="sng"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https://fkd.net.ua/index.php/fkd/article/download/1769/1787</a:t>
            </a: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12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Kumari, S.K.V., Lavanya, K., Vidhya, V., Premila, G.A.D.J.S. and Lawrence, B., 2023. </a:t>
            </a:r>
            <a:r>
              <a:rPr lang="en-IN" sz="1200" i="1" dirty="0">
                <a:effectLst/>
                <a:latin typeface="Times New Roman" panose="02020603050405020304" pitchFamily="18" charset="0"/>
                <a:ea typeface="Times New Roman" panose="02020603050405020304" pitchFamily="18" charset="0"/>
                <a:cs typeface="Times New Roman" panose="02020603050405020304" pitchFamily="18" charset="0"/>
              </a:rPr>
              <a:t>Research methodology</a:t>
            </a: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 (Vol. 1). Darshan Publishers.</a:t>
            </a:r>
            <a:endParaRPr lang="en-IN" sz="12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Mishra, S.B. and Alok, S., 2022. Handbook of research methodology.</a:t>
            </a:r>
            <a:endParaRPr lang="en-IN"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Mukherjee, S.P., 2019. A guide to research methodology: An overview of research problems, tasks and methods.</a:t>
            </a:r>
            <a:endParaRPr lang="en-IN"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Bef>
                <a:spcPts val="1200"/>
              </a:spcBef>
              <a:spcAft>
                <a:spcPts val="1200"/>
              </a:spcAft>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Newman, M. and Gough, D., 2020. Systematic reviews in educational research: Methodology, perspectives and application. </a:t>
            </a:r>
            <a:r>
              <a:rPr lang="en-GB" sz="1200" i="1" dirty="0">
                <a:effectLst/>
                <a:latin typeface="Times New Roman" panose="02020603050405020304" pitchFamily="18" charset="0"/>
                <a:ea typeface="Times New Roman" panose="02020603050405020304" pitchFamily="18" charset="0"/>
                <a:cs typeface="Times New Roman" panose="02020603050405020304" pitchFamily="18" charset="0"/>
              </a:rPr>
              <a:t>Systematic reviews in educational research: Methodology, perspectives and application</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pp.3-22.</a:t>
            </a:r>
            <a:r>
              <a:rPr lang="en-US" sz="1200" u="none" strike="noStrike" dirty="0">
                <a:solidFill>
                  <a:srgbClr val="0000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 </a:t>
            </a:r>
            <a:r>
              <a:rPr lang="en-GB" sz="1200" u="sng"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Pandey, P. and Pandey, M.M., 2021. Research methodology tools and techniques. Bridge </a:t>
            </a:r>
            <a:r>
              <a:rPr lang="en-GB" sz="1200" dirty="0" err="1">
                <a:effectLst/>
                <a:latin typeface="Times New Roman" panose="02020603050405020304" pitchFamily="18" charset="0"/>
                <a:ea typeface="Times New Roman" panose="02020603050405020304" pitchFamily="18" charset="0"/>
                <a:cs typeface="Times New Roman" panose="02020603050405020304" pitchFamily="18" charset="0"/>
              </a:rPr>
              <a:t>Center</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IN"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Bef>
                <a:spcPts val="1200"/>
              </a:spcBef>
              <a:spcAft>
                <a:spcPts val="1200"/>
              </a:spcAft>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Thomas, C.G., 2021. </a:t>
            </a:r>
            <a:r>
              <a:rPr lang="en-GB" sz="1200" i="1" dirty="0">
                <a:effectLst/>
                <a:latin typeface="Times New Roman" panose="02020603050405020304" pitchFamily="18" charset="0"/>
                <a:ea typeface="Times New Roman" panose="02020603050405020304" pitchFamily="18" charset="0"/>
                <a:cs typeface="Times New Roman" panose="02020603050405020304" pitchFamily="18" charset="0"/>
              </a:rPr>
              <a:t>Research methodology and scientific writing</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Thrissur: Springer.</a:t>
            </a:r>
            <a:endParaRPr lang="en-IN"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US" sz="1200" dirty="0">
              <a:latin typeface="Times New Roman" panose="02020603050405020304" pitchFamily="18" charset="0"/>
              <a:cs typeface="Times New Roman" pitchFamily="18" charset="0"/>
            </a:endParaRPr>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24</TotalTime>
  <Words>2088</Words>
  <Application>Microsoft Office PowerPoint</Application>
  <PresentationFormat>On-screen Show (4:3)</PresentationFormat>
  <Paragraphs>94</Paragraphs>
  <Slides>14</Slides>
  <Notes>12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Arial</vt:lpstr>
      <vt:lpstr>Calibri</vt:lpstr>
      <vt:lpstr>Georgia</vt:lpstr>
      <vt:lpstr>Symbol</vt:lpstr>
      <vt:lpstr>Times New Roman</vt:lpstr>
      <vt:lpstr>Wingdings</vt:lpstr>
      <vt:lpstr>Wingdings 2</vt:lpstr>
      <vt:lpstr>Civic</vt:lpstr>
      <vt:lpstr> Research Methodology Presentation Elena Stanca 1918159  PowerPoint link:  Recording-20240705_140026.webm </vt:lpstr>
      <vt:lpstr>Introduction </vt:lpstr>
      <vt:lpstr>  Research Philosophy </vt:lpstr>
      <vt:lpstr>Research Approach </vt:lpstr>
      <vt:lpstr>Research Strategy </vt:lpstr>
      <vt:lpstr>Research Design</vt:lpstr>
      <vt:lpstr>Data Collection Method </vt:lpstr>
      <vt:lpstr>Data Sampling Method</vt:lpstr>
      <vt:lpstr>Techniques and Procedures</vt:lpstr>
      <vt:lpstr>Data Analysis </vt:lpstr>
      <vt:lpstr>Ethical Considerations </vt:lpstr>
      <vt:lpstr>Limitations of the study</vt:lpstr>
      <vt:lpstr>Conclusion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Task 2 Research Methodology</dc:title>
  <cp:revision>5</cp:revision>
  <dcterms:created xsi:type="dcterms:W3CDTF">2024-06-14T07:13:20Z</dcterms:created>
  <dcterms:modified xsi:type="dcterms:W3CDTF">2024-07-05T13:05:14Z</dcterms:modified>
</cp:coreProperties>
</file>