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media/image4.jpg" ContentType="image/png"/>
  <Override PartName="/ppt/media/image14.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58" r:id="rId5"/>
    <p:sldId id="259" r:id="rId6"/>
    <p:sldId id="260" r:id="rId7"/>
    <p:sldId id="268" r:id="rId8"/>
    <p:sldId id="261" r:id="rId9"/>
    <p:sldId id="263" r:id="rId10"/>
    <p:sldId id="265" r:id="rId11"/>
    <p:sldId id="267" r:id="rId12"/>
    <p:sldId id="262" r:id="rId13"/>
    <p:sldId id="266" r:id="rId1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9BBE3"/>
    <a:srgbClr val="2BA8E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5" d="100"/>
          <a:sy n="85" d="100"/>
        </p:scale>
        <p:origin x="59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7DC7D9E-0914-6285-065B-0C8281BA60D2}"/>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F68A31B4-0E66-A16A-E7D0-0E32F83B2E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149603E1-20FF-59CD-B80D-D16E97CBC959}"/>
              </a:ext>
            </a:extLst>
          </p:cNvPr>
          <p:cNvSpPr>
            <a:spLocks noGrp="1"/>
          </p:cNvSpPr>
          <p:nvPr>
            <p:ph type="dt" sz="half" idx="10"/>
          </p:nvPr>
        </p:nvSpPr>
        <p:spPr/>
        <p:txBody>
          <a:bodyPr/>
          <a:lstStyle/>
          <a:p>
            <a:fld id="{819A4B9B-E21E-47A8-A5E0-CB305CDBCAFA}" type="datetimeFigureOut">
              <a:rPr lang="zh-CN" altLang="en-US" smtClean="0"/>
              <a:t>2023/2/26</a:t>
            </a:fld>
            <a:endParaRPr lang="zh-CN" altLang="en-US"/>
          </a:p>
        </p:txBody>
      </p:sp>
      <p:sp>
        <p:nvSpPr>
          <p:cNvPr id="5" name="页脚占位符 4">
            <a:extLst>
              <a:ext uri="{FF2B5EF4-FFF2-40B4-BE49-F238E27FC236}">
                <a16:creationId xmlns:a16="http://schemas.microsoft.com/office/drawing/2014/main" id="{D0130D7A-EC88-EF13-9B7B-4970F52164D6}"/>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47883C4D-F4A1-6B7A-DBCB-33B3FB84BE76}"/>
              </a:ext>
            </a:extLst>
          </p:cNvPr>
          <p:cNvSpPr>
            <a:spLocks noGrp="1"/>
          </p:cNvSpPr>
          <p:nvPr>
            <p:ph type="sldNum" sz="quarter" idx="12"/>
          </p:nvPr>
        </p:nvSpPr>
        <p:spPr/>
        <p:txBody>
          <a:bodyPr/>
          <a:lstStyle/>
          <a:p>
            <a:fld id="{22148073-7DB5-44C1-8D6E-6AA2D2F8A1C8}" type="slidenum">
              <a:rPr lang="zh-CN" altLang="en-US" smtClean="0"/>
              <a:t>‹#›</a:t>
            </a:fld>
            <a:endParaRPr lang="zh-CN" altLang="en-US"/>
          </a:p>
        </p:txBody>
      </p:sp>
    </p:spTree>
    <p:extLst>
      <p:ext uri="{BB962C8B-B14F-4D97-AF65-F5344CB8AC3E}">
        <p14:creationId xmlns:p14="http://schemas.microsoft.com/office/powerpoint/2010/main" val="2921667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DA29489-2A8F-E387-9F7F-A2A899CB97F0}"/>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F39D5580-3C4C-756D-350C-FB99022157EE}"/>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E39439CE-DBAF-7FF0-158E-0371B887A54E}"/>
              </a:ext>
            </a:extLst>
          </p:cNvPr>
          <p:cNvSpPr>
            <a:spLocks noGrp="1"/>
          </p:cNvSpPr>
          <p:nvPr>
            <p:ph type="dt" sz="half" idx="10"/>
          </p:nvPr>
        </p:nvSpPr>
        <p:spPr/>
        <p:txBody>
          <a:bodyPr/>
          <a:lstStyle/>
          <a:p>
            <a:fld id="{819A4B9B-E21E-47A8-A5E0-CB305CDBCAFA}" type="datetimeFigureOut">
              <a:rPr lang="zh-CN" altLang="en-US" smtClean="0"/>
              <a:t>2023/2/26</a:t>
            </a:fld>
            <a:endParaRPr lang="zh-CN" altLang="en-US"/>
          </a:p>
        </p:txBody>
      </p:sp>
      <p:sp>
        <p:nvSpPr>
          <p:cNvPr id="5" name="页脚占位符 4">
            <a:extLst>
              <a:ext uri="{FF2B5EF4-FFF2-40B4-BE49-F238E27FC236}">
                <a16:creationId xmlns:a16="http://schemas.microsoft.com/office/drawing/2014/main" id="{E83A0096-E6E5-FDD9-0276-19E56AA6C44B}"/>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2207F176-C6AC-3F9A-A918-A6A4B45E1985}"/>
              </a:ext>
            </a:extLst>
          </p:cNvPr>
          <p:cNvSpPr>
            <a:spLocks noGrp="1"/>
          </p:cNvSpPr>
          <p:nvPr>
            <p:ph type="sldNum" sz="quarter" idx="12"/>
          </p:nvPr>
        </p:nvSpPr>
        <p:spPr/>
        <p:txBody>
          <a:bodyPr/>
          <a:lstStyle/>
          <a:p>
            <a:fld id="{22148073-7DB5-44C1-8D6E-6AA2D2F8A1C8}" type="slidenum">
              <a:rPr lang="zh-CN" altLang="en-US" smtClean="0"/>
              <a:t>‹#›</a:t>
            </a:fld>
            <a:endParaRPr lang="zh-CN" altLang="en-US"/>
          </a:p>
        </p:txBody>
      </p:sp>
    </p:spTree>
    <p:extLst>
      <p:ext uri="{BB962C8B-B14F-4D97-AF65-F5344CB8AC3E}">
        <p14:creationId xmlns:p14="http://schemas.microsoft.com/office/powerpoint/2010/main" val="3253883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C129593-0103-0AED-B939-2F261CEE4F3D}"/>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BC6B6BD0-B7FF-680F-D88D-575D62F28D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2ABA1B13-111D-FDF1-04BA-88A01E14C5BD}"/>
              </a:ext>
            </a:extLst>
          </p:cNvPr>
          <p:cNvSpPr>
            <a:spLocks noGrp="1"/>
          </p:cNvSpPr>
          <p:nvPr>
            <p:ph type="dt" sz="half" idx="10"/>
          </p:nvPr>
        </p:nvSpPr>
        <p:spPr/>
        <p:txBody>
          <a:bodyPr/>
          <a:lstStyle/>
          <a:p>
            <a:fld id="{819A4B9B-E21E-47A8-A5E0-CB305CDBCAFA}" type="datetimeFigureOut">
              <a:rPr lang="zh-CN" altLang="en-US" smtClean="0"/>
              <a:t>2023/2/26</a:t>
            </a:fld>
            <a:endParaRPr lang="zh-CN" altLang="en-US"/>
          </a:p>
        </p:txBody>
      </p:sp>
      <p:sp>
        <p:nvSpPr>
          <p:cNvPr id="5" name="页脚占位符 4">
            <a:extLst>
              <a:ext uri="{FF2B5EF4-FFF2-40B4-BE49-F238E27FC236}">
                <a16:creationId xmlns:a16="http://schemas.microsoft.com/office/drawing/2014/main" id="{5B113324-EC03-C383-7FD4-5F167FBC06E4}"/>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ABC722B8-B7CB-2D38-3FDC-9817882E44E5}"/>
              </a:ext>
            </a:extLst>
          </p:cNvPr>
          <p:cNvSpPr>
            <a:spLocks noGrp="1"/>
          </p:cNvSpPr>
          <p:nvPr>
            <p:ph type="sldNum" sz="quarter" idx="12"/>
          </p:nvPr>
        </p:nvSpPr>
        <p:spPr/>
        <p:txBody>
          <a:bodyPr/>
          <a:lstStyle/>
          <a:p>
            <a:fld id="{22148073-7DB5-44C1-8D6E-6AA2D2F8A1C8}" type="slidenum">
              <a:rPr lang="zh-CN" altLang="en-US" smtClean="0"/>
              <a:t>‹#›</a:t>
            </a:fld>
            <a:endParaRPr lang="zh-CN" altLang="en-US"/>
          </a:p>
        </p:txBody>
      </p:sp>
    </p:spTree>
    <p:extLst>
      <p:ext uri="{BB962C8B-B14F-4D97-AF65-F5344CB8AC3E}">
        <p14:creationId xmlns:p14="http://schemas.microsoft.com/office/powerpoint/2010/main" val="2957865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A6F8CC4-96B4-59EC-E5AF-77F239444094}"/>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7FFC374F-95DA-2260-D3E9-559C530DD6F5}"/>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562CAED5-4429-981E-5070-CD0FB2C233A7}"/>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2F34ABCD-9A22-E267-2B6A-3A7716A2F42D}"/>
              </a:ext>
            </a:extLst>
          </p:cNvPr>
          <p:cNvSpPr>
            <a:spLocks noGrp="1"/>
          </p:cNvSpPr>
          <p:nvPr>
            <p:ph type="dt" sz="half" idx="10"/>
          </p:nvPr>
        </p:nvSpPr>
        <p:spPr/>
        <p:txBody>
          <a:bodyPr/>
          <a:lstStyle/>
          <a:p>
            <a:fld id="{819A4B9B-E21E-47A8-A5E0-CB305CDBCAFA}" type="datetimeFigureOut">
              <a:rPr lang="zh-CN" altLang="en-US" smtClean="0"/>
              <a:t>2023/2/26</a:t>
            </a:fld>
            <a:endParaRPr lang="zh-CN" altLang="en-US"/>
          </a:p>
        </p:txBody>
      </p:sp>
      <p:sp>
        <p:nvSpPr>
          <p:cNvPr id="6" name="页脚占位符 5">
            <a:extLst>
              <a:ext uri="{FF2B5EF4-FFF2-40B4-BE49-F238E27FC236}">
                <a16:creationId xmlns:a16="http://schemas.microsoft.com/office/drawing/2014/main" id="{74F6D72A-8068-156B-B20B-7182C1E01500}"/>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56A33A76-2AFC-3C98-3783-C9F10899656A}"/>
              </a:ext>
            </a:extLst>
          </p:cNvPr>
          <p:cNvSpPr>
            <a:spLocks noGrp="1"/>
          </p:cNvSpPr>
          <p:nvPr>
            <p:ph type="sldNum" sz="quarter" idx="12"/>
          </p:nvPr>
        </p:nvSpPr>
        <p:spPr/>
        <p:txBody>
          <a:bodyPr/>
          <a:lstStyle/>
          <a:p>
            <a:fld id="{22148073-7DB5-44C1-8D6E-6AA2D2F8A1C8}" type="slidenum">
              <a:rPr lang="zh-CN" altLang="en-US" smtClean="0"/>
              <a:t>‹#›</a:t>
            </a:fld>
            <a:endParaRPr lang="zh-CN" altLang="en-US"/>
          </a:p>
        </p:txBody>
      </p:sp>
    </p:spTree>
    <p:extLst>
      <p:ext uri="{BB962C8B-B14F-4D97-AF65-F5344CB8AC3E}">
        <p14:creationId xmlns:p14="http://schemas.microsoft.com/office/powerpoint/2010/main" val="2397619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21D813B-1BEA-FDA7-5A0F-C1967EB50376}"/>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67EAC037-474D-8636-F6DA-A72B27E20A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6ACB4226-FE21-2B24-DC84-0A0715DA0A78}"/>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AC55767F-D8B1-396A-F0A8-71FDD7D6C7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B7DCE5A7-A3C0-6790-E371-3A28B3E576C0}"/>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15822212-42A3-843A-6856-24A89BCC3ADA}"/>
              </a:ext>
            </a:extLst>
          </p:cNvPr>
          <p:cNvSpPr>
            <a:spLocks noGrp="1"/>
          </p:cNvSpPr>
          <p:nvPr>
            <p:ph type="dt" sz="half" idx="10"/>
          </p:nvPr>
        </p:nvSpPr>
        <p:spPr/>
        <p:txBody>
          <a:bodyPr/>
          <a:lstStyle/>
          <a:p>
            <a:fld id="{819A4B9B-E21E-47A8-A5E0-CB305CDBCAFA}" type="datetimeFigureOut">
              <a:rPr lang="zh-CN" altLang="en-US" smtClean="0"/>
              <a:t>2023/2/26</a:t>
            </a:fld>
            <a:endParaRPr lang="zh-CN" altLang="en-US"/>
          </a:p>
        </p:txBody>
      </p:sp>
      <p:sp>
        <p:nvSpPr>
          <p:cNvPr id="8" name="页脚占位符 7">
            <a:extLst>
              <a:ext uri="{FF2B5EF4-FFF2-40B4-BE49-F238E27FC236}">
                <a16:creationId xmlns:a16="http://schemas.microsoft.com/office/drawing/2014/main" id="{15819E55-9A8D-3AB4-4B43-A167CC9066DD}"/>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73E5677E-9F1A-C7DE-ED2A-5C268BEB1B97}"/>
              </a:ext>
            </a:extLst>
          </p:cNvPr>
          <p:cNvSpPr>
            <a:spLocks noGrp="1"/>
          </p:cNvSpPr>
          <p:nvPr>
            <p:ph type="sldNum" sz="quarter" idx="12"/>
          </p:nvPr>
        </p:nvSpPr>
        <p:spPr/>
        <p:txBody>
          <a:bodyPr/>
          <a:lstStyle/>
          <a:p>
            <a:fld id="{22148073-7DB5-44C1-8D6E-6AA2D2F8A1C8}" type="slidenum">
              <a:rPr lang="zh-CN" altLang="en-US" smtClean="0"/>
              <a:t>‹#›</a:t>
            </a:fld>
            <a:endParaRPr lang="zh-CN" altLang="en-US"/>
          </a:p>
        </p:txBody>
      </p:sp>
    </p:spTree>
    <p:extLst>
      <p:ext uri="{BB962C8B-B14F-4D97-AF65-F5344CB8AC3E}">
        <p14:creationId xmlns:p14="http://schemas.microsoft.com/office/powerpoint/2010/main" val="1448239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24106B6-D50D-CCD4-937C-E4D4F247AFD8}"/>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6A33AF8B-3C32-1724-C46E-9296DE6DB12E}"/>
              </a:ext>
            </a:extLst>
          </p:cNvPr>
          <p:cNvSpPr>
            <a:spLocks noGrp="1"/>
          </p:cNvSpPr>
          <p:nvPr>
            <p:ph type="dt" sz="half" idx="10"/>
          </p:nvPr>
        </p:nvSpPr>
        <p:spPr/>
        <p:txBody>
          <a:bodyPr/>
          <a:lstStyle/>
          <a:p>
            <a:fld id="{819A4B9B-E21E-47A8-A5E0-CB305CDBCAFA}" type="datetimeFigureOut">
              <a:rPr lang="zh-CN" altLang="en-US" smtClean="0"/>
              <a:t>2023/2/26</a:t>
            </a:fld>
            <a:endParaRPr lang="zh-CN" altLang="en-US"/>
          </a:p>
        </p:txBody>
      </p:sp>
      <p:sp>
        <p:nvSpPr>
          <p:cNvPr id="4" name="页脚占位符 3">
            <a:extLst>
              <a:ext uri="{FF2B5EF4-FFF2-40B4-BE49-F238E27FC236}">
                <a16:creationId xmlns:a16="http://schemas.microsoft.com/office/drawing/2014/main" id="{5B225409-529E-DF7B-52C7-1CE043EF3402}"/>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742200CD-53C7-4F0E-E1F9-D9127F35F0A2}"/>
              </a:ext>
            </a:extLst>
          </p:cNvPr>
          <p:cNvSpPr>
            <a:spLocks noGrp="1"/>
          </p:cNvSpPr>
          <p:nvPr>
            <p:ph type="sldNum" sz="quarter" idx="12"/>
          </p:nvPr>
        </p:nvSpPr>
        <p:spPr/>
        <p:txBody>
          <a:bodyPr/>
          <a:lstStyle/>
          <a:p>
            <a:fld id="{22148073-7DB5-44C1-8D6E-6AA2D2F8A1C8}" type="slidenum">
              <a:rPr lang="zh-CN" altLang="en-US" smtClean="0"/>
              <a:t>‹#›</a:t>
            </a:fld>
            <a:endParaRPr lang="zh-CN" altLang="en-US"/>
          </a:p>
        </p:txBody>
      </p:sp>
    </p:spTree>
    <p:extLst>
      <p:ext uri="{BB962C8B-B14F-4D97-AF65-F5344CB8AC3E}">
        <p14:creationId xmlns:p14="http://schemas.microsoft.com/office/powerpoint/2010/main" val="908106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D258B1EF-6BDF-FFD8-083D-74ED097341DB}"/>
              </a:ext>
            </a:extLst>
          </p:cNvPr>
          <p:cNvSpPr>
            <a:spLocks noGrp="1"/>
          </p:cNvSpPr>
          <p:nvPr>
            <p:ph type="dt" sz="half" idx="10"/>
          </p:nvPr>
        </p:nvSpPr>
        <p:spPr/>
        <p:txBody>
          <a:bodyPr/>
          <a:lstStyle/>
          <a:p>
            <a:fld id="{819A4B9B-E21E-47A8-A5E0-CB305CDBCAFA}" type="datetimeFigureOut">
              <a:rPr lang="zh-CN" altLang="en-US" smtClean="0"/>
              <a:t>2023/2/26</a:t>
            </a:fld>
            <a:endParaRPr lang="zh-CN" altLang="en-US"/>
          </a:p>
        </p:txBody>
      </p:sp>
      <p:sp>
        <p:nvSpPr>
          <p:cNvPr id="3" name="页脚占位符 2">
            <a:extLst>
              <a:ext uri="{FF2B5EF4-FFF2-40B4-BE49-F238E27FC236}">
                <a16:creationId xmlns:a16="http://schemas.microsoft.com/office/drawing/2014/main" id="{4061D525-D290-DE9A-541D-D41BEF93B258}"/>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B8C0579C-7B25-F963-12EC-52DF57B0BECD}"/>
              </a:ext>
            </a:extLst>
          </p:cNvPr>
          <p:cNvSpPr>
            <a:spLocks noGrp="1"/>
          </p:cNvSpPr>
          <p:nvPr>
            <p:ph type="sldNum" sz="quarter" idx="12"/>
          </p:nvPr>
        </p:nvSpPr>
        <p:spPr/>
        <p:txBody>
          <a:bodyPr/>
          <a:lstStyle/>
          <a:p>
            <a:fld id="{22148073-7DB5-44C1-8D6E-6AA2D2F8A1C8}" type="slidenum">
              <a:rPr lang="zh-CN" altLang="en-US" smtClean="0"/>
              <a:t>‹#›</a:t>
            </a:fld>
            <a:endParaRPr lang="zh-CN" altLang="en-US"/>
          </a:p>
        </p:txBody>
      </p:sp>
    </p:spTree>
    <p:extLst>
      <p:ext uri="{BB962C8B-B14F-4D97-AF65-F5344CB8AC3E}">
        <p14:creationId xmlns:p14="http://schemas.microsoft.com/office/powerpoint/2010/main" val="3524225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220DE49-C290-98D4-9A02-E941C3879968}"/>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7B358B75-3312-CE7E-7D14-01DE1DD670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C3EE2101-3A71-71A9-D961-A10EB7A08E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20FDC0C0-4ADE-FC8A-F150-6D4FBA91E6D7}"/>
              </a:ext>
            </a:extLst>
          </p:cNvPr>
          <p:cNvSpPr>
            <a:spLocks noGrp="1"/>
          </p:cNvSpPr>
          <p:nvPr>
            <p:ph type="dt" sz="half" idx="10"/>
          </p:nvPr>
        </p:nvSpPr>
        <p:spPr/>
        <p:txBody>
          <a:bodyPr/>
          <a:lstStyle/>
          <a:p>
            <a:fld id="{819A4B9B-E21E-47A8-A5E0-CB305CDBCAFA}" type="datetimeFigureOut">
              <a:rPr lang="zh-CN" altLang="en-US" smtClean="0"/>
              <a:t>2023/2/26</a:t>
            </a:fld>
            <a:endParaRPr lang="zh-CN" altLang="en-US"/>
          </a:p>
        </p:txBody>
      </p:sp>
      <p:sp>
        <p:nvSpPr>
          <p:cNvPr id="6" name="页脚占位符 5">
            <a:extLst>
              <a:ext uri="{FF2B5EF4-FFF2-40B4-BE49-F238E27FC236}">
                <a16:creationId xmlns:a16="http://schemas.microsoft.com/office/drawing/2014/main" id="{23DE9980-810F-C2EC-B456-FDF68A02C494}"/>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B35138A1-4D30-BFAC-F3CC-8DD6B95926D9}"/>
              </a:ext>
            </a:extLst>
          </p:cNvPr>
          <p:cNvSpPr>
            <a:spLocks noGrp="1"/>
          </p:cNvSpPr>
          <p:nvPr>
            <p:ph type="sldNum" sz="quarter" idx="12"/>
          </p:nvPr>
        </p:nvSpPr>
        <p:spPr/>
        <p:txBody>
          <a:bodyPr/>
          <a:lstStyle/>
          <a:p>
            <a:fld id="{22148073-7DB5-44C1-8D6E-6AA2D2F8A1C8}" type="slidenum">
              <a:rPr lang="zh-CN" altLang="en-US" smtClean="0"/>
              <a:t>‹#›</a:t>
            </a:fld>
            <a:endParaRPr lang="zh-CN" altLang="en-US"/>
          </a:p>
        </p:txBody>
      </p:sp>
    </p:spTree>
    <p:extLst>
      <p:ext uri="{BB962C8B-B14F-4D97-AF65-F5344CB8AC3E}">
        <p14:creationId xmlns:p14="http://schemas.microsoft.com/office/powerpoint/2010/main" val="1452073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CDD3699-55D0-00F7-6041-61B7F143C0D2}"/>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2FC5BAFB-654A-F5B6-7AF5-A92F9B0775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6532767D-3B5A-E62C-F002-9098C5A3E6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AC1E956D-476D-AEF8-C492-7AD1883B3EF6}"/>
              </a:ext>
            </a:extLst>
          </p:cNvPr>
          <p:cNvSpPr>
            <a:spLocks noGrp="1"/>
          </p:cNvSpPr>
          <p:nvPr>
            <p:ph type="dt" sz="half" idx="10"/>
          </p:nvPr>
        </p:nvSpPr>
        <p:spPr/>
        <p:txBody>
          <a:bodyPr/>
          <a:lstStyle/>
          <a:p>
            <a:fld id="{819A4B9B-E21E-47A8-A5E0-CB305CDBCAFA}" type="datetimeFigureOut">
              <a:rPr lang="zh-CN" altLang="en-US" smtClean="0"/>
              <a:t>2023/2/26</a:t>
            </a:fld>
            <a:endParaRPr lang="zh-CN" altLang="en-US"/>
          </a:p>
        </p:txBody>
      </p:sp>
      <p:sp>
        <p:nvSpPr>
          <p:cNvPr id="6" name="页脚占位符 5">
            <a:extLst>
              <a:ext uri="{FF2B5EF4-FFF2-40B4-BE49-F238E27FC236}">
                <a16:creationId xmlns:a16="http://schemas.microsoft.com/office/drawing/2014/main" id="{1432946C-5A3C-6519-186D-FFF1A0739F47}"/>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4C1E7B80-76DB-A6E0-68CA-916CB3A4919A}"/>
              </a:ext>
            </a:extLst>
          </p:cNvPr>
          <p:cNvSpPr>
            <a:spLocks noGrp="1"/>
          </p:cNvSpPr>
          <p:nvPr>
            <p:ph type="sldNum" sz="quarter" idx="12"/>
          </p:nvPr>
        </p:nvSpPr>
        <p:spPr/>
        <p:txBody>
          <a:bodyPr/>
          <a:lstStyle/>
          <a:p>
            <a:fld id="{22148073-7DB5-44C1-8D6E-6AA2D2F8A1C8}" type="slidenum">
              <a:rPr lang="zh-CN" altLang="en-US" smtClean="0"/>
              <a:t>‹#›</a:t>
            </a:fld>
            <a:endParaRPr lang="zh-CN" altLang="en-US"/>
          </a:p>
        </p:txBody>
      </p:sp>
    </p:spTree>
    <p:extLst>
      <p:ext uri="{BB962C8B-B14F-4D97-AF65-F5344CB8AC3E}">
        <p14:creationId xmlns:p14="http://schemas.microsoft.com/office/powerpoint/2010/main" val="1739960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496B2C9-8706-BE73-4FB1-E20C50A01712}"/>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2491BF5D-1E61-6E32-D5F0-D280AE5C4CEF}"/>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E25B25F3-54AC-9BC3-F882-91D4DA16C924}"/>
              </a:ext>
            </a:extLst>
          </p:cNvPr>
          <p:cNvSpPr>
            <a:spLocks noGrp="1"/>
          </p:cNvSpPr>
          <p:nvPr>
            <p:ph type="dt" sz="half" idx="10"/>
          </p:nvPr>
        </p:nvSpPr>
        <p:spPr/>
        <p:txBody>
          <a:bodyPr/>
          <a:lstStyle/>
          <a:p>
            <a:fld id="{819A4B9B-E21E-47A8-A5E0-CB305CDBCAFA}" type="datetimeFigureOut">
              <a:rPr lang="zh-CN" altLang="en-US" smtClean="0"/>
              <a:t>2023/2/26</a:t>
            </a:fld>
            <a:endParaRPr lang="zh-CN" altLang="en-US"/>
          </a:p>
        </p:txBody>
      </p:sp>
      <p:sp>
        <p:nvSpPr>
          <p:cNvPr id="5" name="页脚占位符 4">
            <a:extLst>
              <a:ext uri="{FF2B5EF4-FFF2-40B4-BE49-F238E27FC236}">
                <a16:creationId xmlns:a16="http://schemas.microsoft.com/office/drawing/2014/main" id="{2E6AF4A6-52F0-9A09-5610-6301E4146EDA}"/>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D70AA370-780E-AC27-94BF-F95D399FFC10}"/>
              </a:ext>
            </a:extLst>
          </p:cNvPr>
          <p:cNvSpPr>
            <a:spLocks noGrp="1"/>
          </p:cNvSpPr>
          <p:nvPr>
            <p:ph type="sldNum" sz="quarter" idx="12"/>
          </p:nvPr>
        </p:nvSpPr>
        <p:spPr/>
        <p:txBody>
          <a:bodyPr/>
          <a:lstStyle/>
          <a:p>
            <a:fld id="{22148073-7DB5-44C1-8D6E-6AA2D2F8A1C8}" type="slidenum">
              <a:rPr lang="zh-CN" altLang="en-US" smtClean="0"/>
              <a:t>‹#›</a:t>
            </a:fld>
            <a:endParaRPr lang="zh-CN" altLang="en-US"/>
          </a:p>
        </p:txBody>
      </p:sp>
    </p:spTree>
    <p:extLst>
      <p:ext uri="{BB962C8B-B14F-4D97-AF65-F5344CB8AC3E}">
        <p14:creationId xmlns:p14="http://schemas.microsoft.com/office/powerpoint/2010/main" val="1987978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B62257C3-CF54-1770-E97A-D71629A80930}"/>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EB716DF7-F09C-753D-7331-5F80136CE8D7}"/>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234444EE-EA05-3E5D-F94F-34BDF2A9662E}"/>
              </a:ext>
            </a:extLst>
          </p:cNvPr>
          <p:cNvSpPr>
            <a:spLocks noGrp="1"/>
          </p:cNvSpPr>
          <p:nvPr>
            <p:ph type="dt" sz="half" idx="10"/>
          </p:nvPr>
        </p:nvSpPr>
        <p:spPr/>
        <p:txBody>
          <a:bodyPr/>
          <a:lstStyle/>
          <a:p>
            <a:fld id="{819A4B9B-E21E-47A8-A5E0-CB305CDBCAFA}" type="datetimeFigureOut">
              <a:rPr lang="zh-CN" altLang="en-US" smtClean="0"/>
              <a:t>2023/2/26</a:t>
            </a:fld>
            <a:endParaRPr lang="zh-CN" altLang="en-US"/>
          </a:p>
        </p:txBody>
      </p:sp>
      <p:sp>
        <p:nvSpPr>
          <p:cNvPr id="5" name="页脚占位符 4">
            <a:extLst>
              <a:ext uri="{FF2B5EF4-FFF2-40B4-BE49-F238E27FC236}">
                <a16:creationId xmlns:a16="http://schemas.microsoft.com/office/drawing/2014/main" id="{C0EBA558-213B-FE39-EC4B-5F78BE1A80C6}"/>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BF442891-5A81-264B-EDD1-CCA5574A8E36}"/>
              </a:ext>
            </a:extLst>
          </p:cNvPr>
          <p:cNvSpPr>
            <a:spLocks noGrp="1"/>
          </p:cNvSpPr>
          <p:nvPr>
            <p:ph type="sldNum" sz="quarter" idx="12"/>
          </p:nvPr>
        </p:nvSpPr>
        <p:spPr/>
        <p:txBody>
          <a:bodyPr/>
          <a:lstStyle/>
          <a:p>
            <a:fld id="{22148073-7DB5-44C1-8D6E-6AA2D2F8A1C8}" type="slidenum">
              <a:rPr lang="zh-CN" altLang="en-US" smtClean="0"/>
              <a:t>‹#›</a:t>
            </a:fld>
            <a:endParaRPr lang="zh-CN" altLang="en-US"/>
          </a:p>
        </p:txBody>
      </p:sp>
    </p:spTree>
    <p:extLst>
      <p:ext uri="{BB962C8B-B14F-4D97-AF65-F5344CB8AC3E}">
        <p14:creationId xmlns:p14="http://schemas.microsoft.com/office/powerpoint/2010/main" val="2197424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gi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0"/>
            <a:lum/>
          </a:blip>
          <a:srcRect/>
          <a:stretch>
            <a:fillRect l="-3000" r="-3000"/>
          </a:stretch>
        </a:blipFill>
        <a:effectLst/>
      </p:bgPr>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FD0B34E2-B710-7C3E-0E83-0B9D8399B8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D59C7653-5067-A443-5DA5-5F01A369D8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DA7B398B-D7E4-581C-803A-59CDE59B92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9A4B9B-E21E-47A8-A5E0-CB305CDBCAFA}" type="datetimeFigureOut">
              <a:rPr lang="zh-CN" altLang="en-US" smtClean="0"/>
              <a:t>2023/2/26</a:t>
            </a:fld>
            <a:endParaRPr lang="zh-CN" altLang="en-US"/>
          </a:p>
        </p:txBody>
      </p:sp>
      <p:sp>
        <p:nvSpPr>
          <p:cNvPr id="5" name="页脚占位符 4">
            <a:extLst>
              <a:ext uri="{FF2B5EF4-FFF2-40B4-BE49-F238E27FC236}">
                <a16:creationId xmlns:a16="http://schemas.microsoft.com/office/drawing/2014/main" id="{7A030A31-94C3-C3E3-B384-43780A219A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0B9FFCD3-27C6-DC6F-8FA6-B4B648D641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148073-7DB5-44C1-8D6E-6AA2D2F8A1C8}" type="slidenum">
              <a:rPr lang="zh-CN" altLang="en-US" smtClean="0"/>
              <a:t>‹#›</a:t>
            </a:fld>
            <a:endParaRPr lang="zh-CN" altLang="en-US"/>
          </a:p>
        </p:txBody>
      </p:sp>
    </p:spTree>
    <p:extLst>
      <p:ext uri="{BB962C8B-B14F-4D97-AF65-F5344CB8AC3E}">
        <p14:creationId xmlns:p14="http://schemas.microsoft.com/office/powerpoint/2010/main" val="16605012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web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nbd.com.cn/articles/2020-09-07/1499849.html/" TargetMode="External"/><Relationship Id="rId2" Type="http://schemas.openxmlformats.org/officeDocument/2006/relationships/hyperlink" Target="https://m.gafei.com/views-2689" TargetMode="External"/><Relationship Id="rId1" Type="http://schemas.openxmlformats.org/officeDocument/2006/relationships/slideLayout" Target="../slideLayouts/slideLayout2.xml"/><Relationship Id="rId6" Type="http://schemas.openxmlformats.org/officeDocument/2006/relationships/hyperlink" Target="https://www.traveldaily.cn/express/160769" TargetMode="External"/><Relationship Id="rId5" Type="http://schemas.openxmlformats.org/officeDocument/2006/relationships/hyperlink" Target="https://www.foodtalks.cn/news/11136" TargetMode="External"/><Relationship Id="rId4" Type="http://schemas.openxmlformats.org/officeDocument/2006/relationships/hyperlink" Target="http://www.eeo.com.cn/2020/0912/411434.shtml"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C216516-B2EB-7758-A7F3-A93A5A376F12}"/>
              </a:ext>
            </a:extLst>
          </p:cNvPr>
          <p:cNvSpPr>
            <a:spLocks noGrp="1"/>
          </p:cNvSpPr>
          <p:nvPr>
            <p:ph type="ctrTitle"/>
          </p:nvPr>
        </p:nvSpPr>
        <p:spPr>
          <a:xfrm>
            <a:off x="1362634" y="2767644"/>
            <a:ext cx="9144000" cy="1655761"/>
          </a:xfrm>
        </p:spPr>
        <p:txBody>
          <a:bodyPr>
            <a:normAutofit/>
          </a:bodyPr>
          <a:lstStyle/>
          <a:p>
            <a:r>
              <a:rPr lang="en-US" altLang="zh-CN" sz="2800" dirty="0">
                <a:latin typeface="Arial" panose="020B0604020202020204" pitchFamily="34" charset="0"/>
                <a:cs typeface="Arial" panose="020B0604020202020204" pitchFamily="34" charset="0"/>
              </a:rPr>
              <a:t>Change and Stability Management    </a:t>
            </a:r>
            <a:br>
              <a:rPr lang="en-US" altLang="zh-CN" sz="2800" dirty="0">
                <a:latin typeface="Arial" panose="020B0604020202020204" pitchFamily="34" charset="0"/>
                <a:cs typeface="Arial" panose="020B0604020202020204" pitchFamily="34" charset="0"/>
              </a:rPr>
            </a:br>
            <a:endParaRPr lang="zh-CN" altLang="en-US" sz="2800" dirty="0"/>
          </a:p>
        </p:txBody>
      </p:sp>
      <p:sp>
        <p:nvSpPr>
          <p:cNvPr id="3" name="副标题 2">
            <a:extLst>
              <a:ext uri="{FF2B5EF4-FFF2-40B4-BE49-F238E27FC236}">
                <a16:creationId xmlns:a16="http://schemas.microsoft.com/office/drawing/2014/main" id="{3276C83E-BFEA-1FC4-7AEE-6C7277068C10}"/>
              </a:ext>
            </a:extLst>
          </p:cNvPr>
          <p:cNvSpPr>
            <a:spLocks noGrp="1"/>
          </p:cNvSpPr>
          <p:nvPr>
            <p:ph type="subTitle" idx="1"/>
          </p:nvPr>
        </p:nvSpPr>
        <p:spPr>
          <a:xfrm>
            <a:off x="1658470" y="2430790"/>
            <a:ext cx="9144000" cy="1655762"/>
          </a:xfrm>
        </p:spPr>
        <p:txBody>
          <a:bodyPr>
            <a:normAutofit/>
          </a:bodyPr>
          <a:lstStyle/>
          <a:p>
            <a:r>
              <a:rPr lang="en-US" altLang="zh-CN" sz="7200" dirty="0">
                <a:latin typeface="Arial" panose="020B0604020202020204" pitchFamily="34" charset="0"/>
                <a:cs typeface="Arial" panose="020B0604020202020204" pitchFamily="34" charset="0"/>
              </a:rPr>
              <a:t>Costa coffee in China</a:t>
            </a:r>
            <a:endParaRPr lang="zh-CN" altLang="en-US" sz="7200" dirty="0">
              <a:latin typeface="Arial" panose="020B0604020202020204" pitchFamily="34" charset="0"/>
              <a:cs typeface="Arial" panose="020B0604020202020204" pitchFamily="34" charset="0"/>
            </a:endParaRPr>
          </a:p>
        </p:txBody>
      </p:sp>
      <p:sp>
        <p:nvSpPr>
          <p:cNvPr id="4" name="文本框 3">
            <a:extLst>
              <a:ext uri="{FF2B5EF4-FFF2-40B4-BE49-F238E27FC236}">
                <a16:creationId xmlns:a16="http://schemas.microsoft.com/office/drawing/2014/main" id="{8E10C223-806C-CB8E-26CB-A17A302F862F}"/>
              </a:ext>
            </a:extLst>
          </p:cNvPr>
          <p:cNvSpPr txBox="1"/>
          <p:nvPr/>
        </p:nvSpPr>
        <p:spPr>
          <a:xfrm>
            <a:off x="4823011" y="5002307"/>
            <a:ext cx="3774141" cy="369332"/>
          </a:xfrm>
          <a:prstGeom prst="rect">
            <a:avLst/>
          </a:prstGeom>
          <a:noFill/>
        </p:spPr>
        <p:txBody>
          <a:bodyPr wrap="square" rtlCol="0">
            <a:spAutoFit/>
          </a:bodyPr>
          <a:lstStyle/>
          <a:p>
            <a:r>
              <a:rPr lang="en-US" altLang="zh-CN" sz="1800" dirty="0">
                <a:latin typeface="Arial" panose="020B0604020202020204" pitchFamily="34" charset="0"/>
                <a:cs typeface="Arial" panose="020B0604020202020204" pitchFamily="34" charset="0"/>
              </a:rPr>
              <a:t>Qin Na 2231286</a:t>
            </a:r>
            <a:endParaRPr lang="zh-CN" altLang="en-US" dirty="0"/>
          </a:p>
        </p:txBody>
      </p:sp>
    </p:spTree>
    <p:extLst>
      <p:ext uri="{BB962C8B-B14F-4D97-AF65-F5344CB8AC3E}">
        <p14:creationId xmlns:p14="http://schemas.microsoft.com/office/powerpoint/2010/main" val="2665266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BB6D79E-FD27-E99C-7DA5-C13DA7DC5073}"/>
              </a:ext>
            </a:extLst>
          </p:cNvPr>
          <p:cNvSpPr>
            <a:spLocks noGrp="1"/>
          </p:cNvSpPr>
          <p:nvPr>
            <p:ph type="title"/>
          </p:nvPr>
        </p:nvSpPr>
        <p:spPr>
          <a:xfrm>
            <a:off x="-1074385" y="713861"/>
            <a:ext cx="10515600" cy="1325563"/>
          </a:xfrm>
        </p:spPr>
        <p:txBody>
          <a:bodyPr>
            <a:normAutofit/>
          </a:bodyPr>
          <a:lstStyle/>
          <a:p>
            <a:pPr algn="ctr"/>
            <a:r>
              <a:rPr lang="en-US" altLang="zh-CN" sz="4000" dirty="0">
                <a:latin typeface="Arial" panose="020B0604020202020204" pitchFamily="34" charset="0"/>
                <a:cs typeface="Arial" panose="020B0604020202020204" pitchFamily="34" charset="0"/>
              </a:rPr>
              <a:t>The background of Costa Coffee</a:t>
            </a:r>
            <a:endParaRPr lang="zh-CN" altLang="en-US" sz="4000" dirty="0">
              <a:latin typeface="Arial" panose="020B0604020202020204" pitchFamily="34" charset="0"/>
              <a:cs typeface="Arial" panose="020B0604020202020204" pitchFamily="34" charset="0"/>
            </a:endParaRPr>
          </a:p>
        </p:txBody>
      </p:sp>
      <p:sp>
        <p:nvSpPr>
          <p:cNvPr id="3" name="内容占位符 2">
            <a:extLst>
              <a:ext uri="{FF2B5EF4-FFF2-40B4-BE49-F238E27FC236}">
                <a16:creationId xmlns:a16="http://schemas.microsoft.com/office/drawing/2014/main" id="{EC30B32B-38C5-F3DD-1F16-DA2433EC51AB}"/>
              </a:ext>
            </a:extLst>
          </p:cNvPr>
          <p:cNvSpPr>
            <a:spLocks noGrp="1"/>
          </p:cNvSpPr>
          <p:nvPr>
            <p:ph idx="1"/>
          </p:nvPr>
        </p:nvSpPr>
        <p:spPr>
          <a:xfrm>
            <a:off x="6893858" y="1918583"/>
            <a:ext cx="4746812" cy="4572355"/>
          </a:xfrm>
        </p:spPr>
        <p:txBody>
          <a:bodyPr>
            <a:normAutofit/>
          </a:bodyPr>
          <a:lstStyle/>
          <a:p>
            <a:endParaRPr lang="en-US" altLang="zh-CN" sz="1400" b="0" i="0" dirty="0">
              <a:solidFill>
                <a:srgbClr val="6D1F37"/>
              </a:solidFill>
              <a:effectLst/>
              <a:latin typeface="Costa Text Bold"/>
            </a:endParaRPr>
          </a:p>
          <a:p>
            <a:pPr>
              <a:lnSpc>
                <a:spcPct val="120000"/>
              </a:lnSpc>
            </a:pPr>
            <a:r>
              <a:rPr lang="en-US" altLang="zh-CN" sz="1600" dirty="0">
                <a:latin typeface="Arial" panose="020B0604020202020204" pitchFamily="34" charset="0"/>
                <a:cs typeface="Arial" panose="020B0604020202020204" pitchFamily="34" charset="0"/>
              </a:rPr>
              <a:t>Costa has traveled from London to 39 countries in the world, has more than 3000 stores .</a:t>
            </a:r>
          </a:p>
          <a:p>
            <a:pPr>
              <a:lnSpc>
                <a:spcPct val="120000"/>
              </a:lnSpc>
            </a:pPr>
            <a:r>
              <a:rPr lang="en-US" altLang="zh-CN" sz="1600" dirty="0">
                <a:latin typeface="Arial" panose="020B0604020202020204" pitchFamily="34" charset="0"/>
                <a:cs typeface="Arial" panose="020B0604020202020204" pitchFamily="34" charset="0"/>
              </a:rPr>
              <a:t>Costa Coffee entered the Chinese market about 8 years later than its biggest competitor Starbucks.</a:t>
            </a:r>
            <a:r>
              <a:rPr lang="zh-CN" altLang="en-US" sz="1600" dirty="0">
                <a:latin typeface="Arial" panose="020B0604020202020204" pitchFamily="34" charset="0"/>
                <a:cs typeface="Arial" panose="020B0604020202020204" pitchFamily="34" charset="0"/>
              </a:rPr>
              <a:t> </a:t>
            </a:r>
            <a:endParaRPr lang="en-US" altLang="zh-CN" sz="1600" dirty="0">
              <a:latin typeface="Arial" panose="020B0604020202020204" pitchFamily="34" charset="0"/>
              <a:cs typeface="Arial" panose="020B0604020202020204" pitchFamily="34" charset="0"/>
            </a:endParaRPr>
          </a:p>
          <a:p>
            <a:pPr>
              <a:lnSpc>
                <a:spcPct val="120000"/>
              </a:lnSpc>
            </a:pPr>
            <a:r>
              <a:rPr lang="en-US" altLang="zh-CN" sz="1600" dirty="0">
                <a:latin typeface="Arial" panose="020B0604020202020204" pitchFamily="34" charset="0"/>
                <a:cs typeface="Arial" panose="020B0604020202020204" pitchFamily="34" charset="0"/>
              </a:rPr>
              <a:t>At the end of 2006, Costa opened its first store in Shanghai.</a:t>
            </a:r>
          </a:p>
          <a:p>
            <a:pPr>
              <a:lnSpc>
                <a:spcPct val="120000"/>
              </a:lnSpc>
            </a:pPr>
            <a:r>
              <a:rPr lang="en-US" altLang="zh-CN" sz="1600" dirty="0">
                <a:latin typeface="Arial" panose="020B0604020202020204" pitchFamily="34" charset="0"/>
                <a:cs typeface="Arial" panose="020B0604020202020204" pitchFamily="34" charset="0"/>
              </a:rPr>
              <a:t>Entered the Beijing market in the second half of 2008.</a:t>
            </a:r>
          </a:p>
          <a:p>
            <a:pPr>
              <a:lnSpc>
                <a:spcPct val="120000"/>
              </a:lnSpc>
            </a:pPr>
            <a:r>
              <a:rPr lang="en-US" altLang="zh-CN" sz="1600" dirty="0">
                <a:latin typeface="Arial" panose="020B0604020202020204" pitchFamily="34" charset="0"/>
                <a:cs typeface="Arial" panose="020B0604020202020204" pitchFamily="34" charset="0"/>
              </a:rPr>
              <a:t> Acquired by Coca-Cola in 2018.</a:t>
            </a:r>
          </a:p>
        </p:txBody>
      </p:sp>
      <p:pic>
        <p:nvPicPr>
          <p:cNvPr id="5" name="图片 4">
            <a:extLst>
              <a:ext uri="{FF2B5EF4-FFF2-40B4-BE49-F238E27FC236}">
                <a16:creationId xmlns:a16="http://schemas.microsoft.com/office/drawing/2014/main" id="{B35A0D61-1A90-223D-C549-5A64126F42DD}"/>
              </a:ext>
            </a:extLst>
          </p:cNvPr>
          <p:cNvPicPr>
            <a:picLocks noChangeAspect="1"/>
          </p:cNvPicPr>
          <p:nvPr/>
        </p:nvPicPr>
        <p:blipFill>
          <a:blip r:embed="rId2"/>
          <a:stretch>
            <a:fillRect/>
          </a:stretch>
        </p:blipFill>
        <p:spPr>
          <a:xfrm>
            <a:off x="551330" y="2182507"/>
            <a:ext cx="6150373" cy="3636002"/>
          </a:xfrm>
          <a:prstGeom prst="rect">
            <a:avLst/>
          </a:prstGeom>
          <a:effectLst>
            <a:outerShdw blurRad="50800" dist="38100" dir="2700000" algn="tl" rotWithShape="0">
              <a:prstClr val="black">
                <a:alpha val="40000"/>
              </a:prstClr>
            </a:outerShdw>
          </a:effectLst>
        </p:spPr>
      </p:pic>
      <p:sp>
        <p:nvSpPr>
          <p:cNvPr id="6" name="矩形 5">
            <a:extLst>
              <a:ext uri="{FF2B5EF4-FFF2-40B4-BE49-F238E27FC236}">
                <a16:creationId xmlns:a16="http://schemas.microsoft.com/office/drawing/2014/main" id="{942DD692-0733-83FC-46DA-93375E4D764A}"/>
              </a:ext>
            </a:extLst>
          </p:cNvPr>
          <p:cNvSpPr/>
          <p:nvPr/>
        </p:nvSpPr>
        <p:spPr>
          <a:xfrm>
            <a:off x="551330" y="4204761"/>
            <a:ext cx="4031876" cy="412376"/>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文本框 6">
            <a:extLst>
              <a:ext uri="{FF2B5EF4-FFF2-40B4-BE49-F238E27FC236}">
                <a16:creationId xmlns:a16="http://schemas.microsoft.com/office/drawing/2014/main" id="{E23D66FA-7A30-162D-CF36-853B043C42B1}"/>
              </a:ext>
            </a:extLst>
          </p:cNvPr>
          <p:cNvSpPr txBox="1"/>
          <p:nvPr/>
        </p:nvSpPr>
        <p:spPr>
          <a:xfrm>
            <a:off x="4872904" y="5897918"/>
            <a:ext cx="2097741" cy="246221"/>
          </a:xfrm>
          <a:prstGeom prst="rect">
            <a:avLst/>
          </a:prstGeom>
          <a:noFill/>
        </p:spPr>
        <p:txBody>
          <a:bodyPr wrap="square" rtlCol="0">
            <a:spAutoFit/>
          </a:bodyPr>
          <a:lstStyle/>
          <a:p>
            <a:r>
              <a:rPr lang="en-US" altLang="zh-CN" sz="1000" dirty="0"/>
              <a:t>(Costa Coffee official website)</a:t>
            </a:r>
            <a:endParaRPr lang="zh-CN" altLang="en-US" sz="1000" dirty="0"/>
          </a:p>
        </p:txBody>
      </p:sp>
    </p:spTree>
    <p:extLst>
      <p:ext uri="{BB962C8B-B14F-4D97-AF65-F5344CB8AC3E}">
        <p14:creationId xmlns:p14="http://schemas.microsoft.com/office/powerpoint/2010/main" val="1715370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BB6D79E-FD27-E99C-7DA5-C13DA7DC5073}"/>
              </a:ext>
            </a:extLst>
          </p:cNvPr>
          <p:cNvSpPr>
            <a:spLocks noGrp="1"/>
          </p:cNvSpPr>
          <p:nvPr>
            <p:ph type="title"/>
          </p:nvPr>
        </p:nvSpPr>
        <p:spPr>
          <a:xfrm>
            <a:off x="-843476" y="664474"/>
            <a:ext cx="10515600" cy="1325563"/>
          </a:xfrm>
        </p:spPr>
        <p:txBody>
          <a:bodyPr>
            <a:normAutofit/>
          </a:bodyPr>
          <a:lstStyle/>
          <a:p>
            <a:pPr algn="ctr"/>
            <a:r>
              <a:rPr lang="en-US" altLang="zh-CN" sz="4000" dirty="0">
                <a:latin typeface="Arial" panose="020B0604020202020204" pitchFamily="34" charset="0"/>
                <a:cs typeface="Arial" panose="020B0604020202020204" pitchFamily="34" charset="0"/>
              </a:rPr>
              <a:t>The background of Costa Coffee</a:t>
            </a:r>
            <a:endParaRPr lang="zh-CN" altLang="en-US" sz="4000" dirty="0">
              <a:latin typeface="Arial" panose="020B0604020202020204" pitchFamily="34" charset="0"/>
              <a:cs typeface="Arial" panose="020B0604020202020204" pitchFamily="34" charset="0"/>
            </a:endParaRPr>
          </a:p>
        </p:txBody>
      </p:sp>
      <p:sp>
        <p:nvSpPr>
          <p:cNvPr id="3" name="内容占位符 2">
            <a:extLst>
              <a:ext uri="{FF2B5EF4-FFF2-40B4-BE49-F238E27FC236}">
                <a16:creationId xmlns:a16="http://schemas.microsoft.com/office/drawing/2014/main" id="{EC30B32B-38C5-F3DD-1F16-DA2433EC51AB}"/>
              </a:ext>
            </a:extLst>
          </p:cNvPr>
          <p:cNvSpPr>
            <a:spLocks noGrp="1"/>
          </p:cNvSpPr>
          <p:nvPr>
            <p:ph idx="1"/>
          </p:nvPr>
        </p:nvSpPr>
        <p:spPr>
          <a:xfrm>
            <a:off x="684531" y="1907168"/>
            <a:ext cx="6030306" cy="4572355"/>
          </a:xfrm>
        </p:spPr>
        <p:txBody>
          <a:bodyPr>
            <a:normAutofit/>
          </a:bodyPr>
          <a:lstStyle/>
          <a:p>
            <a:pPr marL="0" indent="0" algn="just">
              <a:lnSpc>
                <a:spcPct val="150000"/>
              </a:lnSpc>
              <a:buNone/>
            </a:pPr>
            <a:r>
              <a:rPr lang="en-US" altLang="zh-CN" sz="1300" dirty="0">
                <a:latin typeface="Arial" panose="020B0604020202020204" pitchFamily="34" charset="0"/>
                <a:cs typeface="Arial" panose="020B0604020202020204" pitchFamily="34" charset="0"/>
              </a:rPr>
              <a:t>Before entering the Chinese market in 2006, Costa spent three years doing research on the Chinese market. In addition to investigating consumer psychology and market conditions, the key is to select suitable partners. </a:t>
            </a:r>
          </a:p>
          <a:p>
            <a:pPr marL="0" indent="0" algn="just">
              <a:lnSpc>
                <a:spcPct val="150000"/>
              </a:lnSpc>
              <a:buNone/>
            </a:pPr>
            <a:r>
              <a:rPr lang="en-US" altLang="zh-CN" sz="1300" dirty="0">
                <a:latin typeface="Arial" panose="020B0604020202020204" pitchFamily="34" charset="0"/>
                <a:cs typeface="Arial" panose="020B0604020202020204" pitchFamily="34" charset="0"/>
              </a:rPr>
              <a:t>In 2006, Whitbread Group and </a:t>
            </a:r>
            <a:r>
              <a:rPr lang="en-US" altLang="zh-CN" sz="1300" dirty="0" err="1">
                <a:latin typeface="Arial" panose="020B0604020202020204" pitchFamily="34" charset="0"/>
                <a:cs typeface="Arial" panose="020B0604020202020204" pitchFamily="34" charset="0"/>
              </a:rPr>
              <a:t>Yueda</a:t>
            </a:r>
            <a:r>
              <a:rPr lang="en-US" altLang="zh-CN" sz="1300" dirty="0">
                <a:latin typeface="Arial" panose="020B0604020202020204" pitchFamily="34" charset="0"/>
                <a:cs typeface="Arial" panose="020B0604020202020204" pitchFamily="34" charset="0"/>
              </a:rPr>
              <a:t> Group invested 51% and 49% respectively to establish </a:t>
            </a:r>
            <a:r>
              <a:rPr lang="en-US" altLang="zh-CN" sz="1300" dirty="0" err="1">
                <a:latin typeface="Arial" panose="020B0604020202020204" pitchFamily="34" charset="0"/>
                <a:cs typeface="Arial" panose="020B0604020202020204" pitchFamily="34" charset="0"/>
              </a:rPr>
              <a:t>Yueda</a:t>
            </a:r>
            <a:r>
              <a:rPr lang="en-US" altLang="zh-CN" sz="1300" dirty="0">
                <a:latin typeface="Arial" panose="020B0604020202020204" pitchFamily="34" charset="0"/>
                <a:cs typeface="Arial" panose="020B0604020202020204" pitchFamily="34" charset="0"/>
              </a:rPr>
              <a:t> Costa (Shanghai) Catering Management Co., Ltd., which is responsible for the development and operation of Shanghai, Hangzhou, Nanjing, Guangzhou, Wuhan and other cities. </a:t>
            </a:r>
          </a:p>
          <a:p>
            <a:pPr marL="0" indent="0" algn="just">
              <a:lnSpc>
                <a:spcPct val="150000"/>
              </a:lnSpc>
              <a:buNone/>
            </a:pPr>
            <a:r>
              <a:rPr lang="en-US" altLang="zh-CN" sz="1300" dirty="0">
                <a:latin typeface="Arial" panose="020B0604020202020204" pitchFamily="34" charset="0"/>
                <a:cs typeface="Arial" panose="020B0604020202020204" pitchFamily="34" charset="0"/>
              </a:rPr>
              <a:t>In 2008, Hualian Costa was established by the British Whitbread Group and Hualian Group with 50% investment respectively, responsible for the development and operation of Costa Beijing, Tianjin, Shandong, Liaoning, Jilin and Heilongjiang and other northern regions (Costa Coffee's coffee market in China, Bolan Coffee shop, 2014).</a:t>
            </a:r>
            <a:endParaRPr lang="zh-CN" altLang="en-US" sz="1300" dirty="0">
              <a:latin typeface="Arial" panose="020B0604020202020204" pitchFamily="34" charset="0"/>
              <a:cs typeface="Arial" panose="020B0604020202020204" pitchFamily="34" charset="0"/>
            </a:endParaRPr>
          </a:p>
        </p:txBody>
      </p:sp>
      <p:grpSp>
        <p:nvGrpSpPr>
          <p:cNvPr id="11" name="组合 10">
            <a:extLst>
              <a:ext uri="{FF2B5EF4-FFF2-40B4-BE49-F238E27FC236}">
                <a16:creationId xmlns:a16="http://schemas.microsoft.com/office/drawing/2014/main" id="{D4B179BE-4FC4-F610-4BAF-AE15909011FC}"/>
              </a:ext>
            </a:extLst>
          </p:cNvPr>
          <p:cNvGrpSpPr/>
          <p:nvPr/>
        </p:nvGrpSpPr>
        <p:grpSpPr>
          <a:xfrm>
            <a:off x="6870814" y="1990037"/>
            <a:ext cx="4636655" cy="3750648"/>
            <a:chOff x="6871855" y="1907168"/>
            <a:chExt cx="4636655" cy="3750648"/>
          </a:xfrm>
        </p:grpSpPr>
        <p:pic>
          <p:nvPicPr>
            <p:cNvPr id="8" name="图片 7">
              <a:extLst>
                <a:ext uri="{FF2B5EF4-FFF2-40B4-BE49-F238E27FC236}">
                  <a16:creationId xmlns:a16="http://schemas.microsoft.com/office/drawing/2014/main" id="{59549955-7E85-E132-D660-CD051C156D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1855" y="1907168"/>
              <a:ext cx="4636655" cy="3750648"/>
            </a:xfrm>
            <a:prstGeom prst="rect">
              <a:avLst/>
            </a:prstGeom>
          </p:spPr>
        </p:pic>
        <p:sp>
          <p:nvSpPr>
            <p:cNvPr id="9" name="矩形 8">
              <a:extLst>
                <a:ext uri="{FF2B5EF4-FFF2-40B4-BE49-F238E27FC236}">
                  <a16:creationId xmlns:a16="http://schemas.microsoft.com/office/drawing/2014/main" id="{C025A194-5AED-2C76-E754-3426CFF631D8}"/>
                </a:ext>
              </a:extLst>
            </p:cNvPr>
            <p:cNvSpPr/>
            <p:nvPr/>
          </p:nvSpPr>
          <p:spPr>
            <a:xfrm>
              <a:off x="9993746" y="5310909"/>
              <a:ext cx="1495251" cy="26785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p>
          </p:txBody>
        </p:sp>
      </p:grpSp>
    </p:spTree>
    <p:extLst>
      <p:ext uri="{BB962C8B-B14F-4D97-AF65-F5344CB8AC3E}">
        <p14:creationId xmlns:p14="http://schemas.microsoft.com/office/powerpoint/2010/main" val="805365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8C170C4-B26B-9C56-1716-FB1FDE03874C}"/>
              </a:ext>
            </a:extLst>
          </p:cNvPr>
          <p:cNvSpPr>
            <a:spLocks noGrp="1"/>
          </p:cNvSpPr>
          <p:nvPr>
            <p:ph type="title"/>
          </p:nvPr>
        </p:nvSpPr>
        <p:spPr>
          <a:xfrm>
            <a:off x="987798" y="471826"/>
            <a:ext cx="10515600" cy="1325563"/>
          </a:xfrm>
        </p:spPr>
        <p:txBody>
          <a:bodyPr/>
          <a:lstStyle/>
          <a:p>
            <a:pPr algn="ctr"/>
            <a:r>
              <a:rPr lang="en-US" altLang="zh-CN" sz="4000" dirty="0">
                <a:latin typeface="Arial" panose="020B0604020202020204" pitchFamily="34" charset="0"/>
                <a:cs typeface="Arial" panose="020B0604020202020204" pitchFamily="34" charset="0"/>
              </a:rPr>
              <a:t>Impact of COVID-19 on Costa</a:t>
            </a:r>
            <a:endParaRPr lang="zh-CN" altLang="en-US" sz="4000" dirty="0">
              <a:latin typeface="Arial" panose="020B0604020202020204" pitchFamily="34" charset="0"/>
              <a:cs typeface="Arial" panose="020B0604020202020204" pitchFamily="34" charset="0"/>
            </a:endParaRPr>
          </a:p>
        </p:txBody>
      </p:sp>
      <p:sp>
        <p:nvSpPr>
          <p:cNvPr id="3" name="内容占位符 2">
            <a:extLst>
              <a:ext uri="{FF2B5EF4-FFF2-40B4-BE49-F238E27FC236}">
                <a16:creationId xmlns:a16="http://schemas.microsoft.com/office/drawing/2014/main" id="{25E75039-7A21-715D-1EC4-0C709B96980E}"/>
              </a:ext>
            </a:extLst>
          </p:cNvPr>
          <p:cNvSpPr>
            <a:spLocks noGrp="1"/>
          </p:cNvSpPr>
          <p:nvPr>
            <p:ph idx="1"/>
          </p:nvPr>
        </p:nvSpPr>
        <p:spPr>
          <a:xfrm>
            <a:off x="6595781" y="1817164"/>
            <a:ext cx="4907617" cy="5040836"/>
          </a:xfrm>
        </p:spPr>
        <p:txBody>
          <a:bodyPr>
            <a:normAutofit/>
          </a:bodyPr>
          <a:lstStyle/>
          <a:p>
            <a:pPr marL="0" indent="0" algn="just">
              <a:lnSpc>
                <a:spcPct val="150000"/>
              </a:lnSpc>
              <a:buNone/>
            </a:pPr>
            <a:r>
              <a:rPr lang="en-US" altLang="zh-CN" sz="1200" dirty="0">
                <a:latin typeface="Arial" panose="020B0604020202020204" pitchFamily="34" charset="0"/>
                <a:cs typeface="Arial" panose="020B0604020202020204" pitchFamily="34" charset="0"/>
              </a:rPr>
              <a:t>Due to the reduction of the customer flow in the stores, Costa, an old British coffee chain, has now joined the "camp" of closing the stores. At present, Costa's stores in many cities in China account for about 10% of the country's stores. It is reported that the coffee chain Costa Qingdao stores have all been removed, and some stores in Beijing and Jiangsu and Zhejiang regions have also been closed(Bi, 2020).</a:t>
            </a:r>
          </a:p>
          <a:p>
            <a:pPr marL="0" indent="0" algn="just">
              <a:lnSpc>
                <a:spcPct val="150000"/>
              </a:lnSpc>
              <a:buNone/>
            </a:pPr>
            <a:r>
              <a:rPr lang="en-US" altLang="zh-CN" sz="1200" dirty="0">
                <a:latin typeface="Arial" panose="020B0604020202020204" pitchFamily="34" charset="0"/>
                <a:cs typeface="Arial" panose="020B0604020202020204" pitchFamily="34" charset="0"/>
              </a:rPr>
              <a:t>In addition to closing 10% of China's stores, Costa will lay off thousands of employees. Costa responded that this closing is the continuation of store optimization work, and the closing of loss-making stores in Qingdao is a part of Costa's business optimization and adjustment in China. Affected by changes in store passenger flow and economic operation, Costa will continue to develop new retail stores while exploring store patterns suitable for different consumption scenarios(Journal editor, 2020, p.78).</a:t>
            </a:r>
          </a:p>
        </p:txBody>
      </p:sp>
      <p:pic>
        <p:nvPicPr>
          <p:cNvPr id="5" name="图片 4">
            <a:extLst>
              <a:ext uri="{FF2B5EF4-FFF2-40B4-BE49-F238E27FC236}">
                <a16:creationId xmlns:a16="http://schemas.microsoft.com/office/drawing/2014/main" id="{9C9634A8-4233-D205-C11E-3017FEEC0F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9783" y="1915775"/>
            <a:ext cx="5909982" cy="3875161"/>
          </a:xfrm>
          <a:prstGeom prst="rect">
            <a:avLst/>
          </a:prstGeom>
        </p:spPr>
      </p:pic>
    </p:spTree>
    <p:extLst>
      <p:ext uri="{BB962C8B-B14F-4D97-AF65-F5344CB8AC3E}">
        <p14:creationId xmlns:p14="http://schemas.microsoft.com/office/powerpoint/2010/main" val="120147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21878CC-24BA-E1CA-FBDC-2917847D18F2}"/>
              </a:ext>
            </a:extLst>
          </p:cNvPr>
          <p:cNvSpPr>
            <a:spLocks noGrp="1"/>
          </p:cNvSpPr>
          <p:nvPr>
            <p:ph type="title"/>
          </p:nvPr>
        </p:nvSpPr>
        <p:spPr>
          <a:xfrm>
            <a:off x="-1139332" y="807973"/>
            <a:ext cx="10515600" cy="1325563"/>
          </a:xfrm>
        </p:spPr>
        <p:txBody>
          <a:bodyPr/>
          <a:lstStyle/>
          <a:p>
            <a:pPr algn="ctr"/>
            <a:r>
              <a:rPr lang="en-US" altLang="zh-CN" sz="4000" dirty="0">
                <a:latin typeface="Arial" panose="020B0604020202020204" pitchFamily="34" charset="0"/>
                <a:cs typeface="Arial" panose="020B0604020202020204" pitchFamily="34" charset="0"/>
              </a:rPr>
              <a:t>Goal : Total Coffee Company</a:t>
            </a:r>
            <a:endParaRPr lang="zh-CN" altLang="en-US" sz="4000" dirty="0">
              <a:latin typeface="Arial" panose="020B0604020202020204" pitchFamily="34" charset="0"/>
              <a:cs typeface="Arial" panose="020B0604020202020204" pitchFamily="34" charset="0"/>
            </a:endParaRPr>
          </a:p>
        </p:txBody>
      </p:sp>
      <p:sp>
        <p:nvSpPr>
          <p:cNvPr id="3" name="内容占位符 2">
            <a:extLst>
              <a:ext uri="{FF2B5EF4-FFF2-40B4-BE49-F238E27FC236}">
                <a16:creationId xmlns:a16="http://schemas.microsoft.com/office/drawing/2014/main" id="{96F0E1BB-DC5F-D8B9-9F88-77D90EE46AC5}"/>
              </a:ext>
            </a:extLst>
          </p:cNvPr>
          <p:cNvSpPr>
            <a:spLocks noGrp="1"/>
          </p:cNvSpPr>
          <p:nvPr>
            <p:ph idx="1"/>
          </p:nvPr>
        </p:nvSpPr>
        <p:spPr>
          <a:xfrm>
            <a:off x="426574" y="1952090"/>
            <a:ext cx="7221136" cy="4484569"/>
          </a:xfrm>
        </p:spPr>
        <p:txBody>
          <a:bodyPr>
            <a:normAutofit fontScale="92500"/>
          </a:bodyPr>
          <a:lstStyle/>
          <a:p>
            <a:pPr marL="0" indent="0">
              <a:lnSpc>
                <a:spcPct val="150000"/>
              </a:lnSpc>
              <a:buNone/>
            </a:pPr>
            <a:r>
              <a:rPr lang="en-US" altLang="zh-CN" sz="1400" dirty="0">
                <a:latin typeface="Arial" panose="020B0604020202020204" pitchFamily="34" charset="0"/>
                <a:cs typeface="Arial" panose="020B0604020202020204" pitchFamily="34" charset="0"/>
              </a:rPr>
              <a:t>Almost all brands are adjusting. Starbucks and Alibaba have cooperated to accelerate the digital transformation, not only launched "Coffee Express", "Special Star Delivery" and other delivery services, opened up Alipay, Taobao, word of mouth and other platforms, but also actively transformed stores to launch high-end Starbucks Best choice and other stores.</a:t>
            </a:r>
          </a:p>
          <a:p>
            <a:pPr marL="0" indent="0">
              <a:lnSpc>
                <a:spcPct val="150000"/>
              </a:lnSpc>
              <a:buNone/>
            </a:pPr>
            <a:r>
              <a:rPr lang="en-US" altLang="zh-CN" sz="1400" dirty="0">
                <a:latin typeface="Arial" panose="020B0604020202020204" pitchFamily="34" charset="0"/>
                <a:cs typeface="Arial" panose="020B0604020202020204" pitchFamily="34" charset="0"/>
              </a:rPr>
              <a:t>Another competitor, Lian Coffee, reported on the official WeChat official account that all offline stores had been closed and had no plans to reopen them for the time being. In the future, even coffee will be released as pre packaged products. WeChat official account and Tmall flagship store will be the main shelves, and other e-commerce channels will also be launched in succession.</a:t>
            </a:r>
          </a:p>
          <a:p>
            <a:pPr marL="0" indent="0">
              <a:lnSpc>
                <a:spcPct val="150000"/>
              </a:lnSpc>
              <a:buNone/>
            </a:pPr>
            <a:r>
              <a:rPr lang="en-US" altLang="zh-CN" sz="1400" dirty="0">
                <a:latin typeface="Arial" panose="020B0604020202020204" pitchFamily="34" charset="0"/>
                <a:cs typeface="Arial" panose="020B0604020202020204" pitchFamily="34" charset="0"/>
              </a:rPr>
              <a:t>Unlike Lian Coffee, Costa did not give up the store, Costa is actively developing new business models and channels, including ready-to-drink coffee, automatic coffee machines and franchising businesses(Zheng, 2020).</a:t>
            </a:r>
          </a:p>
          <a:p>
            <a:pPr marL="0" indent="0">
              <a:lnSpc>
                <a:spcPct val="150000"/>
              </a:lnSpc>
              <a:buNone/>
            </a:pPr>
            <a:r>
              <a:rPr lang="en-US" altLang="zh-CN" sz="1400" dirty="0">
                <a:latin typeface="Arial" panose="020B0604020202020204" pitchFamily="34" charset="0"/>
                <a:cs typeface="Arial" panose="020B0604020202020204" pitchFamily="34" charset="0"/>
              </a:rPr>
              <a:t>Costa's goal is to become a Total Coffee Company.</a:t>
            </a:r>
          </a:p>
          <a:p>
            <a:pPr marL="0" indent="0">
              <a:lnSpc>
                <a:spcPct val="150000"/>
              </a:lnSpc>
              <a:buNone/>
            </a:pPr>
            <a:endParaRPr lang="en-US" altLang="zh-CN" sz="1400" dirty="0">
              <a:latin typeface="Arial" panose="020B0604020202020204" pitchFamily="34" charset="0"/>
              <a:cs typeface="Arial" panose="020B0604020202020204" pitchFamily="34" charset="0"/>
            </a:endParaRPr>
          </a:p>
        </p:txBody>
      </p:sp>
      <p:pic>
        <p:nvPicPr>
          <p:cNvPr id="5" name="图片 4">
            <a:extLst>
              <a:ext uri="{FF2B5EF4-FFF2-40B4-BE49-F238E27FC236}">
                <a16:creationId xmlns:a16="http://schemas.microsoft.com/office/drawing/2014/main" id="{8979D16F-4038-50C2-F771-6BC346F921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47710" y="2050701"/>
            <a:ext cx="4227861" cy="3598965"/>
          </a:xfrm>
          <a:prstGeom prst="rect">
            <a:avLst/>
          </a:prstGeom>
        </p:spPr>
      </p:pic>
    </p:spTree>
    <p:extLst>
      <p:ext uri="{BB962C8B-B14F-4D97-AF65-F5344CB8AC3E}">
        <p14:creationId xmlns:p14="http://schemas.microsoft.com/office/powerpoint/2010/main" val="3156009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7908E1A-896E-07FD-E09F-EB6581355B74}"/>
              </a:ext>
            </a:extLst>
          </p:cNvPr>
          <p:cNvSpPr>
            <a:spLocks noGrp="1"/>
          </p:cNvSpPr>
          <p:nvPr>
            <p:ph type="title"/>
          </p:nvPr>
        </p:nvSpPr>
        <p:spPr>
          <a:xfrm>
            <a:off x="-457201" y="834931"/>
            <a:ext cx="7958417" cy="1325563"/>
          </a:xfrm>
        </p:spPr>
        <p:txBody>
          <a:bodyPr/>
          <a:lstStyle/>
          <a:p>
            <a:pPr algn="ctr"/>
            <a:r>
              <a:rPr lang="en-US" altLang="zh-CN" sz="4000" dirty="0">
                <a:latin typeface="Arial" panose="020B0604020202020204" pitchFamily="34" charset="0"/>
                <a:cs typeface="Arial" panose="020B0604020202020204" pitchFamily="34" charset="0"/>
              </a:rPr>
              <a:t>How Costa has changed</a:t>
            </a:r>
            <a:endParaRPr lang="zh-CN" altLang="en-US" sz="4000" dirty="0">
              <a:latin typeface="Arial" panose="020B0604020202020204" pitchFamily="34" charset="0"/>
              <a:cs typeface="Arial" panose="020B0604020202020204" pitchFamily="34" charset="0"/>
            </a:endParaRPr>
          </a:p>
        </p:txBody>
      </p:sp>
      <p:sp>
        <p:nvSpPr>
          <p:cNvPr id="3" name="内容占位符 2">
            <a:extLst>
              <a:ext uri="{FF2B5EF4-FFF2-40B4-BE49-F238E27FC236}">
                <a16:creationId xmlns:a16="http://schemas.microsoft.com/office/drawing/2014/main" id="{E27B25A5-1188-9E38-CC0F-8208EDCB5405}"/>
              </a:ext>
            </a:extLst>
          </p:cNvPr>
          <p:cNvSpPr>
            <a:spLocks noGrp="1"/>
          </p:cNvSpPr>
          <p:nvPr>
            <p:ph idx="1"/>
          </p:nvPr>
        </p:nvSpPr>
        <p:spPr>
          <a:xfrm>
            <a:off x="649942" y="2106707"/>
            <a:ext cx="5212977" cy="3738281"/>
          </a:xfrm>
        </p:spPr>
        <p:txBody>
          <a:bodyPr>
            <a:normAutofit/>
          </a:bodyPr>
          <a:lstStyle/>
          <a:p>
            <a:pPr marL="0" indent="0" algn="just">
              <a:lnSpc>
                <a:spcPct val="150000"/>
              </a:lnSpc>
              <a:buNone/>
            </a:pPr>
            <a:r>
              <a:rPr lang="en-US" altLang="zh-CN" sz="1600" dirty="0">
                <a:latin typeface="Arial" panose="020B0604020202020204" pitchFamily="34" charset="0"/>
                <a:cs typeface="Arial" panose="020B0604020202020204" pitchFamily="34" charset="0"/>
              </a:rPr>
              <a:t>Costa completed the merger of the North and South companies in 2021.</a:t>
            </a:r>
          </a:p>
          <a:p>
            <a:pPr marL="0" indent="0" algn="just">
              <a:lnSpc>
                <a:spcPct val="150000"/>
              </a:lnSpc>
              <a:buNone/>
            </a:pPr>
            <a:r>
              <a:rPr lang="en-US" altLang="zh-CN" sz="1600" dirty="0">
                <a:latin typeface="Arial" panose="020B0604020202020204" pitchFamily="34" charset="0"/>
                <a:cs typeface="Arial" panose="020B0604020202020204" pitchFamily="34" charset="0"/>
              </a:rPr>
              <a:t>Costa currently has three core businesses: chain retail coffee shops, FMCG business(packaged instant coffee RTD instant coffee and home coffee), and coffee service business (Costa Express and self-service coffee machine Express). These three businesses are not independent, but play a synergistic role to cover more diverse consumption scenarios(Yan, 2022).</a:t>
            </a:r>
          </a:p>
          <a:p>
            <a:pPr marL="0" indent="0" algn="just">
              <a:lnSpc>
                <a:spcPct val="150000"/>
              </a:lnSpc>
              <a:buNone/>
            </a:pPr>
            <a:endParaRPr lang="en-US" altLang="zh-CN" sz="1600" dirty="0">
              <a:latin typeface="Arial" panose="020B0604020202020204" pitchFamily="34" charset="0"/>
              <a:cs typeface="Arial" panose="020B0604020202020204" pitchFamily="34" charset="0"/>
            </a:endParaRPr>
          </a:p>
        </p:txBody>
      </p:sp>
      <p:sp>
        <p:nvSpPr>
          <p:cNvPr id="6" name="Rectangle 2">
            <a:extLst>
              <a:ext uri="{FF2B5EF4-FFF2-40B4-BE49-F238E27FC236}">
                <a16:creationId xmlns:a16="http://schemas.microsoft.com/office/drawing/2014/main" id="{0E1E44A3-6821-8057-C4AD-0C584C4724D7}"/>
              </a:ext>
            </a:extLst>
          </p:cNvPr>
          <p:cNvSpPr>
            <a:spLocks noChangeArrowheads="1"/>
          </p:cNvSpPr>
          <p:nvPr/>
        </p:nvSpPr>
        <p:spPr bwMode="auto">
          <a:xfrm>
            <a:off x="0" y="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zh-CN" altLang="zh-CN"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CN" altLang="zh-CN" sz="1800" b="0" i="0" u="none" strike="noStrike" cap="none" normalizeH="0" baseline="0">
              <a:ln>
                <a:noFill/>
              </a:ln>
              <a:solidFill>
                <a:schemeClr val="tx1"/>
              </a:solidFill>
              <a:effectLst/>
              <a:latin typeface="Arial" panose="020B0604020202020204" pitchFamily="34" charset="0"/>
            </a:endParaRPr>
          </a:p>
        </p:txBody>
      </p:sp>
      <p:pic>
        <p:nvPicPr>
          <p:cNvPr id="9" name="图片 8">
            <a:extLst>
              <a:ext uri="{FF2B5EF4-FFF2-40B4-BE49-F238E27FC236}">
                <a16:creationId xmlns:a16="http://schemas.microsoft.com/office/drawing/2014/main" id="{07DDBF77-4643-0384-EBBF-7A751D33E5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2160494"/>
            <a:ext cx="5446058" cy="3630705"/>
          </a:xfrm>
          <a:prstGeom prst="rect">
            <a:avLst/>
          </a:prstGeom>
        </p:spPr>
      </p:pic>
    </p:spTree>
    <p:extLst>
      <p:ext uri="{BB962C8B-B14F-4D97-AF65-F5344CB8AC3E}">
        <p14:creationId xmlns:p14="http://schemas.microsoft.com/office/powerpoint/2010/main" val="1299448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7908E1A-896E-07FD-E09F-EB6581355B74}"/>
              </a:ext>
            </a:extLst>
          </p:cNvPr>
          <p:cNvSpPr>
            <a:spLocks noGrp="1"/>
          </p:cNvSpPr>
          <p:nvPr>
            <p:ph type="title"/>
          </p:nvPr>
        </p:nvSpPr>
        <p:spPr>
          <a:xfrm>
            <a:off x="-1576294" y="623310"/>
            <a:ext cx="10515600" cy="1325563"/>
          </a:xfrm>
        </p:spPr>
        <p:txBody>
          <a:bodyPr/>
          <a:lstStyle/>
          <a:p>
            <a:pPr algn="ctr"/>
            <a:r>
              <a:rPr lang="en-US" altLang="zh-CN" sz="4000" dirty="0">
                <a:latin typeface="Arial" panose="020B0604020202020204" pitchFamily="34" charset="0"/>
                <a:cs typeface="Arial" panose="020B0604020202020204" pitchFamily="34" charset="0"/>
              </a:rPr>
              <a:t>How Costa has changed</a:t>
            </a:r>
            <a:endParaRPr lang="zh-CN" altLang="en-US" sz="4000" dirty="0">
              <a:latin typeface="Arial" panose="020B0604020202020204" pitchFamily="34" charset="0"/>
              <a:cs typeface="Arial" panose="020B0604020202020204" pitchFamily="34" charset="0"/>
            </a:endParaRPr>
          </a:p>
        </p:txBody>
      </p:sp>
      <p:sp>
        <p:nvSpPr>
          <p:cNvPr id="3" name="内容占位符 2">
            <a:extLst>
              <a:ext uri="{FF2B5EF4-FFF2-40B4-BE49-F238E27FC236}">
                <a16:creationId xmlns:a16="http://schemas.microsoft.com/office/drawing/2014/main" id="{E27B25A5-1188-9E38-CC0F-8208EDCB5405}"/>
              </a:ext>
            </a:extLst>
          </p:cNvPr>
          <p:cNvSpPr>
            <a:spLocks noGrp="1"/>
          </p:cNvSpPr>
          <p:nvPr>
            <p:ph idx="1"/>
          </p:nvPr>
        </p:nvSpPr>
        <p:spPr>
          <a:xfrm>
            <a:off x="646941" y="2508539"/>
            <a:ext cx="5449059" cy="3726151"/>
          </a:xfrm>
        </p:spPr>
        <p:txBody>
          <a:bodyPr>
            <a:noAutofit/>
          </a:bodyPr>
          <a:lstStyle/>
          <a:p>
            <a:pPr marL="0" indent="0" algn="just">
              <a:lnSpc>
                <a:spcPct val="170000"/>
              </a:lnSpc>
              <a:buNone/>
            </a:pPr>
            <a:r>
              <a:rPr lang="en-US" altLang="zh-CN" sz="1400" dirty="0">
                <a:latin typeface="Arial" panose="020B0604020202020204" pitchFamily="34" charset="0"/>
                <a:cs typeface="Arial" panose="020B0604020202020204" pitchFamily="34" charset="0"/>
              </a:rPr>
              <a:t>Stores : Although Costa closed a number of loss-making stores during the epidemic, it also opened many new stores. A total of 60 new stores were opened in 2021. The number of stores opened was one of the largest years after entering China. At present, there are about 400 stores in China. Store digitalization has become an important driving force for the accelerated development of Costa business. This includes the milestone expansion of the membership scale, the volume and proportion of take-out sales reaching a record high, and the volume of e-commerce business growing more than 10 times over 2020(Yan, 2022).</a:t>
            </a:r>
          </a:p>
          <a:p>
            <a:pPr algn="just">
              <a:lnSpc>
                <a:spcPct val="170000"/>
              </a:lnSpc>
            </a:pPr>
            <a:endParaRPr lang="en-US" altLang="zh-CN" sz="1400" dirty="0">
              <a:latin typeface="Arial" panose="020B0604020202020204" pitchFamily="34" charset="0"/>
              <a:cs typeface="Arial" panose="020B0604020202020204" pitchFamily="34" charset="0"/>
            </a:endParaRPr>
          </a:p>
        </p:txBody>
      </p:sp>
      <p:sp>
        <p:nvSpPr>
          <p:cNvPr id="6" name="Rectangle 2">
            <a:extLst>
              <a:ext uri="{FF2B5EF4-FFF2-40B4-BE49-F238E27FC236}">
                <a16:creationId xmlns:a16="http://schemas.microsoft.com/office/drawing/2014/main" id="{0E1E44A3-6821-8057-C4AD-0C584C4724D7}"/>
              </a:ext>
            </a:extLst>
          </p:cNvPr>
          <p:cNvSpPr>
            <a:spLocks noChangeArrowheads="1"/>
          </p:cNvSpPr>
          <p:nvPr/>
        </p:nvSpPr>
        <p:spPr bwMode="auto">
          <a:xfrm>
            <a:off x="0" y="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zh-CN" altLang="zh-CN"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CN" altLang="zh-CN" sz="1800" b="0" i="0" u="none" strike="noStrike" cap="none" normalizeH="0" baseline="0">
              <a:ln>
                <a:noFill/>
              </a:ln>
              <a:solidFill>
                <a:schemeClr val="tx1"/>
              </a:solidFill>
              <a:effectLst/>
              <a:latin typeface="Arial" panose="020B0604020202020204" pitchFamily="34" charset="0"/>
            </a:endParaRPr>
          </a:p>
        </p:txBody>
      </p:sp>
      <p:sp>
        <p:nvSpPr>
          <p:cNvPr id="4" name="文本框 3">
            <a:extLst>
              <a:ext uri="{FF2B5EF4-FFF2-40B4-BE49-F238E27FC236}">
                <a16:creationId xmlns:a16="http://schemas.microsoft.com/office/drawing/2014/main" id="{887F2179-8588-2D71-9A97-BF0053D1505E}"/>
              </a:ext>
            </a:extLst>
          </p:cNvPr>
          <p:cNvSpPr txBox="1"/>
          <p:nvPr/>
        </p:nvSpPr>
        <p:spPr>
          <a:xfrm>
            <a:off x="932873" y="1948873"/>
            <a:ext cx="4747491" cy="461665"/>
          </a:xfrm>
          <a:prstGeom prst="rect">
            <a:avLst/>
          </a:prstGeom>
          <a:noFill/>
        </p:spPr>
        <p:txBody>
          <a:bodyPr wrap="square" rtlCol="0">
            <a:spAutoFit/>
          </a:bodyPr>
          <a:lstStyle/>
          <a:p>
            <a:pPr marL="285750" indent="-285750">
              <a:buFont typeface="Arial" panose="020B0604020202020204" pitchFamily="34" charset="0"/>
              <a:buChar char="•"/>
            </a:pPr>
            <a:r>
              <a:rPr lang="en-US" altLang="zh-CN" sz="2400" b="1" dirty="0"/>
              <a:t>Store business restructuring</a:t>
            </a:r>
            <a:endParaRPr lang="zh-CN" altLang="en-US" sz="2400" b="1" dirty="0"/>
          </a:p>
        </p:txBody>
      </p:sp>
      <p:pic>
        <p:nvPicPr>
          <p:cNvPr id="7" name="图片 6">
            <a:extLst>
              <a:ext uri="{FF2B5EF4-FFF2-40B4-BE49-F238E27FC236}">
                <a16:creationId xmlns:a16="http://schemas.microsoft.com/office/drawing/2014/main" id="{CEE9EA07-B848-F59C-E85E-3430832909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2541" y="2179705"/>
            <a:ext cx="5332518" cy="3484904"/>
          </a:xfrm>
          <a:prstGeom prst="rect">
            <a:avLst/>
          </a:prstGeom>
        </p:spPr>
      </p:pic>
    </p:spTree>
    <p:extLst>
      <p:ext uri="{BB962C8B-B14F-4D97-AF65-F5344CB8AC3E}">
        <p14:creationId xmlns:p14="http://schemas.microsoft.com/office/powerpoint/2010/main" val="1971542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245A6B52-CF39-54E3-E443-47EAEDD88190}"/>
              </a:ext>
            </a:extLst>
          </p:cNvPr>
          <p:cNvSpPr txBox="1"/>
          <p:nvPr/>
        </p:nvSpPr>
        <p:spPr>
          <a:xfrm>
            <a:off x="370616" y="2338405"/>
            <a:ext cx="5952564" cy="3970318"/>
          </a:xfrm>
          <a:prstGeom prst="rect">
            <a:avLst/>
          </a:prstGeom>
          <a:noFill/>
        </p:spPr>
        <p:txBody>
          <a:bodyPr wrap="square" rtlCol="0">
            <a:spAutoFit/>
          </a:bodyPr>
          <a:lstStyle/>
          <a:p>
            <a:pPr marL="0" indent="0" algn="just">
              <a:lnSpc>
                <a:spcPct val="170000"/>
              </a:lnSpc>
              <a:buNone/>
            </a:pPr>
            <a:r>
              <a:rPr lang="en-US" altLang="zh-CN" sz="1400" dirty="0">
                <a:latin typeface="Arial" panose="020B0604020202020204" pitchFamily="34" charset="0"/>
                <a:cs typeface="Arial" panose="020B0604020202020204" pitchFamily="34" charset="0"/>
              </a:rPr>
              <a:t>FMCG business : Costa, as a wholly-owned subsidiary of Coca-Cola, is naturally placed in an important strategic position. In this business, the synergy with Coca-Cola has been reflected to the greatest extent. In March 2020, Costa's ready-to-drink coffee products were officially launched in China and sold in e-commerce, major supermarkets, convenience stores and other channels, with a price of about 7-8 yuan per bottle. In 2021, Costa also launched high-quality cold extract ready-to-drink coffee to expand the high-end ready-to-drink coffee consumer market. Different from the conventional PET packaging, the metal aluminum bottle packaging design is adopted(Yan, 2022).</a:t>
            </a:r>
          </a:p>
          <a:p>
            <a:pPr algn="just"/>
            <a:endParaRPr lang="zh-CN" altLang="en-US" sz="1400" dirty="0"/>
          </a:p>
        </p:txBody>
      </p:sp>
      <p:pic>
        <p:nvPicPr>
          <p:cNvPr id="7" name="图片 6">
            <a:extLst>
              <a:ext uri="{FF2B5EF4-FFF2-40B4-BE49-F238E27FC236}">
                <a16:creationId xmlns:a16="http://schemas.microsoft.com/office/drawing/2014/main" id="{4FE656D2-2AF5-75A8-7176-D47D26999CE7}"/>
              </a:ext>
            </a:extLst>
          </p:cNvPr>
          <p:cNvPicPr>
            <a:picLocks noChangeAspect="1"/>
          </p:cNvPicPr>
          <p:nvPr/>
        </p:nvPicPr>
        <p:blipFill>
          <a:blip r:embed="rId2"/>
          <a:stretch>
            <a:fillRect/>
          </a:stretch>
        </p:blipFill>
        <p:spPr>
          <a:xfrm>
            <a:off x="6550746" y="3598393"/>
            <a:ext cx="5270638" cy="2572870"/>
          </a:xfrm>
          <a:prstGeom prst="rect">
            <a:avLst/>
          </a:prstGeom>
        </p:spPr>
      </p:pic>
      <p:sp>
        <p:nvSpPr>
          <p:cNvPr id="8" name="文本框 7">
            <a:extLst>
              <a:ext uri="{FF2B5EF4-FFF2-40B4-BE49-F238E27FC236}">
                <a16:creationId xmlns:a16="http://schemas.microsoft.com/office/drawing/2014/main" id="{0285AA06-E0C0-8BD3-7079-B11BD56D390B}"/>
              </a:ext>
            </a:extLst>
          </p:cNvPr>
          <p:cNvSpPr txBox="1"/>
          <p:nvPr/>
        </p:nvSpPr>
        <p:spPr>
          <a:xfrm>
            <a:off x="-431393" y="1903962"/>
            <a:ext cx="5683624" cy="424732"/>
          </a:xfrm>
          <a:prstGeom prst="rect">
            <a:avLst/>
          </a:prstGeom>
          <a:noFill/>
        </p:spPr>
        <p:txBody>
          <a:bodyPr wrap="square" rtlCol="0">
            <a:spAutoFit/>
          </a:bodyPr>
          <a:lstStyle/>
          <a:p>
            <a:pPr marL="571500" indent="-571500" algn="ctr">
              <a:lnSpc>
                <a:spcPct val="90000"/>
              </a:lnSpc>
              <a:spcBef>
                <a:spcPct val="0"/>
              </a:spcBef>
              <a:buFont typeface="Arial" panose="020B0604020202020204" pitchFamily="34" charset="0"/>
              <a:buChar char="•"/>
            </a:pPr>
            <a:r>
              <a:rPr lang="en-US" altLang="zh-CN" sz="2400" b="1" dirty="0"/>
              <a:t>Adding FMCG business</a:t>
            </a:r>
            <a:endParaRPr lang="zh-CN" altLang="en-US" sz="2400" b="1" dirty="0"/>
          </a:p>
        </p:txBody>
      </p:sp>
      <p:pic>
        <p:nvPicPr>
          <p:cNvPr id="10" name="图片 9">
            <a:extLst>
              <a:ext uri="{FF2B5EF4-FFF2-40B4-BE49-F238E27FC236}">
                <a16:creationId xmlns:a16="http://schemas.microsoft.com/office/drawing/2014/main" id="{8E4A7521-E61F-F0C6-D6FA-6C1D55B882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0746" y="1048982"/>
            <a:ext cx="5270638" cy="2559424"/>
          </a:xfrm>
          <a:prstGeom prst="rect">
            <a:avLst/>
          </a:prstGeom>
        </p:spPr>
      </p:pic>
      <p:sp>
        <p:nvSpPr>
          <p:cNvPr id="3" name="标题 1">
            <a:extLst>
              <a:ext uri="{FF2B5EF4-FFF2-40B4-BE49-F238E27FC236}">
                <a16:creationId xmlns:a16="http://schemas.microsoft.com/office/drawing/2014/main" id="{804197FE-1398-D014-6DE5-0B5069841FD1}"/>
              </a:ext>
            </a:extLst>
          </p:cNvPr>
          <p:cNvSpPr>
            <a:spLocks noGrp="1"/>
          </p:cNvSpPr>
          <p:nvPr>
            <p:ph type="title"/>
          </p:nvPr>
        </p:nvSpPr>
        <p:spPr>
          <a:xfrm>
            <a:off x="-2001167" y="607864"/>
            <a:ext cx="10515600" cy="1325563"/>
          </a:xfrm>
        </p:spPr>
        <p:txBody>
          <a:bodyPr/>
          <a:lstStyle/>
          <a:p>
            <a:pPr algn="ctr"/>
            <a:r>
              <a:rPr lang="en-US" altLang="zh-CN" sz="4000" dirty="0">
                <a:latin typeface="Arial" panose="020B0604020202020204" pitchFamily="34" charset="0"/>
                <a:cs typeface="Arial" panose="020B0604020202020204" pitchFamily="34" charset="0"/>
              </a:rPr>
              <a:t>How Costa has changed</a:t>
            </a:r>
            <a:endParaRPr lang="zh-CN" alt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6611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B2A96F58-88BF-A068-AE80-B0CC165B26E7}"/>
              </a:ext>
            </a:extLst>
          </p:cNvPr>
          <p:cNvSpPr txBox="1"/>
          <p:nvPr/>
        </p:nvSpPr>
        <p:spPr>
          <a:xfrm>
            <a:off x="932331" y="2205648"/>
            <a:ext cx="5230772" cy="4666790"/>
          </a:xfrm>
          <a:prstGeom prst="rect">
            <a:avLst/>
          </a:prstGeom>
          <a:noFill/>
        </p:spPr>
        <p:txBody>
          <a:bodyPr wrap="square" rtlCol="0">
            <a:spAutoFit/>
          </a:bodyPr>
          <a:lstStyle/>
          <a:p>
            <a:pPr algn="just">
              <a:lnSpc>
                <a:spcPct val="150000"/>
              </a:lnSpc>
            </a:pPr>
            <a:r>
              <a:rPr lang="en-US" altLang="zh-CN" sz="1400" dirty="0">
                <a:latin typeface="Arial" panose="020B0604020202020204" pitchFamily="34" charset="0"/>
                <a:cs typeface="Arial" panose="020B0604020202020204" pitchFamily="34" charset="0"/>
              </a:rPr>
              <a:t>Coffee service business : Mainly including Costa quick selection and Proud to Serve, self-service coffee machine ‘Costa Express’ have also entered different channels in major cities across the country. By the end of 2021, there are more than 600 Costa quick-selection and self-service coffee machines. self-service coffee machine Express. Compared with store consumption, self-service coffee machines are more convenient and can cover offices, campuses, airports, stations, gas stations, convenience stores and other places, and can even meet 24-hour consumption scenarios. The self-service coffee machine can complement each other with the store network, save the store and staff costs, and increase the consumption frequency(Yan, 2022).</a:t>
            </a:r>
          </a:p>
          <a:p>
            <a:pPr algn="just">
              <a:lnSpc>
                <a:spcPct val="150000"/>
              </a:lnSpc>
            </a:pPr>
            <a:endParaRPr lang="zh-CN" altLang="en-US" dirty="0"/>
          </a:p>
        </p:txBody>
      </p:sp>
      <p:sp>
        <p:nvSpPr>
          <p:cNvPr id="11" name="文本框 10">
            <a:extLst>
              <a:ext uri="{FF2B5EF4-FFF2-40B4-BE49-F238E27FC236}">
                <a16:creationId xmlns:a16="http://schemas.microsoft.com/office/drawing/2014/main" id="{D6C7D7F5-72C8-5E38-F3FA-0BA08652DB8B}"/>
              </a:ext>
            </a:extLst>
          </p:cNvPr>
          <p:cNvSpPr txBox="1"/>
          <p:nvPr/>
        </p:nvSpPr>
        <p:spPr>
          <a:xfrm>
            <a:off x="866317" y="1647997"/>
            <a:ext cx="7509164" cy="424732"/>
          </a:xfrm>
          <a:prstGeom prst="rect">
            <a:avLst/>
          </a:prstGeom>
          <a:noFill/>
        </p:spPr>
        <p:txBody>
          <a:bodyPr wrap="square" rtlCol="0">
            <a:spAutoFit/>
          </a:bodyPr>
          <a:lstStyle/>
          <a:p>
            <a:pPr marL="342900" indent="-342900" algn="ctr">
              <a:lnSpc>
                <a:spcPct val="90000"/>
              </a:lnSpc>
              <a:spcBef>
                <a:spcPct val="0"/>
              </a:spcBef>
              <a:buFont typeface="Arial" panose="020B0604020202020204" pitchFamily="34" charset="0"/>
              <a:buChar char="•"/>
            </a:pPr>
            <a:r>
              <a:rPr lang="en-US" altLang="zh-CN" sz="2400" b="1" dirty="0"/>
              <a:t>Provide more professional coffee service business</a:t>
            </a:r>
            <a:endParaRPr lang="zh-CN" altLang="en-US" sz="2400" b="1" dirty="0"/>
          </a:p>
        </p:txBody>
      </p:sp>
      <p:sp>
        <p:nvSpPr>
          <p:cNvPr id="2" name="标题 1">
            <a:extLst>
              <a:ext uri="{FF2B5EF4-FFF2-40B4-BE49-F238E27FC236}">
                <a16:creationId xmlns:a16="http://schemas.microsoft.com/office/drawing/2014/main" id="{65C9BD1A-C195-E506-C129-4C7544DBFB22}"/>
              </a:ext>
            </a:extLst>
          </p:cNvPr>
          <p:cNvSpPr>
            <a:spLocks noGrp="1"/>
          </p:cNvSpPr>
          <p:nvPr>
            <p:ph type="title"/>
          </p:nvPr>
        </p:nvSpPr>
        <p:spPr>
          <a:xfrm>
            <a:off x="-1516432" y="434062"/>
            <a:ext cx="10515600" cy="1325563"/>
          </a:xfrm>
        </p:spPr>
        <p:txBody>
          <a:bodyPr/>
          <a:lstStyle/>
          <a:p>
            <a:pPr algn="ctr"/>
            <a:r>
              <a:rPr lang="en-US" altLang="zh-CN" sz="4000" dirty="0">
                <a:latin typeface="Arial" panose="020B0604020202020204" pitchFamily="34" charset="0"/>
                <a:cs typeface="Arial" panose="020B0604020202020204" pitchFamily="34" charset="0"/>
              </a:rPr>
              <a:t>How Costa has changed</a:t>
            </a:r>
            <a:endParaRPr lang="zh-CN" altLang="en-US" sz="4000" dirty="0">
              <a:latin typeface="Arial" panose="020B0604020202020204" pitchFamily="34" charset="0"/>
              <a:cs typeface="Arial" panose="020B0604020202020204" pitchFamily="34" charset="0"/>
            </a:endParaRPr>
          </a:p>
        </p:txBody>
      </p:sp>
      <p:grpSp>
        <p:nvGrpSpPr>
          <p:cNvPr id="3" name="组合 2">
            <a:extLst>
              <a:ext uri="{FF2B5EF4-FFF2-40B4-BE49-F238E27FC236}">
                <a16:creationId xmlns:a16="http://schemas.microsoft.com/office/drawing/2014/main" id="{3583CA8A-936A-3721-C1B2-5A958D3F8CFF}"/>
              </a:ext>
            </a:extLst>
          </p:cNvPr>
          <p:cNvGrpSpPr/>
          <p:nvPr/>
        </p:nvGrpSpPr>
        <p:grpSpPr>
          <a:xfrm>
            <a:off x="6235088" y="2381968"/>
            <a:ext cx="5445924" cy="3301656"/>
            <a:chOff x="6871582" y="2623828"/>
            <a:chExt cx="5029199" cy="2596462"/>
          </a:xfrm>
        </p:grpSpPr>
        <p:pic>
          <p:nvPicPr>
            <p:cNvPr id="9" name="图片 8">
              <a:extLst>
                <a:ext uri="{FF2B5EF4-FFF2-40B4-BE49-F238E27FC236}">
                  <a16:creationId xmlns:a16="http://schemas.microsoft.com/office/drawing/2014/main" id="{551A5072-246B-395D-472A-05F1E667C3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1582" y="2623828"/>
              <a:ext cx="5029199" cy="2596462"/>
            </a:xfrm>
            <a:prstGeom prst="rect">
              <a:avLst/>
            </a:prstGeom>
          </p:spPr>
        </p:pic>
        <p:pic>
          <p:nvPicPr>
            <p:cNvPr id="15" name="图片 14">
              <a:extLst>
                <a:ext uri="{FF2B5EF4-FFF2-40B4-BE49-F238E27FC236}">
                  <a16:creationId xmlns:a16="http://schemas.microsoft.com/office/drawing/2014/main" id="{6C6A956B-0C57-F950-9D8B-8078F4E7F6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4956" y="2623828"/>
              <a:ext cx="2085825" cy="2596462"/>
            </a:xfrm>
            <a:prstGeom prst="rect">
              <a:avLst/>
            </a:prstGeom>
          </p:spPr>
        </p:pic>
      </p:grpSp>
    </p:spTree>
    <p:extLst>
      <p:ext uri="{BB962C8B-B14F-4D97-AF65-F5344CB8AC3E}">
        <p14:creationId xmlns:p14="http://schemas.microsoft.com/office/powerpoint/2010/main" val="171698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C4455269-D81B-99B6-5B34-CAA3251E4247}"/>
              </a:ext>
            </a:extLst>
          </p:cNvPr>
          <p:cNvSpPr txBox="1"/>
          <p:nvPr/>
        </p:nvSpPr>
        <p:spPr>
          <a:xfrm>
            <a:off x="439271" y="753036"/>
            <a:ext cx="10757647" cy="646331"/>
          </a:xfrm>
          <a:prstGeom prst="rect">
            <a:avLst/>
          </a:prstGeom>
          <a:noFill/>
        </p:spPr>
        <p:txBody>
          <a:bodyPr wrap="square" rtlCol="0">
            <a:spAutoFit/>
          </a:bodyPr>
          <a:lstStyle/>
          <a:p>
            <a:pPr algn="ctr">
              <a:lnSpc>
                <a:spcPct val="90000"/>
              </a:lnSpc>
              <a:spcBef>
                <a:spcPct val="0"/>
              </a:spcBef>
            </a:pPr>
            <a:r>
              <a:rPr lang="en-US" altLang="zh-CN" sz="4000" dirty="0">
                <a:latin typeface="Arial" panose="020B0604020202020204" pitchFamily="34" charset="0"/>
                <a:ea typeface="+mj-ea"/>
                <a:cs typeface="Arial" panose="020B0604020202020204" pitchFamily="34" charset="0"/>
              </a:rPr>
              <a:t>Example of the Costa quick selection</a:t>
            </a:r>
            <a:endParaRPr lang="zh-CN" altLang="en-US" sz="4000" dirty="0">
              <a:latin typeface="Arial" panose="020B0604020202020204" pitchFamily="34" charset="0"/>
              <a:ea typeface="+mj-ea"/>
              <a:cs typeface="Arial" panose="020B0604020202020204" pitchFamily="34" charset="0"/>
            </a:endParaRPr>
          </a:p>
        </p:txBody>
      </p:sp>
      <p:sp>
        <p:nvSpPr>
          <p:cNvPr id="5" name="文本框 4">
            <a:extLst>
              <a:ext uri="{FF2B5EF4-FFF2-40B4-BE49-F238E27FC236}">
                <a16:creationId xmlns:a16="http://schemas.microsoft.com/office/drawing/2014/main" id="{0715E423-1B64-AC5E-630E-FEA62EF177DC}"/>
              </a:ext>
            </a:extLst>
          </p:cNvPr>
          <p:cNvSpPr txBox="1"/>
          <p:nvPr/>
        </p:nvSpPr>
        <p:spPr>
          <a:xfrm>
            <a:off x="1021976" y="1506751"/>
            <a:ext cx="9888071" cy="1932517"/>
          </a:xfrm>
          <a:prstGeom prst="rect">
            <a:avLst/>
          </a:prstGeom>
          <a:noFill/>
        </p:spPr>
        <p:txBody>
          <a:bodyPr wrap="square" rtlCol="0">
            <a:spAutoFit/>
          </a:bodyPr>
          <a:lstStyle/>
          <a:p>
            <a:pPr algn="just">
              <a:lnSpc>
                <a:spcPct val="170000"/>
              </a:lnSpc>
            </a:pPr>
            <a:r>
              <a:rPr lang="en-US" altLang="zh-CN" sz="1200" dirty="0" err="1">
                <a:latin typeface="Arial" panose="020B0604020202020204" pitchFamily="34" charset="0"/>
                <a:cs typeface="Arial" panose="020B0604020202020204" pitchFamily="34" charset="0"/>
              </a:rPr>
              <a:t>Huazhu</a:t>
            </a:r>
            <a:r>
              <a:rPr lang="en-US" altLang="zh-CN" sz="1200" dirty="0">
                <a:latin typeface="Arial" panose="020B0604020202020204" pitchFamily="34" charset="0"/>
                <a:cs typeface="Arial" panose="020B0604020202020204" pitchFamily="34" charset="0"/>
              </a:rPr>
              <a:t> Group recently signed a strategic cooperation agreement with COSTA, a British coffee chain brand, and plans to fully introduce COSTA coffee to all brands of hotels under </a:t>
            </a:r>
            <a:r>
              <a:rPr lang="en-US" altLang="zh-CN" sz="1200" dirty="0" err="1">
                <a:latin typeface="Arial" panose="020B0604020202020204" pitchFamily="34" charset="0"/>
                <a:cs typeface="Arial" panose="020B0604020202020204" pitchFamily="34" charset="0"/>
              </a:rPr>
              <a:t>Huazhu</a:t>
            </a:r>
            <a:r>
              <a:rPr lang="en-US" altLang="zh-CN" sz="1200" dirty="0">
                <a:latin typeface="Arial" panose="020B0604020202020204" pitchFamily="34" charset="0"/>
                <a:cs typeface="Arial" panose="020B0604020202020204" pitchFamily="34" charset="0"/>
              </a:rPr>
              <a:t> to realize the hotel coffee scene. This is also the only in-depth cooperation between COSTA and the hotel group so far. At present, </a:t>
            </a:r>
            <a:r>
              <a:rPr lang="en-US" altLang="zh-CN" sz="1200" dirty="0" err="1">
                <a:latin typeface="Arial" panose="020B0604020202020204" pitchFamily="34" charset="0"/>
                <a:cs typeface="Arial" panose="020B0604020202020204" pitchFamily="34" charset="0"/>
              </a:rPr>
              <a:t>Huazhu</a:t>
            </a:r>
            <a:r>
              <a:rPr lang="en-US" altLang="zh-CN" sz="1200" dirty="0">
                <a:latin typeface="Arial" panose="020B0604020202020204" pitchFamily="34" charset="0"/>
                <a:cs typeface="Arial" panose="020B0604020202020204" pitchFamily="34" charset="0"/>
              </a:rPr>
              <a:t> Group has opened 50 COSTA quick-selection counters in its stores across the country. It is expected that by the end of 2022, the number of COSTA </a:t>
            </a:r>
            <a:r>
              <a:rPr lang="en-US" altLang="zh-CN" sz="1200" dirty="0" err="1">
                <a:latin typeface="Arial" panose="020B0604020202020204" pitchFamily="34" charset="0"/>
                <a:cs typeface="Arial" panose="020B0604020202020204" pitchFamily="34" charset="0"/>
              </a:rPr>
              <a:t>Costa</a:t>
            </a:r>
            <a:r>
              <a:rPr lang="en-US" altLang="zh-CN" sz="1200" dirty="0">
                <a:latin typeface="Arial" panose="020B0604020202020204" pitchFamily="34" charset="0"/>
                <a:cs typeface="Arial" panose="020B0604020202020204" pitchFamily="34" charset="0"/>
              </a:rPr>
              <a:t> Express counters in China will increase to 1000. In the future, the comprehensive layout of 29 hotel and apartment brands in China will be realized, and the “high quality hotel coffee” will cover all the markets from luxury to economy(Travel Daily, 2022).</a:t>
            </a:r>
            <a:endParaRPr lang="zh-CN" altLang="en-US" sz="1200" dirty="0">
              <a:latin typeface="Arial" panose="020B0604020202020204" pitchFamily="34" charset="0"/>
              <a:cs typeface="Arial" panose="020B0604020202020204" pitchFamily="34" charset="0"/>
            </a:endParaRPr>
          </a:p>
        </p:txBody>
      </p:sp>
      <p:pic>
        <p:nvPicPr>
          <p:cNvPr id="7" name="图片 6">
            <a:extLst>
              <a:ext uri="{FF2B5EF4-FFF2-40B4-BE49-F238E27FC236}">
                <a16:creationId xmlns:a16="http://schemas.microsoft.com/office/drawing/2014/main" id="{E902EB50-14D7-D6AB-9439-DE9563088D7A}"/>
              </a:ext>
            </a:extLst>
          </p:cNvPr>
          <p:cNvPicPr>
            <a:picLocks noChangeAspect="1"/>
          </p:cNvPicPr>
          <p:nvPr/>
        </p:nvPicPr>
        <p:blipFill rotWithShape="1">
          <a:blip r:embed="rId2">
            <a:extLst>
              <a:ext uri="{28A0092B-C50C-407E-A947-70E740481C1C}">
                <a14:useLocalDpi xmlns:a14="http://schemas.microsoft.com/office/drawing/2010/main" val="0"/>
              </a:ext>
            </a:extLst>
          </a:blip>
          <a:srcRect r="2594"/>
          <a:stretch/>
        </p:blipFill>
        <p:spPr>
          <a:xfrm>
            <a:off x="6096000" y="3546653"/>
            <a:ext cx="4814047" cy="2658085"/>
          </a:xfrm>
          <a:prstGeom prst="rect">
            <a:avLst/>
          </a:prstGeom>
        </p:spPr>
      </p:pic>
      <p:pic>
        <p:nvPicPr>
          <p:cNvPr id="9" name="图片 8">
            <a:extLst>
              <a:ext uri="{FF2B5EF4-FFF2-40B4-BE49-F238E27FC236}">
                <a16:creationId xmlns:a16="http://schemas.microsoft.com/office/drawing/2014/main" id="{65F1E8BA-1EE2-6D33-27DB-69A0C31F8FC0}"/>
              </a:ext>
            </a:extLst>
          </p:cNvPr>
          <p:cNvPicPr>
            <a:picLocks noChangeAspect="1"/>
          </p:cNvPicPr>
          <p:nvPr/>
        </p:nvPicPr>
        <p:blipFill rotWithShape="1">
          <a:blip r:embed="rId3">
            <a:extLst>
              <a:ext uri="{28A0092B-C50C-407E-A947-70E740481C1C}">
                <a14:useLocalDpi xmlns:a14="http://schemas.microsoft.com/office/drawing/2010/main" val="0"/>
              </a:ext>
            </a:extLst>
          </a:blip>
          <a:srcRect l="7190" r="1710" b="3754"/>
          <a:stretch/>
        </p:blipFill>
        <p:spPr>
          <a:xfrm>
            <a:off x="1021976" y="3535530"/>
            <a:ext cx="5074024" cy="2680330"/>
          </a:xfrm>
          <a:prstGeom prst="rect">
            <a:avLst/>
          </a:prstGeom>
        </p:spPr>
      </p:pic>
    </p:spTree>
    <p:extLst>
      <p:ext uri="{BB962C8B-B14F-4D97-AF65-F5344CB8AC3E}">
        <p14:creationId xmlns:p14="http://schemas.microsoft.com/office/powerpoint/2010/main" val="8289812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组合 9">
            <a:extLst>
              <a:ext uri="{FF2B5EF4-FFF2-40B4-BE49-F238E27FC236}">
                <a16:creationId xmlns:a16="http://schemas.microsoft.com/office/drawing/2014/main" id="{FCD2FE1F-4979-39F0-0430-76A6E1673FE3}"/>
              </a:ext>
            </a:extLst>
          </p:cNvPr>
          <p:cNvGrpSpPr/>
          <p:nvPr/>
        </p:nvGrpSpPr>
        <p:grpSpPr>
          <a:xfrm>
            <a:off x="686612" y="1575667"/>
            <a:ext cx="7180729" cy="3415554"/>
            <a:chOff x="107577" y="215491"/>
            <a:chExt cx="8910918" cy="4409254"/>
          </a:xfrm>
        </p:grpSpPr>
        <p:pic>
          <p:nvPicPr>
            <p:cNvPr id="5" name="图片 4">
              <a:extLst>
                <a:ext uri="{FF2B5EF4-FFF2-40B4-BE49-F238E27FC236}">
                  <a16:creationId xmlns:a16="http://schemas.microsoft.com/office/drawing/2014/main" id="{B71F2FD2-292D-8D71-BA5A-2951A72F04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77" y="215491"/>
              <a:ext cx="8910918" cy="4409254"/>
            </a:xfrm>
            <a:prstGeom prst="rect">
              <a:avLst/>
            </a:prstGeom>
          </p:spPr>
        </p:pic>
        <p:grpSp>
          <p:nvGrpSpPr>
            <p:cNvPr id="9" name="组合 8">
              <a:extLst>
                <a:ext uri="{FF2B5EF4-FFF2-40B4-BE49-F238E27FC236}">
                  <a16:creationId xmlns:a16="http://schemas.microsoft.com/office/drawing/2014/main" id="{B97C7724-03A4-23C7-07C7-BC4D95F737EF}"/>
                </a:ext>
              </a:extLst>
            </p:cNvPr>
            <p:cNvGrpSpPr/>
            <p:nvPr/>
          </p:nvGrpSpPr>
          <p:grpSpPr>
            <a:xfrm>
              <a:off x="6436659" y="287914"/>
              <a:ext cx="2339788" cy="4131686"/>
              <a:chOff x="6436659" y="287914"/>
              <a:chExt cx="2339788" cy="4131686"/>
            </a:xfrm>
          </p:grpSpPr>
          <p:sp>
            <p:nvSpPr>
              <p:cNvPr id="6" name="矩形 5">
                <a:extLst>
                  <a:ext uri="{FF2B5EF4-FFF2-40B4-BE49-F238E27FC236}">
                    <a16:creationId xmlns:a16="http://schemas.microsoft.com/office/drawing/2014/main" id="{523C68FA-07AC-F1E0-ADEA-A5F887C9111A}"/>
                  </a:ext>
                </a:extLst>
              </p:cNvPr>
              <p:cNvSpPr/>
              <p:nvPr/>
            </p:nvSpPr>
            <p:spPr>
              <a:xfrm>
                <a:off x="6624918" y="3971365"/>
                <a:ext cx="2151529" cy="448235"/>
              </a:xfrm>
              <a:prstGeom prst="rect">
                <a:avLst/>
              </a:prstGeom>
              <a:solidFill>
                <a:srgbClr val="2BA8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a:extLst>
                  <a:ext uri="{FF2B5EF4-FFF2-40B4-BE49-F238E27FC236}">
                    <a16:creationId xmlns:a16="http://schemas.microsoft.com/office/drawing/2014/main" id="{04C067DA-FA58-C1F7-0960-87FF2BEDBB6C}"/>
                  </a:ext>
                </a:extLst>
              </p:cNvPr>
              <p:cNvSpPr/>
              <p:nvPr/>
            </p:nvSpPr>
            <p:spPr>
              <a:xfrm>
                <a:off x="6436659" y="287914"/>
                <a:ext cx="2339788" cy="600635"/>
              </a:xfrm>
              <a:prstGeom prst="rect">
                <a:avLst/>
              </a:prstGeom>
              <a:solidFill>
                <a:srgbClr val="29BB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grpSp>
      <p:sp>
        <p:nvSpPr>
          <p:cNvPr id="12" name="文本框 11">
            <a:extLst>
              <a:ext uri="{FF2B5EF4-FFF2-40B4-BE49-F238E27FC236}">
                <a16:creationId xmlns:a16="http://schemas.microsoft.com/office/drawing/2014/main" id="{73B40E0B-7F80-25C8-009F-E81FB0898B49}"/>
              </a:ext>
            </a:extLst>
          </p:cNvPr>
          <p:cNvSpPr txBox="1"/>
          <p:nvPr/>
        </p:nvSpPr>
        <p:spPr>
          <a:xfrm>
            <a:off x="8320061" y="1631768"/>
            <a:ext cx="3191435" cy="3785652"/>
          </a:xfrm>
          <a:prstGeom prst="rect">
            <a:avLst/>
          </a:prstGeom>
          <a:noFill/>
        </p:spPr>
        <p:txBody>
          <a:bodyPr wrap="square" rtlCol="0">
            <a:spAutoFit/>
          </a:bodyPr>
          <a:lstStyle/>
          <a:p>
            <a:r>
              <a:rPr lang="en-US" altLang="zh-CN" sz="1600" dirty="0">
                <a:latin typeface="Arial" panose="020B0604020202020204" pitchFamily="34" charset="0"/>
                <a:cs typeface="Arial" panose="020B0604020202020204" pitchFamily="34" charset="0"/>
              </a:rPr>
              <a:t>The change of costa can be explained by Lewin's change management model.</a:t>
            </a:r>
          </a:p>
          <a:p>
            <a:endParaRPr lang="en-US" altLang="zh-CN" sz="1600" dirty="0">
              <a:latin typeface="Arial" panose="020B0604020202020204" pitchFamily="34" charset="0"/>
              <a:cs typeface="Arial" panose="020B0604020202020204" pitchFamily="34" charset="0"/>
            </a:endParaRPr>
          </a:p>
          <a:p>
            <a:r>
              <a:rPr lang="en-US" altLang="zh-CN" sz="1600" dirty="0">
                <a:latin typeface="Arial" panose="020B0604020202020204" pitchFamily="34" charset="0"/>
                <a:cs typeface="Arial" panose="020B0604020202020204" pitchFamily="34" charset="0"/>
              </a:rPr>
              <a:t>Lewin's model explains why changes should be made and what must be done so as to complete the change process as soon as possible.</a:t>
            </a:r>
          </a:p>
          <a:p>
            <a:endParaRPr lang="en-US" altLang="zh-CN" sz="1600" dirty="0">
              <a:latin typeface="Arial" panose="020B0604020202020204" pitchFamily="34" charset="0"/>
              <a:cs typeface="Arial" panose="020B0604020202020204" pitchFamily="34" charset="0"/>
            </a:endParaRPr>
          </a:p>
          <a:p>
            <a:r>
              <a:rPr lang="en-US" altLang="zh-CN" sz="1600" dirty="0">
                <a:latin typeface="Arial" panose="020B0604020202020204" pitchFamily="34" charset="0"/>
                <a:cs typeface="Arial" panose="020B0604020202020204" pitchFamily="34" charset="0"/>
              </a:rPr>
              <a:t>Lewin's model is divided into three stages: Unfreeze, change, Refreeze.</a:t>
            </a:r>
          </a:p>
          <a:p>
            <a:endParaRPr lang="en-US" altLang="zh-CN" sz="1600" dirty="0">
              <a:latin typeface="Arial" panose="020B0604020202020204" pitchFamily="34" charset="0"/>
              <a:cs typeface="Arial" panose="020B0604020202020204" pitchFamily="34" charset="0"/>
            </a:endParaRPr>
          </a:p>
          <a:p>
            <a:endParaRPr lang="zh-CN" altLang="en-US" sz="1600" dirty="0">
              <a:latin typeface="Arial" panose="020B0604020202020204" pitchFamily="34" charset="0"/>
              <a:cs typeface="Arial" panose="020B0604020202020204" pitchFamily="34" charset="0"/>
            </a:endParaRPr>
          </a:p>
        </p:txBody>
      </p:sp>
      <p:sp>
        <p:nvSpPr>
          <p:cNvPr id="13" name="文本框 12">
            <a:extLst>
              <a:ext uri="{FF2B5EF4-FFF2-40B4-BE49-F238E27FC236}">
                <a16:creationId xmlns:a16="http://schemas.microsoft.com/office/drawing/2014/main" id="{8192D3CA-4FDA-0DFB-3C6A-7C2B46213067}"/>
              </a:ext>
            </a:extLst>
          </p:cNvPr>
          <p:cNvSpPr txBox="1"/>
          <p:nvPr/>
        </p:nvSpPr>
        <p:spPr>
          <a:xfrm>
            <a:off x="592483" y="643339"/>
            <a:ext cx="7368989" cy="707886"/>
          </a:xfrm>
          <a:prstGeom prst="rect">
            <a:avLst/>
          </a:prstGeom>
          <a:noFill/>
        </p:spPr>
        <p:txBody>
          <a:bodyPr wrap="square" rtlCol="0">
            <a:spAutoFit/>
          </a:bodyPr>
          <a:lstStyle/>
          <a:p>
            <a:r>
              <a:rPr lang="en-US" altLang="zh-CN" sz="4000" dirty="0">
                <a:latin typeface="Arial" panose="020B0604020202020204" pitchFamily="34" charset="0"/>
                <a:ea typeface="+mj-ea"/>
                <a:cs typeface="Arial" panose="020B0604020202020204" pitchFamily="34" charset="0"/>
              </a:rPr>
              <a:t>The Three step model</a:t>
            </a:r>
            <a:endParaRPr lang="zh-CN" altLang="en-US" sz="4000" dirty="0">
              <a:latin typeface="Arial" panose="020B0604020202020204" pitchFamily="34" charset="0"/>
              <a:ea typeface="+mj-ea"/>
              <a:cs typeface="Arial" panose="020B0604020202020204" pitchFamily="34" charset="0"/>
            </a:endParaRPr>
          </a:p>
        </p:txBody>
      </p:sp>
      <p:sp>
        <p:nvSpPr>
          <p:cNvPr id="14" name="文本框 13">
            <a:extLst>
              <a:ext uri="{FF2B5EF4-FFF2-40B4-BE49-F238E27FC236}">
                <a16:creationId xmlns:a16="http://schemas.microsoft.com/office/drawing/2014/main" id="{B60FC2D1-34D1-EE2F-FBF7-378A76F38EEC}"/>
              </a:ext>
            </a:extLst>
          </p:cNvPr>
          <p:cNvSpPr txBox="1"/>
          <p:nvPr/>
        </p:nvSpPr>
        <p:spPr>
          <a:xfrm>
            <a:off x="592483" y="5215663"/>
            <a:ext cx="11299060" cy="1021883"/>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altLang="zh-CN" sz="1400" b="1" dirty="0">
                <a:latin typeface="Arial" panose="020B0604020202020204" pitchFamily="34" charset="0"/>
                <a:cs typeface="Arial" panose="020B0604020202020204" pitchFamily="34" charset="0"/>
              </a:rPr>
              <a:t>Unfreeze stage</a:t>
            </a:r>
            <a:r>
              <a:rPr lang="en-US" altLang="zh-CN" sz="1400" dirty="0">
                <a:latin typeface="Arial" panose="020B0604020202020204" pitchFamily="34" charset="0"/>
                <a:cs typeface="Arial" panose="020B0604020202020204" pitchFamily="34" charset="0"/>
              </a:rPr>
              <a:t>: Enable stakeholders (employees, investors, etc.) to prepare for the upcoming changes through effective communication.</a:t>
            </a:r>
          </a:p>
          <a:p>
            <a:pPr marL="342900" indent="-342900">
              <a:lnSpc>
                <a:spcPct val="150000"/>
              </a:lnSpc>
              <a:buFont typeface="Arial" panose="020B0604020202020204" pitchFamily="34" charset="0"/>
              <a:buChar char="•"/>
            </a:pPr>
            <a:r>
              <a:rPr lang="en-US" altLang="zh-CN" sz="1400" b="1" dirty="0">
                <a:latin typeface="Arial" panose="020B0604020202020204" pitchFamily="34" charset="0"/>
                <a:cs typeface="Arial" panose="020B0604020202020204" pitchFamily="34" charset="0"/>
              </a:rPr>
              <a:t>Change stage</a:t>
            </a:r>
            <a:r>
              <a:rPr lang="en-US" altLang="zh-CN" sz="1400" dirty="0">
                <a:latin typeface="Arial" panose="020B0604020202020204" pitchFamily="34" charset="0"/>
                <a:cs typeface="Arial" panose="020B0604020202020204" pitchFamily="34" charset="0"/>
              </a:rPr>
              <a:t>: Change the traditional business model into three core businesses, with the goal: Total Coffee Company.</a:t>
            </a:r>
          </a:p>
          <a:p>
            <a:pPr marL="342900" indent="-342900">
              <a:lnSpc>
                <a:spcPct val="150000"/>
              </a:lnSpc>
              <a:buFont typeface="Arial" panose="020B0604020202020204" pitchFamily="34" charset="0"/>
              <a:buChar char="•"/>
            </a:pPr>
            <a:r>
              <a:rPr lang="en-US" altLang="zh-CN" sz="1400" b="1" dirty="0">
                <a:latin typeface="Arial" panose="020B0604020202020204" pitchFamily="34" charset="0"/>
                <a:cs typeface="Arial" panose="020B0604020202020204" pitchFamily="34" charset="0"/>
              </a:rPr>
              <a:t>Refreeze stage</a:t>
            </a:r>
            <a:r>
              <a:rPr lang="en-US" altLang="zh-CN" sz="1400" dirty="0">
                <a:latin typeface="Arial" panose="020B0604020202020204" pitchFamily="34" charset="0"/>
                <a:cs typeface="Arial" panose="020B0604020202020204" pitchFamily="34" charset="0"/>
              </a:rPr>
              <a:t>: All stakeholders accept and are willing to maintain the results of the change.</a:t>
            </a:r>
            <a:endParaRPr lang="zh-CN" alt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5531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616D318-1423-6110-3E06-2BEBF0088610}"/>
              </a:ext>
            </a:extLst>
          </p:cNvPr>
          <p:cNvSpPr>
            <a:spLocks noGrp="1"/>
          </p:cNvSpPr>
          <p:nvPr>
            <p:ph type="title"/>
          </p:nvPr>
        </p:nvSpPr>
        <p:spPr>
          <a:xfrm>
            <a:off x="699246" y="894509"/>
            <a:ext cx="4459941" cy="1325563"/>
          </a:xfrm>
        </p:spPr>
        <p:txBody>
          <a:bodyPr/>
          <a:lstStyle/>
          <a:p>
            <a:pPr algn="ctr"/>
            <a:r>
              <a:rPr lang="en-US" altLang="zh-CN" sz="4000" dirty="0">
                <a:latin typeface="Arial" panose="020B0604020202020204" pitchFamily="34" charset="0"/>
                <a:cs typeface="Arial" panose="020B0604020202020204" pitchFamily="34" charset="0"/>
              </a:rPr>
              <a:t>Reference</a:t>
            </a:r>
            <a:endParaRPr lang="zh-CN" altLang="en-US" sz="4000" dirty="0">
              <a:latin typeface="Arial" panose="020B0604020202020204" pitchFamily="34" charset="0"/>
              <a:cs typeface="Arial" panose="020B0604020202020204" pitchFamily="34" charset="0"/>
            </a:endParaRPr>
          </a:p>
        </p:txBody>
      </p:sp>
      <p:sp>
        <p:nvSpPr>
          <p:cNvPr id="3" name="内容占位符 2">
            <a:extLst>
              <a:ext uri="{FF2B5EF4-FFF2-40B4-BE49-F238E27FC236}">
                <a16:creationId xmlns:a16="http://schemas.microsoft.com/office/drawing/2014/main" id="{5CF132B1-D25D-BD8D-B411-C0E9EA726B15}"/>
              </a:ext>
            </a:extLst>
          </p:cNvPr>
          <p:cNvSpPr>
            <a:spLocks noGrp="1"/>
          </p:cNvSpPr>
          <p:nvPr>
            <p:ph idx="1"/>
          </p:nvPr>
        </p:nvSpPr>
        <p:spPr>
          <a:xfrm>
            <a:off x="1575547" y="2130425"/>
            <a:ext cx="9381565" cy="4351338"/>
          </a:xfrm>
        </p:spPr>
        <p:txBody>
          <a:bodyPr>
            <a:normAutofit/>
          </a:bodyPr>
          <a:lstStyle/>
          <a:p>
            <a:pPr>
              <a:lnSpc>
                <a:spcPct val="100000"/>
              </a:lnSpc>
            </a:pPr>
            <a:r>
              <a:rPr lang="en-US" altLang="zh-CN" sz="1400" dirty="0">
                <a:latin typeface="Arial" panose="020B0604020202020204" pitchFamily="34" charset="0"/>
                <a:cs typeface="Arial" panose="020B0604020202020204" pitchFamily="34" charset="0"/>
              </a:rPr>
              <a:t>Bolan Coffee shop(2014) </a:t>
            </a:r>
            <a:r>
              <a:rPr lang="en-US" altLang="zh-CN" sz="1400" i="1" dirty="0">
                <a:latin typeface="Arial" panose="020B0604020202020204" pitchFamily="34" charset="0"/>
                <a:cs typeface="Arial" panose="020B0604020202020204" pitchFamily="34" charset="0"/>
              </a:rPr>
              <a:t>Costa Coffee's coffee market in China. </a:t>
            </a:r>
            <a:r>
              <a:rPr lang="en-US" altLang="zh-CN" sz="1400" dirty="0">
                <a:latin typeface="Arial" panose="020B0604020202020204" pitchFamily="34" charset="0"/>
                <a:cs typeface="Arial" panose="020B0604020202020204" pitchFamily="34" charset="0"/>
              </a:rPr>
              <a:t>Available at: </a:t>
            </a:r>
            <a:r>
              <a:rPr lang="en-US" altLang="zh-CN" sz="1400" dirty="0">
                <a:latin typeface="Arial" panose="020B0604020202020204" pitchFamily="34" charset="0"/>
                <a:cs typeface="Arial" panose="020B0604020202020204" pitchFamily="34" charset="0"/>
                <a:hlinkClick r:id="rId2"/>
              </a:rPr>
              <a:t>https://m.gafei.com/views-2689</a:t>
            </a:r>
            <a:r>
              <a:rPr lang="en-US" altLang="zh-CN" sz="1400" dirty="0">
                <a:latin typeface="Arial" panose="020B0604020202020204" pitchFamily="34" charset="0"/>
                <a:cs typeface="Arial" panose="020B0604020202020204" pitchFamily="34" charset="0"/>
              </a:rPr>
              <a:t> (Accessed: 21st February 2023).</a:t>
            </a:r>
          </a:p>
          <a:p>
            <a:pPr>
              <a:lnSpc>
                <a:spcPct val="100000"/>
              </a:lnSpc>
            </a:pPr>
            <a:r>
              <a:rPr lang="en-US" altLang="zh-CN" sz="1400" dirty="0">
                <a:latin typeface="Arial" panose="020B0604020202020204" pitchFamily="34" charset="0"/>
                <a:cs typeface="Arial" panose="020B0604020202020204" pitchFamily="34" charset="0"/>
              </a:rPr>
              <a:t>Bi, L.(2020) </a:t>
            </a:r>
            <a:r>
              <a:rPr lang="en-US" altLang="zh-CN" sz="1400" i="1" dirty="0">
                <a:latin typeface="Arial" panose="020B0604020202020204" pitchFamily="34" charset="0"/>
                <a:cs typeface="Arial" panose="020B0604020202020204" pitchFamily="34" charset="0"/>
              </a:rPr>
              <a:t>Too sudden! This chain coffee shop has been withdrawn frequently, and all stores in Qingdao have been closed. Some people have waited for a month for refunds.  </a:t>
            </a:r>
            <a:r>
              <a:rPr lang="en-US" altLang="zh-CN" sz="1400" dirty="0">
                <a:latin typeface="Arial" panose="020B0604020202020204" pitchFamily="34" charset="0"/>
                <a:cs typeface="Arial" panose="020B0604020202020204" pitchFamily="34" charset="0"/>
              </a:rPr>
              <a:t>Available at: </a:t>
            </a:r>
            <a:r>
              <a:rPr lang="en-US" altLang="zh-CN" sz="1400" dirty="0">
                <a:latin typeface="Arial" panose="020B0604020202020204" pitchFamily="34" charset="0"/>
                <a:cs typeface="Arial" panose="020B0604020202020204" pitchFamily="34" charset="0"/>
                <a:hlinkClick r:id="rId3"/>
              </a:rPr>
              <a:t>http://www.nbd.com.cn/articles/2020-09-07/1499849.html/</a:t>
            </a:r>
            <a:r>
              <a:rPr lang="en-US" altLang="zh-CN" sz="1400" dirty="0">
                <a:latin typeface="Arial" panose="020B0604020202020204" pitchFamily="34" charset="0"/>
                <a:cs typeface="Arial" panose="020B0604020202020204" pitchFamily="34" charset="0"/>
              </a:rPr>
              <a:t> (Accessed: 21st February 2023).</a:t>
            </a:r>
          </a:p>
          <a:p>
            <a:pPr>
              <a:lnSpc>
                <a:spcPct val="100000"/>
              </a:lnSpc>
            </a:pPr>
            <a:r>
              <a:rPr lang="en-US" altLang="zh-CN" sz="1400" dirty="0">
                <a:latin typeface="Arial" panose="020B0604020202020204" pitchFamily="34" charset="0"/>
                <a:cs typeface="Arial" panose="020B0604020202020204" pitchFamily="34" charset="0"/>
              </a:rPr>
              <a:t>Journal editor, (2020), ‘Key words: store closure</a:t>
            </a:r>
            <a:r>
              <a:rPr lang="en-US" altLang="zh-CN" sz="1400" i="1" dirty="0">
                <a:latin typeface="Arial" panose="020B0604020202020204" pitchFamily="34" charset="0"/>
                <a:cs typeface="Arial" panose="020B0604020202020204" pitchFamily="34" charset="0"/>
              </a:rPr>
              <a:t>’, Global Brand Insight, 16(3), pp.78.</a:t>
            </a:r>
          </a:p>
          <a:p>
            <a:pPr>
              <a:lnSpc>
                <a:spcPct val="100000"/>
              </a:lnSpc>
            </a:pPr>
            <a:r>
              <a:rPr lang="en-US" altLang="zh-CN" sz="1400" dirty="0">
                <a:latin typeface="Arial" panose="020B0604020202020204" pitchFamily="34" charset="0"/>
                <a:cs typeface="Arial" panose="020B0604020202020204" pitchFamily="34" charset="0"/>
              </a:rPr>
              <a:t>Zheng, Y.(2020) </a:t>
            </a:r>
            <a:r>
              <a:rPr lang="en-US" altLang="zh-CN" sz="1400" i="1" dirty="0">
                <a:latin typeface="Arial" panose="020B0604020202020204" pitchFamily="34" charset="0"/>
                <a:cs typeface="Arial" panose="020B0604020202020204" pitchFamily="34" charset="0"/>
              </a:rPr>
              <a:t>Costa adjusts, Lian Coffee withdraws from offline, new competition in coffee market. </a:t>
            </a:r>
            <a:r>
              <a:rPr lang="en-US" altLang="zh-CN" sz="1400" dirty="0">
                <a:latin typeface="Arial" panose="020B0604020202020204" pitchFamily="34" charset="0"/>
                <a:cs typeface="Arial" panose="020B0604020202020204" pitchFamily="34" charset="0"/>
              </a:rPr>
              <a:t>Available at: </a:t>
            </a:r>
            <a:r>
              <a:rPr lang="en-US" altLang="zh-CN" sz="1400" dirty="0">
                <a:latin typeface="Arial" panose="020B0604020202020204" pitchFamily="34" charset="0"/>
                <a:cs typeface="Arial" panose="020B0604020202020204" pitchFamily="34" charset="0"/>
                <a:hlinkClick r:id="rId4"/>
              </a:rPr>
              <a:t>http://www.eeo.com.cn/2020/0912/411434.shtml</a:t>
            </a:r>
            <a:r>
              <a:rPr lang="en-US" altLang="zh-CN" sz="1400" dirty="0">
                <a:latin typeface="Arial" panose="020B0604020202020204" pitchFamily="34" charset="0"/>
                <a:cs typeface="Arial" panose="020B0604020202020204" pitchFamily="34" charset="0"/>
              </a:rPr>
              <a:t> (Accessed: 21st February 2023).</a:t>
            </a:r>
          </a:p>
          <a:p>
            <a:pPr>
              <a:lnSpc>
                <a:spcPct val="100000"/>
              </a:lnSpc>
            </a:pPr>
            <a:r>
              <a:rPr lang="en-US" altLang="zh-CN" sz="1400" dirty="0">
                <a:latin typeface="Arial" panose="020B0604020202020204" pitchFamily="34" charset="0"/>
                <a:cs typeface="Arial" panose="020B0604020202020204" pitchFamily="34" charset="0"/>
              </a:rPr>
              <a:t>Yan, Y,(2022) </a:t>
            </a:r>
            <a:r>
              <a:rPr lang="en-US" altLang="zh-CN" sz="1400" i="1" dirty="0">
                <a:latin typeface="Arial" panose="020B0604020202020204" pitchFamily="34" charset="0"/>
                <a:cs typeface="Arial" panose="020B0604020202020204" pitchFamily="34" charset="0"/>
              </a:rPr>
              <a:t>Interview with COSTA China President: 2021 sales hit a 15-year high, strategic transformation starting to work. </a:t>
            </a:r>
            <a:r>
              <a:rPr lang="en-US" altLang="zh-CN" sz="1400" dirty="0">
                <a:latin typeface="Arial" panose="020B0604020202020204" pitchFamily="34" charset="0"/>
                <a:cs typeface="Arial" panose="020B0604020202020204" pitchFamily="34" charset="0"/>
              </a:rPr>
              <a:t>Available at : </a:t>
            </a:r>
            <a:r>
              <a:rPr lang="en-US" altLang="zh-CN" sz="1400" dirty="0">
                <a:latin typeface="Arial" panose="020B0604020202020204" pitchFamily="34" charset="0"/>
                <a:cs typeface="Arial" panose="020B0604020202020204" pitchFamily="34" charset="0"/>
                <a:hlinkClick r:id="rId5"/>
              </a:rPr>
              <a:t>https://www.foodtalks.cn/news/11136</a:t>
            </a:r>
            <a:r>
              <a:rPr lang="en-US" altLang="zh-CN" sz="1400" dirty="0">
                <a:latin typeface="Arial" panose="020B0604020202020204" pitchFamily="34" charset="0"/>
                <a:cs typeface="Arial" panose="020B0604020202020204" pitchFamily="34" charset="0"/>
              </a:rPr>
              <a:t> (Accessed: 22th February 2023).</a:t>
            </a:r>
          </a:p>
          <a:p>
            <a:pPr>
              <a:lnSpc>
                <a:spcPct val="100000"/>
              </a:lnSpc>
            </a:pPr>
            <a:r>
              <a:rPr lang="en-US" altLang="zh-CN" sz="1400" dirty="0">
                <a:latin typeface="Arial" panose="020B0604020202020204" pitchFamily="34" charset="0"/>
                <a:cs typeface="Arial" panose="020B0604020202020204" pitchFamily="34" charset="0"/>
              </a:rPr>
              <a:t>Travel Daily (2022) </a:t>
            </a:r>
            <a:r>
              <a:rPr lang="en-US" altLang="zh-CN" sz="1400" i="1" dirty="0">
                <a:latin typeface="Arial" panose="020B0604020202020204" pitchFamily="34" charset="0"/>
                <a:cs typeface="Arial" panose="020B0604020202020204" pitchFamily="34" charset="0"/>
              </a:rPr>
              <a:t>COSTA coffee is introduced by </a:t>
            </a:r>
            <a:r>
              <a:rPr lang="en-US" altLang="zh-CN" sz="1400" i="1" dirty="0" err="1">
                <a:latin typeface="Arial" panose="020B0604020202020204" pitchFamily="34" charset="0"/>
                <a:cs typeface="Arial" panose="020B0604020202020204" pitchFamily="34" charset="0"/>
              </a:rPr>
              <a:t>Huazhu</a:t>
            </a:r>
            <a:r>
              <a:rPr lang="en-US" altLang="zh-CN" sz="1400" i="1" dirty="0">
                <a:latin typeface="Arial" panose="020B0604020202020204" pitchFamily="34" charset="0"/>
                <a:cs typeface="Arial" panose="020B0604020202020204" pitchFamily="34" charset="0"/>
              </a:rPr>
              <a:t> to realize the coffee hotel scenario. A</a:t>
            </a:r>
            <a:r>
              <a:rPr lang="en-US" altLang="zh-CN" sz="1400" dirty="0">
                <a:latin typeface="Arial" panose="020B0604020202020204" pitchFamily="34" charset="0"/>
                <a:cs typeface="Arial" panose="020B0604020202020204" pitchFamily="34" charset="0"/>
              </a:rPr>
              <a:t>vailable at: </a:t>
            </a:r>
            <a:r>
              <a:rPr lang="en-US" altLang="zh-CN" sz="1400" dirty="0">
                <a:latin typeface="Arial" panose="020B0604020202020204" pitchFamily="34" charset="0"/>
                <a:cs typeface="Arial" panose="020B0604020202020204" pitchFamily="34" charset="0"/>
                <a:hlinkClick r:id="rId6"/>
              </a:rPr>
              <a:t>https://www.traveldaily.cn/express/160769</a:t>
            </a:r>
            <a:r>
              <a:rPr lang="en-US" altLang="zh-CN" sz="1400" dirty="0">
                <a:latin typeface="Arial" panose="020B0604020202020204" pitchFamily="34" charset="0"/>
                <a:cs typeface="Arial" panose="020B0604020202020204" pitchFamily="34" charset="0"/>
              </a:rPr>
              <a:t> (Accessed: 24</a:t>
            </a:r>
            <a:r>
              <a:rPr lang="en-US" altLang="zh-CN" sz="1400" baseline="30000" dirty="0">
                <a:latin typeface="Arial" panose="020B0604020202020204" pitchFamily="34" charset="0"/>
                <a:cs typeface="Arial" panose="020B0604020202020204" pitchFamily="34" charset="0"/>
              </a:rPr>
              <a:t>th</a:t>
            </a:r>
            <a:r>
              <a:rPr lang="en-US" altLang="zh-CN" sz="1400" dirty="0">
                <a:latin typeface="Arial" panose="020B0604020202020204" pitchFamily="34" charset="0"/>
                <a:cs typeface="Arial" panose="020B0604020202020204" pitchFamily="34" charset="0"/>
              </a:rPr>
              <a:t> February 2023).</a:t>
            </a:r>
            <a:endParaRPr lang="en-US" altLang="zh-CN" sz="1400" i="1" dirty="0">
              <a:latin typeface="Arial" panose="020B0604020202020204" pitchFamily="34" charset="0"/>
              <a:cs typeface="Arial" panose="020B0604020202020204" pitchFamily="34" charset="0"/>
            </a:endParaRPr>
          </a:p>
          <a:p>
            <a:pPr>
              <a:lnSpc>
                <a:spcPct val="100000"/>
              </a:lnSpc>
            </a:pPr>
            <a:endParaRPr lang="en-US" altLang="zh-CN" sz="1400" i="1" dirty="0">
              <a:latin typeface="Arial" panose="020B0604020202020204" pitchFamily="34" charset="0"/>
              <a:cs typeface="Arial" panose="020B0604020202020204" pitchFamily="34" charset="0"/>
            </a:endParaRPr>
          </a:p>
          <a:p>
            <a:pPr>
              <a:lnSpc>
                <a:spcPct val="100000"/>
              </a:lnSpc>
            </a:pPr>
            <a:endParaRPr lang="en-US" altLang="zh-CN"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72563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A387E5CE-09E1-CC64-7FFF-568672DFDABF}"/>
              </a:ext>
            </a:extLst>
          </p:cNvPr>
          <p:cNvSpPr txBox="1"/>
          <p:nvPr/>
        </p:nvSpPr>
        <p:spPr>
          <a:xfrm>
            <a:off x="3451412" y="2767280"/>
            <a:ext cx="5289176" cy="1323439"/>
          </a:xfrm>
          <a:prstGeom prst="rect">
            <a:avLst/>
          </a:prstGeom>
          <a:noFill/>
        </p:spPr>
        <p:txBody>
          <a:bodyPr wrap="square" rtlCol="0">
            <a:spAutoFit/>
          </a:bodyPr>
          <a:lstStyle/>
          <a:p>
            <a:r>
              <a:rPr lang="en-US" altLang="zh-CN" sz="8000" dirty="0">
                <a:latin typeface="Arial" panose="020B0604020202020204" pitchFamily="34" charset="0"/>
                <a:cs typeface="Arial" panose="020B0604020202020204" pitchFamily="34" charset="0"/>
              </a:rPr>
              <a:t>Thank You</a:t>
            </a:r>
            <a:endParaRPr lang="zh-CN" altLang="en-US" sz="8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1229342"/>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1903</TotalTime>
  <Words>1568</Words>
  <Application>Microsoft Office PowerPoint</Application>
  <PresentationFormat>宽屏</PresentationFormat>
  <Paragraphs>54</Paragraphs>
  <Slides>13</Slides>
  <Notes>0</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13</vt:i4>
      </vt:variant>
    </vt:vector>
  </HeadingPairs>
  <TitlesOfParts>
    <vt:vector size="18" baseType="lpstr">
      <vt:lpstr>Costa Text Bold</vt:lpstr>
      <vt:lpstr>等线</vt:lpstr>
      <vt:lpstr>等线 Light</vt:lpstr>
      <vt:lpstr>Arial</vt:lpstr>
      <vt:lpstr>Office 主题​​</vt:lpstr>
      <vt:lpstr>Change and Stability Management     </vt:lpstr>
      <vt:lpstr>The background of Costa Coffee</vt:lpstr>
      <vt:lpstr>The background of Costa Coffee</vt:lpstr>
      <vt:lpstr>Impact of COVID-19 on Costa</vt:lpstr>
      <vt:lpstr>Goal : Total Coffee Company</vt:lpstr>
      <vt:lpstr>How Costa has changed</vt:lpstr>
      <vt:lpstr>How Costa has changed</vt:lpstr>
      <vt:lpstr>How Costa has changed</vt:lpstr>
      <vt:lpstr>How Costa has changed</vt:lpstr>
      <vt:lpstr>PowerPoint 演示文稿</vt:lpstr>
      <vt:lpstr>PowerPoint 演示文稿</vt:lpstr>
      <vt:lpstr>Reference</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Costa coffee</dc:title>
  <dc:creator>酸奶管理员</dc:creator>
  <cp:lastModifiedBy>酸奶管理员</cp:lastModifiedBy>
  <cp:revision>20</cp:revision>
  <dcterms:created xsi:type="dcterms:W3CDTF">2023-02-21T22:40:10Z</dcterms:created>
  <dcterms:modified xsi:type="dcterms:W3CDTF">2023-02-26T20:25:16Z</dcterms:modified>
</cp:coreProperties>
</file>