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notesSlides/notesSlide2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4.xml" ContentType="application/vnd.openxmlformats-officedocument.presentationml.slide+xml"/>
  <Override PartName="/ppt/slides/slide18.xml" ContentType="application/vnd.openxmlformats-officedocument.presentationml.slide+xml"/>
  <Override PartName="/ppt/slides/slide27.xml" ContentType="application/vnd.openxmlformats-officedocument.presentationml.slide+xml"/>
  <Override PartName="/ppt/slideLayouts/slideLayout4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ppt/slideLayouts/slideLayout13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notesSlides/notesSlide4.xml" ContentType="application/vnd.openxmlformats-officedocument.presentationml.notesSlide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s/slide19.xml" ContentType="application/vnd.openxmlformats-officedocument.presentationml.slide+xml"/>
  <Override PartName="/ppt/slideLayouts/slideLayout7.xml" ContentType="application/vnd.openxmlformats-officedocument.presentationml.slideLayout+xml"/>
  <Default Extension="png" ContentType="image/png"/>
  <Override PartName="/ppt/notesSlides/notesSlide1.xml" ContentType="application/vnd.openxmlformats-officedocument.presentationml.notesSlide+xml"/>
  <Override PartName="/ppt/notesSlides/notesSlide3.xml" ContentType="application/vnd.openxmlformats-officedocument.presentationml.notesSlide+xml"/>
  <Override PartName="/ppt/slides/slide3.xml" ContentType="application/vnd.openxmlformats-officedocument.presentationml.slide+xml"/>
  <Override PartName="/ppt/slides/slide17.xml" ContentType="application/vnd.openxmlformats-officedocument.presentationml.slide+xml"/>
  <Override PartName="/ppt/slides/slide26.xml" ContentType="application/vnd.openxmlformats-officedocument.presentationml.slide+xml"/>
  <Override PartName="/ppt/presProps.xml" ContentType="application/vnd.openxmlformats-officedocument.presentationml.presProps+xml"/>
  <Override PartName="/ppt/slideLayouts/slideLayout5.xml" ContentType="application/vnd.openxmlformats-officedocument.presentationml.slideLayout+xml"/>
  <Override PartName="/ppt/theme/theme2.xml" ContentType="application/vnd.openxmlformats-officedocument.theme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notesMasterIdLst>
    <p:notesMasterId r:id="rId29"/>
  </p:notesMasterIdLst>
  <p:sldIdLst>
    <p:sldId id="256" r:id="rId2"/>
    <p:sldId id="261" r:id="rId3"/>
    <p:sldId id="297" r:id="rId4"/>
    <p:sldId id="265" r:id="rId5"/>
    <p:sldId id="266" r:id="rId6"/>
    <p:sldId id="292" r:id="rId7"/>
    <p:sldId id="289" r:id="rId8"/>
    <p:sldId id="290" r:id="rId9"/>
    <p:sldId id="294" r:id="rId10"/>
    <p:sldId id="272" r:id="rId11"/>
    <p:sldId id="273" r:id="rId12"/>
    <p:sldId id="293" r:id="rId13"/>
    <p:sldId id="276" r:id="rId14"/>
    <p:sldId id="277" r:id="rId15"/>
    <p:sldId id="268" r:id="rId16"/>
    <p:sldId id="299" r:id="rId17"/>
    <p:sldId id="298" r:id="rId18"/>
    <p:sldId id="269" r:id="rId19"/>
    <p:sldId id="278" r:id="rId20"/>
    <p:sldId id="279" r:id="rId21"/>
    <p:sldId id="281" r:id="rId22"/>
    <p:sldId id="283" r:id="rId23"/>
    <p:sldId id="284" r:id="rId24"/>
    <p:sldId id="285" r:id="rId25"/>
    <p:sldId id="287" r:id="rId26"/>
    <p:sldId id="295" r:id="rId27"/>
    <p:sldId id="296" r:id="rId28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>
  <a:tblStyle styleId="{775DCB02-9BB8-47FD-8907-85C794F793BA}" styleName="Themed Style 1 - Accent 4">
    <a:tblBg>
      <a:fillRef idx="2">
        <a:schemeClr val="accent4"/>
      </a:fillRef>
      <a:effectRef idx="1">
        <a:schemeClr val="accent4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Ref idx="1">
              <a:schemeClr val="accent4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4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</a:tcBdr>
        <a:fill>
          <a:solidFill>
            <a:schemeClr val="accent4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4"/>
            </a:lnRef>
          </a:left>
          <a:right>
            <a:lnRef idx="2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2">
              <a:schemeClr val="accent4"/>
            </a:lnRef>
          </a:top>
          <a:bottom>
            <a:lnRef idx="2">
              <a:schemeClr val="accent4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4"/>
          </a:solidFill>
        </a:fill>
      </a:tcStyle>
    </a:firstRow>
  </a:tblStyle>
  <a:tblStyle styleId="{284E427A-3D55-4303-BF80-6455036E1DE7}" styleName="Themed Style 1 - Accent 2">
    <a:tblBg>
      <a:fillRef idx="2">
        <a:schemeClr val="accent2"/>
      </a:fillRef>
      <a:effectRef idx="1">
        <a:schemeClr val="accent2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  <a:insideH>
            <a:lnRef idx="1">
              <a:schemeClr val="accent2"/>
            </a:lnRef>
          </a:insideH>
          <a:insideV>
            <a:lnRef idx="1">
              <a:schemeClr val="accent2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2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</a:tcBdr>
        <a:fill>
          <a:solidFill>
            <a:schemeClr val="accent2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2"/>
            </a:lnRef>
          </a:left>
          <a:right>
            <a:lnRef idx="1">
              <a:schemeClr val="accent2"/>
            </a:lnRef>
          </a:right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  <a:insideH>
            <a:lnRef idx="1">
              <a:schemeClr val="accent2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2"/>
            </a:lnRef>
          </a:left>
          <a:right>
            <a:lnRef idx="2">
              <a:schemeClr val="accent2"/>
            </a:lnRef>
          </a:right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  <a:insideH>
            <a:lnRef idx="1">
              <a:schemeClr val="accent2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  <a:top>
            <a:lnRef idx="2">
              <a:schemeClr val="accent2"/>
            </a:lnRef>
          </a:top>
          <a:bottom>
            <a:lnRef idx="2">
              <a:schemeClr val="accent2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  <a:top>
            <a:lnRef idx="1">
              <a:schemeClr val="accent2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2"/>
          </a:solidFill>
        </a:fill>
      </a:tcStyle>
    </a:firstRow>
  </a:tblStyle>
  <a:tblStyle styleId="{5FD0F851-EC5A-4D38-B0AD-8093EC10F338}" styleName="Light Style 1 - Accent 5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5"/>
              </a:solidFill>
            </a:ln>
          </a:top>
          <a:bottom>
            <a:ln w="12700" cmpd="sng">
              <a:solidFill>
                <a:schemeClr val="accent5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5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5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5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5"/>
              </a:solidFill>
            </a:ln>
          </a:bottom>
        </a:tcBdr>
        <a:fill>
          <a:noFill/>
        </a:fill>
      </a:tcStyle>
    </a:firstRow>
  </a:tblStyle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C4B1156A-380E-4F78-BDF5-A606A8083BF9}" styleName="Medium Style 4 - Accent 4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4"/>
              </a:solidFill>
            </a:ln>
          </a:left>
          <a:right>
            <a:ln w="12700" cmpd="sng">
              <a:solidFill>
                <a:schemeClr val="accent4"/>
              </a:solidFill>
            </a:ln>
          </a:right>
          <a:top>
            <a:ln w="12700" cmpd="sng">
              <a:solidFill>
                <a:schemeClr val="accent4"/>
              </a:solidFill>
            </a:ln>
          </a:top>
          <a:bottom>
            <a:ln w="12700" cmpd="sng">
              <a:solidFill>
                <a:schemeClr val="accent4"/>
              </a:solidFill>
            </a:ln>
          </a:bottom>
          <a:insideH>
            <a:ln w="12700" cmpd="sng">
              <a:solidFill>
                <a:schemeClr val="accent4"/>
              </a:solidFill>
            </a:ln>
          </a:insideH>
          <a:insideV>
            <a:ln w="12700" cmpd="sng">
              <a:solidFill>
                <a:schemeClr val="accent4"/>
              </a:solidFill>
            </a:ln>
          </a:insideV>
        </a:tcBdr>
        <a:fill>
          <a:solidFill>
            <a:schemeClr val="accent4">
              <a:tint val="20000"/>
            </a:schemeClr>
          </a:solidFill>
        </a:fill>
      </a:tcStyle>
    </a:wholeTbl>
    <a:band1H>
      <a:tcStyle>
        <a:tcBdr/>
        <a:fill>
          <a:solidFill>
            <a:schemeClr val="accent4">
              <a:tint val="40000"/>
            </a:schemeClr>
          </a:solidFill>
        </a:fill>
      </a:tcStyle>
    </a:band1H>
    <a:band1V>
      <a:tcStyle>
        <a:tcBdr/>
        <a:fill>
          <a:solidFill>
            <a:schemeClr val="accent4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4"/>
              </a:solidFill>
            </a:ln>
          </a:top>
        </a:tcBdr>
        <a:fill>
          <a:solidFill>
            <a:schemeClr val="accent4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4">
              <a:tint val="20000"/>
            </a:schemeClr>
          </a:solidFill>
        </a:fill>
      </a:tcStyle>
    </a:firstRow>
  </a:tblStyle>
  <a:tblStyle styleId="{EB9631B5-78F2-41C9-869B-9F39066F8104}" styleName="Medium Style 3 - Accent 4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4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4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4"/>
          </a:solidFill>
        </a:fill>
      </a:tcStyle>
    </a:firstRow>
  </a:tblStyle>
  <a:tblStyle styleId="{00A15C55-8517-42AA-B614-E9B94910E393}" styleName="Medium Style 2 - Accent 4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4">
              <a:tint val="20000"/>
            </a:schemeClr>
          </a:solidFill>
        </a:fill>
      </a:tcStyle>
    </a:wholeTbl>
    <a:band1H>
      <a:tcStyle>
        <a:tcBdr/>
        <a:fill>
          <a:solidFill>
            <a:schemeClr val="accent4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4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4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4"/>
          </a:solidFill>
        </a:fill>
      </a:tcStyle>
    </a:firstRow>
  </a:tblStyle>
  <a:tblStyle styleId="{2D5ABB26-0587-4C30-8999-92F81FD0307C}" styleName="No Style, No Grid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  <a:tblStyle styleId="{D27102A9-8310-4765-A935-A1911B00CA55}" styleName="Light Style 1 - Accent 4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4"/>
              </a:solidFill>
            </a:ln>
          </a:top>
          <a:bottom>
            <a:ln w="12700" cmpd="sng">
              <a:solidFill>
                <a:schemeClr val="accent4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4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4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4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4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napVertSplitter="1" vertBarState="minimized" horzBarState="maximized">
    <p:restoredLeft sz="15582" autoAdjust="0"/>
    <p:restoredTop sz="79008" autoAdjust="0"/>
  </p:normalViewPr>
  <p:slideViewPr>
    <p:cSldViewPr>
      <p:cViewPr varScale="1">
        <p:scale>
          <a:sx n="110" d="100"/>
          <a:sy n="110" d="100"/>
        </p:scale>
        <p:origin x="-456" y="-90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54" y="25242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notesMaster" Target="notesMasters/notesMaster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 dirty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8D4FC46-A908-4BD3-AA7E-443464B67C7A}" type="datetimeFigureOut">
              <a:rPr lang="en-GB" smtClean="0"/>
              <a:pPr/>
              <a:t>14/11/2012</a:t>
            </a:fld>
            <a:endParaRPr lang="en-GB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 dirty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4A0A2339-854D-4810-9E26-ADF03CA437F7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3" Type="http://schemas.openxmlformats.org/officeDocument/2006/relationships/hyperlink" Target="http://en.wikipedia.org/wiki/Cycle_stealing" TargetMode="External"/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Polling – Check the</a:t>
            </a:r>
            <a:r>
              <a:rPr lang="en-GB" baseline="0" dirty="0" smtClean="0"/>
              <a:t> status of a device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A0A2339-854D-4810-9E26-ADF03CA437F7}" type="slidenum">
              <a:rPr lang="en-GB" smtClean="0"/>
              <a:pPr/>
              <a:t>14</a:t>
            </a:fld>
            <a:endParaRPr lang="en-GB" dirty="0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0178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C60679CE-2855-465D-893C-8538537BA720}" type="slidenum">
              <a:rPr lang="en-US" smtClean="0"/>
              <a:pPr/>
              <a:t>18</a:t>
            </a:fld>
            <a:endParaRPr lang="en-US" smtClean="0"/>
          </a:p>
        </p:txBody>
      </p:sp>
      <p:sp>
        <p:nvSpPr>
          <p:cNvPr id="50179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50180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r>
              <a:rPr lang="en-GB" smtClean="0"/>
              <a:t>During any period of time the processor may communicate with one or more external devices in unpredictable patterns, dependant on the need for a programs need for I/O. As internal resources are shared processor, mem etc. the buses must be shared, so timing is needed</a:t>
            </a:r>
            <a:endParaRPr lang="en-US" smtClean="0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02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51203" name="Notes Placeholder 2"/>
          <p:cNvSpPr>
            <a:spLocks noGrp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r>
              <a:rPr lang="en-GB" smtClean="0"/>
              <a:t>Interrupts can come form hardware or a running program</a:t>
            </a:r>
          </a:p>
        </p:txBody>
      </p:sp>
      <p:sp>
        <p:nvSpPr>
          <p:cNvPr id="51204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4E3E6C3E-21C1-49C4-BDC9-18584ED10894}" type="slidenum">
              <a:rPr lang="en-US" smtClean="0"/>
              <a:pPr/>
              <a:t>21</a:t>
            </a:fld>
            <a:endParaRPr lang="en-US" smtClean="0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en-GB" dirty="0" err="1" smtClean="0"/>
              <a:t>DMA</a:t>
            </a:r>
            <a:r>
              <a:rPr lang="en-GB" dirty="0" smtClean="0"/>
              <a:t> transfers can either occur one word at a time, allowing the CPU to access memory on alternate bus cycles - this is called </a:t>
            </a:r>
            <a:r>
              <a:rPr lang="en-GB" dirty="0" smtClean="0">
                <a:hlinkClick r:id="rId3" tooltip="Cycle stealing"/>
              </a:rPr>
              <a:t>cycle stealing</a:t>
            </a:r>
            <a:r>
              <a:rPr lang="en-GB" dirty="0" smtClean="0"/>
              <a:t> since the </a:t>
            </a:r>
            <a:r>
              <a:rPr lang="en-GB" dirty="0" err="1" smtClean="0"/>
              <a:t>DMA</a:t>
            </a:r>
            <a:r>
              <a:rPr lang="en-GB" dirty="0" smtClean="0"/>
              <a:t> controller and CPU contend for memory access.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A0A2339-854D-4810-9E26-ADF03CA437F7}" type="slidenum">
              <a:rPr lang="en-GB" smtClean="0"/>
              <a:pPr/>
              <a:t>23</a:t>
            </a:fld>
            <a:endParaRPr lang="en-GB" dirty="0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/>
          <p:nvPr/>
        </p:nvSpPr>
        <p:spPr bwMode="ltGray">
          <a:xfrm>
            <a:off x="0" y="0"/>
            <a:ext cx="9143999" cy="5135430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3355848"/>
            <a:ext cx="8077200" cy="1673352"/>
          </a:xfrm>
        </p:spPr>
        <p:txBody>
          <a:bodyPr vert="horz" lIns="91440" tIns="0" rIns="45720" bIns="0" rtlCol="0" anchor="t">
            <a:normAutofit/>
            <a:scene3d>
              <a:camera prst="orthographicFront"/>
              <a:lightRig rig="threePt" dir="t">
                <a:rot lat="0" lon="0" rev="4800000"/>
              </a:lightRig>
            </a:scene3d>
            <a:sp3d prstMaterial="matte">
              <a:bevelT w="50800" h="10160"/>
            </a:sp3d>
          </a:bodyPr>
          <a:lstStyle>
            <a:lvl1pPr algn="l">
              <a:defRPr sz="4700" b="1"/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5800" y="1828800"/>
            <a:ext cx="8077200" cy="1499616"/>
          </a:xfrm>
        </p:spPr>
        <p:txBody>
          <a:bodyPr lIns="118872" tIns="0" rIns="45720" bIns="0" anchor="b"/>
          <a:lstStyle>
            <a:lvl1pPr marL="0" indent="0" algn="l">
              <a:buNone/>
              <a:defRPr sz="20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  <a:extLst/>
          </a:lstStyle>
          <a:p>
            <a:r>
              <a:rPr kumimoji="0" lang="en-US" smtClean="0"/>
              <a:t>Click to edit Master subtitle style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0D6B34-A169-4C14-88DD-8F0439786FE0}" type="datetimeFigureOut">
              <a:rPr lang="en-GB" smtClean="0"/>
              <a:pPr/>
              <a:t>14/11/2012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267287-1E51-425F-941D-3CFF4E22B629}" type="slidenum">
              <a:rPr lang="en-GB" smtClean="0"/>
              <a:pPr/>
              <a:t>‹#›</a:t>
            </a:fld>
            <a:endParaRPr lang="en-GB" dirty="0"/>
          </a:p>
        </p:txBody>
      </p:sp>
      <p:sp>
        <p:nvSpPr>
          <p:cNvPr id="10" name="Rectangle 9"/>
          <p:cNvSpPr/>
          <p:nvPr/>
        </p:nvSpPr>
        <p:spPr bwMode="invGray">
          <a:xfrm>
            <a:off x="0" y="5128334"/>
            <a:ext cx="9144000" cy="4572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54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pic>
        <p:nvPicPr>
          <p:cNvPr id="12" name="Picture 2" descr="logoSMU"/>
          <p:cNvPicPr>
            <a:picLocks noChangeAspect="1" noChangeArrowheads="1"/>
          </p:cNvPicPr>
          <p:nvPr userDrawn="1"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487272" y="5329308"/>
            <a:ext cx="6169457" cy="134005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155448"/>
            <a:ext cx="8229600" cy="1252728"/>
          </a:xfrm>
        </p:spPr>
        <p:txBody>
          <a:bodyPr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0D6B34-A169-4C14-88DD-8F0439786FE0}" type="datetimeFigureOut">
              <a:rPr lang="en-GB" smtClean="0"/>
              <a:pPr/>
              <a:t>14/11/2012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267287-1E51-425F-941D-3CFF4E22B629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/>
          <p:nvPr/>
        </p:nvSpPr>
        <p:spPr bwMode="ltGray">
          <a:xfrm>
            <a:off x="0" y="1"/>
            <a:ext cx="9144000" cy="2602520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12" name="Rectangle 11"/>
          <p:cNvSpPr/>
          <p:nvPr/>
        </p:nvSpPr>
        <p:spPr bwMode="invGray">
          <a:xfrm>
            <a:off x="0" y="2602520"/>
            <a:ext cx="9144000" cy="4572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54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49808" y="118872"/>
            <a:ext cx="8013192" cy="1636776"/>
          </a:xfrm>
        </p:spPr>
        <p:txBody>
          <a:bodyPr vert="horz" lIns="91440" tIns="0" rIns="91440" bIns="0" rtlCol="0" anchor="b">
            <a:normAutofit/>
            <a:scene3d>
              <a:camera prst="orthographicFront"/>
              <a:lightRig rig="threePt" dir="t">
                <a:rot lat="0" lon="0" rev="4800000"/>
              </a:lightRig>
            </a:scene3d>
            <a:sp3d prstMaterial="matte">
              <a:bevelT w="50800" h="10160"/>
            </a:sp3d>
          </a:bodyPr>
          <a:lstStyle>
            <a:lvl1pPr algn="l">
              <a:defRPr sz="4700" b="1" cap="none" baseline="0"/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40664" y="1828800"/>
            <a:ext cx="8022336" cy="685800"/>
          </a:xfrm>
        </p:spPr>
        <p:txBody>
          <a:bodyPr lIns="146304" tIns="0" rIns="45720" bIns="0" anchor="t"/>
          <a:lstStyle>
            <a:lvl1pPr marL="0" indent="0">
              <a:buNone/>
              <a:defRPr sz="20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0D6B34-A169-4C14-88DD-8F0439786FE0}" type="datetimeFigureOut">
              <a:rPr lang="en-GB" smtClean="0"/>
              <a:pPr/>
              <a:t>14/11/2012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267287-1E51-425F-941D-3CFF4E22B629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773936"/>
            <a:ext cx="4038600" cy="4623816"/>
          </a:xfrm>
        </p:spPr>
        <p:txBody>
          <a:bodyPr lIns="91440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773936"/>
            <a:ext cx="4038600" cy="4623816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0D6B34-A169-4C14-88DD-8F0439786FE0}" type="datetimeFigureOut">
              <a:rPr lang="en-GB" smtClean="0"/>
              <a:pPr/>
              <a:t>14/11/2012</a:t>
            </a:fld>
            <a:endParaRPr lang="en-GB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267287-1E51-425F-941D-3CFF4E22B629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98987"/>
            <a:ext cx="4040188" cy="715355"/>
          </a:xfrm>
        </p:spPr>
        <p:txBody>
          <a:bodyPr lIns="146304" anchor="ctr"/>
          <a:lstStyle>
            <a:lvl1pPr marL="0" indent="0">
              <a:buNone/>
              <a:defRPr sz="23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449512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698987"/>
            <a:ext cx="4041775" cy="715355"/>
          </a:xfrm>
        </p:spPr>
        <p:txBody>
          <a:bodyPr lIns="146304" anchor="ctr"/>
          <a:lstStyle>
            <a:lvl1pPr marL="0" indent="0">
              <a:buNone/>
              <a:defRPr sz="23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449512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0D6B34-A169-4C14-88DD-8F0439786FE0}" type="datetimeFigureOut">
              <a:rPr lang="en-GB" smtClean="0"/>
              <a:pPr/>
              <a:t>14/11/2012</a:t>
            </a:fld>
            <a:endParaRPr lang="en-GB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267287-1E51-425F-941D-3CFF4E22B629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0D6B34-A169-4C14-88DD-8F0439786FE0}" type="datetimeFigureOut">
              <a:rPr lang="en-GB" smtClean="0"/>
              <a:pPr/>
              <a:t>14/11/2012</a:t>
            </a:fld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267287-1E51-425F-941D-3CFF4E22B629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0D6B34-A169-4C14-88DD-8F0439786FE0}" type="datetimeFigureOut">
              <a:rPr lang="en-GB" smtClean="0"/>
              <a:pPr/>
              <a:t>14/11/2012</a:t>
            </a:fld>
            <a:endParaRPr lang="en-GB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267287-1E51-425F-941D-3CFF4E22B629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7838" y="152400"/>
            <a:ext cx="2523744" cy="978408"/>
          </a:xfrm>
        </p:spPr>
        <p:txBody>
          <a:bodyPr vert="horz" lIns="73152" rIns="45720" bIns="0" rtlCol="0" anchor="b">
            <a:normAutofit/>
            <a:sp3d prstMaterial="matte"/>
          </a:bodyPr>
          <a:lstStyle>
            <a:lvl1pPr algn="l">
              <a:defRPr sz="2000" b="0"/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019377" y="1743133"/>
            <a:ext cx="5920641" cy="455888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7838" y="1730018"/>
            <a:ext cx="2468880" cy="4572000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0D6B34-A169-4C14-88DD-8F0439786FE0}" type="datetimeFigureOut">
              <a:rPr lang="en-GB" smtClean="0"/>
              <a:pPr/>
              <a:t>14/11/2012</a:t>
            </a:fld>
            <a:endParaRPr lang="en-GB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267287-1E51-425F-941D-3CFF4E22B629}" type="slidenum">
              <a:rPr lang="en-GB" smtClean="0"/>
              <a:pPr/>
              <a:t>‹#›</a:t>
            </a:fld>
            <a:endParaRPr lang="en-GB" dirty="0"/>
          </a:p>
        </p:txBody>
      </p:sp>
      <p:sp>
        <p:nvSpPr>
          <p:cNvPr id="12" name="Rectangle 11"/>
          <p:cNvSpPr/>
          <p:nvPr/>
        </p:nvSpPr>
        <p:spPr bwMode="invGray">
          <a:xfrm>
            <a:off x="2855737" y="0"/>
            <a:ext cx="45720" cy="1453896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9" name="Rectangle 8"/>
          <p:cNvSpPr/>
          <p:nvPr/>
        </p:nvSpPr>
        <p:spPr bwMode="invGray">
          <a:xfrm>
            <a:off x="2855737" y="0"/>
            <a:ext cx="45720" cy="1453896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4592" y="155448"/>
            <a:ext cx="2525150" cy="978408"/>
          </a:xfrm>
        </p:spPr>
        <p:txBody>
          <a:bodyPr lIns="73152" bIns="0" anchor="b">
            <a:sp3d prstMaterial="matte"/>
          </a:bodyPr>
          <a:lstStyle>
            <a:lvl1pPr algn="l">
              <a:defRPr sz="2000" b="0"/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903805" y="1484808"/>
            <a:ext cx="6247397" cy="5373192"/>
          </a:xfrm>
          <a:solidFill>
            <a:schemeClr val="bg2">
              <a:shade val="75000"/>
            </a:schemeClr>
          </a:solidFill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  <a:extLst/>
          </a:lstStyle>
          <a:p>
            <a:r>
              <a:rPr kumimoji="0" lang="en-US" dirty="0" smtClean="0"/>
              <a:t>Click icon to add picture</a:t>
            </a:r>
            <a:endParaRPr kumimoji="0"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4592" y="1728216"/>
            <a:ext cx="2468880" cy="4572000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164592" y="1170432"/>
            <a:ext cx="2523744" cy="201168"/>
          </a:xfrm>
        </p:spPr>
        <p:txBody>
          <a:bodyPr/>
          <a:lstStyle/>
          <a:p>
            <a:fld id="{460D6B34-A169-4C14-88DD-8F0439786FE0}" type="datetimeFigureOut">
              <a:rPr lang="en-GB" smtClean="0"/>
              <a:pPr/>
              <a:t>14/11/2012</a:t>
            </a:fld>
            <a:endParaRPr lang="en-GB" dirty="0"/>
          </a:p>
        </p:txBody>
      </p:sp>
      <p:sp>
        <p:nvSpPr>
          <p:cNvPr id="11" name="Rectangle 10"/>
          <p:cNvSpPr/>
          <p:nvPr/>
        </p:nvSpPr>
        <p:spPr>
          <a:xfrm>
            <a:off x="2855737" y="0"/>
            <a:ext cx="45720" cy="685800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9" name="Rectangle 8"/>
          <p:cNvSpPr/>
          <p:nvPr/>
        </p:nvSpPr>
        <p:spPr bwMode="invGray">
          <a:xfrm>
            <a:off x="2855737" y="0"/>
            <a:ext cx="45720" cy="685800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3035808" y="1170432"/>
            <a:ext cx="5193792" cy="201168"/>
          </a:xfrm>
        </p:spPr>
        <p:txBody>
          <a:bodyPr/>
          <a:lstStyle>
            <a:lvl1pPr>
              <a:defRPr>
                <a:solidFill>
                  <a:schemeClr val="bg1">
                    <a:shade val="50000"/>
                  </a:schemeClr>
                </a:solidFill>
              </a:defRPr>
            </a:lvl1pPr>
          </a:lstStyle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339328" y="1170432"/>
            <a:ext cx="733864" cy="201168"/>
          </a:xfrm>
        </p:spPr>
        <p:txBody>
          <a:bodyPr/>
          <a:lstStyle/>
          <a:p>
            <a:fld id="{EE267287-1E51-425F-941D-3CFF4E22B629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0D6B34-A169-4C14-88DD-8F0439786FE0}" type="datetimeFigureOut">
              <a:rPr lang="en-GB" smtClean="0"/>
              <a:pPr/>
              <a:t>14/11/2012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267287-1E51-425F-941D-3CFF4E22B629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/>
          <p:nvPr/>
        </p:nvSpPr>
        <p:spPr bwMode="invGray">
          <a:xfrm>
            <a:off x="6598920" y="0"/>
            <a:ext cx="45720" cy="685800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108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8" name="Rectangle 7"/>
          <p:cNvSpPr/>
          <p:nvPr/>
        </p:nvSpPr>
        <p:spPr bwMode="ltGray">
          <a:xfrm>
            <a:off x="6647687" y="0"/>
            <a:ext cx="2514601" cy="6858000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781800" y="274640"/>
            <a:ext cx="1905000" cy="5851525"/>
          </a:xfrm>
        </p:spPr>
        <p:txBody>
          <a:bodyPr vert="eaVert"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304800"/>
            <a:ext cx="60198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0D6B34-A169-4C14-88DD-8F0439786FE0}" type="datetimeFigureOut">
              <a:rPr lang="en-GB" smtClean="0"/>
              <a:pPr/>
              <a:t>14/11/2012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640597" y="6377459"/>
            <a:ext cx="3836404" cy="365125"/>
          </a:xfr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267287-1E51-425F-941D-3CFF4E22B629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xAndObj">
  <p:cSld name="Title, Text,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01625" y="228600"/>
            <a:ext cx="8540750" cy="1143000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sz="half" idx="1"/>
          </p:nvPr>
        </p:nvSpPr>
        <p:spPr>
          <a:xfrm>
            <a:off x="301625" y="1600200"/>
            <a:ext cx="4194175" cy="4498975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194175" cy="4498975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Rectangle 15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15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Rectangle 15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5E232F4-47FB-4CDB-8D7A-47FD5349C889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txAndTwoObj">
  <p:cSld name="Title, Text, and 2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01625" y="228600"/>
            <a:ext cx="8540750" cy="1143000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sz="half" idx="1"/>
          </p:nvPr>
        </p:nvSpPr>
        <p:spPr>
          <a:xfrm>
            <a:off x="301625" y="1600200"/>
            <a:ext cx="4194175" cy="4498975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quarter" idx="2"/>
          </p:nvPr>
        </p:nvSpPr>
        <p:spPr>
          <a:xfrm>
            <a:off x="4648200" y="1600200"/>
            <a:ext cx="4194175" cy="217328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Content Placeholder 4"/>
          <p:cNvSpPr>
            <a:spLocks noGrp="1"/>
          </p:cNvSpPr>
          <p:nvPr>
            <p:ph sz="quarter" idx="3"/>
          </p:nvPr>
        </p:nvSpPr>
        <p:spPr>
          <a:xfrm>
            <a:off x="4648200" y="3925888"/>
            <a:ext cx="4194175" cy="2173287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Rectangle 15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Rectangle 15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8" name="Rectangle 15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5DC40F9-905C-4F06-941B-8C6A999CD0BD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image" Target="../media/image2.png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/>
          <p:cNvSpPr/>
          <p:nvPr/>
        </p:nvSpPr>
        <p:spPr bwMode="invGray">
          <a:xfrm>
            <a:off x="0" y="1435895"/>
            <a:ext cx="9144000" cy="4572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54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7" name="Rectangle 6"/>
          <p:cNvSpPr/>
          <p:nvPr/>
        </p:nvSpPr>
        <p:spPr bwMode="ltGray">
          <a:xfrm>
            <a:off x="0" y="0"/>
            <a:ext cx="9143999" cy="1433733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152400"/>
            <a:ext cx="8229600" cy="1251062"/>
          </a:xfrm>
          <a:prstGeom prst="rect">
            <a:avLst/>
          </a:prstGeom>
        </p:spPr>
        <p:txBody>
          <a:bodyPr vert="horz" lIns="91440" rIns="45720" rtlCol="0" anchor="ctr">
            <a:normAutofit/>
            <a:scene3d>
              <a:camera prst="orthographicFront"/>
              <a:lightRig rig="threePt" dir="t">
                <a:rot lat="0" lon="0" rev="4800000"/>
              </a:lightRig>
            </a:scene3d>
            <a:sp3d prstMaterial="matte">
              <a:bevelT w="50800" h="10160"/>
            </a:sp3d>
          </a:bodyPr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775191"/>
            <a:ext cx="8229600" cy="4625609"/>
          </a:xfrm>
          <a:prstGeom prst="rect">
            <a:avLst/>
          </a:prstGeom>
        </p:spPr>
        <p:txBody>
          <a:bodyPr vert="horz" lIns="54864" tIns="91440" rtlCol="0">
            <a:normAutofit/>
          </a:bodyPr>
          <a:lstStyle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  <a:p>
            <a:pPr lvl="1" eaLnBrk="1" latinLnBrk="0" hangingPunct="1"/>
            <a:r>
              <a:rPr kumimoji="0" lang="en-US" smtClean="0"/>
              <a:t>Second level</a:t>
            </a:r>
          </a:p>
          <a:p>
            <a:pPr lvl="2" eaLnBrk="1" latinLnBrk="0" hangingPunct="1"/>
            <a:r>
              <a:rPr kumimoji="0" lang="en-US" smtClean="0"/>
              <a:t>Third level</a:t>
            </a:r>
          </a:p>
          <a:p>
            <a:pPr lvl="3" eaLnBrk="1" latinLnBrk="0" hangingPunct="1"/>
            <a:r>
              <a:rPr kumimoji="0" lang="en-US" smtClean="0"/>
              <a:t>Fourth level</a:t>
            </a:r>
          </a:p>
          <a:p>
            <a:pPr lvl="4" eaLnBrk="1" latinLnBrk="0" hangingPunct="1"/>
            <a:r>
              <a:rPr kumimoji="0"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476999"/>
            <a:ext cx="2133600" cy="274320"/>
          </a:xfrm>
          <a:prstGeom prst="rect">
            <a:avLst/>
          </a:prstGeom>
        </p:spPr>
        <p:txBody>
          <a:bodyPr vert="horz" lIns="109728" rIns="45720" bIns="0" rtlCol="0" anchor="b"/>
          <a:lstStyle>
            <a:lvl1pPr algn="l" eaLnBrk="1" latinLnBrk="0" hangingPunct="1">
              <a:defRPr kumimoji="0" sz="1200">
                <a:solidFill>
                  <a:schemeClr val="tx1">
                    <a:tint val="95000"/>
                  </a:schemeClr>
                </a:solidFill>
              </a:defRPr>
            </a:lvl1pPr>
            <a:extLst/>
          </a:lstStyle>
          <a:p>
            <a:fld id="{460D6B34-A169-4C14-88DD-8F0439786FE0}" type="datetimeFigureOut">
              <a:rPr lang="en-GB" smtClean="0"/>
              <a:pPr/>
              <a:t>14/11/2012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640596" y="6476999"/>
            <a:ext cx="5507719" cy="274320"/>
          </a:xfrm>
          <a:prstGeom prst="rect">
            <a:avLst/>
          </a:prstGeom>
        </p:spPr>
        <p:txBody>
          <a:bodyPr vert="horz" lIns="45720" rIns="45720" bIns="0" rtlCol="0" anchor="b"/>
          <a:lstStyle>
            <a:lvl1pPr algn="l" eaLnBrk="1" latinLnBrk="0" hangingPunct="1">
              <a:defRPr kumimoji="0" sz="1200">
                <a:solidFill>
                  <a:schemeClr val="tx1">
                    <a:tint val="95000"/>
                  </a:schemeClr>
                </a:solidFill>
              </a:defRPr>
            </a:lvl1pPr>
            <a:extLst/>
          </a:lstStyle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204396" y="6476999"/>
            <a:ext cx="733864" cy="274320"/>
          </a:xfrm>
          <a:prstGeom prst="rect">
            <a:avLst/>
          </a:prstGeom>
        </p:spPr>
        <p:txBody>
          <a:bodyPr vert="horz" bIns="0" rtlCol="0" anchor="b"/>
          <a:lstStyle>
            <a:lvl1pPr algn="r" eaLnBrk="1" latinLnBrk="0" hangingPunct="1">
              <a:defRPr kumimoji="0" sz="1200">
                <a:solidFill>
                  <a:schemeClr val="tx1">
                    <a:tint val="95000"/>
                  </a:schemeClr>
                </a:solidFill>
              </a:defRPr>
            </a:lvl1pPr>
            <a:extLst/>
          </a:lstStyle>
          <a:p>
            <a:fld id="{EE267287-1E51-425F-941D-3CFF4E22B629}" type="slidenum">
              <a:rPr lang="en-GB" smtClean="0"/>
              <a:pPr/>
              <a:t>‹#›</a:t>
            </a:fld>
            <a:endParaRPr lang="en-GB" dirty="0"/>
          </a:p>
        </p:txBody>
      </p:sp>
      <p:pic>
        <p:nvPicPr>
          <p:cNvPr id="9" name="Picture 2" descr="logoSMU"/>
          <p:cNvPicPr>
            <a:picLocks noChangeAspect="1" noChangeArrowheads="1"/>
          </p:cNvPicPr>
          <p:nvPr/>
        </p:nvPicPr>
        <p:blipFill>
          <a:blip r:embed="rId15" cstate="print"/>
          <a:srcRect/>
          <a:stretch>
            <a:fillRect/>
          </a:stretch>
        </p:blipFill>
        <p:spPr bwMode="auto">
          <a:xfrm>
            <a:off x="6012160" y="6093296"/>
            <a:ext cx="3059832" cy="66461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  <p:sldLayoutId id="2147483684" r:id="rId12"/>
    <p:sldLayoutId id="2147483685" r:id="rId13"/>
  </p:sldLayoutIdLst>
  <p:txStyles>
    <p:titleStyle>
      <a:lvl1pPr algn="l" rtl="0" eaLnBrk="1" latinLnBrk="0" hangingPunct="1">
        <a:spcBef>
          <a:spcPct val="0"/>
        </a:spcBef>
        <a:buNone/>
        <a:defRPr kumimoji="0" sz="4500" b="1" kern="1200">
          <a:solidFill>
            <a:schemeClr val="accent1">
              <a:satMod val="150000"/>
            </a:schemeClr>
          </a:solidFill>
          <a:effectLst/>
          <a:latin typeface="+mj-lt"/>
          <a:ea typeface="+mj-ea"/>
          <a:cs typeface="+mj-cs"/>
        </a:defRPr>
      </a:lvl1pPr>
      <a:extLst/>
    </p:titleStyle>
    <p:bodyStyle>
      <a:lvl1pPr marL="438912" indent="-320040" algn="l" rtl="0" eaLnBrk="1" latinLnBrk="0" hangingPunct="1">
        <a:spcBef>
          <a:spcPts val="0"/>
        </a:spcBef>
        <a:buClr>
          <a:schemeClr val="accent1"/>
        </a:buClr>
        <a:buSzPct val="80000"/>
        <a:buFont typeface="Wingdings 2"/>
        <a:buChar char=""/>
        <a:defRPr kumimoji="0"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31520" indent="-274320" algn="l" rtl="0" eaLnBrk="1" latinLnBrk="0" hangingPunct="1">
        <a:spcBef>
          <a:spcPct val="20000"/>
        </a:spcBef>
        <a:buClr>
          <a:schemeClr val="accent2"/>
        </a:buClr>
        <a:buSzPct val="90000"/>
        <a:buFont typeface="Wingdings"/>
        <a:buChar char="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996696" indent="-228600" algn="l" rtl="0" eaLnBrk="1" latinLnBrk="0" hangingPunct="1">
        <a:spcBef>
          <a:spcPct val="20000"/>
        </a:spcBef>
        <a:buClr>
          <a:schemeClr val="accent3"/>
        </a:buClr>
        <a:buFont typeface="Arial"/>
        <a:buChar char="▪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216152" indent="-182880" algn="l" rtl="0" eaLnBrk="1" latinLnBrk="0" hangingPunct="1">
        <a:spcBef>
          <a:spcPct val="20000"/>
        </a:spcBef>
        <a:buClr>
          <a:schemeClr val="accent4"/>
        </a:buClr>
        <a:buFont typeface="Arial"/>
        <a:buChar char="▪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26464" indent="-182880" algn="l" rtl="0" eaLnBrk="1" latinLnBrk="0" hangingPunct="1">
        <a:spcBef>
          <a:spcPct val="20000"/>
        </a:spcBef>
        <a:buClr>
          <a:schemeClr val="accent5"/>
        </a:buClr>
        <a:buFont typeface="Wingdings 3"/>
        <a:buChar char=""/>
        <a:defRPr kumimoji="0" lang="en-US" sz="2000" kern="1200" smtClean="0">
          <a:solidFill>
            <a:schemeClr val="tx1"/>
          </a:solidFill>
          <a:latin typeface="+mn-lt"/>
          <a:ea typeface="+mn-ea"/>
          <a:cs typeface="+mn-cs"/>
        </a:defRPr>
      </a:lvl5pPr>
      <a:lvl6pPr marL="1627632" indent="-182880" algn="l" rtl="0" eaLnBrk="1" latinLnBrk="0" hangingPunct="1">
        <a:spcBef>
          <a:spcPct val="20000"/>
        </a:spcBef>
        <a:buClr>
          <a:schemeClr val="accent6"/>
        </a:buClr>
        <a:buSzPct val="100000"/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1828800" indent="-182880" algn="l" rtl="0" eaLnBrk="1" latinLnBrk="0" hangingPunct="1">
        <a:spcBef>
          <a:spcPct val="20000"/>
        </a:spcBef>
        <a:buClr>
          <a:schemeClr val="accent1"/>
        </a:buClr>
        <a:buSzPct val="100000"/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2029968" indent="-182880" algn="l" rtl="0" eaLnBrk="1" latinLnBrk="0" hangingPunct="1">
        <a:spcBef>
          <a:spcPct val="20000"/>
        </a:spcBef>
        <a:buClr>
          <a:schemeClr val="accent2"/>
        </a:buClr>
        <a:buFont typeface="Wingdings 2" pitchFamily="18" charset="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2231136" indent="-182880" algn="l" rtl="0" eaLnBrk="1" latinLnBrk="0" hangingPunct="1">
        <a:spcBef>
          <a:spcPct val="20000"/>
        </a:spcBef>
        <a:buClr>
          <a:schemeClr val="accent3"/>
        </a:buClr>
        <a:buFont typeface="Wingdings 2" pitchFamily="18" charset="2"/>
        <a:buChar char="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pPr algn="ctr"/>
            <a:r>
              <a:rPr lang="en-GB" dirty="0" smtClean="0"/>
              <a:t>Input and Output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Introduction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baseline="0" dirty="0" smtClean="0">
                <a:latin typeface="Arial Black" pitchFamily="34" charset="0"/>
              </a:rPr>
              <a:t>“</a:t>
            </a:r>
            <a:r>
              <a:rPr lang="en-US" dirty="0" smtClean="0">
                <a:latin typeface="Arial Black" pitchFamily="34" charset="0"/>
              </a:rPr>
              <a:t>In computing, </a:t>
            </a:r>
            <a:r>
              <a:rPr lang="en-US" dirty="0" smtClean="0">
                <a:latin typeface="Arial Black" pitchFamily="34" charset="0"/>
              </a:rPr>
              <a:t>input/output or I/O is the communication between </a:t>
            </a:r>
            <a:r>
              <a:rPr lang="en-US" dirty="0" smtClean="0">
                <a:latin typeface="Arial Black" pitchFamily="34" charset="0"/>
              </a:rPr>
              <a:t>an information processing system (such </a:t>
            </a:r>
            <a:r>
              <a:rPr lang="en-US" dirty="0" smtClean="0">
                <a:latin typeface="Arial Black" pitchFamily="34" charset="0"/>
              </a:rPr>
              <a:t>as </a:t>
            </a:r>
            <a:r>
              <a:rPr lang="en-US" dirty="0" smtClean="0">
                <a:latin typeface="Arial Black" pitchFamily="34" charset="0"/>
              </a:rPr>
              <a:t>a computer) </a:t>
            </a:r>
            <a:r>
              <a:rPr lang="en-US" dirty="0" smtClean="0">
                <a:latin typeface="Arial Black" pitchFamily="34" charset="0"/>
              </a:rPr>
              <a:t>and the outside world, possibly a human or another information processing </a:t>
            </a:r>
            <a:r>
              <a:rPr lang="en-US" dirty="0" smtClean="0">
                <a:latin typeface="Arial Black" pitchFamily="34" charset="0"/>
              </a:rPr>
              <a:t>system”</a:t>
            </a:r>
            <a:endParaRPr lang="en-GB" baseline="0" dirty="0" smtClean="0">
              <a:latin typeface="Arial Black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Introduction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Without Input/Output the computer is worthless</a:t>
            </a:r>
          </a:p>
          <a:p>
            <a:r>
              <a:rPr lang="en-GB" dirty="0" smtClean="0"/>
              <a:t>Without it</a:t>
            </a:r>
          </a:p>
          <a:p>
            <a:pPr lvl="1"/>
            <a:r>
              <a:rPr lang="en-GB" dirty="0" smtClean="0"/>
              <a:t>No Keyboard Input</a:t>
            </a:r>
          </a:p>
          <a:p>
            <a:pPr lvl="1"/>
            <a:r>
              <a:rPr lang="en-GB" dirty="0" smtClean="0"/>
              <a:t>No Screen Output</a:t>
            </a:r>
          </a:p>
          <a:p>
            <a:pPr lvl="1"/>
            <a:r>
              <a:rPr lang="en-GB" dirty="0" smtClean="0"/>
              <a:t>No Print</a:t>
            </a:r>
            <a:r>
              <a:rPr lang="en-GB" baseline="0" dirty="0" smtClean="0"/>
              <a:t> Output</a:t>
            </a:r>
          </a:p>
          <a:p>
            <a:pPr lvl="1"/>
            <a:r>
              <a:rPr lang="en-GB" baseline="0" dirty="0" smtClean="0"/>
              <a:t>No Disk Storage or Retrieval</a:t>
            </a:r>
          </a:p>
          <a:p>
            <a:pPr lvl="1"/>
            <a:r>
              <a:rPr lang="en-GB" baseline="0" dirty="0" smtClean="0"/>
              <a:t>No Network or Internet Access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2" name="Rectangle 2"/>
          <p:cNvSpPr>
            <a:spLocks noGrp="1" noRot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External Devices</a:t>
            </a:r>
            <a:endParaRPr lang="en-US" dirty="0" smtClean="0"/>
          </a:p>
        </p:txBody>
      </p:sp>
      <p:sp>
        <p:nvSpPr>
          <p:cNvPr id="20483" name="Rectangle 3"/>
          <p:cNvSpPr>
            <a:spLocks noGrp="1" noRot="1" noChangeArrowheads="1"/>
          </p:cNvSpPr>
          <p:nvPr>
            <p:ph type="body" idx="1"/>
          </p:nvPr>
        </p:nvSpPr>
        <p:spPr/>
        <p:txBody>
          <a:bodyPr/>
          <a:lstStyle/>
          <a:p>
            <a:pPr>
              <a:buNone/>
            </a:pPr>
            <a:r>
              <a:rPr lang="en-GB" dirty="0" smtClean="0"/>
              <a:t>Broadly classified into three categories. </a:t>
            </a:r>
          </a:p>
          <a:p>
            <a:endParaRPr lang="en-GB" dirty="0" smtClean="0"/>
          </a:p>
          <a:p>
            <a:r>
              <a:rPr lang="en-GB" dirty="0" smtClean="0"/>
              <a:t>Human Readable</a:t>
            </a:r>
          </a:p>
          <a:p>
            <a:endParaRPr lang="en-GB" dirty="0" smtClean="0"/>
          </a:p>
          <a:p>
            <a:r>
              <a:rPr lang="en-GB" dirty="0" smtClean="0"/>
              <a:t>Machine Readable</a:t>
            </a:r>
          </a:p>
          <a:p>
            <a:endParaRPr lang="en-GB" dirty="0" smtClean="0"/>
          </a:p>
          <a:p>
            <a:r>
              <a:rPr lang="en-GB" dirty="0" smtClean="0"/>
              <a:t>Communication</a:t>
            </a:r>
            <a:endParaRPr lang="en-US" dirty="0" smtClean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30" name="Rectangle 2"/>
          <p:cNvSpPr>
            <a:spLocks noGrp="1" noRot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en-GB" dirty="0" smtClean="0"/>
              <a:t>E.G. Keyboard</a:t>
            </a:r>
            <a:endParaRPr lang="en-US" dirty="0" smtClean="0"/>
          </a:p>
        </p:txBody>
      </p:sp>
      <p:sp>
        <p:nvSpPr>
          <p:cNvPr id="22531" name="Rectangle 3"/>
          <p:cNvSpPr>
            <a:spLocks noGrp="1" noRot="1" noChangeArrowheads="1"/>
          </p:cNvSpPr>
          <p:nvPr>
            <p:ph type="body" idx="1"/>
          </p:nvPr>
        </p:nvSpPr>
        <p:spPr>
          <a:xfrm>
            <a:off x="323850" y="1773238"/>
            <a:ext cx="8540750" cy="4498975"/>
          </a:xfrm>
        </p:spPr>
        <p:txBody>
          <a:bodyPr/>
          <a:lstStyle/>
          <a:p>
            <a:pPr eaLnBrk="1" hangingPunct="1">
              <a:defRPr/>
            </a:pPr>
            <a:r>
              <a:rPr lang="en-GB" dirty="0" smtClean="0"/>
              <a:t>Most common computer/user interaction</a:t>
            </a:r>
          </a:p>
          <a:p>
            <a:pPr eaLnBrk="1" hangingPunct="1">
              <a:defRPr/>
            </a:pPr>
            <a:r>
              <a:rPr lang="en-GB" dirty="0" smtClean="0"/>
              <a:t>ASCII</a:t>
            </a:r>
          </a:p>
          <a:p>
            <a:pPr eaLnBrk="1" hangingPunct="1">
              <a:defRPr/>
            </a:pPr>
            <a:r>
              <a:rPr lang="en-GB" dirty="0" smtClean="0"/>
              <a:t>7 bits </a:t>
            </a:r>
          </a:p>
          <a:p>
            <a:pPr eaLnBrk="1" hangingPunct="1">
              <a:defRPr/>
            </a:pPr>
            <a:r>
              <a:rPr lang="en-GB" dirty="0" smtClean="0"/>
              <a:t>128 combinations (2</a:t>
            </a:r>
            <a:r>
              <a:rPr lang="en-GB" baseline="30000" dirty="0" smtClean="0"/>
              <a:t>7</a:t>
            </a:r>
            <a:r>
              <a:rPr lang="en-GB" dirty="0" smtClean="0"/>
              <a:t>)</a:t>
            </a:r>
            <a:endParaRPr lang="en-GB" dirty="0" smtClean="0"/>
          </a:p>
          <a:p>
            <a:pPr eaLnBrk="1" hangingPunct="1">
              <a:defRPr/>
            </a:pPr>
            <a:r>
              <a:rPr lang="en-GB" dirty="0" smtClean="0"/>
              <a:t>Two types of characters</a:t>
            </a:r>
          </a:p>
          <a:p>
            <a:pPr lvl="1" eaLnBrk="1" hangingPunct="1">
              <a:defRPr/>
            </a:pPr>
            <a:r>
              <a:rPr lang="en-GB" dirty="0" smtClean="0"/>
              <a:t>Printable</a:t>
            </a:r>
          </a:p>
          <a:p>
            <a:pPr lvl="1" eaLnBrk="1" hangingPunct="1">
              <a:defRPr/>
            </a:pPr>
            <a:r>
              <a:rPr lang="en-GB" dirty="0" smtClean="0"/>
              <a:t>Control</a:t>
            </a:r>
          </a:p>
          <a:p>
            <a:pPr eaLnBrk="1" hangingPunct="1">
              <a:defRPr/>
            </a:pPr>
            <a:endParaRPr lang="en-US" dirty="0" smtClean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3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3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3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3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3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3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31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ASCII</a:t>
            </a:r>
            <a:endParaRPr lang="en-GB" dirty="0"/>
          </a:p>
        </p:txBody>
      </p:sp>
      <p:graphicFrame>
        <p:nvGraphicFramePr>
          <p:cNvPr id="5" name="Content Placeholder 4"/>
          <p:cNvGraphicFramePr>
            <a:graphicFrameLocks noGrp="1"/>
          </p:cNvGraphicFramePr>
          <p:nvPr>
            <p:ph idx="1"/>
          </p:nvPr>
        </p:nvGraphicFramePr>
        <p:xfrm>
          <a:off x="457200" y="1774821"/>
          <a:ext cx="8064895" cy="4102448"/>
        </p:xfrm>
        <a:graphic>
          <a:graphicData uri="http://schemas.openxmlformats.org/drawingml/2006/table">
            <a:tbl>
              <a:tblPr firstRow="1" bandRow="1">
                <a:tableStyleId>{775DCB02-9BB8-47FD-8907-85C794F793BA}</a:tableStyleId>
              </a:tblPr>
              <a:tblGrid>
                <a:gridCol w="1612979"/>
                <a:gridCol w="1612979"/>
                <a:gridCol w="1612979"/>
                <a:gridCol w="1612979"/>
                <a:gridCol w="1612979"/>
              </a:tblGrid>
              <a:tr h="586064">
                <a:tc>
                  <a:txBody>
                    <a:bodyPr/>
                    <a:lstStyle/>
                    <a:p>
                      <a:pPr algn="ctr"/>
                      <a:r>
                        <a:rPr lang="en-GB" sz="2800" dirty="0" smtClean="0"/>
                        <a:t>Binary</a:t>
                      </a:r>
                      <a:endParaRPr lang="en-GB" sz="2800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800" dirty="0"/>
                        <a:t>Oct</a:t>
                      </a:r>
                      <a:endParaRPr lang="en-GB" sz="2800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800" dirty="0"/>
                        <a:t>Dec</a:t>
                      </a:r>
                      <a:endParaRPr lang="en-GB" sz="2800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800" dirty="0"/>
                        <a:t>Hex</a:t>
                      </a:r>
                      <a:endParaRPr lang="en-GB" sz="2800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800" dirty="0"/>
                        <a:t>Glyph</a:t>
                      </a:r>
                      <a:endParaRPr lang="en-GB" sz="2800" b="1" dirty="0"/>
                    </a:p>
                  </a:txBody>
                  <a:tcPr anchor="ctr"/>
                </a:tc>
              </a:tr>
              <a:tr h="586064">
                <a:tc>
                  <a:txBody>
                    <a:bodyPr/>
                    <a:lstStyle/>
                    <a:p>
                      <a:pPr algn="ctr"/>
                      <a:r>
                        <a:rPr lang="en-GB" sz="2800" dirty="0"/>
                        <a:t>100 0001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800" dirty="0"/>
                        <a:t>101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800" dirty="0"/>
                        <a:t>65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800" dirty="0"/>
                        <a:t>41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algn="ctr" rtl="0" eaLnBrk="1" latinLnBrk="0" hangingPunct="1"/>
                      <a:r>
                        <a:rPr kumimoji="0" lang="en-GB" sz="2800" u="none" kern="1200" dirty="0" smtClean="0"/>
                        <a:t>A</a:t>
                      </a:r>
                      <a:endParaRPr kumimoji="0" lang="en-GB" sz="2800" u="none" kern="1200" dirty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/>
                </a:tc>
              </a:tr>
              <a:tr h="586064">
                <a:tc>
                  <a:txBody>
                    <a:bodyPr/>
                    <a:lstStyle/>
                    <a:p>
                      <a:pPr algn="ctr"/>
                      <a:r>
                        <a:rPr lang="en-GB" sz="2800"/>
                        <a:t>100 0010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800" dirty="0"/>
                        <a:t>102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800" dirty="0"/>
                        <a:t>66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800" dirty="0"/>
                        <a:t>42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algn="ctr" rtl="0" eaLnBrk="1" latinLnBrk="0" hangingPunct="1"/>
                      <a:r>
                        <a:rPr kumimoji="0" lang="en-GB" sz="2800" u="none" kern="1200" dirty="0" smtClean="0"/>
                        <a:t>B</a:t>
                      </a:r>
                      <a:endParaRPr kumimoji="0" lang="en-GB" sz="2800" u="none" kern="1200" dirty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/>
                </a:tc>
              </a:tr>
              <a:tr h="586064">
                <a:tc>
                  <a:txBody>
                    <a:bodyPr/>
                    <a:lstStyle/>
                    <a:p>
                      <a:pPr algn="ctr"/>
                      <a:r>
                        <a:rPr lang="en-GB" sz="2800"/>
                        <a:t>100 0011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800" dirty="0"/>
                        <a:t>103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800" dirty="0"/>
                        <a:t>67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800" dirty="0"/>
                        <a:t>43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algn="ctr" rtl="0" eaLnBrk="1" latinLnBrk="0" hangingPunct="1"/>
                      <a:r>
                        <a:rPr kumimoji="0" lang="en-GB" sz="2800" u="none" kern="1200" dirty="0"/>
                        <a:t>C</a:t>
                      </a:r>
                      <a:endParaRPr kumimoji="0" lang="en-GB" sz="2800" u="none" kern="1200" dirty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/>
                </a:tc>
              </a:tr>
              <a:tr h="586064">
                <a:tc>
                  <a:txBody>
                    <a:bodyPr/>
                    <a:lstStyle/>
                    <a:p>
                      <a:pPr algn="ctr"/>
                      <a:r>
                        <a:rPr lang="en-GB" sz="2800"/>
                        <a:t>100 0100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800" dirty="0"/>
                        <a:t>104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800" dirty="0"/>
                        <a:t>68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800" dirty="0"/>
                        <a:t>44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algn="ctr" rtl="0" eaLnBrk="1" latinLnBrk="0" hangingPunct="1"/>
                      <a:r>
                        <a:rPr kumimoji="0" lang="en-GB" sz="2800" u="none" kern="1200" dirty="0"/>
                        <a:t>D</a:t>
                      </a:r>
                      <a:endParaRPr kumimoji="0" lang="en-GB" sz="2800" u="none" kern="1200" dirty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/>
                </a:tc>
              </a:tr>
              <a:tr h="586064">
                <a:tc>
                  <a:txBody>
                    <a:bodyPr/>
                    <a:lstStyle/>
                    <a:p>
                      <a:pPr algn="ctr"/>
                      <a:r>
                        <a:rPr lang="en-GB" sz="2800"/>
                        <a:t>100 0101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800"/>
                        <a:t>105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800" dirty="0"/>
                        <a:t>69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800" dirty="0"/>
                        <a:t>45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algn="ctr" rtl="0" eaLnBrk="1" latinLnBrk="0" hangingPunct="1"/>
                      <a:r>
                        <a:rPr kumimoji="0" lang="en-GB" sz="2800" u="none" kern="1200" dirty="0"/>
                        <a:t>E</a:t>
                      </a:r>
                      <a:endParaRPr kumimoji="0" lang="en-GB" sz="2800" u="none" kern="1200" dirty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/>
                </a:tc>
              </a:tr>
              <a:tr h="586064">
                <a:tc>
                  <a:txBody>
                    <a:bodyPr/>
                    <a:lstStyle/>
                    <a:p>
                      <a:pPr algn="ctr"/>
                      <a:r>
                        <a:rPr lang="en-GB" sz="2800" dirty="0"/>
                        <a:t>100 0110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800"/>
                        <a:t>106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800"/>
                        <a:t>70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800" dirty="0"/>
                        <a:t>46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algn="ctr" rtl="0" eaLnBrk="1" latinLnBrk="0" hangingPunct="1"/>
                      <a:r>
                        <a:rPr kumimoji="0" lang="en-GB" sz="2800" u="none" kern="1200" dirty="0"/>
                        <a:t>F</a:t>
                      </a:r>
                      <a:endParaRPr kumimoji="0" lang="en-GB" sz="2800" u="none" kern="1200" dirty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/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656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en-GB" dirty="0" smtClean="0"/>
              <a:t>Types of Interfaces</a:t>
            </a:r>
            <a:endParaRPr lang="en-US" dirty="0" smtClean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6322" name="Rectangle 2"/>
          <p:cNvSpPr>
            <a:spLocks noGrp="1" noRot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Parallel</a:t>
            </a:r>
            <a:endParaRPr lang="en-US" dirty="0" smtClean="0"/>
          </a:p>
        </p:txBody>
      </p:sp>
      <p:sp>
        <p:nvSpPr>
          <p:cNvPr id="56323" name="Rectangle 3"/>
          <p:cNvSpPr>
            <a:spLocks noGrp="1" noRot="1" noChangeArrowheads="1"/>
          </p:cNvSpPr>
          <p:nvPr>
            <p:ph type="body" sz="half" idx="1"/>
          </p:nvPr>
        </p:nvSpPr>
        <p:spPr>
          <a:xfrm>
            <a:off x="301625" y="1600200"/>
            <a:ext cx="3190255" cy="4498975"/>
          </a:xfrm>
        </p:spPr>
        <p:txBody>
          <a:bodyPr>
            <a:normAutofit lnSpcReduction="10000"/>
          </a:bodyPr>
          <a:lstStyle/>
          <a:p>
            <a:r>
              <a:rPr lang="en-GB" dirty="0" smtClean="0"/>
              <a:t>Transfers several bits at one clock cycle.</a:t>
            </a:r>
          </a:p>
          <a:p>
            <a:pPr lvl="1"/>
            <a:endParaRPr lang="en-GB" dirty="0" smtClean="0"/>
          </a:p>
          <a:p>
            <a:r>
              <a:rPr lang="en-GB" dirty="0" smtClean="0"/>
              <a:t>Been used for higher speed peripherals</a:t>
            </a:r>
          </a:p>
          <a:p>
            <a:pPr lvl="2"/>
            <a:r>
              <a:rPr lang="en-GB" dirty="0" smtClean="0"/>
              <a:t>Disks and tape</a:t>
            </a:r>
          </a:p>
        </p:txBody>
      </p:sp>
      <p:sp>
        <p:nvSpPr>
          <p:cNvPr id="11" name="Content Placeholder 10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endParaRPr lang="en-GB"/>
          </a:p>
        </p:txBody>
      </p:sp>
      <p:graphicFrame>
        <p:nvGraphicFramePr>
          <p:cNvPr id="5" name="Table 4"/>
          <p:cNvGraphicFramePr>
            <a:graphicFrameLocks noGrp="1"/>
          </p:cNvGraphicFramePr>
          <p:nvPr/>
        </p:nvGraphicFramePr>
        <p:xfrm>
          <a:off x="3635896" y="2474952"/>
          <a:ext cx="5328591" cy="2682240"/>
        </p:xfrm>
        <a:graphic>
          <a:graphicData uri="http://schemas.openxmlformats.org/drawingml/2006/table">
            <a:tbl>
              <a:tblPr>
                <a:tableStyleId>{2D5ABB26-0587-4C30-8999-92F81FD0307C}</a:tableStyleId>
              </a:tblPr>
              <a:tblGrid>
                <a:gridCol w="1776197"/>
                <a:gridCol w="1776197"/>
                <a:gridCol w="1776197"/>
              </a:tblGrid>
              <a:tr h="189021">
                <a:tc rowSpan="8">
                  <a:txBody>
                    <a:bodyPr/>
                    <a:lstStyle/>
                    <a:p>
                      <a:pPr algn="ctr"/>
                      <a:r>
                        <a:rPr lang="en-GB" sz="3200" dirty="0" smtClean="0"/>
                        <a:t>Parallel Interface</a:t>
                      </a:r>
                      <a:endParaRPr lang="en-GB" sz="32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4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600" dirty="0" smtClean="0"/>
                        <a:t>1</a:t>
                      </a:r>
                      <a:endParaRPr lang="en-GB" sz="16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rowSpan="8">
                  <a:txBody>
                    <a:bodyPr/>
                    <a:lstStyle/>
                    <a:p>
                      <a:pPr algn="ctr"/>
                      <a:r>
                        <a:rPr lang="en-GB" sz="3200" dirty="0" smtClean="0"/>
                        <a:t>Parallel Device</a:t>
                      </a:r>
                      <a:endParaRPr lang="en-GB" sz="32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4">
                        <a:lumMod val="40000"/>
                        <a:lumOff val="60000"/>
                      </a:schemeClr>
                    </a:solidFill>
                  </a:tcPr>
                </a:tc>
              </a:tr>
              <a:tr h="189021">
                <a:tc vMerge="1">
                  <a:txBody>
                    <a:bodyPr/>
                    <a:lstStyle/>
                    <a:p>
                      <a:pPr algn="ctr"/>
                      <a:endParaRPr lang="en-GB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600" dirty="0" smtClean="0"/>
                        <a:t>0</a:t>
                      </a:r>
                      <a:endParaRPr lang="en-GB" sz="16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vMerge="1">
                  <a:txBody>
                    <a:bodyPr/>
                    <a:lstStyle/>
                    <a:p>
                      <a:pPr algn="ctr"/>
                      <a:endParaRPr lang="en-GB" dirty="0"/>
                    </a:p>
                  </a:txBody>
                  <a:tcPr anchor="ctr"/>
                </a:tc>
              </a:tr>
              <a:tr h="189021">
                <a:tc vMerge="1">
                  <a:txBody>
                    <a:bodyPr/>
                    <a:lstStyle/>
                    <a:p>
                      <a:pPr algn="ctr"/>
                      <a:endParaRPr lang="en-GB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600" dirty="0" smtClean="0"/>
                        <a:t>1</a:t>
                      </a:r>
                      <a:endParaRPr lang="en-GB" sz="16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vMerge="1">
                  <a:txBody>
                    <a:bodyPr/>
                    <a:lstStyle/>
                    <a:p>
                      <a:pPr algn="ctr"/>
                      <a:endParaRPr lang="en-GB" dirty="0"/>
                    </a:p>
                  </a:txBody>
                  <a:tcPr anchor="ctr"/>
                </a:tc>
              </a:tr>
              <a:tr h="189021">
                <a:tc vMerge="1">
                  <a:txBody>
                    <a:bodyPr/>
                    <a:lstStyle/>
                    <a:p>
                      <a:pPr algn="ctr"/>
                      <a:endParaRPr lang="en-GB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600" dirty="0" smtClean="0"/>
                        <a:t>0</a:t>
                      </a:r>
                      <a:endParaRPr lang="en-GB" sz="16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vMerge="1">
                  <a:txBody>
                    <a:bodyPr/>
                    <a:lstStyle/>
                    <a:p>
                      <a:pPr algn="ctr"/>
                      <a:endParaRPr lang="en-GB" dirty="0"/>
                    </a:p>
                  </a:txBody>
                  <a:tcPr anchor="ctr"/>
                </a:tc>
              </a:tr>
              <a:tr h="189021">
                <a:tc vMerge="1">
                  <a:txBody>
                    <a:bodyPr/>
                    <a:lstStyle/>
                    <a:p>
                      <a:pPr algn="ctr"/>
                      <a:endParaRPr lang="en-GB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600" dirty="0" smtClean="0"/>
                        <a:t>1</a:t>
                      </a:r>
                      <a:endParaRPr lang="en-GB" sz="16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vMerge="1">
                  <a:txBody>
                    <a:bodyPr/>
                    <a:lstStyle/>
                    <a:p>
                      <a:pPr algn="ctr"/>
                      <a:endParaRPr lang="en-GB" dirty="0"/>
                    </a:p>
                  </a:txBody>
                  <a:tcPr anchor="ctr"/>
                </a:tc>
              </a:tr>
              <a:tr h="189021">
                <a:tc vMerge="1">
                  <a:txBody>
                    <a:bodyPr/>
                    <a:lstStyle/>
                    <a:p>
                      <a:pPr algn="ctr"/>
                      <a:endParaRPr lang="en-GB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600" dirty="0" smtClean="0"/>
                        <a:t>0</a:t>
                      </a:r>
                      <a:endParaRPr lang="en-GB" sz="16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vMerge="1">
                  <a:txBody>
                    <a:bodyPr/>
                    <a:lstStyle/>
                    <a:p>
                      <a:pPr algn="ctr"/>
                      <a:endParaRPr lang="en-GB" dirty="0"/>
                    </a:p>
                  </a:txBody>
                  <a:tcPr anchor="ctr"/>
                </a:tc>
              </a:tr>
              <a:tr h="189021">
                <a:tc vMerge="1">
                  <a:txBody>
                    <a:bodyPr/>
                    <a:lstStyle/>
                    <a:p>
                      <a:pPr algn="ctr"/>
                      <a:endParaRPr lang="en-GB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600" dirty="0" smtClean="0"/>
                        <a:t>1</a:t>
                      </a:r>
                      <a:endParaRPr lang="en-GB" sz="16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vMerge="1">
                  <a:txBody>
                    <a:bodyPr/>
                    <a:lstStyle/>
                    <a:p>
                      <a:pPr algn="ctr"/>
                      <a:endParaRPr lang="en-GB" dirty="0"/>
                    </a:p>
                  </a:txBody>
                  <a:tcPr anchor="ctr"/>
                </a:tc>
              </a:tr>
              <a:tr h="189021">
                <a:tc vMerge="1">
                  <a:txBody>
                    <a:bodyPr/>
                    <a:lstStyle/>
                    <a:p>
                      <a:pPr algn="ctr"/>
                      <a:endParaRPr lang="en-GB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en-GB" sz="16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vMerge="1">
                  <a:txBody>
                    <a:bodyPr/>
                    <a:lstStyle/>
                    <a:p>
                      <a:pPr algn="ctr"/>
                      <a:endParaRPr lang="en-GB" dirty="0"/>
                    </a:p>
                  </a:txBody>
                  <a:tcPr anchor="ctr"/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32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32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32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7" name="Table 6"/>
          <p:cNvGraphicFramePr>
            <a:graphicFrameLocks noGrp="1"/>
          </p:cNvGraphicFramePr>
          <p:nvPr/>
        </p:nvGraphicFramePr>
        <p:xfrm>
          <a:off x="3635897" y="2474952"/>
          <a:ext cx="5328591" cy="2243463"/>
        </p:xfrm>
        <a:graphic>
          <a:graphicData uri="http://schemas.openxmlformats.org/drawingml/2006/table">
            <a:tbl>
              <a:tblPr>
                <a:tableStyleId>{2D5ABB26-0587-4C30-8999-92F81FD0307C}</a:tableStyleId>
              </a:tblPr>
              <a:tblGrid>
                <a:gridCol w="1776197"/>
                <a:gridCol w="1776197"/>
                <a:gridCol w="1776197"/>
              </a:tblGrid>
              <a:tr h="189021">
                <a:tc rowSpan="6">
                  <a:txBody>
                    <a:bodyPr/>
                    <a:lstStyle/>
                    <a:p>
                      <a:pPr algn="ctr"/>
                      <a:r>
                        <a:rPr lang="en-GB" sz="3200" dirty="0" smtClean="0"/>
                        <a:t>Serial Interface</a:t>
                      </a:r>
                      <a:endParaRPr lang="en-GB" sz="32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4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GB" sz="16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 rowSpan="6">
                  <a:txBody>
                    <a:bodyPr/>
                    <a:lstStyle/>
                    <a:p>
                      <a:pPr algn="ctr"/>
                      <a:r>
                        <a:rPr lang="en-GB" sz="3200" dirty="0" smtClean="0"/>
                        <a:t>Serial Device</a:t>
                      </a:r>
                      <a:endParaRPr lang="en-GB" sz="32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4">
                        <a:lumMod val="40000"/>
                        <a:lumOff val="60000"/>
                      </a:schemeClr>
                    </a:solidFill>
                  </a:tcPr>
                </a:tc>
              </a:tr>
              <a:tr h="189021">
                <a:tc vMerge="1">
                  <a:txBody>
                    <a:bodyPr/>
                    <a:lstStyle/>
                    <a:p>
                      <a:pPr algn="ctr"/>
                      <a:endParaRPr lang="en-GB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en-GB" sz="16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 vMerge="1">
                  <a:txBody>
                    <a:bodyPr/>
                    <a:lstStyle/>
                    <a:p>
                      <a:pPr algn="ctr"/>
                      <a:endParaRPr lang="en-GB" dirty="0"/>
                    </a:p>
                  </a:txBody>
                  <a:tcPr anchor="ctr"/>
                </a:tc>
              </a:tr>
              <a:tr h="567063">
                <a:tc vMerge="1">
                  <a:txBody>
                    <a:bodyPr/>
                    <a:lstStyle/>
                    <a:p>
                      <a:pPr algn="ctr"/>
                      <a:endParaRPr lang="en-GB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800" dirty="0" smtClean="0"/>
                        <a:t>1010101</a:t>
                      </a:r>
                      <a:endParaRPr lang="en-GB" sz="28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 vMerge="1">
                  <a:txBody>
                    <a:bodyPr/>
                    <a:lstStyle/>
                    <a:p>
                      <a:pPr algn="ctr"/>
                      <a:endParaRPr lang="en-GB" dirty="0"/>
                    </a:p>
                  </a:txBody>
                  <a:tcPr anchor="ctr"/>
                </a:tc>
              </a:tr>
              <a:tr h="189021">
                <a:tc vMerge="1">
                  <a:txBody>
                    <a:bodyPr/>
                    <a:lstStyle/>
                    <a:p>
                      <a:pPr algn="ctr"/>
                      <a:endParaRPr lang="en-GB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en-GB" sz="16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 vMerge="1">
                  <a:txBody>
                    <a:bodyPr/>
                    <a:lstStyle/>
                    <a:p>
                      <a:pPr algn="ctr"/>
                      <a:endParaRPr lang="en-GB" dirty="0"/>
                    </a:p>
                  </a:txBody>
                  <a:tcPr anchor="ctr"/>
                </a:tc>
              </a:tr>
              <a:tr h="189021">
                <a:tc vMerge="1">
                  <a:txBody>
                    <a:bodyPr/>
                    <a:lstStyle/>
                    <a:p>
                      <a:pPr algn="ctr"/>
                      <a:endParaRPr lang="en-GB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en-GB" sz="16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 vMerge="1">
                  <a:txBody>
                    <a:bodyPr/>
                    <a:lstStyle/>
                    <a:p>
                      <a:pPr algn="ctr"/>
                      <a:endParaRPr lang="en-GB" dirty="0"/>
                    </a:p>
                  </a:txBody>
                  <a:tcPr anchor="ctr"/>
                </a:tc>
              </a:tr>
              <a:tr h="189021">
                <a:tc vMerge="1">
                  <a:txBody>
                    <a:bodyPr/>
                    <a:lstStyle/>
                    <a:p>
                      <a:pPr algn="ctr"/>
                      <a:endParaRPr lang="en-GB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en-GB" sz="16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 vMerge="1">
                  <a:txBody>
                    <a:bodyPr/>
                    <a:lstStyle/>
                    <a:p>
                      <a:pPr algn="ctr"/>
                      <a:endParaRPr lang="en-GB" dirty="0"/>
                    </a:p>
                  </a:txBody>
                  <a:tcPr anchor="ctr"/>
                </a:tc>
              </a:tr>
            </a:tbl>
          </a:graphicData>
        </a:graphic>
      </p:graphicFrame>
      <p:sp>
        <p:nvSpPr>
          <p:cNvPr id="56322" name="Rectangle 2"/>
          <p:cNvSpPr>
            <a:spLocks noGrp="1" noRot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Serial</a:t>
            </a:r>
            <a:endParaRPr lang="en-US" dirty="0" smtClean="0"/>
          </a:p>
        </p:txBody>
      </p:sp>
      <p:sp>
        <p:nvSpPr>
          <p:cNvPr id="56323" name="Rectangle 3"/>
          <p:cNvSpPr>
            <a:spLocks noGrp="1" noRot="1" noChangeArrowheads="1"/>
          </p:cNvSpPr>
          <p:nvPr>
            <p:ph type="body" sz="half" idx="1"/>
          </p:nvPr>
        </p:nvSpPr>
        <p:spPr>
          <a:xfrm>
            <a:off x="301625" y="1600200"/>
            <a:ext cx="3262263" cy="5257800"/>
          </a:xfrm>
        </p:spPr>
        <p:txBody>
          <a:bodyPr>
            <a:normAutofit/>
          </a:bodyPr>
          <a:lstStyle/>
          <a:p>
            <a:r>
              <a:rPr lang="en-GB" dirty="0" smtClean="0"/>
              <a:t>Transfers 1 bit at </a:t>
            </a:r>
            <a:r>
              <a:rPr lang="en-GB" dirty="0" smtClean="0"/>
              <a:t>a time</a:t>
            </a:r>
            <a:endParaRPr lang="en-GB" dirty="0" smtClean="0"/>
          </a:p>
          <a:p>
            <a:endParaRPr lang="en-GB" dirty="0" smtClean="0"/>
          </a:p>
          <a:p>
            <a:r>
              <a:rPr lang="en-GB" dirty="0" smtClean="0"/>
              <a:t>Traditionally used for digital cameras and device control</a:t>
            </a:r>
          </a:p>
          <a:p>
            <a:endParaRPr lang="en-GB" dirty="0" smtClean="0"/>
          </a:p>
          <a:p>
            <a:r>
              <a:rPr lang="en-GB" dirty="0" smtClean="0"/>
              <a:t>Interfaces getting faster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32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32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32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4" name="Rectangle 2"/>
          <p:cNvSpPr>
            <a:spLocks noGrp="1" noRot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Error detection</a:t>
            </a:r>
            <a:endParaRPr lang="en-US" dirty="0" smtClean="0"/>
          </a:p>
        </p:txBody>
      </p:sp>
      <p:sp>
        <p:nvSpPr>
          <p:cNvPr id="28675" name="Rectangle 3"/>
          <p:cNvSpPr>
            <a:spLocks noGrp="1" noRot="1" noChangeArrowheads="1"/>
          </p:cNvSpPr>
          <p:nvPr>
            <p:ph type="body" idx="1"/>
          </p:nvPr>
        </p:nvSpPr>
        <p:spPr/>
        <p:txBody>
          <a:bodyPr/>
          <a:lstStyle/>
          <a:p>
            <a:pPr>
              <a:buNone/>
            </a:pPr>
            <a:r>
              <a:rPr lang="en-GB" dirty="0" smtClean="0"/>
              <a:t>Two general classes:</a:t>
            </a:r>
          </a:p>
          <a:p>
            <a:pPr>
              <a:buNone/>
            </a:pPr>
            <a:r>
              <a:rPr lang="en-GB" dirty="0" smtClean="0"/>
              <a:t> </a:t>
            </a:r>
          </a:p>
          <a:p>
            <a:r>
              <a:rPr lang="en-GB" dirty="0" smtClean="0"/>
              <a:t>Reported by the device</a:t>
            </a:r>
          </a:p>
          <a:p>
            <a:pPr lvl="1"/>
            <a:r>
              <a:rPr lang="en-GB" dirty="0" smtClean="0"/>
              <a:t>Mechanical, e.g. paper jam</a:t>
            </a:r>
          </a:p>
          <a:p>
            <a:pPr lvl="1"/>
            <a:r>
              <a:rPr lang="en-GB" dirty="0" smtClean="0"/>
              <a:t>Electrical, e.g. bad disk track</a:t>
            </a:r>
          </a:p>
          <a:p>
            <a:pPr lvl="1"/>
            <a:endParaRPr lang="en-GB" dirty="0" smtClean="0"/>
          </a:p>
          <a:p>
            <a:r>
              <a:rPr lang="en-GB" dirty="0" smtClean="0"/>
              <a:t>Transmit Error</a:t>
            </a:r>
          </a:p>
          <a:p>
            <a:pPr lvl="1"/>
            <a:r>
              <a:rPr lang="en-GB" dirty="0" smtClean="0"/>
              <a:t>Unintentional change in bit pattern.</a:t>
            </a:r>
          </a:p>
          <a:p>
            <a:endParaRPr lang="en-US" dirty="0" smtClean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67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67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67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67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67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67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67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8" name="Rectangle 2"/>
          <p:cNvSpPr>
            <a:spLocks noGrp="1" noRot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en-GB" dirty="0" smtClean="0"/>
              <a:t>Error Detection</a:t>
            </a:r>
            <a:endParaRPr lang="en-US" dirty="0" smtClean="0"/>
          </a:p>
        </p:txBody>
      </p:sp>
      <p:sp>
        <p:nvSpPr>
          <p:cNvPr id="29699" name="Rectangle 3"/>
          <p:cNvSpPr>
            <a:spLocks noGrp="1" noRot="1" noChangeArrowheads="1"/>
          </p:cNvSpPr>
          <p:nvPr>
            <p:ph idx="1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en-GB" sz="2800" dirty="0" smtClean="0"/>
              <a:t>Simplest is odd or even parity.</a:t>
            </a:r>
          </a:p>
          <a:p>
            <a:pPr eaLnBrk="1" hangingPunct="1">
              <a:defRPr/>
            </a:pPr>
            <a:r>
              <a:rPr lang="en-GB" sz="2800" dirty="0" smtClean="0"/>
              <a:t> The binary number has 1 or 0 added</a:t>
            </a:r>
          </a:p>
          <a:p>
            <a:pPr eaLnBrk="1" hangingPunct="1">
              <a:defRPr/>
            </a:pPr>
            <a:endParaRPr lang="en-US" sz="2800" dirty="0" smtClean="0"/>
          </a:p>
        </p:txBody>
      </p:sp>
      <p:graphicFrame>
        <p:nvGraphicFramePr>
          <p:cNvPr id="6" name="Table 5"/>
          <p:cNvGraphicFramePr>
            <a:graphicFrameLocks noGrp="1"/>
          </p:cNvGraphicFramePr>
          <p:nvPr/>
        </p:nvGraphicFramePr>
        <p:xfrm>
          <a:off x="827584" y="4221088"/>
          <a:ext cx="3384376" cy="648072"/>
        </p:xfrm>
        <a:graphic>
          <a:graphicData uri="http://schemas.openxmlformats.org/drawingml/2006/table">
            <a:tbl>
              <a:tblPr firstCol="1">
                <a:tableStyleId>{00A15C55-8517-42AA-B614-E9B94910E393}</a:tableStyleId>
              </a:tblPr>
              <a:tblGrid>
                <a:gridCol w="423047"/>
                <a:gridCol w="423047"/>
                <a:gridCol w="423047"/>
                <a:gridCol w="423047"/>
                <a:gridCol w="423047"/>
                <a:gridCol w="423047"/>
                <a:gridCol w="423047"/>
                <a:gridCol w="423047"/>
              </a:tblGrid>
              <a:tr h="648072"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0</a:t>
                      </a:r>
                      <a:endParaRPr lang="en-GB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0</a:t>
                      </a:r>
                      <a:endParaRPr lang="en-GB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1</a:t>
                      </a:r>
                      <a:endParaRPr lang="en-GB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1</a:t>
                      </a:r>
                      <a:endParaRPr lang="en-GB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1</a:t>
                      </a:r>
                      <a:endParaRPr lang="en-GB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0</a:t>
                      </a:r>
                      <a:endParaRPr lang="en-GB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1</a:t>
                      </a:r>
                      <a:endParaRPr lang="en-GB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0</a:t>
                      </a:r>
                      <a:endParaRPr lang="en-GB" dirty="0"/>
                    </a:p>
                  </a:txBody>
                  <a:tcPr anchor="ctr"/>
                </a:tc>
              </a:tr>
            </a:tbl>
          </a:graphicData>
        </a:graphic>
      </p:graphicFrame>
      <p:sp>
        <p:nvSpPr>
          <p:cNvPr id="20" name="Right Brace 19"/>
          <p:cNvSpPr/>
          <p:nvPr/>
        </p:nvSpPr>
        <p:spPr>
          <a:xfrm rot="5400000">
            <a:off x="2447764" y="3825044"/>
            <a:ext cx="576064" cy="2952328"/>
          </a:xfrm>
          <a:prstGeom prst="rightBrace">
            <a:avLst>
              <a:gd name="adj1" fmla="val 66667"/>
              <a:gd name="adj2" fmla="val 50000"/>
            </a:avLst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21" name="TextBox 20"/>
          <p:cNvSpPr txBox="1"/>
          <p:nvPr/>
        </p:nvSpPr>
        <p:spPr>
          <a:xfrm>
            <a:off x="2051720" y="5589240"/>
            <a:ext cx="136954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Binary Value</a:t>
            </a:r>
            <a:endParaRPr lang="en-GB" dirty="0"/>
          </a:p>
        </p:txBody>
      </p:sp>
      <p:sp>
        <p:nvSpPr>
          <p:cNvPr id="22" name="TextBox 21"/>
          <p:cNvSpPr txBox="1"/>
          <p:nvPr/>
        </p:nvSpPr>
        <p:spPr>
          <a:xfrm>
            <a:off x="539552" y="3212976"/>
            <a:ext cx="106631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Parity Bit</a:t>
            </a:r>
            <a:endParaRPr lang="en-GB" dirty="0"/>
          </a:p>
        </p:txBody>
      </p:sp>
      <p:cxnSp>
        <p:nvCxnSpPr>
          <p:cNvPr id="27" name="Straight Arrow Connector 26"/>
          <p:cNvCxnSpPr/>
          <p:nvPr/>
        </p:nvCxnSpPr>
        <p:spPr>
          <a:xfrm>
            <a:off x="1043608" y="3582308"/>
            <a:ext cx="0" cy="576064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28" name="Table 27"/>
          <p:cNvGraphicFramePr>
            <a:graphicFrameLocks noGrp="1"/>
          </p:cNvGraphicFramePr>
          <p:nvPr/>
        </p:nvGraphicFramePr>
        <p:xfrm>
          <a:off x="5004048" y="4221088"/>
          <a:ext cx="3384376" cy="648072"/>
        </p:xfrm>
        <a:graphic>
          <a:graphicData uri="http://schemas.openxmlformats.org/drawingml/2006/table">
            <a:tbl>
              <a:tblPr firstCol="1">
                <a:tableStyleId>{00A15C55-8517-42AA-B614-E9B94910E393}</a:tableStyleId>
              </a:tblPr>
              <a:tblGrid>
                <a:gridCol w="423047"/>
                <a:gridCol w="423047"/>
                <a:gridCol w="423047"/>
                <a:gridCol w="423047"/>
                <a:gridCol w="423047"/>
                <a:gridCol w="423047"/>
                <a:gridCol w="423047"/>
                <a:gridCol w="423047"/>
              </a:tblGrid>
              <a:tr h="648072"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1</a:t>
                      </a:r>
                      <a:endParaRPr lang="en-GB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0</a:t>
                      </a:r>
                      <a:endParaRPr lang="en-GB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1</a:t>
                      </a:r>
                      <a:endParaRPr lang="en-GB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1</a:t>
                      </a:r>
                      <a:endParaRPr lang="en-GB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1</a:t>
                      </a:r>
                      <a:endParaRPr lang="en-GB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0</a:t>
                      </a:r>
                      <a:endParaRPr lang="en-GB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1</a:t>
                      </a:r>
                      <a:endParaRPr lang="en-GB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0</a:t>
                      </a:r>
                      <a:endParaRPr lang="en-GB" dirty="0"/>
                    </a:p>
                  </a:txBody>
                  <a:tcPr anchor="ctr"/>
                </a:tc>
              </a:tr>
            </a:tbl>
          </a:graphicData>
        </a:graphic>
      </p:graphicFrame>
      <p:sp>
        <p:nvSpPr>
          <p:cNvPr id="29" name="Right Brace 28"/>
          <p:cNvSpPr/>
          <p:nvPr/>
        </p:nvSpPr>
        <p:spPr>
          <a:xfrm rot="5400000">
            <a:off x="6624228" y="3825044"/>
            <a:ext cx="576064" cy="2952328"/>
          </a:xfrm>
          <a:prstGeom prst="rightBrace">
            <a:avLst>
              <a:gd name="adj1" fmla="val 66667"/>
              <a:gd name="adj2" fmla="val 50000"/>
            </a:avLst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30" name="TextBox 29"/>
          <p:cNvSpPr txBox="1"/>
          <p:nvPr/>
        </p:nvSpPr>
        <p:spPr>
          <a:xfrm>
            <a:off x="6228184" y="5589240"/>
            <a:ext cx="136954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Binary Value</a:t>
            </a:r>
            <a:endParaRPr lang="en-GB" dirty="0"/>
          </a:p>
        </p:txBody>
      </p:sp>
      <p:sp>
        <p:nvSpPr>
          <p:cNvPr id="31" name="TextBox 30"/>
          <p:cNvSpPr txBox="1"/>
          <p:nvPr/>
        </p:nvSpPr>
        <p:spPr>
          <a:xfrm>
            <a:off x="4716016" y="3212976"/>
            <a:ext cx="106631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Parity Bit</a:t>
            </a:r>
            <a:endParaRPr lang="en-GB" dirty="0"/>
          </a:p>
        </p:txBody>
      </p:sp>
      <p:cxnSp>
        <p:nvCxnSpPr>
          <p:cNvPr id="32" name="Straight Arrow Connector 31"/>
          <p:cNvCxnSpPr/>
          <p:nvPr/>
        </p:nvCxnSpPr>
        <p:spPr>
          <a:xfrm>
            <a:off x="5220072" y="3582308"/>
            <a:ext cx="0" cy="576064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69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69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0" grpId="0" animBg="1"/>
      <p:bldP spid="21" grpId="0"/>
      <p:bldP spid="22" grpId="0"/>
      <p:bldP spid="29" grpId="0" animBg="1"/>
      <p:bldP spid="30" grpId="0"/>
      <p:bldP spid="31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Modes of Transfer</a:t>
            </a:r>
            <a:endParaRPr lang="en-GB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2" name="Rectangle 2"/>
          <p:cNvSpPr>
            <a:spLocks noGrp="1" noRot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en-GB" dirty="0" smtClean="0"/>
              <a:t>Internal I/O Techniques</a:t>
            </a:r>
            <a:endParaRPr lang="en-US" dirty="0" smtClean="0"/>
          </a:p>
        </p:txBody>
      </p:sp>
      <p:sp>
        <p:nvSpPr>
          <p:cNvPr id="30723" name="Rectangle 3"/>
          <p:cNvSpPr>
            <a:spLocks noGrp="1" noRot="1" noChangeArrowheads="1"/>
          </p:cNvSpPr>
          <p:nvPr>
            <p:ph type="body" idx="1"/>
          </p:nvPr>
        </p:nvSpPr>
        <p:spPr/>
        <p:txBody>
          <a:bodyPr/>
          <a:lstStyle/>
          <a:p>
            <a:pPr>
              <a:buFont typeface="Arial" charset="0"/>
              <a:buNone/>
              <a:defRPr/>
            </a:pPr>
            <a:r>
              <a:rPr lang="en-GB" dirty="0" smtClean="0"/>
              <a:t>Three basic </a:t>
            </a:r>
            <a:r>
              <a:rPr lang="en-GB" dirty="0" smtClean="0"/>
              <a:t>ways:</a:t>
            </a:r>
          </a:p>
          <a:p>
            <a:pPr>
              <a:buFont typeface="Arial" charset="0"/>
              <a:buNone/>
              <a:defRPr/>
            </a:pPr>
            <a:endParaRPr lang="en-GB" dirty="0" smtClean="0"/>
          </a:p>
          <a:p>
            <a:pPr eaLnBrk="1" hangingPunct="1">
              <a:defRPr/>
            </a:pPr>
            <a:r>
              <a:rPr lang="en-GB" dirty="0" smtClean="0"/>
              <a:t>Polled</a:t>
            </a:r>
            <a:endParaRPr lang="en-GB" dirty="0" smtClean="0"/>
          </a:p>
          <a:p>
            <a:pPr eaLnBrk="1" hangingPunct="1">
              <a:defRPr/>
            </a:pPr>
            <a:endParaRPr lang="en-GB" dirty="0" smtClean="0"/>
          </a:p>
          <a:p>
            <a:pPr eaLnBrk="1" hangingPunct="1">
              <a:defRPr/>
            </a:pPr>
            <a:r>
              <a:rPr lang="en-GB" dirty="0" smtClean="0"/>
              <a:t>Interrupt driven</a:t>
            </a:r>
          </a:p>
          <a:p>
            <a:pPr eaLnBrk="1" hangingPunct="1">
              <a:defRPr/>
            </a:pPr>
            <a:endParaRPr lang="en-GB" dirty="0" smtClean="0"/>
          </a:p>
          <a:p>
            <a:pPr eaLnBrk="1" hangingPunct="1">
              <a:defRPr/>
            </a:pPr>
            <a:r>
              <a:rPr lang="en-GB" dirty="0" smtClean="0"/>
              <a:t>Direct Memory </a:t>
            </a:r>
            <a:r>
              <a:rPr lang="en-GB" dirty="0" smtClean="0"/>
              <a:t>Access</a:t>
            </a:r>
            <a:endParaRPr lang="en-US" dirty="0" smtClean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2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2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2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2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746" name="Rectangle 2"/>
          <p:cNvSpPr>
            <a:spLocks noGrp="1" noRot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Modes of Transfer - Programmed</a:t>
            </a:r>
            <a:endParaRPr lang="en-US" dirty="0" smtClean="0"/>
          </a:p>
        </p:txBody>
      </p:sp>
      <p:sp>
        <p:nvSpPr>
          <p:cNvPr id="31747" name="Rectangle 3"/>
          <p:cNvSpPr>
            <a:spLocks noGrp="1" noRot="1" noChangeArrowheads="1"/>
          </p:cNvSpPr>
          <p:nvPr>
            <p:ph type="body" sz="half" idx="1"/>
          </p:nvPr>
        </p:nvSpPr>
        <p:spPr/>
        <p:txBody>
          <a:bodyPr>
            <a:normAutofit fontScale="85000" lnSpcReduction="10000"/>
          </a:bodyPr>
          <a:lstStyle/>
          <a:p>
            <a:r>
              <a:rPr lang="en-GB" dirty="0" smtClean="0"/>
              <a:t>Polling</a:t>
            </a:r>
          </a:p>
          <a:p>
            <a:endParaRPr lang="en-GB" dirty="0" smtClean="0"/>
          </a:p>
          <a:p>
            <a:r>
              <a:rPr lang="en-GB" dirty="0" smtClean="0"/>
              <a:t>Processor is total control</a:t>
            </a:r>
          </a:p>
          <a:p>
            <a:endParaRPr lang="en-GB" dirty="0" smtClean="0"/>
          </a:p>
          <a:p>
            <a:r>
              <a:rPr lang="en-GB" dirty="0" smtClean="0"/>
              <a:t>Constantly checking port status to see if its ready.</a:t>
            </a:r>
          </a:p>
          <a:p>
            <a:endParaRPr lang="en-GB" dirty="0" smtClean="0"/>
          </a:p>
          <a:p>
            <a:r>
              <a:rPr lang="en-GB" dirty="0" smtClean="0"/>
              <a:t>Disadvantage is waste of processing time. </a:t>
            </a:r>
          </a:p>
          <a:p>
            <a:pPr lvl="1"/>
            <a:r>
              <a:rPr lang="en-GB" dirty="0" smtClean="0"/>
              <a:t>Often polled 1000 times.</a:t>
            </a:r>
            <a:endParaRPr lang="en-US" dirty="0" smtClean="0"/>
          </a:p>
        </p:txBody>
      </p:sp>
      <p:sp>
        <p:nvSpPr>
          <p:cNvPr id="9" name="Rectangle 8"/>
          <p:cNvSpPr/>
          <p:nvPr/>
        </p:nvSpPr>
        <p:spPr>
          <a:xfrm>
            <a:off x="5724128" y="2204864"/>
            <a:ext cx="2088232" cy="50405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 smtClean="0"/>
              <a:t>Read Port State</a:t>
            </a:r>
            <a:endParaRPr lang="en-GB" dirty="0"/>
          </a:p>
        </p:txBody>
      </p:sp>
      <p:sp>
        <p:nvSpPr>
          <p:cNvPr id="11" name="Diamond 10"/>
          <p:cNvSpPr/>
          <p:nvPr/>
        </p:nvSpPr>
        <p:spPr>
          <a:xfrm>
            <a:off x="5868144" y="2996952"/>
            <a:ext cx="1800200" cy="1800200"/>
          </a:xfrm>
          <a:prstGeom prst="diamond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 smtClean="0"/>
              <a:t>Device Ready?</a:t>
            </a:r>
            <a:endParaRPr lang="en-GB" dirty="0"/>
          </a:p>
        </p:txBody>
      </p:sp>
      <p:sp>
        <p:nvSpPr>
          <p:cNvPr id="12" name="Rectangle 11"/>
          <p:cNvSpPr/>
          <p:nvPr/>
        </p:nvSpPr>
        <p:spPr>
          <a:xfrm>
            <a:off x="5724128" y="5157192"/>
            <a:ext cx="2088232" cy="50405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 smtClean="0"/>
              <a:t>Transfer Data</a:t>
            </a:r>
            <a:endParaRPr lang="en-GB" dirty="0"/>
          </a:p>
        </p:txBody>
      </p:sp>
      <p:cxnSp>
        <p:nvCxnSpPr>
          <p:cNvPr id="14" name="Shape 13"/>
          <p:cNvCxnSpPr>
            <a:stCxn id="11" idx="3"/>
            <a:endCxn id="9" idx="0"/>
          </p:cNvCxnSpPr>
          <p:nvPr/>
        </p:nvCxnSpPr>
        <p:spPr>
          <a:xfrm flipH="1" flipV="1">
            <a:off x="6768244" y="2204864"/>
            <a:ext cx="900100" cy="1692188"/>
          </a:xfrm>
          <a:prstGeom prst="bentConnector4">
            <a:avLst>
              <a:gd name="adj1" fmla="val -41397"/>
              <a:gd name="adj2" fmla="val 113509"/>
            </a:avLst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Straight Arrow Connector 15"/>
          <p:cNvCxnSpPr>
            <a:stCxn id="9" idx="2"/>
            <a:endCxn id="11" idx="0"/>
          </p:cNvCxnSpPr>
          <p:nvPr/>
        </p:nvCxnSpPr>
        <p:spPr>
          <a:xfrm>
            <a:off x="6768244" y="2708920"/>
            <a:ext cx="0" cy="288032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Elbow Connector 17"/>
          <p:cNvCxnSpPr>
            <a:stCxn id="11" idx="2"/>
            <a:endCxn id="12" idx="0"/>
          </p:cNvCxnSpPr>
          <p:nvPr/>
        </p:nvCxnSpPr>
        <p:spPr>
          <a:xfrm>
            <a:off x="6768244" y="4797152"/>
            <a:ext cx="0" cy="36004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74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74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74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74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747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8" name="Rectangle 2"/>
          <p:cNvSpPr>
            <a:spLocks noGrp="1" noRot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Memory Mapped I/O</a:t>
            </a:r>
            <a:endParaRPr lang="en-US" dirty="0" smtClean="0"/>
          </a:p>
        </p:txBody>
      </p:sp>
      <p:sp>
        <p:nvSpPr>
          <p:cNvPr id="24579" name="Rectangle 3"/>
          <p:cNvSpPr>
            <a:spLocks noGrp="1" noRot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The device has an address mapped directly into the normal CPU address space </a:t>
            </a:r>
          </a:p>
          <a:p>
            <a:r>
              <a:rPr lang="en-GB" dirty="0" smtClean="0"/>
              <a:t>Can therefore be read from and written to as if it was RAM</a:t>
            </a:r>
            <a:endParaRPr lang="en-US" dirty="0" smtClean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57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57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8" name="Rectangle 2"/>
          <p:cNvSpPr>
            <a:spLocks noGrp="1" noRot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Port Mapped I/O</a:t>
            </a:r>
            <a:endParaRPr lang="en-US" dirty="0" smtClean="0"/>
          </a:p>
        </p:txBody>
      </p:sp>
      <p:sp>
        <p:nvSpPr>
          <p:cNvPr id="24579" name="Rectangle 3"/>
          <p:cNvSpPr>
            <a:spLocks noGrp="1" noRot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E.G. Intel devices have dedicated IN and OUT commands that address devices on a dedicated address space</a:t>
            </a:r>
          </a:p>
          <a:p>
            <a:r>
              <a:rPr lang="en-GB" dirty="0" smtClean="0"/>
              <a:t>Extra control pin on CPU to access this</a:t>
            </a:r>
            <a:r>
              <a:rPr lang="en-GB" dirty="0" smtClean="0"/>
              <a:t> 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57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57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8" name="Rectangle 2"/>
          <p:cNvSpPr>
            <a:spLocks noGrp="1" noRot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Example of I/O </a:t>
            </a:r>
            <a:r>
              <a:rPr lang="en-GB" dirty="0" smtClean="0"/>
              <a:t>Module</a:t>
            </a:r>
            <a:endParaRPr lang="en-US" dirty="0" smtClean="0"/>
          </a:p>
        </p:txBody>
      </p:sp>
      <p:sp>
        <p:nvSpPr>
          <p:cNvPr id="24579" name="Rectangle 3"/>
          <p:cNvSpPr>
            <a:spLocks noGrp="1" noRot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 dirty="0" smtClean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67544" y="1844824"/>
            <a:ext cx="5791200" cy="3429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 nodePh="1">
                                  <p:stCondLst>
                                    <p:cond delay="0"/>
                                  </p:stCondLst>
                                  <p:endCondLst>
                                    <p:cond evt="begin" delay="0">
                                      <p:tn val="5"/>
                                    </p:cond>
                                  </p:end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57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2" name="Rectangle 2"/>
          <p:cNvSpPr>
            <a:spLocks noGrp="1" noRot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Control and </a:t>
            </a:r>
            <a:r>
              <a:rPr lang="en-GB" dirty="0" smtClean="0"/>
              <a:t>Timing Example</a:t>
            </a:r>
            <a:endParaRPr lang="en-US" dirty="0" smtClean="0"/>
          </a:p>
        </p:txBody>
      </p:sp>
      <p:sp>
        <p:nvSpPr>
          <p:cNvPr id="25603" name="Rectangle 3"/>
          <p:cNvSpPr>
            <a:spLocks noGrp="1" noRot="1" noChangeArrowheads="1"/>
          </p:cNvSpPr>
          <p:nvPr>
            <p:ph type="body" idx="1"/>
          </p:nvPr>
        </p:nvSpPr>
        <p:spPr>
          <a:xfrm>
            <a:off x="457200" y="1775191"/>
            <a:ext cx="8229600" cy="4534129"/>
          </a:xfrm>
        </p:spPr>
        <p:txBody>
          <a:bodyPr>
            <a:normAutofit fontScale="85000" lnSpcReduction="20000"/>
          </a:bodyPr>
          <a:lstStyle/>
          <a:p>
            <a:pPr marL="633222" indent="-514350">
              <a:buFont typeface="+mj-lt"/>
              <a:buAutoNum type="arabicPeriod"/>
            </a:pPr>
            <a:r>
              <a:rPr lang="en-GB" dirty="0" smtClean="0"/>
              <a:t>The processor interrogates the I/O module to check the status of the device.</a:t>
            </a:r>
          </a:p>
          <a:p>
            <a:pPr marL="633222" indent="-514350">
              <a:buFont typeface="+mj-lt"/>
              <a:buAutoNum type="arabicPeriod"/>
            </a:pPr>
            <a:endParaRPr lang="en-GB" dirty="0" smtClean="0"/>
          </a:p>
          <a:p>
            <a:pPr marL="633222" indent="-514350">
              <a:buFont typeface="+mj-lt"/>
              <a:buAutoNum type="arabicPeriod"/>
            </a:pPr>
            <a:r>
              <a:rPr lang="en-GB" dirty="0" smtClean="0"/>
              <a:t>The I/O module returns the device status.</a:t>
            </a:r>
          </a:p>
          <a:p>
            <a:pPr marL="633222" indent="-514350">
              <a:buFont typeface="+mj-lt"/>
              <a:buAutoNum type="arabicPeriod"/>
            </a:pPr>
            <a:endParaRPr lang="en-GB" dirty="0" smtClean="0"/>
          </a:p>
          <a:p>
            <a:pPr marL="633222" indent="-514350">
              <a:buFont typeface="+mj-lt"/>
              <a:buAutoNum type="arabicPeriod"/>
            </a:pPr>
            <a:r>
              <a:rPr lang="en-GB" dirty="0" smtClean="0"/>
              <a:t>If ready to transmit processor requests transfer of data, by means of a command.</a:t>
            </a:r>
          </a:p>
          <a:p>
            <a:pPr marL="633222" indent="-514350">
              <a:buFont typeface="+mj-lt"/>
              <a:buAutoNum type="arabicPeriod"/>
            </a:pPr>
            <a:endParaRPr lang="en-GB" dirty="0" smtClean="0"/>
          </a:p>
          <a:p>
            <a:pPr marL="633222" indent="-514350">
              <a:buFont typeface="+mj-lt"/>
              <a:buAutoNum type="arabicPeriod"/>
            </a:pPr>
            <a:r>
              <a:rPr lang="en-GB" dirty="0" smtClean="0"/>
              <a:t>The I/O module obtains a unit of data from the external device.</a:t>
            </a:r>
          </a:p>
          <a:p>
            <a:pPr marL="633222" indent="-514350">
              <a:buFont typeface="+mj-lt"/>
              <a:buAutoNum type="arabicPeriod"/>
            </a:pPr>
            <a:endParaRPr lang="en-GB" dirty="0" smtClean="0"/>
          </a:p>
          <a:p>
            <a:pPr marL="633222" indent="-514350">
              <a:buFont typeface="+mj-lt"/>
              <a:buAutoNum type="arabicPeriod"/>
            </a:pPr>
            <a:r>
              <a:rPr lang="en-GB" dirty="0" smtClean="0"/>
              <a:t>The data is transferred from device to processor.</a:t>
            </a:r>
            <a:endParaRPr lang="en-US" dirty="0" smtClean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60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60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60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60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60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770" name="Rectangle 2"/>
          <p:cNvSpPr>
            <a:spLocks noGrp="1" noRot="1" noChangeArrowheads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smtClean="0"/>
              <a:t>Modes of Transfer - Interrupt driven</a:t>
            </a:r>
            <a:endParaRPr lang="en-US" dirty="0" smtClean="0"/>
          </a:p>
        </p:txBody>
      </p:sp>
      <p:sp>
        <p:nvSpPr>
          <p:cNvPr id="32771" name="Rectangle 3"/>
          <p:cNvSpPr>
            <a:spLocks noGrp="1" noRot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smtClean="0"/>
              <a:t>All processors have interrupt pins.</a:t>
            </a:r>
          </a:p>
          <a:p>
            <a:pPr lvl="1"/>
            <a:r>
              <a:rPr lang="en-GB" smtClean="0"/>
              <a:t>More efficient. </a:t>
            </a:r>
          </a:p>
          <a:p>
            <a:endParaRPr lang="en-GB" smtClean="0"/>
          </a:p>
          <a:p>
            <a:r>
              <a:rPr lang="en-GB" smtClean="0"/>
              <a:t>Allows device to signal processor when ready.</a:t>
            </a:r>
          </a:p>
          <a:p>
            <a:endParaRPr lang="en-GB" smtClean="0"/>
          </a:p>
          <a:p>
            <a:r>
              <a:rPr lang="en-GB" smtClean="0"/>
              <a:t>Eliminating needless waiting.</a:t>
            </a:r>
          </a:p>
          <a:p>
            <a:endParaRPr lang="en-GB" smtClean="0"/>
          </a:p>
          <a:p>
            <a:r>
              <a:rPr lang="en-GB" smtClean="0"/>
              <a:t>Allows processor to carry on processing.</a:t>
            </a:r>
          </a:p>
          <a:p>
            <a:endParaRPr lang="en-US" dirty="0" smtClean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77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77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77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77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771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794" name="Rectangle 2"/>
          <p:cNvSpPr>
            <a:spLocks noGrp="1" noRot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Interrupt Sequence</a:t>
            </a:r>
            <a:endParaRPr lang="en-US" dirty="0" smtClean="0"/>
          </a:p>
        </p:txBody>
      </p:sp>
      <p:sp>
        <p:nvSpPr>
          <p:cNvPr id="33795" name="Rectangle 3"/>
          <p:cNvSpPr>
            <a:spLocks noGrp="1" noRot="1" noChangeArrowheads="1"/>
          </p:cNvSpPr>
          <p:nvPr>
            <p:ph type="body" idx="1"/>
          </p:nvPr>
        </p:nvSpPr>
        <p:spPr/>
        <p:txBody>
          <a:bodyPr>
            <a:normAutofit fontScale="85000" lnSpcReduction="20000"/>
          </a:bodyPr>
          <a:lstStyle/>
          <a:p>
            <a:pPr marL="633222" indent="-514350">
              <a:buFont typeface="+mj-lt"/>
              <a:buAutoNum type="arabicPeriod"/>
            </a:pPr>
            <a:r>
              <a:rPr lang="en-GB" dirty="0" smtClean="0"/>
              <a:t>Interrupt signal is sent to processor</a:t>
            </a:r>
          </a:p>
          <a:p>
            <a:pPr marL="971550" lvl="1" indent="-514350"/>
            <a:r>
              <a:rPr lang="en-GB" dirty="0" smtClean="0"/>
              <a:t>Current instruction is finished</a:t>
            </a:r>
          </a:p>
          <a:p>
            <a:pPr marL="633222" indent="-514350">
              <a:buFont typeface="+mj-lt"/>
              <a:buAutoNum type="arabicPeriod"/>
            </a:pPr>
            <a:endParaRPr lang="en-GB" dirty="0" smtClean="0"/>
          </a:p>
          <a:p>
            <a:pPr marL="633222" indent="-514350">
              <a:buFont typeface="+mj-lt"/>
              <a:buAutoNum type="arabicPeriod"/>
            </a:pPr>
            <a:r>
              <a:rPr lang="en-GB" dirty="0" smtClean="0"/>
              <a:t>Processor Sends an Acknowledgment</a:t>
            </a:r>
          </a:p>
          <a:p>
            <a:pPr marL="633222" indent="-514350">
              <a:buFont typeface="+mj-lt"/>
              <a:buAutoNum type="arabicPeriod"/>
            </a:pPr>
            <a:endParaRPr lang="en-GB" dirty="0" smtClean="0"/>
          </a:p>
          <a:p>
            <a:pPr marL="633222" indent="-514350">
              <a:buFont typeface="+mj-lt"/>
              <a:buAutoNum type="arabicPeriod"/>
            </a:pPr>
            <a:r>
              <a:rPr lang="en-GB" dirty="0" smtClean="0"/>
              <a:t>Current program state is saved</a:t>
            </a:r>
          </a:p>
          <a:p>
            <a:pPr marL="633222" indent="-514350">
              <a:buFont typeface="+mj-lt"/>
              <a:buAutoNum type="arabicPeriod"/>
            </a:pPr>
            <a:endParaRPr lang="en-GB" dirty="0" smtClean="0"/>
          </a:p>
          <a:p>
            <a:pPr marL="633222" indent="-514350">
              <a:buFont typeface="+mj-lt"/>
              <a:buAutoNum type="arabicPeriod"/>
            </a:pPr>
            <a:r>
              <a:rPr lang="en-GB" dirty="0" smtClean="0"/>
              <a:t>Loads pc with address of interrupt handling program.</a:t>
            </a:r>
          </a:p>
          <a:p>
            <a:pPr marL="633222" indent="-514350">
              <a:buFont typeface="+mj-lt"/>
              <a:buAutoNum type="arabicPeriod"/>
            </a:pPr>
            <a:endParaRPr lang="en-GB" dirty="0" smtClean="0"/>
          </a:p>
          <a:p>
            <a:pPr marL="633222" indent="-514350">
              <a:buFont typeface="+mj-lt"/>
              <a:buAutoNum type="arabicPeriod"/>
            </a:pPr>
            <a:r>
              <a:rPr lang="en-GB" dirty="0" smtClean="0"/>
              <a:t>Interrupt handler processes the interrupt.</a:t>
            </a:r>
          </a:p>
          <a:p>
            <a:pPr marL="633222" indent="-514350">
              <a:buFont typeface="+mj-lt"/>
              <a:buAutoNum type="arabicPeriod"/>
            </a:pPr>
            <a:endParaRPr lang="en-GB" dirty="0" smtClean="0"/>
          </a:p>
          <a:p>
            <a:pPr marL="633222" indent="-514350">
              <a:buFont typeface="+mj-lt"/>
              <a:buAutoNum type="arabicPeriod"/>
            </a:pPr>
            <a:r>
              <a:rPr lang="en-GB" dirty="0" smtClean="0"/>
              <a:t>Interrupted program resumes.</a:t>
            </a:r>
            <a:endParaRPr lang="en-US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818" name="Rectangle 2"/>
          <p:cNvSpPr>
            <a:spLocks noGrp="1" noRot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Interrupt Prioritisation</a:t>
            </a:r>
            <a:endParaRPr lang="en-US" dirty="0" smtClean="0"/>
          </a:p>
        </p:txBody>
      </p:sp>
      <p:sp>
        <p:nvSpPr>
          <p:cNvPr id="34819" name="Rectangle 3"/>
          <p:cNvSpPr>
            <a:spLocks noGrp="1" noRot="1" noChangeArrowheads="1"/>
          </p:cNvSpPr>
          <p:nvPr>
            <p:ph type="body"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en-GB" dirty="0" smtClean="0"/>
              <a:t>Interrupts can be prioritised. </a:t>
            </a:r>
          </a:p>
          <a:p>
            <a:pPr lvl="1"/>
            <a:r>
              <a:rPr lang="en-GB" dirty="0" smtClean="0"/>
              <a:t>Fire alarm over a phone call</a:t>
            </a:r>
          </a:p>
          <a:p>
            <a:endParaRPr lang="en-GB" dirty="0" smtClean="0"/>
          </a:p>
          <a:p>
            <a:r>
              <a:rPr lang="en-GB" dirty="0" smtClean="0"/>
              <a:t>Some interrupts are more important.	</a:t>
            </a:r>
          </a:p>
          <a:p>
            <a:pPr lvl="1"/>
            <a:r>
              <a:rPr lang="en-GB" dirty="0" smtClean="0"/>
              <a:t>System timer over a printer</a:t>
            </a:r>
          </a:p>
          <a:p>
            <a:endParaRPr lang="en-GB" dirty="0" smtClean="0"/>
          </a:p>
          <a:p>
            <a:r>
              <a:rPr lang="en-GB" dirty="0" smtClean="0"/>
              <a:t>Some processors have </a:t>
            </a:r>
            <a:r>
              <a:rPr lang="en-GB" dirty="0" smtClean="0"/>
              <a:t>multiple interrupt </a:t>
            </a:r>
            <a:r>
              <a:rPr lang="en-GB" dirty="0" smtClean="0"/>
              <a:t>pins.</a:t>
            </a:r>
          </a:p>
          <a:p>
            <a:endParaRPr lang="en-GB" dirty="0" smtClean="0"/>
          </a:p>
          <a:p>
            <a:r>
              <a:rPr lang="en-GB" dirty="0" smtClean="0"/>
              <a:t>If two processes interrupt then who </a:t>
            </a:r>
            <a:r>
              <a:rPr lang="en-GB" dirty="0" smtClean="0"/>
              <a:t>takes priority?</a:t>
            </a:r>
            <a:endParaRPr lang="en-GB" dirty="0" smtClean="0"/>
          </a:p>
          <a:p>
            <a:endParaRPr lang="en-GB" dirty="0" smtClean="0"/>
          </a:p>
          <a:p>
            <a:r>
              <a:rPr lang="en-GB" dirty="0" smtClean="0"/>
              <a:t>Further interrupts are ignored unless there is a higher priority </a:t>
            </a:r>
            <a:endParaRPr lang="en-US" dirty="0" smtClean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8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81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81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81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81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819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819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66" name="Rectangle 2"/>
          <p:cNvSpPr>
            <a:spLocks noGrp="1" noRot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en-GB" dirty="0" smtClean="0"/>
              <a:t>Disadvantage</a:t>
            </a:r>
            <a:endParaRPr lang="en-US" dirty="0" smtClean="0"/>
          </a:p>
        </p:txBody>
      </p:sp>
      <p:sp>
        <p:nvSpPr>
          <p:cNvPr id="36867" name="Rectangle 3"/>
          <p:cNvSpPr>
            <a:spLocks noGrp="1" noRot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en-GB" dirty="0" smtClean="0"/>
              <a:t>Disadvantage of interrupt driven.</a:t>
            </a:r>
          </a:p>
          <a:p>
            <a:pPr lvl="1" eaLnBrk="1" hangingPunct="1">
              <a:defRPr/>
            </a:pPr>
            <a:r>
              <a:rPr lang="en-GB" dirty="0" smtClean="0"/>
              <a:t>All data is moved to and from CPU registers</a:t>
            </a:r>
          </a:p>
          <a:p>
            <a:pPr lvl="1" eaLnBrk="1" hangingPunct="1">
              <a:defRPr/>
            </a:pPr>
            <a:r>
              <a:rPr lang="en-GB" dirty="0" smtClean="0"/>
              <a:t>Overhead of preserving and recovering interrupted programs status.</a:t>
            </a:r>
          </a:p>
          <a:p>
            <a:pPr lvl="1" eaLnBrk="1" hangingPunct="1">
              <a:defRPr/>
            </a:pPr>
            <a:endParaRPr lang="en-US" dirty="0" smtClean="0"/>
          </a:p>
          <a:p>
            <a:pPr eaLnBrk="1" hangingPunct="1">
              <a:defRPr/>
            </a:pPr>
            <a:r>
              <a:rPr lang="en-GB" dirty="0" smtClean="0"/>
              <a:t> This can slow down the data transfers.</a:t>
            </a:r>
          </a:p>
          <a:p>
            <a:pPr eaLnBrk="1" hangingPunct="1">
              <a:defRPr/>
            </a:pPr>
            <a:endParaRPr lang="en-GB" sz="1000" dirty="0" smtClean="0"/>
          </a:p>
          <a:p>
            <a:pPr eaLnBrk="1" hangingPunct="1">
              <a:defRPr/>
            </a:pPr>
            <a:r>
              <a:rPr lang="en-GB" dirty="0" smtClean="0"/>
              <a:t>If large </a:t>
            </a:r>
            <a:r>
              <a:rPr lang="en-GB" dirty="0" smtClean="0"/>
              <a:t>volumes of data need to be moved we need </a:t>
            </a:r>
            <a:r>
              <a:rPr lang="en-GB" dirty="0" smtClean="0"/>
              <a:t>a better method</a:t>
            </a:r>
            <a:r>
              <a:rPr lang="en-GB" dirty="0" smtClean="0"/>
              <a:t>.</a:t>
            </a:r>
            <a:endParaRPr lang="en-GB" dirty="0" smtClean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86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86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86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86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86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890" name="Rectangle 2"/>
          <p:cNvSpPr>
            <a:spLocks noGrp="1" noRot="1" noChangeArrowheads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>
              <a:defRPr/>
            </a:pPr>
            <a:r>
              <a:rPr lang="en-GB" dirty="0" smtClean="0"/>
              <a:t>Modes of Transfer – </a:t>
            </a:r>
            <a:br>
              <a:rPr lang="en-GB" dirty="0" smtClean="0"/>
            </a:br>
            <a:r>
              <a:rPr lang="en-GB" dirty="0" smtClean="0"/>
              <a:t>Direct Memory Access</a:t>
            </a:r>
            <a:endParaRPr lang="en-US" dirty="0" smtClean="0"/>
          </a:p>
        </p:txBody>
      </p:sp>
      <p:sp>
        <p:nvSpPr>
          <p:cNvPr id="37891" name="Rectangle 3"/>
          <p:cNvSpPr>
            <a:spLocks noGrp="1" noRot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en-GB" sz="2800" dirty="0" smtClean="0"/>
              <a:t>DMA requires an additional module – </a:t>
            </a:r>
            <a:br>
              <a:rPr lang="en-GB" sz="2800" dirty="0" smtClean="0"/>
            </a:br>
            <a:r>
              <a:rPr lang="en-GB" sz="2800" dirty="0" smtClean="0"/>
              <a:t>	Direct Memory Controller</a:t>
            </a:r>
          </a:p>
          <a:p>
            <a:pPr eaLnBrk="1" hangingPunct="1">
              <a:defRPr/>
            </a:pPr>
            <a:endParaRPr lang="en-GB" sz="2800" dirty="0" smtClean="0"/>
          </a:p>
          <a:p>
            <a:pPr eaLnBrk="1" hangingPunct="1">
              <a:defRPr/>
            </a:pPr>
            <a:r>
              <a:rPr lang="en-GB" sz="2800" dirty="0" smtClean="0"/>
              <a:t>Capable of mimicking the CPU.</a:t>
            </a:r>
          </a:p>
          <a:p>
            <a:pPr eaLnBrk="1" hangingPunct="1">
              <a:defRPr/>
            </a:pPr>
            <a:endParaRPr lang="en-GB" sz="2800" dirty="0" smtClean="0"/>
          </a:p>
          <a:p>
            <a:pPr eaLnBrk="1" hangingPunct="1">
              <a:defRPr/>
            </a:pPr>
            <a:r>
              <a:rPr lang="en-GB" sz="2800" dirty="0" smtClean="0"/>
              <a:t>Takes control over system bus</a:t>
            </a:r>
            <a:r>
              <a:rPr lang="en-GB" sz="2800" dirty="0" smtClean="0"/>
              <a:t>.</a:t>
            </a:r>
          </a:p>
          <a:p>
            <a:pPr eaLnBrk="1" hangingPunct="1">
              <a:defRPr/>
            </a:pPr>
            <a:endParaRPr lang="en-GB" sz="2800" dirty="0" smtClean="0"/>
          </a:p>
          <a:p>
            <a:pPr eaLnBrk="1" hangingPunct="1">
              <a:defRPr/>
            </a:pPr>
            <a:r>
              <a:rPr lang="en-GB" sz="2800" dirty="0" smtClean="0"/>
              <a:t>E.g. – Hard disks, Graphics cards</a:t>
            </a:r>
            <a:r>
              <a:rPr lang="en-GB" sz="2800" smtClean="0"/>
              <a:t>, Sound cards</a:t>
            </a:r>
            <a:endParaRPr lang="en-GB" sz="2800" dirty="0" smtClean="0"/>
          </a:p>
          <a:p>
            <a:pPr eaLnBrk="1" hangingPunct="1">
              <a:defRPr/>
            </a:pPr>
            <a:endParaRPr lang="en-GB" sz="2800" dirty="0" smtClean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89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89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89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891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938" name="Rectangle 2"/>
          <p:cNvSpPr>
            <a:spLocks noGrp="1" noRot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DMA Process</a:t>
            </a:r>
            <a:endParaRPr lang="en-US" dirty="0" smtClean="0"/>
          </a:p>
        </p:txBody>
      </p:sp>
      <p:sp>
        <p:nvSpPr>
          <p:cNvPr id="39939" name="Rectangle 3"/>
          <p:cNvSpPr>
            <a:spLocks noGrp="1" noRot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When the CPU wishes to R/W a block of data, a command is sent to the DMA controller, </a:t>
            </a:r>
            <a:r>
              <a:rPr lang="en-GB" dirty="0" smtClean="0"/>
              <a:t>plus information </a:t>
            </a:r>
            <a:r>
              <a:rPr lang="en-GB" dirty="0" smtClean="0"/>
              <a:t>about the data.</a:t>
            </a:r>
          </a:p>
          <a:p>
            <a:endParaRPr lang="en-GB" dirty="0" smtClean="0"/>
          </a:p>
          <a:p>
            <a:pPr lvl="1"/>
            <a:r>
              <a:rPr lang="en-GB" dirty="0" smtClean="0"/>
              <a:t>Read or Write.</a:t>
            </a:r>
          </a:p>
          <a:p>
            <a:pPr lvl="1"/>
            <a:r>
              <a:rPr lang="en-GB" dirty="0" smtClean="0"/>
              <a:t>The address of the I/O device.</a:t>
            </a:r>
          </a:p>
          <a:p>
            <a:pPr lvl="1"/>
            <a:r>
              <a:rPr lang="en-GB" dirty="0" smtClean="0"/>
              <a:t>The location in memory to R/W. </a:t>
            </a:r>
            <a:r>
              <a:rPr lang="en-GB" dirty="0" smtClean="0"/>
              <a:t>Stored in </a:t>
            </a:r>
            <a:r>
              <a:rPr lang="en-GB" dirty="0" smtClean="0"/>
              <a:t>address register.</a:t>
            </a:r>
          </a:p>
          <a:p>
            <a:pPr lvl="1"/>
            <a:r>
              <a:rPr lang="en-GB" dirty="0" smtClean="0"/>
              <a:t>The size of the data.</a:t>
            </a:r>
          </a:p>
          <a:p>
            <a:endParaRPr lang="en-US" dirty="0" smtClean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93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93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93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93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93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62" name="Rectangle 2"/>
          <p:cNvSpPr>
            <a:spLocks noGrp="1" noRot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en-GB" dirty="0" smtClean="0"/>
              <a:t>Advantages </a:t>
            </a:r>
            <a:r>
              <a:rPr lang="en-GB" dirty="0" err="1" smtClean="0"/>
              <a:t>DMA</a:t>
            </a:r>
            <a:endParaRPr lang="en-US" dirty="0" smtClean="0"/>
          </a:p>
        </p:txBody>
      </p:sp>
      <p:sp>
        <p:nvSpPr>
          <p:cNvPr id="40963" name="Rectangle 3"/>
          <p:cNvSpPr>
            <a:spLocks noGrp="1" noRot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>
              <a:lnSpc>
                <a:spcPct val="90000"/>
              </a:lnSpc>
              <a:defRPr/>
            </a:pPr>
            <a:r>
              <a:rPr lang="en-GB" sz="2800" dirty="0" smtClean="0"/>
              <a:t>Entire block of data transferred.</a:t>
            </a:r>
          </a:p>
          <a:p>
            <a:pPr eaLnBrk="1" hangingPunct="1">
              <a:lnSpc>
                <a:spcPct val="90000"/>
              </a:lnSpc>
              <a:defRPr/>
            </a:pPr>
            <a:endParaRPr lang="en-GB" sz="2800" dirty="0" smtClean="0"/>
          </a:p>
          <a:p>
            <a:pPr eaLnBrk="1" hangingPunct="1">
              <a:lnSpc>
                <a:spcPct val="90000"/>
              </a:lnSpc>
              <a:defRPr/>
            </a:pPr>
            <a:r>
              <a:rPr lang="en-GB" sz="2800" dirty="0" smtClean="0"/>
              <a:t>No CPU involvement.</a:t>
            </a:r>
          </a:p>
          <a:p>
            <a:pPr eaLnBrk="1" hangingPunct="1">
              <a:lnSpc>
                <a:spcPct val="90000"/>
              </a:lnSpc>
              <a:defRPr/>
            </a:pPr>
            <a:endParaRPr lang="en-GB" sz="2800" dirty="0" smtClean="0"/>
          </a:p>
          <a:p>
            <a:pPr eaLnBrk="1" hangingPunct="1">
              <a:lnSpc>
                <a:spcPct val="90000"/>
              </a:lnSpc>
              <a:defRPr/>
            </a:pPr>
            <a:r>
              <a:rPr lang="en-GB" sz="2800" dirty="0" smtClean="0"/>
              <a:t>After transfer control is handed back.</a:t>
            </a:r>
          </a:p>
          <a:p>
            <a:pPr eaLnBrk="1" hangingPunct="1">
              <a:lnSpc>
                <a:spcPct val="90000"/>
              </a:lnSpc>
              <a:defRPr/>
            </a:pPr>
            <a:endParaRPr lang="en-GB" sz="2800" dirty="0" smtClean="0"/>
          </a:p>
          <a:p>
            <a:pPr eaLnBrk="1" hangingPunct="1">
              <a:lnSpc>
                <a:spcPct val="90000"/>
              </a:lnSpc>
              <a:defRPr/>
            </a:pPr>
            <a:r>
              <a:rPr lang="en-GB" sz="2800" dirty="0" smtClean="0"/>
              <a:t>It is not an </a:t>
            </a:r>
            <a:r>
              <a:rPr lang="en-GB" sz="2800" dirty="0" smtClean="0"/>
              <a:t>interrupt.</a:t>
            </a:r>
            <a:endParaRPr lang="en-GB" sz="2800" dirty="0" smtClean="0"/>
          </a:p>
          <a:p>
            <a:pPr eaLnBrk="1" hangingPunct="1">
              <a:lnSpc>
                <a:spcPct val="90000"/>
              </a:lnSpc>
              <a:defRPr/>
            </a:pPr>
            <a:endParaRPr lang="en-GB" sz="2800" dirty="0" smtClean="0"/>
          </a:p>
          <a:p>
            <a:pPr eaLnBrk="1" hangingPunct="1">
              <a:lnSpc>
                <a:spcPct val="90000"/>
              </a:lnSpc>
              <a:defRPr/>
            </a:pPr>
            <a:endParaRPr lang="en-GB" sz="2800" dirty="0" smtClean="0"/>
          </a:p>
          <a:p>
            <a:pPr eaLnBrk="1" hangingPunct="1">
              <a:lnSpc>
                <a:spcPct val="90000"/>
              </a:lnSpc>
              <a:defRPr/>
            </a:pPr>
            <a:endParaRPr lang="en-US" sz="2800" dirty="0" smtClean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6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6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6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6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sz="half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Recap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GB" dirty="0" smtClean="0"/>
              <a:t>Handling Input and Output</a:t>
            </a:r>
          </a:p>
          <a:p>
            <a:endParaRPr lang="en-GB" dirty="0" smtClean="0"/>
          </a:p>
          <a:p>
            <a:r>
              <a:rPr lang="en-GB" dirty="0" smtClean="0"/>
              <a:t>Control and Timing</a:t>
            </a:r>
          </a:p>
          <a:p>
            <a:endParaRPr lang="en-GB" dirty="0" smtClean="0"/>
          </a:p>
          <a:p>
            <a:r>
              <a:rPr lang="en-GB" dirty="0" smtClean="0"/>
              <a:t>Processor Communication</a:t>
            </a:r>
          </a:p>
          <a:p>
            <a:endParaRPr lang="en-GB" dirty="0" smtClean="0"/>
          </a:p>
          <a:p>
            <a:r>
              <a:rPr lang="en-GB" dirty="0" smtClean="0"/>
              <a:t>Device Communication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GB" dirty="0" smtClean="0"/>
              <a:t>Errors</a:t>
            </a:r>
          </a:p>
          <a:p>
            <a:endParaRPr lang="en-GB" dirty="0" smtClean="0"/>
          </a:p>
          <a:p>
            <a:r>
              <a:rPr lang="en-GB" dirty="0" smtClean="0"/>
              <a:t>Modes of Transfer</a:t>
            </a:r>
          </a:p>
          <a:p>
            <a:endParaRPr lang="en-GB" dirty="0" smtClean="0"/>
          </a:p>
          <a:p>
            <a:r>
              <a:rPr lang="en-GB" dirty="0" smtClean="0"/>
              <a:t>Interrupts</a:t>
            </a:r>
          </a:p>
          <a:p>
            <a:endParaRPr lang="en-GB" dirty="0" smtClean="0"/>
          </a:p>
          <a:p>
            <a:r>
              <a:rPr lang="en-GB" dirty="0" smtClean="0"/>
              <a:t>Types of Interface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uiExpand="1" build="p"/>
      <p:bldP spid="5" grpId="0" uiExpand="1" build="p"/>
    </p:bld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Powerpoint New">
  <a:themeElements>
    <a:clrScheme name="Concourse">
      <a:dk1>
        <a:sysClr val="windowText" lastClr="000000"/>
      </a:dk1>
      <a:lt1>
        <a:sysClr val="window" lastClr="FFFFFF"/>
      </a:lt1>
      <a:dk2>
        <a:srgbClr val="464646"/>
      </a:dk2>
      <a:lt2>
        <a:srgbClr val="DEF5FA"/>
      </a:lt2>
      <a:accent1>
        <a:srgbClr val="2DA2BF"/>
      </a:accent1>
      <a:accent2>
        <a:srgbClr val="DA1F28"/>
      </a:accent2>
      <a:accent3>
        <a:srgbClr val="EB641B"/>
      </a:accent3>
      <a:accent4>
        <a:srgbClr val="39639D"/>
      </a:accent4>
      <a:accent5>
        <a:srgbClr val="474B78"/>
      </a:accent5>
      <a:accent6>
        <a:srgbClr val="7D3C4A"/>
      </a:accent6>
      <a:hlink>
        <a:srgbClr val="FF8119"/>
      </a:hlink>
      <a:folHlink>
        <a:srgbClr val="44B9E8"/>
      </a:folHlink>
    </a:clrScheme>
    <a:fontScheme name="Module">
      <a:majorFont>
        <a:latin typeface="Corbel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rbel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Modul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47500"/>
                <a:satMod val="137000"/>
              </a:schemeClr>
            </a:gs>
            <a:gs pos="55000">
              <a:schemeClr val="phClr">
                <a:shade val="69000"/>
                <a:satMod val="137000"/>
              </a:schemeClr>
            </a:gs>
            <a:gs pos="100000">
              <a:schemeClr val="phClr">
                <a:shade val="98000"/>
                <a:satMod val="137000"/>
              </a:schemeClr>
            </a:gs>
          </a:gsLst>
          <a:lin ang="16200000" scaled="0"/>
        </a:gradFill>
      </a:fillStyleLst>
      <a:lnStyleLst>
        <a:ln w="6350" cap="rnd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48000" cap="flat" cmpd="thickThin" algn="ctr">
          <a:solidFill>
            <a:schemeClr val="phClr"/>
          </a:solidFill>
          <a:prstDash val="solid"/>
        </a:ln>
        <a:ln w="48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5000" dist="25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39000" dist="254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39000" dist="25400" dir="5400000" rotWithShape="0">
              <a:srgbClr val="000000">
                <a:alpha val="38000"/>
              </a:srgbClr>
            </a:outerShdw>
          </a:effectLst>
          <a:scene3d>
            <a:camera prst="orthographicFront" fov="0">
              <a:rot lat="0" lon="0" rev="0"/>
            </a:camera>
            <a:lightRig rig="threePt" dir="t">
              <a:rot lat="0" lon="0" rev="1800000"/>
            </a:lightRig>
          </a:scene3d>
          <a:sp3d prstMaterial="matte">
            <a:bevelT h="200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8000"/>
                <a:satMod val="300000"/>
              </a:schemeClr>
            </a:gs>
            <a:gs pos="12000">
              <a:schemeClr val="phClr">
                <a:tint val="48000"/>
                <a:satMod val="300000"/>
              </a:schemeClr>
            </a:gs>
            <a:gs pos="20000">
              <a:schemeClr val="phClr">
                <a:tint val="49000"/>
                <a:satMod val="300000"/>
              </a:schemeClr>
            </a:gs>
            <a:gs pos="100000">
              <a:schemeClr val="phClr">
                <a:shade val="30000"/>
              </a:schemeClr>
            </a:gs>
          </a:gsLst>
          <a:path path="circle">
            <a:fillToRect l="10000" t="-25000" r="10000" b="125000"/>
          </a:path>
        </a:gradFill>
        <a:blipFill>
          <a:blip xmlns:r="http://schemas.openxmlformats.org/officeDocument/2006/relationships" r:embed="rId1">
            <a:duotone>
              <a:schemeClr val="phClr">
                <a:shade val="75000"/>
                <a:satMod val="105000"/>
              </a:schemeClr>
              <a:schemeClr val="phClr">
                <a:tint val="95000"/>
                <a:satMod val="105000"/>
              </a:schemeClr>
            </a:duotone>
          </a:blip>
          <a:tile tx="0" ty="0" sx="38000" sy="38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Powerpoint New</Template>
  <TotalTime>218</TotalTime>
  <Words>816</Words>
  <Application>Microsoft Office PowerPoint</Application>
  <PresentationFormat>On-screen Show (4:3)</PresentationFormat>
  <Paragraphs>246</Paragraphs>
  <Slides>27</Slides>
  <Notes>4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27</vt:i4>
      </vt:variant>
    </vt:vector>
  </HeadingPairs>
  <TitlesOfParts>
    <vt:vector size="28" baseType="lpstr">
      <vt:lpstr>Powerpoint New</vt:lpstr>
      <vt:lpstr>Input and Output</vt:lpstr>
      <vt:lpstr>Introduction</vt:lpstr>
      <vt:lpstr>Introduction</vt:lpstr>
      <vt:lpstr>External Devices</vt:lpstr>
      <vt:lpstr>E.G. Keyboard</vt:lpstr>
      <vt:lpstr>ASCII</vt:lpstr>
      <vt:lpstr>Types of Interfaces</vt:lpstr>
      <vt:lpstr>Parallel</vt:lpstr>
      <vt:lpstr>Serial</vt:lpstr>
      <vt:lpstr>Error detection</vt:lpstr>
      <vt:lpstr>Error Detection</vt:lpstr>
      <vt:lpstr>Modes of Transfer</vt:lpstr>
      <vt:lpstr>Internal I/O Techniques</vt:lpstr>
      <vt:lpstr>Modes of Transfer - Programmed</vt:lpstr>
      <vt:lpstr>Memory Mapped I/O</vt:lpstr>
      <vt:lpstr>Port Mapped I/O</vt:lpstr>
      <vt:lpstr>Example of I/O Module</vt:lpstr>
      <vt:lpstr>Control and Timing Example</vt:lpstr>
      <vt:lpstr>Modes of Transfer - Interrupt driven</vt:lpstr>
      <vt:lpstr>Interrupt Sequence</vt:lpstr>
      <vt:lpstr>Interrupt Prioritisation</vt:lpstr>
      <vt:lpstr>Disadvantage</vt:lpstr>
      <vt:lpstr>Modes of Transfer –  Direct Memory Access</vt:lpstr>
      <vt:lpstr>DMA Process</vt:lpstr>
      <vt:lpstr>Advantages DMA</vt:lpstr>
      <vt:lpstr>Slide 26</vt:lpstr>
      <vt:lpstr>Recap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Slide 1</dc:title>
  <dc:creator>Graham Rees-Evans</dc:creator>
  <cp:lastModifiedBy>GLJ</cp:lastModifiedBy>
  <cp:revision>27</cp:revision>
  <dcterms:created xsi:type="dcterms:W3CDTF">2011-11-02T23:28:06Z</dcterms:created>
  <dcterms:modified xsi:type="dcterms:W3CDTF">2012-11-14T18:11:45Z</dcterms:modified>
</cp:coreProperties>
</file>