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7" r:id="rId10"/>
    <p:sldId id="268" r:id="rId11"/>
    <p:sldId id="263" r:id="rId12"/>
    <p:sldId id="269" r:id="rId13"/>
    <p:sldId id="265" r:id="rId14"/>
  </p:sldIdLst>
  <p:sldSz cx="18288000" cy="10287000"/>
  <p:notesSz cx="6858000" cy="9144000"/>
  <p:embeddedFontLst>
    <p:embeddedFont>
      <p:font typeface="Bricolage Grotesque" panose="020B0604020202020204" charset="0"/>
      <p:regular r:id="rId16"/>
    </p:embeddedFont>
    <p:embeddedFont>
      <p:font typeface="Bricolage Grotesque Bold" panose="020B0604020202020204" charset="0"/>
      <p:regular r:id="rId17"/>
    </p:embeddedFont>
    <p:embeddedFont>
      <p:font typeface="Glacial Indifference" panose="020B0604020202020204" charset="0"/>
      <p:regular r:id="rId18"/>
    </p:embeddedFont>
    <p:embeddedFont>
      <p:font typeface="Glacial Indifference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0" d="100"/>
          <a:sy n="60" d="100"/>
        </p:scale>
        <p:origin x="37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8B07C1-CE1F-4758-820F-23E19D31204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54B141-2278-4A3B-8FFE-C0116C751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692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4B141-2278-4A3B-8FFE-C0116C751D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309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4B141-2278-4A3B-8FFE-C0116C751D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57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4B141-2278-4A3B-8FFE-C0116C751D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874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Health, wellbeing and sustainable development are strongly interconnected</a:t>
            </a:r>
          </a:p>
          <a:p>
            <a:r>
              <a:rPr lang="en-US" dirty="0"/>
              <a:t>Sustainable Development Goal 3 highlights the importance of global health improvement</a:t>
            </a:r>
          </a:p>
          <a:p>
            <a:r>
              <a:rPr lang="en-US" dirty="0"/>
              <a:t>Holistic healthcare approaches improve patient outcomes</a:t>
            </a:r>
          </a:p>
          <a:p>
            <a:r>
              <a:rPr lang="en-US" dirty="0"/>
              <a:t>Public health initiatives and technology support healthcare delivery</a:t>
            </a:r>
          </a:p>
          <a:p>
            <a:r>
              <a:rPr lang="en-US" dirty="0"/>
              <a:t>However, challenges such as inequalities and limited resources remain</a:t>
            </a:r>
          </a:p>
          <a:p>
            <a:r>
              <a:rPr lang="en-US" dirty="0"/>
              <a:t>Sustainable healthcare systems require </a:t>
            </a:r>
            <a:r>
              <a:rPr lang="en-US" b="1" dirty="0"/>
              <a:t>continuous policy development and collaboration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4B141-2278-4A3B-8FFE-C0116C751DC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51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svg"/><Relationship Id="rId7" Type="http://schemas.openxmlformats.org/officeDocument/2006/relationships/image" Target="../media/image1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Relationship Id="rId9" Type="http://schemas.openxmlformats.org/officeDocument/2006/relationships/image" Target="../media/image2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svg"/><Relationship Id="rId7" Type="http://schemas.openxmlformats.org/officeDocument/2006/relationships/image" Target="../media/image2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20.svg"/><Relationship Id="rId4" Type="http://schemas.openxmlformats.org/officeDocument/2006/relationships/image" Target="../media/image2.sv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1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20.svg"/><Relationship Id="rId4" Type="http://schemas.openxmlformats.org/officeDocument/2006/relationships/image" Target="../media/image2.sv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1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image" Target="../media/image39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11" Type="http://schemas.openxmlformats.org/officeDocument/2006/relationships/image" Target="../media/image38.png"/><Relationship Id="rId5" Type="http://schemas.openxmlformats.org/officeDocument/2006/relationships/image" Target="../media/image17.png"/><Relationship Id="rId10" Type="http://schemas.openxmlformats.org/officeDocument/2006/relationships/image" Target="../media/image37.svg"/><Relationship Id="rId4" Type="http://schemas.openxmlformats.org/officeDocument/2006/relationships/image" Target="../media/image2.svg"/><Relationship Id="rId9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ourwork/prevention/" TargetMode="External"/><Relationship Id="rId13" Type="http://schemas.openxmlformats.org/officeDocument/2006/relationships/hyperlink" Target="https://books.google.com/books/about/Deep_Medicine.html?id=_EFlDwAAQBAJ" TargetMode="External"/><Relationship Id="rId18" Type="http://schemas.openxmlformats.org/officeDocument/2006/relationships/hyperlink" Target="https://datatopics.worldbank.org/sdgatlas/?lang=en" TargetMode="External"/><Relationship Id="rId3" Type="http://schemas.openxmlformats.org/officeDocument/2006/relationships/hyperlink" Target="https://library.oapen.org/handle/20.500.12657/22889" TargetMode="External"/><Relationship Id="rId7" Type="http://schemas.openxmlformats.org/officeDocument/2006/relationships/hyperlink" Target="https://cancercontrol.cancer.gov/overview-highlights/2023/digital_health.html" TargetMode="External"/><Relationship Id="rId12" Type="http://schemas.openxmlformats.org/officeDocument/2006/relationships/hyperlink" Target="https://www.kingsfund.org.uk/insight-and-analysis/long-reads/tackling-health-inequalities-seven-priorities-nhs" TargetMode="External"/><Relationship Id="rId17" Type="http://schemas.openxmlformats.org/officeDocument/2006/relationships/hyperlink" Target="https://www.who.int/about/governance/constitution" TargetMode="External"/><Relationship Id="rId2" Type="http://schemas.openxmlformats.org/officeDocument/2006/relationships/image" Target="../media/image40.png"/><Relationship Id="rId16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ealth.org.uk/publications/reports/the-marmot-review-10-years-on" TargetMode="External"/><Relationship Id="rId11" Type="http://schemas.openxmlformats.org/officeDocument/2006/relationships/hyperlink" Target="https://www.health.org.uk/reports-and-analysis/analysis/quantifying-health-inequalities-in-england" TargetMode="External"/><Relationship Id="rId5" Type="http://schemas.openxmlformats.org/officeDocument/2006/relationships/hyperlink" Target="https://doi.org/10.5502/ijw.v2i3.4" TargetMode="External"/><Relationship Id="rId15" Type="http://schemas.openxmlformats.org/officeDocument/2006/relationships/hyperlink" Target="https://www.gov.uk/government/publications/state-of-the-environment/state-of-the-environment-health-people-and-the-environment" TargetMode="External"/><Relationship Id="rId10" Type="http://schemas.openxmlformats.org/officeDocument/2006/relationships/hyperlink" Target="https://ourworldindata.org/sdgs" TargetMode="External"/><Relationship Id="rId4" Type="http://schemas.openxmlformats.org/officeDocument/2006/relationships/hyperlink" Target="https://campaignresources.dhsc.gov.uk/campaigns/" TargetMode="External"/><Relationship Id="rId9" Type="http://schemas.openxmlformats.org/officeDocument/2006/relationships/hyperlink" Target="https://www.ons.gov.uk/peoplepopulationandcommunity/healthandsocialcare/healthinequalities" TargetMode="External"/><Relationship Id="rId14" Type="http://schemas.openxmlformats.org/officeDocument/2006/relationships/hyperlink" Target="https://www.gov.uk/government/publications/chief-medical-officers-annual-report-2020-health-trends-and-variation-in-england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16.svg"/><Relationship Id="rId18" Type="http://schemas.openxmlformats.org/officeDocument/2006/relationships/image" Target="../media/image3.png"/><Relationship Id="rId3" Type="http://schemas.openxmlformats.org/officeDocument/2006/relationships/image" Target="../media/image2.svg"/><Relationship Id="rId7" Type="http://schemas.openxmlformats.org/officeDocument/2006/relationships/image" Target="../media/image42.svg"/><Relationship Id="rId12" Type="http://schemas.openxmlformats.org/officeDocument/2006/relationships/image" Target="../media/image15.png"/><Relationship Id="rId17" Type="http://schemas.openxmlformats.org/officeDocument/2006/relationships/image" Target="../media/image50.svg"/><Relationship Id="rId2" Type="http://schemas.openxmlformats.org/officeDocument/2006/relationships/image" Target="../media/image1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svg"/><Relationship Id="rId5" Type="http://schemas.openxmlformats.org/officeDocument/2006/relationships/image" Target="../media/image30.svg"/><Relationship Id="rId15" Type="http://schemas.openxmlformats.org/officeDocument/2006/relationships/image" Target="../media/image48.svg"/><Relationship Id="rId10" Type="http://schemas.openxmlformats.org/officeDocument/2006/relationships/image" Target="../media/image45.png"/><Relationship Id="rId19" Type="http://schemas.openxmlformats.org/officeDocument/2006/relationships/image" Target="../media/image4.svg"/><Relationship Id="rId4" Type="http://schemas.openxmlformats.org/officeDocument/2006/relationships/image" Target="../media/image29.png"/><Relationship Id="rId9" Type="http://schemas.openxmlformats.org/officeDocument/2006/relationships/image" Target="../media/image44.svg"/><Relationship Id="rId1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739933" y="7590832"/>
            <a:ext cx="2142765" cy="2307356"/>
          </a:xfrm>
          <a:custGeom>
            <a:avLst/>
            <a:gdLst/>
            <a:ahLst/>
            <a:cxnLst/>
            <a:rect l="l" t="t" r="r" b="b"/>
            <a:pathLst>
              <a:path w="2142765" h="2307356">
                <a:moveTo>
                  <a:pt x="0" y="0"/>
                </a:moveTo>
                <a:lnTo>
                  <a:pt x="2142764" y="0"/>
                </a:lnTo>
                <a:lnTo>
                  <a:pt x="2142764" y="2307357"/>
                </a:lnTo>
                <a:lnTo>
                  <a:pt x="0" y="230735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4206479">
            <a:off x="-1775365" y="843521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477475" y="9358282"/>
            <a:ext cx="1905124" cy="1857436"/>
          </a:xfrm>
          <a:custGeom>
            <a:avLst/>
            <a:gdLst/>
            <a:ahLst/>
            <a:cxnLst/>
            <a:rect l="l" t="t" r="r" b="b"/>
            <a:pathLst>
              <a:path w="1905124" h="1857436">
                <a:moveTo>
                  <a:pt x="0" y="0"/>
                </a:moveTo>
                <a:lnTo>
                  <a:pt x="1905124" y="0"/>
                </a:lnTo>
                <a:lnTo>
                  <a:pt x="1905124" y="1857436"/>
                </a:lnTo>
                <a:lnTo>
                  <a:pt x="0" y="18574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5087640" y="8679909"/>
            <a:ext cx="7145879" cy="806991"/>
            <a:chOff x="0" y="0"/>
            <a:chExt cx="1882042" cy="21254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882042" cy="212541"/>
            </a:xfrm>
            <a:custGeom>
              <a:avLst/>
              <a:gdLst/>
              <a:ahLst/>
              <a:cxnLst/>
              <a:rect l="l" t="t" r="r" b="b"/>
              <a:pathLst>
                <a:path w="1882042" h="212541">
                  <a:moveTo>
                    <a:pt x="55254" y="0"/>
                  </a:moveTo>
                  <a:lnTo>
                    <a:pt x="1826788" y="0"/>
                  </a:lnTo>
                  <a:cubicBezTo>
                    <a:pt x="1841443" y="0"/>
                    <a:pt x="1855497" y="5821"/>
                    <a:pt x="1865859" y="16184"/>
                  </a:cubicBezTo>
                  <a:cubicBezTo>
                    <a:pt x="1876221" y="26546"/>
                    <a:pt x="1882042" y="40600"/>
                    <a:pt x="1882042" y="55254"/>
                  </a:cubicBezTo>
                  <a:lnTo>
                    <a:pt x="1882042" y="157287"/>
                  </a:lnTo>
                  <a:cubicBezTo>
                    <a:pt x="1882042" y="171941"/>
                    <a:pt x="1876221" y="185995"/>
                    <a:pt x="1865859" y="196357"/>
                  </a:cubicBezTo>
                  <a:cubicBezTo>
                    <a:pt x="1855497" y="206719"/>
                    <a:pt x="1841443" y="212541"/>
                    <a:pt x="1826788" y="212541"/>
                  </a:cubicBezTo>
                  <a:lnTo>
                    <a:pt x="55254" y="212541"/>
                  </a:lnTo>
                  <a:cubicBezTo>
                    <a:pt x="40600" y="212541"/>
                    <a:pt x="26546" y="206719"/>
                    <a:pt x="16184" y="196357"/>
                  </a:cubicBezTo>
                  <a:cubicBezTo>
                    <a:pt x="5821" y="185995"/>
                    <a:pt x="0" y="171941"/>
                    <a:pt x="0" y="157287"/>
                  </a:cubicBezTo>
                  <a:lnTo>
                    <a:pt x="0" y="55254"/>
                  </a:lnTo>
                  <a:cubicBezTo>
                    <a:pt x="0" y="40600"/>
                    <a:pt x="5821" y="26546"/>
                    <a:pt x="16184" y="16184"/>
                  </a:cubicBezTo>
                  <a:cubicBezTo>
                    <a:pt x="26546" y="5821"/>
                    <a:pt x="40600" y="0"/>
                    <a:pt x="55254" y="0"/>
                  </a:cubicBezTo>
                  <a:close/>
                </a:path>
              </a:pathLst>
            </a:custGeom>
            <a:solidFill>
              <a:srgbClr val="F8F4D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882042" cy="2601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67481" y="689002"/>
            <a:ext cx="555336" cy="1706974"/>
          </a:xfrm>
          <a:custGeom>
            <a:avLst/>
            <a:gdLst/>
            <a:ahLst/>
            <a:cxnLst/>
            <a:rect l="l" t="t" r="r" b="b"/>
            <a:pathLst>
              <a:path w="555336" h="1706974">
                <a:moveTo>
                  <a:pt x="0" y="0"/>
                </a:moveTo>
                <a:lnTo>
                  <a:pt x="555335" y="0"/>
                </a:lnTo>
                <a:lnTo>
                  <a:pt x="555335" y="1706974"/>
                </a:lnTo>
                <a:lnTo>
                  <a:pt x="0" y="170697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301856" y="2378496"/>
            <a:ext cx="11604894" cy="25760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752"/>
              </a:lnSpc>
            </a:pPr>
            <a:r>
              <a:rPr lang="en-US" sz="4800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Health, Wellbeing and Sustainable Development in Health and Social Care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924300" y="4913173"/>
            <a:ext cx="10439399" cy="2667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Assessment: Component 1 Presentation</a:t>
            </a:r>
          </a:p>
          <a:p>
            <a:pPr algn="ctr">
              <a:lnSpc>
                <a:spcPct val="1500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Lecturer Name: Parese Ahmed</a:t>
            </a:r>
          </a:p>
          <a:p>
            <a:pPr algn="ctr">
              <a:lnSpc>
                <a:spcPct val="1500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Student Number: 2127507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500232" y="8759835"/>
            <a:ext cx="6320694" cy="580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dirty="0">
                <a:solidFill>
                  <a:srgbClr val="0B6C63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Prepared By: Ume Zainab Shah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87000" y="962025"/>
            <a:ext cx="5547158" cy="580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dirty="0">
                <a:solidFill>
                  <a:srgbClr val="0B6C63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Module No. BMHP6030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0C91D8B-A5B5-223D-B08A-10655E2F060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0856" t="11816" r="24824" b="21857"/>
          <a:stretch>
            <a:fillRect/>
          </a:stretch>
        </p:blipFill>
        <p:spPr>
          <a:xfrm>
            <a:off x="15163800" y="962025"/>
            <a:ext cx="2358127" cy="2352675"/>
          </a:xfrm>
          <a:prstGeom prst="rect">
            <a:avLst/>
          </a:prstGeom>
        </p:spPr>
      </p:pic>
      <p:pic>
        <p:nvPicPr>
          <p:cNvPr id="23" name="Picture 22" descr="The image depicts a stylized, colorful globe with dots around it, suggesting a representation of Earth with a playful, minimalist design.&#10;&#10;AI-generated content may be incorrect.">
            <a:extLst>
              <a:ext uri="{FF2B5EF4-FFF2-40B4-BE49-F238E27FC236}">
                <a16:creationId xmlns:a16="http://schemas.microsoft.com/office/drawing/2014/main" id="{172948B0-57CB-3402-BFB3-736B57DE05E8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44" t="17969" r="28646" b="25014"/>
          <a:stretch>
            <a:fillRect/>
          </a:stretch>
        </p:blipFill>
        <p:spPr>
          <a:xfrm>
            <a:off x="914399" y="1209839"/>
            <a:ext cx="2509677" cy="226004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08973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29855" y="1320203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3"/>
                </a:lnTo>
                <a:lnTo>
                  <a:pt x="0" y="13071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2043783" y="0"/>
            <a:ext cx="16244217" cy="10287000"/>
            <a:chOff x="0" y="0"/>
            <a:chExt cx="2356167" cy="27093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356167" cy="2709333"/>
            </a:xfrm>
            <a:custGeom>
              <a:avLst/>
              <a:gdLst/>
              <a:ahLst/>
              <a:cxnLst/>
              <a:rect l="l" t="t" r="r" b="b"/>
              <a:pathLst>
                <a:path w="2356167" h="2709333">
                  <a:moveTo>
                    <a:pt x="0" y="0"/>
                  </a:moveTo>
                  <a:lnTo>
                    <a:pt x="2356167" y="0"/>
                  </a:lnTo>
                  <a:lnTo>
                    <a:pt x="235616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2356167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5568334" y="-1199505"/>
            <a:ext cx="4139342" cy="4114800"/>
          </a:xfrm>
          <a:custGeom>
            <a:avLst/>
            <a:gdLst/>
            <a:ahLst/>
            <a:cxnLst/>
            <a:rect l="l" t="t" r="r" b="b"/>
            <a:pathLst>
              <a:path w="4139342" h="4114800">
                <a:moveTo>
                  <a:pt x="0" y="0"/>
                </a:moveTo>
                <a:lnTo>
                  <a:pt x="4139342" y="0"/>
                </a:lnTo>
                <a:lnTo>
                  <a:pt x="413934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6202196" y="2118674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3"/>
                </a:lnTo>
                <a:lnTo>
                  <a:pt x="0" y="13071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52723" y="800100"/>
            <a:ext cx="5576928" cy="915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6999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Introduction</a:t>
            </a:r>
          </a:p>
        </p:txBody>
      </p:sp>
      <p:sp>
        <p:nvSpPr>
          <p:cNvPr id="30" name="Rectangle 5">
            <a:extLst>
              <a:ext uri="{FF2B5EF4-FFF2-40B4-BE49-F238E27FC236}">
                <a16:creationId xmlns:a16="http://schemas.microsoft.com/office/drawing/2014/main" id="{C2FE559A-8BD8-2CEF-B5FE-3E06266960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2718" y="1973789"/>
            <a:ext cx="12877800" cy="6027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Health and wellbeing are key priorities in modern healthcare systems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Healthcare now focuses on prevention and quality of life, not only treating illness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Sustainable development ensures healthcare systems remain effective for future generations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The United Nations Sustainable Development Goals (SDGs) guide global health improvement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SDG 3 – Good Health and Wellbeing focuses on ensuring healthy lives for all ages (United Nations, 2024)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This presentation examines the integration of health, wellbeing and sustainability in health and social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1724" y="876300"/>
            <a:ext cx="17314951" cy="9305253"/>
          </a:xfrm>
          <a:custGeom>
            <a:avLst/>
            <a:gdLst/>
            <a:ahLst/>
            <a:cxnLst/>
            <a:rect l="l" t="t" r="r" b="b"/>
            <a:pathLst>
              <a:path w="9360752" h="9305253">
                <a:moveTo>
                  <a:pt x="0" y="0"/>
                </a:moveTo>
                <a:lnTo>
                  <a:pt x="9360752" y="0"/>
                </a:lnTo>
                <a:lnTo>
                  <a:pt x="9360752" y="9305254"/>
                </a:lnTo>
                <a:lnTo>
                  <a:pt x="0" y="930525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075802" y="1164199"/>
            <a:ext cx="1435361" cy="1435361"/>
          </a:xfrm>
          <a:custGeom>
            <a:avLst/>
            <a:gdLst/>
            <a:ahLst/>
            <a:cxnLst/>
            <a:rect l="l" t="t" r="r" b="b"/>
            <a:pathLst>
              <a:path w="1435361" h="1435361">
                <a:moveTo>
                  <a:pt x="0" y="0"/>
                </a:moveTo>
                <a:lnTo>
                  <a:pt x="1435361" y="0"/>
                </a:lnTo>
                <a:lnTo>
                  <a:pt x="1435361" y="1435360"/>
                </a:lnTo>
                <a:lnTo>
                  <a:pt x="0" y="14353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692093" y="8331848"/>
            <a:ext cx="2279107" cy="608953"/>
          </a:xfrm>
          <a:custGeom>
            <a:avLst/>
            <a:gdLst/>
            <a:ahLst/>
            <a:cxnLst/>
            <a:rect l="l" t="t" r="r" b="b"/>
            <a:pathLst>
              <a:path w="2279107" h="608953">
                <a:moveTo>
                  <a:pt x="0" y="0"/>
                </a:moveTo>
                <a:lnTo>
                  <a:pt x="2279107" y="0"/>
                </a:lnTo>
                <a:lnTo>
                  <a:pt x="2279107" y="608953"/>
                </a:lnTo>
                <a:lnTo>
                  <a:pt x="0" y="60895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486400" y="239866"/>
            <a:ext cx="6362400" cy="93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Key concept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C0EFC3B8-2D66-48AD-471F-CA0F8469A4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8900" y="2217892"/>
            <a:ext cx="5715000" cy="368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600" b="1" dirty="0">
                <a:solidFill>
                  <a:srgbClr val="00B050"/>
                </a:solidFill>
                <a:latin typeface="Glacial Indifference" panose="020B0604020202020204" charset="0"/>
              </a:rPr>
              <a:t>Health</a:t>
            </a:r>
            <a:endParaRPr kumimoji="0" lang="en-US" altLang="en-US" sz="2600" b="1" i="0" u="none" strike="noStrike" cap="none" normalizeH="0" baseline="0" dirty="0">
              <a:ln>
                <a:noFill/>
              </a:ln>
              <a:solidFill>
                <a:srgbClr val="00B050"/>
              </a:solidFill>
              <a:effectLst/>
              <a:latin typeface="Glacial Indifference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A state of </a:t>
            </a:r>
            <a:r>
              <a:rPr kumimoji="0" lang="en-US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physical, mental and social wellbeing</a:t>
            </a:r>
            <a:endParaRPr kumimoji="0" lang="en-US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lacial Indifference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Not only the absence of disease</a:t>
            </a:r>
          </a:p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Important for quality of life and productivity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</a:b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lacial Indifference" panose="020B0604020202020204" charset="0"/>
              </a:rPr>
              <a:t>(WHO, 2023)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FBA39C8B-18A2-97B1-AD01-0A11F6DA8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13402" y="2249305"/>
            <a:ext cx="5715000" cy="3166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2600" b="1" dirty="0">
                <a:solidFill>
                  <a:srgbClr val="00B050"/>
                </a:solidFill>
                <a:latin typeface="Glacial Indifference" panose="020B0604020202020204" charset="0"/>
              </a:rPr>
              <a:t>Wellbeing</a:t>
            </a:r>
          </a:p>
          <a:p>
            <a:pPr>
              <a:lnSpc>
                <a:spcPct val="130000"/>
              </a:lnSpc>
            </a:pPr>
            <a:r>
              <a:rPr lang="en-US" sz="2600" dirty="0">
                <a:latin typeface="Glacial Indifference" panose="020B0604020202020204" charset="0"/>
              </a:rPr>
              <a:t>Includes emotional, psychological and social wellbeing</a:t>
            </a:r>
          </a:p>
          <a:p>
            <a:pPr>
              <a:lnSpc>
                <a:spcPct val="130000"/>
              </a:lnSpc>
            </a:pPr>
            <a:r>
              <a:rPr lang="en-US" sz="2600" dirty="0">
                <a:latin typeface="Glacial Indifference" panose="020B0604020202020204" charset="0"/>
              </a:rPr>
              <a:t>Influenced by lifestyle, environment and relationships</a:t>
            </a:r>
            <a:br>
              <a:rPr lang="en-US" sz="2600" dirty="0">
                <a:latin typeface="Glacial Indifference" panose="020B0604020202020204" charset="0"/>
              </a:rPr>
            </a:br>
            <a:r>
              <a:rPr lang="en-US" sz="2600" dirty="0">
                <a:latin typeface="Glacial Indifference" panose="020B0604020202020204" charset="0"/>
              </a:rPr>
              <a:t>(Dodge et al., 2022)</a:t>
            </a:r>
          </a:p>
        </p:txBody>
      </p:sp>
      <p:sp>
        <p:nvSpPr>
          <p:cNvPr id="17" name="Rectangle 1">
            <a:extLst>
              <a:ext uri="{FF2B5EF4-FFF2-40B4-BE49-F238E27FC236}">
                <a16:creationId xmlns:a16="http://schemas.microsoft.com/office/drawing/2014/main" id="{F6EE50C8-AA80-763B-B1F3-9F5643C43E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3976" y="5576056"/>
            <a:ext cx="5715000" cy="3402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US" sz="2800" b="1" dirty="0">
                <a:solidFill>
                  <a:srgbClr val="00B050"/>
                </a:solidFill>
                <a:latin typeface="Glacial Indifference" panose="020B0604020202020204" charset="0"/>
              </a:rPr>
              <a:t>Sustainable Development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Meeting present needs without harming future generations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Important for long-term healthcare planning</a:t>
            </a:r>
            <a:br>
              <a:rPr lang="en-US" sz="2800" dirty="0">
                <a:latin typeface="Glacial Indifference" panose="020B0604020202020204" charset="0"/>
              </a:rPr>
            </a:br>
            <a:r>
              <a:rPr lang="en-US" sz="2800" dirty="0">
                <a:latin typeface="Glacial Indifference" panose="020B0604020202020204" charset="0"/>
              </a:rPr>
              <a:t>(United Nations,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2247900"/>
            <a:ext cx="18288000" cy="8406049"/>
            <a:chOff x="0" y="0"/>
            <a:chExt cx="4816593" cy="172519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725200"/>
            </a:xfrm>
            <a:custGeom>
              <a:avLst/>
              <a:gdLst/>
              <a:ahLst/>
              <a:cxnLst/>
              <a:rect l="l" t="t" r="r" b="b"/>
              <a:pathLst>
                <a:path w="4816592" h="1725200">
                  <a:moveTo>
                    <a:pt x="0" y="0"/>
                  </a:moveTo>
                  <a:lnTo>
                    <a:pt x="4816592" y="0"/>
                  </a:lnTo>
                  <a:lnTo>
                    <a:pt x="4816592" y="1725200"/>
                  </a:lnTo>
                  <a:lnTo>
                    <a:pt x="0" y="1725200"/>
                  </a:ln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17728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6204956" y="3555720"/>
            <a:ext cx="1094234" cy="1178285"/>
          </a:xfrm>
          <a:custGeom>
            <a:avLst/>
            <a:gdLst/>
            <a:ahLst/>
            <a:cxnLst/>
            <a:rect l="l" t="t" r="r" b="b"/>
            <a:pathLst>
              <a:path w="1094234" h="1178285">
                <a:moveTo>
                  <a:pt x="0" y="0"/>
                </a:moveTo>
                <a:lnTo>
                  <a:pt x="1094234" y="0"/>
                </a:lnTo>
                <a:lnTo>
                  <a:pt x="1094234" y="1178285"/>
                </a:lnTo>
                <a:lnTo>
                  <a:pt x="0" y="11782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>
            <a:off x="-1958094" y="5299460"/>
            <a:ext cx="5973587" cy="6887784"/>
          </a:xfrm>
          <a:custGeom>
            <a:avLst/>
            <a:gdLst/>
            <a:ahLst/>
            <a:cxnLst/>
            <a:rect l="l" t="t" r="r" b="b"/>
            <a:pathLst>
              <a:path w="5973587" h="6887784">
                <a:moveTo>
                  <a:pt x="5973588" y="0"/>
                </a:moveTo>
                <a:lnTo>
                  <a:pt x="0" y="0"/>
                </a:lnTo>
                <a:lnTo>
                  <a:pt x="0" y="6887784"/>
                </a:lnTo>
                <a:lnTo>
                  <a:pt x="5973588" y="6887784"/>
                </a:lnTo>
                <a:lnTo>
                  <a:pt x="5973588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4312397" y="5299460"/>
            <a:ext cx="5973587" cy="6887784"/>
          </a:xfrm>
          <a:custGeom>
            <a:avLst/>
            <a:gdLst/>
            <a:ahLst/>
            <a:cxnLst/>
            <a:rect l="l" t="t" r="r" b="b"/>
            <a:pathLst>
              <a:path w="5973587" h="6887784">
                <a:moveTo>
                  <a:pt x="0" y="0"/>
                </a:moveTo>
                <a:lnTo>
                  <a:pt x="5973587" y="0"/>
                </a:lnTo>
                <a:lnTo>
                  <a:pt x="5973587" y="6887784"/>
                </a:lnTo>
                <a:lnTo>
                  <a:pt x="0" y="688778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021274" y="2401287"/>
            <a:ext cx="13416155" cy="7236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The SDGs are 17 global goals created by the United Nations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Aim to improve health, environment, equality and economic development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SDG 3 focuses on health and wellbeing</a:t>
            </a:r>
          </a:p>
          <a:p>
            <a:pPr algn="ctr">
              <a:lnSpc>
                <a:spcPct val="130000"/>
              </a:lnSpc>
            </a:pPr>
            <a:r>
              <a:rPr lang="en-US" sz="2800" b="1" dirty="0">
                <a:solidFill>
                  <a:srgbClr val="00B050"/>
                </a:solidFill>
              </a:rPr>
              <a:t>Key targets of SDG 3: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 maternal and child mortality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Prevent infectious diseases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Improve mental health services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Achieve universal health coverage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Strengthen healthcare systems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Health is also linked with other SDGs such as poverty reduction and gender equality (United Nations, 2024) 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SDG monitoring shows major global differences in health outcomes, emphasising sustainable health systems (World Bank, 2024; United Nations, 2024).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-279153" y="339530"/>
            <a:ext cx="16204956" cy="1813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Sustainable Development Goals (SDGs)</a:t>
            </a:r>
          </a:p>
        </p:txBody>
      </p:sp>
      <p:sp>
        <p:nvSpPr>
          <p:cNvPr id="21" name="Freeform 21"/>
          <p:cNvSpPr/>
          <p:nvPr/>
        </p:nvSpPr>
        <p:spPr>
          <a:xfrm>
            <a:off x="1507433" y="2020108"/>
            <a:ext cx="1535612" cy="1535612"/>
          </a:xfrm>
          <a:custGeom>
            <a:avLst/>
            <a:gdLst/>
            <a:ahLst/>
            <a:cxnLst/>
            <a:rect l="l" t="t" r="r" b="b"/>
            <a:pathLst>
              <a:path w="1535612" h="1535612">
                <a:moveTo>
                  <a:pt x="0" y="0"/>
                </a:moveTo>
                <a:lnTo>
                  <a:pt x="1535612" y="0"/>
                </a:lnTo>
                <a:lnTo>
                  <a:pt x="1535612" y="1535612"/>
                </a:lnTo>
                <a:lnTo>
                  <a:pt x="0" y="15356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69342" y="425635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3"/>
                </a:lnTo>
                <a:lnTo>
                  <a:pt x="0" y="13071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124006" y="4815406"/>
            <a:ext cx="6440599" cy="2190614"/>
            <a:chOff x="0" y="0"/>
            <a:chExt cx="1696289" cy="5010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96289" cy="501033"/>
            </a:xfrm>
            <a:custGeom>
              <a:avLst/>
              <a:gdLst/>
              <a:ahLst/>
              <a:cxnLst/>
              <a:rect l="l" t="t" r="r" b="b"/>
              <a:pathLst>
                <a:path w="1696289" h="501033">
                  <a:moveTo>
                    <a:pt x="20435" y="0"/>
                  </a:moveTo>
                  <a:lnTo>
                    <a:pt x="1675855" y="0"/>
                  </a:lnTo>
                  <a:cubicBezTo>
                    <a:pt x="1687140" y="0"/>
                    <a:pt x="1696289" y="9149"/>
                    <a:pt x="1696289" y="20435"/>
                  </a:cubicBezTo>
                  <a:lnTo>
                    <a:pt x="1696289" y="480598"/>
                  </a:lnTo>
                  <a:cubicBezTo>
                    <a:pt x="1696289" y="486018"/>
                    <a:pt x="1694137" y="491215"/>
                    <a:pt x="1690304" y="495048"/>
                  </a:cubicBezTo>
                  <a:cubicBezTo>
                    <a:pt x="1686472" y="498880"/>
                    <a:pt x="1681274" y="501033"/>
                    <a:pt x="1675855" y="501033"/>
                  </a:cubicBezTo>
                  <a:lnTo>
                    <a:pt x="20435" y="501033"/>
                  </a:lnTo>
                  <a:cubicBezTo>
                    <a:pt x="9149" y="501033"/>
                    <a:pt x="0" y="491884"/>
                    <a:pt x="0" y="480598"/>
                  </a:cubicBezTo>
                  <a:lnTo>
                    <a:pt x="0" y="20435"/>
                  </a:lnTo>
                  <a:cubicBezTo>
                    <a:pt x="0" y="9149"/>
                    <a:pt x="9149" y="0"/>
                    <a:pt x="20435" y="0"/>
                  </a:cubicBez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696289" cy="548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925297" y="5588000"/>
            <a:ext cx="6440599" cy="3705647"/>
            <a:chOff x="0" y="0"/>
            <a:chExt cx="1696289" cy="5010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96289" cy="501033"/>
            </a:xfrm>
            <a:custGeom>
              <a:avLst/>
              <a:gdLst/>
              <a:ahLst/>
              <a:cxnLst/>
              <a:rect l="l" t="t" r="r" b="b"/>
              <a:pathLst>
                <a:path w="1696289" h="501033">
                  <a:moveTo>
                    <a:pt x="20435" y="0"/>
                  </a:moveTo>
                  <a:lnTo>
                    <a:pt x="1675855" y="0"/>
                  </a:lnTo>
                  <a:cubicBezTo>
                    <a:pt x="1687140" y="0"/>
                    <a:pt x="1696289" y="9149"/>
                    <a:pt x="1696289" y="20435"/>
                  </a:cubicBezTo>
                  <a:lnTo>
                    <a:pt x="1696289" y="480598"/>
                  </a:lnTo>
                  <a:cubicBezTo>
                    <a:pt x="1696289" y="486018"/>
                    <a:pt x="1694137" y="491215"/>
                    <a:pt x="1690304" y="495048"/>
                  </a:cubicBezTo>
                  <a:cubicBezTo>
                    <a:pt x="1686472" y="498880"/>
                    <a:pt x="1681274" y="501033"/>
                    <a:pt x="1675855" y="501033"/>
                  </a:cubicBezTo>
                  <a:lnTo>
                    <a:pt x="20435" y="501033"/>
                  </a:lnTo>
                  <a:cubicBezTo>
                    <a:pt x="9149" y="501033"/>
                    <a:pt x="0" y="491884"/>
                    <a:pt x="0" y="480598"/>
                  </a:cubicBezTo>
                  <a:lnTo>
                    <a:pt x="0" y="20435"/>
                  </a:lnTo>
                  <a:cubicBezTo>
                    <a:pt x="0" y="9149"/>
                    <a:pt x="9149" y="0"/>
                    <a:pt x="20435" y="0"/>
                  </a:cubicBez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696289" cy="548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124006" y="7355940"/>
            <a:ext cx="6440599" cy="2207160"/>
            <a:chOff x="0" y="0"/>
            <a:chExt cx="1696289" cy="50103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696289" cy="501033"/>
            </a:xfrm>
            <a:custGeom>
              <a:avLst/>
              <a:gdLst/>
              <a:ahLst/>
              <a:cxnLst/>
              <a:rect l="l" t="t" r="r" b="b"/>
              <a:pathLst>
                <a:path w="1696289" h="501033">
                  <a:moveTo>
                    <a:pt x="20435" y="0"/>
                  </a:moveTo>
                  <a:lnTo>
                    <a:pt x="1675855" y="0"/>
                  </a:lnTo>
                  <a:cubicBezTo>
                    <a:pt x="1687140" y="0"/>
                    <a:pt x="1696289" y="9149"/>
                    <a:pt x="1696289" y="20435"/>
                  </a:cubicBezTo>
                  <a:lnTo>
                    <a:pt x="1696289" y="480598"/>
                  </a:lnTo>
                  <a:cubicBezTo>
                    <a:pt x="1696289" y="486018"/>
                    <a:pt x="1694137" y="491215"/>
                    <a:pt x="1690304" y="495048"/>
                  </a:cubicBezTo>
                  <a:cubicBezTo>
                    <a:pt x="1686472" y="498880"/>
                    <a:pt x="1681274" y="501033"/>
                    <a:pt x="1675855" y="501033"/>
                  </a:cubicBezTo>
                  <a:lnTo>
                    <a:pt x="20435" y="501033"/>
                  </a:lnTo>
                  <a:cubicBezTo>
                    <a:pt x="9149" y="501033"/>
                    <a:pt x="0" y="491884"/>
                    <a:pt x="0" y="480598"/>
                  </a:cubicBezTo>
                  <a:lnTo>
                    <a:pt x="0" y="20435"/>
                  </a:lnTo>
                  <a:cubicBezTo>
                    <a:pt x="0" y="9149"/>
                    <a:pt x="9149" y="0"/>
                    <a:pt x="20435" y="0"/>
                  </a:cubicBez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696289" cy="548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922104" y="5295606"/>
            <a:ext cx="484681" cy="941960"/>
          </a:xfrm>
          <a:custGeom>
            <a:avLst/>
            <a:gdLst/>
            <a:ahLst/>
            <a:cxnLst/>
            <a:rect l="l" t="t" r="r" b="b"/>
            <a:pathLst>
              <a:path w="484681" h="941960">
                <a:moveTo>
                  <a:pt x="0" y="0"/>
                </a:moveTo>
                <a:lnTo>
                  <a:pt x="484681" y="0"/>
                </a:lnTo>
                <a:lnTo>
                  <a:pt x="484681" y="941959"/>
                </a:lnTo>
                <a:lnTo>
                  <a:pt x="0" y="9419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9682956" y="6413980"/>
            <a:ext cx="484681" cy="941960"/>
          </a:xfrm>
          <a:custGeom>
            <a:avLst/>
            <a:gdLst/>
            <a:ahLst/>
            <a:cxnLst/>
            <a:rect l="l" t="t" r="r" b="b"/>
            <a:pathLst>
              <a:path w="484681" h="941960">
                <a:moveTo>
                  <a:pt x="0" y="0"/>
                </a:moveTo>
                <a:lnTo>
                  <a:pt x="484681" y="0"/>
                </a:lnTo>
                <a:lnTo>
                  <a:pt x="484681" y="941959"/>
                </a:lnTo>
                <a:lnTo>
                  <a:pt x="0" y="9419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922104" y="7836140"/>
            <a:ext cx="484681" cy="941960"/>
          </a:xfrm>
          <a:custGeom>
            <a:avLst/>
            <a:gdLst/>
            <a:ahLst/>
            <a:cxnLst/>
            <a:rect l="l" t="t" r="r" b="b"/>
            <a:pathLst>
              <a:path w="484681" h="941960">
                <a:moveTo>
                  <a:pt x="0" y="0"/>
                </a:moveTo>
                <a:lnTo>
                  <a:pt x="484681" y="0"/>
                </a:lnTo>
                <a:lnTo>
                  <a:pt x="484681" y="941960"/>
                </a:lnTo>
                <a:lnTo>
                  <a:pt x="0" y="9419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6925226" y="4871187"/>
            <a:ext cx="1790796" cy="1790796"/>
          </a:xfrm>
          <a:custGeom>
            <a:avLst/>
            <a:gdLst/>
            <a:ahLst/>
            <a:cxnLst/>
            <a:rect l="l" t="t" r="r" b="b"/>
            <a:pathLst>
              <a:path w="1790796" h="1790796">
                <a:moveTo>
                  <a:pt x="0" y="0"/>
                </a:moveTo>
                <a:lnTo>
                  <a:pt x="1790797" y="0"/>
                </a:lnTo>
                <a:lnTo>
                  <a:pt x="1790797" y="1790797"/>
                </a:lnTo>
                <a:lnTo>
                  <a:pt x="0" y="179079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2614643" y="547242"/>
            <a:ext cx="15271615" cy="1813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6999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Theoretical Perspective: Biopsychosocial Model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97408" y="2701358"/>
            <a:ext cx="13047392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dirty="0"/>
              <a:t>The </a:t>
            </a:r>
            <a:r>
              <a:rPr lang="en-US" sz="3200" b="1" dirty="0"/>
              <a:t>Biopsychosocial Model</a:t>
            </a:r>
            <a:r>
              <a:rPr lang="en-US" sz="3200" dirty="0"/>
              <a:t> explains how multiple factors influence health</a:t>
            </a:r>
          </a:p>
          <a:p>
            <a:r>
              <a:rPr lang="en-US" sz="3200" dirty="0"/>
              <a:t>Developed by </a:t>
            </a:r>
            <a:r>
              <a:rPr lang="en-US" sz="3200" b="1" dirty="0"/>
              <a:t>George Engel</a:t>
            </a:r>
            <a:endParaRPr lang="en-US" sz="3200" dirty="0"/>
          </a:p>
          <a:p>
            <a:r>
              <a:rPr lang="en-US" sz="3200" dirty="0"/>
              <a:t>The model includes: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7104" y="4966565"/>
            <a:ext cx="5714403" cy="53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Biological Factors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406785" y="7528342"/>
            <a:ext cx="5714403" cy="53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Psychological factors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288395" y="5739160"/>
            <a:ext cx="5714403" cy="53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Social Factors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689420" y="5600700"/>
            <a:ext cx="5714403" cy="1292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800" dirty="0"/>
              <a:t>Genetics</a:t>
            </a:r>
          </a:p>
          <a:p>
            <a:r>
              <a:rPr lang="en-US" sz="2800" dirty="0"/>
              <a:t>Physical illness</a:t>
            </a:r>
          </a:p>
          <a:p>
            <a:r>
              <a:rPr lang="en-US" sz="2800" dirty="0"/>
              <a:t>Medical conditions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588334" y="8218998"/>
            <a:ext cx="5714403" cy="1723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800" dirty="0"/>
              <a:t>Mental health</a:t>
            </a:r>
          </a:p>
          <a:p>
            <a:r>
              <a:rPr lang="en-GB" sz="2800" dirty="0"/>
              <a:t>Emotions</a:t>
            </a:r>
          </a:p>
          <a:p>
            <a:r>
              <a:rPr lang="en-GB" sz="2800" dirty="0"/>
              <a:t>Behaviour</a:t>
            </a:r>
          </a:p>
          <a:p>
            <a:endParaRPr lang="en-GB" sz="2800" dirty="0"/>
          </a:p>
        </p:txBody>
      </p:sp>
      <p:sp>
        <p:nvSpPr>
          <p:cNvPr id="34" name="TextBox 34"/>
          <p:cNvSpPr txBox="1"/>
          <p:nvPr/>
        </p:nvSpPr>
        <p:spPr>
          <a:xfrm>
            <a:off x="10288395" y="6429816"/>
            <a:ext cx="5714403" cy="3016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800" dirty="0"/>
              <a:t>Income</a:t>
            </a:r>
          </a:p>
          <a:p>
            <a:r>
              <a:rPr lang="en-US" sz="2800" dirty="0"/>
              <a:t>Education</a:t>
            </a:r>
          </a:p>
          <a:p>
            <a:r>
              <a:rPr lang="en-US" sz="2800" dirty="0"/>
              <a:t>Social support</a:t>
            </a:r>
          </a:p>
          <a:p>
            <a:r>
              <a:rPr lang="en-US" sz="2800" dirty="0"/>
              <a:t>Encourages a holistic approach to healthcare</a:t>
            </a:r>
            <a:br>
              <a:rPr lang="en-US" sz="2800" dirty="0"/>
            </a:br>
            <a:r>
              <a:rPr lang="en-US" sz="2800" dirty="0"/>
              <a:t>(Bolton et al., 2021)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66800" y="57998"/>
            <a:ext cx="17221200" cy="10287000"/>
            <a:chOff x="0" y="0"/>
            <a:chExt cx="2504987" cy="27093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504987" cy="2709333"/>
            </a:xfrm>
            <a:custGeom>
              <a:avLst/>
              <a:gdLst/>
              <a:ahLst/>
              <a:cxnLst/>
              <a:rect l="l" t="t" r="r" b="b"/>
              <a:pathLst>
                <a:path w="2504987" h="2709333">
                  <a:moveTo>
                    <a:pt x="0" y="0"/>
                  </a:moveTo>
                  <a:lnTo>
                    <a:pt x="2504987" y="0"/>
                  </a:lnTo>
                  <a:lnTo>
                    <a:pt x="250498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504987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04320" y="4070381"/>
            <a:ext cx="1386892" cy="1352177"/>
          </a:xfrm>
          <a:custGeom>
            <a:avLst/>
            <a:gdLst/>
            <a:ahLst/>
            <a:cxnLst/>
            <a:rect l="l" t="t" r="r" b="b"/>
            <a:pathLst>
              <a:path w="1386892" h="1352177">
                <a:moveTo>
                  <a:pt x="0" y="0"/>
                </a:moveTo>
                <a:lnTo>
                  <a:pt x="1386893" y="0"/>
                </a:lnTo>
                <a:lnTo>
                  <a:pt x="1386893" y="1352177"/>
                </a:lnTo>
                <a:lnTo>
                  <a:pt x="0" y="135217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86434" y="8156621"/>
            <a:ext cx="1386892" cy="1352177"/>
          </a:xfrm>
          <a:custGeom>
            <a:avLst/>
            <a:gdLst/>
            <a:ahLst/>
            <a:cxnLst/>
            <a:rect l="l" t="t" r="r" b="b"/>
            <a:pathLst>
              <a:path w="1386892" h="1352177">
                <a:moveTo>
                  <a:pt x="0" y="0"/>
                </a:moveTo>
                <a:lnTo>
                  <a:pt x="1386893" y="0"/>
                </a:lnTo>
                <a:lnTo>
                  <a:pt x="1386893" y="1352177"/>
                </a:lnTo>
                <a:lnTo>
                  <a:pt x="0" y="135217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709070" y="4376998"/>
            <a:ext cx="1386892" cy="1352177"/>
          </a:xfrm>
          <a:custGeom>
            <a:avLst/>
            <a:gdLst/>
            <a:ahLst/>
            <a:cxnLst/>
            <a:rect l="l" t="t" r="r" b="b"/>
            <a:pathLst>
              <a:path w="1386892" h="1352177">
                <a:moveTo>
                  <a:pt x="0" y="0"/>
                </a:moveTo>
                <a:lnTo>
                  <a:pt x="1386893" y="0"/>
                </a:lnTo>
                <a:lnTo>
                  <a:pt x="1386893" y="1352177"/>
                </a:lnTo>
                <a:lnTo>
                  <a:pt x="0" y="135217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474552" y="263594"/>
            <a:ext cx="6362400" cy="1813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99"/>
              </a:lnSpc>
            </a:pPr>
            <a:r>
              <a:rPr lang="en-US" sz="6999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Policy and Governance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0418" y="2330455"/>
            <a:ext cx="8942782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dirty="0">
                <a:latin typeface="Glacial Indifference" panose="020B0604020202020204" charset="0"/>
              </a:rPr>
              <a:t>Health policies guide healthcare systems and service delivery.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491212" y="3426226"/>
            <a:ext cx="5714403" cy="530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Important Example Include: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20418" y="6449576"/>
            <a:ext cx="5714403" cy="1624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</a:rPr>
              <a:t>International organisations also influence healthcare policy:</a:t>
            </a:r>
            <a:endParaRPr lang="en-US" sz="3099" b="1" dirty="0">
              <a:solidFill>
                <a:srgbClr val="7736EA"/>
              </a:solidFill>
              <a:latin typeface="Glacial Indifference Bold"/>
              <a:ea typeface="Glacial Indifference Bold"/>
              <a:cs typeface="Glacial Indifference Bold"/>
              <a:sym typeface="Glacial Indifference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1037985" y="1932345"/>
            <a:ext cx="5714403" cy="1064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Challenges in policy implementation: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605983" y="4067898"/>
            <a:ext cx="4861617" cy="33105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/>
              <a:t>NHS Long Term Plan</a:t>
            </a:r>
          </a:p>
          <a:p>
            <a:pPr>
              <a:lnSpc>
                <a:spcPct val="130000"/>
              </a:lnSpc>
            </a:pPr>
            <a:r>
              <a:rPr lang="en-US" sz="2800" dirty="0"/>
              <a:t>Public health strategies</a:t>
            </a:r>
          </a:p>
          <a:p>
            <a:pPr>
              <a:lnSpc>
                <a:spcPct val="130000"/>
              </a:lnSpc>
            </a:pPr>
            <a:r>
              <a:rPr lang="en-US" sz="2800" dirty="0"/>
              <a:t>Mental health initiatives</a:t>
            </a:r>
          </a:p>
          <a:p>
            <a:pPr>
              <a:lnSpc>
                <a:spcPct val="130000"/>
              </a:lnSpc>
            </a:pPr>
            <a:r>
              <a:rPr lang="en-US" sz="2800" dirty="0"/>
              <a:t>Preventive healthcare policies</a:t>
            </a:r>
          </a:p>
          <a:p>
            <a:pPr>
              <a:lnSpc>
                <a:spcPct val="130000"/>
              </a:lnSpc>
            </a:pPr>
            <a:endParaRPr lang="en-GB" sz="2800" dirty="0"/>
          </a:p>
          <a:p>
            <a:pPr algn="l">
              <a:lnSpc>
                <a:spcPct val="130000"/>
              </a:lnSpc>
            </a:pPr>
            <a:endParaRPr lang="en-US" sz="27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2669011" y="8024910"/>
            <a:ext cx="5714403" cy="2195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/>
              <a:t>World Health Organization (WHO)</a:t>
            </a:r>
          </a:p>
          <a:p>
            <a:pPr>
              <a:lnSpc>
                <a:spcPct val="130000"/>
              </a:lnSpc>
            </a:pPr>
            <a:r>
              <a:rPr lang="en-US" sz="2800" dirty="0"/>
              <a:t>United Nations</a:t>
            </a:r>
          </a:p>
          <a:p>
            <a:pPr>
              <a:lnSpc>
                <a:spcPct val="130000"/>
              </a:lnSpc>
            </a:pPr>
            <a:r>
              <a:rPr lang="en-US" sz="2800" dirty="0"/>
              <a:t>Global health partnerships</a:t>
            </a:r>
          </a:p>
          <a:p>
            <a:pPr>
              <a:lnSpc>
                <a:spcPct val="130000"/>
              </a:lnSpc>
            </a:pPr>
            <a:endParaRPr lang="en-GB" sz="2800" dirty="0"/>
          </a:p>
        </p:txBody>
      </p:sp>
      <p:sp>
        <p:nvSpPr>
          <p:cNvPr id="26" name="TextBox 26"/>
          <p:cNvSpPr txBox="1"/>
          <p:nvPr/>
        </p:nvSpPr>
        <p:spPr>
          <a:xfrm>
            <a:off x="11194324" y="3277868"/>
            <a:ext cx="5714403" cy="4991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World Health Organization (WHO)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United Nations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Global health partnerships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Limited funding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Workforce shortages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Increasing demand for healthcare services</a:t>
            </a:r>
            <a:br>
              <a:rPr lang="en-US" sz="2800" dirty="0">
                <a:latin typeface="Glacial Indifference" panose="020B0604020202020204" charset="0"/>
              </a:rPr>
            </a:br>
            <a:r>
              <a:rPr lang="en-US" sz="2800" dirty="0">
                <a:latin typeface="Glacial Indifference" panose="020B0604020202020204" charset="0"/>
              </a:rPr>
              <a:t>(The King's Fund, 2024)</a:t>
            </a:r>
          </a:p>
          <a:p>
            <a:pPr>
              <a:lnSpc>
                <a:spcPct val="130000"/>
              </a:lnSpc>
            </a:pPr>
            <a:endParaRPr lang="en-GB" sz="2800" dirty="0">
              <a:latin typeface="Glacial Indifference" panose="020B0604020202020204" charset="0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16092149" y="-2270373"/>
            <a:ext cx="4744486" cy="4866221"/>
          </a:xfrm>
          <a:custGeom>
            <a:avLst/>
            <a:gdLst/>
            <a:ahLst/>
            <a:cxnLst/>
            <a:rect l="l" t="t" r="r" b="b"/>
            <a:pathLst>
              <a:path w="4744486" h="4866221">
                <a:moveTo>
                  <a:pt x="0" y="0"/>
                </a:moveTo>
                <a:lnTo>
                  <a:pt x="4744486" y="0"/>
                </a:lnTo>
                <a:lnTo>
                  <a:pt x="4744486" y="4866221"/>
                </a:lnTo>
                <a:lnTo>
                  <a:pt x="0" y="48662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6928780" y="1356012"/>
            <a:ext cx="1535612" cy="1535612"/>
          </a:xfrm>
          <a:custGeom>
            <a:avLst/>
            <a:gdLst/>
            <a:ahLst/>
            <a:cxnLst/>
            <a:rect l="l" t="t" r="r" b="b"/>
            <a:pathLst>
              <a:path w="1535612" h="1535612">
                <a:moveTo>
                  <a:pt x="0" y="0"/>
                </a:moveTo>
                <a:lnTo>
                  <a:pt x="1535612" y="0"/>
                </a:lnTo>
                <a:lnTo>
                  <a:pt x="1535612" y="1535612"/>
                </a:lnTo>
                <a:lnTo>
                  <a:pt x="0" y="153561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26">
            <a:extLst>
              <a:ext uri="{FF2B5EF4-FFF2-40B4-BE49-F238E27FC236}">
                <a16:creationId xmlns:a16="http://schemas.microsoft.com/office/drawing/2014/main" id="{58E2EC4B-579D-8F66-845A-50D9AD71A780}"/>
              </a:ext>
            </a:extLst>
          </p:cNvPr>
          <p:cNvSpPr txBox="1"/>
          <p:nvPr/>
        </p:nvSpPr>
        <p:spPr>
          <a:xfrm>
            <a:off x="10515599" y="7839066"/>
            <a:ext cx="7477397" cy="16341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/>
              <a:t>Prevention, early intervention, and reducing inequalities are key priorities for improving health in England (UK Government, 2020).</a:t>
            </a:r>
            <a:endParaRPr lang="en-GB" sz="2800" dirty="0">
              <a:latin typeface="Glacial Indifference" panose="020B060402020202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848849"/>
            <a:ext cx="18288000" cy="9853849"/>
            <a:chOff x="0" y="0"/>
            <a:chExt cx="4816593" cy="16675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667592"/>
            </a:xfrm>
            <a:custGeom>
              <a:avLst/>
              <a:gdLst/>
              <a:ahLst/>
              <a:cxnLst/>
              <a:rect l="l" t="t" r="r" b="b"/>
              <a:pathLst>
                <a:path w="4816592" h="1667592">
                  <a:moveTo>
                    <a:pt x="0" y="0"/>
                  </a:moveTo>
                  <a:lnTo>
                    <a:pt x="4816592" y="0"/>
                  </a:lnTo>
                  <a:lnTo>
                    <a:pt x="4816592" y="1667592"/>
                  </a:lnTo>
                  <a:lnTo>
                    <a:pt x="0" y="1667592"/>
                  </a:lnTo>
                  <a:close/>
                </a:path>
              </a:pathLst>
            </a:custGeom>
            <a:solidFill>
              <a:srgbClr val="FFFF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17152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645811" y="1153386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2"/>
                </a:lnTo>
                <a:lnTo>
                  <a:pt x="0" y="13071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6770516" y="1203070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2"/>
                </a:lnTo>
                <a:lnTo>
                  <a:pt x="0" y="13071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615873" y="5183839"/>
            <a:ext cx="5714403" cy="1064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Examples of service delivery approaches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27655" y="6540712"/>
            <a:ext cx="5714403" cy="2750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Community healthcare programmes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Preventive health services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Mental health support services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Holistic patient care</a:t>
            </a:r>
          </a:p>
          <a:p>
            <a:pPr>
              <a:lnSpc>
                <a:spcPct val="130000"/>
              </a:lnSpc>
            </a:pPr>
            <a:endParaRPr lang="en-GB" sz="2800" dirty="0">
              <a:latin typeface="Glacial Indifference" panose="020B0604020202020204" charset="0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2252775" y="5143500"/>
            <a:ext cx="6440599" cy="3933456"/>
            <a:chOff x="0" y="0"/>
            <a:chExt cx="1696289" cy="44822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696289" cy="448226"/>
            </a:xfrm>
            <a:custGeom>
              <a:avLst/>
              <a:gdLst/>
              <a:ahLst/>
              <a:cxnLst/>
              <a:rect l="l" t="t" r="r" b="b"/>
              <a:pathLst>
                <a:path w="1696289" h="448226">
                  <a:moveTo>
                    <a:pt x="20435" y="0"/>
                  </a:moveTo>
                  <a:lnTo>
                    <a:pt x="1675855" y="0"/>
                  </a:lnTo>
                  <a:cubicBezTo>
                    <a:pt x="1687140" y="0"/>
                    <a:pt x="1696289" y="9149"/>
                    <a:pt x="1696289" y="20435"/>
                  </a:cubicBezTo>
                  <a:lnTo>
                    <a:pt x="1696289" y="427791"/>
                  </a:lnTo>
                  <a:cubicBezTo>
                    <a:pt x="1696289" y="433211"/>
                    <a:pt x="1694137" y="438408"/>
                    <a:pt x="1690304" y="442241"/>
                  </a:cubicBezTo>
                  <a:cubicBezTo>
                    <a:pt x="1686472" y="446073"/>
                    <a:pt x="1681274" y="448226"/>
                    <a:pt x="1675855" y="448226"/>
                  </a:cubicBezTo>
                  <a:lnTo>
                    <a:pt x="20435" y="448226"/>
                  </a:lnTo>
                  <a:cubicBezTo>
                    <a:pt x="15015" y="448226"/>
                    <a:pt x="9818" y="446073"/>
                    <a:pt x="5985" y="442241"/>
                  </a:cubicBezTo>
                  <a:cubicBezTo>
                    <a:pt x="2153" y="438408"/>
                    <a:pt x="0" y="433211"/>
                    <a:pt x="0" y="427791"/>
                  </a:cubicBezTo>
                  <a:lnTo>
                    <a:pt x="0" y="20435"/>
                  </a:lnTo>
                  <a:cubicBezTo>
                    <a:pt x="0" y="9149"/>
                    <a:pt x="9149" y="0"/>
                    <a:pt x="20435" y="0"/>
                  </a:cubicBezTo>
                  <a:close/>
                </a:path>
              </a:pathLst>
            </a:custGeom>
            <a:ln w="38100" cap="sq">
              <a:solidFill>
                <a:srgbClr val="B8D536"/>
              </a:solidFill>
              <a:prstDash val="lgDash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696289" cy="495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435361" y="1398871"/>
            <a:ext cx="16654377" cy="9155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Service Delivery in Healthcare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671211" y="3723206"/>
            <a:ext cx="13105637" cy="516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200" dirty="0">
                <a:latin typeface="Glacial Indifference" panose="020B0604020202020204" charset="0"/>
              </a:rPr>
              <a:t>Healthcare systems increasingly use integrated and person-</a:t>
            </a:r>
            <a:r>
              <a:rPr lang="en-US" sz="3200" dirty="0" err="1">
                <a:latin typeface="Glacial Indifference" panose="020B0604020202020204" charset="0"/>
              </a:rPr>
              <a:t>centred</a:t>
            </a:r>
            <a:r>
              <a:rPr lang="en-US" sz="3200" dirty="0">
                <a:latin typeface="Glacial Indifference" panose="020B0604020202020204" charset="0"/>
              </a:rPr>
              <a:t> care</a:t>
            </a:r>
            <a:endParaRPr lang="en-US" sz="3099" dirty="0">
              <a:solidFill>
                <a:srgbClr val="000000"/>
              </a:solidFill>
              <a:latin typeface="Glacial Indifference" panose="020B0604020202020204" charset="0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15404839" y="9569320"/>
            <a:ext cx="1435361" cy="1435361"/>
          </a:xfrm>
          <a:custGeom>
            <a:avLst/>
            <a:gdLst/>
            <a:ahLst/>
            <a:cxnLst/>
            <a:rect l="l" t="t" r="r" b="b"/>
            <a:pathLst>
              <a:path w="1435361" h="1435361">
                <a:moveTo>
                  <a:pt x="0" y="0"/>
                </a:moveTo>
                <a:lnTo>
                  <a:pt x="1435360" y="0"/>
                </a:lnTo>
                <a:lnTo>
                  <a:pt x="1435360" y="1435360"/>
                </a:lnTo>
                <a:lnTo>
                  <a:pt x="0" y="14353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0" y="7235459"/>
            <a:ext cx="1435361" cy="1435361"/>
          </a:xfrm>
          <a:custGeom>
            <a:avLst/>
            <a:gdLst/>
            <a:ahLst/>
            <a:cxnLst/>
            <a:rect l="l" t="t" r="r" b="b"/>
            <a:pathLst>
              <a:path w="1435361" h="1435361">
                <a:moveTo>
                  <a:pt x="0" y="0"/>
                </a:moveTo>
                <a:lnTo>
                  <a:pt x="1435361" y="0"/>
                </a:lnTo>
                <a:lnTo>
                  <a:pt x="1435361" y="1435361"/>
                </a:lnTo>
                <a:lnTo>
                  <a:pt x="0" y="143536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TextBox 8">
            <a:extLst>
              <a:ext uri="{FF2B5EF4-FFF2-40B4-BE49-F238E27FC236}">
                <a16:creationId xmlns:a16="http://schemas.microsoft.com/office/drawing/2014/main" id="{E9056E01-EBAC-CB70-5439-2D3BBB24EF0E}"/>
              </a:ext>
            </a:extLst>
          </p:cNvPr>
          <p:cNvSpPr txBox="1"/>
          <p:nvPr/>
        </p:nvSpPr>
        <p:spPr>
          <a:xfrm>
            <a:off x="10439234" y="5107639"/>
            <a:ext cx="5714403" cy="1615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Technology is also transforming healthcare delivery</a:t>
            </a:r>
          </a:p>
        </p:txBody>
      </p:sp>
      <p:sp>
        <p:nvSpPr>
          <p:cNvPr id="49" name="TextBox 12">
            <a:extLst>
              <a:ext uri="{FF2B5EF4-FFF2-40B4-BE49-F238E27FC236}">
                <a16:creationId xmlns:a16="http://schemas.microsoft.com/office/drawing/2014/main" id="{F28B4B96-F62A-1C9A-7DD7-F803FD80F6C0}"/>
              </a:ext>
            </a:extLst>
          </p:cNvPr>
          <p:cNvSpPr txBox="1"/>
          <p:nvPr/>
        </p:nvSpPr>
        <p:spPr>
          <a:xfrm>
            <a:off x="10651016" y="6799064"/>
            <a:ext cx="5714403" cy="3016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800" dirty="0"/>
              <a:t>Telehealth consultations</a:t>
            </a:r>
          </a:p>
          <a:p>
            <a:r>
              <a:rPr lang="en-US" sz="2800" dirty="0"/>
              <a:t>Artificial intelligence for diagnosis</a:t>
            </a:r>
          </a:p>
          <a:p>
            <a:r>
              <a:rPr lang="en-US" sz="2800" dirty="0"/>
              <a:t>Wearable health monitoring devices</a:t>
            </a:r>
          </a:p>
          <a:p>
            <a:r>
              <a:rPr lang="en-US" sz="2800" dirty="0"/>
              <a:t>Digital health records (National Institutes of Health, 2023).</a:t>
            </a:r>
          </a:p>
          <a:p>
            <a:endParaRPr lang="en-US" sz="2800" dirty="0"/>
          </a:p>
          <a:p>
            <a:endParaRPr lang="en-GB" sz="2800" dirty="0"/>
          </a:p>
        </p:txBody>
      </p:sp>
      <p:grpSp>
        <p:nvGrpSpPr>
          <p:cNvPr id="50" name="Group 16">
            <a:extLst>
              <a:ext uri="{FF2B5EF4-FFF2-40B4-BE49-F238E27FC236}">
                <a16:creationId xmlns:a16="http://schemas.microsoft.com/office/drawing/2014/main" id="{74BC2CE0-6DA4-D29B-90F9-497A85F4F319}"/>
              </a:ext>
            </a:extLst>
          </p:cNvPr>
          <p:cNvGrpSpPr/>
          <p:nvPr/>
        </p:nvGrpSpPr>
        <p:grpSpPr>
          <a:xfrm>
            <a:off x="10076136" y="5067300"/>
            <a:ext cx="6440599" cy="3933456"/>
            <a:chOff x="0" y="0"/>
            <a:chExt cx="1696289" cy="448226"/>
          </a:xfrm>
        </p:grpSpPr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29B5B1ED-F925-8302-4CF9-9E1E6F2D767F}"/>
                </a:ext>
              </a:extLst>
            </p:cNvPr>
            <p:cNvSpPr/>
            <p:nvPr/>
          </p:nvSpPr>
          <p:spPr>
            <a:xfrm>
              <a:off x="0" y="0"/>
              <a:ext cx="1696289" cy="448226"/>
            </a:xfrm>
            <a:custGeom>
              <a:avLst/>
              <a:gdLst/>
              <a:ahLst/>
              <a:cxnLst/>
              <a:rect l="l" t="t" r="r" b="b"/>
              <a:pathLst>
                <a:path w="1696289" h="448226">
                  <a:moveTo>
                    <a:pt x="20435" y="0"/>
                  </a:moveTo>
                  <a:lnTo>
                    <a:pt x="1675855" y="0"/>
                  </a:lnTo>
                  <a:cubicBezTo>
                    <a:pt x="1687140" y="0"/>
                    <a:pt x="1696289" y="9149"/>
                    <a:pt x="1696289" y="20435"/>
                  </a:cubicBezTo>
                  <a:lnTo>
                    <a:pt x="1696289" y="427791"/>
                  </a:lnTo>
                  <a:cubicBezTo>
                    <a:pt x="1696289" y="433211"/>
                    <a:pt x="1694137" y="438408"/>
                    <a:pt x="1690304" y="442241"/>
                  </a:cubicBezTo>
                  <a:cubicBezTo>
                    <a:pt x="1686472" y="446073"/>
                    <a:pt x="1681274" y="448226"/>
                    <a:pt x="1675855" y="448226"/>
                  </a:cubicBezTo>
                  <a:lnTo>
                    <a:pt x="20435" y="448226"/>
                  </a:lnTo>
                  <a:cubicBezTo>
                    <a:pt x="15015" y="448226"/>
                    <a:pt x="9818" y="446073"/>
                    <a:pt x="5985" y="442241"/>
                  </a:cubicBezTo>
                  <a:cubicBezTo>
                    <a:pt x="2153" y="438408"/>
                    <a:pt x="0" y="433211"/>
                    <a:pt x="0" y="427791"/>
                  </a:cubicBezTo>
                  <a:lnTo>
                    <a:pt x="0" y="20435"/>
                  </a:lnTo>
                  <a:cubicBezTo>
                    <a:pt x="0" y="9149"/>
                    <a:pt x="9149" y="0"/>
                    <a:pt x="20435" y="0"/>
                  </a:cubicBezTo>
                  <a:close/>
                </a:path>
              </a:pathLst>
            </a:custGeom>
            <a:ln w="38100" cap="sq">
              <a:solidFill>
                <a:srgbClr val="B8D536"/>
              </a:solidFill>
              <a:prstDash val="lgDash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18">
              <a:extLst>
                <a:ext uri="{FF2B5EF4-FFF2-40B4-BE49-F238E27FC236}">
                  <a16:creationId xmlns:a16="http://schemas.microsoft.com/office/drawing/2014/main" id="{BBDC7205-B7E2-7CEA-56F4-6A411352A0DC}"/>
                </a:ext>
              </a:extLst>
            </p:cNvPr>
            <p:cNvSpPr txBox="1"/>
            <p:nvPr/>
          </p:nvSpPr>
          <p:spPr>
            <a:xfrm>
              <a:off x="0" y="-47625"/>
              <a:ext cx="1696289" cy="495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54" name="TextBox 35">
            <a:extLst>
              <a:ext uri="{FF2B5EF4-FFF2-40B4-BE49-F238E27FC236}">
                <a16:creationId xmlns:a16="http://schemas.microsoft.com/office/drawing/2014/main" id="{A20FD1C3-198D-04B9-C5FD-853A23CF2CD7}"/>
              </a:ext>
            </a:extLst>
          </p:cNvPr>
          <p:cNvSpPr txBox="1"/>
          <p:nvPr/>
        </p:nvSpPr>
        <p:spPr>
          <a:xfrm>
            <a:off x="1898192" y="9423445"/>
            <a:ext cx="14027608" cy="516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200" dirty="0">
                <a:latin typeface="Glacial Indifference" panose="020B0604020202020204" charset="0"/>
              </a:rPr>
              <a:t>These technologies improve access, efficiency and quality of care (Topol, 2021) </a:t>
            </a:r>
            <a:endParaRPr lang="en-US" sz="3099" dirty="0">
              <a:solidFill>
                <a:srgbClr val="000000"/>
              </a:solidFill>
              <a:latin typeface="Glacial Indifference" panose="020B0604020202020204" charset="0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is a colorful, abstract illustration featuring a green background with various geometric shapes and a grid layout, including stars, circles, and other simple, stylized elements.&#10;&#10;AI-generated content may be incorrect.">
            <a:extLst>
              <a:ext uri="{FF2B5EF4-FFF2-40B4-BE49-F238E27FC236}">
                <a16:creationId xmlns:a16="http://schemas.microsoft.com/office/drawing/2014/main" id="{B9519124-A440-62C0-7C92-4DA012A3D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6700"/>
            <a:ext cx="18288000" cy="9753600"/>
          </a:xfrm>
          <a:prstGeom prst="rect">
            <a:avLst/>
          </a:prstGeom>
        </p:spPr>
      </p:pic>
      <p:sp>
        <p:nvSpPr>
          <p:cNvPr id="4" name="TextBox 34">
            <a:extLst>
              <a:ext uri="{FF2B5EF4-FFF2-40B4-BE49-F238E27FC236}">
                <a16:creationId xmlns:a16="http://schemas.microsoft.com/office/drawing/2014/main" id="{94314AAF-6D7F-6F9B-156E-58D221CF412F}"/>
              </a:ext>
            </a:extLst>
          </p:cNvPr>
          <p:cNvSpPr txBox="1"/>
          <p:nvPr/>
        </p:nvSpPr>
        <p:spPr>
          <a:xfrm>
            <a:off x="609601" y="875275"/>
            <a:ext cx="10972800" cy="9155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Public Health Initiative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D79829D2-99BC-A65D-99BB-1D562D8AE999}"/>
              </a:ext>
            </a:extLst>
          </p:cNvPr>
          <p:cNvSpPr txBox="1"/>
          <p:nvPr/>
        </p:nvSpPr>
        <p:spPr>
          <a:xfrm>
            <a:off x="2743201" y="1911846"/>
            <a:ext cx="12725400" cy="61093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800" dirty="0">
                <a:latin typeface="Glacial Indifference" panose="020B0604020202020204" charset="0"/>
              </a:rPr>
              <a:t>Public health campaigns aim to promote healthy behaviours and prevent disease</a:t>
            </a:r>
          </a:p>
          <a:p>
            <a:r>
              <a:rPr lang="en-US" sz="2800" dirty="0">
                <a:latin typeface="Glacial Indifference" panose="020B0604020202020204" charset="0"/>
              </a:rPr>
              <a:t>Examples in the UK include:</a:t>
            </a:r>
          </a:p>
          <a:p>
            <a:endParaRPr lang="en-US" sz="2800" dirty="0">
              <a:latin typeface="Glacial Indifference" panose="020B0604020202020204" charset="0"/>
            </a:endParaRPr>
          </a:p>
          <a:p>
            <a:endParaRPr lang="en-US" sz="2800" dirty="0">
              <a:latin typeface="Glacial Indifference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Promotes healthy eating and physical activity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Focuses on reducing childhood obesity</a:t>
            </a:r>
          </a:p>
          <a:p>
            <a:endParaRPr lang="en-US" sz="2800" b="1" dirty="0">
              <a:latin typeface="Glacial Indifference" panose="020B0604020202020204" charset="0"/>
            </a:endParaRPr>
          </a:p>
          <a:p>
            <a:endParaRPr lang="en-US" sz="2800" dirty="0">
              <a:latin typeface="Glacial Indifference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Encourages people to quit smoking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Provides support programmes</a:t>
            </a:r>
          </a:p>
          <a:p>
            <a:endParaRPr lang="en-US" sz="500" dirty="0">
              <a:latin typeface="Glacial Indifference" panose="020B0604020202020204" charset="0"/>
            </a:endParaRPr>
          </a:p>
          <a:p>
            <a:r>
              <a:rPr lang="en-US" sz="2800" dirty="0">
                <a:latin typeface="Glacial Indifference" panose="020B0604020202020204" charset="0"/>
              </a:rPr>
              <a:t>Public health initiatives help: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Reduce chronic diseases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Improve population health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Support SDG 3 goals (NHS England, 2023)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A97B38-D51E-20B6-2311-6CB4875205ED}"/>
              </a:ext>
            </a:extLst>
          </p:cNvPr>
          <p:cNvSpPr txBox="1"/>
          <p:nvPr/>
        </p:nvSpPr>
        <p:spPr>
          <a:xfrm>
            <a:off x="2857499" y="2843399"/>
            <a:ext cx="2565418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100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Change4life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53A299-D8CA-BE14-98F6-0AE2E3CF1163}"/>
              </a:ext>
            </a:extLst>
          </p:cNvPr>
          <p:cNvSpPr txBox="1"/>
          <p:nvPr/>
        </p:nvSpPr>
        <p:spPr>
          <a:xfrm>
            <a:off x="2743201" y="4535000"/>
            <a:ext cx="2489218" cy="608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2800" b="1" dirty="0">
                <a:solidFill>
                  <a:srgbClr val="7736EA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Stoptober</a:t>
            </a:r>
          </a:p>
        </p:txBody>
      </p:sp>
      <p:sp>
        <p:nvSpPr>
          <p:cNvPr id="7" name="TextBox 17">
            <a:extLst>
              <a:ext uri="{FF2B5EF4-FFF2-40B4-BE49-F238E27FC236}">
                <a16:creationId xmlns:a16="http://schemas.microsoft.com/office/drawing/2014/main" id="{A50E46E0-6865-DFD5-A05D-C363EB6FFF10}"/>
              </a:ext>
            </a:extLst>
          </p:cNvPr>
          <p:cNvSpPr txBox="1"/>
          <p:nvPr/>
        </p:nvSpPr>
        <p:spPr>
          <a:xfrm>
            <a:off x="4871845" y="8154910"/>
            <a:ext cx="9682355" cy="8617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800" dirty="0"/>
              <a:t>Public health campaigns help promote healthy behaviours and prevent disease (Department of Health and Social Care, 2024).</a:t>
            </a:r>
            <a:endParaRPr lang="en-US" sz="2800" dirty="0">
              <a:latin typeface="Glacial Indifferenc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342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features a vibrant, abstract composition with colorful, overlapping geometric shapes in a white background.&#10;&#10;AI-generated content may be incorrect.">
            <a:extLst>
              <a:ext uri="{FF2B5EF4-FFF2-40B4-BE49-F238E27FC236}">
                <a16:creationId xmlns:a16="http://schemas.microsoft.com/office/drawing/2014/main" id="{9D62CF22-2A54-7EFF-8420-1D3630C9B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Box 34">
            <a:extLst>
              <a:ext uri="{FF2B5EF4-FFF2-40B4-BE49-F238E27FC236}">
                <a16:creationId xmlns:a16="http://schemas.microsoft.com/office/drawing/2014/main" id="{D0A6BD3F-183F-74D6-305B-D42D197A0403}"/>
              </a:ext>
            </a:extLst>
          </p:cNvPr>
          <p:cNvSpPr txBox="1"/>
          <p:nvPr/>
        </p:nvSpPr>
        <p:spPr>
          <a:xfrm>
            <a:off x="381000" y="419100"/>
            <a:ext cx="16654377" cy="9155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600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Equity and </a:t>
            </a:r>
            <a:r>
              <a:rPr lang="en-US" sz="6600" b="1" dirty="0" err="1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Aaccess</a:t>
            </a:r>
            <a:r>
              <a:rPr lang="en-US" sz="6600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to Healthcare</a:t>
            </a:r>
          </a:p>
        </p:txBody>
      </p:sp>
      <p:sp>
        <p:nvSpPr>
          <p:cNvPr id="7" name="TextBox 17">
            <a:extLst>
              <a:ext uri="{FF2B5EF4-FFF2-40B4-BE49-F238E27FC236}">
                <a16:creationId xmlns:a16="http://schemas.microsoft.com/office/drawing/2014/main" id="{6680A063-0D7B-D4D5-3ABF-0498767A0F96}"/>
              </a:ext>
            </a:extLst>
          </p:cNvPr>
          <p:cNvSpPr txBox="1"/>
          <p:nvPr/>
        </p:nvSpPr>
        <p:spPr>
          <a:xfrm>
            <a:off x="2209800" y="1638300"/>
            <a:ext cx="15956138" cy="78876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800" dirty="0"/>
              <a:t>Health inequalities remain a major challenge globally.</a:t>
            </a:r>
          </a:p>
          <a:p>
            <a:pPr>
              <a:lnSpc>
                <a:spcPct val="120000"/>
              </a:lnSpc>
            </a:pPr>
            <a:r>
              <a:rPr lang="en-US" sz="2800" b="1" dirty="0"/>
              <a:t>Key factors influencing healthcare access: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Income and poverty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Education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Housing conditions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Employment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Geographic location</a:t>
            </a:r>
          </a:p>
          <a:p>
            <a:pPr>
              <a:lnSpc>
                <a:spcPct val="120000"/>
              </a:lnSpc>
            </a:pPr>
            <a:endParaRPr lang="en-US" sz="700" dirty="0"/>
          </a:p>
          <a:p>
            <a:pPr>
              <a:lnSpc>
                <a:spcPct val="120000"/>
              </a:lnSpc>
            </a:pPr>
            <a:r>
              <a:rPr lang="en-US" sz="2800" b="1" dirty="0"/>
              <a:t>These factors are called social determinants of health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Health inequalities can lead to: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Poorer health outcomes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Limited healthcare access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Increased disease risk</a:t>
            </a:r>
          </a:p>
          <a:p>
            <a:pPr>
              <a:lnSpc>
                <a:spcPct val="120000"/>
              </a:lnSpc>
            </a:pPr>
            <a:endParaRPr lang="en-US" sz="200" dirty="0"/>
          </a:p>
          <a:p>
            <a:pPr>
              <a:lnSpc>
                <a:spcPct val="120000"/>
              </a:lnSpc>
            </a:pPr>
            <a:r>
              <a:rPr lang="en-US" sz="2800" dirty="0"/>
              <a:t>Addressing inequalities is essential for sustainable healthcare systems (Marmot et al., 2020).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People in more deprived areas experience poorer health outcomes and shorter life expectancy </a:t>
            </a:r>
          </a:p>
          <a:p>
            <a:pPr>
              <a:lnSpc>
                <a:spcPct val="120000"/>
              </a:lnSpc>
            </a:pPr>
            <a:r>
              <a:rPr lang="en-US" sz="2800" dirty="0"/>
              <a:t>(Office for National Statistics, 2023).</a:t>
            </a:r>
          </a:p>
        </p:txBody>
      </p:sp>
    </p:spTree>
    <p:extLst>
      <p:ext uri="{BB962C8B-B14F-4D97-AF65-F5344CB8AC3E}">
        <p14:creationId xmlns:p14="http://schemas.microsoft.com/office/powerpoint/2010/main" val="1234926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minimalistic, abstract design with a gradient of vibrant colors including purple, yellow, orange, and green, featuring small, colorful stars and crosses arranged on a white background.&#10;&#10;AI-generated content may be incorrect.">
            <a:extLst>
              <a:ext uri="{FF2B5EF4-FFF2-40B4-BE49-F238E27FC236}">
                <a16:creationId xmlns:a16="http://schemas.microsoft.com/office/drawing/2014/main" id="{A18DCCB3-68FD-35AB-C80C-1AD463D7F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300"/>
            <a:ext cx="18288000" cy="10172700"/>
          </a:xfrm>
          <a:prstGeom prst="rect">
            <a:avLst/>
          </a:prstGeom>
        </p:spPr>
      </p:pic>
      <p:sp>
        <p:nvSpPr>
          <p:cNvPr id="4" name="TextBox 34">
            <a:extLst>
              <a:ext uri="{FF2B5EF4-FFF2-40B4-BE49-F238E27FC236}">
                <a16:creationId xmlns:a16="http://schemas.microsoft.com/office/drawing/2014/main" id="{48A82F59-FD45-E1CB-CC12-ED260E333937}"/>
              </a:ext>
            </a:extLst>
          </p:cNvPr>
          <p:cNvSpPr txBox="1"/>
          <p:nvPr/>
        </p:nvSpPr>
        <p:spPr>
          <a:xfrm>
            <a:off x="914400" y="876300"/>
            <a:ext cx="16654377" cy="9155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Recommendations</a:t>
            </a:r>
          </a:p>
        </p:txBody>
      </p:sp>
      <p:sp>
        <p:nvSpPr>
          <p:cNvPr id="5" name="TextBox 17">
            <a:extLst>
              <a:ext uri="{FF2B5EF4-FFF2-40B4-BE49-F238E27FC236}">
                <a16:creationId xmlns:a16="http://schemas.microsoft.com/office/drawing/2014/main" id="{5E50CEF5-5CF0-526F-2124-F390E9A434FC}"/>
              </a:ext>
            </a:extLst>
          </p:cNvPr>
          <p:cNvSpPr txBox="1"/>
          <p:nvPr/>
        </p:nvSpPr>
        <p:spPr>
          <a:xfrm>
            <a:off x="3200400" y="2324100"/>
            <a:ext cx="14173200" cy="53912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To improve health, wellbeing and sustainability:</a:t>
            </a:r>
          </a:p>
          <a:p>
            <a:pPr>
              <a:lnSpc>
                <a:spcPct val="130000"/>
              </a:lnSpc>
            </a:pPr>
            <a:endParaRPr lang="en-US" sz="1000" dirty="0">
              <a:latin typeface="Glacial Indifference" panose="020B0604020202020204" charset="0"/>
            </a:endParaRP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Increase investment in preventive healthcare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Strengthen public health education programmes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Improve access to digital healthcare services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Reduce healthcare inequalities through targeted policies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Encourage collaboration between healthcare providers and communities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Glacial Indifference" panose="020B0604020202020204" charset="0"/>
              </a:rPr>
              <a:t>Support sustainable healthcare practices</a:t>
            </a:r>
          </a:p>
          <a:p>
            <a:pPr marL="457200" indent="-4572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Lower pollution improves health and supports sustainable healthcare (UK Government, 2023).</a:t>
            </a:r>
            <a:endParaRPr lang="en-US" sz="2800" dirty="0">
              <a:latin typeface="Glacial Indifference" panose="020B0604020202020204" charset="0"/>
            </a:endParaRPr>
          </a:p>
          <a:p>
            <a:pPr>
              <a:lnSpc>
                <a:spcPct val="130000"/>
              </a:lnSpc>
            </a:pPr>
            <a:endParaRPr lang="en-US" sz="1000" dirty="0">
              <a:latin typeface="Glacial Indifference" panose="020B0604020202020204" charset="0"/>
            </a:endParaRP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These strategies can improve population health and healthcare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2831936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92212" y="1006494"/>
            <a:ext cx="17409434" cy="9280506"/>
          </a:xfrm>
          <a:custGeom>
            <a:avLst/>
            <a:gdLst/>
            <a:ahLst/>
            <a:cxnLst/>
            <a:rect l="l" t="t" r="r" b="b"/>
            <a:pathLst>
              <a:path w="8301022" h="8251806">
                <a:moveTo>
                  <a:pt x="0" y="0"/>
                </a:moveTo>
                <a:lnTo>
                  <a:pt x="8301022" y="0"/>
                </a:lnTo>
                <a:lnTo>
                  <a:pt x="8301022" y="8251806"/>
                </a:lnTo>
                <a:lnTo>
                  <a:pt x="0" y="825180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102736" y="1636511"/>
            <a:ext cx="1213928" cy="1307173"/>
          </a:xfrm>
          <a:custGeom>
            <a:avLst/>
            <a:gdLst/>
            <a:ahLst/>
            <a:cxnLst/>
            <a:rect l="l" t="t" r="r" b="b"/>
            <a:pathLst>
              <a:path w="1213928" h="1307173">
                <a:moveTo>
                  <a:pt x="0" y="0"/>
                </a:moveTo>
                <a:lnTo>
                  <a:pt x="1213928" y="0"/>
                </a:lnTo>
                <a:lnTo>
                  <a:pt x="1213928" y="1307173"/>
                </a:lnTo>
                <a:lnTo>
                  <a:pt x="0" y="130717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102736" y="8362649"/>
            <a:ext cx="1924351" cy="1924351"/>
          </a:xfrm>
          <a:custGeom>
            <a:avLst/>
            <a:gdLst/>
            <a:ahLst/>
            <a:cxnLst/>
            <a:rect l="l" t="t" r="r" b="b"/>
            <a:pathLst>
              <a:path w="1924351" h="1924351">
                <a:moveTo>
                  <a:pt x="0" y="0"/>
                </a:moveTo>
                <a:lnTo>
                  <a:pt x="1924350" y="0"/>
                </a:lnTo>
                <a:lnTo>
                  <a:pt x="1924350" y="1924351"/>
                </a:lnTo>
                <a:lnTo>
                  <a:pt x="0" y="192435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962800" y="2038323"/>
            <a:ext cx="6362400" cy="93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Conclusion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438400" y="4000500"/>
            <a:ext cx="14275113" cy="38708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Health, wellbeing and sustainable development are strongly interconnected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Sustainable Development Goal 3 highlights the importance of global health improvement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Holistic healthcare approaches improve patient outcomes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Public health initiatives and technology support healthcare delivery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However, challenges such as inequalities and limited resources remain</a:t>
            </a:r>
          </a:p>
          <a:p>
            <a:pPr>
              <a:lnSpc>
                <a:spcPct val="130000"/>
              </a:lnSpc>
            </a:pPr>
            <a:r>
              <a:rPr lang="en-US" sz="2800" dirty="0">
                <a:latin typeface="Glacial Indifference" panose="020B0604020202020204" charset="0"/>
              </a:rPr>
              <a:t>Sustainable healthcare systems require </a:t>
            </a:r>
            <a:r>
              <a:rPr lang="en-US" sz="2800" b="1" dirty="0">
                <a:latin typeface="Glacial Indifference" panose="020B0604020202020204" charset="0"/>
              </a:rPr>
              <a:t>continuous policy development and collaboration</a:t>
            </a:r>
            <a:endParaRPr lang="en-US" sz="2800" dirty="0">
              <a:latin typeface="Glacial Indifference" panose="020B0604020202020204" charset="0"/>
            </a:endParaRPr>
          </a:p>
          <a:p>
            <a:pPr>
              <a:lnSpc>
                <a:spcPct val="130000"/>
              </a:lnSpc>
            </a:pPr>
            <a:endParaRPr lang="en-GB" sz="2800" dirty="0">
              <a:latin typeface="Glacial Indifference" panose="020B0604020202020204" charset="0"/>
            </a:endParaRPr>
          </a:p>
        </p:txBody>
      </p:sp>
      <p:sp>
        <p:nvSpPr>
          <p:cNvPr id="13" name="Freeform 13"/>
          <p:cNvSpPr/>
          <p:nvPr/>
        </p:nvSpPr>
        <p:spPr>
          <a:xfrm>
            <a:off x="786359" y="7030500"/>
            <a:ext cx="484681" cy="941960"/>
          </a:xfrm>
          <a:custGeom>
            <a:avLst/>
            <a:gdLst/>
            <a:ahLst/>
            <a:cxnLst/>
            <a:rect l="l" t="t" r="r" b="b"/>
            <a:pathLst>
              <a:path w="484681" h="941960">
                <a:moveTo>
                  <a:pt x="0" y="0"/>
                </a:moveTo>
                <a:lnTo>
                  <a:pt x="484682" y="0"/>
                </a:lnTo>
                <a:lnTo>
                  <a:pt x="484682" y="941959"/>
                </a:lnTo>
                <a:lnTo>
                  <a:pt x="0" y="94195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minimalist, green, white background with colorful, abstract flower-like shapes in various shades of orange, blue, and yellow, arranged symmetrically.&#10;&#10;AI-generated content may be incorrect.">
            <a:extLst>
              <a:ext uri="{FF2B5EF4-FFF2-40B4-BE49-F238E27FC236}">
                <a16:creationId xmlns:a16="http://schemas.microsoft.com/office/drawing/2014/main" id="{83F75FBD-031B-20C3-32F6-5D5D8F0B4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6700"/>
            <a:ext cx="18288000" cy="10020300"/>
          </a:xfrm>
          <a:prstGeom prst="rect">
            <a:avLst/>
          </a:prstGeom>
        </p:spPr>
      </p:pic>
      <p:sp>
        <p:nvSpPr>
          <p:cNvPr id="4" name="TextBox 12">
            <a:extLst>
              <a:ext uri="{FF2B5EF4-FFF2-40B4-BE49-F238E27FC236}">
                <a16:creationId xmlns:a16="http://schemas.microsoft.com/office/drawing/2014/main" id="{24560AD6-DB39-2F11-4B4D-ECF561440AD4}"/>
              </a:ext>
            </a:extLst>
          </p:cNvPr>
          <p:cNvSpPr txBox="1"/>
          <p:nvPr/>
        </p:nvSpPr>
        <p:spPr>
          <a:xfrm>
            <a:off x="2425243" y="1637760"/>
            <a:ext cx="14275113" cy="73668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20000"/>
              </a:lnSpc>
            </a:pPr>
            <a:r>
              <a:rPr lang="en-US" sz="1600" dirty="0"/>
              <a:t>Bolton, D. and Gillett, G. (2021) </a:t>
            </a:r>
            <a:r>
              <a:rPr lang="en-US" sz="1600" i="1" dirty="0"/>
              <a:t>The biopsychosocial model of health and disease: new philosophical and scientific developments.</a:t>
            </a:r>
            <a:r>
              <a:rPr lang="en-US" sz="1600" dirty="0"/>
              <a:t> London: Routledge. Available at: </a:t>
            </a:r>
            <a:r>
              <a:rPr lang="en-US" sz="1600" dirty="0">
                <a:hlinkClick r:id="rId3"/>
              </a:rPr>
              <a:t>https://library.oapen.org/handle/20.500.12657/22889</a:t>
            </a:r>
            <a:r>
              <a:rPr lang="en-US" sz="1600" dirty="0"/>
              <a:t> (Accessed: 3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Department of Health and Social Care (2024) </a:t>
            </a:r>
            <a:r>
              <a:rPr lang="en-US" sz="1600" i="1" dirty="0"/>
              <a:t>Public health campaign resources.</a:t>
            </a:r>
            <a:r>
              <a:rPr lang="en-US" sz="1600" dirty="0"/>
              <a:t> Available at: </a:t>
            </a:r>
            <a:r>
              <a:rPr lang="en-US" sz="1600" dirty="0">
                <a:hlinkClick r:id="rId4"/>
              </a:rPr>
              <a:t>https://campaignresources.dhsc.gov.uk/campaigns/</a:t>
            </a:r>
            <a:r>
              <a:rPr lang="en-US" sz="1600" dirty="0"/>
              <a:t> (Accessed: 2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Dodge, R., Daly, A.P., Huyton, J. and Sanders, L.D. (2012) ‘The challenge of defining wellbeing’, </a:t>
            </a:r>
            <a:r>
              <a:rPr lang="en-US" sz="1600" i="1" dirty="0"/>
              <a:t>International Journal of Wellbeing</a:t>
            </a:r>
            <a:r>
              <a:rPr lang="en-US" sz="1600" dirty="0"/>
              <a:t>, 2(3), pp. 222–235. Available at: </a:t>
            </a:r>
            <a:r>
              <a:rPr lang="en-US" sz="1600" dirty="0">
                <a:hlinkClick r:id="rId5"/>
              </a:rPr>
              <a:t>https://doi.org/10.5502/ijw.v2i3.4</a:t>
            </a:r>
            <a:r>
              <a:rPr lang="en-US" sz="1600" dirty="0"/>
              <a:t> (Accessed: 1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Marmot, M., Allen, J., Boyce, T., Goldblatt, P. and Morrison, J. (2020) </a:t>
            </a:r>
            <a:r>
              <a:rPr lang="en-US" sz="1600" i="1" dirty="0"/>
              <a:t>Health equity in England: The Marmot review 10 years on.</a:t>
            </a:r>
            <a:r>
              <a:rPr lang="en-US" sz="1600" dirty="0"/>
              <a:t> London: Institute of Health Equity. Available at: </a:t>
            </a:r>
            <a:r>
              <a:rPr lang="en-US" sz="1600" dirty="0">
                <a:hlinkClick r:id="rId6"/>
              </a:rPr>
              <a:t>https://www.health.org.uk/publications/reports/the-marmot-review-10-years-on</a:t>
            </a:r>
            <a:r>
              <a:rPr lang="en-US" sz="1600" dirty="0"/>
              <a:t> (Accessed: 4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National Institutes of Health (2023) </a:t>
            </a:r>
            <a:r>
              <a:rPr lang="en-US" sz="1600" i="1" dirty="0"/>
              <a:t>Digital health.</a:t>
            </a:r>
            <a:r>
              <a:rPr lang="en-US" sz="1600" dirty="0"/>
              <a:t> Available at: </a:t>
            </a:r>
            <a:r>
              <a:rPr lang="en-US" sz="1600" dirty="0">
                <a:hlinkClick r:id="rId7"/>
              </a:rPr>
              <a:t>https://cancercontrol.cancer.gov/overview-highlights/2023/digital_health.html</a:t>
            </a:r>
            <a:r>
              <a:rPr lang="en-US" sz="1600" dirty="0"/>
              <a:t> (Accessed: 5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NHS England (2023) </a:t>
            </a:r>
            <a:r>
              <a:rPr lang="en-US" sz="1600" i="1" dirty="0"/>
              <a:t>Prevention </a:t>
            </a:r>
            <a:r>
              <a:rPr lang="en-US" sz="1600" i="1" dirty="0" err="1"/>
              <a:t>programme</a:t>
            </a:r>
            <a:r>
              <a:rPr lang="en-US" sz="1600" i="1" dirty="0"/>
              <a:t>.</a:t>
            </a:r>
            <a:r>
              <a:rPr lang="en-US" sz="1600" dirty="0"/>
              <a:t> Available at: </a:t>
            </a:r>
            <a:r>
              <a:rPr lang="en-US" sz="1600" dirty="0">
                <a:hlinkClick r:id="rId8"/>
              </a:rPr>
              <a:t>https://www.england.nhs.uk/ourwork/prevention/</a:t>
            </a:r>
            <a:r>
              <a:rPr lang="en-US" sz="1600" dirty="0"/>
              <a:t> (Accessed: 2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Office for National Statistics (2023) </a:t>
            </a:r>
            <a:r>
              <a:rPr lang="en-US" sz="1600" i="1" dirty="0"/>
              <a:t>Health inequalities data.</a:t>
            </a:r>
            <a:r>
              <a:rPr lang="en-US" sz="1600" dirty="0"/>
              <a:t> Available at: </a:t>
            </a:r>
            <a:r>
              <a:rPr lang="en-US" sz="1600" dirty="0">
                <a:hlinkClick r:id="rId9"/>
              </a:rPr>
              <a:t>https://www.ons.gov.uk/peoplepopulationandcommunity/healthandsocialcare/healthinequalities</a:t>
            </a:r>
            <a:r>
              <a:rPr lang="en-US" sz="1600" dirty="0"/>
              <a:t> (Accessed: 4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Our World in Data (2024) </a:t>
            </a:r>
            <a:r>
              <a:rPr lang="en-US" sz="1600" i="1" dirty="0"/>
              <a:t>Sustainable Development Goals data.</a:t>
            </a:r>
            <a:r>
              <a:rPr lang="en-US" sz="1600" dirty="0"/>
              <a:t> Available at: </a:t>
            </a:r>
            <a:r>
              <a:rPr lang="en-US" sz="1600" dirty="0">
                <a:hlinkClick r:id="rId10"/>
              </a:rPr>
              <a:t>https://ourworldindata.org/sdgs</a:t>
            </a:r>
            <a:r>
              <a:rPr lang="en-US" sz="1600" dirty="0"/>
              <a:t> (Accessed: 3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The Health Foundation (2023) </a:t>
            </a:r>
            <a:r>
              <a:rPr lang="en-US" sz="1600" i="1" dirty="0"/>
              <a:t>Quantifying health inequalities in England.</a:t>
            </a:r>
            <a:r>
              <a:rPr lang="en-US" sz="1600" dirty="0"/>
              <a:t> Available at: </a:t>
            </a:r>
            <a:r>
              <a:rPr lang="en-US" sz="1600" dirty="0">
                <a:hlinkClick r:id="rId11"/>
              </a:rPr>
              <a:t>https://www.health.org.uk/reports-and-analysis/analysis/quantifying-health-inequalities-in-england</a:t>
            </a:r>
            <a:r>
              <a:rPr lang="en-US" sz="1600" dirty="0"/>
              <a:t> (Accessed: 5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The King’s Fund (2024) </a:t>
            </a:r>
            <a:r>
              <a:rPr lang="en-US" sz="1600" i="1" dirty="0"/>
              <a:t>Tackling health inequalities: seven priorities for the NHS.</a:t>
            </a:r>
            <a:r>
              <a:rPr lang="en-US" sz="1600" dirty="0"/>
              <a:t> Available at: </a:t>
            </a:r>
            <a:r>
              <a:rPr lang="en-US" sz="1600" dirty="0">
                <a:hlinkClick r:id="rId12"/>
              </a:rPr>
              <a:t>https://www.kingsfund.org.uk/insight-and-analysis/long-reads/tackling-health-inequalities-seven-priorities-nhs</a:t>
            </a:r>
            <a:r>
              <a:rPr lang="en-US" sz="1600" dirty="0"/>
              <a:t> (Accessed: 1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Topol, E. (2019) </a:t>
            </a:r>
            <a:r>
              <a:rPr lang="en-US" sz="1600" i="1" dirty="0"/>
              <a:t>Deep medicine: How artificial intelligence can make healthcare human again.</a:t>
            </a:r>
            <a:r>
              <a:rPr lang="en-US" sz="1600" dirty="0"/>
              <a:t> New York: Basic Books. Available at: </a:t>
            </a:r>
            <a:r>
              <a:rPr lang="en-US" sz="1600" dirty="0">
                <a:hlinkClick r:id="rId13"/>
              </a:rPr>
              <a:t>https://books.google.com/books/about/Deep_Medicine.html?id=_EFlDwAAQBAJ</a:t>
            </a:r>
            <a:r>
              <a:rPr lang="en-US" sz="1600" dirty="0"/>
              <a:t> (Accessed: 3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UK Government (2020) </a:t>
            </a:r>
            <a:r>
              <a:rPr lang="en-US" sz="1600" i="1" dirty="0"/>
              <a:t>Chief Medical Officer annual report: health trends and variation in England.</a:t>
            </a:r>
            <a:r>
              <a:rPr lang="en-US" sz="1600" dirty="0"/>
              <a:t> Available at: </a:t>
            </a:r>
            <a:r>
              <a:rPr lang="en-US" sz="1600" dirty="0">
                <a:hlinkClick r:id="rId14"/>
              </a:rPr>
              <a:t>https://www.gov.uk/government/publications/chief-medical-officers-annual-report-2020-health-trends-and-variation-in-england</a:t>
            </a:r>
            <a:r>
              <a:rPr lang="en-US" sz="1600" dirty="0"/>
              <a:t> (Accessed: 4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UK Government (2023) </a:t>
            </a:r>
            <a:r>
              <a:rPr lang="en-US" sz="1600" i="1" dirty="0"/>
              <a:t>State of the environment: health, people and the environment.</a:t>
            </a:r>
            <a:r>
              <a:rPr lang="en-US" sz="1600" dirty="0"/>
              <a:t> Available at: </a:t>
            </a:r>
            <a:r>
              <a:rPr lang="en-US" sz="1600" dirty="0">
                <a:hlinkClick r:id="rId15"/>
              </a:rPr>
              <a:t>https://www.gov.uk/government/publications/state-of-the-environment/state-of-the-environment-health-people-and-the-environment</a:t>
            </a:r>
            <a:r>
              <a:rPr lang="en-US" sz="1600" dirty="0"/>
              <a:t> (Accessed: 2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United Nations (2024) </a:t>
            </a:r>
            <a:r>
              <a:rPr lang="en-US" sz="1600" i="1" dirty="0"/>
              <a:t>The Sustainable Development Goals.</a:t>
            </a:r>
            <a:r>
              <a:rPr lang="en-US" sz="1600" dirty="0"/>
              <a:t> Available at: </a:t>
            </a:r>
            <a:r>
              <a:rPr lang="en-US" sz="1600" dirty="0">
                <a:hlinkClick r:id="rId16"/>
              </a:rPr>
              <a:t>https://sdgs.un.org/goals</a:t>
            </a:r>
            <a:r>
              <a:rPr lang="en-US" sz="1600" dirty="0"/>
              <a:t> (Accessed: 5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WHO (2023) </a:t>
            </a:r>
            <a:r>
              <a:rPr lang="en-US" sz="1600" i="1" dirty="0"/>
              <a:t>Constitution of the World Health Organization.</a:t>
            </a:r>
            <a:r>
              <a:rPr lang="en-US" sz="1600" dirty="0"/>
              <a:t> Available at: </a:t>
            </a:r>
            <a:r>
              <a:rPr lang="en-US" sz="1600" dirty="0">
                <a:hlinkClick r:id="rId17"/>
              </a:rPr>
              <a:t>https://www.who.int/about/governance/constitution</a:t>
            </a:r>
            <a:r>
              <a:rPr lang="en-US" sz="1600" dirty="0"/>
              <a:t> (Accessed: 1 March 2026).</a:t>
            </a:r>
          </a:p>
          <a:p>
            <a:pPr>
              <a:lnSpc>
                <a:spcPct val="120000"/>
              </a:lnSpc>
            </a:pPr>
            <a:r>
              <a:rPr lang="en-US" sz="1600" dirty="0"/>
              <a:t>World Bank (2024) </a:t>
            </a:r>
            <a:r>
              <a:rPr lang="en-US" sz="1600" i="1" dirty="0"/>
              <a:t>SDG Atlas.</a:t>
            </a:r>
            <a:r>
              <a:rPr lang="en-US" sz="1600" dirty="0"/>
              <a:t> Available at: </a:t>
            </a:r>
            <a:r>
              <a:rPr lang="en-US" sz="1600" dirty="0">
                <a:hlinkClick r:id="rId18"/>
              </a:rPr>
              <a:t>https://datatopics.worldbank.org/sdgatlas/?lang=en</a:t>
            </a:r>
            <a:r>
              <a:rPr lang="en-US" sz="1600" dirty="0"/>
              <a:t> (Accessed: 3 March 2026).</a:t>
            </a: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C60EC983-217B-284A-9CE6-169AB614D183}"/>
              </a:ext>
            </a:extLst>
          </p:cNvPr>
          <p:cNvSpPr txBox="1"/>
          <p:nvPr/>
        </p:nvSpPr>
        <p:spPr>
          <a:xfrm>
            <a:off x="1600200" y="738077"/>
            <a:ext cx="6362400" cy="93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 b="1" dirty="0">
                <a:solidFill>
                  <a:srgbClr val="0B6C63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Refrence</a:t>
            </a:r>
          </a:p>
        </p:txBody>
      </p:sp>
    </p:spTree>
    <p:extLst>
      <p:ext uri="{BB962C8B-B14F-4D97-AF65-F5344CB8AC3E}">
        <p14:creationId xmlns:p14="http://schemas.microsoft.com/office/powerpoint/2010/main" val="579610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EB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7517" y="-2883347"/>
            <a:ext cx="19842341" cy="19806264"/>
          </a:xfrm>
          <a:custGeom>
            <a:avLst/>
            <a:gdLst/>
            <a:ahLst/>
            <a:cxnLst/>
            <a:rect l="l" t="t" r="r" b="b"/>
            <a:pathLst>
              <a:path w="19842341" h="19806264">
                <a:moveTo>
                  <a:pt x="0" y="0"/>
                </a:moveTo>
                <a:lnTo>
                  <a:pt x="19842341" y="0"/>
                </a:lnTo>
                <a:lnTo>
                  <a:pt x="19842341" y="19806264"/>
                </a:lnTo>
                <a:lnTo>
                  <a:pt x="0" y="198062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068566" y="8695259"/>
            <a:ext cx="4744486" cy="4866221"/>
          </a:xfrm>
          <a:custGeom>
            <a:avLst/>
            <a:gdLst/>
            <a:ahLst/>
            <a:cxnLst/>
            <a:rect l="l" t="t" r="r" b="b"/>
            <a:pathLst>
              <a:path w="4744486" h="4866221">
                <a:moveTo>
                  <a:pt x="0" y="0"/>
                </a:moveTo>
                <a:lnTo>
                  <a:pt x="4744486" y="0"/>
                </a:lnTo>
                <a:lnTo>
                  <a:pt x="4744486" y="4866222"/>
                </a:lnTo>
                <a:lnTo>
                  <a:pt x="0" y="486622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240669" y="1140016"/>
            <a:ext cx="7806662" cy="8006968"/>
          </a:xfrm>
          <a:custGeom>
            <a:avLst/>
            <a:gdLst/>
            <a:ahLst/>
            <a:cxnLst/>
            <a:rect l="l" t="t" r="r" b="b"/>
            <a:pathLst>
              <a:path w="7806662" h="8006968">
                <a:moveTo>
                  <a:pt x="0" y="0"/>
                </a:moveTo>
                <a:lnTo>
                  <a:pt x="7806662" y="0"/>
                </a:lnTo>
                <a:lnTo>
                  <a:pt x="7806662" y="8006968"/>
                </a:lnTo>
                <a:lnTo>
                  <a:pt x="0" y="80069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296931">
            <a:off x="12575704" y="9568"/>
            <a:ext cx="6647989" cy="4738203"/>
          </a:xfrm>
          <a:custGeom>
            <a:avLst/>
            <a:gdLst/>
            <a:ahLst/>
            <a:cxnLst/>
            <a:rect l="l" t="t" r="r" b="b"/>
            <a:pathLst>
              <a:path w="6647989" h="4738203">
                <a:moveTo>
                  <a:pt x="0" y="0"/>
                </a:moveTo>
                <a:lnTo>
                  <a:pt x="6647989" y="0"/>
                </a:lnTo>
                <a:lnTo>
                  <a:pt x="6647989" y="4738203"/>
                </a:lnTo>
                <a:lnTo>
                  <a:pt x="0" y="473820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552213" y="7111345"/>
            <a:ext cx="5461471" cy="4071278"/>
          </a:xfrm>
          <a:custGeom>
            <a:avLst/>
            <a:gdLst/>
            <a:ahLst/>
            <a:cxnLst/>
            <a:rect l="l" t="t" r="r" b="b"/>
            <a:pathLst>
              <a:path w="5461471" h="4071278">
                <a:moveTo>
                  <a:pt x="0" y="0"/>
                </a:moveTo>
                <a:lnTo>
                  <a:pt x="5461471" y="0"/>
                </a:lnTo>
                <a:lnTo>
                  <a:pt x="5461471" y="4071278"/>
                </a:lnTo>
                <a:lnTo>
                  <a:pt x="0" y="40712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6355388" y="3734866"/>
            <a:ext cx="5585474" cy="1832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11"/>
              </a:lnSpc>
              <a:spcBef>
                <a:spcPct val="0"/>
              </a:spcBef>
            </a:pPr>
            <a:r>
              <a:rPr lang="en-US" sz="12411" b="1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THANK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464414" y="5059164"/>
            <a:ext cx="3367423" cy="1721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11"/>
              </a:lnSpc>
              <a:spcBef>
                <a:spcPct val="0"/>
              </a:spcBef>
            </a:pPr>
            <a:r>
              <a:rPr lang="en-US" sz="12411" b="1">
                <a:solidFill>
                  <a:srgbClr val="00703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YOU</a:t>
            </a:r>
          </a:p>
        </p:txBody>
      </p:sp>
      <p:sp>
        <p:nvSpPr>
          <p:cNvPr id="14" name="Freeform 14"/>
          <p:cNvSpPr/>
          <p:nvPr/>
        </p:nvSpPr>
        <p:spPr>
          <a:xfrm>
            <a:off x="12826765" y="5376368"/>
            <a:ext cx="1611215" cy="1734977"/>
          </a:xfrm>
          <a:custGeom>
            <a:avLst/>
            <a:gdLst/>
            <a:ahLst/>
            <a:cxnLst/>
            <a:rect l="l" t="t" r="r" b="b"/>
            <a:pathLst>
              <a:path w="1611215" h="1734977">
                <a:moveTo>
                  <a:pt x="0" y="0"/>
                </a:moveTo>
                <a:lnTo>
                  <a:pt x="1611216" y="0"/>
                </a:lnTo>
                <a:lnTo>
                  <a:pt x="1611216" y="1734977"/>
                </a:lnTo>
                <a:lnTo>
                  <a:pt x="0" y="173497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5400000">
            <a:off x="11504466" y="1380958"/>
            <a:ext cx="649177" cy="1995421"/>
          </a:xfrm>
          <a:custGeom>
            <a:avLst/>
            <a:gdLst/>
            <a:ahLst/>
            <a:cxnLst/>
            <a:rect l="l" t="t" r="r" b="b"/>
            <a:pathLst>
              <a:path w="649177" h="1995421">
                <a:moveTo>
                  <a:pt x="0" y="0"/>
                </a:moveTo>
                <a:lnTo>
                  <a:pt x="649177" y="0"/>
                </a:lnTo>
                <a:lnTo>
                  <a:pt x="649177" y="1995422"/>
                </a:lnTo>
                <a:lnTo>
                  <a:pt x="0" y="199542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6691764" y="8676004"/>
            <a:ext cx="484681" cy="941960"/>
          </a:xfrm>
          <a:custGeom>
            <a:avLst/>
            <a:gdLst/>
            <a:ahLst/>
            <a:cxnLst/>
            <a:rect l="l" t="t" r="r" b="b"/>
            <a:pathLst>
              <a:path w="484681" h="941960">
                <a:moveTo>
                  <a:pt x="0" y="0"/>
                </a:moveTo>
                <a:lnTo>
                  <a:pt x="484681" y="0"/>
                </a:lnTo>
                <a:lnTo>
                  <a:pt x="484681" y="941960"/>
                </a:lnTo>
                <a:lnTo>
                  <a:pt x="0" y="94196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6599124" y="746908"/>
            <a:ext cx="1069428" cy="1151573"/>
          </a:xfrm>
          <a:custGeom>
            <a:avLst/>
            <a:gdLst/>
            <a:ahLst/>
            <a:cxnLst/>
            <a:rect l="l" t="t" r="r" b="b"/>
            <a:pathLst>
              <a:path w="1069428" h="1151573">
                <a:moveTo>
                  <a:pt x="0" y="0"/>
                </a:moveTo>
                <a:lnTo>
                  <a:pt x="1069428" y="0"/>
                </a:lnTo>
                <a:lnTo>
                  <a:pt x="1069428" y="1151573"/>
                </a:lnTo>
                <a:lnTo>
                  <a:pt x="0" y="115157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1541</Words>
  <Application>Microsoft Office PowerPoint</Application>
  <PresentationFormat>Custom</PresentationFormat>
  <Paragraphs>170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Glacial Indifference Bold</vt:lpstr>
      <vt:lpstr>Bricolage Grotesque</vt:lpstr>
      <vt:lpstr>Aptos</vt:lpstr>
      <vt:lpstr>Bricolage Grotesque Bold</vt:lpstr>
      <vt:lpstr>Calibri</vt:lpstr>
      <vt:lpstr>Arial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Illustrative Sustainable Future Presentation</dc:title>
  <cp:lastModifiedBy>Iftekhar Rashid</cp:lastModifiedBy>
  <cp:revision>16</cp:revision>
  <dcterms:created xsi:type="dcterms:W3CDTF">2006-08-16T00:00:00Z</dcterms:created>
  <dcterms:modified xsi:type="dcterms:W3CDTF">2026-03-16T22:38:45Z</dcterms:modified>
  <dc:identifier>DAHD9xmvmZQ</dc:identifier>
</cp:coreProperties>
</file>