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handoutMasterIdLst>
    <p:handoutMasterId r:id="rId36"/>
  </p:handoutMasterIdLst>
  <p:sldIdLst>
    <p:sldId id="256" r:id="rId5"/>
    <p:sldId id="257" r:id="rId6"/>
    <p:sldId id="258" r:id="rId7"/>
    <p:sldId id="259" r:id="rId8"/>
    <p:sldId id="261" r:id="rId9"/>
    <p:sldId id="262" r:id="rId10"/>
    <p:sldId id="277" r:id="rId11"/>
    <p:sldId id="278" r:id="rId12"/>
    <p:sldId id="279" r:id="rId13"/>
    <p:sldId id="280" r:id="rId14"/>
    <p:sldId id="281" r:id="rId15"/>
    <p:sldId id="260" r:id="rId16"/>
    <p:sldId id="270" r:id="rId17"/>
    <p:sldId id="265" r:id="rId18"/>
    <p:sldId id="267" r:id="rId19"/>
    <p:sldId id="268" r:id="rId20"/>
    <p:sldId id="273" r:id="rId21"/>
    <p:sldId id="275" r:id="rId22"/>
    <p:sldId id="274" r:id="rId23"/>
    <p:sldId id="285" r:id="rId24"/>
    <p:sldId id="276" r:id="rId25"/>
    <p:sldId id="272" r:id="rId26"/>
    <p:sldId id="271" r:id="rId27"/>
    <p:sldId id="288" r:id="rId28"/>
    <p:sldId id="289" r:id="rId29"/>
    <p:sldId id="286" r:id="rId30"/>
    <p:sldId id="287" r:id="rId31"/>
    <p:sldId id="269" r:id="rId32"/>
    <p:sldId id="283" r:id="rId33"/>
    <p:sldId id="284"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87532" autoAdjust="0"/>
  </p:normalViewPr>
  <p:slideViewPr>
    <p:cSldViewPr>
      <p:cViewPr varScale="1">
        <p:scale>
          <a:sx n="81" d="100"/>
          <a:sy n="81" d="100"/>
        </p:scale>
        <p:origin x="778" y="5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2/19/2022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Open Sans" panose="020B0606030504020204" pitchFamily="34" charset="0"/>
              </a:rPr>
              <a:t>The cell theory definition states that cells are the building blocks of life. Cells both make up all living things and run the processes needed for life. Your hair, skin, organs, etc. are all made up of cells. In fact, each person is estimated to be made up of nearly 40 trillion cells! Each part of a cell has a different function, and your cells are responsible for taking in nutrients, turning nutrients into energy, removing waste, and more. </a:t>
            </a:r>
            <a:r>
              <a:rPr lang="en-GB" b="1" i="0" dirty="0">
                <a:solidFill>
                  <a:srgbClr val="333333"/>
                </a:solidFill>
                <a:effectLst/>
                <a:latin typeface="Open Sans" panose="020B0606030504020204" pitchFamily="34" charset="0"/>
              </a:rPr>
              <a:t>Basically, everything your body does, it does because cells are directing the action!</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5743530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TXrncbAU6V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URUJD5NEXC8"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nhs.uk/conditions/sickle-cell-disease/"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free-anatomy-quiz.com/generalcell1.htm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526927"/>
            <a:ext cx="7992888" cy="1470025"/>
          </a:xfrm>
        </p:spPr>
        <p:txBody>
          <a:bodyPr>
            <a:noAutofit/>
          </a:bodyPr>
          <a:lstStyle/>
          <a:p>
            <a:pPr marL="0" indent="0"/>
            <a:r>
              <a:rPr lang="en-GB" altLang="en-US" b="1" dirty="0">
                <a:solidFill>
                  <a:schemeClr val="bg1"/>
                </a:solidFill>
              </a:rPr>
              <a:t>INTRODUCTION TO PHYSIOLOGY</a:t>
            </a:r>
            <a:br>
              <a:rPr lang="en-GB" altLang="en-US" b="1" dirty="0">
                <a:solidFill>
                  <a:schemeClr val="bg1"/>
                </a:solidFill>
              </a:rPr>
            </a:br>
            <a:r>
              <a:rPr lang="en-GB" altLang="en-US" b="1" dirty="0">
                <a:solidFill>
                  <a:schemeClr val="bg1"/>
                </a:solidFill>
              </a:rPr>
              <a:t>(BMHP5003)</a:t>
            </a:r>
          </a:p>
        </p:txBody>
      </p:sp>
      <p:sp>
        <p:nvSpPr>
          <p:cNvPr id="3" name="TextBox 2">
            <a:extLst>
              <a:ext uri="{FF2B5EF4-FFF2-40B4-BE49-F238E27FC236}">
                <a16:creationId xmlns:a16="http://schemas.microsoft.com/office/drawing/2014/main" id="{9D1C96DE-C090-4E6B-AC0B-470FD4653840}"/>
              </a:ext>
            </a:extLst>
          </p:cNvPr>
          <p:cNvSpPr txBox="1"/>
          <p:nvPr/>
        </p:nvSpPr>
        <p:spPr>
          <a:xfrm>
            <a:off x="2051720" y="3861048"/>
            <a:ext cx="5040560" cy="1938992"/>
          </a:xfrm>
          <a:prstGeom prst="rect">
            <a:avLst/>
          </a:prstGeom>
          <a:noFill/>
        </p:spPr>
        <p:txBody>
          <a:bodyPr wrap="square" rtlCol="0">
            <a:spAutoFit/>
          </a:bodyPr>
          <a:lstStyle/>
          <a:p>
            <a:pPr algn="ctr"/>
            <a:r>
              <a:rPr lang="en-GB" sz="4000" b="1" dirty="0">
                <a:solidFill>
                  <a:schemeClr val="bg1"/>
                </a:solidFill>
              </a:rPr>
              <a:t>THE CELL STRUCTURE</a:t>
            </a:r>
          </a:p>
          <a:p>
            <a:pPr algn="ctr"/>
            <a:r>
              <a:rPr lang="en-GB" sz="4000" b="1" dirty="0">
                <a:solidFill>
                  <a:schemeClr val="bg1"/>
                </a:solidFill>
              </a:rPr>
              <a:t>Week 2 – S2</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LESSON OBJECTIVES</a:t>
            </a:r>
            <a:endParaRPr lang="en-GB" dirty="0"/>
          </a:p>
        </p:txBody>
      </p:sp>
      <p:sp>
        <p:nvSpPr>
          <p:cNvPr id="3" name="Content Placeholder 2"/>
          <p:cNvSpPr>
            <a:spLocks noGrp="1"/>
          </p:cNvSpPr>
          <p:nvPr>
            <p:ph idx="1"/>
          </p:nvPr>
        </p:nvSpPr>
        <p:spPr>
          <a:xfrm>
            <a:off x="457200" y="1772816"/>
            <a:ext cx="8229600" cy="3096344"/>
          </a:xfrm>
        </p:spPr>
        <p:txBody>
          <a:bodyPr/>
          <a:lstStyle/>
          <a:p>
            <a:r>
              <a:rPr lang="en-GB" dirty="0"/>
              <a:t>To describe the microscopic structure of the human cell.</a:t>
            </a:r>
          </a:p>
          <a:p>
            <a:r>
              <a:rPr lang="en-GB" dirty="0"/>
              <a:t>To list the organelles of a cell</a:t>
            </a:r>
          </a:p>
          <a:p>
            <a:r>
              <a:rPr lang="en-GB" dirty="0"/>
              <a:t>To outline the functions of cell organelles.</a:t>
            </a:r>
          </a:p>
          <a:p>
            <a:endParaRPr lang="en-GB" dirty="0"/>
          </a:p>
        </p:txBody>
      </p:sp>
    </p:spTree>
    <p:extLst>
      <p:ext uri="{BB962C8B-B14F-4D97-AF65-F5344CB8AC3E}">
        <p14:creationId xmlns:p14="http://schemas.microsoft.com/office/powerpoint/2010/main" val="2747663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p>
        </p:txBody>
      </p:sp>
      <p:sp>
        <p:nvSpPr>
          <p:cNvPr id="3" name="Content Placeholder 2"/>
          <p:cNvSpPr>
            <a:spLocks noGrp="1"/>
          </p:cNvSpPr>
          <p:nvPr>
            <p:ph idx="1"/>
          </p:nvPr>
        </p:nvSpPr>
        <p:spPr/>
        <p:txBody>
          <a:bodyPr>
            <a:normAutofit/>
          </a:bodyPr>
          <a:lstStyle/>
          <a:p>
            <a:pPr lvl="0" fontAlgn="base">
              <a:spcAft>
                <a:spcPct val="0"/>
              </a:spcAft>
              <a:buFontTx/>
              <a:buChar char="•"/>
            </a:pPr>
            <a:r>
              <a:rPr lang="en-US" sz="2800" kern="0" dirty="0">
                <a:latin typeface="Arial"/>
              </a:rPr>
              <a:t>The cell is the smallest living unit</a:t>
            </a:r>
          </a:p>
          <a:p>
            <a:pPr lvl="0" fontAlgn="base">
              <a:spcAft>
                <a:spcPct val="0"/>
              </a:spcAft>
              <a:buFontTx/>
              <a:buChar char="•"/>
            </a:pPr>
            <a:r>
              <a:rPr lang="en-US" sz="2800" kern="0" dirty="0">
                <a:latin typeface="Arial"/>
              </a:rPr>
              <a:t>Most cells are microscopic</a:t>
            </a:r>
          </a:p>
          <a:p>
            <a:pPr lvl="0" fontAlgn="base">
              <a:spcAft>
                <a:spcPct val="0"/>
              </a:spcAft>
              <a:buFontTx/>
              <a:buChar char="•"/>
            </a:pPr>
            <a:r>
              <a:rPr lang="en-US" sz="2800" kern="0" dirty="0">
                <a:latin typeface="Arial"/>
              </a:rPr>
              <a:t>Discovered by Robert Hooke (in the mid-1600s)</a:t>
            </a:r>
          </a:p>
          <a:p>
            <a:pPr lvl="1" fontAlgn="base">
              <a:spcAft>
                <a:spcPct val="0"/>
              </a:spcAft>
              <a:buFontTx/>
              <a:buChar char="–"/>
            </a:pPr>
            <a:r>
              <a:rPr lang="en-US" kern="0" dirty="0">
                <a:latin typeface="Arial"/>
              </a:rPr>
              <a:t>Observed sliver of cork (brown substance obtained from the bark of cork oak)</a:t>
            </a:r>
          </a:p>
          <a:p>
            <a:pPr lvl="1" fontAlgn="base">
              <a:spcAft>
                <a:spcPct val="0"/>
              </a:spcAft>
              <a:buFontTx/>
              <a:buChar char="–"/>
            </a:pPr>
            <a:r>
              <a:rPr lang="en-US" kern="0" dirty="0">
                <a:latin typeface="Arial"/>
              </a:rPr>
              <a:t>Saw “row of empty boxes”</a:t>
            </a:r>
          </a:p>
          <a:p>
            <a:pPr lvl="1" fontAlgn="base">
              <a:spcAft>
                <a:spcPct val="0"/>
              </a:spcAft>
              <a:buFontTx/>
              <a:buChar char="–"/>
            </a:pPr>
            <a:r>
              <a:rPr lang="en-US" kern="0" dirty="0">
                <a:latin typeface="Arial"/>
              </a:rPr>
              <a:t>Coined the term cell.</a:t>
            </a:r>
          </a:p>
          <a:p>
            <a:pPr lvl="0" fontAlgn="base">
              <a:spcAft>
                <a:spcPct val="0"/>
              </a:spcAft>
              <a:buFontTx/>
              <a:buChar char="•"/>
            </a:pPr>
            <a:endParaRPr lang="en-US" sz="2800" kern="0" dirty="0">
              <a:latin typeface="Arial"/>
            </a:endParaRPr>
          </a:p>
          <a:p>
            <a:endParaRPr lang="en-GB" sz="2800" dirty="0"/>
          </a:p>
        </p:txBody>
      </p:sp>
    </p:spTree>
    <p:extLst>
      <p:ext uri="{BB962C8B-B14F-4D97-AF65-F5344CB8AC3E}">
        <p14:creationId xmlns:p14="http://schemas.microsoft.com/office/powerpoint/2010/main" val="3601827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 #1: Function of cells</a:t>
            </a:r>
          </a:p>
        </p:txBody>
      </p:sp>
      <p:sp>
        <p:nvSpPr>
          <p:cNvPr id="3" name="Content Placeholder 2"/>
          <p:cNvSpPr>
            <a:spLocks noGrp="1"/>
          </p:cNvSpPr>
          <p:nvPr>
            <p:ph idx="1"/>
          </p:nvPr>
        </p:nvSpPr>
        <p:spPr>
          <a:xfrm>
            <a:off x="611560" y="1470484"/>
            <a:ext cx="8229600" cy="3917032"/>
          </a:xfrm>
        </p:spPr>
        <p:txBody>
          <a:bodyPr>
            <a:normAutofit fontScale="85000" lnSpcReduction="10000"/>
          </a:bodyPr>
          <a:lstStyle/>
          <a:p>
            <a:pPr marL="0" indent="0">
              <a:buNone/>
            </a:pPr>
            <a:r>
              <a:rPr lang="en-GB" dirty="0"/>
              <a:t>Video: </a:t>
            </a:r>
            <a:r>
              <a:rPr lang="en-US" i="1" dirty="0"/>
              <a:t>how does the human cell work?</a:t>
            </a:r>
            <a:endParaRPr lang="en-GB" dirty="0">
              <a:hlinkClick r:id="rId2"/>
            </a:endParaRPr>
          </a:p>
          <a:p>
            <a:pPr marL="0" indent="0">
              <a:buNone/>
            </a:pPr>
            <a:r>
              <a:rPr lang="en-GB" dirty="0">
                <a:hlinkClick r:id="rId2"/>
              </a:rPr>
              <a:t>https://www.youtube.com/watch?v=TXrncbAU6Vs</a:t>
            </a:r>
            <a:r>
              <a:rPr lang="en-GB" dirty="0"/>
              <a:t> </a:t>
            </a:r>
          </a:p>
          <a:p>
            <a:pPr marL="0" indent="0">
              <a:buNone/>
            </a:pPr>
            <a:endParaRPr lang="en-GB" dirty="0"/>
          </a:p>
          <a:p>
            <a:pPr marL="0" indent="0">
              <a:buNone/>
            </a:pPr>
            <a:r>
              <a:rPr lang="en-GB" dirty="0"/>
              <a:t>Discuss and list the function of various cells in the body.</a:t>
            </a:r>
          </a:p>
          <a:p>
            <a:pPr marL="0" indent="0">
              <a:buNone/>
            </a:pPr>
            <a:endParaRPr lang="en-GB" dirty="0"/>
          </a:p>
          <a:p>
            <a:pPr marL="0" indent="0">
              <a:buNone/>
            </a:pPr>
            <a:r>
              <a:rPr lang="en-GB" dirty="0"/>
              <a:t>(We participate in whole class discussions listing the main functions of the cells while we take notes).</a:t>
            </a:r>
          </a:p>
        </p:txBody>
      </p:sp>
    </p:spTree>
    <p:extLst>
      <p:ext uri="{BB962C8B-B14F-4D97-AF65-F5344CB8AC3E}">
        <p14:creationId xmlns:p14="http://schemas.microsoft.com/office/powerpoint/2010/main" val="2235004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b="1" kern="0"/>
              <a:t>Cell Theory</a:t>
            </a:r>
            <a:endParaRPr lang="en-GB" dirty="0"/>
          </a:p>
        </p:txBody>
      </p:sp>
      <p:sp>
        <p:nvSpPr>
          <p:cNvPr id="3" name="Content Placeholder 2"/>
          <p:cNvSpPr>
            <a:spLocks noGrp="1"/>
          </p:cNvSpPr>
          <p:nvPr>
            <p:ph sz="half" idx="1"/>
          </p:nvPr>
        </p:nvSpPr>
        <p:spPr>
          <a:xfrm>
            <a:off x="457200" y="1600201"/>
            <a:ext cx="4038600" cy="3989040"/>
          </a:xfrm>
        </p:spPr>
        <p:txBody>
          <a:bodyPr>
            <a:normAutofit/>
          </a:bodyPr>
          <a:lstStyle/>
          <a:p>
            <a:pPr lvl="0" fontAlgn="base">
              <a:lnSpc>
                <a:spcPct val="90000"/>
              </a:lnSpc>
              <a:spcAft>
                <a:spcPct val="0"/>
              </a:spcAft>
              <a:buFontTx/>
              <a:buChar char="•"/>
            </a:pPr>
            <a:r>
              <a:rPr lang="en-US" sz="2400" kern="0" dirty="0"/>
              <a:t>All living things are made of cells</a:t>
            </a:r>
          </a:p>
          <a:p>
            <a:pPr lvl="0" fontAlgn="base">
              <a:lnSpc>
                <a:spcPct val="90000"/>
              </a:lnSpc>
              <a:spcAft>
                <a:spcPct val="0"/>
              </a:spcAft>
              <a:buFontTx/>
              <a:buChar char="•"/>
            </a:pPr>
            <a:r>
              <a:rPr lang="en-US" sz="2400" kern="0" dirty="0"/>
              <a:t>Smallest living unit of structure and function of all organisms is the cell</a:t>
            </a:r>
          </a:p>
          <a:p>
            <a:pPr lvl="0" fontAlgn="base">
              <a:lnSpc>
                <a:spcPct val="90000"/>
              </a:lnSpc>
              <a:spcAft>
                <a:spcPct val="0"/>
              </a:spcAft>
              <a:buFontTx/>
              <a:buChar char="•"/>
            </a:pPr>
            <a:r>
              <a:rPr lang="en-US" sz="2400" kern="0" dirty="0"/>
              <a:t>All cells arise from preexisting cells (this principle discarded the idea of spontaneous generation).</a:t>
            </a:r>
          </a:p>
          <a:p>
            <a:pPr>
              <a:lnSpc>
                <a:spcPct val="90000"/>
              </a:lnSpc>
            </a:pPr>
            <a:endParaRPr lang="en-GB" sz="2400" dirty="0"/>
          </a:p>
        </p:txBody>
      </p:sp>
      <p:pic>
        <p:nvPicPr>
          <p:cNvPr id="1026" name="Picture 2" descr="Your Body Makes 3.8 Million Cells Every Second. Most of Them Are Blood">
            <a:extLst>
              <a:ext uri="{FF2B5EF4-FFF2-40B4-BE49-F238E27FC236}">
                <a16:creationId xmlns:a16="http://schemas.microsoft.com/office/drawing/2014/main" id="{84CF28C6-57D8-4F48-A5A0-1DBCACF90DB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48200" y="2776704"/>
            <a:ext cx="4038600" cy="1636033"/>
          </a:xfrm>
          <a:prstGeom prst="rect">
            <a:avLst/>
          </a:prstGeom>
          <a:solidFill>
            <a:srgbClr val="FFFFFF"/>
          </a:solidFill>
        </p:spPr>
      </p:pic>
    </p:spTree>
    <p:extLst>
      <p:ext uri="{BB962C8B-B14F-4D97-AF65-F5344CB8AC3E}">
        <p14:creationId xmlns:p14="http://schemas.microsoft.com/office/powerpoint/2010/main" val="3930203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chor="ctr">
            <a:normAutofit fontScale="90000"/>
          </a:bodyPr>
          <a:lstStyle/>
          <a:p>
            <a:r>
              <a:rPr lang="en-GB" b="1" dirty="0"/>
              <a:t>Basic Cell Structure</a:t>
            </a:r>
          </a:p>
        </p:txBody>
      </p:sp>
      <p:pic>
        <p:nvPicPr>
          <p:cNvPr id="4" name="Picture 3">
            <a:extLst>
              <a:ext uri="{FF2B5EF4-FFF2-40B4-BE49-F238E27FC236}">
                <a16:creationId xmlns:a16="http://schemas.microsoft.com/office/drawing/2014/main" id="{60A41961-A0C3-4A9B-8B2F-F66FDEED4762}"/>
              </a:ext>
            </a:extLst>
          </p:cNvPr>
          <p:cNvPicPr>
            <a:picLocks noChangeAspect="1"/>
          </p:cNvPicPr>
          <p:nvPr/>
        </p:nvPicPr>
        <p:blipFill>
          <a:blip r:embed="rId2"/>
          <a:stretch>
            <a:fillRect/>
          </a:stretch>
        </p:blipFill>
        <p:spPr>
          <a:xfrm>
            <a:off x="457200" y="2357900"/>
            <a:ext cx="4038600" cy="2473642"/>
          </a:xfrm>
          <a:prstGeom prst="rect">
            <a:avLst/>
          </a:prstGeom>
          <a:noFill/>
        </p:spPr>
      </p:pic>
      <p:sp>
        <p:nvSpPr>
          <p:cNvPr id="3" name="Content Placeholder 2"/>
          <p:cNvSpPr>
            <a:spLocks noGrp="1"/>
          </p:cNvSpPr>
          <p:nvPr>
            <p:ph sz="half" idx="2"/>
          </p:nvPr>
        </p:nvSpPr>
        <p:spPr>
          <a:xfrm>
            <a:off x="4495800" y="1124744"/>
            <a:ext cx="4038600" cy="3989040"/>
          </a:xfrm>
        </p:spPr>
        <p:txBody>
          <a:bodyPr>
            <a:normAutofit lnSpcReduction="10000"/>
          </a:bodyPr>
          <a:lstStyle/>
          <a:p>
            <a:pPr>
              <a:lnSpc>
                <a:spcPct val="90000"/>
              </a:lnSpc>
              <a:buClr>
                <a:srgbClr val="333399"/>
              </a:buClr>
              <a:buNone/>
            </a:pPr>
            <a:r>
              <a:rPr lang="en-US" sz="1800" dirty="0"/>
              <a:t>Contain 3 basic cell structures:</a:t>
            </a:r>
          </a:p>
          <a:p>
            <a:pPr>
              <a:lnSpc>
                <a:spcPct val="90000"/>
              </a:lnSpc>
              <a:buClr>
                <a:srgbClr val="333399"/>
              </a:buClr>
            </a:pPr>
            <a:r>
              <a:rPr lang="en-US" sz="1800" b="1" dirty="0"/>
              <a:t>Nucleus: </a:t>
            </a:r>
            <a:r>
              <a:rPr lang="en-US" sz="1800" dirty="0"/>
              <a:t>this contains the genetic material that regulates the cell process </a:t>
            </a:r>
          </a:p>
          <a:p>
            <a:pPr>
              <a:lnSpc>
                <a:spcPct val="90000"/>
              </a:lnSpc>
              <a:buClr>
                <a:srgbClr val="333399"/>
              </a:buClr>
            </a:pPr>
            <a:r>
              <a:rPr lang="en-US" sz="1800" b="1" dirty="0"/>
              <a:t>Cell Membrane: </a:t>
            </a:r>
            <a:r>
              <a:rPr lang="en-US" sz="1800" dirty="0"/>
              <a:t>this is a glycoprotein membrane that protects the cell from the external environment</a:t>
            </a:r>
          </a:p>
          <a:p>
            <a:pPr>
              <a:lnSpc>
                <a:spcPct val="90000"/>
              </a:lnSpc>
              <a:buClr>
                <a:srgbClr val="333399"/>
              </a:buClr>
            </a:pPr>
            <a:r>
              <a:rPr lang="en-US" sz="1800" b="1" dirty="0"/>
              <a:t>Cytoplasm</a:t>
            </a:r>
            <a:r>
              <a:rPr lang="en-US" sz="1800" dirty="0"/>
              <a:t> with organelles (</a:t>
            </a:r>
            <a:r>
              <a:rPr lang="en-GB" sz="1800" dirty="0"/>
              <a:t>specialized structures within a living cell)</a:t>
            </a:r>
            <a:r>
              <a:rPr lang="en-US" sz="1800" dirty="0"/>
              <a:t>:</a:t>
            </a:r>
          </a:p>
          <a:p>
            <a:pPr marL="0" indent="0">
              <a:lnSpc>
                <a:spcPct val="90000"/>
              </a:lnSpc>
              <a:buClr>
                <a:srgbClr val="333399"/>
              </a:buClr>
              <a:buNone/>
            </a:pPr>
            <a:r>
              <a:rPr lang="en-US" sz="1800" dirty="0"/>
              <a:t>-</a:t>
            </a:r>
            <a:r>
              <a:rPr lang="en-GB" sz="1800" dirty="0"/>
              <a:t>Very small (Microscopic)</a:t>
            </a:r>
          </a:p>
          <a:p>
            <a:pPr marL="0" indent="0">
              <a:lnSpc>
                <a:spcPct val="90000"/>
              </a:lnSpc>
              <a:buClr>
                <a:srgbClr val="333399"/>
              </a:buClr>
              <a:buNone/>
            </a:pPr>
            <a:r>
              <a:rPr lang="en-GB" sz="1800" dirty="0"/>
              <a:t>-Perform various functions for a cell</a:t>
            </a:r>
          </a:p>
          <a:p>
            <a:pPr marL="0" indent="0">
              <a:lnSpc>
                <a:spcPct val="90000"/>
              </a:lnSpc>
              <a:buClr>
                <a:srgbClr val="333399"/>
              </a:buClr>
              <a:buNone/>
            </a:pPr>
            <a:r>
              <a:rPr lang="en-GB" sz="1800" dirty="0"/>
              <a:t>-Found in the cytoplasm</a:t>
            </a:r>
          </a:p>
          <a:p>
            <a:pPr marL="0" indent="0">
              <a:lnSpc>
                <a:spcPct val="90000"/>
              </a:lnSpc>
              <a:buClr>
                <a:srgbClr val="333399"/>
              </a:buClr>
              <a:buNone/>
            </a:pPr>
            <a:r>
              <a:rPr lang="en-GB" sz="1800" dirty="0"/>
              <a:t>-May or may not be membrane-bound</a:t>
            </a:r>
            <a:endParaRPr lang="en-US" sz="1800" dirty="0"/>
          </a:p>
          <a:p>
            <a:pPr marL="0" indent="0">
              <a:lnSpc>
                <a:spcPct val="90000"/>
              </a:lnSpc>
              <a:buNone/>
            </a:pPr>
            <a:endParaRPr lang="en-GB" sz="1800" dirty="0"/>
          </a:p>
        </p:txBody>
      </p:sp>
    </p:spTree>
    <p:extLst>
      <p:ext uri="{BB962C8B-B14F-4D97-AF65-F5344CB8AC3E}">
        <p14:creationId xmlns:p14="http://schemas.microsoft.com/office/powerpoint/2010/main" val="1809810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b="1" dirty="0"/>
              <a:t>The Plasma membrane</a:t>
            </a:r>
            <a:br>
              <a:rPr lang="en-US" altLang="en-US" b="1" u="sng" dirty="0"/>
            </a:br>
            <a:endParaRPr lang="en-GB" dirty="0"/>
          </a:p>
        </p:txBody>
      </p:sp>
      <p:sp>
        <p:nvSpPr>
          <p:cNvPr id="3" name="Text Placeholder 2"/>
          <p:cNvSpPr>
            <a:spLocks noGrp="1"/>
          </p:cNvSpPr>
          <p:nvPr>
            <p:ph type="body" idx="1"/>
          </p:nvPr>
        </p:nvSpPr>
        <p:spPr/>
        <p:txBody>
          <a:bodyPr>
            <a:normAutofit fontScale="85000" lnSpcReduction="20000"/>
          </a:bodyPr>
          <a:lstStyle/>
          <a:p>
            <a:pPr lvl="1" eaLnBrk="1" hangingPunct="1">
              <a:buClr>
                <a:schemeClr val="tx1"/>
              </a:buClr>
            </a:pPr>
            <a:r>
              <a:rPr lang="en-US" altLang="en-US" dirty="0"/>
              <a:t>The boundary of the cell.</a:t>
            </a:r>
          </a:p>
          <a:p>
            <a:pPr lvl="1" eaLnBrk="1" hangingPunct="1">
              <a:buClr>
                <a:schemeClr val="tx1"/>
              </a:buClr>
            </a:pPr>
            <a:r>
              <a:rPr lang="en-US" altLang="en-US" dirty="0"/>
              <a:t>Composed of three distinct layers.</a:t>
            </a:r>
          </a:p>
          <a:p>
            <a:pPr lvl="1" eaLnBrk="1" hangingPunct="1">
              <a:buClr>
                <a:schemeClr val="tx1"/>
              </a:buClr>
            </a:pPr>
            <a:r>
              <a:rPr lang="en-US" altLang="en-US" dirty="0"/>
              <a:t>Two layers of fat and one layer of protein.</a:t>
            </a:r>
          </a:p>
          <a:p>
            <a:pPr lvl="1" eaLnBrk="1" hangingPunct="1">
              <a:buClr>
                <a:schemeClr val="tx1"/>
              </a:buClr>
            </a:pPr>
            <a:r>
              <a:rPr lang="en-GB" b="1" i="0" dirty="0">
                <a:solidFill>
                  <a:srgbClr val="202124"/>
                </a:solidFill>
                <a:effectLst/>
                <a:latin typeface="arial" panose="020B0604020202020204" pitchFamily="34" charset="0"/>
              </a:rPr>
              <a:t>It provides protection for a cell</a:t>
            </a:r>
            <a:r>
              <a:rPr lang="en-GB" b="0" i="0" dirty="0">
                <a:solidFill>
                  <a:srgbClr val="202124"/>
                </a:solidFill>
                <a:effectLst/>
                <a:latin typeface="arial" panose="020B0604020202020204" pitchFamily="34" charset="0"/>
              </a:rPr>
              <a:t>. It also provides a fixed environment inside the cell. And that membrane has several different functions. One is to transport nutrients into the cell and also to transport toxic substances out of the cell.</a:t>
            </a:r>
            <a:endParaRPr lang="en-US" altLang="en-US"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70043" y="1588958"/>
            <a:ext cx="4721557" cy="41442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54085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81679"/>
            <a:ext cx="8229600" cy="692696"/>
          </a:xfrm>
        </p:spPr>
        <p:txBody>
          <a:bodyPr>
            <a:normAutofit fontScale="90000"/>
          </a:bodyPr>
          <a:lstStyle/>
          <a:p>
            <a:r>
              <a:rPr lang="en-GB" b="1" dirty="0"/>
              <a:t>The Nucleus</a:t>
            </a:r>
          </a:p>
        </p:txBody>
      </p:sp>
      <p:sp>
        <p:nvSpPr>
          <p:cNvPr id="3" name="Text Placeholder 2"/>
          <p:cNvSpPr>
            <a:spLocks noGrp="1"/>
          </p:cNvSpPr>
          <p:nvPr>
            <p:ph type="body" idx="1"/>
          </p:nvPr>
        </p:nvSpPr>
        <p:spPr/>
        <p:txBody>
          <a:bodyPr/>
          <a:lstStyle/>
          <a:p>
            <a:endParaRPr lang="en-GB" dirty="0"/>
          </a:p>
        </p:txBody>
      </p:sp>
      <p:sp>
        <p:nvSpPr>
          <p:cNvPr id="4" name="Text Placeholder 3"/>
          <p:cNvSpPr>
            <a:spLocks noGrp="1"/>
          </p:cNvSpPr>
          <p:nvPr>
            <p:ph type="body" idx="2"/>
          </p:nvPr>
        </p:nvSpPr>
        <p:spPr>
          <a:xfrm>
            <a:off x="4572000" y="980728"/>
            <a:ext cx="4305300" cy="3989040"/>
          </a:xfrm>
        </p:spPr>
        <p:txBody>
          <a:bodyPr>
            <a:normAutofit/>
          </a:bodyPr>
          <a:lstStyle/>
          <a:p>
            <a:pPr eaLnBrk="1" hangingPunct="1">
              <a:lnSpc>
                <a:spcPct val="80000"/>
              </a:lnSpc>
            </a:pPr>
            <a:r>
              <a:rPr lang="en-US" altLang="en-US" sz="1800" dirty="0"/>
              <a:t>Brain of Cell</a:t>
            </a:r>
          </a:p>
          <a:p>
            <a:pPr eaLnBrk="1" hangingPunct="1">
              <a:lnSpc>
                <a:spcPct val="80000"/>
              </a:lnSpc>
            </a:pPr>
            <a:r>
              <a:rPr lang="en-US" altLang="en-US" sz="1800" dirty="0"/>
              <a:t>Bordered by a porous membrane - nuclear envelope.</a:t>
            </a:r>
          </a:p>
          <a:p>
            <a:pPr eaLnBrk="1" hangingPunct="1">
              <a:lnSpc>
                <a:spcPct val="80000"/>
              </a:lnSpc>
            </a:pPr>
            <a:r>
              <a:rPr lang="en-US" altLang="en-US" sz="1800" dirty="0"/>
              <a:t>Contains thin fibers of DNA and protein called Chromatin.</a:t>
            </a:r>
          </a:p>
          <a:p>
            <a:pPr eaLnBrk="1" hangingPunct="1">
              <a:lnSpc>
                <a:spcPct val="80000"/>
              </a:lnSpc>
            </a:pPr>
            <a:r>
              <a:rPr lang="en-US" altLang="en-US" sz="1800" dirty="0"/>
              <a:t>Rod Shaped chromosomes</a:t>
            </a:r>
          </a:p>
          <a:p>
            <a:pPr eaLnBrk="1" hangingPunct="1">
              <a:lnSpc>
                <a:spcPct val="80000"/>
              </a:lnSpc>
            </a:pPr>
            <a:r>
              <a:rPr lang="en-US" altLang="en-US" sz="1800" dirty="0"/>
              <a:t>Contains a small round nucleolus</a:t>
            </a:r>
          </a:p>
          <a:p>
            <a:pPr lvl="1" eaLnBrk="1" hangingPunct="1">
              <a:lnSpc>
                <a:spcPct val="80000"/>
              </a:lnSpc>
            </a:pPr>
            <a:r>
              <a:rPr lang="en-US" altLang="en-US" sz="1800" dirty="0"/>
              <a:t>produces ribosomal RNA which makes ribosomes</a:t>
            </a:r>
          </a:p>
          <a:p>
            <a:pPr lvl="1" eaLnBrk="1" hangingPunct="1">
              <a:lnSpc>
                <a:spcPct val="80000"/>
              </a:lnSpc>
            </a:pPr>
            <a:endParaRPr lang="en-US" sz="1800" b="0" i="0" dirty="0">
              <a:solidFill>
                <a:srgbClr val="202124"/>
              </a:solidFill>
              <a:effectLst/>
              <a:latin typeface="arial" panose="020B0604020202020204" pitchFamily="34" charset="0"/>
            </a:endParaRPr>
          </a:p>
          <a:p>
            <a:pPr marL="457200" lvl="1" indent="0" eaLnBrk="1" hangingPunct="1">
              <a:lnSpc>
                <a:spcPct val="80000"/>
              </a:lnSpc>
              <a:buNone/>
            </a:pPr>
            <a:r>
              <a:rPr lang="en-GB" sz="1600" b="0" i="0" dirty="0">
                <a:solidFill>
                  <a:srgbClr val="202124"/>
                </a:solidFill>
                <a:effectLst/>
                <a:latin typeface="arial" panose="020B0604020202020204" pitchFamily="34" charset="0"/>
              </a:rPr>
              <a:t>The nucleus </a:t>
            </a:r>
            <a:r>
              <a:rPr lang="en-GB" sz="1600" b="1" i="0" dirty="0">
                <a:solidFill>
                  <a:srgbClr val="202124"/>
                </a:solidFill>
                <a:effectLst/>
                <a:latin typeface="arial" panose="020B0604020202020204" pitchFamily="34" charset="0"/>
              </a:rPr>
              <a:t>controls and regulates the activities of the cell (e.g., growth and metabolism)</a:t>
            </a:r>
            <a:r>
              <a:rPr lang="en-GB" sz="1600" b="0" i="0" dirty="0">
                <a:solidFill>
                  <a:srgbClr val="202124"/>
                </a:solidFill>
                <a:effectLst/>
                <a:latin typeface="arial" panose="020B0604020202020204" pitchFamily="34" charset="0"/>
              </a:rPr>
              <a:t> and carries the genes, structures that contain the hereditary information</a:t>
            </a:r>
            <a:endParaRPr lang="en-US" altLang="en-US" sz="2000" dirty="0"/>
          </a:p>
          <a:p>
            <a:pPr lvl="1" eaLnBrk="1" hangingPunct="1">
              <a:lnSpc>
                <a:spcPct val="80000"/>
              </a:lnSpc>
            </a:pPr>
            <a:endParaRPr lang="en-US" altLang="en-US" sz="2000" dirty="0"/>
          </a:p>
          <a:p>
            <a:pPr marL="457200" lvl="1" indent="0" eaLnBrk="1" hangingPunct="1">
              <a:lnSpc>
                <a:spcPct val="80000"/>
              </a:lnSpc>
              <a:buNone/>
            </a:pPr>
            <a:endParaRPr lang="en-US" altLang="en-US" sz="2000" dirty="0"/>
          </a:p>
          <a:p>
            <a:endParaRPr lang="en-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 y="1415548"/>
            <a:ext cx="4419600" cy="4026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80983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08895"/>
          </a:xfrm>
        </p:spPr>
        <p:txBody>
          <a:bodyPr/>
          <a:lstStyle/>
          <a:p>
            <a:r>
              <a:rPr lang="en-GB" b="1" dirty="0"/>
              <a:t>Ribosomes</a:t>
            </a:r>
          </a:p>
        </p:txBody>
      </p:sp>
      <p:sp>
        <p:nvSpPr>
          <p:cNvPr id="4" name="Text Placeholder 3"/>
          <p:cNvSpPr>
            <a:spLocks noGrp="1"/>
          </p:cNvSpPr>
          <p:nvPr>
            <p:ph type="body" idx="2"/>
          </p:nvPr>
        </p:nvSpPr>
        <p:spPr>
          <a:xfrm>
            <a:off x="4648200" y="1052736"/>
            <a:ext cx="4038600" cy="3989040"/>
          </a:xfrm>
        </p:spPr>
        <p:txBody>
          <a:bodyPr>
            <a:normAutofit fontScale="92500"/>
          </a:bodyPr>
          <a:lstStyle/>
          <a:p>
            <a:pPr eaLnBrk="1" hangingPunct="1"/>
            <a:r>
              <a:rPr lang="en-US" altLang="en-US" dirty="0"/>
              <a:t>Small </a:t>
            </a:r>
            <a:r>
              <a:rPr lang="en-US" altLang="en-US" b="1" dirty="0"/>
              <a:t>non-membrane</a:t>
            </a:r>
            <a:r>
              <a:rPr lang="en-US" altLang="en-US" dirty="0"/>
              <a:t> bound organelles.</a:t>
            </a:r>
          </a:p>
          <a:p>
            <a:pPr eaLnBrk="1" hangingPunct="1"/>
            <a:r>
              <a:rPr lang="en-US" altLang="en-US" dirty="0"/>
              <a:t>Contain two sub units</a:t>
            </a:r>
          </a:p>
          <a:p>
            <a:pPr eaLnBrk="1" hangingPunct="1"/>
            <a:r>
              <a:rPr lang="en-US" altLang="en-US" dirty="0"/>
              <a:t>Site of protein synthesis.</a:t>
            </a:r>
          </a:p>
          <a:p>
            <a:pPr eaLnBrk="1" hangingPunct="1"/>
            <a:r>
              <a:rPr lang="en-US" altLang="en-US" dirty="0"/>
              <a:t>Protein factory of the cell (</a:t>
            </a:r>
            <a:r>
              <a:rPr lang="en-GB" b="0" i="0" dirty="0">
                <a:solidFill>
                  <a:srgbClr val="202124"/>
                </a:solidFill>
                <a:effectLst/>
                <a:latin typeface="arial" panose="020B0604020202020204" pitchFamily="34" charset="0"/>
              </a:rPr>
              <a:t>serves as </a:t>
            </a:r>
            <a:r>
              <a:rPr lang="en-GB" b="1" i="0" dirty="0">
                <a:solidFill>
                  <a:srgbClr val="202124"/>
                </a:solidFill>
                <a:effectLst/>
                <a:latin typeface="arial" panose="020B0604020202020204" pitchFamily="34" charset="0"/>
              </a:rPr>
              <a:t>the site for protein synthesis in the cell)</a:t>
            </a:r>
            <a:endParaRPr lang="en-US" altLang="en-US" dirty="0"/>
          </a:p>
          <a:p>
            <a:endParaRPr lang="en-GB" dirty="0"/>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635" y="1742557"/>
            <a:ext cx="4035425" cy="39186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97092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Endoplasmic Reticulum</a:t>
            </a:r>
            <a:endParaRPr lang="en-GB" dirty="0"/>
          </a:p>
        </p:txBody>
      </p:sp>
      <p:sp>
        <p:nvSpPr>
          <p:cNvPr id="4" name="Text Placeholder 3"/>
          <p:cNvSpPr>
            <a:spLocks noGrp="1"/>
          </p:cNvSpPr>
          <p:nvPr>
            <p:ph type="body" idx="2"/>
          </p:nvPr>
        </p:nvSpPr>
        <p:spPr/>
        <p:txBody>
          <a:bodyPr>
            <a:normAutofit fontScale="77500" lnSpcReduction="20000"/>
          </a:bodyPr>
          <a:lstStyle/>
          <a:p>
            <a:r>
              <a:rPr lang="en-GB" b="0" i="0" dirty="0">
                <a:solidFill>
                  <a:srgbClr val="202124"/>
                </a:solidFill>
                <a:effectLst/>
                <a:latin typeface="arial" panose="020B0604020202020204" pitchFamily="34" charset="0"/>
              </a:rPr>
              <a:t>The endoplasmic reticulum can either be smooth or rough, </a:t>
            </a:r>
          </a:p>
          <a:p>
            <a:r>
              <a:rPr lang="en-GB" b="0" i="0" dirty="0">
                <a:solidFill>
                  <a:srgbClr val="202124"/>
                </a:solidFill>
                <a:effectLst/>
                <a:latin typeface="arial" panose="020B0604020202020204" pitchFamily="34" charset="0"/>
              </a:rPr>
              <a:t>and in general, its function is </a:t>
            </a:r>
            <a:r>
              <a:rPr lang="en-GB" b="1" i="0" dirty="0">
                <a:solidFill>
                  <a:srgbClr val="202124"/>
                </a:solidFill>
                <a:effectLst/>
                <a:latin typeface="arial" panose="020B0604020202020204" pitchFamily="34" charset="0"/>
              </a:rPr>
              <a:t>to produce proteins for the rest of the cell to function</a:t>
            </a:r>
            <a:r>
              <a:rPr lang="en-GB" b="0" i="0" dirty="0">
                <a:solidFill>
                  <a:srgbClr val="202124"/>
                </a:solidFill>
                <a:effectLst/>
                <a:latin typeface="arial" panose="020B0604020202020204" pitchFamily="34" charset="0"/>
              </a:rPr>
              <a:t>. </a:t>
            </a:r>
          </a:p>
          <a:p>
            <a:r>
              <a:rPr lang="en-GB" b="0" i="0" dirty="0">
                <a:solidFill>
                  <a:srgbClr val="202124"/>
                </a:solidFill>
                <a:effectLst/>
                <a:latin typeface="arial" panose="020B0604020202020204" pitchFamily="34" charset="0"/>
              </a:rPr>
              <a:t>The rough endoplasmic reticulum has on it ribosomes, which are small, round organelles whose function it is to make those proteins.</a:t>
            </a:r>
            <a:endParaRPr lang="en-GB" dirty="0"/>
          </a:p>
        </p:txBody>
      </p:sp>
      <p:pic>
        <p:nvPicPr>
          <p:cNvPr id="5" name="Content Placeholder 4" descr="endoplasmic"/>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179512" y="1988840"/>
            <a:ext cx="4419600" cy="34655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315927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Golgi apparatus</a:t>
            </a:r>
          </a:p>
        </p:txBody>
      </p:sp>
      <p:sp>
        <p:nvSpPr>
          <p:cNvPr id="3" name="Text Placeholder 2"/>
          <p:cNvSpPr>
            <a:spLocks noGrp="1"/>
          </p:cNvSpPr>
          <p:nvPr>
            <p:ph type="body" idx="1"/>
          </p:nvPr>
        </p:nvSpPr>
        <p:spPr/>
        <p:txBody>
          <a:bodyPr>
            <a:normAutofit lnSpcReduction="10000"/>
          </a:bodyPr>
          <a:lstStyle/>
          <a:p>
            <a:pPr marL="177800" indent="0">
              <a:buNone/>
            </a:pPr>
            <a:r>
              <a:rPr lang="en-GB" dirty="0"/>
              <a:t>A series of flattened sacs that modifies, packages, stores, and transports materials out of the cell.</a:t>
            </a:r>
          </a:p>
          <a:p>
            <a:pPr marL="177800" indent="0">
              <a:buNone/>
            </a:pPr>
            <a:r>
              <a:rPr lang="en-GB" dirty="0"/>
              <a:t>Works with the ribosomes and Endoplasmic Reticulum.</a:t>
            </a:r>
          </a:p>
          <a:p>
            <a:pPr marL="177800" indent="0">
              <a:buNone/>
            </a:pPr>
            <a:endParaRPr lang="en-GB" dirty="0"/>
          </a:p>
        </p:txBody>
      </p:sp>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1960" y="2057854"/>
            <a:ext cx="4536504" cy="3011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6276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Video of Structure of the cell</a:t>
            </a:r>
          </a:p>
        </p:txBody>
      </p:sp>
      <p:sp>
        <p:nvSpPr>
          <p:cNvPr id="3" name="Content Placeholder 2"/>
          <p:cNvSpPr>
            <a:spLocks noGrp="1"/>
          </p:cNvSpPr>
          <p:nvPr>
            <p:ph idx="1"/>
          </p:nvPr>
        </p:nvSpPr>
        <p:spPr/>
        <p:txBody>
          <a:bodyPr/>
          <a:lstStyle/>
          <a:p>
            <a:r>
              <a:rPr lang="en-GB" dirty="0"/>
              <a:t>Watch this video of the cell and list the components of the cell noted from the video.</a:t>
            </a:r>
          </a:p>
          <a:p>
            <a:r>
              <a:rPr lang="en-GB" dirty="0">
                <a:hlinkClick r:id="rId2"/>
              </a:rPr>
              <a:t>https://www.youtube.com/watch?v=URUJD5NEXC8</a:t>
            </a:r>
            <a:endParaRPr lang="en-GB" dirty="0"/>
          </a:p>
          <a:p>
            <a:r>
              <a:rPr lang="en-GB" dirty="0"/>
              <a:t>Whole class discussion feeding back on the different components of the cell.</a:t>
            </a:r>
          </a:p>
        </p:txBody>
      </p:sp>
    </p:spTree>
    <p:extLst>
      <p:ext uri="{BB962C8B-B14F-4D97-AF65-F5344CB8AC3E}">
        <p14:creationId xmlns:p14="http://schemas.microsoft.com/office/powerpoint/2010/main" val="2407154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dirty="0"/>
              <a:t>CYTOPLASM</a:t>
            </a:r>
          </a:p>
        </p:txBody>
      </p:sp>
      <p:sp>
        <p:nvSpPr>
          <p:cNvPr id="3" name="Content Placeholder 2"/>
          <p:cNvSpPr>
            <a:spLocks noGrp="1"/>
          </p:cNvSpPr>
          <p:nvPr>
            <p:ph sz="half" idx="1"/>
          </p:nvPr>
        </p:nvSpPr>
        <p:spPr>
          <a:xfrm>
            <a:off x="457200" y="1600201"/>
            <a:ext cx="4038600" cy="3989040"/>
          </a:xfrm>
        </p:spPr>
        <p:txBody>
          <a:bodyPr>
            <a:normAutofit/>
          </a:bodyPr>
          <a:lstStyle/>
          <a:p>
            <a:pPr>
              <a:lnSpc>
                <a:spcPct val="90000"/>
              </a:lnSpc>
            </a:pPr>
            <a:r>
              <a:rPr lang="en-GB" sz="2200" b="1"/>
              <a:t>Structure</a:t>
            </a:r>
            <a:r>
              <a:rPr lang="en-GB" sz="2200"/>
              <a:t> - The jelly-like substance composed of mainly water and found between the cell membrane and nucleus.  The cytoplasm makes up most of the "body" of a cell and is constantly streaming.</a:t>
            </a:r>
          </a:p>
          <a:p>
            <a:pPr>
              <a:lnSpc>
                <a:spcPct val="90000"/>
              </a:lnSpc>
            </a:pPr>
            <a:r>
              <a:rPr lang="en-GB" sz="2200" b="1"/>
              <a:t>Function</a:t>
            </a:r>
            <a:r>
              <a:rPr lang="en-GB" sz="2200"/>
              <a:t> - Organelles are found here and substances like salts may be dissolved in the cytoplasm.</a:t>
            </a:r>
          </a:p>
          <a:p>
            <a:pPr>
              <a:lnSpc>
                <a:spcPct val="90000"/>
              </a:lnSpc>
            </a:pPr>
            <a:endParaRPr lang="en-GB" sz="2200"/>
          </a:p>
        </p:txBody>
      </p:sp>
      <p:pic>
        <p:nvPicPr>
          <p:cNvPr id="4" name="Picture 3" descr="Diagram&#10;&#10;Description automatically generated">
            <a:extLst>
              <a:ext uri="{FF2B5EF4-FFF2-40B4-BE49-F238E27FC236}">
                <a16:creationId xmlns:a16="http://schemas.microsoft.com/office/drawing/2014/main" id="{338E4122-A5A2-49FB-BA36-70EB5300B5F2}"/>
              </a:ext>
            </a:extLst>
          </p:cNvPr>
          <p:cNvPicPr>
            <a:picLocks noChangeAspect="1"/>
          </p:cNvPicPr>
          <p:nvPr/>
        </p:nvPicPr>
        <p:blipFill>
          <a:blip r:embed="rId2"/>
          <a:stretch>
            <a:fillRect/>
          </a:stretch>
        </p:blipFill>
        <p:spPr>
          <a:xfrm>
            <a:off x="4648200" y="2362948"/>
            <a:ext cx="4038600" cy="2463545"/>
          </a:xfrm>
          <a:prstGeom prst="rect">
            <a:avLst/>
          </a:prstGeom>
          <a:noFill/>
        </p:spPr>
      </p:pic>
    </p:spTree>
    <p:extLst>
      <p:ext uri="{BB962C8B-B14F-4D97-AF65-F5344CB8AC3E}">
        <p14:creationId xmlns:p14="http://schemas.microsoft.com/office/powerpoint/2010/main" val="4287840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RIBOSOMES</a:t>
            </a:r>
          </a:p>
        </p:txBody>
      </p:sp>
      <p:sp>
        <p:nvSpPr>
          <p:cNvPr id="3" name="Content Placeholder 2"/>
          <p:cNvSpPr>
            <a:spLocks noGrp="1"/>
          </p:cNvSpPr>
          <p:nvPr>
            <p:ph idx="1"/>
          </p:nvPr>
        </p:nvSpPr>
        <p:spPr>
          <a:xfrm>
            <a:off x="457200" y="1600200"/>
            <a:ext cx="3394720" cy="3556991"/>
          </a:xfrm>
        </p:spPr>
        <p:txBody>
          <a:bodyPr>
            <a:normAutofit fontScale="77500" lnSpcReduction="20000"/>
          </a:bodyPr>
          <a:lstStyle/>
          <a:p>
            <a:r>
              <a:rPr lang="en-GB" sz="3000" dirty="0"/>
              <a:t>Ribosomes are small particles which are found individually in the cytoplasm and also line the membranes of the rough endoplasmic reticulum. Ribosomes produce protein.  </a:t>
            </a:r>
          </a:p>
          <a:p>
            <a:r>
              <a:rPr lang="en-GB" sz="3000" dirty="0"/>
              <a:t>They could be thought of as "factories"  in the cell.</a:t>
            </a:r>
          </a:p>
        </p:txBody>
      </p:sp>
      <p:pic>
        <p:nvPicPr>
          <p:cNvPr id="4" name="Picture 3">
            <a:extLst>
              <a:ext uri="{FF2B5EF4-FFF2-40B4-BE49-F238E27FC236}">
                <a16:creationId xmlns:a16="http://schemas.microsoft.com/office/drawing/2014/main" id="{61CAD3F4-DFA5-4147-8D18-D1D36781278E}"/>
              </a:ext>
            </a:extLst>
          </p:cNvPr>
          <p:cNvPicPr>
            <a:picLocks noChangeAspect="1"/>
          </p:cNvPicPr>
          <p:nvPr/>
        </p:nvPicPr>
        <p:blipFill>
          <a:blip r:embed="rId2"/>
          <a:stretch>
            <a:fillRect/>
          </a:stretch>
        </p:blipFill>
        <p:spPr>
          <a:xfrm>
            <a:off x="4067944" y="1916832"/>
            <a:ext cx="4876800" cy="2743200"/>
          </a:xfrm>
          <a:prstGeom prst="rect">
            <a:avLst/>
          </a:prstGeom>
        </p:spPr>
      </p:pic>
    </p:spTree>
    <p:extLst>
      <p:ext uri="{BB962C8B-B14F-4D97-AF65-F5344CB8AC3E}">
        <p14:creationId xmlns:p14="http://schemas.microsoft.com/office/powerpoint/2010/main" val="2200060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dirty="0"/>
              <a:t> LYSOSOMES</a:t>
            </a:r>
          </a:p>
        </p:txBody>
      </p:sp>
      <p:sp>
        <p:nvSpPr>
          <p:cNvPr id="3" name="Content Placeholder 2"/>
          <p:cNvSpPr>
            <a:spLocks noGrp="1"/>
          </p:cNvSpPr>
          <p:nvPr>
            <p:ph sz="half" idx="1"/>
          </p:nvPr>
        </p:nvSpPr>
        <p:spPr>
          <a:xfrm>
            <a:off x="457200" y="1600201"/>
            <a:ext cx="4038600" cy="3989040"/>
          </a:xfrm>
        </p:spPr>
        <p:txBody>
          <a:bodyPr>
            <a:normAutofit lnSpcReduction="10000"/>
          </a:bodyPr>
          <a:lstStyle/>
          <a:p>
            <a:pPr>
              <a:lnSpc>
                <a:spcPct val="90000"/>
              </a:lnSpc>
            </a:pPr>
            <a:r>
              <a:rPr lang="en-GB" sz="2400" dirty="0"/>
              <a:t>Lysosomes are small sac-like structures surrounded by a single membrane.</a:t>
            </a:r>
          </a:p>
          <a:p>
            <a:pPr>
              <a:lnSpc>
                <a:spcPct val="90000"/>
              </a:lnSpc>
            </a:pPr>
            <a:r>
              <a:rPr lang="en-GB" sz="2400" dirty="0"/>
              <a:t> They containing strong digestive enzymes which when released can break down worn out organelles or food.  </a:t>
            </a:r>
          </a:p>
          <a:p>
            <a:pPr>
              <a:lnSpc>
                <a:spcPct val="90000"/>
              </a:lnSpc>
            </a:pPr>
            <a:r>
              <a:rPr lang="en-GB" sz="2000" b="0" i="0" dirty="0">
                <a:solidFill>
                  <a:srgbClr val="202124"/>
                </a:solidFill>
                <a:effectLst/>
                <a:latin typeface="arial" panose="020B0604020202020204" pitchFamily="34" charset="0"/>
              </a:rPr>
              <a:t>They may be used to destroy invading viruses and bacteria.</a:t>
            </a:r>
            <a:endParaRPr lang="en-GB" sz="2000" dirty="0"/>
          </a:p>
          <a:p>
            <a:pPr>
              <a:lnSpc>
                <a:spcPct val="90000"/>
              </a:lnSpc>
            </a:pPr>
            <a:r>
              <a:rPr lang="en-GB" sz="2400" dirty="0"/>
              <a:t>The lysosome is also known as a </a:t>
            </a:r>
            <a:r>
              <a:rPr lang="en-GB" sz="2400" u="sng" dirty="0"/>
              <a:t>suicide sac</a:t>
            </a:r>
            <a:r>
              <a:rPr lang="en-GB" sz="2400" dirty="0"/>
              <a:t>.</a:t>
            </a:r>
          </a:p>
        </p:txBody>
      </p:sp>
      <p:pic>
        <p:nvPicPr>
          <p:cNvPr id="4" name="Picture 3">
            <a:extLst>
              <a:ext uri="{FF2B5EF4-FFF2-40B4-BE49-F238E27FC236}">
                <a16:creationId xmlns:a16="http://schemas.microsoft.com/office/drawing/2014/main" id="{1D86712B-8966-4FB9-A756-61B9CE5B6316}"/>
              </a:ext>
            </a:extLst>
          </p:cNvPr>
          <p:cNvPicPr>
            <a:picLocks noChangeAspect="1"/>
          </p:cNvPicPr>
          <p:nvPr/>
        </p:nvPicPr>
        <p:blipFill>
          <a:blip r:embed="rId2"/>
          <a:stretch>
            <a:fillRect/>
          </a:stretch>
        </p:blipFill>
        <p:spPr>
          <a:xfrm>
            <a:off x="4672980" y="1600201"/>
            <a:ext cx="3989040" cy="3989040"/>
          </a:xfrm>
          <a:prstGeom prst="rect">
            <a:avLst/>
          </a:prstGeom>
          <a:noFill/>
        </p:spPr>
      </p:pic>
    </p:spTree>
    <p:extLst>
      <p:ext uri="{BB962C8B-B14F-4D97-AF65-F5344CB8AC3E}">
        <p14:creationId xmlns:p14="http://schemas.microsoft.com/office/powerpoint/2010/main" val="12570641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dirty="0"/>
              <a:t>MITOCHONDRIA</a:t>
            </a:r>
          </a:p>
        </p:txBody>
      </p:sp>
      <p:pic>
        <p:nvPicPr>
          <p:cNvPr id="4" name="Picture 3" descr="Diagram&#10;&#10;Description automatically generated">
            <a:extLst>
              <a:ext uri="{FF2B5EF4-FFF2-40B4-BE49-F238E27FC236}">
                <a16:creationId xmlns:a16="http://schemas.microsoft.com/office/drawing/2014/main" id="{6695479D-AC03-485B-BC93-44CCDF157E68}"/>
              </a:ext>
            </a:extLst>
          </p:cNvPr>
          <p:cNvPicPr>
            <a:picLocks noChangeAspect="1"/>
          </p:cNvPicPr>
          <p:nvPr/>
        </p:nvPicPr>
        <p:blipFill>
          <a:blip r:embed="rId2"/>
          <a:stretch>
            <a:fillRect/>
          </a:stretch>
        </p:blipFill>
        <p:spPr>
          <a:xfrm>
            <a:off x="584263" y="1600201"/>
            <a:ext cx="3784473" cy="3989040"/>
          </a:xfrm>
          <a:prstGeom prst="rect">
            <a:avLst/>
          </a:prstGeom>
          <a:noFill/>
        </p:spPr>
      </p:pic>
      <p:sp>
        <p:nvSpPr>
          <p:cNvPr id="3" name="Content Placeholder 2"/>
          <p:cNvSpPr>
            <a:spLocks noGrp="1"/>
          </p:cNvSpPr>
          <p:nvPr>
            <p:ph sz="half" idx="2"/>
          </p:nvPr>
        </p:nvSpPr>
        <p:spPr>
          <a:xfrm>
            <a:off x="4648200" y="1600201"/>
            <a:ext cx="4038600" cy="3989040"/>
          </a:xfrm>
        </p:spPr>
        <p:txBody>
          <a:bodyPr>
            <a:normAutofit/>
          </a:bodyPr>
          <a:lstStyle/>
          <a:p>
            <a:pPr>
              <a:lnSpc>
                <a:spcPct val="90000"/>
              </a:lnSpc>
            </a:pPr>
            <a:r>
              <a:rPr lang="en-GB" sz="1800"/>
              <a:t>The mitochondria are round "tube-like" organelles that are surrounded by a double membrane, with the inner membrane being highly folded. </a:t>
            </a:r>
          </a:p>
          <a:p>
            <a:pPr>
              <a:lnSpc>
                <a:spcPct val="90000"/>
              </a:lnSpc>
            </a:pPr>
            <a:r>
              <a:rPr lang="en-GB" sz="1800"/>
              <a:t>The mitochondria releases food energy from food molecules to be used by the cell.  </a:t>
            </a:r>
          </a:p>
          <a:p>
            <a:pPr>
              <a:lnSpc>
                <a:spcPct val="90000"/>
              </a:lnSpc>
            </a:pPr>
            <a:r>
              <a:rPr lang="en-GB" sz="1800"/>
              <a:t>This process is called respiration.  Some cells (e.g. muscle cells)  require more energy than other cells and so would have many more mitochondria.</a:t>
            </a:r>
          </a:p>
        </p:txBody>
      </p:sp>
    </p:spTree>
    <p:extLst>
      <p:ext uri="{BB962C8B-B14F-4D97-AF65-F5344CB8AC3E}">
        <p14:creationId xmlns:p14="http://schemas.microsoft.com/office/powerpoint/2010/main" val="27291352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dirty="0"/>
              <a:t>CYTOSKELETON</a:t>
            </a:r>
          </a:p>
        </p:txBody>
      </p:sp>
      <p:pic>
        <p:nvPicPr>
          <p:cNvPr id="3" name="Picture 2">
            <a:extLst>
              <a:ext uri="{FF2B5EF4-FFF2-40B4-BE49-F238E27FC236}">
                <a16:creationId xmlns:a16="http://schemas.microsoft.com/office/drawing/2014/main" id="{CD615490-A40F-4684-B434-74B2C9534BEC}"/>
              </a:ext>
            </a:extLst>
          </p:cNvPr>
          <p:cNvPicPr>
            <a:picLocks noChangeAspect="1"/>
          </p:cNvPicPr>
          <p:nvPr/>
        </p:nvPicPr>
        <p:blipFill>
          <a:blip r:embed="rId2"/>
          <a:stretch>
            <a:fillRect/>
          </a:stretch>
        </p:blipFill>
        <p:spPr>
          <a:xfrm>
            <a:off x="1649672" y="1430147"/>
            <a:ext cx="2922328" cy="3722712"/>
          </a:xfrm>
          <a:prstGeom prst="rect">
            <a:avLst/>
          </a:prstGeom>
          <a:noFill/>
        </p:spPr>
      </p:pic>
      <p:sp>
        <p:nvSpPr>
          <p:cNvPr id="4" name="Rectangle 3"/>
          <p:cNvSpPr>
            <a:spLocks noGrp="1" noChangeArrowheads="1"/>
          </p:cNvSpPr>
          <p:nvPr>
            <p:ph sz="half" idx="2"/>
          </p:nvPr>
        </p:nvSpPr>
        <p:spPr>
          <a:xfrm>
            <a:off x="4648200" y="1600201"/>
            <a:ext cx="4038600" cy="3989040"/>
          </a:xfrm>
        </p:spPr>
        <p:txBody>
          <a:bodyPr>
            <a:normAutofit/>
          </a:bodyPr>
          <a:lstStyle/>
          <a:p>
            <a:pPr>
              <a:lnSpc>
                <a:spcPct val="90000"/>
              </a:lnSpc>
            </a:pPr>
            <a:r>
              <a:rPr lang="en-US" sz="2400" dirty="0"/>
              <a:t>Made of 3 fiber types</a:t>
            </a:r>
          </a:p>
          <a:p>
            <a:pPr lvl="1">
              <a:lnSpc>
                <a:spcPct val="90000"/>
              </a:lnSpc>
            </a:pPr>
            <a:r>
              <a:rPr lang="en-US" dirty="0"/>
              <a:t>Microfilaments</a:t>
            </a:r>
          </a:p>
          <a:p>
            <a:pPr lvl="1">
              <a:lnSpc>
                <a:spcPct val="90000"/>
              </a:lnSpc>
            </a:pPr>
            <a:r>
              <a:rPr lang="en-US" dirty="0"/>
              <a:t>Microtubules</a:t>
            </a:r>
          </a:p>
          <a:p>
            <a:pPr lvl="1">
              <a:lnSpc>
                <a:spcPct val="90000"/>
              </a:lnSpc>
            </a:pPr>
            <a:r>
              <a:rPr lang="en-US" dirty="0"/>
              <a:t>Intermediate filaments</a:t>
            </a:r>
          </a:p>
          <a:p>
            <a:pPr>
              <a:lnSpc>
                <a:spcPct val="90000"/>
              </a:lnSpc>
            </a:pPr>
            <a:r>
              <a:rPr lang="en-US" sz="2400" dirty="0"/>
              <a:t> 3 functions:</a:t>
            </a:r>
          </a:p>
          <a:p>
            <a:pPr lvl="1">
              <a:lnSpc>
                <a:spcPct val="90000"/>
              </a:lnSpc>
            </a:pPr>
            <a:r>
              <a:rPr lang="en-US" dirty="0"/>
              <a:t> mechanical support</a:t>
            </a:r>
          </a:p>
          <a:p>
            <a:pPr lvl="1">
              <a:lnSpc>
                <a:spcPct val="90000"/>
              </a:lnSpc>
            </a:pPr>
            <a:r>
              <a:rPr lang="en-US" dirty="0"/>
              <a:t> anchor organelles</a:t>
            </a:r>
          </a:p>
          <a:p>
            <a:pPr lvl="1">
              <a:lnSpc>
                <a:spcPct val="90000"/>
              </a:lnSpc>
            </a:pPr>
            <a:r>
              <a:rPr lang="en-US" dirty="0"/>
              <a:t> help move substances</a:t>
            </a:r>
          </a:p>
          <a:p>
            <a:pPr>
              <a:lnSpc>
                <a:spcPct val="90000"/>
              </a:lnSpc>
            </a:pPr>
            <a:endParaRPr lang="en-US" sz="2400" dirty="0"/>
          </a:p>
        </p:txBody>
      </p:sp>
    </p:spTree>
    <p:extLst>
      <p:ext uri="{BB962C8B-B14F-4D97-AF65-F5344CB8AC3E}">
        <p14:creationId xmlns:p14="http://schemas.microsoft.com/office/powerpoint/2010/main" val="2465920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BLOOD CELLS</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71265" y="1628800"/>
            <a:ext cx="4601470" cy="40492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20752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dirty="0"/>
              <a:t>Red Blood Cells</a:t>
            </a:r>
          </a:p>
        </p:txBody>
      </p:sp>
      <p:pic>
        <p:nvPicPr>
          <p:cNvPr id="5" name="Picture 2" descr="Red Blood Cells National Geographic GIF - Red Blood Cells National  Geographic Arteries - Discover &amp;amp; Share GIFs">
            <a:extLst>
              <a:ext uri="{FF2B5EF4-FFF2-40B4-BE49-F238E27FC236}">
                <a16:creationId xmlns:a16="http://schemas.microsoft.com/office/drawing/2014/main" id="{9A1FFD5E-8488-48FC-AF17-825F30F93441}"/>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tretch>
            <a:fillRect/>
          </a:stretch>
        </p:blipFill>
        <p:spPr bwMode="auto">
          <a:xfrm>
            <a:off x="457200" y="2459372"/>
            <a:ext cx="4038600" cy="2270698"/>
          </a:xfrm>
          <a:prstGeom prst="rect">
            <a:avLst/>
          </a:prstGeom>
          <a:solidFill>
            <a:srgbClr val="FFFFFF"/>
          </a:solidFill>
        </p:spPr>
      </p:pic>
      <p:sp>
        <p:nvSpPr>
          <p:cNvPr id="3" name="Content Placeholder 2"/>
          <p:cNvSpPr>
            <a:spLocks noGrp="1"/>
          </p:cNvSpPr>
          <p:nvPr>
            <p:ph sz="half" idx="2"/>
          </p:nvPr>
        </p:nvSpPr>
        <p:spPr>
          <a:xfrm>
            <a:off x="4648200" y="1600201"/>
            <a:ext cx="4038600" cy="3989040"/>
          </a:xfrm>
        </p:spPr>
        <p:txBody>
          <a:bodyPr>
            <a:normAutofit/>
          </a:bodyPr>
          <a:lstStyle/>
          <a:p>
            <a:pPr>
              <a:lnSpc>
                <a:spcPct val="90000"/>
              </a:lnSpc>
            </a:pPr>
            <a:r>
              <a:rPr lang="en-GB" sz="2000" dirty="0"/>
              <a:t>Red blood cells: Are biconcave and have no nucleus.</a:t>
            </a:r>
          </a:p>
          <a:p>
            <a:pPr>
              <a:lnSpc>
                <a:spcPct val="90000"/>
              </a:lnSpc>
            </a:pPr>
            <a:r>
              <a:rPr lang="en-GB" sz="2000" dirty="0"/>
              <a:t>The biconcave shape increases the surface area for 0xygen uptake.</a:t>
            </a:r>
          </a:p>
          <a:p>
            <a:pPr>
              <a:lnSpc>
                <a:spcPct val="90000"/>
              </a:lnSpc>
            </a:pPr>
            <a:r>
              <a:rPr lang="en-GB" sz="2000" dirty="0"/>
              <a:t>Their function is to transport oxygenated blood from the lungs the heart.</a:t>
            </a:r>
          </a:p>
          <a:p>
            <a:pPr>
              <a:lnSpc>
                <a:spcPct val="90000"/>
              </a:lnSpc>
            </a:pPr>
            <a:r>
              <a:rPr lang="en-GB" sz="2000" dirty="0"/>
              <a:t>The heart then distributes the oxygenated blood to the rest of the body to enable respiration.</a:t>
            </a:r>
          </a:p>
        </p:txBody>
      </p:sp>
    </p:spTree>
    <p:extLst>
      <p:ext uri="{BB962C8B-B14F-4D97-AF65-F5344CB8AC3E}">
        <p14:creationId xmlns:p14="http://schemas.microsoft.com/office/powerpoint/2010/main" val="39412369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18976-B181-4F82-85C5-E0893EFD9DE5}"/>
              </a:ext>
            </a:extLst>
          </p:cNvPr>
          <p:cNvSpPr>
            <a:spLocks noGrp="1"/>
          </p:cNvSpPr>
          <p:nvPr>
            <p:ph type="title"/>
          </p:nvPr>
        </p:nvSpPr>
        <p:spPr/>
        <p:txBody>
          <a:bodyPr/>
          <a:lstStyle/>
          <a:p>
            <a:r>
              <a:rPr lang="en-GB" dirty="0"/>
              <a:t>WHITE BLOOD CELL</a:t>
            </a:r>
          </a:p>
        </p:txBody>
      </p:sp>
      <p:sp>
        <p:nvSpPr>
          <p:cNvPr id="3" name="Content Placeholder 2">
            <a:extLst>
              <a:ext uri="{FF2B5EF4-FFF2-40B4-BE49-F238E27FC236}">
                <a16:creationId xmlns:a16="http://schemas.microsoft.com/office/drawing/2014/main" id="{26590F23-301E-4D3E-A5EF-4BA0AE252972}"/>
              </a:ext>
            </a:extLst>
          </p:cNvPr>
          <p:cNvSpPr>
            <a:spLocks noGrp="1"/>
          </p:cNvSpPr>
          <p:nvPr>
            <p:ph sz="half" idx="1"/>
          </p:nvPr>
        </p:nvSpPr>
        <p:spPr/>
        <p:txBody>
          <a:bodyPr>
            <a:normAutofit fontScale="92500"/>
          </a:bodyPr>
          <a:lstStyle/>
          <a:p>
            <a:pPr marL="0" indent="0">
              <a:buNone/>
            </a:pPr>
            <a:r>
              <a:rPr lang="en-GB" dirty="0"/>
              <a:t>White blood cells are part of the body's immune system. They help the body fight infection and other diseases. Types of white blood cells are granulocytes (neutrophils, eosinophils, and basophils), </a:t>
            </a:r>
          </a:p>
        </p:txBody>
      </p:sp>
      <p:pic>
        <p:nvPicPr>
          <p:cNvPr id="3074" name="Picture 2" descr="Invisible Warrior: Sickle Cell Disease societal engagement project |  Faculty of Medicine | Imperial College London">
            <a:extLst>
              <a:ext uri="{FF2B5EF4-FFF2-40B4-BE49-F238E27FC236}">
                <a16:creationId xmlns:a16="http://schemas.microsoft.com/office/drawing/2014/main" id="{1EF4227A-008C-424B-A393-E1BBF47F4878}"/>
              </a:ext>
            </a:extLst>
          </p:cNvPr>
          <p:cNvPicPr>
            <a:picLocks noGrp="1" noChangeAspect="1" noChangeArrowheads="1" noCro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648200" y="2395935"/>
            <a:ext cx="4038600" cy="23979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60522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Platelets </a:t>
            </a:r>
          </a:p>
        </p:txBody>
      </p:sp>
      <p:sp>
        <p:nvSpPr>
          <p:cNvPr id="3" name="Content Placeholder 2"/>
          <p:cNvSpPr>
            <a:spLocks noGrp="1"/>
          </p:cNvSpPr>
          <p:nvPr>
            <p:ph idx="1"/>
          </p:nvPr>
        </p:nvSpPr>
        <p:spPr>
          <a:xfrm>
            <a:off x="611560" y="1340768"/>
            <a:ext cx="7776864" cy="3917032"/>
          </a:xfrm>
        </p:spPr>
        <p:txBody>
          <a:bodyPr>
            <a:noAutofit/>
          </a:bodyPr>
          <a:lstStyle/>
          <a:p>
            <a:r>
              <a:rPr lang="en-GB" sz="2800" dirty="0"/>
              <a:t>These are also known as thrombocytes and are important for wound healing.</a:t>
            </a:r>
          </a:p>
          <a:p>
            <a:pPr marL="0" indent="0">
              <a:buNone/>
            </a:pPr>
            <a:r>
              <a:rPr lang="en-GB" sz="2800" u="sng" dirty="0"/>
              <a:t>Functions</a:t>
            </a:r>
          </a:p>
          <a:p>
            <a:r>
              <a:rPr lang="en-GB" sz="2800" dirty="0"/>
              <a:t>Haemostasis: stopping bleeding in damaged blood vessels </a:t>
            </a:r>
          </a:p>
          <a:p>
            <a:r>
              <a:rPr lang="en-GB" sz="2800" dirty="0"/>
              <a:t>Blood coagulation</a:t>
            </a:r>
          </a:p>
          <a:p>
            <a:r>
              <a:rPr lang="en-GB" sz="2800" dirty="0"/>
              <a:t>Storage &amp; transport of substances</a:t>
            </a:r>
          </a:p>
        </p:txBody>
      </p:sp>
    </p:spTree>
    <p:extLst>
      <p:ext uri="{BB962C8B-B14F-4D97-AF65-F5344CB8AC3E}">
        <p14:creationId xmlns:p14="http://schemas.microsoft.com/office/powerpoint/2010/main" val="13033693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TISSUES</a:t>
            </a:r>
          </a:p>
        </p:txBody>
      </p:sp>
      <p:sp>
        <p:nvSpPr>
          <p:cNvPr id="3" name="Content Placeholder 2"/>
          <p:cNvSpPr>
            <a:spLocks noGrp="1"/>
          </p:cNvSpPr>
          <p:nvPr>
            <p:ph idx="1"/>
          </p:nvPr>
        </p:nvSpPr>
        <p:spPr/>
        <p:txBody>
          <a:bodyPr/>
          <a:lstStyle/>
          <a:p>
            <a:r>
              <a:rPr lang="en-GB" dirty="0"/>
              <a:t>Group of cells aggregate together and form tissues – as explained in the first session.</a:t>
            </a:r>
          </a:p>
        </p:txBody>
      </p:sp>
    </p:spTree>
    <p:extLst>
      <p:ext uri="{BB962C8B-B14F-4D97-AF65-F5344CB8AC3E}">
        <p14:creationId xmlns:p14="http://schemas.microsoft.com/office/powerpoint/2010/main" val="35932986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a:stretch/>
        </p:blipFill>
        <p:spPr bwMode="auto">
          <a:xfrm>
            <a:off x="467544" y="188640"/>
            <a:ext cx="8352928"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523295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8E382-C711-42A0-9E46-EC843B0E53E7}"/>
              </a:ext>
            </a:extLst>
          </p:cNvPr>
          <p:cNvSpPr>
            <a:spLocks noGrp="1"/>
          </p:cNvSpPr>
          <p:nvPr>
            <p:ph type="title"/>
          </p:nvPr>
        </p:nvSpPr>
        <p:spPr/>
        <p:txBody>
          <a:bodyPr>
            <a:normAutofit fontScale="90000"/>
          </a:bodyPr>
          <a:lstStyle/>
          <a:p>
            <a:r>
              <a:rPr lang="en-GB" b="0" i="0" dirty="0">
                <a:solidFill>
                  <a:srgbClr val="153158"/>
                </a:solidFill>
                <a:effectLst/>
                <a:latin typeface="Nunito" panose="020B0604020202020204" pitchFamily="2" charset="0"/>
              </a:rPr>
              <a:t>How do problems in cells lead to disease?</a:t>
            </a:r>
            <a:endParaRPr lang="en-GB" dirty="0"/>
          </a:p>
        </p:txBody>
      </p:sp>
      <p:sp>
        <p:nvSpPr>
          <p:cNvPr id="3" name="Content Placeholder 2">
            <a:extLst>
              <a:ext uri="{FF2B5EF4-FFF2-40B4-BE49-F238E27FC236}">
                <a16:creationId xmlns:a16="http://schemas.microsoft.com/office/drawing/2014/main" id="{174BB5E3-FAC9-4A3C-AEE7-422373A46626}"/>
              </a:ext>
            </a:extLst>
          </p:cNvPr>
          <p:cNvSpPr>
            <a:spLocks noGrp="1"/>
          </p:cNvSpPr>
          <p:nvPr>
            <p:ph idx="1"/>
          </p:nvPr>
        </p:nvSpPr>
        <p:spPr>
          <a:xfrm>
            <a:off x="251520" y="1340768"/>
            <a:ext cx="6275040" cy="3917032"/>
          </a:xfrm>
        </p:spPr>
        <p:txBody>
          <a:bodyPr>
            <a:normAutofit fontScale="70000" lnSpcReduction="20000"/>
          </a:bodyPr>
          <a:lstStyle/>
          <a:p>
            <a:pPr algn="l"/>
            <a:endParaRPr lang="en-GB" b="0" i="0" dirty="0">
              <a:solidFill>
                <a:srgbClr val="153158"/>
              </a:solidFill>
              <a:effectLst/>
              <a:latin typeface="Nunito" panose="020B0604020202020204" pitchFamily="2" charset="0"/>
            </a:endParaRPr>
          </a:p>
          <a:p>
            <a:pPr algn="l"/>
            <a:r>
              <a:rPr lang="en-GB" b="0" i="0" dirty="0">
                <a:solidFill>
                  <a:srgbClr val="414141"/>
                </a:solidFill>
                <a:effectLst/>
                <a:latin typeface="Nunito" panose="020B0604020202020204" pitchFamily="2" charset="0"/>
              </a:rPr>
              <a:t>Changes to the genes inside a cell, called mutations, can alter the cell’s ability to divide, make proteins, remove waste, or perform other tasks. </a:t>
            </a:r>
          </a:p>
          <a:p>
            <a:pPr algn="l"/>
            <a:r>
              <a:rPr lang="en-GB" b="0" i="0" dirty="0">
                <a:solidFill>
                  <a:srgbClr val="414141"/>
                </a:solidFill>
                <a:effectLst/>
                <a:latin typeface="Nunito" panose="020B0604020202020204" pitchFamily="2" charset="0"/>
              </a:rPr>
              <a:t>These genetic mutations can lead to birth defects, cancer, and other diseases. Cells that are damaged through physical trauma or infection can, in extreme cases, contribute to harmful inflammation and organ malfunction.</a:t>
            </a:r>
          </a:p>
          <a:p>
            <a:pPr marL="0" indent="0">
              <a:buNone/>
            </a:pPr>
            <a:endParaRPr lang="en-GB" dirty="0"/>
          </a:p>
          <a:p>
            <a:pPr marL="0" indent="0">
              <a:buNone/>
            </a:pPr>
            <a:r>
              <a:rPr lang="en-GB" dirty="0"/>
              <a:t>https://www.nigms.nih.gov/education/fact-sheets/Pages/studying-cells.aspx</a:t>
            </a:r>
          </a:p>
        </p:txBody>
      </p:sp>
    </p:spTree>
    <p:extLst>
      <p:ext uri="{BB962C8B-B14F-4D97-AF65-F5344CB8AC3E}">
        <p14:creationId xmlns:p14="http://schemas.microsoft.com/office/powerpoint/2010/main" val="3573048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238D2-6B58-4BCA-8114-5F7CA85BC204}"/>
              </a:ext>
            </a:extLst>
          </p:cNvPr>
          <p:cNvSpPr>
            <a:spLocks noGrp="1"/>
          </p:cNvSpPr>
          <p:nvPr>
            <p:ph type="title"/>
          </p:nvPr>
        </p:nvSpPr>
        <p:spPr>
          <a:xfrm>
            <a:off x="457200" y="274638"/>
            <a:ext cx="8075240" cy="1138138"/>
          </a:xfrm>
        </p:spPr>
        <p:txBody>
          <a:bodyPr>
            <a:noAutofit/>
          </a:bodyPr>
          <a:lstStyle/>
          <a:p>
            <a:r>
              <a:rPr lang="en-GB" sz="2800" b="1" i="0" dirty="0">
                <a:solidFill>
                  <a:srgbClr val="153158"/>
                </a:solidFill>
                <a:effectLst/>
                <a:latin typeface="Nunito" pitchFamily="2" charset="0"/>
              </a:rPr>
              <a:t>How does studying cells aid our understanding of human health and disease?</a:t>
            </a:r>
            <a:br>
              <a:rPr lang="en-GB" sz="2800" b="1" i="0" dirty="0">
                <a:solidFill>
                  <a:srgbClr val="153158"/>
                </a:solidFill>
                <a:effectLst/>
                <a:latin typeface="Nunito" pitchFamily="2" charset="0"/>
              </a:rPr>
            </a:br>
            <a:endParaRPr lang="en-GB" sz="2800" b="1" dirty="0"/>
          </a:p>
        </p:txBody>
      </p:sp>
      <p:sp>
        <p:nvSpPr>
          <p:cNvPr id="3" name="Content Placeholder 2">
            <a:extLst>
              <a:ext uri="{FF2B5EF4-FFF2-40B4-BE49-F238E27FC236}">
                <a16:creationId xmlns:a16="http://schemas.microsoft.com/office/drawing/2014/main" id="{C19BAD2E-A9A2-49D5-8636-8E42C2137675}"/>
              </a:ext>
            </a:extLst>
          </p:cNvPr>
          <p:cNvSpPr>
            <a:spLocks noGrp="1"/>
          </p:cNvSpPr>
          <p:nvPr>
            <p:ph idx="1"/>
          </p:nvPr>
        </p:nvSpPr>
        <p:spPr>
          <a:xfrm>
            <a:off x="457200" y="1600201"/>
            <a:ext cx="8229600" cy="2980927"/>
          </a:xfrm>
        </p:spPr>
        <p:txBody>
          <a:bodyPr>
            <a:normAutofit fontScale="77500" lnSpcReduction="20000"/>
          </a:bodyPr>
          <a:lstStyle/>
          <a:p>
            <a:pPr algn="l"/>
            <a:r>
              <a:rPr lang="en-GB" b="0" i="0" dirty="0">
                <a:solidFill>
                  <a:srgbClr val="414141"/>
                </a:solidFill>
                <a:effectLst/>
                <a:latin typeface="Nunito" pitchFamily="2" charset="0"/>
              </a:rPr>
              <a:t>Learning about how cells work—and what happens when they don’t work properly—teaches us about the biological processes that keep us healthy. </a:t>
            </a:r>
          </a:p>
          <a:p>
            <a:pPr algn="l"/>
            <a:r>
              <a:rPr lang="en-GB" b="0" i="0" dirty="0">
                <a:solidFill>
                  <a:srgbClr val="414141"/>
                </a:solidFill>
                <a:effectLst/>
                <a:latin typeface="Nunito" pitchFamily="2" charset="0"/>
              </a:rPr>
              <a:t>It also uncovers new ways to treat disease. </a:t>
            </a:r>
          </a:p>
          <a:p>
            <a:pPr algn="l"/>
            <a:r>
              <a:rPr lang="en-GB" b="0" i="0" dirty="0">
                <a:solidFill>
                  <a:srgbClr val="414141"/>
                </a:solidFill>
                <a:effectLst/>
                <a:latin typeface="Nunito" pitchFamily="2" charset="0"/>
              </a:rPr>
              <a:t>Cellular research has already led to cancer treatments, antibiotics, medicine that lowers cholesterol, and improved methods for delivering drugs. </a:t>
            </a:r>
            <a:endParaRPr lang="en-GB" dirty="0"/>
          </a:p>
        </p:txBody>
      </p:sp>
      <p:sp>
        <p:nvSpPr>
          <p:cNvPr id="5" name="TextBox 4">
            <a:extLst>
              <a:ext uri="{FF2B5EF4-FFF2-40B4-BE49-F238E27FC236}">
                <a16:creationId xmlns:a16="http://schemas.microsoft.com/office/drawing/2014/main" id="{11957BF6-CE5E-4AF4-B0BA-AAE574A5ECBD}"/>
              </a:ext>
            </a:extLst>
          </p:cNvPr>
          <p:cNvSpPr txBox="1"/>
          <p:nvPr/>
        </p:nvSpPr>
        <p:spPr>
          <a:xfrm>
            <a:off x="755576" y="4568766"/>
            <a:ext cx="4572000" cy="646331"/>
          </a:xfrm>
          <a:prstGeom prst="rect">
            <a:avLst/>
          </a:prstGeom>
          <a:noFill/>
        </p:spPr>
        <p:txBody>
          <a:bodyPr wrap="square">
            <a:spAutoFit/>
          </a:bodyPr>
          <a:lstStyle/>
          <a:p>
            <a:r>
              <a:rPr lang="en-GB" dirty="0"/>
              <a:t>https://www.nigms.nih.gov/education/fact-sheets/Pages/studying-cells.aspx</a:t>
            </a:r>
          </a:p>
        </p:txBody>
      </p:sp>
    </p:spTree>
    <p:extLst>
      <p:ext uri="{BB962C8B-B14F-4D97-AF65-F5344CB8AC3E}">
        <p14:creationId xmlns:p14="http://schemas.microsoft.com/office/powerpoint/2010/main" val="30949052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BE277-E583-425D-9C9E-65324BC55290}"/>
              </a:ext>
            </a:extLst>
          </p:cNvPr>
          <p:cNvSpPr>
            <a:spLocks noGrp="1"/>
          </p:cNvSpPr>
          <p:nvPr>
            <p:ph type="title"/>
          </p:nvPr>
        </p:nvSpPr>
        <p:spPr>
          <a:xfrm>
            <a:off x="457200" y="274638"/>
            <a:ext cx="8229600" cy="274042"/>
          </a:xfrm>
        </p:spPr>
        <p:txBody>
          <a:bodyPr>
            <a:normAutofit fontScale="90000"/>
          </a:bodyPr>
          <a:lstStyle/>
          <a:p>
            <a:r>
              <a:rPr lang="en-GB" dirty="0"/>
              <a:t>Disease-related to Red blood Cells</a:t>
            </a:r>
          </a:p>
        </p:txBody>
      </p:sp>
      <p:sp>
        <p:nvSpPr>
          <p:cNvPr id="3" name="Content Placeholder 2">
            <a:extLst>
              <a:ext uri="{FF2B5EF4-FFF2-40B4-BE49-F238E27FC236}">
                <a16:creationId xmlns:a16="http://schemas.microsoft.com/office/drawing/2014/main" id="{49BFEAE1-A147-41BB-92AB-984E9E2913D8}"/>
              </a:ext>
            </a:extLst>
          </p:cNvPr>
          <p:cNvSpPr>
            <a:spLocks noGrp="1"/>
          </p:cNvSpPr>
          <p:nvPr>
            <p:ph idx="1"/>
          </p:nvPr>
        </p:nvSpPr>
        <p:spPr>
          <a:xfrm>
            <a:off x="251520" y="836712"/>
            <a:ext cx="8640960" cy="4680521"/>
          </a:xfrm>
        </p:spPr>
        <p:txBody>
          <a:bodyPr>
            <a:normAutofit fontScale="25000" lnSpcReduction="20000"/>
          </a:bodyPr>
          <a:lstStyle/>
          <a:p>
            <a:pPr marL="0" indent="0">
              <a:buNone/>
            </a:pPr>
            <a:r>
              <a:rPr lang="en-GB" sz="8000" b="1" i="0" dirty="0">
                <a:solidFill>
                  <a:srgbClr val="212B32"/>
                </a:solidFill>
                <a:effectLst/>
                <a:latin typeface="Frutiger W01"/>
              </a:rPr>
              <a:t>1. Iron deficiency </a:t>
            </a:r>
            <a:r>
              <a:rPr lang="en-GB" sz="8000" b="1" i="0" dirty="0" err="1">
                <a:solidFill>
                  <a:srgbClr val="212B32"/>
                </a:solidFill>
                <a:effectLst/>
                <a:latin typeface="Frutiger W01"/>
              </a:rPr>
              <a:t>anemia</a:t>
            </a:r>
            <a:r>
              <a:rPr lang="en-GB" sz="8000" b="1" i="0" dirty="0">
                <a:solidFill>
                  <a:srgbClr val="212B32"/>
                </a:solidFill>
                <a:effectLst/>
                <a:latin typeface="Frutiger W01"/>
              </a:rPr>
              <a:t> </a:t>
            </a:r>
            <a:r>
              <a:rPr lang="en-GB" sz="8000" i="0" dirty="0">
                <a:solidFill>
                  <a:srgbClr val="212B32"/>
                </a:solidFill>
                <a:effectLst/>
                <a:latin typeface="Frutiger W01"/>
              </a:rPr>
              <a:t>is caused by lack of iron, often because of blood loss or pregnancy. It's treated with iron tablets prescribed by a GP and by eating iron-rich foods.</a:t>
            </a:r>
          </a:p>
          <a:p>
            <a:pPr marL="0" indent="0">
              <a:buNone/>
            </a:pPr>
            <a:r>
              <a:rPr lang="en-GB" sz="8000" b="1" i="0" dirty="0">
                <a:solidFill>
                  <a:srgbClr val="212B32"/>
                </a:solidFill>
                <a:effectLst/>
                <a:latin typeface="Frutiger W01"/>
              </a:rPr>
              <a:t>Health and social care worker responsibility:</a:t>
            </a:r>
          </a:p>
          <a:p>
            <a:pPr algn="l"/>
            <a:r>
              <a:rPr lang="en-GB" sz="8000" b="1" i="0" dirty="0">
                <a:solidFill>
                  <a:srgbClr val="212B32"/>
                </a:solidFill>
                <a:effectLst/>
                <a:latin typeface="Frutiger W01"/>
              </a:rPr>
              <a:t>Eat and drink more:</a:t>
            </a:r>
          </a:p>
          <a:p>
            <a:pPr algn="l">
              <a:buFont typeface="Arial" panose="020B0604020202020204" pitchFamily="34" charset="0"/>
              <a:buChar char="•"/>
            </a:pPr>
            <a:r>
              <a:rPr lang="en-GB" sz="8000" b="0" i="0" dirty="0">
                <a:solidFill>
                  <a:srgbClr val="212B32"/>
                </a:solidFill>
                <a:effectLst/>
                <a:latin typeface="Frutiger W01"/>
              </a:rPr>
              <a:t>dark-green leafy vegetables like watercress and curly kale</a:t>
            </a:r>
          </a:p>
          <a:p>
            <a:pPr algn="l">
              <a:buFont typeface="Arial" panose="020B0604020202020204" pitchFamily="34" charset="0"/>
              <a:buChar char="•"/>
            </a:pPr>
            <a:r>
              <a:rPr lang="en-GB" sz="8000" b="0" i="0" dirty="0">
                <a:solidFill>
                  <a:srgbClr val="212B32"/>
                </a:solidFill>
                <a:effectLst/>
                <a:latin typeface="Frutiger W01"/>
              </a:rPr>
              <a:t>cereals and bread with extra iron in them (fortified)</a:t>
            </a:r>
          </a:p>
          <a:p>
            <a:pPr algn="l">
              <a:buFont typeface="Arial" panose="020B0604020202020204" pitchFamily="34" charset="0"/>
              <a:buChar char="•"/>
            </a:pPr>
            <a:r>
              <a:rPr lang="en-GB" sz="8000" b="0" i="0" dirty="0">
                <a:solidFill>
                  <a:srgbClr val="212B32"/>
                </a:solidFill>
                <a:effectLst/>
                <a:latin typeface="Frutiger W01"/>
              </a:rPr>
              <a:t>meat</a:t>
            </a:r>
          </a:p>
          <a:p>
            <a:pPr algn="l">
              <a:buFont typeface="Arial" panose="020B0604020202020204" pitchFamily="34" charset="0"/>
              <a:buChar char="•"/>
            </a:pPr>
            <a:r>
              <a:rPr lang="en-GB" sz="8000" b="0" i="0" dirty="0">
                <a:solidFill>
                  <a:srgbClr val="212B32"/>
                </a:solidFill>
                <a:effectLst/>
                <a:latin typeface="Frutiger W01"/>
              </a:rPr>
              <a:t>dried fruit like apricots, prunes and raisins</a:t>
            </a:r>
          </a:p>
          <a:p>
            <a:pPr algn="l">
              <a:buFont typeface="Arial" panose="020B0604020202020204" pitchFamily="34" charset="0"/>
              <a:buChar char="•"/>
            </a:pPr>
            <a:r>
              <a:rPr lang="en-GB" sz="8000" b="0" i="0" dirty="0">
                <a:solidFill>
                  <a:srgbClr val="212B32"/>
                </a:solidFill>
                <a:effectLst/>
                <a:latin typeface="Frutiger W01"/>
              </a:rPr>
              <a:t>pulses (beans, peas and lentils)</a:t>
            </a:r>
          </a:p>
          <a:p>
            <a:pPr algn="l"/>
            <a:r>
              <a:rPr lang="en-GB" sz="8000" b="1" i="0" dirty="0">
                <a:solidFill>
                  <a:srgbClr val="212B32"/>
                </a:solidFill>
                <a:effectLst/>
                <a:latin typeface="Frutiger W01"/>
              </a:rPr>
              <a:t>Eat and drink less:</a:t>
            </a:r>
          </a:p>
          <a:p>
            <a:pPr algn="l">
              <a:buFont typeface="Arial" panose="020B0604020202020204" pitchFamily="34" charset="0"/>
              <a:buChar char="•"/>
            </a:pPr>
            <a:r>
              <a:rPr lang="en-GB" sz="8000" b="0" i="0" dirty="0">
                <a:solidFill>
                  <a:srgbClr val="212B32"/>
                </a:solidFill>
                <a:effectLst/>
                <a:latin typeface="Frutiger W01"/>
              </a:rPr>
              <a:t>tea</a:t>
            </a:r>
          </a:p>
          <a:p>
            <a:pPr algn="l">
              <a:buFont typeface="Arial" panose="020B0604020202020204" pitchFamily="34" charset="0"/>
              <a:buChar char="•"/>
            </a:pPr>
            <a:r>
              <a:rPr lang="en-GB" sz="8000" b="0" i="0" dirty="0">
                <a:solidFill>
                  <a:srgbClr val="212B32"/>
                </a:solidFill>
                <a:effectLst/>
                <a:latin typeface="Frutiger W01"/>
              </a:rPr>
              <a:t>coffee</a:t>
            </a:r>
          </a:p>
          <a:p>
            <a:pPr algn="l">
              <a:buFont typeface="Arial" panose="020B0604020202020204" pitchFamily="34" charset="0"/>
              <a:buChar char="•"/>
            </a:pPr>
            <a:r>
              <a:rPr lang="en-GB" sz="8000" b="0" i="0" dirty="0">
                <a:solidFill>
                  <a:srgbClr val="212B32"/>
                </a:solidFill>
                <a:effectLst/>
                <a:latin typeface="Frutiger W01"/>
              </a:rPr>
              <a:t>milk and dairy</a:t>
            </a:r>
          </a:p>
          <a:p>
            <a:pPr algn="l"/>
            <a:r>
              <a:rPr lang="en-GB" sz="8000" b="0" i="0" dirty="0">
                <a:solidFill>
                  <a:srgbClr val="212B32"/>
                </a:solidFill>
                <a:effectLst/>
                <a:latin typeface="Frutiger W01"/>
              </a:rPr>
              <a:t>Large amounts of these foods and drinks make it harder for your body to absorb iron.</a:t>
            </a:r>
          </a:p>
          <a:p>
            <a:pPr algn="l"/>
            <a:endParaRPr lang="en-GB" sz="8000" dirty="0">
              <a:solidFill>
                <a:srgbClr val="212B32"/>
              </a:solidFill>
              <a:latin typeface="Frutiger W01"/>
            </a:endParaRPr>
          </a:p>
          <a:p>
            <a:pPr algn="l"/>
            <a:endParaRPr lang="en-GB" sz="8000" b="0" i="0" dirty="0">
              <a:solidFill>
                <a:srgbClr val="212B32"/>
              </a:solidFill>
              <a:effectLst/>
              <a:latin typeface="Frutiger W01"/>
            </a:endParaRPr>
          </a:p>
          <a:p>
            <a:endParaRPr lang="en-GB" dirty="0"/>
          </a:p>
        </p:txBody>
      </p:sp>
    </p:spTree>
    <p:extLst>
      <p:ext uri="{BB962C8B-B14F-4D97-AF65-F5344CB8AC3E}">
        <p14:creationId xmlns:p14="http://schemas.microsoft.com/office/powerpoint/2010/main" val="5383321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166469-45FB-48BC-97B7-6D649944B43B}"/>
              </a:ext>
            </a:extLst>
          </p:cNvPr>
          <p:cNvSpPr>
            <a:spLocks noGrp="1"/>
          </p:cNvSpPr>
          <p:nvPr>
            <p:ph idx="1"/>
          </p:nvPr>
        </p:nvSpPr>
        <p:spPr>
          <a:xfrm>
            <a:off x="611560" y="836712"/>
            <a:ext cx="7869560" cy="4248472"/>
          </a:xfrm>
        </p:spPr>
        <p:txBody>
          <a:bodyPr>
            <a:normAutofit fontScale="25000" lnSpcReduction="20000"/>
          </a:bodyPr>
          <a:lstStyle/>
          <a:p>
            <a:pPr marL="0" indent="0" algn="l">
              <a:buNone/>
            </a:pPr>
            <a:r>
              <a:rPr lang="en-GB" sz="8000" b="1" i="0" dirty="0">
                <a:solidFill>
                  <a:srgbClr val="212B32"/>
                </a:solidFill>
                <a:effectLst/>
                <a:latin typeface="Frutiger W01"/>
              </a:rPr>
              <a:t>2. Sickle cell disease </a:t>
            </a:r>
            <a:r>
              <a:rPr lang="en-GB" sz="8000" i="0" dirty="0">
                <a:solidFill>
                  <a:srgbClr val="212B32"/>
                </a:solidFill>
                <a:effectLst/>
                <a:latin typeface="Frutiger W01"/>
              </a:rPr>
              <a:t>is the name for a group of inherited health conditions that affect red blood cells. The most serious type is called sickle cell </a:t>
            </a:r>
            <a:r>
              <a:rPr lang="en-GB" sz="8000" i="0" dirty="0" err="1">
                <a:solidFill>
                  <a:srgbClr val="212B32"/>
                </a:solidFill>
                <a:effectLst/>
                <a:latin typeface="Frutiger W01"/>
              </a:rPr>
              <a:t>anemia</a:t>
            </a:r>
            <a:r>
              <a:rPr lang="en-GB" sz="8000" i="0" dirty="0">
                <a:solidFill>
                  <a:srgbClr val="212B32"/>
                </a:solidFill>
                <a:effectLst/>
                <a:latin typeface="Frutiger W01"/>
              </a:rPr>
              <a:t>.</a:t>
            </a:r>
          </a:p>
          <a:p>
            <a:pPr marL="0" indent="0" algn="l">
              <a:buNone/>
            </a:pPr>
            <a:endParaRPr lang="en-GB" sz="8000" i="0" dirty="0">
              <a:solidFill>
                <a:srgbClr val="212B32"/>
              </a:solidFill>
              <a:effectLst/>
              <a:latin typeface="Frutiger W01"/>
            </a:endParaRPr>
          </a:p>
          <a:p>
            <a:pPr marL="0" indent="0" algn="l">
              <a:buNone/>
            </a:pPr>
            <a:r>
              <a:rPr lang="en-GB" sz="8000" i="0" dirty="0">
                <a:solidFill>
                  <a:srgbClr val="212B32"/>
                </a:solidFill>
                <a:effectLst/>
                <a:latin typeface="Frutiger W01"/>
              </a:rPr>
              <a:t>Sickle cell disease is particularly common in people with African or Caribbean family backgrounds.</a:t>
            </a:r>
          </a:p>
          <a:p>
            <a:pPr marL="0" indent="0" algn="l">
              <a:buNone/>
            </a:pPr>
            <a:endParaRPr lang="en-GB" sz="8000" dirty="0">
              <a:solidFill>
                <a:srgbClr val="212B32"/>
              </a:solidFill>
              <a:latin typeface="Frutiger W01"/>
            </a:endParaRPr>
          </a:p>
          <a:p>
            <a:pPr marL="0" indent="0" algn="l">
              <a:buNone/>
            </a:pPr>
            <a:r>
              <a:rPr lang="en-GB" sz="8000" b="1" i="0" dirty="0">
                <a:solidFill>
                  <a:srgbClr val="212B32"/>
                </a:solidFill>
                <a:effectLst/>
                <a:latin typeface="Frutiger W01"/>
              </a:rPr>
              <a:t>Health and social care workers responsibility</a:t>
            </a:r>
          </a:p>
          <a:p>
            <a:pPr algn="l">
              <a:buFont typeface="Arial" panose="020B0604020202020204" pitchFamily="34" charset="0"/>
              <a:buChar char="•"/>
            </a:pPr>
            <a:r>
              <a:rPr lang="en-GB" sz="8000" dirty="0">
                <a:solidFill>
                  <a:srgbClr val="212B32"/>
                </a:solidFill>
                <a:latin typeface="Frutiger W01"/>
              </a:rPr>
              <a:t>D</a:t>
            </a:r>
            <a:r>
              <a:rPr lang="en-GB" sz="8000" b="0" i="0" dirty="0">
                <a:solidFill>
                  <a:srgbClr val="212B32"/>
                </a:solidFill>
                <a:effectLst/>
                <a:latin typeface="Frutiger W01"/>
              </a:rPr>
              <a:t>rinking plenty of fluids and staying warm to prevent painful episodes</a:t>
            </a:r>
          </a:p>
          <a:p>
            <a:pPr algn="l">
              <a:buFont typeface="Arial" panose="020B0604020202020204" pitchFamily="34" charset="0"/>
              <a:buChar char="•"/>
            </a:pPr>
            <a:r>
              <a:rPr lang="en-GB" sz="8000" b="0" i="0" dirty="0">
                <a:solidFill>
                  <a:srgbClr val="212B32"/>
                </a:solidFill>
                <a:effectLst/>
                <a:latin typeface="Frutiger W01"/>
              </a:rPr>
              <a:t>Painkillers if prescribed by the Doctor</a:t>
            </a:r>
          </a:p>
          <a:p>
            <a:pPr algn="l">
              <a:buFont typeface="Arial" panose="020B0604020202020204" pitchFamily="34" charset="0"/>
              <a:buChar char="•"/>
            </a:pPr>
            <a:r>
              <a:rPr lang="en-GB" sz="8000" b="0" i="0" dirty="0">
                <a:solidFill>
                  <a:srgbClr val="212B32"/>
                </a:solidFill>
                <a:effectLst/>
                <a:latin typeface="Frutiger W01"/>
              </a:rPr>
              <a:t>Observe closely client does not get any infection.</a:t>
            </a:r>
            <a:endParaRPr lang="en-GB" sz="8000" dirty="0">
              <a:solidFill>
                <a:srgbClr val="212B32"/>
              </a:solidFill>
              <a:latin typeface="Frutiger W01"/>
            </a:endParaRPr>
          </a:p>
          <a:p>
            <a:r>
              <a:rPr lang="en-GB" sz="8000" dirty="0">
                <a:solidFill>
                  <a:srgbClr val="212B32"/>
                </a:solidFill>
                <a:latin typeface="Frutiger W01"/>
              </a:rPr>
              <a:t>If blood transfusion recommended by the  GP then care is given after the infusion of blood</a:t>
            </a:r>
          </a:p>
          <a:p>
            <a:pPr marL="0" indent="0">
              <a:buNone/>
            </a:pPr>
            <a:endParaRPr lang="en-GB" sz="7400" dirty="0">
              <a:solidFill>
                <a:srgbClr val="212B32"/>
              </a:solidFill>
              <a:latin typeface="Frutiger W01"/>
            </a:endParaRPr>
          </a:p>
          <a:p>
            <a:pPr marL="0" indent="0">
              <a:buNone/>
            </a:pPr>
            <a:r>
              <a:rPr lang="en-GB" sz="7400" dirty="0">
                <a:hlinkClick r:id="rId2"/>
              </a:rPr>
              <a:t>https://www.nhs.uk/conditions/sickle-cell-disease/</a:t>
            </a:r>
            <a:endParaRPr lang="en-GB" sz="7400" dirty="0"/>
          </a:p>
          <a:p>
            <a:pPr algn="l">
              <a:buFont typeface="Arial" panose="020B0604020202020204" pitchFamily="34" charset="0"/>
              <a:buChar char="•"/>
            </a:pPr>
            <a:endParaRPr lang="en-GB" b="0" i="0" dirty="0">
              <a:solidFill>
                <a:srgbClr val="212B32"/>
              </a:solidFill>
              <a:effectLst/>
              <a:latin typeface="Frutiger W01"/>
            </a:endParaRPr>
          </a:p>
          <a:p>
            <a:pPr marL="0" indent="0" algn="l">
              <a:buNone/>
            </a:pPr>
            <a:endParaRPr lang="en-GB" i="0" dirty="0">
              <a:solidFill>
                <a:srgbClr val="212B32"/>
              </a:solidFill>
              <a:effectLst/>
              <a:latin typeface="Frutiger W01"/>
            </a:endParaRPr>
          </a:p>
          <a:p>
            <a:endParaRPr lang="en-GB" dirty="0"/>
          </a:p>
        </p:txBody>
      </p:sp>
      <p:pic>
        <p:nvPicPr>
          <p:cNvPr id="2" name="Picture 1">
            <a:extLst>
              <a:ext uri="{FF2B5EF4-FFF2-40B4-BE49-F238E27FC236}">
                <a16:creationId xmlns:a16="http://schemas.microsoft.com/office/drawing/2014/main" id="{F29900C3-58A0-42A2-97C6-04A422A4800E}"/>
              </a:ext>
            </a:extLst>
          </p:cNvPr>
          <p:cNvPicPr>
            <a:picLocks noChangeAspect="1"/>
          </p:cNvPicPr>
          <p:nvPr/>
        </p:nvPicPr>
        <p:blipFill>
          <a:blip r:embed="rId3"/>
          <a:stretch>
            <a:fillRect/>
          </a:stretch>
        </p:blipFill>
        <p:spPr>
          <a:xfrm>
            <a:off x="1187624" y="118185"/>
            <a:ext cx="7427183" cy="961165"/>
          </a:xfrm>
          <a:prstGeom prst="rect">
            <a:avLst/>
          </a:prstGeom>
        </p:spPr>
      </p:pic>
    </p:spTree>
    <p:extLst>
      <p:ext uri="{BB962C8B-B14F-4D97-AF65-F5344CB8AC3E}">
        <p14:creationId xmlns:p14="http://schemas.microsoft.com/office/powerpoint/2010/main" val="57317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In-class Exercise</a:t>
            </a:r>
          </a:p>
        </p:txBody>
      </p:sp>
      <p:sp>
        <p:nvSpPr>
          <p:cNvPr id="3" name="Content Placeholder 2"/>
          <p:cNvSpPr>
            <a:spLocks noGrp="1"/>
          </p:cNvSpPr>
          <p:nvPr>
            <p:ph idx="1"/>
          </p:nvPr>
        </p:nvSpPr>
        <p:spPr/>
        <p:txBody>
          <a:bodyPr>
            <a:normAutofit fontScale="85000" lnSpcReduction="20000"/>
          </a:bodyPr>
          <a:lstStyle/>
          <a:p>
            <a:r>
              <a:rPr lang="en-GB" dirty="0"/>
              <a:t>Complete </a:t>
            </a:r>
            <a:r>
              <a:rPr lang="en-GB" b="1" dirty="0"/>
              <a:t>Workbook Exercise Three -</a:t>
            </a:r>
            <a:r>
              <a:rPr lang="en-GB" dirty="0"/>
              <a:t> Question 1 (10 minutes).</a:t>
            </a:r>
          </a:p>
          <a:p>
            <a:endParaRPr lang="en-GB" dirty="0"/>
          </a:p>
          <a:p>
            <a:pPr>
              <a:buFont typeface="Wingdings" pitchFamily="2" charset="2"/>
              <a:buChar char="Ø"/>
            </a:pPr>
            <a:r>
              <a:rPr lang="en-GB" dirty="0"/>
              <a:t>Class discussion of the in-class exercise through the quiz link: </a:t>
            </a:r>
            <a:r>
              <a:rPr lang="en-GB" dirty="0">
                <a:hlinkClick r:id="rId2"/>
              </a:rPr>
              <a:t>https://www.free-anatomy-quiz.com/generalcell1.html</a:t>
            </a:r>
            <a:endParaRPr lang="en-GB" dirty="0"/>
          </a:p>
          <a:p>
            <a:pPr marL="0" indent="0">
              <a:buNone/>
            </a:pPr>
            <a:endParaRPr lang="en-GB" dirty="0"/>
          </a:p>
          <a:p>
            <a:pPr marL="0" indent="0">
              <a:buNone/>
            </a:pPr>
            <a:r>
              <a:rPr lang="en-GB" dirty="0"/>
              <a:t>As we discuss the exercise, students correct the answers that were answered inappropriately or not attempted.</a:t>
            </a:r>
          </a:p>
        </p:txBody>
      </p:sp>
    </p:spTree>
    <p:extLst>
      <p:ext uri="{BB962C8B-B14F-4D97-AF65-F5344CB8AC3E}">
        <p14:creationId xmlns:p14="http://schemas.microsoft.com/office/powerpoint/2010/main" val="2679418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EB5A5-9B59-46E1-A280-6A832229D2AE}"/>
              </a:ext>
            </a:extLst>
          </p:cNvPr>
          <p:cNvSpPr>
            <a:spLocks noGrp="1"/>
          </p:cNvSpPr>
          <p:nvPr>
            <p:ph type="title"/>
          </p:nvPr>
        </p:nvSpPr>
        <p:spPr/>
        <p:txBody>
          <a:bodyPr>
            <a:noAutofit/>
          </a:bodyPr>
          <a:lstStyle/>
          <a:p>
            <a:r>
              <a:rPr lang="en-US" b="1" dirty="0"/>
              <a:t>Homework </a:t>
            </a:r>
            <a:br>
              <a:rPr lang="en-US" b="1" dirty="0"/>
            </a:br>
            <a:endParaRPr lang="en-GB" b="1" dirty="0"/>
          </a:p>
        </p:txBody>
      </p:sp>
      <p:sp>
        <p:nvSpPr>
          <p:cNvPr id="3" name="Content Placeholder 2">
            <a:extLst>
              <a:ext uri="{FF2B5EF4-FFF2-40B4-BE49-F238E27FC236}">
                <a16:creationId xmlns:a16="http://schemas.microsoft.com/office/drawing/2014/main" id="{28FEC3B1-9822-43AB-A415-F56526FCED24}"/>
              </a:ext>
            </a:extLst>
          </p:cNvPr>
          <p:cNvSpPr>
            <a:spLocks noGrp="1"/>
          </p:cNvSpPr>
          <p:nvPr>
            <p:ph idx="1"/>
          </p:nvPr>
        </p:nvSpPr>
        <p:spPr/>
        <p:txBody>
          <a:bodyPr/>
          <a:lstStyle/>
          <a:p>
            <a:r>
              <a:rPr lang="en-US" dirty="0"/>
              <a:t>Attempt </a:t>
            </a:r>
            <a:r>
              <a:rPr lang="en-GB" b="1" dirty="0"/>
              <a:t>Workbook Exercise Three - </a:t>
            </a:r>
            <a:r>
              <a:rPr lang="en-US" dirty="0"/>
              <a:t>Question 2 at home and we will review it in-class in next week’s first session.</a:t>
            </a:r>
          </a:p>
          <a:p>
            <a:endParaRPr lang="en-GB" dirty="0"/>
          </a:p>
        </p:txBody>
      </p:sp>
    </p:spTree>
    <p:extLst>
      <p:ext uri="{BB962C8B-B14F-4D97-AF65-F5344CB8AC3E}">
        <p14:creationId xmlns:p14="http://schemas.microsoft.com/office/powerpoint/2010/main" val="20800022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0EF509-B591-4D31-A145-242D63F7B048}"/>
              </a:ext>
            </a:extLst>
          </p:cNvPr>
          <p:cNvSpPr>
            <a:spLocks noGrp="1"/>
          </p:cNvSpPr>
          <p:nvPr>
            <p:ph idx="1"/>
          </p:nvPr>
        </p:nvSpPr>
        <p:spPr/>
        <p:txBody>
          <a:bodyPr>
            <a:normAutofit/>
          </a:bodyPr>
          <a:lstStyle/>
          <a:p>
            <a:pPr marL="0" indent="0" algn="ctr">
              <a:buNone/>
            </a:pPr>
            <a:r>
              <a:rPr lang="en-GB" sz="6600" dirty="0"/>
              <a:t>Any questions?</a:t>
            </a:r>
          </a:p>
        </p:txBody>
      </p:sp>
    </p:spTree>
    <p:extLst>
      <p:ext uri="{BB962C8B-B14F-4D97-AF65-F5344CB8AC3E}">
        <p14:creationId xmlns:p14="http://schemas.microsoft.com/office/powerpoint/2010/main" val="27267578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schemas.microsoft.com/office/2006/metadata/properties"/>
    <ds:schemaRef ds:uri="303dbf9b-b85b-46a0-94f1-894078c07ecd"/>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51719</TotalTime>
  <Words>1546</Words>
  <Application>Microsoft Office PowerPoint</Application>
  <PresentationFormat>On-screen Show (4:3)</PresentationFormat>
  <Paragraphs>154</Paragraphs>
  <Slides>30</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Arial</vt:lpstr>
      <vt:lpstr>Arial</vt:lpstr>
      <vt:lpstr>Calibri</vt:lpstr>
      <vt:lpstr>Frutiger W01</vt:lpstr>
      <vt:lpstr>Myriad Pro</vt:lpstr>
      <vt:lpstr>Nunito</vt:lpstr>
      <vt:lpstr>Open Sans</vt:lpstr>
      <vt:lpstr>Wingdings</vt:lpstr>
      <vt:lpstr>20140311PresentationUWTSDTemplate</vt:lpstr>
      <vt:lpstr>INTRODUCTION TO PHYSIOLOGY (BMHP5003)</vt:lpstr>
      <vt:lpstr>LESSON OBJECTIVES</vt:lpstr>
      <vt:lpstr>INTRODUCTION</vt:lpstr>
      <vt:lpstr>Activity #1: Function of cells</vt:lpstr>
      <vt:lpstr>Cell Theory</vt:lpstr>
      <vt:lpstr>Basic Cell Structure</vt:lpstr>
      <vt:lpstr>The Plasma membrane </vt:lpstr>
      <vt:lpstr>The Nucleus</vt:lpstr>
      <vt:lpstr>Ribosomes</vt:lpstr>
      <vt:lpstr>Endoplasmic Reticulum</vt:lpstr>
      <vt:lpstr>Golgi apparatus</vt:lpstr>
      <vt:lpstr>Video of Structure of the cell</vt:lpstr>
      <vt:lpstr>CYTOPLASM</vt:lpstr>
      <vt:lpstr>RIBOSOMES</vt:lpstr>
      <vt:lpstr> LYSOSOMES</vt:lpstr>
      <vt:lpstr>MITOCHONDRIA</vt:lpstr>
      <vt:lpstr>CYTOSKELETON</vt:lpstr>
      <vt:lpstr>BLOOD CELLS</vt:lpstr>
      <vt:lpstr>Red Blood Cells</vt:lpstr>
      <vt:lpstr>WHITE BLOOD CELL</vt:lpstr>
      <vt:lpstr>Platelets </vt:lpstr>
      <vt:lpstr>TISSUES</vt:lpstr>
      <vt:lpstr>PowerPoint Presentation</vt:lpstr>
      <vt:lpstr>How do problems in cells lead to disease?</vt:lpstr>
      <vt:lpstr>How does studying cells aid our understanding of human health and disease? </vt:lpstr>
      <vt:lpstr>Disease-related to Red blood Cells</vt:lpstr>
      <vt:lpstr>PowerPoint Presentation</vt:lpstr>
      <vt:lpstr>In-class Exercise</vt:lpstr>
      <vt:lpstr>Homework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laila khalfan</cp:lastModifiedBy>
  <cp:revision>151</cp:revision>
  <dcterms:created xsi:type="dcterms:W3CDTF">2015-04-14T15:21:28Z</dcterms:created>
  <dcterms:modified xsi:type="dcterms:W3CDTF">2022-02-19T11:59:04Z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