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1" d="100"/>
          <a:sy n="71" d="100"/>
        </p:scale>
        <p:origin x="69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86336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5168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88179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7930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3/12/2020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35848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04390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0918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67650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3/12/2020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4766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4560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08697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50178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0312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599462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89017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6051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6780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3/12/2020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752250864"/>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8" r:id="rId12"/>
    <p:sldLayoutId id="2147483793" r:id="rId13"/>
    <p:sldLayoutId id="2147483794" r:id="rId14"/>
    <p:sldLayoutId id="2147483795" r:id="rId15"/>
    <p:sldLayoutId id="2147483796" r:id="rId16"/>
    <p:sldLayoutId id="2147483797"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www.duperrin.com/english/2017/10/11/new-customer-centricity/"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15.xml"/><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49" name="Rectangle 34">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57054D-6AFB-43DC-A7E7-389D49A370DA}"/>
              </a:ext>
            </a:extLst>
          </p:cNvPr>
          <p:cNvSpPr>
            <a:spLocks noGrp="1"/>
          </p:cNvSpPr>
          <p:nvPr>
            <p:ph type="ctrTitle"/>
          </p:nvPr>
        </p:nvSpPr>
        <p:spPr>
          <a:xfrm>
            <a:off x="913795" y="965196"/>
            <a:ext cx="3153952" cy="1329769"/>
          </a:xfrm>
        </p:spPr>
        <p:txBody>
          <a:bodyPr vert="horz" lIns="91440" tIns="45720" rIns="91440" bIns="45720" rtlCol="0" anchor="ctr">
            <a:normAutofit/>
          </a:bodyPr>
          <a:lstStyle/>
          <a:p>
            <a:pPr algn="l"/>
            <a:r>
              <a:rPr lang="en-US" sz="26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rPr>
              <a:t>Understanding and engaging in customer experience</a:t>
            </a:r>
          </a:p>
        </p:txBody>
      </p:sp>
      <p:sp>
        <p:nvSpPr>
          <p:cNvPr id="3" name="Subtitle 2">
            <a:extLst>
              <a:ext uri="{FF2B5EF4-FFF2-40B4-BE49-F238E27FC236}">
                <a16:creationId xmlns:a16="http://schemas.microsoft.com/office/drawing/2014/main" id="{F2FB5AD5-B956-4672-A11B-536972205585}"/>
              </a:ext>
            </a:extLst>
          </p:cNvPr>
          <p:cNvSpPr>
            <a:spLocks noGrp="1"/>
          </p:cNvSpPr>
          <p:nvPr>
            <p:ph type="subTitle" idx="1"/>
          </p:nvPr>
        </p:nvSpPr>
        <p:spPr>
          <a:xfrm>
            <a:off x="913796" y="2450353"/>
            <a:ext cx="3153952" cy="3340847"/>
          </a:xfrm>
        </p:spPr>
        <p:txBody>
          <a:bodyPr vert="horz" lIns="91440" tIns="45720" rIns="91440" bIns="45720" rtlCol="0" anchor="t">
            <a:normAutofit fontScale="92500" lnSpcReduction="20000"/>
          </a:bodyPr>
          <a:lstStyle/>
          <a:p>
            <a:pPr algn="l"/>
            <a:r>
              <a:rPr lang="en-US" sz="3200" dirty="0">
                <a:solidFill>
                  <a:schemeClr val="tx2"/>
                </a:solidFill>
                <a:latin typeface="Arial" panose="020B0604020202020204" pitchFamily="34" charset="0"/>
                <a:cs typeface="Arial" panose="020B0604020202020204" pitchFamily="34" charset="0"/>
              </a:rPr>
              <a:t>Module code:</a:t>
            </a:r>
          </a:p>
          <a:p>
            <a:pPr algn="l"/>
            <a:r>
              <a:rPr lang="en-US" sz="3200" dirty="0">
                <a:solidFill>
                  <a:schemeClr val="tx2"/>
                </a:solidFill>
                <a:latin typeface="Arial" panose="020B0604020202020204" pitchFamily="34" charset="0"/>
                <a:cs typeface="Arial" panose="020B0604020202020204" pitchFamily="34" charset="0"/>
              </a:rPr>
              <a:t>BMSW5103</a:t>
            </a:r>
          </a:p>
          <a:p>
            <a:pPr algn="l"/>
            <a:r>
              <a:rPr lang="en-US" sz="3200" dirty="0">
                <a:solidFill>
                  <a:schemeClr val="tx2"/>
                </a:solidFill>
                <a:latin typeface="Arial" panose="020B0604020202020204" pitchFamily="34" charset="0"/>
                <a:cs typeface="Arial" panose="020B0604020202020204" pitchFamily="34" charset="0"/>
              </a:rPr>
              <a:t>Learner Name:</a:t>
            </a:r>
          </a:p>
          <a:p>
            <a:pPr algn="l"/>
            <a:r>
              <a:rPr lang="en-US" sz="3200" dirty="0">
                <a:solidFill>
                  <a:schemeClr val="tx2"/>
                </a:solidFill>
                <a:latin typeface="Arial" panose="020B0604020202020204" pitchFamily="34" charset="0"/>
                <a:cs typeface="Arial" panose="020B0604020202020204" pitchFamily="34" charset="0"/>
              </a:rPr>
              <a:t>Erum Naz</a:t>
            </a:r>
          </a:p>
          <a:p>
            <a:pPr algn="l"/>
            <a:r>
              <a:rPr lang="en-US" sz="3200" dirty="0">
                <a:solidFill>
                  <a:schemeClr val="tx2"/>
                </a:solidFill>
                <a:latin typeface="Arial" panose="020B0604020202020204" pitchFamily="34" charset="0"/>
                <a:cs typeface="Arial" panose="020B0604020202020204" pitchFamily="34" charset="0"/>
              </a:rPr>
              <a:t>Tutor Name:</a:t>
            </a:r>
          </a:p>
          <a:p>
            <a:pPr algn="l"/>
            <a:r>
              <a:rPr lang="en-US" sz="3200" dirty="0" err="1">
                <a:solidFill>
                  <a:schemeClr val="tx2"/>
                </a:solidFill>
                <a:latin typeface="Arial" panose="020B0604020202020204" pitchFamily="34" charset="0"/>
                <a:cs typeface="Arial" panose="020B0604020202020204" pitchFamily="34" charset="0"/>
              </a:rPr>
              <a:t>Vajira</a:t>
            </a:r>
            <a:r>
              <a:rPr lang="en-US" sz="3200" dirty="0">
                <a:solidFill>
                  <a:schemeClr val="tx2"/>
                </a:solidFill>
                <a:latin typeface="Arial" panose="020B0604020202020204" pitchFamily="34" charset="0"/>
                <a:cs typeface="Arial" panose="020B0604020202020204" pitchFamily="34" charset="0"/>
              </a:rPr>
              <a:t> </a:t>
            </a:r>
            <a:r>
              <a:rPr lang="en-US" sz="3200" dirty="0" err="1">
                <a:solidFill>
                  <a:schemeClr val="tx2"/>
                </a:solidFill>
                <a:latin typeface="Arial" panose="020B0604020202020204" pitchFamily="34" charset="0"/>
                <a:cs typeface="Arial" panose="020B0604020202020204" pitchFamily="34" charset="0"/>
              </a:rPr>
              <a:t>Bhalasurya</a:t>
            </a:r>
            <a:endParaRPr lang="en-US" sz="3200" dirty="0">
              <a:solidFill>
                <a:schemeClr val="tx2"/>
              </a:solidFill>
              <a:latin typeface="Arial" panose="020B0604020202020204" pitchFamily="34" charset="0"/>
              <a:cs typeface="Arial" panose="020B0604020202020204" pitchFamily="34" charset="0"/>
            </a:endParaRPr>
          </a:p>
          <a:p>
            <a:pPr algn="l">
              <a:buFont typeface="Wingdings 2" charset="2"/>
              <a:buChar char=""/>
            </a:pPr>
            <a:endParaRPr lang="en-US" sz="1800" dirty="0">
              <a:solidFill>
                <a:schemeClr val="tx2"/>
              </a:solidFill>
            </a:endParaRPr>
          </a:p>
          <a:p>
            <a:pPr algn="l">
              <a:buFont typeface="Wingdings 2" charset="2"/>
              <a:buChar char=""/>
            </a:pPr>
            <a:endParaRPr lang="en-US" sz="1800" dirty="0">
              <a:solidFill>
                <a:schemeClr val="tx2"/>
              </a:solidFill>
            </a:endParaRPr>
          </a:p>
        </p:txBody>
      </p:sp>
      <p:sp>
        <p:nvSpPr>
          <p:cNvPr id="50" name="Rectangle 36">
            <a:extLst>
              <a:ext uri="{FF2B5EF4-FFF2-40B4-BE49-F238E27FC236}">
                <a16:creationId xmlns:a16="http://schemas.microsoft.com/office/drawing/2014/main" id="{BEF75C5D-2BA1-43DF-A7EA-02C7DEC12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965196"/>
            <a:ext cx="6581364" cy="4781641"/>
          </a:xfrm>
          <a:prstGeom prst="rect">
            <a:avLst/>
          </a:prstGeom>
          <a:solidFill>
            <a:schemeClr val="tx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text on a black background&#10;&#10;Description automatically generated">
            <a:extLst>
              <a:ext uri="{FF2B5EF4-FFF2-40B4-BE49-F238E27FC236}">
                <a16:creationId xmlns:a16="http://schemas.microsoft.com/office/drawing/2014/main" id="{A5BA983D-FA1D-49DA-8FA2-CCF1AECA450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20640" y="1759576"/>
            <a:ext cx="5676236" cy="3192882"/>
          </a:xfrm>
          <a:prstGeom prst="rect">
            <a:avLst/>
          </a:prstGeom>
        </p:spPr>
      </p:pic>
      <p:sp>
        <p:nvSpPr>
          <p:cNvPr id="6" name="TextBox 5">
            <a:extLst>
              <a:ext uri="{FF2B5EF4-FFF2-40B4-BE49-F238E27FC236}">
                <a16:creationId xmlns:a16="http://schemas.microsoft.com/office/drawing/2014/main" id="{7FDFB77B-2325-4426-8173-5CD7402FA23B}"/>
              </a:ext>
            </a:extLst>
          </p:cNvPr>
          <p:cNvSpPr txBox="1"/>
          <p:nvPr/>
        </p:nvSpPr>
        <p:spPr>
          <a:xfrm>
            <a:off x="8109922" y="4752403"/>
            <a:ext cx="26869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duperrin.com/english/2017/10/11/new-customer-centric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11238464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1FFF7-1373-44AC-B238-67FC349E22C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Customer Relationship Management</a:t>
            </a:r>
          </a:p>
        </p:txBody>
      </p:sp>
      <p:sp>
        <p:nvSpPr>
          <p:cNvPr id="3" name="Content Placeholder 2">
            <a:extLst>
              <a:ext uri="{FF2B5EF4-FFF2-40B4-BE49-F238E27FC236}">
                <a16:creationId xmlns:a16="http://schemas.microsoft.com/office/drawing/2014/main" id="{C5C94C27-F69A-4CA2-81C3-00D51BDE8693}"/>
              </a:ext>
            </a:extLst>
          </p:cNvPr>
          <p:cNvSpPr>
            <a:spLocks noGrp="1"/>
          </p:cNvSpPr>
          <p:nvPr>
            <p:ph idx="1"/>
          </p:nvPr>
        </p:nvSpPr>
        <p:spPr/>
        <p:txBody>
          <a:bodyPr>
            <a:normAutofit fontScale="85000" lnSpcReduction="20000"/>
          </a:bodyPr>
          <a:lstStyle/>
          <a:p>
            <a:pPr marL="36900" indent="0">
              <a:buNone/>
            </a:pPr>
            <a:r>
              <a:rPr lang="en-GB" sz="2800" dirty="0">
                <a:latin typeface="Arial" panose="020B0604020202020204" pitchFamily="34" charset="0"/>
                <a:cs typeface="Arial" panose="020B0604020202020204" pitchFamily="34" charset="0"/>
              </a:rPr>
              <a:t>CRM system helps business to:</a:t>
            </a:r>
          </a:p>
          <a:p>
            <a:pPr marL="36900" indent="0">
              <a:buNone/>
            </a:pPr>
            <a:r>
              <a:rPr lang="en-GB" sz="2800" dirty="0">
                <a:latin typeface="Arial" panose="020B0604020202020204" pitchFamily="34" charset="0"/>
                <a:cs typeface="Arial" panose="020B0604020202020204" pitchFamily="34" charset="0"/>
              </a:rPr>
              <a:t>Manage all the interaction with customers and potential customers</a:t>
            </a:r>
          </a:p>
          <a:p>
            <a:pPr marL="36900" indent="0">
              <a:buNone/>
            </a:pPr>
            <a:endParaRPr lang="en-GB" sz="2800" dirty="0">
              <a:latin typeface="Arial" panose="020B0604020202020204" pitchFamily="34" charset="0"/>
              <a:cs typeface="Arial" panose="020B0604020202020204" pitchFamily="34" charset="0"/>
            </a:endParaRPr>
          </a:p>
          <a:p>
            <a:pPr marL="36900" indent="0">
              <a:buNone/>
            </a:pPr>
            <a:r>
              <a:rPr lang="en-GB" sz="2800" dirty="0">
                <a:latin typeface="Arial" panose="020B0604020202020204" pitchFamily="34" charset="0"/>
                <a:cs typeface="Arial" panose="020B0604020202020204" pitchFamily="34" charset="0"/>
              </a:rPr>
              <a:t>Interaction between managers and colleagues</a:t>
            </a:r>
          </a:p>
          <a:p>
            <a:pPr marL="36900" indent="0">
              <a:buNone/>
            </a:pPr>
            <a:endParaRPr lang="en-GB" sz="2800" dirty="0">
              <a:latin typeface="Arial" panose="020B0604020202020204" pitchFamily="34" charset="0"/>
              <a:cs typeface="Arial" panose="020B0604020202020204" pitchFamily="34" charset="0"/>
            </a:endParaRPr>
          </a:p>
          <a:p>
            <a:pPr marL="36900" indent="0">
              <a:buNone/>
            </a:pPr>
            <a:r>
              <a:rPr lang="en-GB" sz="2800" dirty="0">
                <a:latin typeface="Arial" panose="020B0604020202020204" pitchFamily="34" charset="0"/>
                <a:cs typeface="Arial" panose="020B0604020202020204" pitchFamily="34" charset="0"/>
              </a:rPr>
              <a:t>Customers preferences are recorded</a:t>
            </a:r>
          </a:p>
          <a:p>
            <a:pPr marL="36900" indent="0">
              <a:buNone/>
            </a:pPr>
            <a:endParaRPr lang="en-GB" sz="2800" dirty="0">
              <a:latin typeface="Arial" panose="020B0604020202020204" pitchFamily="34" charset="0"/>
              <a:cs typeface="Arial" panose="020B0604020202020204" pitchFamily="34" charset="0"/>
            </a:endParaRPr>
          </a:p>
          <a:p>
            <a:pPr marL="36900" indent="0">
              <a:buNone/>
            </a:pPr>
            <a:r>
              <a:rPr lang="en-GB" sz="2800" dirty="0">
                <a:latin typeface="Arial" panose="020B0604020202020204" pitchFamily="34" charset="0"/>
                <a:cs typeface="Arial" panose="020B0604020202020204" pitchFamily="34" charset="0"/>
              </a:rPr>
              <a:t>Customers activity will be recorded</a:t>
            </a:r>
          </a:p>
          <a:p>
            <a:pPr marL="3690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7349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D3925-62B1-4DF3-99EA-829CD0639CC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Benefits of CRM</a:t>
            </a:r>
          </a:p>
        </p:txBody>
      </p:sp>
      <p:sp>
        <p:nvSpPr>
          <p:cNvPr id="3" name="Content Placeholder 2">
            <a:extLst>
              <a:ext uri="{FF2B5EF4-FFF2-40B4-BE49-F238E27FC236}">
                <a16:creationId xmlns:a16="http://schemas.microsoft.com/office/drawing/2014/main" id="{B9F4D43D-210E-4BA5-9DA4-09AEE9A127E6}"/>
              </a:ext>
            </a:extLst>
          </p:cNvPr>
          <p:cNvSpPr>
            <a:spLocks noGrp="1"/>
          </p:cNvSpPr>
          <p:nvPr>
            <p:ph idx="1"/>
          </p:nvPr>
        </p:nvSpPr>
        <p:spPr/>
        <p:txBody>
          <a:bodyPr>
            <a:normAutofit fontScale="92500" lnSpcReduction="10000"/>
          </a:bodyPr>
          <a:lstStyle/>
          <a:p>
            <a:pPr marL="36900" indent="0">
              <a:buNone/>
            </a:pPr>
            <a:r>
              <a:rPr lang="en-GB" sz="4000" dirty="0"/>
              <a:t>Benefits of CRM will be that Asda will be able to engage with their customers very easily. They can do their business in any country. Asda will be able to discover new insights from business data and they will have the growth efficiently.it will have the safeguarding for the business such as they can store data securely. </a:t>
            </a:r>
          </a:p>
        </p:txBody>
      </p:sp>
    </p:spTree>
    <p:extLst>
      <p:ext uri="{BB962C8B-B14F-4D97-AF65-F5344CB8AC3E}">
        <p14:creationId xmlns:p14="http://schemas.microsoft.com/office/powerpoint/2010/main" val="1356960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8A048-51FA-4AC1-9AEB-A917C772D5F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Ethics</a:t>
            </a:r>
          </a:p>
        </p:txBody>
      </p:sp>
      <p:sp>
        <p:nvSpPr>
          <p:cNvPr id="3" name="Content Placeholder 2">
            <a:extLst>
              <a:ext uri="{FF2B5EF4-FFF2-40B4-BE49-F238E27FC236}">
                <a16:creationId xmlns:a16="http://schemas.microsoft.com/office/drawing/2014/main" id="{A66C5DB0-32CB-4C5F-AB31-E03FCCF4B14A}"/>
              </a:ext>
            </a:extLst>
          </p:cNvPr>
          <p:cNvSpPr>
            <a:spLocks noGrp="1"/>
          </p:cNvSpPr>
          <p:nvPr>
            <p:ph idx="1"/>
          </p:nvPr>
        </p:nvSpPr>
        <p:spPr/>
        <p:txBody>
          <a:bodyPr>
            <a:normAutofit fontScale="92500"/>
          </a:bodyPr>
          <a:lstStyle/>
          <a:p>
            <a:pPr marL="36900" indent="0">
              <a:buNone/>
            </a:pPr>
            <a:r>
              <a:rPr lang="en-GB" sz="4000" dirty="0">
                <a:latin typeface="Arial" panose="020B0604020202020204" pitchFamily="34" charset="0"/>
                <a:cs typeface="Arial" panose="020B0604020202020204" pitchFamily="34" charset="0"/>
              </a:rPr>
              <a:t>Ethics are principles ,behaviour and conducting the activity in a business. Business ethics refers to the policies and procedures of the business. Some issues come in discussion in ethics are cooperate governance,discrimination,social responsibility and bribing.</a:t>
            </a:r>
          </a:p>
        </p:txBody>
      </p:sp>
    </p:spTree>
    <p:extLst>
      <p:ext uri="{BB962C8B-B14F-4D97-AF65-F5344CB8AC3E}">
        <p14:creationId xmlns:p14="http://schemas.microsoft.com/office/powerpoint/2010/main" val="595568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F498F-9825-425C-8526-66536DAACD4D}"/>
              </a:ext>
            </a:extLst>
          </p:cNvPr>
          <p:cNvSpPr>
            <a:spLocks noGrp="1"/>
          </p:cNvSpPr>
          <p:nvPr>
            <p:ph type="title"/>
          </p:nvPr>
        </p:nvSpPr>
        <p:spPr/>
        <p:txBody>
          <a:bodyPr/>
          <a:lstStyle/>
          <a:p>
            <a:r>
              <a:rPr lang="en-GB" dirty="0"/>
              <a:t>Benefits of ethics</a:t>
            </a:r>
          </a:p>
        </p:txBody>
      </p:sp>
      <p:sp>
        <p:nvSpPr>
          <p:cNvPr id="3" name="Text Placeholder 2">
            <a:extLst>
              <a:ext uri="{FF2B5EF4-FFF2-40B4-BE49-F238E27FC236}">
                <a16:creationId xmlns:a16="http://schemas.microsoft.com/office/drawing/2014/main" id="{999F55F2-9743-4D45-9C96-450AA8F6A192}"/>
              </a:ext>
            </a:extLst>
          </p:cNvPr>
          <p:cNvSpPr>
            <a:spLocks noGrp="1"/>
          </p:cNvSpPr>
          <p:nvPr>
            <p:ph type="body" idx="1"/>
          </p:nvPr>
        </p:nvSpPr>
        <p:spPr>
          <a:xfrm>
            <a:off x="924320" y="3900740"/>
            <a:ext cx="3300984" cy="576262"/>
          </a:xfrm>
        </p:spPr>
        <p:txBody>
          <a:bodyPr/>
          <a:lstStyle/>
          <a:p>
            <a:r>
              <a:rPr lang="en-GB" dirty="0">
                <a:latin typeface="Arial" panose="020B0604020202020204" pitchFamily="34" charset="0"/>
                <a:cs typeface="Arial" panose="020B0604020202020204" pitchFamily="34" charset="0"/>
              </a:rPr>
              <a:t>Better for society</a:t>
            </a:r>
          </a:p>
        </p:txBody>
      </p:sp>
      <p:pic>
        <p:nvPicPr>
          <p:cNvPr id="13" name="Picture Placeholder 12" descr="A picture containing person, sitting, woman, man&#10;&#10;Description automatically generated">
            <a:extLst>
              <a:ext uri="{FF2B5EF4-FFF2-40B4-BE49-F238E27FC236}">
                <a16:creationId xmlns:a16="http://schemas.microsoft.com/office/drawing/2014/main" id="{24340484-32F9-4E1E-A585-42B1F863E76F}"/>
              </a:ext>
            </a:extLst>
          </p:cNvPr>
          <p:cNvPicPr>
            <a:picLocks noGrp="1" noChangeAspect="1"/>
          </p:cNvPicPr>
          <p:nvPr>
            <p:ph type="pic" idx="15"/>
          </p:nvPr>
        </p:nvPicPr>
        <p:blipFill>
          <a:blip r:embed="rId2">
            <a:extLst>
              <a:ext uri="{28A0092B-C50C-407E-A947-70E740481C1C}">
                <a14:useLocalDpi xmlns:a14="http://schemas.microsoft.com/office/drawing/2010/main" val="0"/>
              </a:ext>
            </a:extLst>
          </a:blip>
          <a:srcRect t="11043" b="11043"/>
          <a:stretch>
            <a:fillRect/>
          </a:stretch>
        </p:blipFill>
        <p:spPr>
          <a:prstGeom prst="roundRect">
            <a:avLst>
              <a:gd name="adj" fmla="val 9299"/>
            </a:avLst>
          </a:prstGeom>
        </p:spPr>
      </p:pic>
      <p:sp>
        <p:nvSpPr>
          <p:cNvPr id="5" name="Text Placeholder 4">
            <a:extLst>
              <a:ext uri="{FF2B5EF4-FFF2-40B4-BE49-F238E27FC236}">
                <a16:creationId xmlns:a16="http://schemas.microsoft.com/office/drawing/2014/main" id="{C447EE5C-D18D-4501-B50A-64180844B03A}"/>
              </a:ext>
            </a:extLst>
          </p:cNvPr>
          <p:cNvSpPr>
            <a:spLocks noGrp="1"/>
          </p:cNvSpPr>
          <p:nvPr>
            <p:ph type="body" sz="half" idx="18"/>
          </p:nvPr>
        </p:nvSpPr>
        <p:spPr/>
        <p:txBody>
          <a:bodyPr>
            <a:normAutofit/>
          </a:bodyPr>
          <a:lstStyle/>
          <a:p>
            <a:r>
              <a:rPr lang="en-GB" dirty="0">
                <a:latin typeface="Arial" panose="020B0604020202020204" pitchFamily="34" charset="0"/>
                <a:cs typeface="Arial" panose="020B0604020202020204" pitchFamily="34" charset="0"/>
              </a:rPr>
              <a:t>Asda’s Ethics are beneficial to attract the customers. When company cares for their behaviour it will good impact  on environment and society.</a:t>
            </a:r>
          </a:p>
        </p:txBody>
      </p:sp>
      <p:sp>
        <p:nvSpPr>
          <p:cNvPr id="6" name="Text Placeholder 5">
            <a:extLst>
              <a:ext uri="{FF2B5EF4-FFF2-40B4-BE49-F238E27FC236}">
                <a16:creationId xmlns:a16="http://schemas.microsoft.com/office/drawing/2014/main" id="{F400C9BA-A88D-4311-A166-1328372EFF39}"/>
              </a:ext>
            </a:extLst>
          </p:cNvPr>
          <p:cNvSpPr>
            <a:spLocks noGrp="1"/>
          </p:cNvSpPr>
          <p:nvPr>
            <p:ph type="body" sz="quarter" idx="3"/>
          </p:nvPr>
        </p:nvSpPr>
        <p:spPr/>
        <p:txBody>
          <a:bodyPr/>
          <a:lstStyle/>
          <a:p>
            <a:r>
              <a:rPr lang="en-GB" dirty="0">
                <a:latin typeface="Arial" panose="020B0604020202020204" pitchFamily="34" charset="0"/>
                <a:cs typeface="Arial" panose="020B0604020202020204" pitchFamily="34" charset="0"/>
              </a:rPr>
              <a:t>Attract more investor</a:t>
            </a:r>
          </a:p>
        </p:txBody>
      </p:sp>
      <p:pic>
        <p:nvPicPr>
          <p:cNvPr id="15" name="Picture Placeholder 14">
            <a:extLst>
              <a:ext uri="{FF2B5EF4-FFF2-40B4-BE49-F238E27FC236}">
                <a16:creationId xmlns:a16="http://schemas.microsoft.com/office/drawing/2014/main" id="{5B7FB53A-A271-4A0E-9F13-AD9DBC89CC37}"/>
              </a:ext>
            </a:extLst>
          </p:cNvPr>
          <p:cNvPicPr>
            <a:picLocks noGrp="1" noChangeAspect="1"/>
          </p:cNvPicPr>
          <p:nvPr>
            <p:ph type="pic" idx="21"/>
          </p:nvPr>
        </p:nvPicPr>
        <p:blipFill>
          <a:blip r:embed="rId3">
            <a:extLst>
              <a:ext uri="{28A0092B-C50C-407E-A947-70E740481C1C}">
                <a14:useLocalDpi xmlns:a14="http://schemas.microsoft.com/office/drawing/2010/main" val="0"/>
              </a:ext>
            </a:extLst>
          </a:blip>
          <a:srcRect l="13078" r="13078"/>
          <a:stretch>
            <a:fillRect/>
          </a:stretch>
        </p:blipFill>
        <p:spPr/>
      </p:pic>
      <p:sp>
        <p:nvSpPr>
          <p:cNvPr id="8" name="Text Placeholder 7">
            <a:extLst>
              <a:ext uri="{FF2B5EF4-FFF2-40B4-BE49-F238E27FC236}">
                <a16:creationId xmlns:a16="http://schemas.microsoft.com/office/drawing/2014/main" id="{E1B27ED3-E24B-432C-A980-0D113D69410B}"/>
              </a:ext>
            </a:extLst>
          </p:cNvPr>
          <p:cNvSpPr>
            <a:spLocks noGrp="1"/>
          </p:cNvSpPr>
          <p:nvPr>
            <p:ph type="body" sz="half" idx="19"/>
          </p:nvPr>
        </p:nvSpPr>
        <p:spPr/>
        <p:txBody>
          <a:bodyPr>
            <a:normAutofit/>
          </a:bodyPr>
          <a:lstStyle/>
          <a:p>
            <a:r>
              <a:rPr lang="en-GB" sz="1600" dirty="0">
                <a:latin typeface="Arial" panose="020B0604020202020204" pitchFamily="34" charset="0"/>
                <a:cs typeface="Arial" panose="020B0604020202020204" pitchFamily="34" charset="0"/>
              </a:rPr>
              <a:t>When a company have good ethics the investor will automatically build their trust and it will attract their business.</a:t>
            </a:r>
          </a:p>
        </p:txBody>
      </p:sp>
      <p:sp>
        <p:nvSpPr>
          <p:cNvPr id="9" name="Text Placeholder 8">
            <a:extLst>
              <a:ext uri="{FF2B5EF4-FFF2-40B4-BE49-F238E27FC236}">
                <a16:creationId xmlns:a16="http://schemas.microsoft.com/office/drawing/2014/main" id="{6E82AADD-B32F-485F-97FA-9C4FBC43EF05}"/>
              </a:ext>
            </a:extLst>
          </p:cNvPr>
          <p:cNvSpPr>
            <a:spLocks noGrp="1"/>
          </p:cNvSpPr>
          <p:nvPr>
            <p:ph type="body" sz="quarter" idx="13"/>
          </p:nvPr>
        </p:nvSpPr>
        <p:spPr/>
        <p:txBody>
          <a:bodyPr/>
          <a:lstStyle/>
          <a:p>
            <a:r>
              <a:rPr lang="en-GB" dirty="0">
                <a:latin typeface="Arial" panose="020B0604020202020204" pitchFamily="34" charset="0"/>
                <a:cs typeface="Arial" panose="020B0604020202020204" pitchFamily="34" charset="0"/>
              </a:rPr>
              <a:t>Improve employee happiness</a:t>
            </a:r>
          </a:p>
        </p:txBody>
      </p:sp>
      <p:pic>
        <p:nvPicPr>
          <p:cNvPr id="17" name="Picture Placeholder 16" descr="A picture containing drawing&#10;&#10;Description automatically generated">
            <a:extLst>
              <a:ext uri="{FF2B5EF4-FFF2-40B4-BE49-F238E27FC236}">
                <a16:creationId xmlns:a16="http://schemas.microsoft.com/office/drawing/2014/main" id="{FB1F084C-AC42-47DA-B96D-D1AB1DF149DC}"/>
              </a:ext>
            </a:extLst>
          </p:cNvPr>
          <p:cNvPicPr>
            <a:picLocks noGrp="1" noChangeAspect="1"/>
          </p:cNvPicPr>
          <p:nvPr>
            <p:ph type="pic" idx="22"/>
          </p:nvPr>
        </p:nvPicPr>
        <p:blipFill>
          <a:blip r:embed="rId4">
            <a:extLst>
              <a:ext uri="{28A0092B-C50C-407E-A947-70E740481C1C}">
                <a14:useLocalDpi xmlns:a14="http://schemas.microsoft.com/office/drawing/2010/main" val="0"/>
              </a:ext>
            </a:extLst>
          </a:blip>
          <a:srcRect t="9594" b="9594"/>
          <a:stretch>
            <a:fillRect/>
          </a:stretch>
        </p:blipFill>
        <p:spPr/>
      </p:pic>
      <p:sp>
        <p:nvSpPr>
          <p:cNvPr id="11" name="Text Placeholder 10">
            <a:extLst>
              <a:ext uri="{FF2B5EF4-FFF2-40B4-BE49-F238E27FC236}">
                <a16:creationId xmlns:a16="http://schemas.microsoft.com/office/drawing/2014/main" id="{85A65AD0-1AB1-4045-B8CA-039B268AAA0E}"/>
              </a:ext>
            </a:extLst>
          </p:cNvPr>
          <p:cNvSpPr>
            <a:spLocks noGrp="1"/>
          </p:cNvSpPr>
          <p:nvPr>
            <p:ph type="body" sz="half" idx="20"/>
          </p:nvPr>
        </p:nvSpPr>
        <p:spPr/>
        <p:txBody>
          <a:bodyPr>
            <a:noAutofit/>
          </a:bodyPr>
          <a:lstStyle/>
          <a:p>
            <a:r>
              <a:rPr lang="en-GB" dirty="0">
                <a:latin typeface="Arial" panose="020B0604020202020204" pitchFamily="34" charset="0"/>
                <a:cs typeface="Arial" panose="020B0604020202020204" pitchFamily="34" charset="0"/>
              </a:rPr>
              <a:t>Employees will feel happy when they know Asda have good morals and they don’t follow the route where they have unethical consequences and don’t want to  live in poverty because if under pay.</a:t>
            </a:r>
          </a:p>
        </p:txBody>
      </p:sp>
    </p:spTree>
    <p:extLst>
      <p:ext uri="{BB962C8B-B14F-4D97-AF65-F5344CB8AC3E}">
        <p14:creationId xmlns:p14="http://schemas.microsoft.com/office/powerpoint/2010/main" val="2329332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8F22-2A54-4EFC-8FEB-A2A0B4C4208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Sustainability</a:t>
            </a:r>
          </a:p>
        </p:txBody>
      </p:sp>
      <p:sp>
        <p:nvSpPr>
          <p:cNvPr id="3" name="Content Placeholder 2">
            <a:extLst>
              <a:ext uri="{FF2B5EF4-FFF2-40B4-BE49-F238E27FC236}">
                <a16:creationId xmlns:a16="http://schemas.microsoft.com/office/drawing/2014/main" id="{28CC8258-9421-4956-AEC9-E1916B080510}"/>
              </a:ext>
            </a:extLst>
          </p:cNvPr>
          <p:cNvSpPr>
            <a:spLocks noGrp="1"/>
          </p:cNvSpPr>
          <p:nvPr>
            <p:ph idx="1"/>
          </p:nvPr>
        </p:nvSpPr>
        <p:spPr/>
        <p:txBody>
          <a:bodyPr>
            <a:normAutofit lnSpcReduction="10000"/>
          </a:bodyPr>
          <a:lstStyle/>
          <a:p>
            <a:pPr marL="36900" indent="0">
              <a:buNone/>
            </a:pPr>
            <a:r>
              <a:rPr lang="en-GB" sz="4000" dirty="0">
                <a:latin typeface="Arial" panose="020B0604020202020204" pitchFamily="34" charset="0"/>
                <a:cs typeface="Arial" panose="020B0604020202020204" pitchFamily="34" charset="0"/>
              </a:rPr>
              <a:t>Sustainability is the ability to maintain at a certain level or certain rate. Business sustainability also known as corporate sustainability is the management and coordination of environmental, social and financial demands.</a:t>
            </a:r>
          </a:p>
        </p:txBody>
      </p:sp>
    </p:spTree>
    <p:extLst>
      <p:ext uri="{BB962C8B-B14F-4D97-AF65-F5344CB8AC3E}">
        <p14:creationId xmlns:p14="http://schemas.microsoft.com/office/powerpoint/2010/main" val="3496518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49975-1B91-41DC-A135-B69673335273}"/>
              </a:ext>
            </a:extLst>
          </p:cNvPr>
          <p:cNvSpPr>
            <a:spLocks noGrp="1"/>
          </p:cNvSpPr>
          <p:nvPr>
            <p:ph type="title"/>
          </p:nvPr>
        </p:nvSpPr>
        <p:spPr>
          <a:xfrm>
            <a:off x="913795" y="676835"/>
            <a:ext cx="10353762" cy="1261872"/>
          </a:xfrm>
        </p:spPr>
        <p:txBody>
          <a:bodyPr/>
          <a:lstStyle/>
          <a:p>
            <a:r>
              <a:rPr lang="en-GB" dirty="0">
                <a:latin typeface="Arial" panose="020B0604020202020204" pitchFamily="34" charset="0"/>
                <a:cs typeface="Arial" panose="020B0604020202020204" pitchFamily="34" charset="0"/>
              </a:rPr>
              <a:t>Benefit of sustainability in business</a:t>
            </a:r>
          </a:p>
        </p:txBody>
      </p:sp>
      <p:sp>
        <p:nvSpPr>
          <p:cNvPr id="3" name="Content Placeholder 2">
            <a:extLst>
              <a:ext uri="{FF2B5EF4-FFF2-40B4-BE49-F238E27FC236}">
                <a16:creationId xmlns:a16="http://schemas.microsoft.com/office/drawing/2014/main" id="{970DEFC2-EE17-4ACB-B044-C6D82C8B5802}"/>
              </a:ext>
            </a:extLst>
          </p:cNvPr>
          <p:cNvSpPr>
            <a:spLocks noGrp="1"/>
          </p:cNvSpPr>
          <p:nvPr>
            <p:ph sz="half" idx="1"/>
          </p:nvPr>
        </p:nvSpPr>
        <p:spPr/>
        <p:txBody>
          <a:bodyPr>
            <a:normAutofit fontScale="92500"/>
          </a:bodyPr>
          <a:lstStyle/>
          <a:p>
            <a:pPr marL="36900" indent="0">
              <a:buNone/>
            </a:pPr>
            <a:r>
              <a:rPr lang="en-GB" sz="2800" dirty="0">
                <a:latin typeface="Arial" panose="020B0604020202020204" pitchFamily="34" charset="0"/>
                <a:cs typeface="Arial" panose="020B0604020202020204" pitchFamily="34" charset="0"/>
              </a:rPr>
              <a:t>Enhance brand and increase competitive advantages.</a:t>
            </a:r>
          </a:p>
          <a:p>
            <a:pPr marL="36900" indent="0">
              <a:buNone/>
            </a:pPr>
            <a:r>
              <a:rPr lang="en-GB" sz="2800" dirty="0">
                <a:latin typeface="Arial" panose="020B0604020202020204" pitchFamily="34" charset="0"/>
                <a:cs typeface="Arial" panose="020B0604020202020204" pitchFamily="34" charset="0"/>
              </a:rPr>
              <a:t>If the quality is good that will be and increase in the productivity,  they will have more profit. That will have increased the competitive advantages.</a:t>
            </a:r>
          </a:p>
          <a:p>
            <a:pPr marL="36900" indent="0">
              <a:buNone/>
            </a:pPr>
            <a:r>
              <a:rPr lang="en-GB" dirty="0"/>
              <a:t> </a:t>
            </a:r>
          </a:p>
        </p:txBody>
      </p:sp>
      <p:sp>
        <p:nvSpPr>
          <p:cNvPr id="4" name="Content Placeholder 3">
            <a:extLst>
              <a:ext uri="{FF2B5EF4-FFF2-40B4-BE49-F238E27FC236}">
                <a16:creationId xmlns:a16="http://schemas.microsoft.com/office/drawing/2014/main" id="{081A479B-62E6-4E6A-B489-08959A1EBCCC}"/>
              </a:ext>
            </a:extLst>
          </p:cNvPr>
          <p:cNvSpPr>
            <a:spLocks noGrp="1"/>
          </p:cNvSpPr>
          <p:nvPr>
            <p:ph sz="half" idx="2"/>
          </p:nvPr>
        </p:nvSpPr>
        <p:spPr/>
        <p:txBody>
          <a:bodyPr>
            <a:noAutofit/>
          </a:bodyPr>
          <a:lstStyle/>
          <a:p>
            <a:pPr marL="36900" indent="0">
              <a:buNone/>
            </a:pPr>
            <a:r>
              <a:rPr lang="en-GB" sz="2400" dirty="0">
                <a:latin typeface="Arial" panose="020B0604020202020204" pitchFamily="34" charset="0"/>
                <a:cs typeface="Arial" panose="020B0604020202020204" pitchFamily="34" charset="0"/>
              </a:rPr>
              <a:t>Improve financial and investment opportunity.</a:t>
            </a:r>
          </a:p>
          <a:p>
            <a:pPr marL="36900" indent="0">
              <a:buNone/>
            </a:pPr>
            <a:endParaRPr lang="en-GB" sz="2400" dirty="0">
              <a:latin typeface="Arial" panose="020B0604020202020204" pitchFamily="34" charset="0"/>
              <a:cs typeface="Arial" panose="020B0604020202020204" pitchFamily="34" charset="0"/>
            </a:endParaRPr>
          </a:p>
          <a:p>
            <a:pPr marL="36900" indent="0">
              <a:buNone/>
            </a:pPr>
            <a:r>
              <a:rPr lang="en-GB" sz="2400" dirty="0">
                <a:latin typeface="Arial" panose="020B0604020202020204" pitchFamily="34" charset="0"/>
                <a:cs typeface="Arial" panose="020B0604020202020204" pitchFamily="34" charset="0"/>
              </a:rPr>
              <a:t>With the increase of the productivity Asda will invest more into the business and that till have their financial improvements in business.</a:t>
            </a:r>
          </a:p>
        </p:txBody>
      </p:sp>
    </p:spTree>
    <p:extLst>
      <p:ext uri="{BB962C8B-B14F-4D97-AF65-F5344CB8AC3E}">
        <p14:creationId xmlns:p14="http://schemas.microsoft.com/office/powerpoint/2010/main" val="227077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92251-2C55-40A2-905B-DB73B7252AF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Asda and Stakeholder engagement</a:t>
            </a:r>
          </a:p>
        </p:txBody>
      </p:sp>
      <p:sp>
        <p:nvSpPr>
          <p:cNvPr id="3" name="Content Placeholder 2">
            <a:extLst>
              <a:ext uri="{FF2B5EF4-FFF2-40B4-BE49-F238E27FC236}">
                <a16:creationId xmlns:a16="http://schemas.microsoft.com/office/drawing/2014/main" id="{3C1372AB-F360-4856-BE1C-F01F72F076AC}"/>
              </a:ext>
            </a:extLst>
          </p:cNvPr>
          <p:cNvSpPr>
            <a:spLocks noGrp="1"/>
          </p:cNvSpPr>
          <p:nvPr>
            <p:ph idx="1"/>
          </p:nvPr>
        </p:nvSpPr>
        <p:spPr/>
        <p:txBody>
          <a:bodyPr>
            <a:noAutofit/>
          </a:bodyPr>
          <a:lstStyle/>
          <a:p>
            <a:pPr marL="36900" indent="0">
              <a:buNone/>
            </a:pPr>
            <a:r>
              <a:rPr lang="en-GB" sz="3200" dirty="0">
                <a:latin typeface="Arial" panose="020B0604020202020204" pitchFamily="34" charset="0"/>
                <a:cs typeface="Arial" panose="020B0604020202020204" pitchFamily="34" charset="0"/>
              </a:rPr>
              <a:t>Asda and their stake holder can engage very easily by using the CRM system. With CRM they can do their business online and through out the world. But when they will be honest to their ethics, they can extend their business because without good morals and principle there will not be any sustainability in business and that will be a loss of their business.</a:t>
            </a:r>
          </a:p>
        </p:txBody>
      </p:sp>
    </p:spTree>
    <p:extLst>
      <p:ext uri="{BB962C8B-B14F-4D97-AF65-F5344CB8AC3E}">
        <p14:creationId xmlns:p14="http://schemas.microsoft.com/office/powerpoint/2010/main" val="2003988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A68B7-EF3E-4AA3-A24F-8282219A9141}"/>
              </a:ext>
            </a:extLst>
          </p:cNvPr>
          <p:cNvSpPr>
            <a:spLocks noGrp="1"/>
          </p:cNvSpPr>
          <p:nvPr>
            <p:ph type="ctrTitle"/>
          </p:nvPr>
        </p:nvSpPr>
        <p:spPr>
          <a:xfrm>
            <a:off x="1370693" y="1769541"/>
            <a:ext cx="8190166" cy="825742"/>
          </a:xfrm>
        </p:spPr>
        <p:txBody>
          <a:bodyPr>
            <a:normAutofit fontScale="90000"/>
          </a:bodyPr>
          <a:lstStyle/>
          <a:p>
            <a:r>
              <a:rPr lang="en-GB" sz="4400" dirty="0">
                <a:latin typeface="Arial" panose="020B0604020202020204" pitchFamily="34" charset="0"/>
                <a:cs typeface="Arial" panose="020B0604020202020204" pitchFamily="34" charset="0"/>
              </a:rPr>
              <a:t>Conclusion and recommendation</a:t>
            </a:r>
          </a:p>
        </p:txBody>
      </p:sp>
      <p:sp>
        <p:nvSpPr>
          <p:cNvPr id="3" name="Subtitle 2">
            <a:extLst>
              <a:ext uri="{FF2B5EF4-FFF2-40B4-BE49-F238E27FC236}">
                <a16:creationId xmlns:a16="http://schemas.microsoft.com/office/drawing/2014/main" id="{9F352C19-C2DE-4B9E-A805-5CB5B09834B6}"/>
              </a:ext>
            </a:extLst>
          </p:cNvPr>
          <p:cNvSpPr>
            <a:spLocks noGrp="1"/>
          </p:cNvSpPr>
          <p:nvPr>
            <p:ph type="subTitle" idx="1"/>
          </p:nvPr>
        </p:nvSpPr>
        <p:spPr>
          <a:xfrm>
            <a:off x="1519519" y="2702859"/>
            <a:ext cx="9291208" cy="3186953"/>
          </a:xfrm>
        </p:spPr>
        <p:txBody>
          <a:bodyPr>
            <a:normAutofit lnSpcReduction="10000"/>
          </a:bodyPr>
          <a:lstStyle/>
          <a:p>
            <a:r>
              <a:rPr lang="en-GB" dirty="0">
                <a:latin typeface="Arial" panose="020B0604020202020204" pitchFamily="34" charset="0"/>
                <a:cs typeface="Arial" panose="020B0604020202020204" pitchFamily="34" charset="0"/>
              </a:rPr>
              <a:t>Asda should make sure to use the honest approach towards their ethics and with those ethics they can maintain the sustainability.</a:t>
            </a:r>
          </a:p>
          <a:p>
            <a:r>
              <a:rPr lang="en-GB" dirty="0">
                <a:latin typeface="Arial" panose="020B0604020202020204" pitchFamily="34" charset="0"/>
                <a:cs typeface="Arial" panose="020B0604020202020204" pitchFamily="34" charset="0"/>
              </a:rPr>
              <a:t>They can grow their business by treating their employees right and pay them the right wage .</a:t>
            </a:r>
          </a:p>
          <a:p>
            <a:r>
              <a:rPr lang="en-GB" dirty="0">
                <a:latin typeface="Arial" panose="020B0604020202020204" pitchFamily="34" charset="0"/>
                <a:cs typeface="Arial" panose="020B0604020202020204" pitchFamily="34" charset="0"/>
              </a:rPr>
              <a:t>They can improve their quality in the products, and they can beat the prices of the big brands like Russel Hobs.</a:t>
            </a:r>
          </a:p>
          <a:p>
            <a:r>
              <a:rPr lang="en-GB" dirty="0">
                <a:latin typeface="Arial" panose="020B0604020202020204" pitchFamily="34" charset="0"/>
                <a:cs typeface="Arial" panose="020B0604020202020204" pitchFamily="34" charset="0"/>
              </a:rPr>
              <a:t>Asda should reward their employees for the hard work they do for them .</a:t>
            </a:r>
          </a:p>
          <a:p>
            <a:r>
              <a:rPr lang="en-GB" dirty="0">
                <a:latin typeface="Arial" panose="020B0604020202020204" pitchFamily="34" charset="0"/>
                <a:cs typeface="Arial" panose="020B0604020202020204" pitchFamily="34" charset="0"/>
              </a:rPr>
              <a:t>Asda should reward their customers and send them some vouchers so they can save in their shopping.</a:t>
            </a:r>
          </a:p>
        </p:txBody>
      </p:sp>
    </p:spTree>
    <p:extLst>
      <p:ext uri="{BB962C8B-B14F-4D97-AF65-F5344CB8AC3E}">
        <p14:creationId xmlns:p14="http://schemas.microsoft.com/office/powerpoint/2010/main" val="3330427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E482A67-6CD8-49D7-9F85-52ECF9915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B2AC7E-6F66-44ED-8C77-6682972A6D98}"/>
              </a:ext>
            </a:extLst>
          </p:cNvPr>
          <p:cNvSpPr>
            <a:spLocks noGrp="1"/>
          </p:cNvSpPr>
          <p:nvPr>
            <p:ph type="title"/>
          </p:nvPr>
        </p:nvSpPr>
        <p:spPr>
          <a:xfrm>
            <a:off x="7427153" y="2012864"/>
            <a:ext cx="3754823" cy="3513877"/>
          </a:xfrm>
        </p:spPr>
        <p:txBody>
          <a:bodyPr vert="horz" lIns="91440" tIns="45720" rIns="91440" bIns="45720" rtlCol="0" anchor="b">
            <a:normAutofit/>
          </a:bodyPr>
          <a:lstStyle/>
          <a:p>
            <a:pPr algn="l"/>
            <a:r>
              <a:rPr lang="en-US" sz="4800" dirty="0">
                <a:latin typeface="Arial" panose="020B0604020202020204" pitchFamily="34" charset="0"/>
                <a:cs typeface="Arial" panose="020B0604020202020204" pitchFamily="34" charset="0"/>
              </a:rPr>
              <a:t>Thank You</a:t>
            </a:r>
          </a:p>
        </p:txBody>
      </p:sp>
      <p:sp>
        <p:nvSpPr>
          <p:cNvPr id="73" name="Rectangle 72">
            <a:extLst>
              <a:ext uri="{FF2B5EF4-FFF2-40B4-BE49-F238E27FC236}">
                <a16:creationId xmlns:a16="http://schemas.microsoft.com/office/drawing/2014/main" id="{418F941B-B7E9-44F2-9A2C-5D35ACF9A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614" y="965196"/>
            <a:ext cx="6476539" cy="4781641"/>
          </a:xfrm>
          <a:prstGeom prst="rect">
            <a:avLst/>
          </a:prstGeom>
          <a:solidFill>
            <a:schemeClr val="tx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any questions">
            <a:extLst>
              <a:ext uri="{FF2B5EF4-FFF2-40B4-BE49-F238E27FC236}">
                <a16:creationId xmlns:a16="http://schemas.microsoft.com/office/drawing/2014/main" id="{47255974-D640-4B8A-B23B-A3F00A5F73A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380489" y="2012864"/>
            <a:ext cx="5562032" cy="2686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2172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3</TotalTime>
  <Words>537</Words>
  <Application>Microsoft Office PowerPoint</Application>
  <PresentationFormat>Widescreen</PresentationFormat>
  <Paragraphs>46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Calisto MT</vt:lpstr>
      <vt:lpstr>Wingdings 2</vt:lpstr>
      <vt:lpstr>SlateVTI</vt:lpstr>
      <vt:lpstr>Understanding and engaging in customer experience</vt:lpstr>
      <vt:lpstr>Customer Relationship Management</vt:lpstr>
      <vt:lpstr>Benefits of CRM</vt:lpstr>
      <vt:lpstr>Ethics</vt:lpstr>
      <vt:lpstr>Benefits of ethics</vt:lpstr>
      <vt:lpstr>Sustainability</vt:lpstr>
      <vt:lpstr>Benefit of sustainability in business</vt:lpstr>
      <vt:lpstr>Asda and Stakeholder engagement</vt:lpstr>
      <vt:lpstr>Conclusion and recommendation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customer experience</dc:title>
  <dc:creator>Erum Naz</dc:creator>
  <cp:lastModifiedBy>Erum Naz</cp:lastModifiedBy>
  <cp:revision>1</cp:revision>
  <dcterms:created xsi:type="dcterms:W3CDTF">2020-03-13T01:36:13Z</dcterms:created>
  <dcterms:modified xsi:type="dcterms:W3CDTF">2020-03-13T01:39:20Z</dcterms:modified>
</cp:coreProperties>
</file>