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4"/>
  </p:notesMasterIdLst>
  <p:sldIdLst>
    <p:sldId id="268"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showGuides="1">
      <p:cViewPr varScale="1">
        <p:scale>
          <a:sx n="61" d="100"/>
          <a:sy n="61" d="100"/>
        </p:scale>
        <p:origin x="109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F040A2-19F2-41A8-8BA2-7CC2EC7C7857}" type="datetimeFigureOut">
              <a:rPr lang="en-GB" smtClean="0"/>
              <a:t>13/07/2025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0DFE82-5F28-44C3-A9B7-AC0AFBB692DD}" type="slidenum">
              <a:rPr lang="en-GB" smtClean="0"/>
              <a:t>‹#›</a:t>
            </a:fld>
            <a:endParaRPr lang="en-GB"/>
          </a:p>
        </p:txBody>
      </p:sp>
    </p:spTree>
    <p:extLst>
      <p:ext uri="{BB962C8B-B14F-4D97-AF65-F5344CB8AC3E}">
        <p14:creationId xmlns:p14="http://schemas.microsoft.com/office/powerpoint/2010/main" val="29041776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buNone/>
            </a:pPr>
            <a:r>
              <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Introduction </a:t>
            </a: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concept of cultural awareness is the recognition and encouragement of the variations of trust, values, and consumers that available between several cultures. Understanding ethical materials like hierarchy, the importance of collaboration-creating, and interaction styles in Chinese society helps to fill the gap. Theoretical protocol, like Hall’s communication model and Hofstede’s dimensions, delivers important insights into navigating cultural effectiveness. This discussion will explain the concept of culture and its elements to reflect the importance of this concept. On the other hand, AstraZeneca’s capability to adjust its negotiation mechanism by respecting residentials polices, optimising stable collaboration, and combining with Chinese demand. The organisation is seeking to expand its business in China, specifically in the areas of initially for drug R&amp;D, manufacturing, and market expansion. The importance of cultural awareness and its adaptability in the aspect of cross-cultural negotiation mechanisms will also be spotlighted in this elaboration. Ultimately, an ethical informed, and adjustment initiatives lay the inauguration for comfortable progress and accurate worldwide collaboration.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Aft>
                <a:spcPts val="800"/>
              </a:spcAft>
            </a:pPr>
            <a:br>
              <a:rPr lang="en-GB" sz="1800" dirty="0">
                <a:effectLst/>
                <a:latin typeface="Times New Roman" panose="02020603050405020304" pitchFamily="18" charset="0"/>
                <a:ea typeface="Calibri" panose="020F0502020204030204" pitchFamily="34" charset="0"/>
              </a:rPr>
            </a:b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70DFE82-5F28-44C3-A9B7-AC0AFBB692DD}" type="slidenum">
              <a:rPr lang="en-GB" smtClean="0"/>
              <a:t>3</a:t>
            </a:fld>
            <a:endParaRPr lang="en-GB"/>
          </a:p>
        </p:txBody>
      </p:sp>
    </p:spTree>
    <p:extLst>
      <p:ext uri="{BB962C8B-B14F-4D97-AF65-F5344CB8AC3E}">
        <p14:creationId xmlns:p14="http://schemas.microsoft.com/office/powerpoint/2010/main" val="2657443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Overview of Culture and Its Elements </a:t>
            </a:r>
            <a:endPar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200000"/>
              </a:lnSpc>
              <a:spcAft>
                <a:spcPts val="800"/>
              </a:spcAft>
              <a:buNone/>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Details about Culture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Culture refers to the diverse values, trust, policies, practices, and customs that constitute the behaviours and collaboration of people within a team or society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Aliyevna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2024). This context influences the process of people thinking, conducting business, and communicating. AstraZeneca is seeking collaboration with a Chinese firm, recognising that culture becomes an important factor in the aspect of international and organisational partnerships. Culture impacts expectations, communication techniques, decision-making, and leadership styles. Misunderstanding ethical nuances can lead to complexity or inefficiencies, while ethical sensitivity encourages trust, cooperation, and stable progress.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Different Elements of Culture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Culture is the integration of various core materials for developing a new environment for the growth of new aspects. The main elements are beliefs and values that produce the foundation of a culture, showcasing the perspective of considered right or desirable. For example, in the time of Western cultures rapidly prioritising innovation and individualism, Chinese ethics may focus on collectivism and stable relationship-building (Mitter et al., 2024). Communication styles, another important element, differ significantly; some cultures depend on verbal communication, while others seek indirect, high-context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interactions and cues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On the other hand, some key elements include norms, symbols, rituals, traditions, and language. These factors construct a firm's culture and attract the process of business conducted across a wider range. Respecting and specifying Chinese cultural elements can streamline partnership, strategic alignment, and mutual respect in joint ventures or collaboration in AstraZeneca’s case.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70DFE82-5F28-44C3-A9B7-AC0AFBB692DD}" type="slidenum">
              <a:rPr lang="en-GB" smtClean="0"/>
              <a:t>4</a:t>
            </a:fld>
            <a:endParaRPr lang="en-GB"/>
          </a:p>
        </p:txBody>
      </p:sp>
    </p:spTree>
    <p:extLst>
      <p:ext uri="{BB962C8B-B14F-4D97-AF65-F5344CB8AC3E}">
        <p14:creationId xmlns:p14="http://schemas.microsoft.com/office/powerpoint/2010/main" val="7007150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Theoretical Underpinning on the Effect of Culture </a:t>
            </a:r>
            <a:endPar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200000"/>
              </a:lnSpc>
              <a:spcAft>
                <a:spcPts val="800"/>
              </a:spcAft>
              <a:buNone/>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Hofstede’s Cultural Dimensions Theory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200000"/>
              </a:lnSpc>
              <a:spcAft>
                <a:spcPts val="800"/>
              </a:spcAft>
              <a:buNone/>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Figure: Context of Hofstede’s Cultural Dimensions Theory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200000"/>
              </a:lnSpc>
              <a:spcAft>
                <a:spcPts val="800"/>
              </a:spcAft>
              <a:buNone/>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Source: (Minkov and Kaasa, 2021)</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most important protocol for understanding cross-cultural variation is ‘Geert Hofstede’s Cultural Dimensions Theory’. Power Distance, Uncertainty Avoidance, Individualism vs. Collectivism, Long-Term Orientation, Masculinity vs. Femininity, and Indulgence vs. Restraint that support to comparison of national cultures </a:t>
            </a: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Minkov and Kaasa, 2021). For instance, China scores high on Long-Term Orientation and Power Distance, focuses on stable progression, and applies hierarchical respect. On the other hand, AstraZeneca reveals higher individualism and lower Power Distance. A partnership between AstraZeneca and a Chinese firm, this concept highlights capability gaps in leadership expectations and decision-making. AstraZeneca can improve cultural strategies to make connections to these gaps and create a trust-based collaboration by implementing Hofstede’s framework.</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70DFE82-5F28-44C3-A9B7-AC0AFBB692DD}" type="slidenum">
              <a:rPr lang="en-GB" smtClean="0"/>
              <a:t>5</a:t>
            </a:fld>
            <a:endParaRPr lang="en-GB"/>
          </a:p>
        </p:txBody>
      </p:sp>
    </p:spTree>
    <p:extLst>
      <p:ext uri="{BB962C8B-B14F-4D97-AF65-F5344CB8AC3E}">
        <p14:creationId xmlns:p14="http://schemas.microsoft.com/office/powerpoint/2010/main" val="35761061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Aft>
                <a:spcPts val="800"/>
              </a:spcAft>
              <a:buNone/>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Edward T. Hall’s High-Context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Edward T. Hall’s concept distinguishes ethics based on the mechanism of interaction that is provided and interpreted. Communication delivers heavily on indirect messages, body language, and produces partnership in high-context cultures like China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(Baumgartner, 2025)</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Low ethics, such as the UK, value direct, clear verbal communication. Unrecognised may arise if AstraZeneca estimates that its straightforward interaction approach will be effective in the Chinese market. Understanding this variation permits AstraZeneca to adjust to a more relationship-focused, nuanced interaction style, encouraging deeper involvement with the Chinese. Hall’s theory underlies the requirement for ethical intelligence and adjusting in global partnership to circumvent misinterpretation, respectful dialogue, and create effective.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70DFE82-5F28-44C3-A9B7-AC0AFBB692DD}" type="slidenum">
              <a:rPr lang="en-GB" smtClean="0"/>
              <a:t>6</a:t>
            </a:fld>
            <a:endParaRPr lang="en-GB"/>
          </a:p>
        </p:txBody>
      </p:sp>
    </p:spTree>
    <p:extLst>
      <p:ext uri="{BB962C8B-B14F-4D97-AF65-F5344CB8AC3E}">
        <p14:creationId xmlns:p14="http://schemas.microsoft.com/office/powerpoint/2010/main" val="5145195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Cultural Elements Based on the Chinese Context to Overcome </a:t>
            </a:r>
            <a:endPar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200000"/>
              </a:lnSpc>
              <a:spcAft>
                <a:spcPts val="800"/>
              </a:spcAft>
              <a:buNone/>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Hierarchical Structure and High-Power Distance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Chinese ethics traditionally elaborate a high-power gap, meaning hierarchy and authority are deeply respected. Decisions are rapidly subordinates and centralized may make it unwelcome to challenge. Western management might promote more decentralized or democratic decision-making, which can lead to delays in project implication for AstraZeneca. The organisation must show respect for steps when managing with Chinese stakeholders, involving senior executives initially, acknowledging formal aspects, and permitting for constructed decision methods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(Chávez, 2023)</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The company will conduct more than $11 billion worth of partnerships in China, which involve collaboration with 3 Chinese-based firms. This context develops vaccines and drugs as well as a research and development centre in Beijing. The firm is producing a $105 million contribution in Harbour, onward a 9.15% gain in the Chinese pharmaceutical sector as part of the relationship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Philippidis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2025)</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Adjusting to these expectations, elaborating cultural sensitivity, and optimising smoother partnerships, specifically in regulatory discussions.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Importance of Trust-Building and Relationship</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Guanxi (Relationship), the Chinese aspect of personal connection and reciprocal collaboration, serves an important role in both business and social contexts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Wooll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2022)</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Creating trust is not an emergency and requires various meetings, providing experiences, and constant communication. Western organisations like AstraZeneca might address and frequently deal-making, but these initiatives can backfire in China. AstraZeneca should contribute time to direct collaboration, cultural transformation, and recognising partner needs. Elaborating on loyalty and stable commitment will support building solid collaboration. Identifying the significance of the relationship confirms AstraZeneca gains credibility, optimises mutual belief, and provides a way for the flexibility of business to spread in the Chinese industry.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70DFE82-5F28-44C3-A9B7-AC0AFBB692DD}" type="slidenum">
              <a:rPr lang="en-GB" smtClean="0"/>
              <a:t>7</a:t>
            </a:fld>
            <a:endParaRPr lang="en-GB"/>
          </a:p>
        </p:txBody>
      </p:sp>
    </p:spTree>
    <p:extLst>
      <p:ext uri="{BB962C8B-B14F-4D97-AF65-F5344CB8AC3E}">
        <p14:creationId xmlns:p14="http://schemas.microsoft.com/office/powerpoint/2010/main" val="34253069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Importance of Cultural Awareness </a:t>
            </a:r>
            <a:endPar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200000"/>
              </a:lnSpc>
              <a:spcAft>
                <a:spcPts val="800"/>
              </a:spcAft>
              <a:buNone/>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Facilitates Effective Interaction and Decreases Misunderstandings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Cultural awareness access firms to understand and respect the interaction styles, behaviours, and importance of their communication partners. AstraZeneca’s interaction with a Chinese firm being ethically aware supports navigating various in language, body language, tone, and decision-making approaches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(Cooks-Campbell, 2022)</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For instance, while Western organisations may prefer straight interaction and swift review, Chinese counterparts might value communication. Misinterpretation of these various concepts can lead to complexity or conflict. Ethically aware groups can anticipate these differences, adopt their interaction mechanisms accordingly, and ignore offense. This leads to initiatives' effectiveness, interactions, greater cooperation, and developed working collaboration between international partnerships.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Increase Business Mechanism and Create Concrete Collaboration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Cultural awareness reinforces business mechanisms by combining operational initiatives with local demands. AstraZeneca’s involvement in the Chinese industry, understanding cultural likes such as stable orientation, elaborating on relationship-building, and respect for authority, permits for more involvement with residential stakeholders and customers (Köhler et al., 2022). This context enables the firm to manage its ownership, negotiation styles, and marketing managed the residential context. This not only develops market acceptance but also optimises trust and long-term engagement. An ethically aware firm is better placed to create respectful, meaningful collaboration and avoid expansion missteps, confirming sustainable progress in international ventures.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70DFE82-5F28-44C3-A9B7-AC0AFBB692DD}" type="slidenum">
              <a:rPr lang="en-GB" smtClean="0"/>
              <a:t>8</a:t>
            </a:fld>
            <a:endParaRPr lang="en-GB"/>
          </a:p>
        </p:txBody>
      </p:sp>
    </p:spTree>
    <p:extLst>
      <p:ext uri="{BB962C8B-B14F-4D97-AF65-F5344CB8AC3E}">
        <p14:creationId xmlns:p14="http://schemas.microsoft.com/office/powerpoint/2010/main" val="9647026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Adaptability in Cross-Cultural Negotiation Strategies for a Successful Deal</a:t>
            </a:r>
            <a:endPar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200000"/>
              </a:lnSpc>
              <a:spcAft>
                <a:spcPts val="800"/>
              </a:spcAft>
              <a:buNone/>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Flexibility in Communication and Negotiation Styles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Adaptability in terms of cross-cultural negotiations is important to make a connection with varying demands, particularly between Eastern and Western partners. Chinese negotiation mechanisms tend to be straightforward, collaboration-based, and indicate stable harmony, in the case of Western firms like AstraZeneca rapidly prefer direct, output-driven results. Adjusting to the Chinese initiatives by listening proactively, ignoring confrontation, and reflecting patience increases mutual understanding and respect (Velez-Calle et al., 2021). AstraZeneca should also be sensitive to non-verbal signals and embrace a selective decision-making mechanism. Such adoption can develop the pace and result of negotiations, particularly when initiating important medicines like Imfinzi for bladder and lung cancers or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Tagrisso</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for lung cancer in the Chinese pharmaceutical industry.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70DFE82-5F28-44C3-A9B7-AC0AFBB692DD}" type="slidenum">
              <a:rPr lang="en-GB" smtClean="0"/>
              <a:t>9</a:t>
            </a:fld>
            <a:endParaRPr lang="en-GB"/>
          </a:p>
        </p:txBody>
      </p:sp>
    </p:spTree>
    <p:extLst>
      <p:ext uri="{BB962C8B-B14F-4D97-AF65-F5344CB8AC3E}">
        <p14:creationId xmlns:p14="http://schemas.microsoft.com/office/powerpoint/2010/main" val="14912069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Aft>
                <a:spcPts val="800"/>
              </a:spcAft>
              <a:buNone/>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Cultural Practices and Respect for Local Regulatory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Progressing negotiations needs a deep respect for residential laws, cultural trust, and business policies. Pharmaceutical regulations are restricted and attracting by both traditional and scientific considerations in China. AstraZeneca should adapt its initiatives by performing closely with regulatory leadership and elaborating its involvement in quality, safety, and public health. An ethically respectful negotiation movement can ease the acceptance and spread of innovative drugs like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Farxiga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for heart failure and type 2 diabetes,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Calquence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for blood cancers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(AstraZeneca, 2025)</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Confirming streamlined entry and stable sustainability in the Chinese market being adjusting to local expectations, encourages government and public satisfaction.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Long-Term Vision and Building Collaboration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Long-standing relationships and trust in the case of guanxi (relationship) rapidly matter more than the emergence of profits in China. AstraZeneca should elaborate stable partnerships, shared goals, and constant engagement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Moayerian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2022). Involving residential events, contributing to local R&amp;D, and engaging Chinese stakeholders in mechanism improvement reflects commitment. This stable perspective can help the progression distribution of medicines like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Enhertu</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for breast cancer, permitting AstraZeneca to ingratiate itself as a belief health partner. Adaptability in creating genuine collaboration, producing an establishment for partnership revolution and market spread.</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Aft>
                <a:spcPts val="800"/>
              </a:spcAft>
            </a:pP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70DFE82-5F28-44C3-A9B7-AC0AFBB692DD}" type="slidenum">
              <a:rPr lang="en-GB" smtClean="0"/>
              <a:t>10</a:t>
            </a:fld>
            <a:endParaRPr lang="en-GB"/>
          </a:p>
        </p:txBody>
      </p:sp>
    </p:spTree>
    <p:extLst>
      <p:ext uri="{BB962C8B-B14F-4D97-AF65-F5344CB8AC3E}">
        <p14:creationId xmlns:p14="http://schemas.microsoft.com/office/powerpoint/2010/main" val="17139261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buNone/>
            </a:pPr>
            <a:r>
              <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Conclusion </a:t>
            </a:r>
          </a:p>
          <a:p>
            <a:pPr marL="0" marR="0" algn="just">
              <a:lnSpc>
                <a:spcPct val="20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 progressive collaboration between a Chinese firm and AstraZeneca relies high on ethical awareness and adjustment. Recognizing and indicating the cultural various like hierarchical construction, communication, and elaborating on guanxi can prevent misinterpretation and trust-based collaboration. Theoretical aspects from Hofstede and Hall have spotlighted the necessity of conforming negotiation techniques to suit residential expectations. AstraZeneca’s tailors in adjusting to Chinese business exercise not just increase interaction but also facilitate regulatory interaction and stable involvement. AstraZeneca can introduce important medications like Imfinzi,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Tagrisso</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Calquence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Farxig</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Enhertu</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to the Chinese market by combining its initiatives with cultural rules. This ethically sensitive mechanism confirms streamlined negotiations, quicker market access, and concrete stakeholder assignment. The discussion has elaborated on the overview of the culture and its essential materials. The importance of cultural awareness has been spotlighted in this explanation, along with the adaptability in the aspect of cross-cultural negotiation.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70DFE82-5F28-44C3-A9B7-AC0AFBB692DD}" type="slidenum">
              <a:rPr lang="en-GB" smtClean="0"/>
              <a:t>11</a:t>
            </a:fld>
            <a:endParaRPr lang="en-GB"/>
          </a:p>
        </p:txBody>
      </p:sp>
    </p:spTree>
    <p:extLst>
      <p:ext uri="{BB962C8B-B14F-4D97-AF65-F5344CB8AC3E}">
        <p14:creationId xmlns:p14="http://schemas.microsoft.com/office/powerpoint/2010/main" val="10032871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buNone/>
            </a:pPr>
            <a:r>
              <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p>
          <a:p>
            <a:pPr marL="0" marR="0" algn="just">
              <a:lnSpc>
                <a:spcPct val="200000"/>
              </a:lnSpc>
              <a:spcAft>
                <a:spcPts val="800"/>
              </a:spcAft>
              <a:buNone/>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Aliyevna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N.N., (2024). BASIC CONCEPTS AND DEFINITIONS OF CULTURE AND COMMUNICATION.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Ethiopian International Journal of Multidisciplinary Research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11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(06), pp.414-416.</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AstraZeneca, (2025).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Our Company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https://www.astrazeneca.com/our-company.html [Accessed 7 July 2025].</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Baumgartner, M., (2025).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Understanding Hall’s cultural dimensions: A guide for cross-cultural business success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https://preply.com/en/blog/b2b-hall-cultural-dimensions/ [Accessed 7 July 2025].</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Chávez, T. S., (2023).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From Hierarchy to Equality: Exploring Power Dynamics in Different Cultures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https://tanjafromnuminos.medium.com/from-hierarchy-to-equality-exploring-power-dynamics-in-different-cultures-be34b723fa0c [Accessed 7 July 2025].</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Cooks-Campbell, A., (2022).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Communication is key in the workplace. Here's how to improve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https://www.betterup.com/blog/why-communication-is-key-to-workplace-and-how-to-improve-skills [Accessed 7 July 2025].</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Köhler, J.,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Sönnichsen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S.D. and Beske‐Jansen, P., (2022). Towards a collaboration framework for circular economy: The role of dynamic capabilities and open innovation.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Business Strategy and the Environment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31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(6), pp.2700-2713.</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Minkov, M. and Kaasa, A., (2021). A test of Hofstede's model of culture following his own approach.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Cross Cultural &amp; Strategic Management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28</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(2), pp.384-406.</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Mitter, C., Kuttner, M., Duller, C.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Sommerauer</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 (2024). Does national culture impact management control systems? A systematic literature review.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Review of Managerial Science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18</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(1), pp.209-257.</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Moayerian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N., McGehee, N.G. and Stephenson Jr, M.O., (2022). Community cultural development: Exploring the connections between collective art making, capacity building and sustainable community-based tourism.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Annals of Tourism Research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93</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p.103355.</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Philippidis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 (2025). </a:t>
            </a:r>
            <a:r>
              <a:rPr lang="en-GB" sz="1800" i="1" kern="100" dirty="0" err="1">
                <a:effectLst/>
                <a:latin typeface="Times New Roman" panose="02020603050405020304" pitchFamily="18" charset="0"/>
                <a:ea typeface="Calibri" panose="020F0502020204030204" pitchFamily="34" charset="0"/>
                <a:cs typeface="Times New Roman" panose="02020603050405020304" pitchFamily="18" charset="0"/>
              </a:rPr>
              <a:t>AstraZeneza</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 Commits Up to $11B+ to Chinese Collaborations, Beijing R&amp;D Hub.</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https://www.genengnews.com/topics/drug-discovery/astrazeneza-commits-up-to-11b-to-chinese-collaborations-beijing-rd-hub/ [Accessed 7 July 2025].</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Velez-Calle, A., Sosa, S. and Large, J., (2021). Cultural communication style and international joint venture contract length.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Cross Cultural Management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21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(3), pp.491-506.</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a:buNone/>
            </a:pPr>
            <a:r>
              <a:rPr lang="en-GB" sz="1800" dirty="0" err="1">
                <a:effectLst/>
                <a:latin typeface="Times New Roman" panose="02020603050405020304" pitchFamily="18" charset="0"/>
                <a:ea typeface="Calibri" panose="020F0502020204030204" pitchFamily="34" charset="0"/>
              </a:rPr>
              <a:t>Wooll</a:t>
            </a:r>
            <a:r>
              <a:rPr lang="en-GB" sz="1800" dirty="0">
                <a:effectLst/>
                <a:latin typeface="Times New Roman" panose="02020603050405020304" pitchFamily="18" charset="0"/>
                <a:ea typeface="Calibri" panose="020F0502020204030204" pitchFamily="34" charset="0"/>
              </a:rPr>
              <a:t>, M., (2022). </a:t>
            </a:r>
            <a:r>
              <a:rPr lang="en-GB" sz="1800" i="1" dirty="0">
                <a:effectLst/>
                <a:latin typeface="Times New Roman" panose="02020603050405020304" pitchFamily="18" charset="0"/>
                <a:ea typeface="Calibri" panose="020F0502020204030204" pitchFamily="34" charset="0"/>
              </a:rPr>
              <a:t>How to build trust in the workplace: 10 effective solutions</a:t>
            </a:r>
            <a:r>
              <a:rPr lang="en-GB" sz="1800" dirty="0">
                <a:effectLst/>
                <a:latin typeface="Times New Roman" panose="02020603050405020304" pitchFamily="18" charset="0"/>
                <a:ea typeface="Calibri" panose="020F0502020204030204" pitchFamily="34" charset="0"/>
              </a:rPr>
              <a:t>. [Online] Available at: https://www.betterup.com/bl</a:t>
            </a:r>
            <a:endParaRPr lang="en-GB" dirty="0"/>
          </a:p>
        </p:txBody>
      </p:sp>
      <p:sp>
        <p:nvSpPr>
          <p:cNvPr id="4" name="Slide Number Placeholder 3"/>
          <p:cNvSpPr>
            <a:spLocks noGrp="1"/>
          </p:cNvSpPr>
          <p:nvPr>
            <p:ph type="sldNum" sz="quarter" idx="5"/>
          </p:nvPr>
        </p:nvSpPr>
        <p:spPr/>
        <p:txBody>
          <a:bodyPr/>
          <a:lstStyle/>
          <a:p>
            <a:fld id="{C70DFE82-5F28-44C3-A9B7-AC0AFBB692DD}" type="slidenum">
              <a:rPr lang="en-GB" smtClean="0"/>
              <a:t>12</a:t>
            </a:fld>
            <a:endParaRPr lang="en-GB"/>
          </a:p>
        </p:txBody>
      </p:sp>
    </p:spTree>
    <p:extLst>
      <p:ext uri="{BB962C8B-B14F-4D97-AF65-F5344CB8AC3E}">
        <p14:creationId xmlns:p14="http://schemas.microsoft.com/office/powerpoint/2010/main" val="27229030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18F79-C5EB-0141-4DD9-11A6C669C6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B079D1-59C3-24B0-9BD7-CE4B8EBF62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9F67C08-9D93-F298-2F12-401F53EF3981}"/>
              </a:ext>
            </a:extLst>
          </p:cNvPr>
          <p:cNvSpPr>
            <a:spLocks noGrp="1"/>
          </p:cNvSpPr>
          <p:nvPr>
            <p:ph type="dt" sz="half" idx="10"/>
          </p:nvPr>
        </p:nvSpPr>
        <p:spPr/>
        <p:txBody>
          <a:bodyPr/>
          <a:lstStyle/>
          <a:p>
            <a:fld id="{465F4AEB-07DB-4C74-9387-62D4F2634FF9}" type="datetimeFigureOut">
              <a:rPr lang="en-GB" smtClean="0"/>
              <a:t>13/07/2025</a:t>
            </a:fld>
            <a:endParaRPr lang="en-GB"/>
          </a:p>
        </p:txBody>
      </p:sp>
      <p:sp>
        <p:nvSpPr>
          <p:cNvPr id="5" name="Footer Placeholder 4">
            <a:extLst>
              <a:ext uri="{FF2B5EF4-FFF2-40B4-BE49-F238E27FC236}">
                <a16:creationId xmlns:a16="http://schemas.microsoft.com/office/drawing/2014/main" id="{A238B6D8-1E8D-5779-F450-FE317B39A0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45EF8F-38F8-E573-A6C1-B56AA903676C}"/>
              </a:ext>
            </a:extLst>
          </p:cNvPr>
          <p:cNvSpPr>
            <a:spLocks noGrp="1"/>
          </p:cNvSpPr>
          <p:nvPr>
            <p:ph type="sldNum" sz="quarter" idx="12"/>
          </p:nvPr>
        </p:nvSpPr>
        <p:spPr/>
        <p:txBody>
          <a:bodyPr/>
          <a:lstStyle/>
          <a:p>
            <a:fld id="{489F8196-0F4D-4F45-8F83-EFC1179BF373}" type="slidenum">
              <a:rPr lang="en-GB" smtClean="0"/>
              <a:t>‹#›</a:t>
            </a:fld>
            <a:endParaRPr lang="en-GB"/>
          </a:p>
        </p:txBody>
      </p:sp>
    </p:spTree>
    <p:extLst>
      <p:ext uri="{BB962C8B-B14F-4D97-AF65-F5344CB8AC3E}">
        <p14:creationId xmlns:p14="http://schemas.microsoft.com/office/powerpoint/2010/main" val="2793364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09166-9BB5-ED59-96B6-6530962F2A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B5A8DD-2196-3214-1BF2-FFF2662817A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F0C377-13A2-1B2A-FDDC-394A147FA6D8}"/>
              </a:ext>
            </a:extLst>
          </p:cNvPr>
          <p:cNvSpPr>
            <a:spLocks noGrp="1"/>
          </p:cNvSpPr>
          <p:nvPr>
            <p:ph type="dt" sz="half" idx="10"/>
          </p:nvPr>
        </p:nvSpPr>
        <p:spPr/>
        <p:txBody>
          <a:bodyPr/>
          <a:lstStyle/>
          <a:p>
            <a:fld id="{465F4AEB-07DB-4C74-9387-62D4F2634FF9}" type="datetimeFigureOut">
              <a:rPr lang="en-GB" smtClean="0"/>
              <a:t>13/07/2025</a:t>
            </a:fld>
            <a:endParaRPr lang="en-GB"/>
          </a:p>
        </p:txBody>
      </p:sp>
      <p:sp>
        <p:nvSpPr>
          <p:cNvPr id="5" name="Footer Placeholder 4">
            <a:extLst>
              <a:ext uri="{FF2B5EF4-FFF2-40B4-BE49-F238E27FC236}">
                <a16:creationId xmlns:a16="http://schemas.microsoft.com/office/drawing/2014/main" id="{593C308E-792B-9261-0E89-174FD895A1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2EBC0B-32CA-E8B1-5A8E-9B506C3AA2AB}"/>
              </a:ext>
            </a:extLst>
          </p:cNvPr>
          <p:cNvSpPr>
            <a:spLocks noGrp="1"/>
          </p:cNvSpPr>
          <p:nvPr>
            <p:ph type="sldNum" sz="quarter" idx="12"/>
          </p:nvPr>
        </p:nvSpPr>
        <p:spPr/>
        <p:txBody>
          <a:bodyPr/>
          <a:lstStyle/>
          <a:p>
            <a:fld id="{489F8196-0F4D-4F45-8F83-EFC1179BF373}" type="slidenum">
              <a:rPr lang="en-GB" smtClean="0"/>
              <a:t>‹#›</a:t>
            </a:fld>
            <a:endParaRPr lang="en-GB"/>
          </a:p>
        </p:txBody>
      </p:sp>
    </p:spTree>
    <p:extLst>
      <p:ext uri="{BB962C8B-B14F-4D97-AF65-F5344CB8AC3E}">
        <p14:creationId xmlns:p14="http://schemas.microsoft.com/office/powerpoint/2010/main" val="54770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55E9B-512D-6322-44D0-087886E3A7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C03A2D-F2F9-0085-5978-006C779063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6FF136-2772-E5C6-62B1-B50229925DE6}"/>
              </a:ext>
            </a:extLst>
          </p:cNvPr>
          <p:cNvSpPr>
            <a:spLocks noGrp="1"/>
          </p:cNvSpPr>
          <p:nvPr>
            <p:ph type="dt" sz="half" idx="10"/>
          </p:nvPr>
        </p:nvSpPr>
        <p:spPr/>
        <p:txBody>
          <a:bodyPr/>
          <a:lstStyle/>
          <a:p>
            <a:fld id="{465F4AEB-07DB-4C74-9387-62D4F2634FF9}" type="datetimeFigureOut">
              <a:rPr lang="en-GB" smtClean="0"/>
              <a:t>13/07/2025</a:t>
            </a:fld>
            <a:endParaRPr lang="en-GB"/>
          </a:p>
        </p:txBody>
      </p:sp>
      <p:sp>
        <p:nvSpPr>
          <p:cNvPr id="5" name="Footer Placeholder 4">
            <a:extLst>
              <a:ext uri="{FF2B5EF4-FFF2-40B4-BE49-F238E27FC236}">
                <a16:creationId xmlns:a16="http://schemas.microsoft.com/office/drawing/2014/main" id="{2D51E3BC-091A-6AFB-2474-1727963A03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DA18A9-8191-5B94-808C-160D8949FD7A}"/>
              </a:ext>
            </a:extLst>
          </p:cNvPr>
          <p:cNvSpPr>
            <a:spLocks noGrp="1"/>
          </p:cNvSpPr>
          <p:nvPr>
            <p:ph type="sldNum" sz="quarter" idx="12"/>
          </p:nvPr>
        </p:nvSpPr>
        <p:spPr/>
        <p:txBody>
          <a:bodyPr/>
          <a:lstStyle/>
          <a:p>
            <a:fld id="{489F8196-0F4D-4F45-8F83-EFC1179BF373}" type="slidenum">
              <a:rPr lang="en-GB" smtClean="0"/>
              <a:t>‹#›</a:t>
            </a:fld>
            <a:endParaRPr lang="en-GB"/>
          </a:p>
        </p:txBody>
      </p:sp>
    </p:spTree>
    <p:extLst>
      <p:ext uri="{BB962C8B-B14F-4D97-AF65-F5344CB8AC3E}">
        <p14:creationId xmlns:p14="http://schemas.microsoft.com/office/powerpoint/2010/main" val="40149851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BA628-67ED-FC3C-615D-FA0E24283D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2FEB13-BD07-8392-6A9E-38F4F45046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F3318D5-51A2-825D-0769-042E4804F0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3AA61CF-7C4F-4AC1-1E43-AE8ADBEC8DCD}"/>
              </a:ext>
            </a:extLst>
          </p:cNvPr>
          <p:cNvSpPr>
            <a:spLocks noGrp="1"/>
          </p:cNvSpPr>
          <p:nvPr>
            <p:ph type="dt" sz="half" idx="10"/>
          </p:nvPr>
        </p:nvSpPr>
        <p:spPr/>
        <p:txBody>
          <a:bodyPr/>
          <a:lstStyle/>
          <a:p>
            <a:fld id="{465F4AEB-07DB-4C74-9387-62D4F2634FF9}" type="datetimeFigureOut">
              <a:rPr lang="en-GB" smtClean="0"/>
              <a:t>13/07/2025</a:t>
            </a:fld>
            <a:endParaRPr lang="en-GB"/>
          </a:p>
        </p:txBody>
      </p:sp>
      <p:sp>
        <p:nvSpPr>
          <p:cNvPr id="6" name="Footer Placeholder 5">
            <a:extLst>
              <a:ext uri="{FF2B5EF4-FFF2-40B4-BE49-F238E27FC236}">
                <a16:creationId xmlns:a16="http://schemas.microsoft.com/office/drawing/2014/main" id="{924B09EB-C353-E68C-8D92-6D4F4F49CC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D18517-7FBD-0155-4948-4254126C7F9C}"/>
              </a:ext>
            </a:extLst>
          </p:cNvPr>
          <p:cNvSpPr>
            <a:spLocks noGrp="1"/>
          </p:cNvSpPr>
          <p:nvPr>
            <p:ph type="sldNum" sz="quarter" idx="12"/>
          </p:nvPr>
        </p:nvSpPr>
        <p:spPr/>
        <p:txBody>
          <a:bodyPr/>
          <a:lstStyle/>
          <a:p>
            <a:fld id="{489F8196-0F4D-4F45-8F83-EFC1179BF373}" type="slidenum">
              <a:rPr lang="en-GB" smtClean="0"/>
              <a:t>‹#›</a:t>
            </a:fld>
            <a:endParaRPr lang="en-GB"/>
          </a:p>
        </p:txBody>
      </p:sp>
    </p:spTree>
    <p:extLst>
      <p:ext uri="{BB962C8B-B14F-4D97-AF65-F5344CB8AC3E}">
        <p14:creationId xmlns:p14="http://schemas.microsoft.com/office/powerpoint/2010/main" val="339548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663CF-1CDE-A1E7-5990-912A2BC54B3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9151B1-AE1C-B90C-42AB-0F95BA5077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5409A1-C3C8-0757-0AD0-EB323545C9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308CB7-187D-4934-A9A5-C1C382A9BE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2D9E2F7-BA22-5B42-DAAC-FE817D338E9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316526A-8F2E-64C4-5771-1D5EABFF9A3D}"/>
              </a:ext>
            </a:extLst>
          </p:cNvPr>
          <p:cNvSpPr>
            <a:spLocks noGrp="1"/>
          </p:cNvSpPr>
          <p:nvPr>
            <p:ph type="dt" sz="half" idx="10"/>
          </p:nvPr>
        </p:nvSpPr>
        <p:spPr/>
        <p:txBody>
          <a:bodyPr/>
          <a:lstStyle/>
          <a:p>
            <a:fld id="{465F4AEB-07DB-4C74-9387-62D4F2634FF9}" type="datetimeFigureOut">
              <a:rPr lang="en-GB" smtClean="0"/>
              <a:t>13/07/2025</a:t>
            </a:fld>
            <a:endParaRPr lang="en-GB"/>
          </a:p>
        </p:txBody>
      </p:sp>
      <p:sp>
        <p:nvSpPr>
          <p:cNvPr id="8" name="Footer Placeholder 7">
            <a:extLst>
              <a:ext uri="{FF2B5EF4-FFF2-40B4-BE49-F238E27FC236}">
                <a16:creationId xmlns:a16="http://schemas.microsoft.com/office/drawing/2014/main" id="{0F192AB7-D6FA-200E-AEBD-2B50839320D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0871AD-9B4D-24F9-0A89-228272F918C2}"/>
              </a:ext>
            </a:extLst>
          </p:cNvPr>
          <p:cNvSpPr>
            <a:spLocks noGrp="1"/>
          </p:cNvSpPr>
          <p:nvPr>
            <p:ph type="sldNum" sz="quarter" idx="12"/>
          </p:nvPr>
        </p:nvSpPr>
        <p:spPr/>
        <p:txBody>
          <a:bodyPr/>
          <a:lstStyle/>
          <a:p>
            <a:fld id="{489F8196-0F4D-4F45-8F83-EFC1179BF373}" type="slidenum">
              <a:rPr lang="en-GB" smtClean="0"/>
              <a:t>‹#›</a:t>
            </a:fld>
            <a:endParaRPr lang="en-GB"/>
          </a:p>
        </p:txBody>
      </p:sp>
    </p:spTree>
    <p:extLst>
      <p:ext uri="{BB962C8B-B14F-4D97-AF65-F5344CB8AC3E}">
        <p14:creationId xmlns:p14="http://schemas.microsoft.com/office/powerpoint/2010/main" val="1412529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E4F0-2EA8-D11C-DB37-4FDF330B42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866DADB-A545-7E40-2FA1-D148A260C8ED}"/>
              </a:ext>
            </a:extLst>
          </p:cNvPr>
          <p:cNvSpPr>
            <a:spLocks noGrp="1"/>
          </p:cNvSpPr>
          <p:nvPr>
            <p:ph type="dt" sz="half" idx="10"/>
          </p:nvPr>
        </p:nvSpPr>
        <p:spPr/>
        <p:txBody>
          <a:bodyPr/>
          <a:lstStyle/>
          <a:p>
            <a:fld id="{465F4AEB-07DB-4C74-9387-62D4F2634FF9}" type="datetimeFigureOut">
              <a:rPr lang="en-GB" smtClean="0"/>
              <a:t>13/07/2025</a:t>
            </a:fld>
            <a:endParaRPr lang="en-GB"/>
          </a:p>
        </p:txBody>
      </p:sp>
      <p:sp>
        <p:nvSpPr>
          <p:cNvPr id="4" name="Footer Placeholder 3">
            <a:extLst>
              <a:ext uri="{FF2B5EF4-FFF2-40B4-BE49-F238E27FC236}">
                <a16:creationId xmlns:a16="http://schemas.microsoft.com/office/drawing/2014/main" id="{A9101D01-10A8-11F6-73C8-A23CDEA94E4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AB0BEE-B1BB-285F-E92C-6D4AC41848AF}"/>
              </a:ext>
            </a:extLst>
          </p:cNvPr>
          <p:cNvSpPr>
            <a:spLocks noGrp="1"/>
          </p:cNvSpPr>
          <p:nvPr>
            <p:ph type="sldNum" sz="quarter" idx="12"/>
          </p:nvPr>
        </p:nvSpPr>
        <p:spPr/>
        <p:txBody>
          <a:bodyPr/>
          <a:lstStyle/>
          <a:p>
            <a:fld id="{489F8196-0F4D-4F45-8F83-EFC1179BF373}" type="slidenum">
              <a:rPr lang="en-GB" smtClean="0"/>
              <a:t>‹#›</a:t>
            </a:fld>
            <a:endParaRPr lang="en-GB"/>
          </a:p>
        </p:txBody>
      </p:sp>
    </p:spTree>
    <p:extLst>
      <p:ext uri="{BB962C8B-B14F-4D97-AF65-F5344CB8AC3E}">
        <p14:creationId xmlns:p14="http://schemas.microsoft.com/office/powerpoint/2010/main" val="3071747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511263-2C1B-A42B-BD27-2DA047C65E43}"/>
              </a:ext>
            </a:extLst>
          </p:cNvPr>
          <p:cNvSpPr>
            <a:spLocks noGrp="1"/>
          </p:cNvSpPr>
          <p:nvPr>
            <p:ph type="dt" sz="half" idx="10"/>
          </p:nvPr>
        </p:nvSpPr>
        <p:spPr/>
        <p:txBody>
          <a:bodyPr/>
          <a:lstStyle/>
          <a:p>
            <a:fld id="{465F4AEB-07DB-4C74-9387-62D4F2634FF9}" type="datetimeFigureOut">
              <a:rPr lang="en-GB" smtClean="0"/>
              <a:t>13/07/2025</a:t>
            </a:fld>
            <a:endParaRPr lang="en-GB"/>
          </a:p>
        </p:txBody>
      </p:sp>
      <p:sp>
        <p:nvSpPr>
          <p:cNvPr id="3" name="Footer Placeholder 2">
            <a:extLst>
              <a:ext uri="{FF2B5EF4-FFF2-40B4-BE49-F238E27FC236}">
                <a16:creationId xmlns:a16="http://schemas.microsoft.com/office/drawing/2014/main" id="{0E0C2EB0-1B2B-6664-2463-F6D3DB96FE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484C5B6-69D3-64DB-C46E-554DC809ECE9}"/>
              </a:ext>
            </a:extLst>
          </p:cNvPr>
          <p:cNvSpPr>
            <a:spLocks noGrp="1"/>
          </p:cNvSpPr>
          <p:nvPr>
            <p:ph type="sldNum" sz="quarter" idx="12"/>
          </p:nvPr>
        </p:nvSpPr>
        <p:spPr/>
        <p:txBody>
          <a:bodyPr/>
          <a:lstStyle/>
          <a:p>
            <a:fld id="{489F8196-0F4D-4F45-8F83-EFC1179BF373}" type="slidenum">
              <a:rPr lang="en-GB" smtClean="0"/>
              <a:t>‹#›</a:t>
            </a:fld>
            <a:endParaRPr lang="en-GB"/>
          </a:p>
        </p:txBody>
      </p:sp>
    </p:spTree>
    <p:extLst>
      <p:ext uri="{BB962C8B-B14F-4D97-AF65-F5344CB8AC3E}">
        <p14:creationId xmlns:p14="http://schemas.microsoft.com/office/powerpoint/2010/main" val="837100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B5806-F033-B5F9-D26D-C5522952AD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A2AD8F1-FAEF-1545-98FC-2987A0CBE7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BD5B2C-D3D9-7796-07B5-B440E9F76B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B47307-090A-38FF-19F2-C2BB62680BBC}"/>
              </a:ext>
            </a:extLst>
          </p:cNvPr>
          <p:cNvSpPr>
            <a:spLocks noGrp="1"/>
          </p:cNvSpPr>
          <p:nvPr>
            <p:ph type="dt" sz="half" idx="10"/>
          </p:nvPr>
        </p:nvSpPr>
        <p:spPr/>
        <p:txBody>
          <a:bodyPr/>
          <a:lstStyle/>
          <a:p>
            <a:fld id="{465F4AEB-07DB-4C74-9387-62D4F2634FF9}" type="datetimeFigureOut">
              <a:rPr lang="en-GB" smtClean="0"/>
              <a:t>13/07/2025</a:t>
            </a:fld>
            <a:endParaRPr lang="en-GB"/>
          </a:p>
        </p:txBody>
      </p:sp>
      <p:sp>
        <p:nvSpPr>
          <p:cNvPr id="6" name="Footer Placeholder 5">
            <a:extLst>
              <a:ext uri="{FF2B5EF4-FFF2-40B4-BE49-F238E27FC236}">
                <a16:creationId xmlns:a16="http://schemas.microsoft.com/office/drawing/2014/main" id="{EB034836-597D-0BD1-80FB-833F977C0E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898002-092F-8EFD-2240-79FEDE907D28}"/>
              </a:ext>
            </a:extLst>
          </p:cNvPr>
          <p:cNvSpPr>
            <a:spLocks noGrp="1"/>
          </p:cNvSpPr>
          <p:nvPr>
            <p:ph type="sldNum" sz="quarter" idx="12"/>
          </p:nvPr>
        </p:nvSpPr>
        <p:spPr/>
        <p:txBody>
          <a:bodyPr/>
          <a:lstStyle/>
          <a:p>
            <a:fld id="{489F8196-0F4D-4F45-8F83-EFC1179BF373}" type="slidenum">
              <a:rPr lang="en-GB" smtClean="0"/>
              <a:t>‹#›</a:t>
            </a:fld>
            <a:endParaRPr lang="en-GB"/>
          </a:p>
        </p:txBody>
      </p:sp>
    </p:spTree>
    <p:extLst>
      <p:ext uri="{BB962C8B-B14F-4D97-AF65-F5344CB8AC3E}">
        <p14:creationId xmlns:p14="http://schemas.microsoft.com/office/powerpoint/2010/main" val="632500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B3101-4C92-6112-1B72-4A955DA078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95CE5D6-F1F8-8FCB-C017-25E36AB6CA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582AB4-9362-F0F5-5771-830DD8E850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494B60-15F3-CEA9-4356-541457AF01F0}"/>
              </a:ext>
            </a:extLst>
          </p:cNvPr>
          <p:cNvSpPr>
            <a:spLocks noGrp="1"/>
          </p:cNvSpPr>
          <p:nvPr>
            <p:ph type="dt" sz="half" idx="10"/>
          </p:nvPr>
        </p:nvSpPr>
        <p:spPr/>
        <p:txBody>
          <a:bodyPr/>
          <a:lstStyle/>
          <a:p>
            <a:fld id="{465F4AEB-07DB-4C74-9387-62D4F2634FF9}" type="datetimeFigureOut">
              <a:rPr lang="en-GB" smtClean="0"/>
              <a:t>13/07/2025</a:t>
            </a:fld>
            <a:endParaRPr lang="en-GB"/>
          </a:p>
        </p:txBody>
      </p:sp>
      <p:sp>
        <p:nvSpPr>
          <p:cNvPr id="6" name="Footer Placeholder 5">
            <a:extLst>
              <a:ext uri="{FF2B5EF4-FFF2-40B4-BE49-F238E27FC236}">
                <a16:creationId xmlns:a16="http://schemas.microsoft.com/office/drawing/2014/main" id="{249FBC7D-F982-FA17-00BA-11011B7D0A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1A859D-2B3B-1C47-BC7E-23AB25A7095E}"/>
              </a:ext>
            </a:extLst>
          </p:cNvPr>
          <p:cNvSpPr>
            <a:spLocks noGrp="1"/>
          </p:cNvSpPr>
          <p:nvPr>
            <p:ph type="sldNum" sz="quarter" idx="12"/>
          </p:nvPr>
        </p:nvSpPr>
        <p:spPr/>
        <p:txBody>
          <a:bodyPr/>
          <a:lstStyle/>
          <a:p>
            <a:fld id="{489F8196-0F4D-4F45-8F83-EFC1179BF373}" type="slidenum">
              <a:rPr lang="en-GB" smtClean="0"/>
              <a:t>‹#›</a:t>
            </a:fld>
            <a:endParaRPr lang="en-GB"/>
          </a:p>
        </p:txBody>
      </p:sp>
    </p:spTree>
    <p:extLst>
      <p:ext uri="{BB962C8B-B14F-4D97-AF65-F5344CB8AC3E}">
        <p14:creationId xmlns:p14="http://schemas.microsoft.com/office/powerpoint/2010/main" val="1887852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E9463-C563-2C25-ED24-95EAA75E15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6CA61E-4387-20C2-8BDC-EC81D59A2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013FD0-8C39-78DC-3B86-6721AFBAFA38}"/>
              </a:ext>
            </a:extLst>
          </p:cNvPr>
          <p:cNvSpPr>
            <a:spLocks noGrp="1"/>
          </p:cNvSpPr>
          <p:nvPr>
            <p:ph type="dt" sz="half" idx="10"/>
          </p:nvPr>
        </p:nvSpPr>
        <p:spPr/>
        <p:txBody>
          <a:bodyPr/>
          <a:lstStyle/>
          <a:p>
            <a:fld id="{465F4AEB-07DB-4C74-9387-62D4F2634FF9}" type="datetimeFigureOut">
              <a:rPr lang="en-GB" smtClean="0"/>
              <a:t>13/07/2025</a:t>
            </a:fld>
            <a:endParaRPr lang="en-GB"/>
          </a:p>
        </p:txBody>
      </p:sp>
      <p:sp>
        <p:nvSpPr>
          <p:cNvPr id="5" name="Footer Placeholder 4">
            <a:extLst>
              <a:ext uri="{FF2B5EF4-FFF2-40B4-BE49-F238E27FC236}">
                <a16:creationId xmlns:a16="http://schemas.microsoft.com/office/drawing/2014/main" id="{ED66A5A3-0666-3481-4396-77A4CB88B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1156BE-2F92-778A-E328-990D47928AB8}"/>
              </a:ext>
            </a:extLst>
          </p:cNvPr>
          <p:cNvSpPr>
            <a:spLocks noGrp="1"/>
          </p:cNvSpPr>
          <p:nvPr>
            <p:ph type="sldNum" sz="quarter" idx="12"/>
          </p:nvPr>
        </p:nvSpPr>
        <p:spPr/>
        <p:txBody>
          <a:bodyPr/>
          <a:lstStyle/>
          <a:p>
            <a:fld id="{489F8196-0F4D-4F45-8F83-EFC1179BF373}" type="slidenum">
              <a:rPr lang="en-GB" smtClean="0"/>
              <a:t>‹#›</a:t>
            </a:fld>
            <a:endParaRPr lang="en-GB"/>
          </a:p>
        </p:txBody>
      </p:sp>
    </p:spTree>
    <p:extLst>
      <p:ext uri="{BB962C8B-B14F-4D97-AF65-F5344CB8AC3E}">
        <p14:creationId xmlns:p14="http://schemas.microsoft.com/office/powerpoint/2010/main" val="2639331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9F01873-CE4A-8268-56C8-09CDAA4E64C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058E8F-0887-D60D-2230-4B003AEEA6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6DCBFC-FBF5-40D3-1F11-A9A408A6C1F6}"/>
              </a:ext>
            </a:extLst>
          </p:cNvPr>
          <p:cNvSpPr>
            <a:spLocks noGrp="1"/>
          </p:cNvSpPr>
          <p:nvPr>
            <p:ph type="dt" sz="half" idx="10"/>
          </p:nvPr>
        </p:nvSpPr>
        <p:spPr/>
        <p:txBody>
          <a:bodyPr/>
          <a:lstStyle/>
          <a:p>
            <a:fld id="{465F4AEB-07DB-4C74-9387-62D4F2634FF9}" type="datetimeFigureOut">
              <a:rPr lang="en-GB" smtClean="0"/>
              <a:t>13/07/2025</a:t>
            </a:fld>
            <a:endParaRPr lang="en-GB"/>
          </a:p>
        </p:txBody>
      </p:sp>
      <p:sp>
        <p:nvSpPr>
          <p:cNvPr id="5" name="Footer Placeholder 4">
            <a:extLst>
              <a:ext uri="{FF2B5EF4-FFF2-40B4-BE49-F238E27FC236}">
                <a16:creationId xmlns:a16="http://schemas.microsoft.com/office/drawing/2014/main" id="{19A64AB9-FA5A-0F28-E7AC-E5D6C4F433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27884C-01FD-9FCF-4410-C80D194F9B7E}"/>
              </a:ext>
            </a:extLst>
          </p:cNvPr>
          <p:cNvSpPr>
            <a:spLocks noGrp="1"/>
          </p:cNvSpPr>
          <p:nvPr>
            <p:ph type="sldNum" sz="quarter" idx="12"/>
          </p:nvPr>
        </p:nvSpPr>
        <p:spPr/>
        <p:txBody>
          <a:bodyPr/>
          <a:lstStyle/>
          <a:p>
            <a:fld id="{489F8196-0F4D-4F45-8F83-EFC1179BF373}" type="slidenum">
              <a:rPr lang="en-GB" smtClean="0"/>
              <a:t>‹#›</a:t>
            </a:fld>
            <a:endParaRPr lang="en-GB"/>
          </a:p>
        </p:txBody>
      </p:sp>
    </p:spTree>
    <p:extLst>
      <p:ext uri="{BB962C8B-B14F-4D97-AF65-F5344CB8AC3E}">
        <p14:creationId xmlns:p14="http://schemas.microsoft.com/office/powerpoint/2010/main" val="1453866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fi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2000" b="-2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127E65-616D-4E7F-C7E5-16955C6B91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A30ACC-186C-DBC1-1FDD-CD3D3C091E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2E619C-17F7-A60F-16E4-9A9145425D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5F4AEB-07DB-4C74-9387-62D4F2634FF9}" type="datetimeFigureOut">
              <a:rPr lang="en-GB" smtClean="0"/>
              <a:t>13/07/2025</a:t>
            </a:fld>
            <a:endParaRPr lang="en-GB"/>
          </a:p>
        </p:txBody>
      </p:sp>
      <p:sp>
        <p:nvSpPr>
          <p:cNvPr id="5" name="Footer Placeholder 4">
            <a:extLst>
              <a:ext uri="{FF2B5EF4-FFF2-40B4-BE49-F238E27FC236}">
                <a16:creationId xmlns:a16="http://schemas.microsoft.com/office/drawing/2014/main" id="{E975A486-6A6A-707D-7F5E-7896C56C26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E0D8DF6-B146-3063-8BE2-7FAEA9DBE6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9F8196-0F4D-4F45-8F83-EFC1179BF373}" type="slidenum">
              <a:rPr lang="en-GB" smtClean="0"/>
              <a:t>‹#›</a:t>
            </a:fld>
            <a:endParaRPr lang="en-GB"/>
          </a:p>
        </p:txBody>
      </p:sp>
    </p:spTree>
    <p:extLst>
      <p:ext uri="{BB962C8B-B14F-4D97-AF65-F5344CB8AC3E}">
        <p14:creationId xmlns:p14="http://schemas.microsoft.com/office/powerpoint/2010/main" val="38921809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12BBD48-450A-3A4E-DC70-0098CE6C518B}"/>
              </a:ext>
            </a:extLst>
          </p:cNvPr>
          <p:cNvSpPr txBox="1"/>
          <p:nvPr/>
        </p:nvSpPr>
        <p:spPr>
          <a:xfrm>
            <a:off x="1890602" y="1865946"/>
            <a:ext cx="8706230" cy="3892861"/>
          </a:xfrm>
          <a:prstGeom prst="rect">
            <a:avLst/>
          </a:prstGeom>
          <a:noFill/>
        </p:spPr>
        <p:txBody>
          <a:bodyPr wrap="none" rtlCol="0">
            <a:spAutoFit/>
          </a:bodyPr>
          <a:lstStyle/>
          <a:p>
            <a:pPr algn="ctr">
              <a:lnSpc>
                <a:spcPct val="150000"/>
              </a:lnSpc>
            </a:pPr>
            <a:r>
              <a:rPr lang="en-US" sz="2800" b="1" dirty="0">
                <a:latin typeface="Times New Roman" panose="02020603050405020304" pitchFamily="18" charset="0"/>
                <a:cs typeface="Times New Roman" panose="02020603050405020304" pitchFamily="18" charset="0"/>
              </a:rPr>
              <a:t>Module Code: LCBB6001</a:t>
            </a:r>
          </a:p>
          <a:p>
            <a:pPr algn="ctr">
              <a:lnSpc>
                <a:spcPct val="150000"/>
              </a:lnSpc>
            </a:pPr>
            <a:r>
              <a:rPr lang="en-US" sz="2800" b="1" dirty="0">
                <a:latin typeface="Times New Roman" panose="02020603050405020304" pitchFamily="18" charset="0"/>
                <a:cs typeface="Times New Roman" panose="02020603050405020304" pitchFamily="18" charset="0"/>
              </a:rPr>
              <a:t>Module Name: International Business Communications</a:t>
            </a:r>
          </a:p>
          <a:p>
            <a:pPr algn="ctr">
              <a:lnSpc>
                <a:spcPct val="150000"/>
              </a:lnSpc>
            </a:pPr>
            <a:r>
              <a:rPr lang="en-US" sz="2800" b="1" dirty="0">
                <a:latin typeface="Times New Roman" panose="02020603050405020304" pitchFamily="18" charset="0"/>
                <a:cs typeface="Times New Roman" panose="02020603050405020304" pitchFamily="18" charset="0"/>
              </a:rPr>
              <a:t>Assessment Type: Component 2: Practical:</a:t>
            </a:r>
          </a:p>
          <a:p>
            <a:pPr algn="ctr">
              <a:lnSpc>
                <a:spcPct val="150000"/>
              </a:lnSpc>
            </a:pPr>
            <a:r>
              <a:rPr lang="en-US" sz="2800" b="1" dirty="0">
                <a:latin typeface="Times New Roman" panose="02020603050405020304" pitchFamily="18" charset="0"/>
                <a:cs typeface="Times New Roman" panose="02020603050405020304" pitchFamily="18" charset="0"/>
              </a:rPr>
              <a:t>Individual Presentation</a:t>
            </a:r>
          </a:p>
          <a:p>
            <a:pPr algn="ctr">
              <a:lnSpc>
                <a:spcPct val="150000"/>
              </a:lnSpc>
            </a:pPr>
            <a:r>
              <a:rPr lang="en-US" sz="2800" b="1" dirty="0">
                <a:latin typeface="Times New Roman" panose="02020603050405020304" pitchFamily="18" charset="0"/>
                <a:cs typeface="Times New Roman" panose="02020603050405020304" pitchFamily="18" charset="0"/>
              </a:rPr>
              <a:t>Student Name: Raducu Voinic </a:t>
            </a:r>
          </a:p>
          <a:p>
            <a:pPr algn="ctr">
              <a:lnSpc>
                <a:spcPct val="150000"/>
              </a:lnSpc>
            </a:pPr>
            <a:r>
              <a:rPr lang="en-US" sz="2800" b="1" dirty="0">
                <a:latin typeface="Times New Roman" panose="02020603050405020304" pitchFamily="18" charset="0"/>
                <a:cs typeface="Times New Roman" panose="02020603050405020304" pitchFamily="18" charset="0"/>
              </a:rPr>
              <a:t>Student </a:t>
            </a:r>
            <a:r>
              <a:rPr lang="en-US" sz="2800" b="1">
                <a:latin typeface="Times New Roman" panose="02020603050405020304" pitchFamily="18" charset="0"/>
                <a:cs typeface="Times New Roman" panose="02020603050405020304" pitchFamily="18" charset="0"/>
              </a:rPr>
              <a:t>ID: 2241286</a:t>
            </a:r>
            <a:endParaRPr lang="en-GB" sz="2800" b="1"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49BDD45E-1E80-FF2A-1193-E319BA0A4E55}"/>
              </a:ext>
            </a:extLst>
          </p:cNvPr>
          <p:cNvPicPr>
            <a:picLocks noChangeAspect="1"/>
          </p:cNvPicPr>
          <p:nvPr/>
        </p:nvPicPr>
        <p:blipFill>
          <a:blip r:embed="rId2"/>
          <a:stretch>
            <a:fillRect/>
          </a:stretch>
        </p:blipFill>
        <p:spPr>
          <a:xfrm>
            <a:off x="947764" y="469152"/>
            <a:ext cx="3475386" cy="1260081"/>
          </a:xfrm>
          <a:prstGeom prst="rect">
            <a:avLst/>
          </a:prstGeom>
        </p:spPr>
      </p:pic>
    </p:spTree>
    <p:extLst>
      <p:ext uri="{BB962C8B-B14F-4D97-AF65-F5344CB8AC3E}">
        <p14:creationId xmlns:p14="http://schemas.microsoft.com/office/powerpoint/2010/main" val="2916806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EF6D4B-78B3-82CE-CB77-078EA64F24DC}"/>
              </a:ext>
            </a:extLst>
          </p:cNvPr>
          <p:cNvSpPr txBox="1"/>
          <p:nvPr/>
        </p:nvSpPr>
        <p:spPr>
          <a:xfrm>
            <a:off x="2037347" y="2053390"/>
            <a:ext cx="8954374" cy="3366563"/>
          </a:xfrm>
          <a:prstGeom prst="rect">
            <a:avLst/>
          </a:prstGeom>
          <a:noFill/>
        </p:spPr>
        <p:txBody>
          <a:bodyPr wrap="none" rtlCol="0">
            <a:spAutoFit/>
          </a:bodyPr>
          <a:lstStyle/>
          <a:p>
            <a:pPr>
              <a:lnSpc>
                <a:spcPct val="150000"/>
              </a:lnSpc>
            </a:pPr>
            <a:r>
              <a:rPr lang="en-GB" b="1" dirty="0">
                <a:latin typeface="Times New Roman" panose="02020603050405020304" pitchFamily="18" charset="0"/>
                <a:cs typeface="Times New Roman" panose="02020603050405020304" pitchFamily="18" charset="0"/>
              </a:rPr>
              <a:t>Introduction………………………………………………………………….……………..3</a:t>
            </a:r>
          </a:p>
          <a:p>
            <a:pPr>
              <a:lnSpc>
                <a:spcPct val="150000"/>
              </a:lnSpc>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Overview of Culture and Its Elements…………………………………………..………..4 </a:t>
            </a:r>
          </a:p>
          <a:p>
            <a:pPr>
              <a:lnSpc>
                <a:spcPct val="150000"/>
              </a:lnSpc>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Theoretical Underpinning on the Effect of Culture ……………………………………..5-6</a:t>
            </a:r>
          </a:p>
          <a:p>
            <a:pPr>
              <a:lnSpc>
                <a:spcPct val="150000"/>
              </a:lnSpc>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Cultural Elements Based on the Chinese Context to Overcome……………………..….7</a:t>
            </a:r>
          </a:p>
          <a:p>
            <a:pPr>
              <a:lnSpc>
                <a:spcPct val="150000"/>
              </a:lnSpc>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Importance of Cultural Awareness ……………………………………………….………8</a:t>
            </a:r>
          </a:p>
          <a:p>
            <a:pPr>
              <a:lnSpc>
                <a:spcPct val="150000"/>
              </a:lnSpc>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Adaptability in Cross-Cultural Negotiation Strategies for a Successful Deal…</a:t>
            </a:r>
            <a:r>
              <a:rPr lang="en-US" b="1" kern="100" dirty="0">
                <a:latin typeface="Times New Roman" panose="02020603050405020304" pitchFamily="18" charset="0"/>
                <a:ea typeface="Times New Roman" panose="02020603050405020304" pitchFamily="18" charset="0"/>
                <a:cs typeface="Times New Roman" panose="02020603050405020304" pitchFamily="18" charset="0"/>
              </a:rPr>
              <a:t>……….9-10</a:t>
            </a:r>
            <a:endPar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pPr>
            <a:r>
              <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Conclusion……………………………………………………………..……………………11</a:t>
            </a:r>
          </a:p>
          <a:p>
            <a:pPr>
              <a:lnSpc>
                <a:spcPct val="150000"/>
              </a:lnSpc>
            </a:pPr>
            <a:r>
              <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References…………………………………………………………………………………...12</a:t>
            </a:r>
          </a:p>
        </p:txBody>
      </p:sp>
      <p:sp>
        <p:nvSpPr>
          <p:cNvPr id="15" name="TextBox 14">
            <a:extLst>
              <a:ext uri="{FF2B5EF4-FFF2-40B4-BE49-F238E27FC236}">
                <a16:creationId xmlns:a16="http://schemas.microsoft.com/office/drawing/2014/main" id="{2A152527-A2C0-86B1-AA5E-1C25DA98CF37}"/>
              </a:ext>
            </a:extLst>
          </p:cNvPr>
          <p:cNvSpPr txBox="1"/>
          <p:nvPr/>
        </p:nvSpPr>
        <p:spPr>
          <a:xfrm>
            <a:off x="4548665" y="853272"/>
            <a:ext cx="3383427" cy="584775"/>
          </a:xfrm>
          <a:prstGeom prst="rect">
            <a:avLst/>
          </a:prstGeom>
          <a:noFill/>
        </p:spPr>
        <p:txBody>
          <a:bodyPr wrap="none" rtlCol="0">
            <a:spAutoFit/>
          </a:bodyPr>
          <a:lstStyle/>
          <a:p>
            <a:r>
              <a:rPr lang="en-US" sz="3200" b="1" dirty="0">
                <a:latin typeface="Times New Roman" panose="02020603050405020304" pitchFamily="18" charset="0"/>
                <a:cs typeface="Times New Roman" panose="02020603050405020304" pitchFamily="18" charset="0"/>
              </a:rPr>
              <a:t>Table Of Contents</a:t>
            </a:r>
            <a:endParaRPr lang="en-GB" sz="3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3777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A13AB6-69DE-2C8A-F7F2-93A13DB7AA7A}"/>
              </a:ext>
            </a:extLst>
          </p:cNvPr>
          <p:cNvSpPr txBox="1"/>
          <p:nvPr/>
        </p:nvSpPr>
        <p:spPr>
          <a:xfrm>
            <a:off x="3048000" y="0"/>
            <a:ext cx="6096000" cy="584775"/>
          </a:xfrm>
          <a:prstGeom prst="rect">
            <a:avLst/>
          </a:prstGeom>
          <a:noFill/>
        </p:spPr>
        <p:txBody>
          <a:bodyPr wrap="square">
            <a:spAutoFit/>
          </a:bodyPr>
          <a:lstStyle/>
          <a:p>
            <a:pPr marL="0" marR="0" algn="ctr"/>
            <a:r>
              <a:rPr lang="en-US" sz="3200" b="1" kern="100" dirty="0">
                <a:effectLst/>
                <a:latin typeface="Times New Roman" panose="02020603050405020304" pitchFamily="18" charset="0"/>
                <a:ea typeface="Times New Roman" panose="02020603050405020304" pitchFamily="18" charset="0"/>
                <a:cs typeface="Times New Roman" panose="02020603050405020304" pitchFamily="18" charset="0"/>
              </a:rPr>
              <a:t>Introduction </a:t>
            </a:r>
          </a:p>
        </p:txBody>
      </p:sp>
      <p:sp>
        <p:nvSpPr>
          <p:cNvPr id="5" name="TextBox 4">
            <a:extLst>
              <a:ext uri="{FF2B5EF4-FFF2-40B4-BE49-F238E27FC236}">
                <a16:creationId xmlns:a16="http://schemas.microsoft.com/office/drawing/2014/main" id="{A14182B0-2AA8-EE35-08CD-7E671684B952}"/>
              </a:ext>
            </a:extLst>
          </p:cNvPr>
          <p:cNvSpPr txBox="1"/>
          <p:nvPr/>
        </p:nvSpPr>
        <p:spPr>
          <a:xfrm>
            <a:off x="144377" y="889843"/>
            <a:ext cx="7218949" cy="5078313"/>
          </a:xfrm>
          <a:prstGeom prst="rect">
            <a:avLst/>
          </a:prstGeom>
          <a:noFill/>
        </p:spPr>
        <p:txBody>
          <a:bodyPr wrap="square">
            <a:spAutoFit/>
          </a:bodyPr>
          <a:lstStyle/>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The concept of cultural awareness is the recognition and encouragement of the variations of trust, values, and consumers that available between several cultures. </a:t>
            </a:r>
          </a:p>
          <a:p>
            <a:pPr marL="285750" indent="-285750" algn="jus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Understanding ethical materials like hierarchy, the importance of collaboration-creating, and interaction styles in Chinese society helps to fill the gap. </a:t>
            </a:r>
          </a:p>
          <a:p>
            <a:pPr marL="285750" indent="-285750" algn="jus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Theoretical protocol, like Hall’s communication model and Hofstede’s dimensions, delivers important insights into navigating cultural effectiveness. </a:t>
            </a:r>
          </a:p>
          <a:p>
            <a:pPr marL="285750" indent="-285750" algn="jus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This discussion will explain the concept of culture and its elements to reflect the importance of this concept. </a:t>
            </a:r>
          </a:p>
          <a:p>
            <a:pPr marL="285750" indent="-285750" algn="just">
              <a:buFont typeface="Arial" panose="020B0604020202020204" pitchFamily="34" charset="0"/>
              <a:buChar char="•"/>
            </a:pPr>
            <a:endParaRPr lang="en-GB" dirty="0">
              <a:latin typeface="Times New Roman" panose="02020603050405020304" pitchFamily="18"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The organisation is seeking to expand its business in China, specifically in the areas of initially for drug R&amp;D, manufacturing, and market expansion. </a:t>
            </a:r>
            <a:endParaRPr lang="en-GB" dirty="0"/>
          </a:p>
        </p:txBody>
      </p:sp>
      <p:pic>
        <p:nvPicPr>
          <p:cNvPr id="1026" name="Picture 2" descr="International Business Communication ...">
            <a:extLst>
              <a:ext uri="{FF2B5EF4-FFF2-40B4-BE49-F238E27FC236}">
                <a16:creationId xmlns:a16="http://schemas.microsoft.com/office/drawing/2014/main" id="{B81E2295-C1C8-D1D0-7E29-CC75E39CFE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4538" y="1790650"/>
            <a:ext cx="4140367" cy="248422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7" name="TextBox 6">
            <a:extLst>
              <a:ext uri="{FF2B5EF4-FFF2-40B4-BE49-F238E27FC236}">
                <a16:creationId xmlns:a16="http://schemas.microsoft.com/office/drawing/2014/main" id="{B13DA3F8-CFAF-4ACD-7D6E-4BB985E66F02}"/>
              </a:ext>
            </a:extLst>
          </p:cNvPr>
          <p:cNvSpPr txBox="1"/>
          <p:nvPr/>
        </p:nvSpPr>
        <p:spPr>
          <a:xfrm>
            <a:off x="9144000" y="4483587"/>
            <a:ext cx="6096000" cy="307777"/>
          </a:xfrm>
          <a:prstGeom prst="rect">
            <a:avLst/>
          </a:prstGeom>
          <a:noFill/>
        </p:spPr>
        <p:txBody>
          <a:bodyPr wrap="square">
            <a:spAutoFit/>
          </a:bodyPr>
          <a:lstStyle/>
          <a:p>
            <a:r>
              <a:rPr lang="en-GB" sz="1400" b="1" dirty="0">
                <a:effectLst/>
                <a:latin typeface="Times New Roman" panose="02020603050405020304" pitchFamily="18" charset="0"/>
                <a:ea typeface="Calibri" panose="020F0502020204030204" pitchFamily="34" charset="0"/>
              </a:rPr>
              <a:t>(</a:t>
            </a:r>
            <a:r>
              <a:rPr lang="en-GB" sz="1400" b="1" dirty="0" err="1">
                <a:effectLst/>
                <a:latin typeface="Times New Roman" panose="02020603050405020304" pitchFamily="18" charset="0"/>
                <a:ea typeface="Calibri" panose="020F0502020204030204" pitchFamily="34" charset="0"/>
              </a:rPr>
              <a:t>Aliyevna</a:t>
            </a:r>
            <a:r>
              <a:rPr lang="en-GB" sz="1400" b="1" dirty="0">
                <a:effectLst/>
                <a:latin typeface="Times New Roman" panose="02020603050405020304" pitchFamily="18" charset="0"/>
                <a:ea typeface="Calibri" panose="020F0502020204030204" pitchFamily="34" charset="0"/>
              </a:rPr>
              <a:t>, 2024)</a:t>
            </a:r>
            <a:endParaRPr lang="en-GB" sz="1400" b="1" dirty="0"/>
          </a:p>
        </p:txBody>
      </p:sp>
    </p:spTree>
    <p:extLst>
      <p:ext uri="{BB962C8B-B14F-4D97-AF65-F5344CB8AC3E}">
        <p14:creationId xmlns:p14="http://schemas.microsoft.com/office/powerpoint/2010/main" val="2365681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5F44B9-49C9-4DD4-6966-8F42D2E8E87A}"/>
              </a:ext>
            </a:extLst>
          </p:cNvPr>
          <p:cNvSpPr txBox="1"/>
          <p:nvPr/>
        </p:nvSpPr>
        <p:spPr>
          <a:xfrm>
            <a:off x="2823409" y="0"/>
            <a:ext cx="7491663" cy="584775"/>
          </a:xfrm>
          <a:prstGeom prst="rect">
            <a:avLst/>
          </a:prstGeom>
          <a:noFill/>
        </p:spPr>
        <p:txBody>
          <a:bodyPr wrap="square">
            <a:spAutoFit/>
          </a:bodyPr>
          <a:lstStyle/>
          <a:p>
            <a:pPr marL="0" marR="0" algn="just"/>
            <a:r>
              <a:rPr lang="en-GB" sz="3200" b="1" kern="100" dirty="0">
                <a:effectLst/>
                <a:latin typeface="Times New Roman" panose="02020603050405020304" pitchFamily="18" charset="0"/>
                <a:ea typeface="Times New Roman" panose="02020603050405020304" pitchFamily="18" charset="0"/>
                <a:cs typeface="Times New Roman" panose="02020603050405020304" pitchFamily="18" charset="0"/>
              </a:rPr>
              <a:t>Overview of Culture and Its Elements </a:t>
            </a:r>
            <a:endParaRPr lang="en-US" sz="32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EFD89AF1-844B-EB0F-BBA4-BD8C63C93FF1}"/>
              </a:ext>
            </a:extLst>
          </p:cNvPr>
          <p:cNvSpPr txBox="1"/>
          <p:nvPr/>
        </p:nvSpPr>
        <p:spPr>
          <a:xfrm>
            <a:off x="3914275" y="1170382"/>
            <a:ext cx="8277726" cy="3241913"/>
          </a:xfrm>
          <a:prstGeom prst="rect">
            <a:avLst/>
          </a:prstGeom>
          <a:noFill/>
        </p:spPr>
        <p:txBody>
          <a:bodyPr wrap="square">
            <a:spAutoFit/>
          </a:bodyPr>
          <a:lstStyle/>
          <a:p>
            <a:pPr marR="0" algn="just">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Details about Culture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Culture refers to the diverse values, trust, policies, practices, and customs that constitute the behaviours and collaboration of people within a team or society (</a:t>
            </a:r>
            <a:r>
              <a:rPr lang="en-GB" sz="1800" dirty="0" err="1">
                <a:effectLst/>
                <a:latin typeface="Times New Roman" panose="02020603050405020304" pitchFamily="18" charset="0"/>
                <a:ea typeface="Calibri" panose="020F0502020204030204" pitchFamily="34" charset="0"/>
              </a:rPr>
              <a:t>Aliyevna</a:t>
            </a:r>
            <a:r>
              <a:rPr lang="en-GB" sz="1800" dirty="0">
                <a:effectLst/>
                <a:latin typeface="Times New Roman" panose="02020603050405020304" pitchFamily="18" charset="0"/>
                <a:ea typeface="Calibri" panose="020F0502020204030204" pitchFamily="34" charset="0"/>
              </a:rPr>
              <a:t>, 2024). </a:t>
            </a:r>
          </a:p>
          <a:p>
            <a:pPr marL="285750" indent="-285750" algn="jus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This context influences the process of people thinking, conducting business, and communicating. </a:t>
            </a:r>
          </a:p>
          <a:p>
            <a:pPr marL="285750" indent="-285750" algn="jus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AstraZeneca is seeking collaboration with a Chinese firm, recognising that culture becomes an important factor in the aspect of international and organisational partnerships.</a:t>
            </a:r>
            <a:endParaRPr lang="en-GB" dirty="0"/>
          </a:p>
        </p:txBody>
      </p:sp>
      <p:sp>
        <p:nvSpPr>
          <p:cNvPr id="7" name="TextBox 6">
            <a:extLst>
              <a:ext uri="{FF2B5EF4-FFF2-40B4-BE49-F238E27FC236}">
                <a16:creationId xmlns:a16="http://schemas.microsoft.com/office/drawing/2014/main" id="{FE551800-B8E7-E778-B11E-5795A2C29497}"/>
              </a:ext>
            </a:extLst>
          </p:cNvPr>
          <p:cNvSpPr txBox="1"/>
          <p:nvPr/>
        </p:nvSpPr>
        <p:spPr>
          <a:xfrm>
            <a:off x="0" y="4671955"/>
            <a:ext cx="11710737" cy="2031325"/>
          </a:xfrm>
          <a:prstGeom prst="rect">
            <a:avLst/>
          </a:prstGeom>
          <a:noFill/>
        </p:spPr>
        <p:txBody>
          <a:bodyPr wrap="square">
            <a:spAutoFit/>
          </a:bodyPr>
          <a:lstStyle/>
          <a:p>
            <a:pPr marR="0" algn="just"/>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Different Elements of Culture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Culture is the integration of various core materials for developing a new environment for the growth of new aspects. </a:t>
            </a:r>
          </a:p>
          <a:p>
            <a:pPr marL="285750" marR="0" indent="-285750" algn="just">
              <a:buFont typeface="Arial" panose="020B0604020202020204" pitchFamily="34" charset="0"/>
              <a:buChar char="•"/>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main elements are beliefs and values that produce the foundation of a culture, showcasing the perspective of considered right or desirable.</a:t>
            </a:r>
          </a:p>
          <a:p>
            <a:pPr marL="285750" marR="0" indent="-285750" algn="just">
              <a:buFont typeface="Arial" panose="020B0604020202020204" pitchFamily="34" charset="0"/>
              <a:buChar char="•"/>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These factors construct a firm's culture and attract the process of business conducted across a wider range.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050" name="Picture 2" descr="The elements of culture - Corporate Culture Group">
            <a:extLst>
              <a:ext uri="{FF2B5EF4-FFF2-40B4-BE49-F238E27FC236}">
                <a16:creationId xmlns:a16="http://schemas.microsoft.com/office/drawing/2014/main" id="{5267B24F-F88A-93B4-3CDA-AEB336FCF7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409" y="1375369"/>
            <a:ext cx="3207254" cy="283193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325B547-5CCC-FC4B-BCC5-7B94E089F7CF}"/>
              </a:ext>
            </a:extLst>
          </p:cNvPr>
          <p:cNvSpPr txBox="1"/>
          <p:nvPr/>
        </p:nvSpPr>
        <p:spPr>
          <a:xfrm>
            <a:off x="1419726" y="4234348"/>
            <a:ext cx="6144126" cy="307777"/>
          </a:xfrm>
          <a:prstGeom prst="rect">
            <a:avLst/>
          </a:prstGeom>
          <a:noFill/>
        </p:spPr>
        <p:txBody>
          <a:bodyPr wrap="square">
            <a:spAutoFit/>
          </a:bodyPr>
          <a:lstStyle/>
          <a:p>
            <a:r>
              <a:rPr lang="en-GB" sz="1400" b="1" dirty="0">
                <a:effectLst/>
                <a:latin typeface="Times New Roman" panose="02020603050405020304" pitchFamily="18" charset="0"/>
                <a:ea typeface="Calibri" panose="020F0502020204030204" pitchFamily="34" charset="0"/>
              </a:rPr>
              <a:t>(</a:t>
            </a:r>
            <a:r>
              <a:rPr lang="en-GB" sz="1400" b="1" dirty="0" err="1">
                <a:effectLst/>
                <a:latin typeface="Times New Roman" panose="02020603050405020304" pitchFamily="18" charset="0"/>
                <a:ea typeface="Calibri" panose="020F0502020204030204" pitchFamily="34" charset="0"/>
              </a:rPr>
              <a:t>Aliyevna</a:t>
            </a:r>
            <a:r>
              <a:rPr lang="en-GB" sz="1400" b="1" dirty="0">
                <a:effectLst/>
                <a:latin typeface="Times New Roman" panose="02020603050405020304" pitchFamily="18" charset="0"/>
                <a:ea typeface="Calibri" panose="020F0502020204030204" pitchFamily="34" charset="0"/>
              </a:rPr>
              <a:t>, 2024)</a:t>
            </a:r>
            <a:endParaRPr lang="en-GB" sz="1400" b="1" dirty="0"/>
          </a:p>
        </p:txBody>
      </p:sp>
    </p:spTree>
    <p:extLst>
      <p:ext uri="{BB962C8B-B14F-4D97-AF65-F5344CB8AC3E}">
        <p14:creationId xmlns:p14="http://schemas.microsoft.com/office/powerpoint/2010/main" val="2458989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2AE60B-092C-3B8D-54C7-8AE4676EBFAB}"/>
              </a:ext>
            </a:extLst>
          </p:cNvPr>
          <p:cNvSpPr txBox="1"/>
          <p:nvPr/>
        </p:nvSpPr>
        <p:spPr>
          <a:xfrm>
            <a:off x="1596189" y="120134"/>
            <a:ext cx="8999621" cy="584775"/>
          </a:xfrm>
          <a:prstGeom prst="rect">
            <a:avLst/>
          </a:prstGeom>
          <a:noFill/>
        </p:spPr>
        <p:txBody>
          <a:bodyPr wrap="square">
            <a:spAutoFit/>
          </a:bodyPr>
          <a:lstStyle/>
          <a:p>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Theoretical Underpinning on the Effect of Culture </a:t>
            </a:r>
            <a:endParaRPr lang="en-GB" sz="32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7BA6CEAA-E8EE-A93F-5805-1D9411766CF5}"/>
              </a:ext>
            </a:extLst>
          </p:cNvPr>
          <p:cNvSpPr txBox="1"/>
          <p:nvPr/>
        </p:nvSpPr>
        <p:spPr>
          <a:xfrm>
            <a:off x="128337" y="1473130"/>
            <a:ext cx="7234990" cy="3139321"/>
          </a:xfrm>
          <a:prstGeom prst="rect">
            <a:avLst/>
          </a:prstGeom>
          <a:noFill/>
        </p:spPr>
        <p:txBody>
          <a:bodyPr wrap="square">
            <a:spAutoFit/>
          </a:bodyPr>
          <a:lstStyle/>
          <a:p>
            <a:pPr marR="0" algn="just"/>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Hofstede’s Cultural Dimensions Theory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most important protocol for understanding cross-cultural variation is ‘Geert Hofstede’s Cultural Dimensions Theory’.</a:t>
            </a:r>
          </a:p>
          <a:p>
            <a:pPr marR="0" algn="just"/>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Power Distance, Uncertainty Avoidance, Individualism vs. Collectivism, Long-Term Orientation, Masculinity vs. Femininity, and Indulgence vs. Restraint that support to comparison of national cultures </a:t>
            </a: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Minkov and Kaasa, 2021).</a:t>
            </a:r>
          </a:p>
          <a:p>
            <a:pPr marR="0" algn="just"/>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For instance, China scores high on Long-Term Orientation and Power Distance, focuses on stable progression, and applies hierarchical respect.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3274E5AE-0573-6118-853E-F2B723CCB8F9}"/>
              </a:ext>
            </a:extLst>
          </p:cNvPr>
          <p:cNvSpPr txBox="1"/>
          <p:nvPr/>
        </p:nvSpPr>
        <p:spPr>
          <a:xfrm>
            <a:off x="128336" y="4863042"/>
            <a:ext cx="12063664" cy="1754326"/>
          </a:xfrm>
          <a:prstGeom prst="rect">
            <a:avLst/>
          </a:prstGeom>
          <a:noFill/>
        </p:spPr>
        <p:txBody>
          <a:bodyPr wrap="square">
            <a:spAutoFit/>
          </a:bodyPr>
          <a:lstStyle/>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A partnership between AstraZeneca and a Chinese firm, this concept highlights capability gaps in leadership expectations and decision-making. </a:t>
            </a:r>
          </a:p>
          <a:p>
            <a:pPr algn="just"/>
            <a:endParaRPr lang="en-GB" sz="1800" dirty="0">
              <a:effectLst/>
              <a:latin typeface="Times New Roman" panose="02020603050405020304" pitchFamily="18" charset="0"/>
              <a:ea typeface="Calibri" panose="020F0502020204030204" pitchFamily="34" charset="0"/>
            </a:endParaRPr>
          </a:p>
          <a:p>
            <a:pPr marL="28575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AstraZeneca can improve cultural strategies to make connections to these gaps and create a trust-based collaboration by implementing Hofstede’s framework.</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buFont typeface="Arial" panose="020B0604020202020204" pitchFamily="34" charset="0"/>
              <a:buChar char="•"/>
            </a:pPr>
            <a:endParaRPr lang="en-GB" dirty="0"/>
          </a:p>
        </p:txBody>
      </p:sp>
      <p:pic>
        <p:nvPicPr>
          <p:cNvPr id="8" name="Picture 7" descr="Hofstede's Cultural Dimensions ...">
            <a:extLst>
              <a:ext uri="{FF2B5EF4-FFF2-40B4-BE49-F238E27FC236}">
                <a16:creationId xmlns:a16="http://schemas.microsoft.com/office/drawing/2014/main" id="{0290F9BE-D024-A47F-693E-D271861ABEB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99207" y="1994958"/>
            <a:ext cx="4039173" cy="2261937"/>
          </a:xfrm>
          <a:prstGeom prst="rect">
            <a:avLst/>
          </a:prstGeom>
          <a:ln>
            <a:noFill/>
          </a:ln>
          <a:effectLst>
            <a:softEdge rad="112500"/>
          </a:effectLst>
        </p:spPr>
      </p:pic>
      <p:sp>
        <p:nvSpPr>
          <p:cNvPr id="10" name="TextBox 9">
            <a:extLst>
              <a:ext uri="{FF2B5EF4-FFF2-40B4-BE49-F238E27FC236}">
                <a16:creationId xmlns:a16="http://schemas.microsoft.com/office/drawing/2014/main" id="{B3685DDD-D7A7-AE6B-FDAB-2E8032A8F2FA}"/>
              </a:ext>
            </a:extLst>
          </p:cNvPr>
          <p:cNvSpPr txBox="1"/>
          <p:nvPr/>
        </p:nvSpPr>
        <p:spPr>
          <a:xfrm>
            <a:off x="8562474" y="4338209"/>
            <a:ext cx="6120062" cy="307777"/>
          </a:xfrm>
          <a:prstGeom prst="rect">
            <a:avLst/>
          </a:prstGeom>
          <a:noFill/>
        </p:spPr>
        <p:txBody>
          <a:bodyPr wrap="square">
            <a:spAutoFit/>
          </a:bodyPr>
          <a:lstStyle/>
          <a:p>
            <a:r>
              <a:rPr lang="en-GB" sz="1400" b="1" dirty="0">
                <a:effectLst/>
                <a:latin typeface="Times New Roman" panose="02020603050405020304" pitchFamily="18" charset="0"/>
                <a:ea typeface="Calibri" panose="020F0502020204030204" pitchFamily="34" charset="0"/>
              </a:rPr>
              <a:t>(Minkov and Kaasa, 2021)</a:t>
            </a:r>
            <a:endParaRPr lang="en-GB" sz="1400" dirty="0"/>
          </a:p>
        </p:txBody>
      </p:sp>
    </p:spTree>
    <p:extLst>
      <p:ext uri="{BB962C8B-B14F-4D97-AF65-F5344CB8AC3E}">
        <p14:creationId xmlns:p14="http://schemas.microsoft.com/office/powerpoint/2010/main" val="3679228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DD58F8-0E7E-2056-8D2B-288A2AE430F4}"/>
              </a:ext>
            </a:extLst>
          </p:cNvPr>
          <p:cNvSpPr txBox="1"/>
          <p:nvPr/>
        </p:nvSpPr>
        <p:spPr>
          <a:xfrm>
            <a:off x="4186990" y="1443841"/>
            <a:ext cx="7844589" cy="3970318"/>
          </a:xfrm>
          <a:prstGeom prst="rect">
            <a:avLst/>
          </a:prstGeom>
          <a:noFill/>
        </p:spPr>
        <p:txBody>
          <a:bodyPr wrap="square">
            <a:spAutoFit/>
          </a:bodyPr>
          <a:lstStyle/>
          <a:p>
            <a:pPr marR="0" algn="just"/>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Edward T. Hall’s High-Context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Edward T. Hall’s concept distinguishes ethics based on the mechanism of interaction that is provided and interpreted. </a:t>
            </a:r>
          </a:p>
          <a:p>
            <a:pPr marL="285750" marR="0" indent="-285750" algn="just">
              <a:buFont typeface="Arial" panose="020B0604020202020204" pitchFamily="34" charset="0"/>
              <a:buChar char="•"/>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Unrecognised may arise if AstraZeneca estimates that its straightforward interaction approach will be effective in the Chinese market. </a:t>
            </a:r>
          </a:p>
          <a:p>
            <a:pPr marL="285750" marR="0" indent="-285750" algn="just">
              <a:buFont typeface="Arial" panose="020B0604020202020204" pitchFamily="34" charset="0"/>
              <a:buChar char="•"/>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Understanding this variation permits AstraZeneca to adjust to a more relationship-focused, nuanced interaction style, encouraging deeper involvement with the Chinese. </a:t>
            </a:r>
          </a:p>
          <a:p>
            <a:pPr marL="285750" marR="0" indent="-285750" algn="just">
              <a:buFont typeface="Arial" panose="020B0604020202020204" pitchFamily="34" charset="0"/>
              <a:buChar char="•"/>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Hall’s theory underlies the requirement for ethical intelligence and adjusting in global partnership to circumvent misinterpretation, respectful dialogue, and create effective.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E415E605-2B98-0408-48F8-7DB0404745C9}"/>
              </a:ext>
            </a:extLst>
          </p:cNvPr>
          <p:cNvPicPr>
            <a:picLocks noChangeAspect="1"/>
          </p:cNvPicPr>
          <p:nvPr/>
        </p:nvPicPr>
        <p:blipFill>
          <a:blip r:embed="rId3"/>
          <a:stretch>
            <a:fillRect/>
          </a:stretch>
        </p:blipFill>
        <p:spPr>
          <a:xfrm>
            <a:off x="160421" y="1632309"/>
            <a:ext cx="3823383" cy="29878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C1DE4959-C459-0750-A607-C0334D149C6B}"/>
              </a:ext>
            </a:extLst>
          </p:cNvPr>
          <p:cNvSpPr txBox="1"/>
          <p:nvPr/>
        </p:nvSpPr>
        <p:spPr>
          <a:xfrm>
            <a:off x="1363579" y="4772345"/>
            <a:ext cx="6096000" cy="307777"/>
          </a:xfrm>
          <a:prstGeom prst="rect">
            <a:avLst/>
          </a:prstGeom>
          <a:noFill/>
        </p:spPr>
        <p:txBody>
          <a:bodyPr wrap="square">
            <a:spAutoFit/>
          </a:bodyPr>
          <a:lstStyle/>
          <a:p>
            <a:r>
              <a:rPr lang="en-US" sz="1400" b="1" dirty="0">
                <a:effectLst/>
                <a:latin typeface="Times New Roman" panose="02020603050405020304" pitchFamily="18" charset="0"/>
                <a:ea typeface="Calibri" panose="020F0502020204030204" pitchFamily="34" charset="0"/>
              </a:rPr>
              <a:t>(Baumgartner, 2025)</a:t>
            </a:r>
            <a:endParaRPr lang="en-GB" sz="1400" b="1" dirty="0"/>
          </a:p>
        </p:txBody>
      </p:sp>
      <p:sp>
        <p:nvSpPr>
          <p:cNvPr id="8" name="TextBox 7">
            <a:extLst>
              <a:ext uri="{FF2B5EF4-FFF2-40B4-BE49-F238E27FC236}">
                <a16:creationId xmlns:a16="http://schemas.microsoft.com/office/drawing/2014/main" id="{FEF9BDEE-07E5-23E0-87C5-0AA26511C53D}"/>
              </a:ext>
            </a:extLst>
          </p:cNvPr>
          <p:cNvSpPr txBox="1"/>
          <p:nvPr/>
        </p:nvSpPr>
        <p:spPr>
          <a:xfrm>
            <a:off x="160421" y="192505"/>
            <a:ext cx="891591" cy="338554"/>
          </a:xfrm>
          <a:prstGeom prst="rect">
            <a:avLst/>
          </a:prstGeom>
          <a:noFill/>
        </p:spPr>
        <p:txBody>
          <a:bodyPr wrap="none" rtlCol="0">
            <a:spAutoFit/>
          </a:bodyPr>
          <a:lstStyle/>
          <a:p>
            <a:r>
              <a:rPr lang="en-GB" sz="1600" dirty="0" err="1">
                <a:latin typeface="Times New Roman" panose="02020603050405020304" pitchFamily="18" charset="0"/>
                <a:cs typeface="Times New Roman" panose="02020603050405020304" pitchFamily="18" charset="0"/>
              </a:rPr>
              <a:t>Contd</a:t>
            </a:r>
            <a:r>
              <a:rPr lang="en-GB" sz="16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091894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F4D800-AA07-4B58-5C71-BE93D335ABA0}"/>
              </a:ext>
            </a:extLst>
          </p:cNvPr>
          <p:cNvSpPr txBox="1"/>
          <p:nvPr/>
        </p:nvSpPr>
        <p:spPr>
          <a:xfrm>
            <a:off x="673768" y="0"/>
            <a:ext cx="12432632" cy="584775"/>
          </a:xfrm>
          <a:prstGeom prst="rect">
            <a:avLst/>
          </a:prstGeom>
          <a:noFill/>
        </p:spPr>
        <p:txBody>
          <a:bodyPr wrap="square">
            <a:spAutoFit/>
          </a:bodyPr>
          <a:lstStyle/>
          <a:p>
            <a:pPr marL="0" marR="0" algn="just"/>
            <a:r>
              <a:rPr lang="en-GB" sz="3200" b="1" kern="100" dirty="0">
                <a:effectLst/>
                <a:latin typeface="Times New Roman" panose="02020603050405020304" pitchFamily="18" charset="0"/>
                <a:ea typeface="Times New Roman" panose="02020603050405020304" pitchFamily="18" charset="0"/>
                <a:cs typeface="Times New Roman" panose="02020603050405020304" pitchFamily="18" charset="0"/>
              </a:rPr>
              <a:t>Cultural Elements Based on the Chinese Context to Overcome </a:t>
            </a:r>
            <a:endParaRPr lang="en-US" sz="32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5036CB84-1F40-BB7F-E69D-1F58EB053650}"/>
              </a:ext>
            </a:extLst>
          </p:cNvPr>
          <p:cNvSpPr txBox="1"/>
          <p:nvPr/>
        </p:nvSpPr>
        <p:spPr>
          <a:xfrm>
            <a:off x="0" y="1479409"/>
            <a:ext cx="7411453" cy="2862322"/>
          </a:xfrm>
          <a:prstGeom prst="rect">
            <a:avLst/>
          </a:prstGeom>
          <a:noFill/>
        </p:spPr>
        <p:txBody>
          <a:bodyPr wrap="square">
            <a:spAutoFit/>
          </a:bodyPr>
          <a:lstStyle/>
          <a:p>
            <a:pPr marR="0" algn="just"/>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Hierarchical Structure and High-Power Distance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Chinese ethics traditionally elaborate a high-power gap, meaning hierarchy and authority are deeply respected. </a:t>
            </a:r>
          </a:p>
          <a:p>
            <a:pPr marR="0" algn="just"/>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Decisions are rapidly subordinates and centralised may make it unwelcome to challenge. </a:t>
            </a:r>
          </a:p>
          <a:p>
            <a:pPr marL="285750" marR="0" indent="-285750" algn="just">
              <a:buFont typeface="Arial" panose="020B0604020202020204" pitchFamily="34" charset="0"/>
              <a:buChar char="•"/>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Western management might promote more decentralised or democratic decision-making, which can lead to delays in project implication for AstraZeneca. </a:t>
            </a:r>
          </a:p>
        </p:txBody>
      </p:sp>
      <p:sp>
        <p:nvSpPr>
          <p:cNvPr id="7" name="TextBox 6">
            <a:extLst>
              <a:ext uri="{FF2B5EF4-FFF2-40B4-BE49-F238E27FC236}">
                <a16:creationId xmlns:a16="http://schemas.microsoft.com/office/drawing/2014/main" id="{9C0CE725-9E54-00B6-3191-4FB1E62D4A97}"/>
              </a:ext>
            </a:extLst>
          </p:cNvPr>
          <p:cNvSpPr txBox="1"/>
          <p:nvPr/>
        </p:nvSpPr>
        <p:spPr>
          <a:xfrm>
            <a:off x="66174" y="4533530"/>
            <a:ext cx="12059652" cy="2031325"/>
          </a:xfrm>
          <a:prstGeom prst="rect">
            <a:avLst/>
          </a:prstGeom>
          <a:noFill/>
        </p:spPr>
        <p:txBody>
          <a:bodyPr wrap="square">
            <a:spAutoFit/>
          </a:bodyPr>
          <a:lstStyle/>
          <a:p>
            <a:pPr marR="0" algn="just"/>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Importance of Trust-Building and Relationship</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Guanxi (Relationship), the Chinese aspect of personal connection and reciprocal collaboration, serves an important role in both business and social contexts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Wooll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2022)</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285750" marR="0" indent="-285750" algn="just">
              <a:buFont typeface="Arial" panose="020B0604020202020204" pitchFamily="34" charset="0"/>
              <a:buChar char="•"/>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Creating trust is not an emergency and requires various meetings, providing experiences, and constant communication. </a:t>
            </a:r>
          </a:p>
          <a:p>
            <a:pPr marL="285750" marR="0" indent="-285750" algn="just">
              <a:buFont typeface="Arial" panose="020B0604020202020204" pitchFamily="34" charset="0"/>
              <a:buChar char="•"/>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Western organisations like AstraZeneca might address and frequently deal-making, but these initiatives can backfire in China.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098" name="Picture 2" descr="What kind of Organization are you Working in or wish to work for?">
            <a:extLst>
              <a:ext uri="{FF2B5EF4-FFF2-40B4-BE49-F238E27FC236}">
                <a16:creationId xmlns:a16="http://schemas.microsoft.com/office/drawing/2014/main" id="{3E2F33D3-0B89-7200-678F-E1254EB5B9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4918" y="1420386"/>
            <a:ext cx="3421229" cy="242176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9" name="TextBox 8">
            <a:extLst>
              <a:ext uri="{FF2B5EF4-FFF2-40B4-BE49-F238E27FC236}">
                <a16:creationId xmlns:a16="http://schemas.microsoft.com/office/drawing/2014/main" id="{D329E84A-5627-E2D2-CD7B-D831C737B7AB}"/>
              </a:ext>
            </a:extLst>
          </p:cNvPr>
          <p:cNvSpPr txBox="1"/>
          <p:nvPr/>
        </p:nvSpPr>
        <p:spPr>
          <a:xfrm>
            <a:off x="9464843" y="4033954"/>
            <a:ext cx="6577262" cy="307777"/>
          </a:xfrm>
          <a:prstGeom prst="rect">
            <a:avLst/>
          </a:prstGeom>
          <a:noFill/>
        </p:spPr>
        <p:txBody>
          <a:bodyPr wrap="square">
            <a:spAutoFit/>
          </a:bodyPr>
          <a:lstStyle/>
          <a:p>
            <a:r>
              <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400" b="1" kern="100" dirty="0" err="1">
                <a:effectLst/>
                <a:latin typeface="Times New Roman" panose="02020603050405020304" pitchFamily="18" charset="0"/>
                <a:ea typeface="Calibri" panose="020F0502020204030204" pitchFamily="34" charset="0"/>
                <a:cs typeface="Times New Roman" panose="02020603050405020304" pitchFamily="18" charset="0"/>
              </a:rPr>
              <a:t>Wooll</a:t>
            </a:r>
            <a:r>
              <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rPr>
              <a:t>, 2022)</a:t>
            </a:r>
            <a:endParaRPr lang="en-GB" sz="1400" b="1" dirty="0"/>
          </a:p>
        </p:txBody>
      </p:sp>
    </p:spTree>
    <p:extLst>
      <p:ext uri="{BB962C8B-B14F-4D97-AF65-F5344CB8AC3E}">
        <p14:creationId xmlns:p14="http://schemas.microsoft.com/office/powerpoint/2010/main" val="4294715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E5A621F-8F77-5D20-B87F-E2D52FA84DD9}"/>
              </a:ext>
            </a:extLst>
          </p:cNvPr>
          <p:cNvSpPr txBox="1"/>
          <p:nvPr/>
        </p:nvSpPr>
        <p:spPr>
          <a:xfrm>
            <a:off x="3272588" y="0"/>
            <a:ext cx="7812505" cy="584775"/>
          </a:xfrm>
          <a:prstGeom prst="rect">
            <a:avLst/>
          </a:prstGeom>
          <a:noFill/>
        </p:spPr>
        <p:txBody>
          <a:bodyPr wrap="square">
            <a:spAutoFit/>
          </a:bodyPr>
          <a:lstStyle/>
          <a:p>
            <a:pPr marL="0" marR="0" algn="just"/>
            <a:r>
              <a:rPr lang="en-GB" sz="3200" b="1" kern="100" dirty="0">
                <a:effectLst/>
                <a:latin typeface="Times New Roman" panose="02020603050405020304" pitchFamily="18" charset="0"/>
                <a:ea typeface="Times New Roman" panose="02020603050405020304" pitchFamily="18" charset="0"/>
                <a:cs typeface="Times New Roman" panose="02020603050405020304" pitchFamily="18" charset="0"/>
              </a:rPr>
              <a:t>Importance of Cultural Awareness </a:t>
            </a:r>
            <a:endParaRPr lang="en-US" sz="32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E2DAD7DE-E554-1C21-5482-AF1964DE9B83}"/>
              </a:ext>
            </a:extLst>
          </p:cNvPr>
          <p:cNvSpPr txBox="1"/>
          <p:nvPr/>
        </p:nvSpPr>
        <p:spPr>
          <a:xfrm>
            <a:off x="4668251" y="1177658"/>
            <a:ext cx="7523749" cy="2964914"/>
          </a:xfrm>
          <a:prstGeom prst="rect">
            <a:avLst/>
          </a:prstGeom>
          <a:noFill/>
        </p:spPr>
        <p:txBody>
          <a:bodyPr wrap="square">
            <a:spAutoFit/>
          </a:bodyPr>
          <a:lstStyle/>
          <a:p>
            <a:pPr marR="0" algn="just">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Facilitates Effective Interaction and Decreases Misunderstandings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Cultural awareness access firms to understand and respect the interaction styles, behaviours, and importance of their communication partners. </a:t>
            </a:r>
          </a:p>
          <a:p>
            <a:pPr marL="285750" indent="-285750" algn="jus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AstraZeneca’s interaction with a Chinese firm being ethically aware supports navigating various in language, body language, tone, and decision-making approaches </a:t>
            </a:r>
            <a:r>
              <a:rPr lang="en-US" sz="1800" dirty="0">
                <a:effectLst/>
                <a:latin typeface="Times New Roman" panose="02020603050405020304" pitchFamily="18" charset="0"/>
                <a:ea typeface="Calibri" panose="020F0502020204030204" pitchFamily="34" charset="0"/>
              </a:rPr>
              <a:t>(Cooks-Campbell, 2022)</a:t>
            </a:r>
            <a:r>
              <a:rPr lang="en-GB" sz="1800" dirty="0">
                <a:effectLst/>
                <a:latin typeface="Times New Roman" panose="02020603050405020304" pitchFamily="18" charset="0"/>
                <a:ea typeface="Calibri" panose="020F0502020204030204" pitchFamily="34" charset="0"/>
              </a:rPr>
              <a:t>. </a:t>
            </a:r>
          </a:p>
          <a:p>
            <a:pPr marL="285750" indent="-285750" algn="jus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For instance, while Western organisations may prefer straight interaction and swift review, Chinese counterparts might value communication. </a:t>
            </a:r>
            <a:endParaRPr lang="en-GB" dirty="0"/>
          </a:p>
        </p:txBody>
      </p:sp>
      <p:sp>
        <p:nvSpPr>
          <p:cNvPr id="7" name="TextBox 6">
            <a:extLst>
              <a:ext uri="{FF2B5EF4-FFF2-40B4-BE49-F238E27FC236}">
                <a16:creationId xmlns:a16="http://schemas.microsoft.com/office/drawing/2014/main" id="{CFEDB2D8-EF17-FA7B-2BEE-B68C1463FD09}"/>
              </a:ext>
            </a:extLst>
          </p:cNvPr>
          <p:cNvSpPr txBox="1"/>
          <p:nvPr/>
        </p:nvSpPr>
        <p:spPr>
          <a:xfrm>
            <a:off x="224587" y="4735455"/>
            <a:ext cx="11967413" cy="1856919"/>
          </a:xfrm>
          <a:prstGeom prst="rect">
            <a:avLst/>
          </a:prstGeom>
          <a:noFill/>
        </p:spPr>
        <p:txBody>
          <a:bodyPr wrap="square">
            <a:spAutoFit/>
          </a:bodyPr>
          <a:lstStyle/>
          <a:p>
            <a:pPr marR="0" algn="just">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Increase Business Mechanism and Create Concrete Collaboration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AstraZeneca’s involvement in the Chinese industry, understanding cultural likes such as stable orientation, elaborating on relationship-building, and respect for authority, permits for more involvement with residential stakeholders and customers (Köhler et al., 2022). </a:t>
            </a:r>
          </a:p>
          <a:p>
            <a:pPr marL="285750" indent="-285750" algn="jus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This context enables the firm to manage its ownership, negotiation styles, and marketing managed the residential context. </a:t>
            </a:r>
            <a:endParaRPr lang="en-GB" dirty="0"/>
          </a:p>
        </p:txBody>
      </p:sp>
      <p:pic>
        <p:nvPicPr>
          <p:cNvPr id="5122" name="Picture 2" descr="6 ways to improve communication between managers and employees">
            <a:extLst>
              <a:ext uri="{FF2B5EF4-FFF2-40B4-BE49-F238E27FC236}">
                <a16:creationId xmlns:a16="http://schemas.microsoft.com/office/drawing/2014/main" id="{AE1F1893-0743-4F8D-0F60-570C0C961E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5770" y="1502469"/>
            <a:ext cx="4372481" cy="244858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FE2E12D-1703-EA7B-AF22-6520A445F4E2}"/>
              </a:ext>
            </a:extLst>
          </p:cNvPr>
          <p:cNvSpPr txBox="1"/>
          <p:nvPr/>
        </p:nvSpPr>
        <p:spPr>
          <a:xfrm>
            <a:off x="1507808" y="4131236"/>
            <a:ext cx="6120062" cy="307777"/>
          </a:xfrm>
          <a:prstGeom prst="rect">
            <a:avLst/>
          </a:prstGeom>
          <a:noFill/>
        </p:spPr>
        <p:txBody>
          <a:bodyPr wrap="square">
            <a:spAutoFit/>
          </a:bodyPr>
          <a:lstStyle/>
          <a:p>
            <a:r>
              <a:rPr lang="en-US" sz="1400" b="1" dirty="0">
                <a:effectLst/>
                <a:latin typeface="Times New Roman" panose="02020603050405020304" pitchFamily="18" charset="0"/>
                <a:ea typeface="Calibri" panose="020F0502020204030204" pitchFamily="34" charset="0"/>
              </a:rPr>
              <a:t>(Cooks-Campbell, 2022)</a:t>
            </a:r>
            <a:endParaRPr lang="en-GB" sz="1400" b="1" dirty="0"/>
          </a:p>
        </p:txBody>
      </p:sp>
    </p:spTree>
    <p:extLst>
      <p:ext uri="{BB962C8B-B14F-4D97-AF65-F5344CB8AC3E}">
        <p14:creationId xmlns:p14="http://schemas.microsoft.com/office/powerpoint/2010/main" val="998593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11F23A0-1835-A49A-66C4-BFD13177EC62}"/>
              </a:ext>
            </a:extLst>
          </p:cNvPr>
          <p:cNvSpPr txBox="1"/>
          <p:nvPr/>
        </p:nvSpPr>
        <p:spPr>
          <a:xfrm>
            <a:off x="0" y="0"/>
            <a:ext cx="12192000" cy="1077218"/>
          </a:xfrm>
          <a:prstGeom prst="rect">
            <a:avLst/>
          </a:prstGeom>
          <a:noFill/>
        </p:spPr>
        <p:txBody>
          <a:bodyPr wrap="square">
            <a:spAutoFit/>
          </a:bodyPr>
          <a:lstStyle/>
          <a:p>
            <a:pPr marL="0" marR="0" algn="ctr"/>
            <a:r>
              <a:rPr lang="en-GB" sz="3200" b="1" kern="100" dirty="0">
                <a:effectLst/>
                <a:latin typeface="Times New Roman" panose="02020603050405020304" pitchFamily="18" charset="0"/>
                <a:ea typeface="Times New Roman" panose="02020603050405020304" pitchFamily="18" charset="0"/>
                <a:cs typeface="Times New Roman" panose="02020603050405020304" pitchFamily="18" charset="0"/>
              </a:rPr>
              <a:t>Adaptability in Cross-Cultural Negotiation Strategies for a Successful Deal</a:t>
            </a:r>
            <a:endParaRPr lang="en-US" sz="32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9C6BBB76-881A-6DE1-E43D-55B8D12B185A}"/>
              </a:ext>
            </a:extLst>
          </p:cNvPr>
          <p:cNvSpPr txBox="1"/>
          <p:nvPr/>
        </p:nvSpPr>
        <p:spPr>
          <a:xfrm>
            <a:off x="160421" y="1641089"/>
            <a:ext cx="7636042" cy="4247317"/>
          </a:xfrm>
          <a:prstGeom prst="rect">
            <a:avLst/>
          </a:prstGeom>
          <a:noFill/>
        </p:spPr>
        <p:txBody>
          <a:bodyPr wrap="square">
            <a:spAutoFit/>
          </a:bodyPr>
          <a:lstStyle/>
          <a:p>
            <a:pPr marR="0" algn="just"/>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Flexibility in Communication and Negotiation Styles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Adaptability in terms of cross-cultural negotiations is important to make a connection with varying demands, particularly between Eastern and Western partners. </a:t>
            </a:r>
          </a:p>
          <a:p>
            <a:pPr marL="285750" marR="0" indent="-285750" algn="just">
              <a:buFont typeface="Arial" panose="020B0604020202020204" pitchFamily="34" charset="0"/>
              <a:buChar char="•"/>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Chinese negotiation mechanisms tend to be straightforward, collaboration-based, and indicate stable harmony, in the case of Western firms like AstraZeneca rapidly prefer direct, output-driven results. </a:t>
            </a:r>
          </a:p>
          <a:p>
            <a:pPr marL="285750" marR="0" indent="-285750" algn="just">
              <a:buFont typeface="Arial" panose="020B0604020202020204" pitchFamily="34" charset="0"/>
              <a:buChar char="•"/>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Adjusting to the Chinese initiatives by listening proactively, ignoring confrontation, and reflecting patience increases mutual understanding and respect (Velez-Calle et al., 2021).</a:t>
            </a:r>
          </a:p>
          <a:p>
            <a:pPr marL="285750" marR="0" indent="-285750" algn="just">
              <a:buFont typeface="Arial" panose="020B0604020202020204" pitchFamily="34" charset="0"/>
              <a:buChar char="•"/>
            </a:pPr>
            <a:endParaRPr lang="en-GB" kern="100" dirty="0">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AstraZeneca should also be sensitive to non-verbal signals and embrace a selective decision-making mechanism.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170" name="Picture 2" descr="Flexibility In Negotiations ...">
            <a:extLst>
              <a:ext uri="{FF2B5EF4-FFF2-40B4-BE49-F238E27FC236}">
                <a16:creationId xmlns:a16="http://schemas.microsoft.com/office/drawing/2014/main" id="{C99C9C21-C6BC-7245-590F-D76EEED704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85222" y="1929848"/>
            <a:ext cx="3792846" cy="270632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F63474F-B236-BFC2-883B-998A920B0A97}"/>
              </a:ext>
            </a:extLst>
          </p:cNvPr>
          <p:cNvSpPr txBox="1"/>
          <p:nvPr/>
        </p:nvSpPr>
        <p:spPr>
          <a:xfrm>
            <a:off x="9144000" y="4764323"/>
            <a:ext cx="6096000" cy="307777"/>
          </a:xfrm>
          <a:prstGeom prst="rect">
            <a:avLst/>
          </a:prstGeom>
          <a:noFill/>
        </p:spPr>
        <p:txBody>
          <a:bodyPr wrap="square">
            <a:spAutoFit/>
          </a:bodyPr>
          <a:lstStyle/>
          <a:p>
            <a:r>
              <a:rPr lang="en-GB" sz="1400" b="1" kern="100" dirty="0">
                <a:effectLst/>
                <a:latin typeface="Times New Roman" panose="02020603050405020304" pitchFamily="18" charset="0"/>
                <a:ea typeface="Calibri" panose="020F0502020204030204" pitchFamily="34" charset="0"/>
                <a:cs typeface="Times New Roman" panose="02020603050405020304" pitchFamily="18" charset="0"/>
              </a:rPr>
              <a:t>(Velez-Calle et al., 2021)</a:t>
            </a:r>
            <a:endParaRPr lang="en-GB" sz="1400" b="1" dirty="0"/>
          </a:p>
        </p:txBody>
      </p:sp>
    </p:spTree>
    <p:extLst>
      <p:ext uri="{BB962C8B-B14F-4D97-AF65-F5344CB8AC3E}">
        <p14:creationId xmlns:p14="http://schemas.microsoft.com/office/powerpoint/2010/main" val="2671782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B747561-A67E-7A14-1DD4-EA96120EC781}"/>
              </a:ext>
            </a:extLst>
          </p:cNvPr>
          <p:cNvSpPr txBox="1"/>
          <p:nvPr/>
        </p:nvSpPr>
        <p:spPr>
          <a:xfrm>
            <a:off x="272716" y="184301"/>
            <a:ext cx="6096000" cy="338554"/>
          </a:xfrm>
          <a:prstGeom prst="rect">
            <a:avLst/>
          </a:prstGeom>
          <a:noFill/>
        </p:spPr>
        <p:txBody>
          <a:bodyPr wrap="square">
            <a:spAutoFit/>
          </a:bodyPr>
          <a:lstStyle/>
          <a:p>
            <a:r>
              <a:rPr lang="en-GB" sz="1600" dirty="0" err="1">
                <a:latin typeface="Times New Roman" panose="02020603050405020304" pitchFamily="18" charset="0"/>
                <a:cs typeface="Times New Roman" panose="02020603050405020304" pitchFamily="18" charset="0"/>
              </a:rPr>
              <a:t>Contd</a:t>
            </a:r>
            <a:r>
              <a:rPr lang="en-GB" sz="1600" dirty="0">
                <a:latin typeface="Times New Roman" panose="02020603050405020304" pitchFamily="18" charset="0"/>
                <a:cs typeface="Times New Roman" panose="02020603050405020304" pitchFamily="18" charset="0"/>
              </a:rPr>
              <a:t>…</a:t>
            </a:r>
          </a:p>
        </p:txBody>
      </p:sp>
      <p:sp>
        <p:nvSpPr>
          <p:cNvPr id="7" name="TextBox 6">
            <a:extLst>
              <a:ext uri="{FF2B5EF4-FFF2-40B4-BE49-F238E27FC236}">
                <a16:creationId xmlns:a16="http://schemas.microsoft.com/office/drawing/2014/main" id="{B057BCCC-0E7D-D852-26BD-41DF8875D64F}"/>
              </a:ext>
            </a:extLst>
          </p:cNvPr>
          <p:cNvSpPr txBox="1"/>
          <p:nvPr/>
        </p:nvSpPr>
        <p:spPr>
          <a:xfrm>
            <a:off x="4973053" y="942291"/>
            <a:ext cx="7218947" cy="2862322"/>
          </a:xfrm>
          <a:prstGeom prst="rect">
            <a:avLst/>
          </a:prstGeom>
          <a:noFill/>
        </p:spPr>
        <p:txBody>
          <a:bodyPr wrap="square">
            <a:spAutoFit/>
          </a:bodyPr>
          <a:lstStyle/>
          <a:p>
            <a:pPr marR="0" algn="just"/>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Cultural Practices and Respect for Local Regulatory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Progressing negotiations need a deep respect for residential laws, cultural trust, and business policies. </a:t>
            </a:r>
          </a:p>
          <a:p>
            <a:pPr marL="285750" marR="0" indent="-285750" algn="just">
              <a:buFont typeface="Arial" panose="020B0604020202020204" pitchFamily="34" charset="0"/>
              <a:buChar char="•"/>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Pharmaceutical regulations are restricted and influenced by both traditional and scientific considerations in China. </a:t>
            </a:r>
          </a:p>
          <a:p>
            <a:pPr marL="285750" marR="0" indent="-285750" algn="just">
              <a:buFont typeface="Arial" panose="020B0604020202020204" pitchFamily="34" charset="0"/>
              <a:buChar char="•"/>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AstraZeneca should adapt its initiatives by working closely with regulatory leadership and elaborating its involvement in quality, safety, and public health.</a:t>
            </a:r>
          </a:p>
        </p:txBody>
      </p:sp>
      <p:sp>
        <p:nvSpPr>
          <p:cNvPr id="9" name="TextBox 8">
            <a:extLst>
              <a:ext uri="{FF2B5EF4-FFF2-40B4-BE49-F238E27FC236}">
                <a16:creationId xmlns:a16="http://schemas.microsoft.com/office/drawing/2014/main" id="{A3189F75-2C52-B6C3-D88F-8BD2065317E7}"/>
              </a:ext>
            </a:extLst>
          </p:cNvPr>
          <p:cNvSpPr txBox="1"/>
          <p:nvPr/>
        </p:nvSpPr>
        <p:spPr>
          <a:xfrm>
            <a:off x="248654" y="4424738"/>
            <a:ext cx="11943346" cy="2308324"/>
          </a:xfrm>
          <a:prstGeom prst="rect">
            <a:avLst/>
          </a:prstGeom>
          <a:noFill/>
        </p:spPr>
        <p:txBody>
          <a:bodyPr wrap="square">
            <a:spAutoFit/>
          </a:bodyPr>
          <a:lstStyle/>
          <a:p>
            <a:pPr marR="0" algn="just"/>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Long-Term Vision and Building Collaboration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Long-standing relationships and trust in the case of guanxi (relationship) rapidly matter more than the emergence of profits in China. </a:t>
            </a:r>
          </a:p>
          <a:p>
            <a:pPr marL="285750" marR="0" indent="-285750" algn="just">
              <a:buFont typeface="Arial" panose="020B0604020202020204" pitchFamily="34" charset="0"/>
              <a:buChar char="•"/>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AstraZeneca should elaborate stable partnerships, shared goals, and constant engagement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Moayerian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2022). </a:t>
            </a:r>
          </a:p>
          <a:p>
            <a:pPr marL="285750" marR="0" indent="-285750" algn="just">
              <a:buFont typeface="Arial" panose="020B0604020202020204" pitchFamily="34" charset="0"/>
              <a:buChar char="•"/>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Involving residential events, contributing to local R&amp;D, and engaging Chinese stakeholders in mechanism improvement reflects commitment.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8196" name="Picture 4" descr="Respect The Local Culture, Customs ...">
            <a:extLst>
              <a:ext uri="{FF2B5EF4-FFF2-40B4-BE49-F238E27FC236}">
                <a16:creationId xmlns:a16="http://schemas.microsoft.com/office/drawing/2014/main" id="{9D76E4EC-4BEB-F9F5-BF48-D4D4DCD642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716" y="1147551"/>
            <a:ext cx="4186989" cy="2344714"/>
          </a:xfrm>
          <a:prstGeom prst="rect">
            <a:avLst/>
          </a:prstGeom>
          <a:ln>
            <a:noFill/>
          </a:ln>
          <a:effectLst>
            <a:outerShdw blurRad="292100" dist="139700" dir="2700000" algn="tl" rotWithShape="0">
              <a:srgbClr val="333333">
                <a:alpha val="65000"/>
              </a:srgbClr>
            </a:outerShdw>
          </a:effectLst>
        </p:spPr>
      </p:pic>
      <p:sp>
        <p:nvSpPr>
          <p:cNvPr id="13" name="TextBox 12">
            <a:extLst>
              <a:ext uri="{FF2B5EF4-FFF2-40B4-BE49-F238E27FC236}">
                <a16:creationId xmlns:a16="http://schemas.microsoft.com/office/drawing/2014/main" id="{777BFB60-0D3A-01F6-8989-735A4CFFF6B0}"/>
              </a:ext>
            </a:extLst>
          </p:cNvPr>
          <p:cNvSpPr txBox="1"/>
          <p:nvPr/>
        </p:nvSpPr>
        <p:spPr>
          <a:xfrm>
            <a:off x="1215190" y="3804613"/>
            <a:ext cx="6120062" cy="307777"/>
          </a:xfrm>
          <a:prstGeom prst="rect">
            <a:avLst/>
          </a:prstGeom>
          <a:noFill/>
        </p:spPr>
        <p:txBody>
          <a:bodyPr wrap="square">
            <a:spAutoFit/>
          </a:bodyPr>
          <a:lstStyle/>
          <a:p>
            <a:r>
              <a:rPr lang="en-GB" sz="1400" b="1" dirty="0">
                <a:effectLst/>
                <a:latin typeface="Times New Roman" panose="02020603050405020304" pitchFamily="18" charset="0"/>
                <a:ea typeface="Calibri" panose="020F0502020204030204" pitchFamily="34" charset="0"/>
              </a:rPr>
              <a:t>(</a:t>
            </a:r>
            <a:r>
              <a:rPr lang="en-GB" sz="1400" b="1" dirty="0" err="1">
                <a:effectLst/>
                <a:latin typeface="Times New Roman" panose="02020603050405020304" pitchFamily="18" charset="0"/>
                <a:ea typeface="Calibri" panose="020F0502020204030204" pitchFamily="34" charset="0"/>
              </a:rPr>
              <a:t>Moayerian</a:t>
            </a:r>
            <a:r>
              <a:rPr lang="en-GB" sz="1400" b="1" dirty="0">
                <a:effectLst/>
                <a:latin typeface="Times New Roman" panose="02020603050405020304" pitchFamily="18" charset="0"/>
                <a:ea typeface="Calibri" panose="020F0502020204030204" pitchFamily="34" charset="0"/>
              </a:rPr>
              <a:t> et al., 2022)</a:t>
            </a:r>
            <a:endParaRPr lang="en-GB" sz="1400" b="1" dirty="0"/>
          </a:p>
        </p:txBody>
      </p:sp>
    </p:spTree>
    <p:extLst>
      <p:ext uri="{BB962C8B-B14F-4D97-AF65-F5344CB8AC3E}">
        <p14:creationId xmlns:p14="http://schemas.microsoft.com/office/powerpoint/2010/main" val="3962675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E755ADB-30D1-66EC-D449-9F24D3131621}"/>
              </a:ext>
            </a:extLst>
          </p:cNvPr>
          <p:cNvSpPr txBox="1"/>
          <p:nvPr/>
        </p:nvSpPr>
        <p:spPr>
          <a:xfrm>
            <a:off x="4876800" y="0"/>
            <a:ext cx="6096000" cy="584775"/>
          </a:xfrm>
          <a:prstGeom prst="rect">
            <a:avLst/>
          </a:prstGeom>
          <a:noFill/>
        </p:spPr>
        <p:txBody>
          <a:bodyPr wrap="square">
            <a:spAutoFit/>
          </a:bodyPr>
          <a:lstStyle/>
          <a:p>
            <a:pPr marL="0" marR="0" algn="just"/>
            <a:r>
              <a:rPr lang="en-US" sz="3200" b="1" kern="100" dirty="0">
                <a:effectLst/>
                <a:latin typeface="Times New Roman" panose="02020603050405020304" pitchFamily="18" charset="0"/>
                <a:ea typeface="Times New Roman" panose="02020603050405020304" pitchFamily="18" charset="0"/>
                <a:cs typeface="Times New Roman" panose="02020603050405020304" pitchFamily="18" charset="0"/>
              </a:rPr>
              <a:t>Conclusion </a:t>
            </a:r>
          </a:p>
        </p:txBody>
      </p:sp>
      <p:sp>
        <p:nvSpPr>
          <p:cNvPr id="5" name="TextBox 4">
            <a:extLst>
              <a:ext uri="{FF2B5EF4-FFF2-40B4-BE49-F238E27FC236}">
                <a16:creationId xmlns:a16="http://schemas.microsoft.com/office/drawing/2014/main" id="{91205260-769D-9455-BD0A-0343A011FEB0}"/>
              </a:ext>
            </a:extLst>
          </p:cNvPr>
          <p:cNvSpPr txBox="1"/>
          <p:nvPr/>
        </p:nvSpPr>
        <p:spPr>
          <a:xfrm>
            <a:off x="224590" y="1417636"/>
            <a:ext cx="6994358" cy="3970318"/>
          </a:xfrm>
          <a:prstGeom prst="rect">
            <a:avLst/>
          </a:prstGeom>
          <a:noFill/>
        </p:spPr>
        <p:txBody>
          <a:bodyPr wrap="square">
            <a:spAutoFit/>
          </a:bodyPr>
          <a:lstStyle/>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A progressive collaboration between a Chinese firm and AstraZeneca relies high on ethical awareness and adjustment.</a:t>
            </a:r>
          </a:p>
          <a:p>
            <a:pPr algn="just"/>
            <a:r>
              <a:rPr lang="en-GB" sz="1800" dirty="0">
                <a:effectLst/>
                <a:latin typeface="Times New Roman" panose="02020603050405020304" pitchFamily="18" charset="0"/>
                <a:ea typeface="Calibri" panose="020F0502020204030204" pitchFamily="34" charset="0"/>
              </a:rPr>
              <a:t> </a:t>
            </a:r>
          </a:p>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Recognising and indicating the cultural various like hierarchical construction, communication, and elaborating on guanxi can prevent misinterpretation and trust-based collaboration. </a:t>
            </a:r>
          </a:p>
          <a:p>
            <a:pPr marL="285750" indent="-285750" algn="jus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Theoretical aspects from Hofstede and Hall have spotlighted the necessity of conforming negotiation techniques to suit residential expectations. </a:t>
            </a:r>
          </a:p>
          <a:p>
            <a:pPr marL="285750" indent="-285750" algn="jus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AstraZeneca’s tailors in adjusting to Chinese business exercise not just increase interaction but also facilitate regulatory interaction and stable involvement. </a:t>
            </a:r>
            <a:endParaRPr lang="en-GB" dirty="0"/>
          </a:p>
        </p:txBody>
      </p:sp>
      <p:pic>
        <p:nvPicPr>
          <p:cNvPr id="9218" name="Picture 2" descr="Cross-Cultural Communication in Global ...">
            <a:extLst>
              <a:ext uri="{FF2B5EF4-FFF2-40B4-BE49-F238E27FC236}">
                <a16:creationId xmlns:a16="http://schemas.microsoft.com/office/drawing/2014/main" id="{848DDF3B-9B9F-795F-A0FA-E576E41FD7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1913" y="1658353"/>
            <a:ext cx="4098784" cy="292968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6E6AD22-16D9-A5B4-040B-3C53D7283E83}"/>
              </a:ext>
            </a:extLst>
          </p:cNvPr>
          <p:cNvSpPr txBox="1"/>
          <p:nvPr/>
        </p:nvSpPr>
        <p:spPr>
          <a:xfrm>
            <a:off x="8919410" y="4588042"/>
            <a:ext cx="6096000" cy="307777"/>
          </a:xfrm>
          <a:prstGeom prst="rect">
            <a:avLst/>
          </a:prstGeom>
          <a:noFill/>
        </p:spPr>
        <p:txBody>
          <a:bodyPr wrap="square">
            <a:spAutoFit/>
          </a:bodyPr>
          <a:lstStyle/>
          <a:p>
            <a:r>
              <a:rPr lang="en-GB" sz="1400" b="1" dirty="0">
                <a:effectLst/>
                <a:latin typeface="Times New Roman" panose="02020603050405020304" pitchFamily="18" charset="0"/>
                <a:ea typeface="Calibri" panose="020F0502020204030204" pitchFamily="34" charset="0"/>
              </a:rPr>
              <a:t>(</a:t>
            </a:r>
            <a:r>
              <a:rPr lang="en-GB" sz="1400" b="1" dirty="0" err="1">
                <a:effectLst/>
                <a:latin typeface="Times New Roman" panose="02020603050405020304" pitchFamily="18" charset="0"/>
                <a:ea typeface="Calibri" panose="020F0502020204030204" pitchFamily="34" charset="0"/>
              </a:rPr>
              <a:t>Moayerian</a:t>
            </a:r>
            <a:r>
              <a:rPr lang="en-GB" sz="1400" b="1" dirty="0">
                <a:effectLst/>
                <a:latin typeface="Times New Roman" panose="02020603050405020304" pitchFamily="18" charset="0"/>
                <a:ea typeface="Calibri" panose="020F0502020204030204" pitchFamily="34" charset="0"/>
              </a:rPr>
              <a:t> et al., 2022)</a:t>
            </a:r>
            <a:endParaRPr lang="en-GB" sz="1400" b="1" dirty="0"/>
          </a:p>
        </p:txBody>
      </p:sp>
    </p:spTree>
    <p:extLst>
      <p:ext uri="{BB962C8B-B14F-4D97-AF65-F5344CB8AC3E}">
        <p14:creationId xmlns:p14="http://schemas.microsoft.com/office/powerpoint/2010/main" val="2860997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E495C7-8734-F0B7-AAA9-2DFA5A38DB5D}"/>
              </a:ext>
            </a:extLst>
          </p:cNvPr>
          <p:cNvSpPr txBox="1"/>
          <p:nvPr/>
        </p:nvSpPr>
        <p:spPr>
          <a:xfrm>
            <a:off x="5133474" y="0"/>
            <a:ext cx="6096000" cy="584775"/>
          </a:xfrm>
          <a:prstGeom prst="rect">
            <a:avLst/>
          </a:prstGeom>
          <a:noFill/>
        </p:spPr>
        <p:txBody>
          <a:bodyPr wrap="square">
            <a:spAutoFit/>
          </a:bodyPr>
          <a:lstStyle/>
          <a:p>
            <a:pPr marL="0" marR="0" algn="just"/>
            <a:r>
              <a:rPr lang="en-US" sz="3200" b="1" kern="10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p>
        </p:txBody>
      </p:sp>
      <p:sp>
        <p:nvSpPr>
          <p:cNvPr id="5" name="TextBox 4">
            <a:extLst>
              <a:ext uri="{FF2B5EF4-FFF2-40B4-BE49-F238E27FC236}">
                <a16:creationId xmlns:a16="http://schemas.microsoft.com/office/drawing/2014/main" id="{82D2602A-43BA-219A-1354-819087BA9669}"/>
              </a:ext>
            </a:extLst>
          </p:cNvPr>
          <p:cNvSpPr txBox="1"/>
          <p:nvPr/>
        </p:nvSpPr>
        <p:spPr>
          <a:xfrm>
            <a:off x="200526" y="905617"/>
            <a:ext cx="11790947" cy="5632311"/>
          </a:xfrm>
          <a:prstGeom prst="rect">
            <a:avLst/>
          </a:prstGeom>
          <a:noFill/>
        </p:spPr>
        <p:txBody>
          <a:bodyPr wrap="square">
            <a:spAutoFit/>
          </a:bodyPr>
          <a:lstStyle/>
          <a:p>
            <a:pPr marL="0" marR="0" algn="just">
              <a:buNone/>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Aliyevna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N.N., (2024). BASIC CONCEPTS AND DEFINITIONS OF CULTURE AND COMMUNICATION.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Ethiopian International Journal of Multidisciplinary Research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11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(06), pp.414-416.</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AstraZeneca, (2025).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Our Company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https://www.astrazeneca.com/our-company.html [Accessed 7 July 2025].</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Baumgartner, M., (2025).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Understanding Hall’s cultural dimensions: A guide for cross-cultural business success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https://preply.com/en/blog/b2b-hall-cultural-dimensions/ [Accessed 7 July 2025].</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Chávez, T. S., (2023).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From Hierarchy to Equality: Exploring Power Dynamics in Different Cultures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https://tanjafromnuminos.medium.com/from-hierarchy-to-equality-exploring-power-dynamics-in-different-cultures-be34b723fa0c [Accessed 7 July 2025].</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Cooks-Campbell, A., (2022).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Communication is key in the workplace. Here's how to improve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https://www.betterup.com/blog/why-communication-is-key-to-workplace-and-how-to-improve-skills [Accessed 7 July 2025].</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Köhler, J.,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Sönnichsen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S.D. and Beske‐Jansen, P., (2022). Towards a collaboration framework for circular economy: The role of dynamic capabilities and open innovation.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Business Strategy and the Environment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31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(6), pp.2700-2713.</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Minkov, M. and Kaasa, A., (2021). A test of Hofstede's model of culture following his own approach.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Cross Cultural &amp; Strategic Management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28</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(2), pp.384-406.</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Mitter, C., Kuttner, M., Duller, C.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Sommerauer</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 (2024). Does national culture impact management control systems? A systematic literature review.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Review of Managerial Science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18</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(1), pp.209-257.</a:t>
            </a:r>
          </a:p>
          <a:p>
            <a:pPr marL="0" marR="0" algn="just">
              <a:spcAft>
                <a:spcPts val="800"/>
              </a:spcAft>
              <a:buNone/>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Moayerian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N., McGehee, N.G. and Stephenson Jr, M.O., (2022). Community cultural development: Exploring the connections between collective art making, capacity building and sustainable community-based tourism.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Annals of Tourism Research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93</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p.103355.</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641953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3982</Words>
  <Application>Microsoft Office PowerPoint</Application>
  <PresentationFormat>Widescreen</PresentationFormat>
  <Paragraphs>189</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2025-07-08T07:34:19Z</dcterms:created>
  <dcterms:modified xsi:type="dcterms:W3CDTF">2025-07-13T11:39:40Z</dcterms:modified>
</cp:coreProperties>
</file>