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44"/>
  </p:notesMasterIdLst>
  <p:sldIdLst>
    <p:sldId id="256" r:id="rId2"/>
    <p:sldId id="282" r:id="rId3"/>
    <p:sldId id="269" r:id="rId4"/>
    <p:sldId id="268" r:id="rId5"/>
    <p:sldId id="271" r:id="rId6"/>
    <p:sldId id="290" r:id="rId7"/>
    <p:sldId id="291" r:id="rId8"/>
    <p:sldId id="292" r:id="rId9"/>
    <p:sldId id="283" r:id="rId10"/>
    <p:sldId id="265" r:id="rId11"/>
    <p:sldId id="264" r:id="rId12"/>
    <p:sldId id="266" r:id="rId13"/>
    <p:sldId id="262" r:id="rId14"/>
    <p:sldId id="293" r:id="rId15"/>
    <p:sldId id="260" r:id="rId16"/>
    <p:sldId id="261" r:id="rId17"/>
    <p:sldId id="272" r:id="rId18"/>
    <p:sldId id="284" r:id="rId19"/>
    <p:sldId id="273" r:id="rId20"/>
    <p:sldId id="285" r:id="rId21"/>
    <p:sldId id="275" r:id="rId22"/>
    <p:sldId id="286" r:id="rId23"/>
    <p:sldId id="276" r:id="rId24"/>
    <p:sldId id="287" r:id="rId25"/>
    <p:sldId id="277" r:id="rId26"/>
    <p:sldId id="294" r:id="rId27"/>
    <p:sldId id="295" r:id="rId28"/>
    <p:sldId id="296" r:id="rId29"/>
    <p:sldId id="297" r:id="rId30"/>
    <p:sldId id="298" r:id="rId31"/>
    <p:sldId id="278" r:id="rId32"/>
    <p:sldId id="288" r:id="rId33"/>
    <p:sldId id="279" r:id="rId34"/>
    <p:sldId id="289" r:id="rId35"/>
    <p:sldId id="280" r:id="rId36"/>
    <p:sldId id="302" r:id="rId37"/>
    <p:sldId id="299" r:id="rId38"/>
    <p:sldId id="300" r:id="rId39"/>
    <p:sldId id="301" r:id="rId40"/>
    <p:sldId id="263" r:id="rId41"/>
    <p:sldId id="304" r:id="rId42"/>
    <p:sldId id="30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leigh" initials="A" lastIdx="1" clrIdx="0">
    <p:extLst>
      <p:ext uri="{19B8F6BF-5375-455C-9EA6-DF929625EA0E}">
        <p15:presenceInfo xmlns:p15="http://schemas.microsoft.com/office/powerpoint/2012/main" userId="f44f2d523744ece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148" autoAdjust="0"/>
  </p:normalViewPr>
  <p:slideViewPr>
    <p:cSldViewPr snapToGrid="0">
      <p:cViewPr>
        <p:scale>
          <a:sx n="100" d="100"/>
          <a:sy n="100" d="100"/>
        </p:scale>
        <p:origin x="954"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23AC32-1779-40E0-A783-54E8580C8D45}"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593D0C-E220-4CDF-8FCA-5F405653785A}" type="slidenum">
              <a:rPr lang="en-GB" smtClean="0"/>
              <a:t>‹#›</a:t>
            </a:fld>
            <a:endParaRPr lang="en-GB"/>
          </a:p>
        </p:txBody>
      </p:sp>
    </p:spTree>
    <p:extLst>
      <p:ext uri="{BB962C8B-B14F-4D97-AF65-F5344CB8AC3E}">
        <p14:creationId xmlns:p14="http://schemas.microsoft.com/office/powerpoint/2010/main" val="3470385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data is from the simulator is only read by motec. The data needed above is identified on the program and is inserted onto an excel document where analysis can be done to identify the most efficient and best setup to be analysed further on test 2 </a:t>
            </a:r>
          </a:p>
        </p:txBody>
      </p:sp>
      <p:sp>
        <p:nvSpPr>
          <p:cNvPr id="4" name="Slide Number Placeholder 3"/>
          <p:cNvSpPr>
            <a:spLocks noGrp="1"/>
          </p:cNvSpPr>
          <p:nvPr>
            <p:ph type="sldNum" sz="quarter" idx="5"/>
          </p:nvPr>
        </p:nvSpPr>
        <p:spPr/>
        <p:txBody>
          <a:bodyPr/>
          <a:lstStyle/>
          <a:p>
            <a:fld id="{B6593D0C-E220-4CDF-8FCA-5F405653785A}" type="slidenum">
              <a:rPr lang="en-GB" smtClean="0"/>
              <a:t>5</a:t>
            </a:fld>
            <a:endParaRPr lang="en-GB"/>
          </a:p>
        </p:txBody>
      </p:sp>
    </p:spTree>
    <p:extLst>
      <p:ext uri="{BB962C8B-B14F-4D97-AF65-F5344CB8AC3E}">
        <p14:creationId xmlns:p14="http://schemas.microsoft.com/office/powerpoint/2010/main" val="2108613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data from the wing setups on the excel spreadsheet.  This data plotted graphically to enable further analysis of each setup.  The left graph analysis the coefficient of lift, coefficient of drag and efficiency.  On the right shows the total aerodynamic loading and the drag.  Setups are chosen based on the aerodynamic loading, efficiency and drag.</a:t>
            </a:r>
          </a:p>
        </p:txBody>
      </p:sp>
      <p:sp>
        <p:nvSpPr>
          <p:cNvPr id="4" name="Slide Number Placeholder 3"/>
          <p:cNvSpPr>
            <a:spLocks noGrp="1"/>
          </p:cNvSpPr>
          <p:nvPr>
            <p:ph type="sldNum" sz="quarter" idx="5"/>
          </p:nvPr>
        </p:nvSpPr>
        <p:spPr/>
        <p:txBody>
          <a:bodyPr/>
          <a:lstStyle/>
          <a:p>
            <a:fld id="{B6593D0C-E220-4CDF-8FCA-5F405653785A}" type="slidenum">
              <a:rPr lang="en-GB" smtClean="0"/>
              <a:t>6</a:t>
            </a:fld>
            <a:endParaRPr lang="en-GB"/>
          </a:p>
        </p:txBody>
      </p:sp>
    </p:spTree>
    <p:extLst>
      <p:ext uri="{BB962C8B-B14F-4D97-AF65-F5344CB8AC3E}">
        <p14:creationId xmlns:p14="http://schemas.microsoft.com/office/powerpoint/2010/main" val="2278047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Above is the suspension setup data,  the graphs show the same categories as the slide and analysis is also conducted in the same manner.</a:t>
            </a:r>
          </a:p>
        </p:txBody>
      </p:sp>
      <p:sp>
        <p:nvSpPr>
          <p:cNvPr id="4" name="Slide Number Placeholder 3"/>
          <p:cNvSpPr>
            <a:spLocks noGrp="1"/>
          </p:cNvSpPr>
          <p:nvPr>
            <p:ph type="sldNum" sz="quarter" idx="5"/>
          </p:nvPr>
        </p:nvSpPr>
        <p:spPr/>
        <p:txBody>
          <a:bodyPr/>
          <a:lstStyle/>
          <a:p>
            <a:fld id="{B6593D0C-E220-4CDF-8FCA-5F405653785A}" type="slidenum">
              <a:rPr lang="en-GB" smtClean="0"/>
              <a:t>7</a:t>
            </a:fld>
            <a:endParaRPr lang="en-GB"/>
          </a:p>
        </p:txBody>
      </p:sp>
    </p:spTree>
    <p:extLst>
      <p:ext uri="{BB962C8B-B14F-4D97-AF65-F5344CB8AC3E}">
        <p14:creationId xmlns:p14="http://schemas.microsoft.com/office/powerpoint/2010/main" val="2169086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Above is also conducted the same but includes wing and suspension setups.</a:t>
            </a:r>
          </a:p>
        </p:txBody>
      </p:sp>
      <p:sp>
        <p:nvSpPr>
          <p:cNvPr id="4" name="Slide Number Placeholder 3"/>
          <p:cNvSpPr>
            <a:spLocks noGrp="1"/>
          </p:cNvSpPr>
          <p:nvPr>
            <p:ph type="sldNum" sz="quarter" idx="5"/>
          </p:nvPr>
        </p:nvSpPr>
        <p:spPr/>
        <p:txBody>
          <a:bodyPr/>
          <a:lstStyle/>
          <a:p>
            <a:fld id="{B6593D0C-E220-4CDF-8FCA-5F405653785A}" type="slidenum">
              <a:rPr lang="en-GB" smtClean="0"/>
              <a:t>8</a:t>
            </a:fld>
            <a:endParaRPr lang="en-GB"/>
          </a:p>
        </p:txBody>
      </p:sp>
    </p:spTree>
    <p:extLst>
      <p:ext uri="{BB962C8B-B14F-4D97-AF65-F5344CB8AC3E}">
        <p14:creationId xmlns:p14="http://schemas.microsoft.com/office/powerpoint/2010/main" val="2196922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analysing the data based on the deciding factors  from the excel analysis, these setups where chosen for further analysis and to be used for test 2.</a:t>
            </a:r>
          </a:p>
        </p:txBody>
      </p:sp>
      <p:sp>
        <p:nvSpPr>
          <p:cNvPr id="4" name="Slide Number Placeholder 3"/>
          <p:cNvSpPr>
            <a:spLocks noGrp="1"/>
          </p:cNvSpPr>
          <p:nvPr>
            <p:ph type="sldNum" sz="quarter" idx="5"/>
          </p:nvPr>
        </p:nvSpPr>
        <p:spPr/>
        <p:txBody>
          <a:bodyPr/>
          <a:lstStyle/>
          <a:p>
            <a:fld id="{B6593D0C-E220-4CDF-8FCA-5F405653785A}" type="slidenum">
              <a:rPr lang="en-GB" smtClean="0"/>
              <a:t>9</a:t>
            </a:fld>
            <a:endParaRPr lang="en-GB"/>
          </a:p>
        </p:txBody>
      </p:sp>
    </p:spTree>
    <p:extLst>
      <p:ext uri="{BB962C8B-B14F-4D97-AF65-F5344CB8AC3E}">
        <p14:creationId xmlns:p14="http://schemas.microsoft.com/office/powerpoint/2010/main" val="3564776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10</a:t>
            </a:fld>
            <a:endParaRPr lang="en-GB"/>
          </a:p>
        </p:txBody>
      </p:sp>
    </p:spTree>
    <p:extLst>
      <p:ext uri="{BB962C8B-B14F-4D97-AF65-F5344CB8AC3E}">
        <p14:creationId xmlns:p14="http://schemas.microsoft.com/office/powerpoint/2010/main" val="3138841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time constrictions of 1 hour,  each setup is designated a timeslot. This is to ensure all the tests can be conducted intime and with suitable amount of data.</a:t>
            </a:r>
          </a:p>
        </p:txBody>
      </p:sp>
      <p:sp>
        <p:nvSpPr>
          <p:cNvPr id="4" name="Slide Number Placeholder 3"/>
          <p:cNvSpPr>
            <a:spLocks noGrp="1"/>
          </p:cNvSpPr>
          <p:nvPr>
            <p:ph type="sldNum" sz="quarter" idx="5"/>
          </p:nvPr>
        </p:nvSpPr>
        <p:spPr/>
        <p:txBody>
          <a:bodyPr/>
          <a:lstStyle/>
          <a:p>
            <a:fld id="{B6593D0C-E220-4CDF-8FCA-5F405653785A}" type="slidenum">
              <a:rPr lang="en-GB" smtClean="0"/>
              <a:t>11</a:t>
            </a:fld>
            <a:endParaRPr lang="en-GB"/>
          </a:p>
        </p:txBody>
      </p:sp>
    </p:spTree>
    <p:extLst>
      <p:ext uri="{BB962C8B-B14F-4D97-AF65-F5344CB8AC3E}">
        <p14:creationId xmlns:p14="http://schemas.microsoft.com/office/powerpoint/2010/main" val="3757182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track times from each setup. The fastest laps overall are shown in green and the slower laps are show in yellow and red.  In this case the fastest setups are; “AA2”, “AA6” and “AA7”.   Before the test were conducted, the prediction for the fastest setups was the aggressive wing angle and low ride hight to take advantage of the ground affect which is setup “AA7”. In the main test results show that the fastest lap the driver drove was with medium wing angles and a high ride hight which was setup “AA6”.  This didn’t correspond to the prediction made initially.  Due to the nature of the tests where the driver is only allowed to do one out lap and one flying lap and the setup variation per test, possibly caused the driver to not become equated to each setup.  If the test was conducted with more time, then the driver can have more of a opportunity to have a feel for the vehicle setup and allows the times to stagnate.  This is why the tests were conducted again on two setups to identify if the test conditions are staying consistent through the day.  Setups “AA2” and “AA7” were conducted later on in the testing session to validate and identify if any variation in testing conditions.  The validation runs show that a difference in time compared to the initial test of those setups. This it possibly due to the driver becoming equated with the testing style and adapting to the test accordingly.  </a:t>
            </a:r>
          </a:p>
        </p:txBody>
      </p:sp>
      <p:sp>
        <p:nvSpPr>
          <p:cNvPr id="4" name="Slide Number Placeholder 3"/>
          <p:cNvSpPr>
            <a:spLocks noGrp="1"/>
          </p:cNvSpPr>
          <p:nvPr>
            <p:ph type="sldNum" sz="quarter" idx="5"/>
          </p:nvPr>
        </p:nvSpPr>
        <p:spPr/>
        <p:txBody>
          <a:bodyPr/>
          <a:lstStyle/>
          <a:p>
            <a:fld id="{B6593D0C-E220-4CDF-8FCA-5F405653785A}" type="slidenum">
              <a:rPr lang="en-GB" smtClean="0"/>
              <a:t>14</a:t>
            </a:fld>
            <a:endParaRPr lang="en-GB"/>
          </a:p>
        </p:txBody>
      </p:sp>
    </p:spTree>
    <p:extLst>
      <p:ext uri="{BB962C8B-B14F-4D97-AF65-F5344CB8AC3E}">
        <p14:creationId xmlns:p14="http://schemas.microsoft.com/office/powerpoint/2010/main" val="1330049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Data collected from the straight line testing, the total coefficient of lift and coefficient of drag is calculated.  The coefficient of lift is identified from the motec data. The drag is calculated at velocity of 200km/h and is also found using motec but the rolling resistance is minused from the total to give the total aerodynamic drag. Aerodynamic resistance formula is rearranged to find the coefficient of drag.</a:t>
            </a:r>
          </a:p>
        </p:txBody>
      </p:sp>
      <p:sp>
        <p:nvSpPr>
          <p:cNvPr id="4" name="Slide Number Placeholder 3"/>
          <p:cNvSpPr>
            <a:spLocks noGrp="1"/>
          </p:cNvSpPr>
          <p:nvPr>
            <p:ph type="sldNum" sz="quarter" idx="5"/>
          </p:nvPr>
        </p:nvSpPr>
        <p:spPr/>
        <p:txBody>
          <a:bodyPr/>
          <a:lstStyle/>
          <a:p>
            <a:fld id="{B6593D0C-E220-4CDF-8FCA-5F405653785A}" type="slidenum">
              <a:rPr lang="en-GB" smtClean="0"/>
              <a:t>15</a:t>
            </a:fld>
            <a:endParaRPr lang="en-GB"/>
          </a:p>
        </p:txBody>
      </p:sp>
    </p:spTree>
    <p:extLst>
      <p:ext uri="{BB962C8B-B14F-4D97-AF65-F5344CB8AC3E}">
        <p14:creationId xmlns:p14="http://schemas.microsoft.com/office/powerpoint/2010/main" val="3058534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Shows is the data traces for the two fastest setups which were “AA6” and “AA7”.  The red line is the fastest and its setup “AA2”, the black line is “AA7” and the green line is “AA6”. The data traces show the speed of the vehicle, Aero drag and the aero force.   </a:t>
            </a:r>
          </a:p>
          <a:p>
            <a:endParaRPr lang="en-GB" dirty="0"/>
          </a:p>
          <a:p>
            <a:r>
              <a:rPr lang="en-GB" dirty="0"/>
              <a:t>Looking at setup 2 on the aero total data trace shows the red line to have a higher amount of downforce compared to setup 2 and 7.  Comparing this outcome to the coefficient of lift calculations on the previous slide clearly shows that the total amount of lift is 2.30 which is lowest compared to the other setups.  This is mainly due to the fact that the ride hight is at its maximum so ground affect isn’t as grate compared to the other setups.  This has caused the coefficient of drag to be the low as 0.65.  This low amount of drag allows the driver to carry more speed into the corners which is evident in the speed data trace where on average the vehicle is traveling at a hight velocity compared to the other setups causing more downforce to be produced.</a:t>
            </a:r>
          </a:p>
          <a:p>
            <a:endParaRPr lang="en-GB" dirty="0"/>
          </a:p>
          <a:p>
            <a:r>
              <a:rPr lang="en-GB" dirty="0"/>
              <a:t>Looking at Setup 7 on the aero total graph shows a lower aerodynamic downforce compared to the setup 2. which is surprising due to the wing angle being at its maximum.  This is also supported by the calculate coefficient of lift which shows a total of 3.30 which is the maximum amount of lift compared of the rest of the setups . This means that the wing should generate the maximum amount of downforce compared to the rest of the setups.  This is also evident in the coefficient of drag where its got a the highest amount of drag of 0.96. this is reflected in the aero drag data trace where the drag is higher that setup 2.  because of this drag, the speed is lower which is evident in the speed data trace, which causes the vehicle to not use it maximum potential downforce and causing more drag than downforce. </a:t>
            </a:r>
          </a:p>
        </p:txBody>
      </p:sp>
      <p:sp>
        <p:nvSpPr>
          <p:cNvPr id="4" name="Slide Number Placeholder 3"/>
          <p:cNvSpPr>
            <a:spLocks noGrp="1"/>
          </p:cNvSpPr>
          <p:nvPr>
            <p:ph type="sldNum" sz="quarter" idx="5"/>
          </p:nvPr>
        </p:nvSpPr>
        <p:spPr/>
        <p:txBody>
          <a:bodyPr/>
          <a:lstStyle/>
          <a:p>
            <a:fld id="{B6593D0C-E220-4CDF-8FCA-5F405653785A}" type="slidenum">
              <a:rPr lang="en-GB" smtClean="0"/>
              <a:t>16</a:t>
            </a:fld>
            <a:endParaRPr lang="en-GB"/>
          </a:p>
        </p:txBody>
      </p:sp>
    </p:spTree>
    <p:extLst>
      <p:ext uri="{BB962C8B-B14F-4D97-AF65-F5344CB8AC3E}">
        <p14:creationId xmlns:p14="http://schemas.microsoft.com/office/powerpoint/2010/main" val="1869034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scatter plot of setup “AA1” and “AA2”.  The graph shows as the speed increases the downforce increases.  Setup 1 has a higher amount of downforce evident by the green coloration line.  This is due to the wing being more efficient at lower speeds and wing angle.  Setup 2 has a lower amount of downforce due to the wing not being as efficient at the lower speeds. This is effectively stalling the wing.  If the vehicle achieved higher speeds, then the wing could possibly generate a higher amount of downforce. </a:t>
            </a:r>
          </a:p>
        </p:txBody>
      </p:sp>
      <p:sp>
        <p:nvSpPr>
          <p:cNvPr id="4" name="Slide Number Placeholder 3"/>
          <p:cNvSpPr>
            <a:spLocks noGrp="1"/>
          </p:cNvSpPr>
          <p:nvPr>
            <p:ph type="sldNum" sz="quarter" idx="5"/>
          </p:nvPr>
        </p:nvSpPr>
        <p:spPr/>
        <p:txBody>
          <a:bodyPr/>
          <a:lstStyle/>
          <a:p>
            <a:fld id="{B6593D0C-E220-4CDF-8FCA-5F405653785A}" type="slidenum">
              <a:rPr lang="en-GB" smtClean="0"/>
              <a:t>17</a:t>
            </a:fld>
            <a:endParaRPr lang="en-GB"/>
          </a:p>
        </p:txBody>
      </p:sp>
    </p:spTree>
    <p:extLst>
      <p:ext uri="{BB962C8B-B14F-4D97-AF65-F5344CB8AC3E}">
        <p14:creationId xmlns:p14="http://schemas.microsoft.com/office/powerpoint/2010/main" val="3105535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scatter plot of setup “AA3” and “AA4”.  The graph shows as the speed increases the downforce increases.  Setup 3 and 4 have almost an identical amount of downforce in respect to speed.  This is due to the fact that setup 3 and 4 have almost the same coefficient of lift as evident in the calculations so would closely match each other in terms of downforce.</a:t>
            </a:r>
          </a:p>
        </p:txBody>
      </p:sp>
      <p:sp>
        <p:nvSpPr>
          <p:cNvPr id="4" name="Slide Number Placeholder 3"/>
          <p:cNvSpPr>
            <a:spLocks noGrp="1"/>
          </p:cNvSpPr>
          <p:nvPr>
            <p:ph type="sldNum" sz="quarter" idx="5"/>
          </p:nvPr>
        </p:nvSpPr>
        <p:spPr/>
        <p:txBody>
          <a:bodyPr/>
          <a:lstStyle/>
          <a:p>
            <a:fld id="{B6593D0C-E220-4CDF-8FCA-5F405653785A}" type="slidenum">
              <a:rPr lang="en-GB" smtClean="0"/>
              <a:t>18</a:t>
            </a:fld>
            <a:endParaRPr lang="en-GB"/>
          </a:p>
        </p:txBody>
      </p:sp>
    </p:spTree>
    <p:extLst>
      <p:ext uri="{BB962C8B-B14F-4D97-AF65-F5344CB8AC3E}">
        <p14:creationId xmlns:p14="http://schemas.microsoft.com/office/powerpoint/2010/main" val="3005579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scatter plot of setup “AA5” and “AA6”.  The graph shows as the speed increases the downforce increases. Setup 5 clearly produced less downforce compared to setup 6.  This is due to setup 5 hiving a higher amount of rake compared to setup 6 which causes the attack angel of the wing to be higher.  As previously seen, any angle above 20</a:t>
            </a:r>
            <a:r>
              <a:rPr lang="en-GB" dirty="0">
                <a:latin typeface="Calibri" panose="020F0502020204030204" pitchFamily="34" charset="0"/>
                <a:cs typeface="Calibri" panose="020F0502020204030204" pitchFamily="34" charset="0"/>
              </a:rPr>
              <a:t>° causes the wing to reduce efficiency. </a:t>
            </a:r>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19</a:t>
            </a:fld>
            <a:endParaRPr lang="en-GB"/>
          </a:p>
        </p:txBody>
      </p:sp>
    </p:spTree>
    <p:extLst>
      <p:ext uri="{BB962C8B-B14F-4D97-AF65-F5344CB8AC3E}">
        <p14:creationId xmlns:p14="http://schemas.microsoft.com/office/powerpoint/2010/main" val="880411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scatter plot of setup “AA7”, “AA8” and “AA9”.  The graph shows as the speed increases the downforce increases. Setup 7 and 8 show a similar amount of downforce due to the similarities in Coefficient of lift.  Setup 9 on the other hand has a lower coefficient of lift so the downforce is lower.  </a:t>
            </a:r>
          </a:p>
        </p:txBody>
      </p:sp>
      <p:sp>
        <p:nvSpPr>
          <p:cNvPr id="4" name="Slide Number Placeholder 3"/>
          <p:cNvSpPr>
            <a:spLocks noGrp="1"/>
          </p:cNvSpPr>
          <p:nvPr>
            <p:ph type="sldNum" sz="quarter" idx="5"/>
          </p:nvPr>
        </p:nvSpPr>
        <p:spPr/>
        <p:txBody>
          <a:bodyPr/>
          <a:lstStyle/>
          <a:p>
            <a:fld id="{B6593D0C-E220-4CDF-8FCA-5F405653785A}" type="slidenum">
              <a:rPr lang="en-GB" smtClean="0"/>
              <a:t>20</a:t>
            </a:fld>
            <a:endParaRPr lang="en-GB"/>
          </a:p>
        </p:txBody>
      </p:sp>
    </p:spTree>
    <p:extLst>
      <p:ext uri="{BB962C8B-B14F-4D97-AF65-F5344CB8AC3E}">
        <p14:creationId xmlns:p14="http://schemas.microsoft.com/office/powerpoint/2010/main" val="3450454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scatter plot of setup “AA1”and “AA2”.  The graph shows as the amount of GeForce is throughout the lap.  The centre of the graph represents straight the vehicle going straight.  The deviation in the GeForces represent the corners.  Some setups have higher amount of GeForce that's being applied due to the particular setup having a an efferent wing and neutral rake.  The GeForces also deviate due to understeer and oversteer causing the lateral GeForces to reduce or meter off due to the lack of grip available.  </a:t>
            </a:r>
          </a:p>
        </p:txBody>
      </p:sp>
      <p:sp>
        <p:nvSpPr>
          <p:cNvPr id="4" name="Slide Number Placeholder 3"/>
          <p:cNvSpPr>
            <a:spLocks noGrp="1"/>
          </p:cNvSpPr>
          <p:nvPr>
            <p:ph type="sldNum" sz="quarter" idx="5"/>
          </p:nvPr>
        </p:nvSpPr>
        <p:spPr/>
        <p:txBody>
          <a:bodyPr/>
          <a:lstStyle/>
          <a:p>
            <a:fld id="{B6593D0C-E220-4CDF-8FCA-5F405653785A}" type="slidenum">
              <a:rPr lang="en-GB" smtClean="0"/>
              <a:t>21</a:t>
            </a:fld>
            <a:endParaRPr lang="en-GB"/>
          </a:p>
        </p:txBody>
      </p:sp>
    </p:spTree>
    <p:extLst>
      <p:ext uri="{BB962C8B-B14F-4D97-AF65-F5344CB8AC3E}">
        <p14:creationId xmlns:p14="http://schemas.microsoft.com/office/powerpoint/2010/main" val="15611692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graphs  illustrate the amount of GeForce on the from an rear of the vehicle. The forces vary due to the wing angle, rake or speed of the vehicle.  </a:t>
            </a:r>
          </a:p>
        </p:txBody>
      </p:sp>
      <p:sp>
        <p:nvSpPr>
          <p:cNvPr id="4" name="Slide Number Placeholder 3"/>
          <p:cNvSpPr>
            <a:spLocks noGrp="1"/>
          </p:cNvSpPr>
          <p:nvPr>
            <p:ph type="sldNum" sz="quarter" idx="5"/>
          </p:nvPr>
        </p:nvSpPr>
        <p:spPr/>
        <p:txBody>
          <a:bodyPr/>
          <a:lstStyle/>
          <a:p>
            <a:fld id="{B6593D0C-E220-4CDF-8FCA-5F405653785A}" type="slidenum">
              <a:rPr lang="en-GB" smtClean="0"/>
              <a:t>26</a:t>
            </a:fld>
            <a:endParaRPr lang="en-GB"/>
          </a:p>
        </p:txBody>
      </p:sp>
    </p:spTree>
    <p:extLst>
      <p:ext uri="{BB962C8B-B14F-4D97-AF65-F5344CB8AC3E}">
        <p14:creationId xmlns:p14="http://schemas.microsoft.com/office/powerpoint/2010/main" val="21209833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scatter graph is the centre of pressure plotted against </a:t>
            </a:r>
            <a:r>
              <a:rPr lang="en-GB" dirty="0" err="1"/>
              <a:t>geforce</a:t>
            </a:r>
            <a:r>
              <a:rPr lang="en-GB" dirty="0"/>
              <a:t> long.  The centre of pressure (CoP) varies with the wing angle and the rake angle.   The COP is plotted again GeForce long is to illustrate the Cop changes when the vehicle accelerated and brakes.  When the vehicle accelerates, the rear of the vehicle squats and the rake angle changes  and the opposite happens when the vehicle brakes.  This is shown in the coloration line on the graph where under braking the Cop is at its lowest (left of coloration line) and when the vehicle accelerates, the CoP increases to its highest (right of coloration line). The same thing happens on every setup of the vehicle.  </a:t>
            </a:r>
          </a:p>
        </p:txBody>
      </p:sp>
      <p:sp>
        <p:nvSpPr>
          <p:cNvPr id="4" name="Slide Number Placeholder 3"/>
          <p:cNvSpPr>
            <a:spLocks noGrp="1"/>
          </p:cNvSpPr>
          <p:nvPr>
            <p:ph type="sldNum" sz="quarter" idx="5"/>
          </p:nvPr>
        </p:nvSpPr>
        <p:spPr/>
        <p:txBody>
          <a:bodyPr/>
          <a:lstStyle/>
          <a:p>
            <a:fld id="{B6593D0C-E220-4CDF-8FCA-5F405653785A}" type="slidenum">
              <a:rPr lang="en-GB" smtClean="0"/>
              <a:t>31</a:t>
            </a:fld>
            <a:endParaRPr lang="en-GB"/>
          </a:p>
        </p:txBody>
      </p:sp>
    </p:spTree>
    <p:extLst>
      <p:ext uri="{BB962C8B-B14F-4D97-AF65-F5344CB8AC3E}">
        <p14:creationId xmlns:p14="http://schemas.microsoft.com/office/powerpoint/2010/main" val="151304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32</a:t>
            </a:fld>
            <a:endParaRPr lang="en-GB"/>
          </a:p>
        </p:txBody>
      </p:sp>
    </p:spTree>
    <p:extLst>
      <p:ext uri="{BB962C8B-B14F-4D97-AF65-F5344CB8AC3E}">
        <p14:creationId xmlns:p14="http://schemas.microsoft.com/office/powerpoint/2010/main" val="3037592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33</a:t>
            </a:fld>
            <a:endParaRPr lang="en-GB"/>
          </a:p>
        </p:txBody>
      </p:sp>
    </p:spTree>
    <p:extLst>
      <p:ext uri="{BB962C8B-B14F-4D97-AF65-F5344CB8AC3E}">
        <p14:creationId xmlns:p14="http://schemas.microsoft.com/office/powerpoint/2010/main" val="20082489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34</a:t>
            </a:fld>
            <a:endParaRPr lang="en-GB"/>
          </a:p>
        </p:txBody>
      </p:sp>
    </p:spTree>
    <p:extLst>
      <p:ext uri="{BB962C8B-B14F-4D97-AF65-F5344CB8AC3E}">
        <p14:creationId xmlns:p14="http://schemas.microsoft.com/office/powerpoint/2010/main" val="33131545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35</a:t>
            </a:fld>
            <a:endParaRPr lang="en-GB"/>
          </a:p>
        </p:txBody>
      </p:sp>
    </p:spTree>
    <p:extLst>
      <p:ext uri="{BB962C8B-B14F-4D97-AF65-F5344CB8AC3E}">
        <p14:creationId xmlns:p14="http://schemas.microsoft.com/office/powerpoint/2010/main" val="28369324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shows the data traces of setups 6 &amp; 7 which show the rake angle of the vehicle in radians and the </a:t>
            </a:r>
            <a:r>
              <a:rPr lang="en-GB" dirty="0" err="1"/>
              <a:t>CoP.</a:t>
            </a:r>
            <a:r>
              <a:rPr lang="en-GB" dirty="0"/>
              <a:t>  The red line represents setup 6 where the ride hight is neutral and the black line represents setup 7 where there is a medium amount of rake.  Rake has a possibility of affecting the amount of downforce that’s being applied by ground affect, but this isn't measured in the data so </a:t>
            </a:r>
            <a:r>
              <a:rPr lang="en-GB" dirty="0" err="1"/>
              <a:t>isnt</a:t>
            </a:r>
            <a:r>
              <a:rPr lang="en-GB" dirty="0"/>
              <a:t> </a:t>
            </a:r>
            <a:r>
              <a:rPr lang="en-GB" dirty="0" err="1"/>
              <a:t>analised</a:t>
            </a:r>
            <a:r>
              <a:rPr lang="en-GB" dirty="0"/>
              <a:t> .  The centre of pressure is affected by the rake angel due to the fact that when the angle of the vehicle is altered, the attack angle of the wing is also altered.  This increases the drag coefficient due to the altered wing angle. This is supported by </a:t>
            </a:r>
            <a:r>
              <a:rPr lang="en-GB" sz="1200" b="0" i="0" kern="1200" dirty="0" err="1">
                <a:solidFill>
                  <a:schemeClr val="tx1"/>
                </a:solidFill>
                <a:effectLst/>
                <a:latin typeface="+mn-lt"/>
                <a:ea typeface="+mn-ea"/>
                <a:cs typeface="+mn-cs"/>
              </a:rPr>
              <a:t>Džijan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Pašić</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Buljac</a:t>
            </a:r>
            <a:r>
              <a:rPr lang="en-GB" sz="1200" b="0" i="0" kern="1200" dirty="0">
                <a:solidFill>
                  <a:schemeClr val="tx1"/>
                </a:solidFill>
                <a:effectLst/>
                <a:latin typeface="+mn-lt"/>
                <a:ea typeface="+mn-ea"/>
                <a:cs typeface="+mn-cs"/>
              </a:rPr>
              <a:t> and </a:t>
            </a:r>
            <a:r>
              <a:rPr lang="en-GB" sz="1200" b="0" i="0" kern="1200" dirty="0" err="1">
                <a:solidFill>
                  <a:schemeClr val="tx1"/>
                </a:solidFill>
                <a:effectLst/>
                <a:latin typeface="+mn-lt"/>
                <a:ea typeface="+mn-ea"/>
                <a:cs typeface="+mn-cs"/>
              </a:rPr>
              <a:t>Kozmar</a:t>
            </a:r>
            <a:r>
              <a:rPr lang="en-GB" sz="1200" b="0" i="0" kern="1200" dirty="0">
                <a:solidFill>
                  <a:schemeClr val="tx1"/>
                </a:solidFill>
                <a:effectLst/>
                <a:latin typeface="+mn-lt"/>
                <a:ea typeface="+mn-ea"/>
                <a:cs typeface="+mn-cs"/>
              </a:rPr>
              <a:t> who states </a:t>
            </a:r>
            <a:r>
              <a:rPr lang="en-GB" dirty="0"/>
              <a:t> “The drag force coefficient is observed to increase with increasing the ground clearance. For a squatting car”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Džijan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Pašić</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Buljac</a:t>
            </a:r>
            <a:r>
              <a:rPr lang="en-GB" sz="1200" b="0" i="0" kern="1200" dirty="0">
                <a:solidFill>
                  <a:schemeClr val="tx1"/>
                </a:solidFill>
                <a:effectLst/>
                <a:latin typeface="+mn-lt"/>
                <a:ea typeface="+mn-ea"/>
                <a:cs typeface="+mn-cs"/>
              </a:rPr>
              <a:t> and </a:t>
            </a:r>
            <a:r>
              <a:rPr lang="en-GB" sz="1200" b="0" i="0" kern="1200" dirty="0" err="1">
                <a:solidFill>
                  <a:schemeClr val="tx1"/>
                </a:solidFill>
                <a:effectLst/>
                <a:latin typeface="+mn-lt"/>
                <a:ea typeface="+mn-ea"/>
                <a:cs typeface="+mn-cs"/>
              </a:rPr>
              <a:t>Kozmar</a:t>
            </a:r>
            <a:r>
              <a:rPr lang="en-GB" sz="1200" b="0" i="0" kern="1200" dirty="0">
                <a:solidFill>
                  <a:schemeClr val="tx1"/>
                </a:solidFill>
                <a:effectLst/>
                <a:latin typeface="+mn-lt"/>
                <a:ea typeface="+mn-ea"/>
                <a:cs typeface="+mn-cs"/>
              </a:rPr>
              <a:t>, 2019)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the rake angle is neutral (Red line), the CoP is further forward of neutral </a:t>
            </a:r>
            <a:r>
              <a:rPr lang="en-GB" sz="1200" b="0" i="0" kern="1200" dirty="0" err="1">
                <a:solidFill>
                  <a:schemeClr val="tx1"/>
                </a:solidFill>
                <a:effectLst/>
                <a:latin typeface="+mn-lt"/>
                <a:ea typeface="+mn-ea"/>
                <a:cs typeface="+mn-cs"/>
              </a:rPr>
              <a:t>CoP.</a:t>
            </a:r>
            <a:r>
              <a:rPr lang="en-GB" sz="1200" b="0" i="0" kern="1200" dirty="0">
                <a:solidFill>
                  <a:schemeClr val="tx1"/>
                </a:solidFill>
                <a:effectLst/>
                <a:latin typeface="+mn-lt"/>
                <a:ea typeface="+mn-ea"/>
                <a:cs typeface="+mn-cs"/>
              </a:rPr>
              <a:t> This has a tendency of causing the vehicle to be “pointy” but has </a:t>
            </a:r>
            <a:r>
              <a:rPr lang="en-GB" sz="1200" b="0" i="0" kern="1200" dirty="0" err="1">
                <a:solidFill>
                  <a:schemeClr val="tx1"/>
                </a:solidFill>
                <a:effectLst/>
                <a:latin typeface="+mn-lt"/>
                <a:ea typeface="+mn-ea"/>
                <a:cs typeface="+mn-cs"/>
              </a:rPr>
              <a:t>trhe</a:t>
            </a:r>
            <a:r>
              <a:rPr lang="en-GB" sz="1200" b="0" i="0" kern="1200" dirty="0">
                <a:solidFill>
                  <a:schemeClr val="tx1"/>
                </a:solidFill>
                <a:effectLst/>
                <a:latin typeface="+mn-lt"/>
                <a:ea typeface="+mn-ea"/>
                <a:cs typeface="+mn-cs"/>
              </a:rPr>
              <a:t> possibility of </a:t>
            </a:r>
            <a:r>
              <a:rPr lang="en-GB" sz="1200" b="0" i="0" kern="1200" dirty="0" err="1">
                <a:solidFill>
                  <a:schemeClr val="tx1"/>
                </a:solidFill>
                <a:effectLst/>
                <a:latin typeface="+mn-lt"/>
                <a:ea typeface="+mn-ea"/>
                <a:cs typeface="+mn-cs"/>
              </a:rPr>
              <a:t>understeerng</a:t>
            </a:r>
            <a:r>
              <a:rPr lang="en-GB" sz="1200" b="0" i="0" kern="1200" dirty="0">
                <a:solidFill>
                  <a:schemeClr val="tx1"/>
                </a:solidFill>
                <a:effectLst/>
                <a:latin typeface="+mn-lt"/>
                <a:ea typeface="+mn-ea"/>
                <a:cs typeface="+mn-cs"/>
              </a:rPr>
              <a:t>.  Setup 7 (Black line) has some rake applies so the CoP is further forward again causing the vehicle to be even more “pointy”.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the CoP is located further back then the car would have a tendency to oversteer.</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6593D0C-E220-4CDF-8FCA-5F405653785A}" type="slidenum">
              <a:rPr lang="en-GB" smtClean="0"/>
              <a:t>36</a:t>
            </a:fld>
            <a:endParaRPr lang="en-GB"/>
          </a:p>
        </p:txBody>
      </p:sp>
    </p:spTree>
    <p:extLst>
      <p:ext uri="{BB962C8B-B14F-4D97-AF65-F5344CB8AC3E}">
        <p14:creationId xmlns:p14="http://schemas.microsoft.com/office/powerpoint/2010/main" val="36175244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two images show the data traces on; speed, </a:t>
            </a:r>
            <a:r>
              <a:rPr lang="en-GB" dirty="0" err="1"/>
              <a:t>geforce</a:t>
            </a:r>
            <a:r>
              <a:rPr lang="en-GB" dirty="0"/>
              <a:t> long, </a:t>
            </a:r>
            <a:r>
              <a:rPr lang="en-GB" dirty="0" err="1"/>
              <a:t>geforce</a:t>
            </a:r>
            <a:r>
              <a:rPr lang="en-GB" dirty="0"/>
              <a:t> </a:t>
            </a:r>
            <a:r>
              <a:rPr lang="en-GB" dirty="0" err="1"/>
              <a:t>lat</a:t>
            </a:r>
            <a:r>
              <a:rPr lang="en-GB" dirty="0"/>
              <a:t>, aero total, aero drag, and centre of pressure. By using this data combined with alternative deciding factors, a ideal setup can be determined.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at the setup 7 (red line) shows a higher aerodynamic loading caused by a increase in speed in the straight and in the corners due to the reduced aero drag.  But looking at the CoP shows a slightly forward pressure which causes the vehicle to be more pointy and faster in the turns.  Having the CoP at more to the front also reduced the oversteer of the vehicle but can cause the vehicle to understeer. This is apparent in the driver feedback where setup 6 causes understeer at low speeds. This can also be cause by the increased corner entry speeds due to the reduced drag.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at setup 7 (Black line) shows that vehicle having less aerodynamic loading due to the lower speeds caused by the increased aerodynamic drag from the wing angle. The rake angle has the benefit of causing the Cop to be further forward allowing the car to be pointy and fast responsive in the corners. With the high rake angle causes the vehicle to have separation in the diffusor causing reduced overall aerodynamic loading. If this setup is lower but has a sight rake, then the aerodynamic loading could possibly increase.  Another factor hindering the aerodynamic loading is the efficiency of the wing, due to the angle of attack, the wing isn’t as effect hindering the performance of the wing.  Taking in </a:t>
            </a:r>
            <a:r>
              <a:rPr lang="en-GB" dirty="0" err="1"/>
              <a:t>accoung</a:t>
            </a:r>
            <a:r>
              <a:rPr lang="en-GB" dirty="0"/>
              <a:t> of the drivers feedback, this setup is preferable due to its stability in corners and at high speeds. The cornering stability is probably the forward </a:t>
            </a:r>
            <a:r>
              <a:rPr lang="en-GB" dirty="0" err="1"/>
              <a:t>CoP.</a:t>
            </a:r>
            <a:r>
              <a:rPr lang="en-GB" dirty="0"/>
              <a:t> </a:t>
            </a:r>
          </a:p>
        </p:txBody>
      </p:sp>
      <p:sp>
        <p:nvSpPr>
          <p:cNvPr id="4" name="Slide Number Placeholder 3"/>
          <p:cNvSpPr>
            <a:spLocks noGrp="1"/>
          </p:cNvSpPr>
          <p:nvPr>
            <p:ph type="sldNum" sz="quarter" idx="5"/>
          </p:nvPr>
        </p:nvSpPr>
        <p:spPr/>
        <p:txBody>
          <a:bodyPr/>
          <a:lstStyle/>
          <a:p>
            <a:fld id="{B6593D0C-E220-4CDF-8FCA-5F405653785A}" type="slidenum">
              <a:rPr lang="en-GB" smtClean="0"/>
              <a:t>38</a:t>
            </a:fld>
            <a:endParaRPr lang="en-GB"/>
          </a:p>
        </p:txBody>
      </p:sp>
    </p:spTree>
    <p:extLst>
      <p:ext uri="{BB962C8B-B14F-4D97-AF65-F5344CB8AC3E}">
        <p14:creationId xmlns:p14="http://schemas.microsoft.com/office/powerpoint/2010/main" val="19560309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graphs showing the understeer (top) and the achenium angle compared with live steering wheel pct.</a:t>
            </a:r>
          </a:p>
        </p:txBody>
      </p:sp>
      <p:sp>
        <p:nvSpPr>
          <p:cNvPr id="4" name="Slide Number Placeholder 3"/>
          <p:cNvSpPr>
            <a:spLocks noGrp="1"/>
          </p:cNvSpPr>
          <p:nvPr>
            <p:ph type="sldNum" sz="quarter" idx="5"/>
          </p:nvPr>
        </p:nvSpPr>
        <p:spPr/>
        <p:txBody>
          <a:bodyPr/>
          <a:lstStyle/>
          <a:p>
            <a:fld id="{B6593D0C-E220-4CDF-8FCA-5F405653785A}" type="slidenum">
              <a:rPr lang="en-GB" smtClean="0"/>
              <a:t>39</a:t>
            </a:fld>
            <a:endParaRPr lang="en-GB"/>
          </a:p>
        </p:txBody>
      </p:sp>
    </p:spTree>
    <p:extLst>
      <p:ext uri="{BB962C8B-B14F-4D97-AF65-F5344CB8AC3E}">
        <p14:creationId xmlns:p14="http://schemas.microsoft.com/office/powerpoint/2010/main" val="2379795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A84EE-BB31-4B60-8B90-C45D29AAE3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37E1EF-FCBF-4627-BB0D-B90B2482F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8EEE18-0239-4E7B-99D8-C843E2BC44A3}"/>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5" name="Footer Placeholder 4">
            <a:extLst>
              <a:ext uri="{FF2B5EF4-FFF2-40B4-BE49-F238E27FC236}">
                <a16:creationId xmlns:a16="http://schemas.microsoft.com/office/drawing/2014/main" id="{807FE0F6-2E67-4FBA-8B22-644B871A3A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EDDBB-A14E-4912-8222-BAC75052C19F}"/>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2258024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749D3-3248-4646-BFD0-F0D974C985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96D1A4-0079-445B-8C68-82C555F828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A1EE9F-00F7-4ED1-A2C8-5A2BEFC47D2C}"/>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5" name="Footer Placeholder 4">
            <a:extLst>
              <a:ext uri="{FF2B5EF4-FFF2-40B4-BE49-F238E27FC236}">
                <a16:creationId xmlns:a16="http://schemas.microsoft.com/office/drawing/2014/main" id="{C847533B-F38C-4CDA-9831-5AF4B2FB8A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2BA138-482B-49E5-A9B1-86FF6406BF5B}"/>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1630231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5F84B-A8DF-4C3B-9C88-19A0BC7047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884936-D43C-4CCC-A919-F85BB0FABF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7E5D65-0E94-4B77-9E67-FA60D3EEA12B}"/>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5" name="Footer Placeholder 4">
            <a:extLst>
              <a:ext uri="{FF2B5EF4-FFF2-40B4-BE49-F238E27FC236}">
                <a16:creationId xmlns:a16="http://schemas.microsoft.com/office/drawing/2014/main" id="{21786F97-F673-45A4-9651-1916EAD08A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7A9824-4DB2-433E-B1E6-B3AEC6D3CAB4}"/>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3815966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2214-875E-434E-B690-17A4CCDD1B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6DFAD5-E213-48FF-AC36-758F6A4C2D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79083E-A852-4E9E-822F-D35BAD6E9B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777F2B-3966-499E-AC7B-74F17746BF52}"/>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6" name="Footer Placeholder 5">
            <a:extLst>
              <a:ext uri="{FF2B5EF4-FFF2-40B4-BE49-F238E27FC236}">
                <a16:creationId xmlns:a16="http://schemas.microsoft.com/office/drawing/2014/main" id="{33373906-73E0-4E3D-864D-B605B922C4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3774F2-A269-4B6A-9EFE-9EA37EC264C6}"/>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1285318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5CF04-B632-4816-AD95-2A11309B8B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8D498B-EA3F-47C2-A9CA-14515F195C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38495C-93D2-4AA4-A377-B5C4784421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DBDF12-400B-445F-B182-EBC4AD9ED3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40CD6F-D6A4-4633-90C0-348A5C7533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A493D2-703F-4A72-8588-F1AC417A7218}"/>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8" name="Footer Placeholder 7">
            <a:extLst>
              <a:ext uri="{FF2B5EF4-FFF2-40B4-BE49-F238E27FC236}">
                <a16:creationId xmlns:a16="http://schemas.microsoft.com/office/drawing/2014/main" id="{692955B9-6EAF-4A40-8E88-48C49EA618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51439A-B5CB-4E15-B802-B27D52CC19D3}"/>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1951767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1475-75BA-4C6B-9346-4E74F797BB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211EF6-8194-40FC-B058-333F2A594804}"/>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4" name="Footer Placeholder 3">
            <a:extLst>
              <a:ext uri="{FF2B5EF4-FFF2-40B4-BE49-F238E27FC236}">
                <a16:creationId xmlns:a16="http://schemas.microsoft.com/office/drawing/2014/main" id="{8850F3CC-B6B0-4FDD-958B-92F85B1144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D62598-AF7A-440F-825D-842DCB6372A3}"/>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3801259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7D6837-5D21-4C10-873A-3C32164E527A}"/>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3" name="Footer Placeholder 2">
            <a:extLst>
              <a:ext uri="{FF2B5EF4-FFF2-40B4-BE49-F238E27FC236}">
                <a16:creationId xmlns:a16="http://schemas.microsoft.com/office/drawing/2014/main" id="{1828697C-0E1A-4BEB-B43B-2F237C030C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A11FF4-AAA8-4FBA-B49F-806876876945}"/>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2572586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48E2-EF5D-409C-AC68-053BF5B7BC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55D9ED-2405-4320-9679-8D853D521B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A84DBA-DCD3-469A-84EB-531CFD9BD4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20868A-0B6C-44FE-BDD8-BAB41D93EA14}"/>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6" name="Footer Placeholder 5">
            <a:extLst>
              <a:ext uri="{FF2B5EF4-FFF2-40B4-BE49-F238E27FC236}">
                <a16:creationId xmlns:a16="http://schemas.microsoft.com/office/drawing/2014/main" id="{48809301-2E82-497C-9E4E-1686E7B73D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12208-2766-41AB-8E04-6F8A9EAA4312}"/>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1309835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990A4-DED6-4105-8D50-8F2AD5FAC9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43DBD7-A074-4D67-993C-ACA065AEF3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0331AF-816F-439B-98D5-315A40EE47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F34F0C-8428-4B1E-8D40-8847E5D2548F}"/>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6" name="Footer Placeholder 5">
            <a:extLst>
              <a:ext uri="{FF2B5EF4-FFF2-40B4-BE49-F238E27FC236}">
                <a16:creationId xmlns:a16="http://schemas.microsoft.com/office/drawing/2014/main" id="{0A604C61-940E-43C1-B0B7-D69382239B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B0B3C0B-5624-4689-8CEB-E480257C5A15}"/>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1330692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DE56B-8D49-456E-B223-E9EEF667A7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170215-CB20-44C5-AA87-E5E10C1F4C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C06AB4-C3E0-4612-91D1-3E7B8C57E2F1}"/>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5" name="Footer Placeholder 4">
            <a:extLst>
              <a:ext uri="{FF2B5EF4-FFF2-40B4-BE49-F238E27FC236}">
                <a16:creationId xmlns:a16="http://schemas.microsoft.com/office/drawing/2014/main" id="{4C3A14CA-55A8-4196-8C11-BEA54FAF48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B33B2-7E28-4A76-AA43-FD8D2C98D66F}"/>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2899396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7F5BB8-9EBF-47CD-9103-B50E61EB43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EFD3B5-1DAC-43E6-B7D2-3A34AC0BAB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785B61-5912-4F22-9B95-389FE76EC212}"/>
              </a:ext>
            </a:extLst>
          </p:cNvPr>
          <p:cNvSpPr>
            <a:spLocks noGrp="1"/>
          </p:cNvSpPr>
          <p:nvPr>
            <p:ph type="dt" sz="half" idx="10"/>
          </p:nvPr>
        </p:nvSpPr>
        <p:spPr/>
        <p:txBody>
          <a:bodyPr/>
          <a:lstStyle/>
          <a:p>
            <a:fld id="{76BE2BBE-03A6-4C2D-AFCD-D84595F93B07}" type="datetimeFigureOut">
              <a:rPr lang="en-GB" smtClean="0"/>
              <a:t>25/03/2020</a:t>
            </a:fld>
            <a:endParaRPr lang="en-GB"/>
          </a:p>
        </p:txBody>
      </p:sp>
      <p:sp>
        <p:nvSpPr>
          <p:cNvPr id="5" name="Footer Placeholder 4">
            <a:extLst>
              <a:ext uri="{FF2B5EF4-FFF2-40B4-BE49-F238E27FC236}">
                <a16:creationId xmlns:a16="http://schemas.microsoft.com/office/drawing/2014/main" id="{865ECBF9-3B68-4493-ADDB-B7C8FA759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CA28B3-DA03-4A30-80A7-611629FC10D7}"/>
              </a:ext>
            </a:extLst>
          </p:cNvPr>
          <p:cNvSpPr>
            <a:spLocks noGrp="1"/>
          </p:cNvSpPr>
          <p:nvPr>
            <p:ph type="sldNum" sz="quarter" idx="12"/>
          </p:nvPr>
        </p:nvSpPr>
        <p:spPr/>
        <p:txBody>
          <a:bodyPr/>
          <a:lstStyle/>
          <a:p>
            <a:fld id="{B3FC6D5F-7066-42FB-A4D5-16711B0DB96D}" type="slidenum">
              <a:rPr lang="en-GB" smtClean="0"/>
              <a:t>‹#›</a:t>
            </a:fld>
            <a:endParaRPr lang="en-GB"/>
          </a:p>
        </p:txBody>
      </p:sp>
    </p:spTree>
    <p:extLst>
      <p:ext uri="{BB962C8B-B14F-4D97-AF65-F5344CB8AC3E}">
        <p14:creationId xmlns:p14="http://schemas.microsoft.com/office/powerpoint/2010/main" val="3391180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8D9930-ABD1-4B26-B690-7E81EEDC27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C81422-E545-4AF7-B9DE-D328E6E6FE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378EE-5766-43A8-A530-5F9F8FBFF1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BE2BBE-03A6-4C2D-AFCD-D84595F93B07}" type="datetimeFigureOut">
              <a:rPr lang="en-GB" smtClean="0"/>
              <a:t>25/03/2020</a:t>
            </a:fld>
            <a:endParaRPr lang="en-GB"/>
          </a:p>
        </p:txBody>
      </p:sp>
      <p:sp>
        <p:nvSpPr>
          <p:cNvPr id="5" name="Footer Placeholder 4">
            <a:extLst>
              <a:ext uri="{FF2B5EF4-FFF2-40B4-BE49-F238E27FC236}">
                <a16:creationId xmlns:a16="http://schemas.microsoft.com/office/drawing/2014/main" id="{78D6C328-BF52-446F-852C-BBFE14781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376475-C866-4537-ABDE-774242DE17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FC6D5F-7066-42FB-A4D5-16711B0DB96D}" type="slidenum">
              <a:rPr lang="en-GB" smtClean="0"/>
              <a:t>‹#›</a:t>
            </a:fld>
            <a:endParaRPr lang="en-GB"/>
          </a:p>
        </p:txBody>
      </p:sp>
    </p:spTree>
    <p:extLst>
      <p:ext uri="{BB962C8B-B14F-4D97-AF65-F5344CB8AC3E}">
        <p14:creationId xmlns:p14="http://schemas.microsoft.com/office/powerpoint/2010/main" val="1400922239"/>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ABE7-EDE1-4877-9F02-389EAE8A9304}"/>
              </a:ext>
            </a:extLst>
          </p:cNvPr>
          <p:cNvSpPr>
            <a:spLocks noGrp="1"/>
          </p:cNvSpPr>
          <p:nvPr>
            <p:ph type="ctrTitle"/>
          </p:nvPr>
        </p:nvSpPr>
        <p:spPr>
          <a:xfrm>
            <a:off x="965201" y="643467"/>
            <a:ext cx="6255026" cy="5054008"/>
          </a:xfrm>
        </p:spPr>
        <p:txBody>
          <a:bodyPr anchor="ctr">
            <a:normAutofit/>
          </a:bodyPr>
          <a:lstStyle/>
          <a:p>
            <a:pPr algn="r"/>
            <a:r>
              <a:rPr lang="en-GB"/>
              <a:t>Aerodynamic Vehicle Testing and Analysis</a:t>
            </a:r>
          </a:p>
        </p:txBody>
      </p:sp>
      <p:sp>
        <p:nvSpPr>
          <p:cNvPr id="3" name="Subtitle 2">
            <a:extLst>
              <a:ext uri="{FF2B5EF4-FFF2-40B4-BE49-F238E27FC236}">
                <a16:creationId xmlns:a16="http://schemas.microsoft.com/office/drawing/2014/main" id="{76020AC1-ACBB-4AF0-9F49-059130DD8C4A}"/>
              </a:ext>
            </a:extLst>
          </p:cNvPr>
          <p:cNvSpPr>
            <a:spLocks noGrp="1"/>
          </p:cNvSpPr>
          <p:nvPr>
            <p:ph type="subTitle" idx="1"/>
          </p:nvPr>
        </p:nvSpPr>
        <p:spPr>
          <a:xfrm>
            <a:off x="7870995" y="643467"/>
            <a:ext cx="3341488" cy="5054008"/>
          </a:xfrm>
        </p:spPr>
        <p:txBody>
          <a:bodyPr anchor="ctr">
            <a:normAutofit/>
          </a:bodyPr>
          <a:lstStyle/>
          <a:p>
            <a:r>
              <a:rPr lang="en-GB" dirty="0"/>
              <a:t>Track Testing </a:t>
            </a:r>
          </a:p>
          <a:p>
            <a:endParaRPr lang="en-GB" dirty="0"/>
          </a:p>
          <a:p>
            <a:r>
              <a:rPr lang="en-GB" dirty="0"/>
              <a:t>Ashleigh Jones </a:t>
            </a:r>
          </a:p>
        </p:txBody>
      </p:sp>
    </p:spTree>
    <p:extLst>
      <p:ext uri="{BB962C8B-B14F-4D97-AF65-F5344CB8AC3E}">
        <p14:creationId xmlns:p14="http://schemas.microsoft.com/office/powerpoint/2010/main" val="539234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564D-8450-4EFA-92C0-18F97A04CC5E}"/>
              </a:ext>
            </a:extLst>
          </p:cNvPr>
          <p:cNvSpPr>
            <a:spLocks noGrp="1"/>
          </p:cNvSpPr>
          <p:nvPr>
            <p:ph type="title"/>
          </p:nvPr>
        </p:nvSpPr>
        <p:spPr/>
        <p:txBody>
          <a:bodyPr/>
          <a:lstStyle/>
          <a:p>
            <a:r>
              <a:rPr lang="en-GB" dirty="0"/>
              <a:t>Research in Testing Methods  </a:t>
            </a:r>
          </a:p>
        </p:txBody>
      </p:sp>
      <p:sp>
        <p:nvSpPr>
          <p:cNvPr id="3" name="Content Placeholder 2">
            <a:extLst>
              <a:ext uri="{FF2B5EF4-FFF2-40B4-BE49-F238E27FC236}">
                <a16:creationId xmlns:a16="http://schemas.microsoft.com/office/drawing/2014/main" id="{974F5568-2BE4-4089-81F0-764054712044}"/>
              </a:ext>
            </a:extLst>
          </p:cNvPr>
          <p:cNvSpPr>
            <a:spLocks noGrp="1"/>
          </p:cNvSpPr>
          <p:nvPr>
            <p:ph idx="1"/>
          </p:nvPr>
        </p:nvSpPr>
        <p:spPr/>
        <p:txBody>
          <a:bodyPr/>
          <a:lstStyle/>
          <a:p>
            <a:r>
              <a:rPr lang="en-GB" dirty="0"/>
              <a:t>“Coast down is one of the most frequent tests for motor vehicles and consists in vehicle launch from a certain speed with the engine ungeared, simultaneously recording the speed and travelled distance until vehicle stops. This can be done for different reasons, mainly targeting to obtain valuable information about the general condition of the vehicle and about its interaction with the environment. One main aim of this test is to evaluate the values of the resistant forces acting on the vehicle “(Bryan, Clark and </a:t>
            </a:r>
            <a:r>
              <a:rPr lang="en-GB" dirty="0" err="1"/>
              <a:t>Sadberry</a:t>
            </a:r>
            <a:r>
              <a:rPr lang="en-GB" dirty="0"/>
              <a:t>, 1988)</a:t>
            </a:r>
          </a:p>
        </p:txBody>
      </p:sp>
    </p:spTree>
    <p:extLst>
      <p:ext uri="{BB962C8B-B14F-4D97-AF65-F5344CB8AC3E}">
        <p14:creationId xmlns:p14="http://schemas.microsoft.com/office/powerpoint/2010/main" val="2443129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4621C-7F52-4E42-BF64-7DF26E9C113F}"/>
              </a:ext>
            </a:extLst>
          </p:cNvPr>
          <p:cNvSpPr>
            <a:spLocks noGrp="1"/>
          </p:cNvSpPr>
          <p:nvPr>
            <p:ph type="title"/>
          </p:nvPr>
        </p:nvSpPr>
        <p:spPr/>
        <p:txBody>
          <a:bodyPr/>
          <a:lstStyle/>
          <a:p>
            <a:r>
              <a:rPr lang="en-GB" dirty="0"/>
              <a:t>Test 1 Plan</a:t>
            </a:r>
          </a:p>
        </p:txBody>
      </p:sp>
      <p:sp>
        <p:nvSpPr>
          <p:cNvPr id="3" name="Content Placeholder 2">
            <a:extLst>
              <a:ext uri="{FF2B5EF4-FFF2-40B4-BE49-F238E27FC236}">
                <a16:creationId xmlns:a16="http://schemas.microsoft.com/office/drawing/2014/main" id="{40BCDC04-DCC5-4AD2-B2AD-8D2593558705}"/>
              </a:ext>
            </a:extLst>
          </p:cNvPr>
          <p:cNvSpPr>
            <a:spLocks noGrp="1"/>
          </p:cNvSpPr>
          <p:nvPr>
            <p:ph idx="1"/>
          </p:nvPr>
        </p:nvSpPr>
        <p:spPr/>
        <p:txBody>
          <a:bodyPr/>
          <a:lstStyle/>
          <a:p>
            <a:r>
              <a:rPr lang="en-GB" dirty="0"/>
              <a:t>A straight line testing course is used on the simulator using the GP2 test vehicle.</a:t>
            </a:r>
          </a:p>
          <a:p>
            <a:r>
              <a:rPr lang="en-GB" dirty="0"/>
              <a:t>Suspension setups are selected before hand and inputted into the simulator for each run. </a:t>
            </a:r>
          </a:p>
          <a:p>
            <a:r>
              <a:rPr lang="en-GB" dirty="0"/>
              <a:t>The vehicle starts at the start of the straight and accelerated to the maximum speed of 4</a:t>
            </a:r>
            <a:r>
              <a:rPr lang="en-GB" baseline="30000" dirty="0"/>
              <a:t>th</a:t>
            </a:r>
            <a:r>
              <a:rPr lang="en-GB" dirty="0"/>
              <a:t> gear.</a:t>
            </a:r>
          </a:p>
          <a:p>
            <a:r>
              <a:rPr lang="en-GB" dirty="0"/>
              <a:t>The car is switched to neutral and a the vehicle coasts down to a halt.</a:t>
            </a:r>
          </a:p>
          <a:p>
            <a:r>
              <a:rPr lang="en-GB" dirty="0"/>
              <a:t>This is repeated for each setup chosen</a:t>
            </a:r>
          </a:p>
        </p:txBody>
      </p:sp>
    </p:spTree>
    <p:extLst>
      <p:ext uri="{BB962C8B-B14F-4D97-AF65-F5344CB8AC3E}">
        <p14:creationId xmlns:p14="http://schemas.microsoft.com/office/powerpoint/2010/main" val="4293245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6E5A-5DFC-46D7-A48D-EEA2B08FB489}"/>
              </a:ext>
            </a:extLst>
          </p:cNvPr>
          <p:cNvSpPr>
            <a:spLocks noGrp="1"/>
          </p:cNvSpPr>
          <p:nvPr>
            <p:ph type="title"/>
          </p:nvPr>
        </p:nvSpPr>
        <p:spPr/>
        <p:txBody>
          <a:bodyPr/>
          <a:lstStyle/>
          <a:p>
            <a:r>
              <a:rPr lang="en-GB" dirty="0"/>
              <a:t>Test 1 Driver Instructions </a:t>
            </a:r>
          </a:p>
        </p:txBody>
      </p:sp>
      <p:sp>
        <p:nvSpPr>
          <p:cNvPr id="3" name="Content Placeholder 2">
            <a:extLst>
              <a:ext uri="{FF2B5EF4-FFF2-40B4-BE49-F238E27FC236}">
                <a16:creationId xmlns:a16="http://schemas.microsoft.com/office/drawing/2014/main" id="{4098C546-9736-4432-9620-F19B4C215228}"/>
              </a:ext>
            </a:extLst>
          </p:cNvPr>
          <p:cNvSpPr>
            <a:spLocks noGrp="1"/>
          </p:cNvSpPr>
          <p:nvPr>
            <p:ph idx="1"/>
          </p:nvPr>
        </p:nvSpPr>
        <p:spPr/>
        <p:txBody>
          <a:bodyPr/>
          <a:lstStyle/>
          <a:p>
            <a:pPr marL="0" indent="0">
              <a:buNone/>
            </a:pPr>
            <a:r>
              <a:rPr lang="en-GB" dirty="0"/>
              <a:t>The Driver is instructed to do the following:</a:t>
            </a:r>
          </a:p>
          <a:p>
            <a:r>
              <a:rPr lang="en-GB" dirty="0"/>
              <a:t>Stop at the start line for 5 second to identify the static wheel loading.</a:t>
            </a:r>
          </a:p>
          <a:p>
            <a:r>
              <a:rPr lang="en-GB" dirty="0"/>
              <a:t>Accelerate to top speed at 4</a:t>
            </a:r>
            <a:r>
              <a:rPr lang="en-GB" baseline="30000" dirty="0"/>
              <a:t>th</a:t>
            </a:r>
            <a:r>
              <a:rPr lang="en-GB" dirty="0"/>
              <a:t> gear and maintain top speed for 5 seconds. </a:t>
            </a:r>
          </a:p>
          <a:p>
            <a:r>
              <a:rPr lang="en-GB" dirty="0"/>
              <a:t>Put the vehicle in neutral while holding the throttle down so that engine braking isn’t slowing the vehicle down.  </a:t>
            </a:r>
          </a:p>
          <a:p>
            <a:r>
              <a:rPr lang="en-GB" dirty="0"/>
              <a:t>Coast the car in a straight line trying not to steer.</a:t>
            </a:r>
          </a:p>
          <a:p>
            <a:r>
              <a:rPr lang="en-GB" dirty="0"/>
              <a:t>Continue to coast until stationary.</a:t>
            </a:r>
          </a:p>
        </p:txBody>
      </p:sp>
    </p:spTree>
    <p:extLst>
      <p:ext uri="{BB962C8B-B14F-4D97-AF65-F5344CB8AC3E}">
        <p14:creationId xmlns:p14="http://schemas.microsoft.com/office/powerpoint/2010/main" val="3652097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4C1A6-303C-4822-BED3-DAAEE49C3EFA}"/>
              </a:ext>
            </a:extLst>
          </p:cNvPr>
          <p:cNvSpPr>
            <a:spLocks noGrp="1"/>
          </p:cNvSpPr>
          <p:nvPr>
            <p:ph type="title"/>
          </p:nvPr>
        </p:nvSpPr>
        <p:spPr/>
        <p:txBody>
          <a:bodyPr/>
          <a:lstStyle/>
          <a:p>
            <a:r>
              <a:rPr lang="en-GB" dirty="0"/>
              <a:t>Test 1 Data </a:t>
            </a:r>
          </a:p>
        </p:txBody>
      </p:sp>
      <p:sp>
        <p:nvSpPr>
          <p:cNvPr id="3" name="Content Placeholder 2">
            <a:extLst>
              <a:ext uri="{FF2B5EF4-FFF2-40B4-BE49-F238E27FC236}">
                <a16:creationId xmlns:a16="http://schemas.microsoft.com/office/drawing/2014/main" id="{D413F015-72D6-4A6B-B62B-BCCCA479659D}"/>
              </a:ext>
            </a:extLst>
          </p:cNvPr>
          <p:cNvSpPr>
            <a:spLocks noGrp="1"/>
          </p:cNvSpPr>
          <p:nvPr>
            <p:ph idx="1"/>
          </p:nvPr>
        </p:nvSpPr>
        <p:spPr>
          <a:xfrm>
            <a:off x="776654" y="1482725"/>
            <a:ext cx="10515600" cy="4351338"/>
          </a:xfrm>
        </p:spPr>
        <p:txBody>
          <a:bodyPr>
            <a:normAutofit lnSpcReduction="10000"/>
          </a:bodyPr>
          <a:lstStyle/>
          <a:p>
            <a:pPr marL="0" indent="0">
              <a:buNone/>
            </a:pPr>
            <a:r>
              <a:rPr lang="en-GB" dirty="0"/>
              <a:t>Data collected from test 1 of straight line testing:</a:t>
            </a:r>
          </a:p>
          <a:p>
            <a:r>
              <a:rPr lang="en-GB" dirty="0"/>
              <a:t>Velocity </a:t>
            </a:r>
          </a:p>
          <a:p>
            <a:r>
              <a:rPr lang="en-GB" dirty="0"/>
              <a:t>Aero loading on the front and rear of the vehicle </a:t>
            </a:r>
          </a:p>
          <a:p>
            <a:r>
              <a:rPr lang="en-GB" dirty="0"/>
              <a:t>Centre of pressure </a:t>
            </a:r>
          </a:p>
          <a:p>
            <a:r>
              <a:rPr lang="en-GB" dirty="0"/>
              <a:t>Coefficient of lift </a:t>
            </a:r>
          </a:p>
          <a:p>
            <a:r>
              <a:rPr lang="en-GB" dirty="0"/>
              <a:t>Drag </a:t>
            </a:r>
          </a:p>
          <a:p>
            <a:r>
              <a:rPr lang="en-GB" dirty="0"/>
              <a:t>Rolling Resistance </a:t>
            </a:r>
          </a:p>
          <a:p>
            <a:r>
              <a:rPr lang="en-GB" dirty="0"/>
              <a:t>Coefficient of drag </a:t>
            </a:r>
          </a:p>
          <a:p>
            <a:r>
              <a:rPr lang="en-GB" dirty="0"/>
              <a:t>Efficiency of the setups.</a:t>
            </a:r>
          </a:p>
          <a:p>
            <a:endParaRPr lang="en-GB" dirty="0"/>
          </a:p>
        </p:txBody>
      </p:sp>
    </p:spTree>
    <p:extLst>
      <p:ext uri="{BB962C8B-B14F-4D97-AF65-F5344CB8AC3E}">
        <p14:creationId xmlns:p14="http://schemas.microsoft.com/office/powerpoint/2010/main" val="2303953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637F-8584-4B00-AA38-EF0CB7A28F03}"/>
              </a:ext>
            </a:extLst>
          </p:cNvPr>
          <p:cNvSpPr>
            <a:spLocks noGrp="1"/>
          </p:cNvSpPr>
          <p:nvPr>
            <p:ph type="title"/>
          </p:nvPr>
        </p:nvSpPr>
        <p:spPr/>
        <p:txBody>
          <a:bodyPr/>
          <a:lstStyle/>
          <a:p>
            <a:r>
              <a:rPr lang="en-GB" dirty="0"/>
              <a:t>Test 1 Data Wing Setups  </a:t>
            </a:r>
          </a:p>
        </p:txBody>
      </p:sp>
      <p:pic>
        <p:nvPicPr>
          <p:cNvPr id="3" name="Picture 2">
            <a:extLst>
              <a:ext uri="{FF2B5EF4-FFF2-40B4-BE49-F238E27FC236}">
                <a16:creationId xmlns:a16="http://schemas.microsoft.com/office/drawing/2014/main" id="{AE06CE2C-7B24-4FC3-8A0B-65A1B8D0E3E0}"/>
              </a:ext>
            </a:extLst>
          </p:cNvPr>
          <p:cNvPicPr>
            <a:picLocks noChangeAspect="1"/>
          </p:cNvPicPr>
          <p:nvPr/>
        </p:nvPicPr>
        <p:blipFill rotWithShape="1">
          <a:blip r:embed="rId3"/>
          <a:srcRect l="650" t="20770" r="54350" b="15482"/>
          <a:stretch/>
        </p:blipFill>
        <p:spPr>
          <a:xfrm>
            <a:off x="268225" y="1467703"/>
            <a:ext cx="11655550" cy="5117735"/>
          </a:xfrm>
          <a:prstGeom prst="rect">
            <a:avLst/>
          </a:prstGeom>
        </p:spPr>
      </p:pic>
    </p:spTree>
    <p:extLst>
      <p:ext uri="{BB962C8B-B14F-4D97-AF65-F5344CB8AC3E}">
        <p14:creationId xmlns:p14="http://schemas.microsoft.com/office/powerpoint/2010/main" val="3184337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637F-8584-4B00-AA38-EF0CB7A28F03}"/>
              </a:ext>
            </a:extLst>
          </p:cNvPr>
          <p:cNvSpPr>
            <a:spLocks noGrp="1"/>
          </p:cNvSpPr>
          <p:nvPr>
            <p:ph type="title"/>
          </p:nvPr>
        </p:nvSpPr>
        <p:spPr/>
        <p:txBody>
          <a:bodyPr/>
          <a:lstStyle/>
          <a:p>
            <a:r>
              <a:rPr lang="en-GB" dirty="0"/>
              <a:t>Test 1 Data Suspension Setups  </a:t>
            </a:r>
          </a:p>
        </p:txBody>
      </p:sp>
      <p:pic>
        <p:nvPicPr>
          <p:cNvPr id="4" name="Picture 3">
            <a:extLst>
              <a:ext uri="{FF2B5EF4-FFF2-40B4-BE49-F238E27FC236}">
                <a16:creationId xmlns:a16="http://schemas.microsoft.com/office/drawing/2014/main" id="{EF27B8FB-A5F8-4115-AE7E-B88D32012C0D}"/>
              </a:ext>
            </a:extLst>
          </p:cNvPr>
          <p:cNvPicPr>
            <a:picLocks noChangeAspect="1"/>
          </p:cNvPicPr>
          <p:nvPr/>
        </p:nvPicPr>
        <p:blipFill rotWithShape="1">
          <a:blip r:embed="rId3"/>
          <a:srcRect l="689" t="21837" r="55230" b="30816"/>
          <a:stretch/>
        </p:blipFill>
        <p:spPr>
          <a:xfrm>
            <a:off x="181946" y="1642463"/>
            <a:ext cx="11828107" cy="4637039"/>
          </a:xfrm>
          <a:prstGeom prst="rect">
            <a:avLst/>
          </a:prstGeom>
        </p:spPr>
      </p:pic>
    </p:spTree>
    <p:extLst>
      <p:ext uri="{BB962C8B-B14F-4D97-AF65-F5344CB8AC3E}">
        <p14:creationId xmlns:p14="http://schemas.microsoft.com/office/powerpoint/2010/main" val="3646368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637F-8584-4B00-AA38-EF0CB7A28F03}"/>
              </a:ext>
            </a:extLst>
          </p:cNvPr>
          <p:cNvSpPr>
            <a:spLocks noGrp="1"/>
          </p:cNvSpPr>
          <p:nvPr>
            <p:ph type="title"/>
          </p:nvPr>
        </p:nvSpPr>
        <p:spPr/>
        <p:txBody>
          <a:bodyPr/>
          <a:lstStyle/>
          <a:p>
            <a:r>
              <a:rPr lang="en-GB" dirty="0"/>
              <a:t>Test 1 Data Wing and Suspension Setups  </a:t>
            </a:r>
          </a:p>
        </p:txBody>
      </p:sp>
      <p:pic>
        <p:nvPicPr>
          <p:cNvPr id="4" name="Picture 3">
            <a:extLst>
              <a:ext uri="{FF2B5EF4-FFF2-40B4-BE49-F238E27FC236}">
                <a16:creationId xmlns:a16="http://schemas.microsoft.com/office/drawing/2014/main" id="{11CBAAB1-8F38-46B5-B7B9-A4BD21E9925E}"/>
              </a:ext>
            </a:extLst>
          </p:cNvPr>
          <p:cNvPicPr>
            <a:picLocks noChangeAspect="1"/>
          </p:cNvPicPr>
          <p:nvPr/>
        </p:nvPicPr>
        <p:blipFill rotWithShape="1">
          <a:blip r:embed="rId3"/>
          <a:srcRect l="689" t="22109" r="57526" b="33538"/>
          <a:stretch/>
        </p:blipFill>
        <p:spPr>
          <a:xfrm>
            <a:off x="264367" y="1688054"/>
            <a:ext cx="11663266" cy="4804821"/>
          </a:xfrm>
          <a:prstGeom prst="rect">
            <a:avLst/>
          </a:prstGeom>
        </p:spPr>
      </p:pic>
    </p:spTree>
    <p:extLst>
      <p:ext uri="{BB962C8B-B14F-4D97-AF65-F5344CB8AC3E}">
        <p14:creationId xmlns:p14="http://schemas.microsoft.com/office/powerpoint/2010/main" val="2414596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D8B92-4E15-496C-A24D-7261F7476969}"/>
              </a:ext>
            </a:extLst>
          </p:cNvPr>
          <p:cNvSpPr>
            <a:spLocks noGrp="1"/>
          </p:cNvSpPr>
          <p:nvPr>
            <p:ph type="title"/>
          </p:nvPr>
        </p:nvSpPr>
        <p:spPr/>
        <p:txBody>
          <a:bodyPr/>
          <a:lstStyle/>
          <a:p>
            <a:r>
              <a:rPr lang="en-GB" dirty="0"/>
              <a:t>Test 1 Selected Setups Used for Track Test Simulations </a:t>
            </a:r>
          </a:p>
        </p:txBody>
      </p:sp>
      <p:sp>
        <p:nvSpPr>
          <p:cNvPr id="3" name="Rectangle 2">
            <a:extLst>
              <a:ext uri="{FF2B5EF4-FFF2-40B4-BE49-F238E27FC236}">
                <a16:creationId xmlns:a16="http://schemas.microsoft.com/office/drawing/2014/main" id="{5A85A14C-D53E-43B8-B9FF-63C5A9793637}"/>
              </a:ext>
            </a:extLst>
          </p:cNvPr>
          <p:cNvSpPr/>
          <p:nvPr/>
        </p:nvSpPr>
        <p:spPr>
          <a:xfrm>
            <a:off x="1755529" y="2228782"/>
            <a:ext cx="8680939" cy="646331"/>
          </a:xfrm>
          <a:prstGeom prst="rect">
            <a:avLst/>
          </a:prstGeom>
        </p:spPr>
        <p:txBody>
          <a:bodyPr wrap="square">
            <a:spAutoFit/>
          </a:bodyPr>
          <a:lstStyle/>
          <a:p>
            <a:pPr algn="ctr"/>
            <a:r>
              <a:rPr lang="en-GB" dirty="0"/>
              <a:t>Below is the selected setups to be to be used on test 2. These are chosen due to the efficiencies presented in test 1 straight line testing. </a:t>
            </a:r>
          </a:p>
        </p:txBody>
      </p:sp>
      <p:pic>
        <p:nvPicPr>
          <p:cNvPr id="4" name="Picture 3">
            <a:extLst>
              <a:ext uri="{FF2B5EF4-FFF2-40B4-BE49-F238E27FC236}">
                <a16:creationId xmlns:a16="http://schemas.microsoft.com/office/drawing/2014/main" id="{80B8294B-A3A6-4539-BC0B-186D8AA44D39}"/>
              </a:ext>
            </a:extLst>
          </p:cNvPr>
          <p:cNvPicPr>
            <a:picLocks noChangeAspect="1"/>
          </p:cNvPicPr>
          <p:nvPr/>
        </p:nvPicPr>
        <p:blipFill rotWithShape="1">
          <a:blip r:embed="rId3"/>
          <a:srcRect l="2208" t="21564" r="83545" b="55579"/>
          <a:stretch/>
        </p:blipFill>
        <p:spPr>
          <a:xfrm>
            <a:off x="2746252" y="3219483"/>
            <a:ext cx="6699495" cy="3022871"/>
          </a:xfrm>
          <a:prstGeom prst="rect">
            <a:avLst/>
          </a:prstGeom>
        </p:spPr>
      </p:pic>
    </p:spTree>
    <p:extLst>
      <p:ext uri="{BB962C8B-B14F-4D97-AF65-F5344CB8AC3E}">
        <p14:creationId xmlns:p14="http://schemas.microsoft.com/office/powerpoint/2010/main" val="3436129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4621C-7F52-4E42-BF64-7DF26E9C113F}"/>
              </a:ext>
            </a:extLst>
          </p:cNvPr>
          <p:cNvSpPr>
            <a:spLocks noGrp="1"/>
          </p:cNvSpPr>
          <p:nvPr>
            <p:ph type="title"/>
          </p:nvPr>
        </p:nvSpPr>
        <p:spPr/>
        <p:txBody>
          <a:bodyPr/>
          <a:lstStyle/>
          <a:p>
            <a:r>
              <a:rPr lang="en-GB" dirty="0"/>
              <a:t>Test 2 Plan</a:t>
            </a:r>
          </a:p>
        </p:txBody>
      </p:sp>
      <p:sp>
        <p:nvSpPr>
          <p:cNvPr id="3" name="Content Placeholder 2">
            <a:extLst>
              <a:ext uri="{FF2B5EF4-FFF2-40B4-BE49-F238E27FC236}">
                <a16:creationId xmlns:a16="http://schemas.microsoft.com/office/drawing/2014/main" id="{40BCDC04-DCC5-4AD2-B2AD-8D2593558705}"/>
              </a:ext>
            </a:extLst>
          </p:cNvPr>
          <p:cNvSpPr>
            <a:spLocks noGrp="1"/>
          </p:cNvSpPr>
          <p:nvPr>
            <p:ph idx="1"/>
          </p:nvPr>
        </p:nvSpPr>
        <p:spPr>
          <a:xfrm>
            <a:off x="756079" y="1491518"/>
            <a:ext cx="10515600" cy="4351338"/>
          </a:xfrm>
        </p:spPr>
        <p:txBody>
          <a:bodyPr/>
          <a:lstStyle/>
          <a:p>
            <a:r>
              <a:rPr lang="en-GB" dirty="0"/>
              <a:t>The setups identified from test 1 (straight line testing) is used for the track simulations.</a:t>
            </a:r>
          </a:p>
          <a:p>
            <a:r>
              <a:rPr lang="en-GB" dirty="0"/>
              <a:t>Each run has the setup variable is inputted into the simulator. </a:t>
            </a:r>
          </a:p>
          <a:p>
            <a:r>
              <a:rPr lang="en-GB" dirty="0"/>
              <a:t>The driver has instruction on how to drive the car.</a:t>
            </a:r>
          </a:p>
          <a:p>
            <a:r>
              <a:rPr lang="en-GB" dirty="0"/>
              <a:t>The tests laps composes of the out lap and one fast lap. </a:t>
            </a:r>
          </a:p>
          <a:p>
            <a:r>
              <a:rPr lang="en-GB" dirty="0"/>
              <a:t>Once the run I complete, driver feedback is taken, new setup is inputted and data saved.  Job roles are listed below;</a:t>
            </a:r>
          </a:p>
        </p:txBody>
      </p:sp>
      <p:pic>
        <p:nvPicPr>
          <p:cNvPr id="4" name="Picture 3">
            <a:extLst>
              <a:ext uri="{FF2B5EF4-FFF2-40B4-BE49-F238E27FC236}">
                <a16:creationId xmlns:a16="http://schemas.microsoft.com/office/drawing/2014/main" id="{92282BA4-D34A-44F5-BD45-1835036A0340}"/>
              </a:ext>
            </a:extLst>
          </p:cNvPr>
          <p:cNvPicPr>
            <a:picLocks noChangeAspect="1"/>
          </p:cNvPicPr>
          <p:nvPr/>
        </p:nvPicPr>
        <p:blipFill rotWithShape="1">
          <a:blip r:embed="rId3"/>
          <a:srcRect l="26939" t="25646" r="54923" b="59847"/>
          <a:stretch/>
        </p:blipFill>
        <p:spPr>
          <a:xfrm>
            <a:off x="2386304" y="4823927"/>
            <a:ext cx="7419392" cy="1668948"/>
          </a:xfrm>
          <a:prstGeom prst="rect">
            <a:avLst/>
          </a:prstGeom>
        </p:spPr>
      </p:pic>
    </p:spTree>
    <p:extLst>
      <p:ext uri="{BB962C8B-B14F-4D97-AF65-F5344CB8AC3E}">
        <p14:creationId xmlns:p14="http://schemas.microsoft.com/office/powerpoint/2010/main" val="87729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91CA5-F36D-4510-A37D-B7F946772BDF}"/>
              </a:ext>
            </a:extLst>
          </p:cNvPr>
          <p:cNvSpPr>
            <a:spLocks noGrp="1"/>
          </p:cNvSpPr>
          <p:nvPr>
            <p:ph type="title"/>
          </p:nvPr>
        </p:nvSpPr>
        <p:spPr/>
        <p:txBody>
          <a:bodyPr/>
          <a:lstStyle/>
          <a:p>
            <a:r>
              <a:rPr lang="en-GB" dirty="0"/>
              <a:t>Test 2 Schedule </a:t>
            </a:r>
          </a:p>
        </p:txBody>
      </p:sp>
      <p:pic>
        <p:nvPicPr>
          <p:cNvPr id="3" name="Picture 2">
            <a:extLst>
              <a:ext uri="{FF2B5EF4-FFF2-40B4-BE49-F238E27FC236}">
                <a16:creationId xmlns:a16="http://schemas.microsoft.com/office/drawing/2014/main" id="{2ABC336A-F57B-4E3F-9381-DE7CCF121939}"/>
              </a:ext>
            </a:extLst>
          </p:cNvPr>
          <p:cNvPicPr>
            <a:picLocks noChangeAspect="1"/>
          </p:cNvPicPr>
          <p:nvPr/>
        </p:nvPicPr>
        <p:blipFill rotWithShape="1">
          <a:blip r:embed="rId3"/>
          <a:srcRect l="26939" t="42018" r="54923" b="16123"/>
          <a:stretch/>
        </p:blipFill>
        <p:spPr>
          <a:xfrm>
            <a:off x="2386304" y="1677061"/>
            <a:ext cx="7419392" cy="4815814"/>
          </a:xfrm>
          <a:prstGeom prst="rect">
            <a:avLst/>
          </a:prstGeom>
        </p:spPr>
      </p:pic>
    </p:spTree>
    <p:extLst>
      <p:ext uri="{BB962C8B-B14F-4D97-AF65-F5344CB8AC3E}">
        <p14:creationId xmlns:p14="http://schemas.microsoft.com/office/powerpoint/2010/main" val="3756121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6E5A-5DFC-46D7-A48D-EEA2B08FB489}"/>
              </a:ext>
            </a:extLst>
          </p:cNvPr>
          <p:cNvSpPr>
            <a:spLocks noGrp="1"/>
          </p:cNvSpPr>
          <p:nvPr>
            <p:ph type="title"/>
          </p:nvPr>
        </p:nvSpPr>
        <p:spPr/>
        <p:txBody>
          <a:bodyPr/>
          <a:lstStyle/>
          <a:p>
            <a:r>
              <a:rPr lang="en-GB" dirty="0"/>
              <a:t>Test 2 Driver Instructions </a:t>
            </a:r>
          </a:p>
        </p:txBody>
      </p:sp>
      <p:sp>
        <p:nvSpPr>
          <p:cNvPr id="3" name="Content Placeholder 2">
            <a:extLst>
              <a:ext uri="{FF2B5EF4-FFF2-40B4-BE49-F238E27FC236}">
                <a16:creationId xmlns:a16="http://schemas.microsoft.com/office/drawing/2014/main" id="{4098C546-9736-4432-9620-F19B4C215228}"/>
              </a:ext>
            </a:extLst>
          </p:cNvPr>
          <p:cNvSpPr>
            <a:spLocks noGrp="1"/>
          </p:cNvSpPr>
          <p:nvPr>
            <p:ph idx="1"/>
          </p:nvPr>
        </p:nvSpPr>
        <p:spPr/>
        <p:txBody>
          <a:bodyPr/>
          <a:lstStyle/>
          <a:p>
            <a:pPr marL="0" indent="0">
              <a:buNone/>
            </a:pPr>
            <a:r>
              <a:rPr lang="en-GB" dirty="0"/>
              <a:t>The Driver is instructed to do the following:</a:t>
            </a:r>
          </a:p>
          <a:p>
            <a:r>
              <a:rPr lang="en-GB" dirty="0"/>
              <a:t>There would be a out lap then one flying lap per setup.  </a:t>
            </a:r>
          </a:p>
          <a:p>
            <a:r>
              <a:rPr lang="en-GB" dirty="0"/>
              <a:t>Driver is told when the flying lap has started</a:t>
            </a:r>
          </a:p>
          <a:p>
            <a:r>
              <a:rPr lang="en-GB" dirty="0"/>
              <a:t>Driver allowed to have two laps right at the beginning to get comfortable with the simulation vehicle.</a:t>
            </a:r>
          </a:p>
          <a:p>
            <a:r>
              <a:rPr lang="en-GB" dirty="0"/>
              <a:t>Driver told to drive quickly and consistently</a:t>
            </a:r>
          </a:p>
          <a:p>
            <a:r>
              <a:rPr lang="en-GB" dirty="0"/>
              <a:t>Advised driver to not to spin</a:t>
            </a:r>
            <a:endParaRPr lang="en-GB" b="1" dirty="0"/>
          </a:p>
          <a:p>
            <a:r>
              <a:rPr lang="en-GB" dirty="0"/>
              <a:t>Give feedback at the end </a:t>
            </a:r>
          </a:p>
          <a:p>
            <a:endParaRPr lang="en-GB" dirty="0"/>
          </a:p>
        </p:txBody>
      </p:sp>
    </p:spTree>
    <p:extLst>
      <p:ext uri="{BB962C8B-B14F-4D97-AF65-F5344CB8AC3E}">
        <p14:creationId xmlns:p14="http://schemas.microsoft.com/office/powerpoint/2010/main" val="3336251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5633-0E75-463B-912A-A5BF1DD6E0C6}"/>
              </a:ext>
            </a:extLst>
          </p:cNvPr>
          <p:cNvSpPr>
            <a:spLocks noGrp="1"/>
          </p:cNvSpPr>
          <p:nvPr>
            <p:ph type="title"/>
          </p:nvPr>
        </p:nvSpPr>
        <p:spPr/>
        <p:txBody>
          <a:bodyPr/>
          <a:lstStyle/>
          <a:p>
            <a:r>
              <a:rPr lang="en-GB" dirty="0"/>
              <a:t>Aim of the Analysis </a:t>
            </a:r>
          </a:p>
        </p:txBody>
      </p:sp>
      <p:sp>
        <p:nvSpPr>
          <p:cNvPr id="3" name="Content Placeholder 2">
            <a:extLst>
              <a:ext uri="{FF2B5EF4-FFF2-40B4-BE49-F238E27FC236}">
                <a16:creationId xmlns:a16="http://schemas.microsoft.com/office/drawing/2014/main" id="{A25480BA-C7B7-4767-8880-932749AFB01F}"/>
              </a:ext>
            </a:extLst>
          </p:cNvPr>
          <p:cNvSpPr>
            <a:spLocks noGrp="1"/>
          </p:cNvSpPr>
          <p:nvPr>
            <p:ph idx="1"/>
          </p:nvPr>
        </p:nvSpPr>
        <p:spPr/>
        <p:txBody>
          <a:bodyPr/>
          <a:lstStyle/>
          <a:p>
            <a:r>
              <a:rPr lang="en-GB" dirty="0"/>
              <a:t>Conduct a professional and valid test</a:t>
            </a:r>
          </a:p>
          <a:p>
            <a:r>
              <a:rPr lang="en-GB" dirty="0"/>
              <a:t>To gain an understanding of the best vehicle setup by analgising the best lap times. </a:t>
            </a:r>
          </a:p>
          <a:p>
            <a:r>
              <a:rPr lang="en-GB" dirty="0"/>
              <a:t>Understand how wind angles affect the vehicles downforce </a:t>
            </a:r>
          </a:p>
          <a:p>
            <a:r>
              <a:rPr lang="en-GB" dirty="0"/>
              <a:t>Understand how the ride Hight affects the downforce</a:t>
            </a:r>
          </a:p>
          <a:p>
            <a:r>
              <a:rPr lang="en-GB" dirty="0"/>
              <a:t>Understand how breaking and accelerating affects the down force when the wing angles changes</a:t>
            </a:r>
          </a:p>
          <a:p>
            <a:r>
              <a:rPr lang="en-GB" dirty="0"/>
              <a:t>Giving a understanding of where how the centre of pressure affect the vehicles handling. </a:t>
            </a:r>
          </a:p>
        </p:txBody>
      </p:sp>
    </p:spTree>
    <p:extLst>
      <p:ext uri="{BB962C8B-B14F-4D97-AF65-F5344CB8AC3E}">
        <p14:creationId xmlns:p14="http://schemas.microsoft.com/office/powerpoint/2010/main" val="331710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DCE0-059E-48E2-8901-AC3FF50E68EA}"/>
              </a:ext>
            </a:extLst>
          </p:cNvPr>
          <p:cNvSpPr>
            <a:spLocks noGrp="1"/>
          </p:cNvSpPr>
          <p:nvPr>
            <p:ph type="title"/>
          </p:nvPr>
        </p:nvSpPr>
        <p:spPr/>
        <p:txBody>
          <a:bodyPr/>
          <a:lstStyle/>
          <a:p>
            <a:r>
              <a:rPr lang="en-GB" dirty="0"/>
              <a:t>Fastest Lap Times From Test 2</a:t>
            </a:r>
          </a:p>
        </p:txBody>
      </p:sp>
      <p:pic>
        <p:nvPicPr>
          <p:cNvPr id="4" name="Picture 3">
            <a:extLst>
              <a:ext uri="{FF2B5EF4-FFF2-40B4-BE49-F238E27FC236}">
                <a16:creationId xmlns:a16="http://schemas.microsoft.com/office/drawing/2014/main" id="{09E36435-C220-49DB-9B6A-1CDD25FFACDD}"/>
              </a:ext>
            </a:extLst>
          </p:cNvPr>
          <p:cNvPicPr>
            <a:picLocks noChangeAspect="1"/>
          </p:cNvPicPr>
          <p:nvPr/>
        </p:nvPicPr>
        <p:blipFill rotWithShape="1">
          <a:blip r:embed="rId3"/>
          <a:srcRect l="2201" t="21026" r="76923" b="51781"/>
          <a:stretch/>
        </p:blipFill>
        <p:spPr>
          <a:xfrm>
            <a:off x="1002323" y="1941382"/>
            <a:ext cx="10276742" cy="3764825"/>
          </a:xfrm>
          <a:prstGeom prst="rect">
            <a:avLst/>
          </a:prstGeom>
        </p:spPr>
      </p:pic>
    </p:spTree>
    <p:extLst>
      <p:ext uri="{BB962C8B-B14F-4D97-AF65-F5344CB8AC3E}">
        <p14:creationId xmlns:p14="http://schemas.microsoft.com/office/powerpoint/2010/main" val="3600599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939D6-3452-4E2D-A976-4746EC3010CB}"/>
              </a:ext>
            </a:extLst>
          </p:cNvPr>
          <p:cNvSpPr>
            <a:spLocks noGrp="1"/>
          </p:cNvSpPr>
          <p:nvPr>
            <p:ph type="title"/>
          </p:nvPr>
        </p:nvSpPr>
        <p:spPr/>
        <p:txBody>
          <a:bodyPr/>
          <a:lstStyle/>
          <a:p>
            <a:r>
              <a:rPr lang="en-GB" dirty="0"/>
              <a:t>Lift and Drag Calculations </a:t>
            </a:r>
          </a:p>
        </p:txBody>
      </p:sp>
      <p:pic>
        <p:nvPicPr>
          <p:cNvPr id="4" name="Picture 3">
            <a:extLst>
              <a:ext uri="{FF2B5EF4-FFF2-40B4-BE49-F238E27FC236}">
                <a16:creationId xmlns:a16="http://schemas.microsoft.com/office/drawing/2014/main" id="{C8ED2950-DA9F-4074-B348-5FD5EBC8F3B6}"/>
              </a:ext>
            </a:extLst>
          </p:cNvPr>
          <p:cNvPicPr>
            <a:picLocks noChangeAspect="1"/>
          </p:cNvPicPr>
          <p:nvPr/>
        </p:nvPicPr>
        <p:blipFill rotWithShape="1">
          <a:blip r:embed="rId3"/>
          <a:srcRect l="52080" t="20476" r="19552" b="56399"/>
          <a:stretch/>
        </p:blipFill>
        <p:spPr>
          <a:xfrm>
            <a:off x="446942" y="3010378"/>
            <a:ext cx="11298116" cy="2590322"/>
          </a:xfrm>
          <a:prstGeom prst="rect">
            <a:avLst/>
          </a:prstGeom>
        </p:spPr>
      </p:pic>
      <mc:AlternateContent xmlns:mc="http://schemas.openxmlformats.org/markup-compatibility/2006" xmlns:a14="http://schemas.microsoft.com/office/drawing/2010/main">
        <mc:Choice Requires="a14">
          <p:sp>
            <p:nvSpPr>
              <p:cNvPr id="5" name="Rectangle 4">
                <a:extLst>
                  <a:ext uri="{FF2B5EF4-FFF2-40B4-BE49-F238E27FC236}">
                    <a16:creationId xmlns:a16="http://schemas.microsoft.com/office/drawing/2014/main" id="{8CC10BEA-8A2A-40FA-94C3-8FC28E3D3CB0}"/>
                  </a:ext>
                </a:extLst>
              </p:cNvPr>
              <p:cNvSpPr/>
              <p:nvPr/>
            </p:nvSpPr>
            <p:spPr>
              <a:xfrm>
                <a:off x="357553" y="1690688"/>
                <a:ext cx="6096000" cy="910634"/>
              </a:xfrm>
              <a:prstGeom prst="rect">
                <a:avLst/>
              </a:prstGeom>
            </p:spPr>
            <p:txBody>
              <a:bodyPr>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𝐴𝑒𝑟𝑜</m:t>
                      </m:r>
                      <m:r>
                        <a:rPr lang="en-GB" i="0">
                          <a:latin typeface="Cambria Math" panose="02040503050406030204" pitchFamily="18" charset="0"/>
                        </a:rPr>
                        <m:t> </m:t>
                      </m:r>
                      <m:r>
                        <a:rPr lang="en-GB" i="1">
                          <a:latin typeface="Cambria Math" panose="02040503050406030204" pitchFamily="18" charset="0"/>
                        </a:rPr>
                        <m:t>𝐷𝑦𝑛𝑎𝑚𝑖𝑐</m:t>
                      </m:r>
                      <m:r>
                        <a:rPr lang="en-GB" i="0">
                          <a:latin typeface="Cambria Math" panose="02040503050406030204" pitchFamily="18" charset="0"/>
                        </a:rPr>
                        <m:t> </m:t>
                      </m:r>
                      <m:r>
                        <a:rPr lang="en-GB" i="1">
                          <a:latin typeface="Cambria Math" panose="02040503050406030204" pitchFamily="18" charset="0"/>
                        </a:rPr>
                        <m:t>𝑟𝑒𝑠𝑖𝑠𝑎𝑡𝑛𝑐𝑒</m:t>
                      </m:r>
                      <m:r>
                        <a:rPr lang="en-GB" i="0">
                          <a:latin typeface="Cambria Math" panose="02040503050406030204" pitchFamily="18" charset="0"/>
                        </a:rPr>
                        <m:t>=0.5 ×</m:t>
                      </m:r>
                      <m:r>
                        <a:rPr lang="en-GB" i="1">
                          <a:latin typeface="Cambria Math" panose="02040503050406030204" pitchFamily="18" charset="0"/>
                        </a:rPr>
                        <m:t>𝐹𝑟𝑜𝑛𝑡</m:t>
                      </m:r>
                      <m:r>
                        <a:rPr lang="en-GB" i="0">
                          <a:latin typeface="Cambria Math" panose="02040503050406030204" pitchFamily="18" charset="0"/>
                        </a:rPr>
                        <m:t> </m:t>
                      </m:r>
                      <m:r>
                        <a:rPr lang="en-GB" i="1">
                          <a:latin typeface="Cambria Math" panose="02040503050406030204" pitchFamily="18" charset="0"/>
                        </a:rPr>
                        <m:t>𝑎𝑟𝑒𝑎</m:t>
                      </m:r>
                      <m:r>
                        <a:rPr lang="en-GB" i="0">
                          <a:latin typeface="Cambria Math" panose="02040503050406030204" pitchFamily="18" charset="0"/>
                        </a:rPr>
                        <m:t> ×</m:t>
                      </m:r>
                      <m:r>
                        <a:rPr lang="en-GB" i="1">
                          <a:latin typeface="Cambria Math" panose="02040503050406030204" pitchFamily="18" charset="0"/>
                        </a:rPr>
                        <m:t>𝑐𝑜𝑒𝑓𝑓𝑖𝑐𝑖𝑒𝑛𝑡</m:t>
                      </m:r>
                      <m:r>
                        <a:rPr lang="en-GB" i="0">
                          <a:latin typeface="Cambria Math" panose="02040503050406030204" pitchFamily="18" charset="0"/>
                        </a:rPr>
                        <m:t> </m:t>
                      </m:r>
                      <m:r>
                        <a:rPr lang="en-GB" i="1">
                          <a:latin typeface="Cambria Math" panose="02040503050406030204" pitchFamily="18" charset="0"/>
                        </a:rPr>
                        <m:t>𝑜𝑓</m:t>
                      </m:r>
                      <m:r>
                        <a:rPr lang="en-GB" i="0">
                          <a:latin typeface="Cambria Math" panose="02040503050406030204" pitchFamily="18" charset="0"/>
                        </a:rPr>
                        <m:t> </m:t>
                      </m:r>
                      <m:r>
                        <a:rPr lang="en-GB" i="1">
                          <a:latin typeface="Cambria Math" panose="02040503050406030204" pitchFamily="18" charset="0"/>
                        </a:rPr>
                        <m:t>𝑑𝑟𝑎𝑔</m:t>
                      </m:r>
                      <m:r>
                        <a:rPr lang="en-GB" i="0">
                          <a:latin typeface="Cambria Math" panose="02040503050406030204" pitchFamily="18" charset="0"/>
                        </a:rPr>
                        <m:t>  ×</m:t>
                      </m:r>
                      <m:r>
                        <a:rPr lang="en-GB" i="1">
                          <a:latin typeface="Cambria Math" panose="02040503050406030204" pitchFamily="18" charset="0"/>
                        </a:rPr>
                        <m:t>𝑑𝑒𝑛𝑠𝑖𝑡𝑦</m:t>
                      </m:r>
                      <m:r>
                        <a:rPr lang="en-GB" i="0">
                          <a:latin typeface="Cambria Math" panose="02040503050406030204" pitchFamily="18" charset="0"/>
                        </a:rPr>
                        <m:t> </m:t>
                      </m:r>
                      <m:r>
                        <a:rPr lang="en-GB" i="1">
                          <a:latin typeface="Cambria Math" panose="02040503050406030204" pitchFamily="18" charset="0"/>
                        </a:rPr>
                        <m:t>𝑜𝑓</m:t>
                      </m:r>
                      <m:r>
                        <a:rPr lang="en-GB" i="0">
                          <a:latin typeface="Cambria Math" panose="02040503050406030204" pitchFamily="18" charset="0"/>
                        </a:rPr>
                        <m:t> </m:t>
                      </m:r>
                      <m:r>
                        <a:rPr lang="en-GB" i="1">
                          <a:latin typeface="Cambria Math" panose="02040503050406030204" pitchFamily="18" charset="0"/>
                        </a:rPr>
                        <m:t>𝑎𝑖𝑟</m:t>
                      </m:r>
                      <m:r>
                        <a:rPr lang="en-GB" i="0">
                          <a:latin typeface="Cambria Math" panose="02040503050406030204" pitchFamily="18" charset="0"/>
                        </a:rPr>
                        <m:t> ×</m:t>
                      </m:r>
                      <m:sSup>
                        <m:sSupPr>
                          <m:ctrlPr>
                            <a:rPr lang="en-GB" i="1">
                              <a:latin typeface="Cambria Math" panose="02040503050406030204" pitchFamily="18" charset="0"/>
                            </a:rPr>
                          </m:ctrlPr>
                        </m:sSupPr>
                        <m:e>
                          <m:r>
                            <a:rPr lang="en-GB" i="1">
                              <a:latin typeface="Cambria Math" panose="02040503050406030204" pitchFamily="18" charset="0"/>
                            </a:rPr>
                            <m:t>𝑣𝑒𝑙𝑜𝑐𝑖𝑡𝑦</m:t>
                          </m:r>
                          <m:r>
                            <a:rPr lang="en-GB" i="0">
                              <a:latin typeface="Cambria Math" panose="02040503050406030204" pitchFamily="18" charset="0"/>
                            </a:rPr>
                            <m:t> </m:t>
                          </m:r>
                        </m:e>
                        <m:sup>
                          <m:r>
                            <a:rPr lang="en-GB" i="0">
                              <a:latin typeface="Cambria Math" panose="02040503050406030204" pitchFamily="18" charset="0"/>
                            </a:rPr>
                            <m:t>2</m:t>
                          </m:r>
                        </m:sup>
                      </m:sSup>
                    </m:oMath>
                  </m:oMathPara>
                </a14:m>
                <a:endParaRPr lang="en-GB" dirty="0"/>
              </a:p>
            </p:txBody>
          </p:sp>
        </mc:Choice>
        <mc:Fallback xmlns="">
          <p:sp>
            <p:nvSpPr>
              <p:cNvPr id="5" name="Rectangle 4">
                <a:extLst>
                  <a:ext uri="{FF2B5EF4-FFF2-40B4-BE49-F238E27FC236}">
                    <a16:creationId xmlns:a16="http://schemas.microsoft.com/office/drawing/2014/main" id="{8CC10BEA-8A2A-40FA-94C3-8FC28E3D3CB0}"/>
                  </a:ext>
                </a:extLst>
              </p:cNvPr>
              <p:cNvSpPr>
                <a:spLocks noRot="1" noChangeAspect="1" noMove="1" noResize="1" noEditPoints="1" noAdjustHandles="1" noChangeArrowheads="1" noChangeShapeType="1" noTextEdit="1"/>
              </p:cNvSpPr>
              <p:nvPr/>
            </p:nvSpPr>
            <p:spPr>
              <a:xfrm>
                <a:off x="357553" y="1690688"/>
                <a:ext cx="6096000" cy="910634"/>
              </a:xfrm>
              <a:prstGeom prst="rect">
                <a:avLst/>
              </a:prstGeom>
              <a:blipFill>
                <a:blip r:embed="rId4"/>
                <a:stretch>
                  <a:fillRect b="-4667"/>
                </a:stretch>
              </a:blipFill>
            </p:spPr>
            <p:txBody>
              <a:bodyPr/>
              <a:lstStyle/>
              <a:p>
                <a:r>
                  <a:rPr lang="en-GB">
                    <a:noFill/>
                  </a:rPr>
                  <a:t> </a:t>
                </a:r>
              </a:p>
            </p:txBody>
          </p:sp>
        </mc:Fallback>
      </mc:AlternateContent>
    </p:spTree>
    <p:extLst>
      <p:ext uri="{BB962C8B-B14F-4D97-AF65-F5344CB8AC3E}">
        <p14:creationId xmlns:p14="http://schemas.microsoft.com/office/powerpoint/2010/main" val="42374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AE2E-444B-4CA6-92BB-A8E1CB95CBAF}"/>
              </a:ext>
            </a:extLst>
          </p:cNvPr>
          <p:cNvSpPr>
            <a:spLocks noGrp="1"/>
          </p:cNvSpPr>
          <p:nvPr>
            <p:ph type="title"/>
          </p:nvPr>
        </p:nvSpPr>
        <p:spPr/>
        <p:txBody>
          <a:bodyPr/>
          <a:lstStyle/>
          <a:p>
            <a:r>
              <a:rPr lang="en-GB" dirty="0"/>
              <a:t>Total lift and Drag for Data Traces </a:t>
            </a:r>
          </a:p>
        </p:txBody>
      </p:sp>
      <p:pic>
        <p:nvPicPr>
          <p:cNvPr id="5" name="Picture 4">
            <a:extLst>
              <a:ext uri="{FF2B5EF4-FFF2-40B4-BE49-F238E27FC236}">
                <a16:creationId xmlns:a16="http://schemas.microsoft.com/office/drawing/2014/main" id="{BB17014E-D5F6-4A42-BCCB-E38C8383F1DB}"/>
              </a:ext>
            </a:extLst>
          </p:cNvPr>
          <p:cNvPicPr>
            <a:picLocks noChangeAspect="1"/>
          </p:cNvPicPr>
          <p:nvPr/>
        </p:nvPicPr>
        <p:blipFill rotWithShape="1">
          <a:blip r:embed="rId3"/>
          <a:srcRect l="783" t="15273" r="56456" b="19453"/>
          <a:stretch/>
        </p:blipFill>
        <p:spPr>
          <a:xfrm>
            <a:off x="1558119" y="2210937"/>
            <a:ext cx="9075762" cy="3896402"/>
          </a:xfrm>
          <a:prstGeom prst="rect">
            <a:avLst/>
          </a:prstGeom>
        </p:spPr>
      </p:pic>
    </p:spTree>
    <p:extLst>
      <p:ext uri="{BB962C8B-B14F-4D97-AF65-F5344CB8AC3E}">
        <p14:creationId xmlns:p14="http://schemas.microsoft.com/office/powerpoint/2010/main" val="973650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AE2E-444B-4CA6-92BB-A8E1CB95CBAF}"/>
              </a:ext>
            </a:extLst>
          </p:cNvPr>
          <p:cNvSpPr>
            <a:spLocks noGrp="1"/>
          </p:cNvSpPr>
          <p:nvPr>
            <p:ph type="title"/>
          </p:nvPr>
        </p:nvSpPr>
        <p:spPr/>
        <p:txBody>
          <a:bodyPr/>
          <a:lstStyle/>
          <a:p>
            <a:r>
              <a:rPr lang="en-GB" dirty="0"/>
              <a:t>Total lift Vs Speed Scatter X-Y Plot </a:t>
            </a:r>
          </a:p>
        </p:txBody>
      </p:sp>
      <p:pic>
        <p:nvPicPr>
          <p:cNvPr id="4" name="Picture 3">
            <a:extLst>
              <a:ext uri="{FF2B5EF4-FFF2-40B4-BE49-F238E27FC236}">
                <a16:creationId xmlns:a16="http://schemas.microsoft.com/office/drawing/2014/main" id="{B369A9CA-FFD9-4E54-926A-8888A889898B}"/>
              </a:ext>
            </a:extLst>
          </p:cNvPr>
          <p:cNvPicPr>
            <a:picLocks noChangeAspect="1"/>
          </p:cNvPicPr>
          <p:nvPr/>
        </p:nvPicPr>
        <p:blipFill rotWithShape="1">
          <a:blip r:embed="rId3"/>
          <a:srcRect l="3979" t="21292" r="61505" b="14490"/>
          <a:stretch/>
        </p:blipFill>
        <p:spPr>
          <a:xfrm>
            <a:off x="1771380" y="2075576"/>
            <a:ext cx="8649239" cy="4525985"/>
          </a:xfrm>
          <a:prstGeom prst="rect">
            <a:avLst/>
          </a:prstGeom>
        </p:spPr>
      </p:pic>
      <p:sp>
        <p:nvSpPr>
          <p:cNvPr id="6" name="TextBox 5">
            <a:extLst>
              <a:ext uri="{FF2B5EF4-FFF2-40B4-BE49-F238E27FC236}">
                <a16:creationId xmlns:a16="http://schemas.microsoft.com/office/drawing/2014/main" id="{75AE47CC-F1E9-4297-AB30-74FF5C89BC96}"/>
              </a:ext>
            </a:extLst>
          </p:cNvPr>
          <p:cNvSpPr txBox="1"/>
          <p:nvPr/>
        </p:nvSpPr>
        <p:spPr>
          <a:xfrm>
            <a:off x="4423911" y="1513800"/>
            <a:ext cx="3344176" cy="369332"/>
          </a:xfrm>
          <a:prstGeom prst="rect">
            <a:avLst/>
          </a:prstGeom>
          <a:noFill/>
        </p:spPr>
        <p:txBody>
          <a:bodyPr wrap="square" rtlCol="0">
            <a:spAutoFit/>
          </a:bodyPr>
          <a:lstStyle/>
          <a:p>
            <a:pPr algn="ctr"/>
            <a:r>
              <a:rPr lang="en-GB" dirty="0"/>
              <a:t>Red Setup AA1 &amp; Setup Black AA2 </a:t>
            </a:r>
          </a:p>
        </p:txBody>
      </p:sp>
      <p:sp>
        <p:nvSpPr>
          <p:cNvPr id="10" name="Freeform: Shape 9">
            <a:extLst>
              <a:ext uri="{FF2B5EF4-FFF2-40B4-BE49-F238E27FC236}">
                <a16:creationId xmlns:a16="http://schemas.microsoft.com/office/drawing/2014/main" id="{87CEC1FF-8FE0-470A-927C-6AD2849B22F0}"/>
              </a:ext>
            </a:extLst>
          </p:cNvPr>
          <p:cNvSpPr/>
          <p:nvPr/>
        </p:nvSpPr>
        <p:spPr>
          <a:xfrm>
            <a:off x="2083557" y="2470245"/>
            <a:ext cx="8024884" cy="3466531"/>
          </a:xfrm>
          <a:custGeom>
            <a:avLst/>
            <a:gdLst>
              <a:gd name="connsiteX0" fmla="*/ 0 w 8024884"/>
              <a:gd name="connsiteY0" fmla="*/ 3466531 h 3466531"/>
              <a:gd name="connsiteX1" fmla="*/ 4503761 w 8024884"/>
              <a:gd name="connsiteY1" fmla="*/ 2169994 h 3466531"/>
              <a:gd name="connsiteX2" fmla="*/ 8024884 w 8024884"/>
              <a:gd name="connsiteY2" fmla="*/ 0 h 3466531"/>
            </a:gdLst>
            <a:ahLst/>
            <a:cxnLst>
              <a:cxn ang="0">
                <a:pos x="connsiteX0" y="connsiteY0"/>
              </a:cxn>
              <a:cxn ang="0">
                <a:pos x="connsiteX1" y="connsiteY1"/>
              </a:cxn>
              <a:cxn ang="0">
                <a:pos x="connsiteX2" y="connsiteY2"/>
              </a:cxn>
            </a:cxnLst>
            <a:rect l="l" t="t" r="r" b="b"/>
            <a:pathLst>
              <a:path w="8024884" h="3466531">
                <a:moveTo>
                  <a:pt x="0" y="3466531"/>
                </a:moveTo>
                <a:cubicBezTo>
                  <a:pt x="1583140" y="3107140"/>
                  <a:pt x="3166280" y="2747749"/>
                  <a:pt x="4503761" y="2169994"/>
                </a:cubicBezTo>
                <a:cubicBezTo>
                  <a:pt x="5841242" y="1592239"/>
                  <a:pt x="7449403" y="366215"/>
                  <a:pt x="8024884" y="0"/>
                </a:cubicBezTo>
              </a:path>
            </a:pathLst>
          </a:custGeom>
          <a:ln w="76200"/>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2" name="Freeform: Shape 11">
            <a:extLst>
              <a:ext uri="{FF2B5EF4-FFF2-40B4-BE49-F238E27FC236}">
                <a16:creationId xmlns:a16="http://schemas.microsoft.com/office/drawing/2014/main" id="{0B09DE1A-9AAD-4504-A3C9-FC74EEB9AABB}"/>
              </a:ext>
            </a:extLst>
          </p:cNvPr>
          <p:cNvSpPr/>
          <p:nvPr/>
        </p:nvSpPr>
        <p:spPr>
          <a:xfrm>
            <a:off x="2088107" y="2688609"/>
            <a:ext cx="8243248" cy="3234519"/>
          </a:xfrm>
          <a:custGeom>
            <a:avLst/>
            <a:gdLst>
              <a:gd name="connsiteX0" fmla="*/ 0 w 8243248"/>
              <a:gd name="connsiteY0" fmla="*/ 3234519 h 3234519"/>
              <a:gd name="connsiteX1" fmla="*/ 4626592 w 8243248"/>
              <a:gd name="connsiteY1" fmla="*/ 2156346 h 3234519"/>
              <a:gd name="connsiteX2" fmla="*/ 8243248 w 8243248"/>
              <a:gd name="connsiteY2" fmla="*/ 0 h 3234519"/>
            </a:gdLst>
            <a:ahLst/>
            <a:cxnLst>
              <a:cxn ang="0">
                <a:pos x="connsiteX0" y="connsiteY0"/>
              </a:cxn>
              <a:cxn ang="0">
                <a:pos x="connsiteX1" y="connsiteY1"/>
              </a:cxn>
              <a:cxn ang="0">
                <a:pos x="connsiteX2" y="connsiteY2"/>
              </a:cxn>
            </a:cxnLst>
            <a:rect l="l" t="t" r="r" b="b"/>
            <a:pathLst>
              <a:path w="8243248" h="3234519">
                <a:moveTo>
                  <a:pt x="0" y="3234519"/>
                </a:moveTo>
                <a:cubicBezTo>
                  <a:pt x="1626358" y="2964975"/>
                  <a:pt x="3252717" y="2695432"/>
                  <a:pt x="4626592" y="2156346"/>
                </a:cubicBezTo>
                <a:cubicBezTo>
                  <a:pt x="6000467" y="1617260"/>
                  <a:pt x="7585881" y="363940"/>
                  <a:pt x="8243248" y="0"/>
                </a:cubicBez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8262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AE2E-444B-4CA6-92BB-A8E1CB95CBAF}"/>
              </a:ext>
            </a:extLst>
          </p:cNvPr>
          <p:cNvSpPr>
            <a:spLocks noGrp="1"/>
          </p:cNvSpPr>
          <p:nvPr>
            <p:ph type="title"/>
          </p:nvPr>
        </p:nvSpPr>
        <p:spPr/>
        <p:txBody>
          <a:bodyPr/>
          <a:lstStyle/>
          <a:p>
            <a:r>
              <a:rPr lang="en-GB" dirty="0"/>
              <a:t>Total lift Vs Speed Scatter X-Y Plot </a:t>
            </a:r>
          </a:p>
        </p:txBody>
      </p:sp>
      <p:pic>
        <p:nvPicPr>
          <p:cNvPr id="3" name="Picture 2">
            <a:extLst>
              <a:ext uri="{FF2B5EF4-FFF2-40B4-BE49-F238E27FC236}">
                <a16:creationId xmlns:a16="http://schemas.microsoft.com/office/drawing/2014/main" id="{FFC143FB-823D-485A-9CC9-146379F148FE}"/>
              </a:ext>
            </a:extLst>
          </p:cNvPr>
          <p:cNvPicPr>
            <a:picLocks noChangeAspect="1"/>
          </p:cNvPicPr>
          <p:nvPr/>
        </p:nvPicPr>
        <p:blipFill rotWithShape="1">
          <a:blip r:embed="rId3"/>
          <a:srcRect l="4132" t="20421" r="61352" b="15034"/>
          <a:stretch/>
        </p:blipFill>
        <p:spPr>
          <a:xfrm>
            <a:off x="1526598" y="1875354"/>
            <a:ext cx="9138803" cy="4806565"/>
          </a:xfrm>
          <a:prstGeom prst="rect">
            <a:avLst/>
          </a:prstGeom>
        </p:spPr>
      </p:pic>
      <p:sp>
        <p:nvSpPr>
          <p:cNvPr id="7" name="TextBox 6">
            <a:extLst>
              <a:ext uri="{FF2B5EF4-FFF2-40B4-BE49-F238E27FC236}">
                <a16:creationId xmlns:a16="http://schemas.microsoft.com/office/drawing/2014/main" id="{493961CB-7FC0-40CF-9D2C-4A800DB7AD4F}"/>
              </a:ext>
            </a:extLst>
          </p:cNvPr>
          <p:cNvSpPr txBox="1"/>
          <p:nvPr/>
        </p:nvSpPr>
        <p:spPr>
          <a:xfrm>
            <a:off x="4271570" y="1506022"/>
            <a:ext cx="3344176" cy="369332"/>
          </a:xfrm>
          <a:prstGeom prst="rect">
            <a:avLst/>
          </a:prstGeom>
          <a:noFill/>
        </p:spPr>
        <p:txBody>
          <a:bodyPr wrap="square" rtlCol="0">
            <a:spAutoFit/>
          </a:bodyPr>
          <a:lstStyle/>
          <a:p>
            <a:pPr algn="ctr"/>
            <a:r>
              <a:rPr lang="en-GB" dirty="0"/>
              <a:t>Red Setup AA3 &amp; Setup Black AA4 </a:t>
            </a:r>
          </a:p>
        </p:txBody>
      </p:sp>
    </p:spTree>
    <p:extLst>
      <p:ext uri="{BB962C8B-B14F-4D97-AF65-F5344CB8AC3E}">
        <p14:creationId xmlns:p14="http://schemas.microsoft.com/office/powerpoint/2010/main" val="3631798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AE2E-444B-4CA6-92BB-A8E1CB95CBAF}"/>
              </a:ext>
            </a:extLst>
          </p:cNvPr>
          <p:cNvSpPr>
            <a:spLocks noGrp="1"/>
          </p:cNvSpPr>
          <p:nvPr>
            <p:ph type="title"/>
          </p:nvPr>
        </p:nvSpPr>
        <p:spPr/>
        <p:txBody>
          <a:bodyPr/>
          <a:lstStyle/>
          <a:p>
            <a:r>
              <a:rPr lang="en-GB" dirty="0"/>
              <a:t>Total lift Vs Speed Scatter X-Y Plot </a:t>
            </a:r>
          </a:p>
        </p:txBody>
      </p:sp>
      <p:sp>
        <p:nvSpPr>
          <p:cNvPr id="6" name="TextBox 5">
            <a:extLst>
              <a:ext uri="{FF2B5EF4-FFF2-40B4-BE49-F238E27FC236}">
                <a16:creationId xmlns:a16="http://schemas.microsoft.com/office/drawing/2014/main" id="{75AE47CC-F1E9-4297-AB30-74FF5C89BC96}"/>
              </a:ext>
            </a:extLst>
          </p:cNvPr>
          <p:cNvSpPr txBox="1"/>
          <p:nvPr/>
        </p:nvSpPr>
        <p:spPr>
          <a:xfrm>
            <a:off x="4409330" y="1690688"/>
            <a:ext cx="3373337" cy="369332"/>
          </a:xfrm>
          <a:prstGeom prst="rect">
            <a:avLst/>
          </a:prstGeom>
          <a:noFill/>
        </p:spPr>
        <p:txBody>
          <a:bodyPr wrap="square" rtlCol="0">
            <a:spAutoFit/>
          </a:bodyPr>
          <a:lstStyle/>
          <a:p>
            <a:pPr algn="ctr"/>
            <a:r>
              <a:rPr lang="en-GB" dirty="0"/>
              <a:t>Red Setup AA5 &amp; Black Setup AA6 </a:t>
            </a:r>
          </a:p>
        </p:txBody>
      </p:sp>
      <p:pic>
        <p:nvPicPr>
          <p:cNvPr id="3" name="Picture 2">
            <a:extLst>
              <a:ext uri="{FF2B5EF4-FFF2-40B4-BE49-F238E27FC236}">
                <a16:creationId xmlns:a16="http://schemas.microsoft.com/office/drawing/2014/main" id="{502E94E5-574D-45D7-A57D-0A223A418171}"/>
              </a:ext>
            </a:extLst>
          </p:cNvPr>
          <p:cNvPicPr>
            <a:picLocks noChangeAspect="1"/>
          </p:cNvPicPr>
          <p:nvPr/>
        </p:nvPicPr>
        <p:blipFill rotWithShape="1">
          <a:blip r:embed="rId3"/>
          <a:srcRect l="3979" t="20205" r="61276" b="15306"/>
          <a:stretch/>
        </p:blipFill>
        <p:spPr>
          <a:xfrm>
            <a:off x="1837005" y="2202024"/>
            <a:ext cx="8517989" cy="4446615"/>
          </a:xfrm>
          <a:prstGeom prst="rect">
            <a:avLst/>
          </a:prstGeom>
        </p:spPr>
      </p:pic>
      <p:sp>
        <p:nvSpPr>
          <p:cNvPr id="4" name="Freeform: Shape 3">
            <a:extLst>
              <a:ext uri="{FF2B5EF4-FFF2-40B4-BE49-F238E27FC236}">
                <a16:creationId xmlns:a16="http://schemas.microsoft.com/office/drawing/2014/main" id="{299BF4FA-64D5-40A7-BF1D-A5F3364C73C4}"/>
              </a:ext>
            </a:extLst>
          </p:cNvPr>
          <p:cNvSpPr/>
          <p:nvPr/>
        </p:nvSpPr>
        <p:spPr>
          <a:xfrm>
            <a:off x="2156346" y="2825087"/>
            <a:ext cx="7710985" cy="3179928"/>
          </a:xfrm>
          <a:custGeom>
            <a:avLst/>
            <a:gdLst>
              <a:gd name="connsiteX0" fmla="*/ 0 w 7710985"/>
              <a:gd name="connsiteY0" fmla="*/ 3179928 h 3179928"/>
              <a:gd name="connsiteX1" fmla="*/ 4285397 w 7710985"/>
              <a:gd name="connsiteY1" fmla="*/ 1937982 h 3179928"/>
              <a:gd name="connsiteX2" fmla="*/ 7710985 w 7710985"/>
              <a:gd name="connsiteY2" fmla="*/ 0 h 3179928"/>
            </a:gdLst>
            <a:ahLst/>
            <a:cxnLst>
              <a:cxn ang="0">
                <a:pos x="connsiteX0" y="connsiteY0"/>
              </a:cxn>
              <a:cxn ang="0">
                <a:pos x="connsiteX1" y="connsiteY1"/>
              </a:cxn>
              <a:cxn ang="0">
                <a:pos x="connsiteX2" y="connsiteY2"/>
              </a:cxn>
            </a:cxnLst>
            <a:rect l="l" t="t" r="r" b="b"/>
            <a:pathLst>
              <a:path w="7710985" h="3179928">
                <a:moveTo>
                  <a:pt x="0" y="3179928"/>
                </a:moveTo>
                <a:cubicBezTo>
                  <a:pt x="1500116" y="2823949"/>
                  <a:pt x="3000233" y="2467970"/>
                  <a:pt x="4285397" y="1937982"/>
                </a:cubicBezTo>
                <a:cubicBezTo>
                  <a:pt x="5570561" y="1407994"/>
                  <a:pt x="7155976" y="322997"/>
                  <a:pt x="7710985" y="0"/>
                </a:cubicBezTo>
              </a:path>
            </a:pathLst>
          </a:custGeom>
          <a:ln w="76200"/>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8" name="Freeform: Shape 7">
            <a:extLst>
              <a:ext uri="{FF2B5EF4-FFF2-40B4-BE49-F238E27FC236}">
                <a16:creationId xmlns:a16="http://schemas.microsoft.com/office/drawing/2014/main" id="{FA8D1EAA-D1AF-431F-B429-672A5A7D6A3A}"/>
              </a:ext>
            </a:extLst>
          </p:cNvPr>
          <p:cNvSpPr/>
          <p:nvPr/>
        </p:nvSpPr>
        <p:spPr>
          <a:xfrm>
            <a:off x="2156346" y="3643952"/>
            <a:ext cx="8079475" cy="2361063"/>
          </a:xfrm>
          <a:custGeom>
            <a:avLst/>
            <a:gdLst>
              <a:gd name="connsiteX0" fmla="*/ 0 w 8079475"/>
              <a:gd name="connsiteY0" fmla="*/ 2361063 h 2361063"/>
              <a:gd name="connsiteX1" fmla="*/ 4804012 w 8079475"/>
              <a:gd name="connsiteY1" fmla="*/ 1446663 h 2361063"/>
              <a:gd name="connsiteX2" fmla="*/ 8079475 w 8079475"/>
              <a:gd name="connsiteY2" fmla="*/ 0 h 2361063"/>
            </a:gdLst>
            <a:ahLst/>
            <a:cxnLst>
              <a:cxn ang="0">
                <a:pos x="connsiteX0" y="connsiteY0"/>
              </a:cxn>
              <a:cxn ang="0">
                <a:pos x="connsiteX1" y="connsiteY1"/>
              </a:cxn>
              <a:cxn ang="0">
                <a:pos x="connsiteX2" y="connsiteY2"/>
              </a:cxn>
            </a:cxnLst>
            <a:rect l="l" t="t" r="r" b="b"/>
            <a:pathLst>
              <a:path w="8079475" h="2361063">
                <a:moveTo>
                  <a:pt x="0" y="2361063"/>
                </a:moveTo>
                <a:cubicBezTo>
                  <a:pt x="1728716" y="2100618"/>
                  <a:pt x="3457433" y="1840173"/>
                  <a:pt x="4804012" y="1446663"/>
                </a:cubicBezTo>
                <a:cubicBezTo>
                  <a:pt x="6150591" y="1053153"/>
                  <a:pt x="7592705" y="304800"/>
                  <a:pt x="8079475" y="0"/>
                </a:cubicBez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4399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AE2E-444B-4CA6-92BB-A8E1CB95CBAF}"/>
              </a:ext>
            </a:extLst>
          </p:cNvPr>
          <p:cNvSpPr>
            <a:spLocks noGrp="1"/>
          </p:cNvSpPr>
          <p:nvPr>
            <p:ph type="title"/>
          </p:nvPr>
        </p:nvSpPr>
        <p:spPr/>
        <p:txBody>
          <a:bodyPr/>
          <a:lstStyle/>
          <a:p>
            <a:r>
              <a:rPr lang="en-GB" dirty="0"/>
              <a:t>Total lift Vs Speed Scatter X-Y Plot </a:t>
            </a:r>
          </a:p>
        </p:txBody>
      </p:sp>
      <p:sp>
        <p:nvSpPr>
          <p:cNvPr id="7" name="TextBox 6">
            <a:extLst>
              <a:ext uri="{FF2B5EF4-FFF2-40B4-BE49-F238E27FC236}">
                <a16:creationId xmlns:a16="http://schemas.microsoft.com/office/drawing/2014/main" id="{1CF9AFD6-4672-4FAE-97B5-8CBB354ED80D}"/>
              </a:ext>
            </a:extLst>
          </p:cNvPr>
          <p:cNvSpPr txBox="1"/>
          <p:nvPr/>
        </p:nvSpPr>
        <p:spPr>
          <a:xfrm>
            <a:off x="3442915" y="1690688"/>
            <a:ext cx="5306170" cy="369332"/>
          </a:xfrm>
          <a:prstGeom prst="rect">
            <a:avLst/>
          </a:prstGeom>
          <a:noFill/>
        </p:spPr>
        <p:txBody>
          <a:bodyPr wrap="square" rtlCol="0">
            <a:spAutoFit/>
          </a:bodyPr>
          <a:lstStyle/>
          <a:p>
            <a:pPr algn="ctr"/>
            <a:r>
              <a:rPr lang="en-GB" dirty="0"/>
              <a:t>Red Setup AA7 , Setup Black AA8 &amp; Green Setup AA9</a:t>
            </a:r>
          </a:p>
        </p:txBody>
      </p:sp>
      <p:pic>
        <p:nvPicPr>
          <p:cNvPr id="4" name="Picture 3">
            <a:extLst>
              <a:ext uri="{FF2B5EF4-FFF2-40B4-BE49-F238E27FC236}">
                <a16:creationId xmlns:a16="http://schemas.microsoft.com/office/drawing/2014/main" id="{A886DE30-57DE-45C9-9D63-427F7CEA6A82}"/>
              </a:ext>
            </a:extLst>
          </p:cNvPr>
          <p:cNvPicPr>
            <a:picLocks noChangeAspect="1"/>
          </p:cNvPicPr>
          <p:nvPr/>
        </p:nvPicPr>
        <p:blipFill rotWithShape="1">
          <a:blip r:embed="rId3"/>
          <a:srcRect l="3125" t="19630" r="62187" b="15556"/>
          <a:stretch/>
        </p:blipFill>
        <p:spPr>
          <a:xfrm>
            <a:off x="2082800" y="2274797"/>
            <a:ext cx="8026400" cy="4218078"/>
          </a:xfrm>
          <a:prstGeom prst="rect">
            <a:avLst/>
          </a:prstGeom>
        </p:spPr>
      </p:pic>
      <p:sp>
        <p:nvSpPr>
          <p:cNvPr id="8" name="Freeform: Shape 7">
            <a:extLst>
              <a:ext uri="{FF2B5EF4-FFF2-40B4-BE49-F238E27FC236}">
                <a16:creationId xmlns:a16="http://schemas.microsoft.com/office/drawing/2014/main" id="{95CB0BAC-EEEF-401E-B150-17D175A4E357}"/>
              </a:ext>
            </a:extLst>
          </p:cNvPr>
          <p:cNvSpPr/>
          <p:nvPr/>
        </p:nvSpPr>
        <p:spPr>
          <a:xfrm>
            <a:off x="2374900" y="2476500"/>
            <a:ext cx="7442200" cy="3175000"/>
          </a:xfrm>
          <a:custGeom>
            <a:avLst/>
            <a:gdLst>
              <a:gd name="connsiteX0" fmla="*/ 0 w 7378700"/>
              <a:gd name="connsiteY0" fmla="*/ 2971800 h 2971800"/>
              <a:gd name="connsiteX1" fmla="*/ 4419600 w 7378700"/>
              <a:gd name="connsiteY1" fmla="*/ 1752600 h 2971800"/>
              <a:gd name="connsiteX2" fmla="*/ 7378700 w 7378700"/>
              <a:gd name="connsiteY2" fmla="*/ 0 h 2971800"/>
            </a:gdLst>
            <a:ahLst/>
            <a:cxnLst>
              <a:cxn ang="0">
                <a:pos x="connsiteX0" y="connsiteY0"/>
              </a:cxn>
              <a:cxn ang="0">
                <a:pos x="connsiteX1" y="connsiteY1"/>
              </a:cxn>
              <a:cxn ang="0">
                <a:pos x="connsiteX2" y="connsiteY2"/>
              </a:cxn>
            </a:cxnLst>
            <a:rect l="l" t="t" r="r" b="b"/>
            <a:pathLst>
              <a:path w="7378700" h="2971800">
                <a:moveTo>
                  <a:pt x="0" y="2971800"/>
                </a:moveTo>
                <a:cubicBezTo>
                  <a:pt x="1594908" y="2609850"/>
                  <a:pt x="3189817" y="2247900"/>
                  <a:pt x="4419600" y="1752600"/>
                </a:cubicBezTo>
                <a:cubicBezTo>
                  <a:pt x="5649383" y="1257300"/>
                  <a:pt x="7190317" y="370417"/>
                  <a:pt x="7378700" y="0"/>
                </a:cubicBezTo>
              </a:path>
            </a:pathLst>
          </a:custGeom>
          <a:ln w="76200"/>
        </p:spPr>
        <p:style>
          <a:lnRef idx="1">
            <a:schemeClr val="accent4"/>
          </a:lnRef>
          <a:fillRef idx="0">
            <a:schemeClr val="accent4"/>
          </a:fillRef>
          <a:effectRef idx="0">
            <a:schemeClr val="accent4"/>
          </a:effectRef>
          <a:fontRef idx="minor">
            <a:schemeClr val="tx1"/>
          </a:fontRef>
        </p:style>
        <p:txBody>
          <a:bodyPr rtlCol="0" anchor="ctr"/>
          <a:lstStyle/>
          <a:p>
            <a:pPr algn="ctr"/>
            <a:endParaRPr lang="en-GB"/>
          </a:p>
        </p:txBody>
      </p:sp>
      <p:sp>
        <p:nvSpPr>
          <p:cNvPr id="10" name="Freeform: Shape 9">
            <a:extLst>
              <a:ext uri="{FF2B5EF4-FFF2-40B4-BE49-F238E27FC236}">
                <a16:creationId xmlns:a16="http://schemas.microsoft.com/office/drawing/2014/main" id="{F51E8166-0160-452D-BE37-C5E05D034E5B}"/>
              </a:ext>
            </a:extLst>
          </p:cNvPr>
          <p:cNvSpPr/>
          <p:nvPr/>
        </p:nvSpPr>
        <p:spPr>
          <a:xfrm>
            <a:off x="2413000" y="3022600"/>
            <a:ext cx="7594600" cy="2603500"/>
          </a:xfrm>
          <a:custGeom>
            <a:avLst/>
            <a:gdLst>
              <a:gd name="connsiteX0" fmla="*/ 0 w 7594600"/>
              <a:gd name="connsiteY0" fmla="*/ 2603500 h 2603500"/>
              <a:gd name="connsiteX1" fmla="*/ 5384800 w 7594600"/>
              <a:gd name="connsiteY1" fmla="*/ 1219200 h 2603500"/>
              <a:gd name="connsiteX2" fmla="*/ 7594600 w 7594600"/>
              <a:gd name="connsiteY2" fmla="*/ 0 h 2603500"/>
            </a:gdLst>
            <a:ahLst/>
            <a:cxnLst>
              <a:cxn ang="0">
                <a:pos x="connsiteX0" y="connsiteY0"/>
              </a:cxn>
              <a:cxn ang="0">
                <a:pos x="connsiteX1" y="connsiteY1"/>
              </a:cxn>
              <a:cxn ang="0">
                <a:pos x="connsiteX2" y="connsiteY2"/>
              </a:cxn>
            </a:cxnLst>
            <a:rect l="l" t="t" r="r" b="b"/>
            <a:pathLst>
              <a:path w="7594600" h="2603500">
                <a:moveTo>
                  <a:pt x="0" y="2603500"/>
                </a:moveTo>
                <a:cubicBezTo>
                  <a:pt x="2059516" y="2128308"/>
                  <a:pt x="4119033" y="1653117"/>
                  <a:pt x="5384800" y="1219200"/>
                </a:cubicBezTo>
                <a:cubicBezTo>
                  <a:pt x="6650567" y="785283"/>
                  <a:pt x="7594600" y="0"/>
                  <a:pt x="7594600" y="0"/>
                </a:cubicBezTo>
              </a:path>
            </a:pathLst>
          </a:custGeom>
          <a:ln w="762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785411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a:t>Lateral Acceleration Vs Speed X-Y Plot </a:t>
            </a:r>
            <a:endParaRPr lang="en-GB" dirty="0"/>
          </a:p>
        </p:txBody>
      </p:sp>
      <p:sp>
        <p:nvSpPr>
          <p:cNvPr id="3" name="TextBox 2">
            <a:extLst>
              <a:ext uri="{FF2B5EF4-FFF2-40B4-BE49-F238E27FC236}">
                <a16:creationId xmlns:a16="http://schemas.microsoft.com/office/drawing/2014/main" id="{5F7F1740-E60D-4058-915F-7279EAC3441E}"/>
              </a:ext>
            </a:extLst>
          </p:cNvPr>
          <p:cNvSpPr txBox="1"/>
          <p:nvPr/>
        </p:nvSpPr>
        <p:spPr>
          <a:xfrm>
            <a:off x="4423911" y="1837536"/>
            <a:ext cx="3344176" cy="369332"/>
          </a:xfrm>
          <a:prstGeom prst="rect">
            <a:avLst/>
          </a:prstGeom>
          <a:noFill/>
        </p:spPr>
        <p:txBody>
          <a:bodyPr wrap="square" rtlCol="0">
            <a:spAutoFit/>
          </a:bodyPr>
          <a:lstStyle/>
          <a:p>
            <a:pPr algn="ctr"/>
            <a:r>
              <a:rPr lang="en-GB" dirty="0"/>
              <a:t>Red Setup AA1 &amp; Black SetupAA2 </a:t>
            </a:r>
          </a:p>
        </p:txBody>
      </p:sp>
      <p:pic>
        <p:nvPicPr>
          <p:cNvPr id="4" name="Picture 3">
            <a:extLst>
              <a:ext uri="{FF2B5EF4-FFF2-40B4-BE49-F238E27FC236}">
                <a16:creationId xmlns:a16="http://schemas.microsoft.com/office/drawing/2014/main" id="{8547302A-2767-4EA2-973B-88579993BA3C}"/>
              </a:ext>
            </a:extLst>
          </p:cNvPr>
          <p:cNvPicPr>
            <a:picLocks noChangeAspect="1"/>
          </p:cNvPicPr>
          <p:nvPr/>
        </p:nvPicPr>
        <p:blipFill rotWithShape="1">
          <a:blip r:embed="rId3"/>
          <a:srcRect l="4111" t="20513" r="61418" b="14872"/>
          <a:stretch/>
        </p:blipFill>
        <p:spPr>
          <a:xfrm>
            <a:off x="2091103" y="2353716"/>
            <a:ext cx="8009791" cy="4222850"/>
          </a:xfrm>
          <a:prstGeom prst="rect">
            <a:avLst/>
          </a:prstGeom>
        </p:spPr>
      </p:pic>
    </p:spTree>
    <p:extLst>
      <p:ext uri="{BB962C8B-B14F-4D97-AF65-F5344CB8AC3E}">
        <p14:creationId xmlns:p14="http://schemas.microsoft.com/office/powerpoint/2010/main" val="1275263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a:t>Lateral Acceleration Vs Speed X-Y Plot </a:t>
            </a:r>
            <a:endParaRPr lang="en-GB" dirty="0"/>
          </a:p>
        </p:txBody>
      </p:sp>
      <p:pic>
        <p:nvPicPr>
          <p:cNvPr id="6" name="Picture 5">
            <a:extLst>
              <a:ext uri="{FF2B5EF4-FFF2-40B4-BE49-F238E27FC236}">
                <a16:creationId xmlns:a16="http://schemas.microsoft.com/office/drawing/2014/main" id="{8B77AD0A-FA73-4F7E-BDCB-C7425ED443E7}"/>
              </a:ext>
            </a:extLst>
          </p:cNvPr>
          <p:cNvPicPr>
            <a:picLocks noChangeAspect="1"/>
          </p:cNvPicPr>
          <p:nvPr/>
        </p:nvPicPr>
        <p:blipFill rotWithShape="1">
          <a:blip r:embed="rId2"/>
          <a:srcRect l="4210" t="20951" r="61419" b="15270"/>
          <a:stretch/>
        </p:blipFill>
        <p:spPr>
          <a:xfrm>
            <a:off x="1956289" y="2277209"/>
            <a:ext cx="8279422" cy="4320856"/>
          </a:xfrm>
          <a:prstGeom prst="rect">
            <a:avLst/>
          </a:prstGeom>
        </p:spPr>
      </p:pic>
      <p:sp>
        <p:nvSpPr>
          <p:cNvPr id="7" name="TextBox 6">
            <a:extLst>
              <a:ext uri="{FF2B5EF4-FFF2-40B4-BE49-F238E27FC236}">
                <a16:creationId xmlns:a16="http://schemas.microsoft.com/office/drawing/2014/main" id="{4C7DD57F-ECED-418B-A324-1340C424A133}"/>
              </a:ext>
            </a:extLst>
          </p:cNvPr>
          <p:cNvSpPr txBox="1"/>
          <p:nvPr/>
        </p:nvSpPr>
        <p:spPr>
          <a:xfrm>
            <a:off x="4423912" y="1799282"/>
            <a:ext cx="3344176" cy="369332"/>
          </a:xfrm>
          <a:prstGeom prst="rect">
            <a:avLst/>
          </a:prstGeom>
          <a:noFill/>
        </p:spPr>
        <p:txBody>
          <a:bodyPr wrap="square" rtlCol="0">
            <a:spAutoFit/>
          </a:bodyPr>
          <a:lstStyle/>
          <a:p>
            <a:pPr algn="ctr"/>
            <a:r>
              <a:rPr lang="en-GB" dirty="0"/>
              <a:t>Red Setup AA3 &amp; Black Setup AA4 </a:t>
            </a:r>
          </a:p>
        </p:txBody>
      </p:sp>
    </p:spTree>
    <p:extLst>
      <p:ext uri="{BB962C8B-B14F-4D97-AF65-F5344CB8AC3E}">
        <p14:creationId xmlns:p14="http://schemas.microsoft.com/office/powerpoint/2010/main" val="1335991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a:t>Lateral Acceleration Vs Speed X-Y Plot </a:t>
            </a:r>
            <a:endParaRPr lang="en-GB" dirty="0"/>
          </a:p>
        </p:txBody>
      </p:sp>
      <p:sp>
        <p:nvSpPr>
          <p:cNvPr id="3" name="TextBox 2">
            <a:extLst>
              <a:ext uri="{FF2B5EF4-FFF2-40B4-BE49-F238E27FC236}">
                <a16:creationId xmlns:a16="http://schemas.microsoft.com/office/drawing/2014/main" id="{5F7F1740-E60D-4058-915F-7279EAC3441E}"/>
              </a:ext>
            </a:extLst>
          </p:cNvPr>
          <p:cNvSpPr txBox="1"/>
          <p:nvPr/>
        </p:nvSpPr>
        <p:spPr>
          <a:xfrm>
            <a:off x="4423912" y="1966728"/>
            <a:ext cx="3344176" cy="369332"/>
          </a:xfrm>
          <a:prstGeom prst="rect">
            <a:avLst/>
          </a:prstGeom>
          <a:noFill/>
        </p:spPr>
        <p:txBody>
          <a:bodyPr wrap="square" rtlCol="0">
            <a:spAutoFit/>
          </a:bodyPr>
          <a:lstStyle/>
          <a:p>
            <a:pPr algn="ctr"/>
            <a:r>
              <a:rPr lang="en-GB" dirty="0"/>
              <a:t>Red Setup AA5 &amp; Setup Black AA6 </a:t>
            </a:r>
          </a:p>
        </p:txBody>
      </p:sp>
      <p:pic>
        <p:nvPicPr>
          <p:cNvPr id="5" name="Picture 4">
            <a:extLst>
              <a:ext uri="{FF2B5EF4-FFF2-40B4-BE49-F238E27FC236}">
                <a16:creationId xmlns:a16="http://schemas.microsoft.com/office/drawing/2014/main" id="{BBFFCA65-7A47-4C8B-A717-67A6D02032A0}"/>
              </a:ext>
            </a:extLst>
          </p:cNvPr>
          <p:cNvPicPr>
            <a:picLocks noChangeAspect="1"/>
          </p:cNvPicPr>
          <p:nvPr/>
        </p:nvPicPr>
        <p:blipFill rotWithShape="1">
          <a:blip r:embed="rId2"/>
          <a:srcRect l="4057" t="21664" r="61514" b="15304"/>
          <a:stretch/>
        </p:blipFill>
        <p:spPr>
          <a:xfrm>
            <a:off x="2032004" y="2482140"/>
            <a:ext cx="8127992" cy="4185109"/>
          </a:xfrm>
          <a:prstGeom prst="rect">
            <a:avLst/>
          </a:prstGeom>
        </p:spPr>
      </p:pic>
    </p:spTree>
    <p:extLst>
      <p:ext uri="{BB962C8B-B14F-4D97-AF65-F5344CB8AC3E}">
        <p14:creationId xmlns:p14="http://schemas.microsoft.com/office/powerpoint/2010/main" val="37147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a:t>Lateral Acceleration Vs Speed X-Y Plot </a:t>
            </a:r>
            <a:endParaRPr lang="en-GB" dirty="0"/>
          </a:p>
        </p:txBody>
      </p:sp>
      <p:sp>
        <p:nvSpPr>
          <p:cNvPr id="7" name="TextBox 6">
            <a:extLst>
              <a:ext uri="{FF2B5EF4-FFF2-40B4-BE49-F238E27FC236}">
                <a16:creationId xmlns:a16="http://schemas.microsoft.com/office/drawing/2014/main" id="{4C7DD57F-ECED-418B-A324-1340C424A133}"/>
              </a:ext>
            </a:extLst>
          </p:cNvPr>
          <p:cNvSpPr txBox="1"/>
          <p:nvPr/>
        </p:nvSpPr>
        <p:spPr>
          <a:xfrm>
            <a:off x="4423912" y="1893412"/>
            <a:ext cx="3344176" cy="369332"/>
          </a:xfrm>
          <a:prstGeom prst="rect">
            <a:avLst/>
          </a:prstGeom>
          <a:noFill/>
        </p:spPr>
        <p:txBody>
          <a:bodyPr wrap="square" rtlCol="0">
            <a:spAutoFit/>
          </a:bodyPr>
          <a:lstStyle/>
          <a:p>
            <a:pPr algn="ctr"/>
            <a:r>
              <a:rPr lang="en-GB" dirty="0"/>
              <a:t>Red Setup AA7 &amp; Setup Black AA8 </a:t>
            </a:r>
          </a:p>
        </p:txBody>
      </p:sp>
      <p:pic>
        <p:nvPicPr>
          <p:cNvPr id="8" name="Picture 7">
            <a:extLst>
              <a:ext uri="{FF2B5EF4-FFF2-40B4-BE49-F238E27FC236}">
                <a16:creationId xmlns:a16="http://schemas.microsoft.com/office/drawing/2014/main" id="{F0B88C06-6A25-480B-BF6C-E910A2E20CEB}"/>
              </a:ext>
            </a:extLst>
          </p:cNvPr>
          <p:cNvPicPr>
            <a:picLocks noChangeAspect="1"/>
          </p:cNvPicPr>
          <p:nvPr/>
        </p:nvPicPr>
        <p:blipFill rotWithShape="1">
          <a:blip r:embed="rId2"/>
          <a:srcRect l="4056" t="20974" r="61428" b="15034"/>
          <a:stretch/>
        </p:blipFill>
        <p:spPr>
          <a:xfrm>
            <a:off x="2051054" y="2465469"/>
            <a:ext cx="8089892" cy="4218452"/>
          </a:xfrm>
          <a:prstGeom prst="rect">
            <a:avLst/>
          </a:prstGeom>
        </p:spPr>
      </p:pic>
    </p:spTree>
    <p:extLst>
      <p:ext uri="{BB962C8B-B14F-4D97-AF65-F5344CB8AC3E}">
        <p14:creationId xmlns:p14="http://schemas.microsoft.com/office/powerpoint/2010/main" val="36782448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a:t>Lateral Acceleration Vs Speed X-Y Plot </a:t>
            </a:r>
            <a:endParaRPr lang="en-GB" dirty="0"/>
          </a:p>
        </p:txBody>
      </p:sp>
      <p:sp>
        <p:nvSpPr>
          <p:cNvPr id="3" name="TextBox 2">
            <a:extLst>
              <a:ext uri="{FF2B5EF4-FFF2-40B4-BE49-F238E27FC236}">
                <a16:creationId xmlns:a16="http://schemas.microsoft.com/office/drawing/2014/main" id="{5F7F1740-E60D-4058-915F-7279EAC3441E}"/>
              </a:ext>
            </a:extLst>
          </p:cNvPr>
          <p:cNvSpPr txBox="1"/>
          <p:nvPr/>
        </p:nvSpPr>
        <p:spPr>
          <a:xfrm>
            <a:off x="5295776" y="1650168"/>
            <a:ext cx="1600446" cy="369332"/>
          </a:xfrm>
          <a:prstGeom prst="rect">
            <a:avLst/>
          </a:prstGeom>
          <a:noFill/>
        </p:spPr>
        <p:txBody>
          <a:bodyPr wrap="square" rtlCol="0">
            <a:spAutoFit/>
          </a:bodyPr>
          <a:lstStyle/>
          <a:p>
            <a:r>
              <a:rPr lang="en-GB" dirty="0"/>
              <a:t>Red Setup AA9</a:t>
            </a:r>
          </a:p>
        </p:txBody>
      </p:sp>
      <p:pic>
        <p:nvPicPr>
          <p:cNvPr id="9" name="Picture 8">
            <a:extLst>
              <a:ext uri="{FF2B5EF4-FFF2-40B4-BE49-F238E27FC236}">
                <a16:creationId xmlns:a16="http://schemas.microsoft.com/office/drawing/2014/main" id="{89565AEF-71BE-41EF-84EA-1BA83AFB672E}"/>
              </a:ext>
            </a:extLst>
          </p:cNvPr>
          <p:cNvPicPr>
            <a:picLocks noChangeAspect="1"/>
          </p:cNvPicPr>
          <p:nvPr/>
        </p:nvPicPr>
        <p:blipFill rotWithShape="1">
          <a:blip r:embed="rId2"/>
          <a:srcRect l="4160" t="20316" r="61249" b="15466"/>
          <a:stretch/>
        </p:blipFill>
        <p:spPr>
          <a:xfrm>
            <a:off x="1781898" y="2163728"/>
            <a:ext cx="8628201" cy="4504992"/>
          </a:xfrm>
          <a:prstGeom prst="rect">
            <a:avLst/>
          </a:prstGeom>
        </p:spPr>
      </p:pic>
    </p:spTree>
    <p:extLst>
      <p:ext uri="{BB962C8B-B14F-4D97-AF65-F5344CB8AC3E}">
        <p14:creationId xmlns:p14="http://schemas.microsoft.com/office/powerpoint/2010/main" val="860082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5EEB-3D4B-4E63-AEF5-29E40BB51349}"/>
              </a:ext>
            </a:extLst>
          </p:cNvPr>
          <p:cNvSpPr>
            <a:spLocks noGrp="1"/>
          </p:cNvSpPr>
          <p:nvPr>
            <p:ph type="title"/>
          </p:nvPr>
        </p:nvSpPr>
        <p:spPr/>
        <p:txBody>
          <a:bodyPr/>
          <a:lstStyle/>
          <a:p>
            <a:r>
              <a:rPr lang="en-GB" dirty="0"/>
              <a:t>Data Traces of the Downforce at the Front and Rear </a:t>
            </a:r>
          </a:p>
        </p:txBody>
      </p:sp>
      <p:sp>
        <p:nvSpPr>
          <p:cNvPr id="4" name="TextBox 3">
            <a:extLst>
              <a:ext uri="{FF2B5EF4-FFF2-40B4-BE49-F238E27FC236}">
                <a16:creationId xmlns:a16="http://schemas.microsoft.com/office/drawing/2014/main" id="{E2652341-9D7D-4261-9150-75DB101D1F04}"/>
              </a:ext>
            </a:extLst>
          </p:cNvPr>
          <p:cNvSpPr txBox="1"/>
          <p:nvPr/>
        </p:nvSpPr>
        <p:spPr>
          <a:xfrm>
            <a:off x="4423911" y="1837536"/>
            <a:ext cx="3344176" cy="369332"/>
          </a:xfrm>
          <a:prstGeom prst="rect">
            <a:avLst/>
          </a:prstGeom>
          <a:noFill/>
        </p:spPr>
        <p:txBody>
          <a:bodyPr wrap="square" rtlCol="0">
            <a:spAutoFit/>
          </a:bodyPr>
          <a:lstStyle/>
          <a:p>
            <a:pPr algn="ctr"/>
            <a:r>
              <a:rPr lang="en-GB" dirty="0"/>
              <a:t>Red Setup AA1 &amp; Black SetupAA2 </a:t>
            </a:r>
          </a:p>
        </p:txBody>
      </p:sp>
      <p:pic>
        <p:nvPicPr>
          <p:cNvPr id="5" name="Picture 4">
            <a:extLst>
              <a:ext uri="{FF2B5EF4-FFF2-40B4-BE49-F238E27FC236}">
                <a16:creationId xmlns:a16="http://schemas.microsoft.com/office/drawing/2014/main" id="{44815900-7ED1-49B2-94B2-B6F6872274EA}"/>
              </a:ext>
            </a:extLst>
          </p:cNvPr>
          <p:cNvPicPr>
            <a:picLocks noChangeAspect="1"/>
          </p:cNvPicPr>
          <p:nvPr/>
        </p:nvPicPr>
        <p:blipFill rotWithShape="1">
          <a:blip r:embed="rId3"/>
          <a:srcRect l="834" t="14359" r="56250" b="18889"/>
          <a:stretch/>
        </p:blipFill>
        <p:spPr>
          <a:xfrm>
            <a:off x="1511300" y="2481688"/>
            <a:ext cx="9169400" cy="4011187"/>
          </a:xfrm>
          <a:prstGeom prst="rect">
            <a:avLst/>
          </a:prstGeom>
        </p:spPr>
      </p:pic>
    </p:spTree>
    <p:extLst>
      <p:ext uri="{BB962C8B-B14F-4D97-AF65-F5344CB8AC3E}">
        <p14:creationId xmlns:p14="http://schemas.microsoft.com/office/powerpoint/2010/main" val="33002492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5EEB-3D4B-4E63-AEF5-29E40BB51349}"/>
              </a:ext>
            </a:extLst>
          </p:cNvPr>
          <p:cNvSpPr>
            <a:spLocks noGrp="1"/>
          </p:cNvSpPr>
          <p:nvPr>
            <p:ph type="title"/>
          </p:nvPr>
        </p:nvSpPr>
        <p:spPr/>
        <p:txBody>
          <a:bodyPr/>
          <a:lstStyle/>
          <a:p>
            <a:r>
              <a:rPr lang="en-GB" dirty="0"/>
              <a:t>Data Traces of the Downforce at the Front and Rear </a:t>
            </a:r>
          </a:p>
        </p:txBody>
      </p:sp>
      <p:sp>
        <p:nvSpPr>
          <p:cNvPr id="4" name="TextBox 3">
            <a:extLst>
              <a:ext uri="{FF2B5EF4-FFF2-40B4-BE49-F238E27FC236}">
                <a16:creationId xmlns:a16="http://schemas.microsoft.com/office/drawing/2014/main" id="{E2652341-9D7D-4261-9150-75DB101D1F04}"/>
              </a:ext>
            </a:extLst>
          </p:cNvPr>
          <p:cNvSpPr txBox="1"/>
          <p:nvPr/>
        </p:nvSpPr>
        <p:spPr>
          <a:xfrm>
            <a:off x="4423911" y="1837536"/>
            <a:ext cx="3344176" cy="369332"/>
          </a:xfrm>
          <a:prstGeom prst="rect">
            <a:avLst/>
          </a:prstGeom>
          <a:noFill/>
        </p:spPr>
        <p:txBody>
          <a:bodyPr wrap="square" rtlCol="0">
            <a:spAutoFit/>
          </a:bodyPr>
          <a:lstStyle/>
          <a:p>
            <a:pPr algn="ctr"/>
            <a:r>
              <a:rPr lang="en-GB" dirty="0"/>
              <a:t>Red Setup AA3 &amp; Black Setup AA4 </a:t>
            </a:r>
          </a:p>
        </p:txBody>
      </p:sp>
      <p:pic>
        <p:nvPicPr>
          <p:cNvPr id="3" name="Picture 2">
            <a:extLst>
              <a:ext uri="{FF2B5EF4-FFF2-40B4-BE49-F238E27FC236}">
                <a16:creationId xmlns:a16="http://schemas.microsoft.com/office/drawing/2014/main" id="{57BF08DF-5B23-4F0B-8866-5D70669794A0}"/>
              </a:ext>
            </a:extLst>
          </p:cNvPr>
          <p:cNvPicPr>
            <a:picLocks noChangeAspect="1"/>
          </p:cNvPicPr>
          <p:nvPr/>
        </p:nvPicPr>
        <p:blipFill rotWithShape="1">
          <a:blip r:embed="rId2"/>
          <a:srcRect l="729" t="14358" r="56354" b="19630"/>
          <a:stretch/>
        </p:blipFill>
        <p:spPr>
          <a:xfrm>
            <a:off x="1873250" y="2576200"/>
            <a:ext cx="8445500" cy="3653516"/>
          </a:xfrm>
          <a:prstGeom prst="rect">
            <a:avLst/>
          </a:prstGeom>
        </p:spPr>
      </p:pic>
    </p:spTree>
    <p:extLst>
      <p:ext uri="{BB962C8B-B14F-4D97-AF65-F5344CB8AC3E}">
        <p14:creationId xmlns:p14="http://schemas.microsoft.com/office/powerpoint/2010/main" val="10862915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5EEB-3D4B-4E63-AEF5-29E40BB51349}"/>
              </a:ext>
            </a:extLst>
          </p:cNvPr>
          <p:cNvSpPr>
            <a:spLocks noGrp="1"/>
          </p:cNvSpPr>
          <p:nvPr>
            <p:ph type="title"/>
          </p:nvPr>
        </p:nvSpPr>
        <p:spPr/>
        <p:txBody>
          <a:bodyPr/>
          <a:lstStyle/>
          <a:p>
            <a:r>
              <a:rPr lang="en-GB" dirty="0"/>
              <a:t>Data Traces of the Downforce at the Front and Rear </a:t>
            </a:r>
          </a:p>
        </p:txBody>
      </p:sp>
      <p:sp>
        <p:nvSpPr>
          <p:cNvPr id="4" name="TextBox 3">
            <a:extLst>
              <a:ext uri="{FF2B5EF4-FFF2-40B4-BE49-F238E27FC236}">
                <a16:creationId xmlns:a16="http://schemas.microsoft.com/office/drawing/2014/main" id="{E2652341-9D7D-4261-9150-75DB101D1F04}"/>
              </a:ext>
            </a:extLst>
          </p:cNvPr>
          <p:cNvSpPr txBox="1"/>
          <p:nvPr/>
        </p:nvSpPr>
        <p:spPr>
          <a:xfrm>
            <a:off x="4423911" y="1837536"/>
            <a:ext cx="3344176" cy="369332"/>
          </a:xfrm>
          <a:prstGeom prst="rect">
            <a:avLst/>
          </a:prstGeom>
          <a:noFill/>
        </p:spPr>
        <p:txBody>
          <a:bodyPr wrap="square" rtlCol="0">
            <a:spAutoFit/>
          </a:bodyPr>
          <a:lstStyle/>
          <a:p>
            <a:pPr algn="ctr"/>
            <a:r>
              <a:rPr lang="en-GB" dirty="0"/>
              <a:t>Red Setup AA5 &amp; Black SetupAA6 </a:t>
            </a:r>
          </a:p>
        </p:txBody>
      </p:sp>
      <p:pic>
        <p:nvPicPr>
          <p:cNvPr id="3" name="Picture 2">
            <a:extLst>
              <a:ext uri="{FF2B5EF4-FFF2-40B4-BE49-F238E27FC236}">
                <a16:creationId xmlns:a16="http://schemas.microsoft.com/office/drawing/2014/main" id="{30EF034B-0E77-4E4B-A4FD-6A8214C2071E}"/>
              </a:ext>
            </a:extLst>
          </p:cNvPr>
          <p:cNvPicPr>
            <a:picLocks noChangeAspect="1"/>
          </p:cNvPicPr>
          <p:nvPr/>
        </p:nvPicPr>
        <p:blipFill rotWithShape="1">
          <a:blip r:embed="rId2"/>
          <a:srcRect l="834" t="14359" r="56250" b="20000"/>
          <a:stretch/>
        </p:blipFill>
        <p:spPr>
          <a:xfrm>
            <a:off x="1424674" y="2226813"/>
            <a:ext cx="9334500" cy="4015441"/>
          </a:xfrm>
          <a:prstGeom prst="rect">
            <a:avLst/>
          </a:prstGeom>
        </p:spPr>
      </p:pic>
    </p:spTree>
    <p:extLst>
      <p:ext uri="{BB962C8B-B14F-4D97-AF65-F5344CB8AC3E}">
        <p14:creationId xmlns:p14="http://schemas.microsoft.com/office/powerpoint/2010/main" val="28159664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5EEB-3D4B-4E63-AEF5-29E40BB51349}"/>
              </a:ext>
            </a:extLst>
          </p:cNvPr>
          <p:cNvSpPr>
            <a:spLocks noGrp="1"/>
          </p:cNvSpPr>
          <p:nvPr>
            <p:ph type="title"/>
          </p:nvPr>
        </p:nvSpPr>
        <p:spPr/>
        <p:txBody>
          <a:bodyPr/>
          <a:lstStyle/>
          <a:p>
            <a:r>
              <a:rPr lang="en-GB" dirty="0"/>
              <a:t>Data Traces of the Downforce at the Front and Rear </a:t>
            </a:r>
          </a:p>
        </p:txBody>
      </p:sp>
      <p:sp>
        <p:nvSpPr>
          <p:cNvPr id="4" name="TextBox 3">
            <a:extLst>
              <a:ext uri="{FF2B5EF4-FFF2-40B4-BE49-F238E27FC236}">
                <a16:creationId xmlns:a16="http://schemas.microsoft.com/office/drawing/2014/main" id="{E2652341-9D7D-4261-9150-75DB101D1F04}"/>
              </a:ext>
            </a:extLst>
          </p:cNvPr>
          <p:cNvSpPr txBox="1"/>
          <p:nvPr/>
        </p:nvSpPr>
        <p:spPr>
          <a:xfrm>
            <a:off x="4423911" y="1837536"/>
            <a:ext cx="3344176" cy="369332"/>
          </a:xfrm>
          <a:prstGeom prst="rect">
            <a:avLst/>
          </a:prstGeom>
          <a:noFill/>
        </p:spPr>
        <p:txBody>
          <a:bodyPr wrap="square" rtlCol="0">
            <a:spAutoFit/>
          </a:bodyPr>
          <a:lstStyle/>
          <a:p>
            <a:pPr algn="ctr"/>
            <a:r>
              <a:rPr lang="en-GB" dirty="0"/>
              <a:t>Red Setup AA7 &amp; Black SetupAA8 </a:t>
            </a:r>
          </a:p>
        </p:txBody>
      </p:sp>
      <p:pic>
        <p:nvPicPr>
          <p:cNvPr id="5" name="Picture 4">
            <a:extLst>
              <a:ext uri="{FF2B5EF4-FFF2-40B4-BE49-F238E27FC236}">
                <a16:creationId xmlns:a16="http://schemas.microsoft.com/office/drawing/2014/main" id="{C22BEEB8-05BD-4CB7-8B24-D009ABC0829C}"/>
              </a:ext>
            </a:extLst>
          </p:cNvPr>
          <p:cNvPicPr>
            <a:picLocks noChangeAspect="1"/>
          </p:cNvPicPr>
          <p:nvPr/>
        </p:nvPicPr>
        <p:blipFill rotWithShape="1">
          <a:blip r:embed="rId2"/>
          <a:srcRect l="729" t="14359" r="56250" b="20000"/>
          <a:stretch/>
        </p:blipFill>
        <p:spPr>
          <a:xfrm>
            <a:off x="1695450" y="2576200"/>
            <a:ext cx="8801100" cy="3776820"/>
          </a:xfrm>
          <a:prstGeom prst="rect">
            <a:avLst/>
          </a:prstGeom>
        </p:spPr>
      </p:pic>
    </p:spTree>
    <p:extLst>
      <p:ext uri="{BB962C8B-B14F-4D97-AF65-F5344CB8AC3E}">
        <p14:creationId xmlns:p14="http://schemas.microsoft.com/office/powerpoint/2010/main" val="29677418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5EEB-3D4B-4E63-AEF5-29E40BB51349}"/>
              </a:ext>
            </a:extLst>
          </p:cNvPr>
          <p:cNvSpPr>
            <a:spLocks noGrp="1"/>
          </p:cNvSpPr>
          <p:nvPr>
            <p:ph type="title"/>
          </p:nvPr>
        </p:nvSpPr>
        <p:spPr/>
        <p:txBody>
          <a:bodyPr/>
          <a:lstStyle/>
          <a:p>
            <a:r>
              <a:rPr lang="en-GB" dirty="0"/>
              <a:t>Data Traces of the Downforce at the Front and Rear </a:t>
            </a:r>
          </a:p>
        </p:txBody>
      </p:sp>
      <p:sp>
        <p:nvSpPr>
          <p:cNvPr id="4" name="TextBox 3">
            <a:extLst>
              <a:ext uri="{FF2B5EF4-FFF2-40B4-BE49-F238E27FC236}">
                <a16:creationId xmlns:a16="http://schemas.microsoft.com/office/drawing/2014/main" id="{E2652341-9D7D-4261-9150-75DB101D1F04}"/>
              </a:ext>
            </a:extLst>
          </p:cNvPr>
          <p:cNvSpPr txBox="1"/>
          <p:nvPr/>
        </p:nvSpPr>
        <p:spPr>
          <a:xfrm>
            <a:off x="4423911" y="1837536"/>
            <a:ext cx="3344176" cy="369332"/>
          </a:xfrm>
          <a:prstGeom prst="rect">
            <a:avLst/>
          </a:prstGeom>
          <a:noFill/>
        </p:spPr>
        <p:txBody>
          <a:bodyPr wrap="square" rtlCol="0">
            <a:spAutoFit/>
          </a:bodyPr>
          <a:lstStyle/>
          <a:p>
            <a:pPr algn="ctr"/>
            <a:r>
              <a:rPr lang="en-GB" dirty="0"/>
              <a:t>Red Setup AA</a:t>
            </a:r>
          </a:p>
        </p:txBody>
      </p:sp>
      <p:pic>
        <p:nvPicPr>
          <p:cNvPr id="3" name="Picture 2">
            <a:extLst>
              <a:ext uri="{FF2B5EF4-FFF2-40B4-BE49-F238E27FC236}">
                <a16:creationId xmlns:a16="http://schemas.microsoft.com/office/drawing/2014/main" id="{7AE5C8EA-7120-4779-A9A2-BD9079D4209D}"/>
              </a:ext>
            </a:extLst>
          </p:cNvPr>
          <p:cNvPicPr>
            <a:picLocks noChangeAspect="1"/>
          </p:cNvPicPr>
          <p:nvPr/>
        </p:nvPicPr>
        <p:blipFill rotWithShape="1">
          <a:blip r:embed="rId2"/>
          <a:srcRect l="729" t="14359" r="56459" b="19259"/>
          <a:stretch/>
        </p:blipFill>
        <p:spPr>
          <a:xfrm>
            <a:off x="1282700" y="2294861"/>
            <a:ext cx="9626600" cy="4198014"/>
          </a:xfrm>
          <a:prstGeom prst="rect">
            <a:avLst/>
          </a:prstGeom>
        </p:spPr>
      </p:pic>
    </p:spTree>
    <p:extLst>
      <p:ext uri="{BB962C8B-B14F-4D97-AF65-F5344CB8AC3E}">
        <p14:creationId xmlns:p14="http://schemas.microsoft.com/office/powerpoint/2010/main" val="24665346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dirty="0"/>
              <a:t>Centre of Pressure VS Lateral Acceleration X-Y Plot </a:t>
            </a:r>
          </a:p>
        </p:txBody>
      </p:sp>
      <p:sp>
        <p:nvSpPr>
          <p:cNvPr id="10" name="TextBox 9">
            <a:extLst>
              <a:ext uri="{FF2B5EF4-FFF2-40B4-BE49-F238E27FC236}">
                <a16:creationId xmlns:a16="http://schemas.microsoft.com/office/drawing/2014/main" id="{AB4787C3-7CFA-4F65-9B10-36669C5094DF}"/>
              </a:ext>
            </a:extLst>
          </p:cNvPr>
          <p:cNvSpPr txBox="1"/>
          <p:nvPr/>
        </p:nvSpPr>
        <p:spPr>
          <a:xfrm>
            <a:off x="4423912" y="1690688"/>
            <a:ext cx="3344176" cy="369332"/>
          </a:xfrm>
          <a:prstGeom prst="rect">
            <a:avLst/>
          </a:prstGeom>
          <a:noFill/>
        </p:spPr>
        <p:txBody>
          <a:bodyPr wrap="square" rtlCol="0">
            <a:spAutoFit/>
          </a:bodyPr>
          <a:lstStyle/>
          <a:p>
            <a:r>
              <a:rPr lang="en-GB" dirty="0"/>
              <a:t>Red Setup AA1 &amp; Setup Black AA2 </a:t>
            </a:r>
          </a:p>
        </p:txBody>
      </p:sp>
      <p:pic>
        <p:nvPicPr>
          <p:cNvPr id="11" name="Picture 10">
            <a:extLst>
              <a:ext uri="{FF2B5EF4-FFF2-40B4-BE49-F238E27FC236}">
                <a16:creationId xmlns:a16="http://schemas.microsoft.com/office/drawing/2014/main" id="{5BB49B24-B2AB-4BF3-9194-977F275CEEC1}"/>
              </a:ext>
            </a:extLst>
          </p:cNvPr>
          <p:cNvPicPr>
            <a:picLocks noChangeAspect="1"/>
          </p:cNvPicPr>
          <p:nvPr/>
        </p:nvPicPr>
        <p:blipFill rotWithShape="1">
          <a:blip r:embed="rId3"/>
          <a:srcRect l="54031" t="20047" r="11225" b="14489"/>
          <a:stretch/>
        </p:blipFill>
        <p:spPr>
          <a:xfrm>
            <a:off x="2024060" y="2264459"/>
            <a:ext cx="8143880" cy="4315485"/>
          </a:xfrm>
          <a:prstGeom prst="rect">
            <a:avLst/>
          </a:prstGeom>
        </p:spPr>
      </p:pic>
      <p:sp>
        <p:nvSpPr>
          <p:cNvPr id="3" name="Freeform: Shape 2">
            <a:extLst>
              <a:ext uri="{FF2B5EF4-FFF2-40B4-BE49-F238E27FC236}">
                <a16:creationId xmlns:a16="http://schemas.microsoft.com/office/drawing/2014/main" id="{294B6FD5-C306-4AFD-8054-6A195F063311}"/>
              </a:ext>
            </a:extLst>
          </p:cNvPr>
          <p:cNvSpPr/>
          <p:nvPr/>
        </p:nvSpPr>
        <p:spPr>
          <a:xfrm>
            <a:off x="2844800" y="4178300"/>
            <a:ext cx="6769100" cy="1282700"/>
          </a:xfrm>
          <a:custGeom>
            <a:avLst/>
            <a:gdLst>
              <a:gd name="connsiteX0" fmla="*/ 0 w 6769100"/>
              <a:gd name="connsiteY0" fmla="*/ 1282700 h 1282700"/>
              <a:gd name="connsiteX1" fmla="*/ 1295400 w 6769100"/>
              <a:gd name="connsiteY1" fmla="*/ 546100 h 1282700"/>
              <a:gd name="connsiteX2" fmla="*/ 6769100 w 6769100"/>
              <a:gd name="connsiteY2" fmla="*/ 0 h 1282700"/>
            </a:gdLst>
            <a:ahLst/>
            <a:cxnLst>
              <a:cxn ang="0">
                <a:pos x="connsiteX0" y="connsiteY0"/>
              </a:cxn>
              <a:cxn ang="0">
                <a:pos x="connsiteX1" y="connsiteY1"/>
              </a:cxn>
              <a:cxn ang="0">
                <a:pos x="connsiteX2" y="connsiteY2"/>
              </a:cxn>
            </a:cxnLst>
            <a:rect l="l" t="t" r="r" b="b"/>
            <a:pathLst>
              <a:path w="6769100" h="1282700">
                <a:moveTo>
                  <a:pt x="0" y="1282700"/>
                </a:moveTo>
                <a:cubicBezTo>
                  <a:pt x="83608" y="1021291"/>
                  <a:pt x="167217" y="759883"/>
                  <a:pt x="1295400" y="546100"/>
                </a:cubicBezTo>
                <a:cubicBezTo>
                  <a:pt x="2423583" y="332317"/>
                  <a:pt x="4596341" y="166158"/>
                  <a:pt x="6769100" y="0"/>
                </a:cubicBezTo>
              </a:path>
            </a:pathLst>
          </a:custGeom>
          <a:ln w="76200"/>
        </p:spPr>
        <p:style>
          <a:lnRef idx="1">
            <a:schemeClr val="accent6"/>
          </a:lnRef>
          <a:fillRef idx="0">
            <a:schemeClr val="accent6"/>
          </a:fillRef>
          <a:effectRef idx="0">
            <a:schemeClr val="accent6"/>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77906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dirty="0"/>
              <a:t>Centre of Pressure VS Lateral Acceleration X-Y Plot </a:t>
            </a:r>
          </a:p>
        </p:txBody>
      </p:sp>
      <p:pic>
        <p:nvPicPr>
          <p:cNvPr id="12" name="Picture 11">
            <a:extLst>
              <a:ext uri="{FF2B5EF4-FFF2-40B4-BE49-F238E27FC236}">
                <a16:creationId xmlns:a16="http://schemas.microsoft.com/office/drawing/2014/main" id="{C967EFA7-BD0F-40D7-B173-564B4387BC12}"/>
              </a:ext>
            </a:extLst>
          </p:cNvPr>
          <p:cNvPicPr>
            <a:picLocks noChangeAspect="1"/>
          </p:cNvPicPr>
          <p:nvPr/>
        </p:nvPicPr>
        <p:blipFill rotWithShape="1">
          <a:blip r:embed="rId3"/>
          <a:srcRect l="54018" t="20837" r="11390" b="15489"/>
          <a:stretch/>
        </p:blipFill>
        <p:spPr>
          <a:xfrm>
            <a:off x="2069523" y="2435799"/>
            <a:ext cx="8052953" cy="4169007"/>
          </a:xfrm>
          <a:prstGeom prst="rect">
            <a:avLst/>
          </a:prstGeom>
        </p:spPr>
      </p:pic>
      <p:sp>
        <p:nvSpPr>
          <p:cNvPr id="13" name="TextBox 12">
            <a:extLst>
              <a:ext uri="{FF2B5EF4-FFF2-40B4-BE49-F238E27FC236}">
                <a16:creationId xmlns:a16="http://schemas.microsoft.com/office/drawing/2014/main" id="{4D203D29-56DA-4FD7-854D-7CB6139A665A}"/>
              </a:ext>
            </a:extLst>
          </p:cNvPr>
          <p:cNvSpPr txBox="1"/>
          <p:nvPr/>
        </p:nvSpPr>
        <p:spPr>
          <a:xfrm>
            <a:off x="4423911" y="1878577"/>
            <a:ext cx="3344176" cy="369332"/>
          </a:xfrm>
          <a:prstGeom prst="rect">
            <a:avLst/>
          </a:prstGeom>
          <a:noFill/>
        </p:spPr>
        <p:txBody>
          <a:bodyPr wrap="square" rtlCol="0">
            <a:spAutoFit/>
          </a:bodyPr>
          <a:lstStyle/>
          <a:p>
            <a:r>
              <a:rPr lang="en-GB" dirty="0"/>
              <a:t>Red Setup AA3 &amp; Setup Black AA4 </a:t>
            </a:r>
          </a:p>
        </p:txBody>
      </p:sp>
    </p:spTree>
    <p:extLst>
      <p:ext uri="{BB962C8B-B14F-4D97-AF65-F5344CB8AC3E}">
        <p14:creationId xmlns:p14="http://schemas.microsoft.com/office/powerpoint/2010/main" val="3481105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dirty="0"/>
              <a:t>Centre of Pressure VS Lateral Acceleration X-Y Plot </a:t>
            </a:r>
          </a:p>
        </p:txBody>
      </p:sp>
      <p:sp>
        <p:nvSpPr>
          <p:cNvPr id="6" name="TextBox 5">
            <a:extLst>
              <a:ext uri="{FF2B5EF4-FFF2-40B4-BE49-F238E27FC236}">
                <a16:creationId xmlns:a16="http://schemas.microsoft.com/office/drawing/2014/main" id="{84953452-DF0F-41D1-AD62-56EFE0F07BFD}"/>
              </a:ext>
            </a:extLst>
          </p:cNvPr>
          <p:cNvSpPr txBox="1"/>
          <p:nvPr/>
        </p:nvSpPr>
        <p:spPr>
          <a:xfrm>
            <a:off x="4423911" y="1885443"/>
            <a:ext cx="3344176" cy="369332"/>
          </a:xfrm>
          <a:prstGeom prst="rect">
            <a:avLst/>
          </a:prstGeom>
          <a:noFill/>
        </p:spPr>
        <p:txBody>
          <a:bodyPr wrap="square" rtlCol="0">
            <a:spAutoFit/>
          </a:bodyPr>
          <a:lstStyle/>
          <a:p>
            <a:r>
              <a:rPr lang="en-GB" dirty="0"/>
              <a:t>Red Setup AA5 &amp; Setup Black AA6 </a:t>
            </a:r>
          </a:p>
        </p:txBody>
      </p:sp>
      <p:pic>
        <p:nvPicPr>
          <p:cNvPr id="8" name="Picture 7">
            <a:extLst>
              <a:ext uri="{FF2B5EF4-FFF2-40B4-BE49-F238E27FC236}">
                <a16:creationId xmlns:a16="http://schemas.microsoft.com/office/drawing/2014/main" id="{5A792ECD-18D5-4322-BD2F-7B07C11C02AC}"/>
              </a:ext>
            </a:extLst>
          </p:cNvPr>
          <p:cNvPicPr>
            <a:picLocks noChangeAspect="1"/>
          </p:cNvPicPr>
          <p:nvPr/>
        </p:nvPicPr>
        <p:blipFill rotWithShape="1">
          <a:blip r:embed="rId3"/>
          <a:srcRect l="54050" t="21035" r="11643" b="16515"/>
          <a:stretch/>
        </p:blipFill>
        <p:spPr>
          <a:xfrm>
            <a:off x="2098639" y="2449531"/>
            <a:ext cx="7994721" cy="4093017"/>
          </a:xfrm>
          <a:prstGeom prst="rect">
            <a:avLst/>
          </a:prstGeom>
        </p:spPr>
      </p:pic>
    </p:spTree>
    <p:extLst>
      <p:ext uri="{BB962C8B-B14F-4D97-AF65-F5344CB8AC3E}">
        <p14:creationId xmlns:p14="http://schemas.microsoft.com/office/powerpoint/2010/main" val="18123147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dirty="0"/>
              <a:t>Centre of Pressure VS Lateral Acceleration X-Y Plot </a:t>
            </a:r>
          </a:p>
        </p:txBody>
      </p:sp>
      <p:sp>
        <p:nvSpPr>
          <p:cNvPr id="7" name="TextBox 6">
            <a:extLst>
              <a:ext uri="{FF2B5EF4-FFF2-40B4-BE49-F238E27FC236}">
                <a16:creationId xmlns:a16="http://schemas.microsoft.com/office/drawing/2014/main" id="{E6C23CCA-CF52-4321-B416-8C9A8AD3BCC9}"/>
              </a:ext>
            </a:extLst>
          </p:cNvPr>
          <p:cNvSpPr txBox="1"/>
          <p:nvPr/>
        </p:nvSpPr>
        <p:spPr>
          <a:xfrm>
            <a:off x="4423911" y="1947583"/>
            <a:ext cx="3344176" cy="369332"/>
          </a:xfrm>
          <a:prstGeom prst="rect">
            <a:avLst/>
          </a:prstGeom>
          <a:noFill/>
        </p:spPr>
        <p:txBody>
          <a:bodyPr wrap="square" rtlCol="0">
            <a:spAutoFit/>
          </a:bodyPr>
          <a:lstStyle/>
          <a:p>
            <a:r>
              <a:rPr lang="en-GB" dirty="0"/>
              <a:t>Red Setup AA7 &amp; Setup Black AA8 </a:t>
            </a:r>
          </a:p>
        </p:txBody>
      </p:sp>
      <p:pic>
        <p:nvPicPr>
          <p:cNvPr id="9" name="Picture 8">
            <a:extLst>
              <a:ext uri="{FF2B5EF4-FFF2-40B4-BE49-F238E27FC236}">
                <a16:creationId xmlns:a16="http://schemas.microsoft.com/office/drawing/2014/main" id="{ABCC80E3-D58A-4B57-BB9E-EF7B095563D7}"/>
              </a:ext>
            </a:extLst>
          </p:cNvPr>
          <p:cNvPicPr>
            <a:picLocks noChangeAspect="1"/>
          </p:cNvPicPr>
          <p:nvPr/>
        </p:nvPicPr>
        <p:blipFill rotWithShape="1">
          <a:blip r:embed="rId3"/>
          <a:srcRect l="54106" t="21035" r="11684" b="15306"/>
          <a:stretch/>
        </p:blipFill>
        <p:spPr>
          <a:xfrm>
            <a:off x="2231061" y="2573811"/>
            <a:ext cx="7729877" cy="4045569"/>
          </a:xfrm>
          <a:prstGeom prst="rect">
            <a:avLst/>
          </a:prstGeom>
        </p:spPr>
      </p:pic>
    </p:spTree>
    <p:extLst>
      <p:ext uri="{BB962C8B-B14F-4D97-AF65-F5344CB8AC3E}">
        <p14:creationId xmlns:p14="http://schemas.microsoft.com/office/powerpoint/2010/main" val="27316704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6791-1E45-4ADE-B1C2-FFA1C4B7FB84}"/>
              </a:ext>
            </a:extLst>
          </p:cNvPr>
          <p:cNvSpPr>
            <a:spLocks noGrp="1"/>
          </p:cNvSpPr>
          <p:nvPr>
            <p:ph type="title"/>
          </p:nvPr>
        </p:nvSpPr>
        <p:spPr/>
        <p:txBody>
          <a:bodyPr/>
          <a:lstStyle/>
          <a:p>
            <a:r>
              <a:rPr lang="en-GB" dirty="0"/>
              <a:t>Centre of Pressure VS Lateral Acceleration X-Y Plot </a:t>
            </a:r>
          </a:p>
        </p:txBody>
      </p:sp>
      <p:sp>
        <p:nvSpPr>
          <p:cNvPr id="3" name="TextBox 2">
            <a:extLst>
              <a:ext uri="{FF2B5EF4-FFF2-40B4-BE49-F238E27FC236}">
                <a16:creationId xmlns:a16="http://schemas.microsoft.com/office/drawing/2014/main" id="{5F7F1740-E60D-4058-915F-7279EAC3441E}"/>
              </a:ext>
            </a:extLst>
          </p:cNvPr>
          <p:cNvSpPr txBox="1"/>
          <p:nvPr/>
        </p:nvSpPr>
        <p:spPr>
          <a:xfrm>
            <a:off x="5295777" y="1646110"/>
            <a:ext cx="1600445" cy="369332"/>
          </a:xfrm>
          <a:prstGeom prst="rect">
            <a:avLst/>
          </a:prstGeom>
          <a:noFill/>
        </p:spPr>
        <p:txBody>
          <a:bodyPr wrap="square" rtlCol="0">
            <a:spAutoFit/>
          </a:bodyPr>
          <a:lstStyle/>
          <a:p>
            <a:r>
              <a:rPr lang="en-GB" dirty="0"/>
              <a:t>Red Setup AA9</a:t>
            </a:r>
          </a:p>
        </p:txBody>
      </p:sp>
      <p:pic>
        <p:nvPicPr>
          <p:cNvPr id="6" name="Picture 5">
            <a:extLst>
              <a:ext uri="{FF2B5EF4-FFF2-40B4-BE49-F238E27FC236}">
                <a16:creationId xmlns:a16="http://schemas.microsoft.com/office/drawing/2014/main" id="{90E597DE-93F6-41B2-A0CA-C4AC139AAA3A}"/>
              </a:ext>
            </a:extLst>
          </p:cNvPr>
          <p:cNvPicPr>
            <a:picLocks noChangeAspect="1"/>
          </p:cNvPicPr>
          <p:nvPr/>
        </p:nvPicPr>
        <p:blipFill rotWithShape="1">
          <a:blip r:embed="rId3"/>
          <a:srcRect l="54107" t="19962" r="11225" b="15019"/>
          <a:stretch/>
        </p:blipFill>
        <p:spPr>
          <a:xfrm>
            <a:off x="2007056" y="2179260"/>
            <a:ext cx="8177887" cy="4313615"/>
          </a:xfrm>
          <a:prstGeom prst="rect">
            <a:avLst/>
          </a:prstGeom>
        </p:spPr>
      </p:pic>
    </p:spTree>
    <p:extLst>
      <p:ext uri="{BB962C8B-B14F-4D97-AF65-F5344CB8AC3E}">
        <p14:creationId xmlns:p14="http://schemas.microsoft.com/office/powerpoint/2010/main" val="25594150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1E4DC-4465-47FE-9353-AF3ACD89889B}"/>
              </a:ext>
            </a:extLst>
          </p:cNvPr>
          <p:cNvSpPr>
            <a:spLocks noGrp="1"/>
          </p:cNvSpPr>
          <p:nvPr>
            <p:ph type="title"/>
          </p:nvPr>
        </p:nvSpPr>
        <p:spPr/>
        <p:txBody>
          <a:bodyPr/>
          <a:lstStyle/>
          <a:p>
            <a:r>
              <a:rPr lang="en-GB" dirty="0"/>
              <a:t>Affects of Rake Angle </a:t>
            </a:r>
          </a:p>
        </p:txBody>
      </p:sp>
      <p:pic>
        <p:nvPicPr>
          <p:cNvPr id="4" name="Picture 3">
            <a:extLst>
              <a:ext uri="{FF2B5EF4-FFF2-40B4-BE49-F238E27FC236}">
                <a16:creationId xmlns:a16="http://schemas.microsoft.com/office/drawing/2014/main" id="{3FB080D2-9373-44B5-9CC9-AD8ABAC77D3F}"/>
              </a:ext>
            </a:extLst>
          </p:cNvPr>
          <p:cNvPicPr>
            <a:picLocks noChangeAspect="1"/>
          </p:cNvPicPr>
          <p:nvPr/>
        </p:nvPicPr>
        <p:blipFill rotWithShape="1">
          <a:blip r:embed="rId3"/>
          <a:srcRect l="937" t="13703" r="56250" b="19259"/>
          <a:stretch/>
        </p:blipFill>
        <p:spPr>
          <a:xfrm>
            <a:off x="654050" y="1690688"/>
            <a:ext cx="10883900" cy="4793153"/>
          </a:xfrm>
          <a:prstGeom prst="rect">
            <a:avLst/>
          </a:prstGeom>
        </p:spPr>
      </p:pic>
    </p:spTree>
    <p:extLst>
      <p:ext uri="{BB962C8B-B14F-4D97-AF65-F5344CB8AC3E}">
        <p14:creationId xmlns:p14="http://schemas.microsoft.com/office/powerpoint/2010/main" val="39994573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00C6-0F30-4FBF-86F6-1FF8F90D962D}"/>
              </a:ext>
            </a:extLst>
          </p:cNvPr>
          <p:cNvSpPr>
            <a:spLocks noGrp="1"/>
          </p:cNvSpPr>
          <p:nvPr>
            <p:ph type="title"/>
          </p:nvPr>
        </p:nvSpPr>
        <p:spPr/>
        <p:txBody>
          <a:bodyPr/>
          <a:lstStyle/>
          <a:p>
            <a:r>
              <a:rPr lang="en-GB" dirty="0"/>
              <a:t>Driver Feedback </a:t>
            </a:r>
          </a:p>
        </p:txBody>
      </p:sp>
      <p:pic>
        <p:nvPicPr>
          <p:cNvPr id="3" name="Picture 2">
            <a:extLst>
              <a:ext uri="{FF2B5EF4-FFF2-40B4-BE49-F238E27FC236}">
                <a16:creationId xmlns:a16="http://schemas.microsoft.com/office/drawing/2014/main" id="{0FB38620-8E22-4DE2-9F7A-32C823672B7A}"/>
              </a:ext>
            </a:extLst>
          </p:cNvPr>
          <p:cNvPicPr>
            <a:picLocks noChangeAspect="1"/>
          </p:cNvPicPr>
          <p:nvPr/>
        </p:nvPicPr>
        <p:blipFill rotWithShape="1">
          <a:blip r:embed="rId2"/>
          <a:srcRect l="66250" t="23767" r="16563" b="41162"/>
          <a:stretch/>
        </p:blipFill>
        <p:spPr>
          <a:xfrm>
            <a:off x="194190" y="1690688"/>
            <a:ext cx="6261537" cy="3593437"/>
          </a:xfrm>
          <a:prstGeom prst="rect">
            <a:avLst/>
          </a:prstGeom>
        </p:spPr>
      </p:pic>
      <p:pic>
        <p:nvPicPr>
          <p:cNvPr id="4" name="Picture 3">
            <a:extLst>
              <a:ext uri="{FF2B5EF4-FFF2-40B4-BE49-F238E27FC236}">
                <a16:creationId xmlns:a16="http://schemas.microsoft.com/office/drawing/2014/main" id="{DB78BD7C-5087-404E-B162-2BD0C5580A4C}"/>
              </a:ext>
            </a:extLst>
          </p:cNvPr>
          <p:cNvPicPr>
            <a:picLocks noChangeAspect="1"/>
          </p:cNvPicPr>
          <p:nvPr/>
        </p:nvPicPr>
        <p:blipFill rotWithShape="1">
          <a:blip r:embed="rId2"/>
          <a:srcRect l="66250" t="58532" r="17317" b="8889"/>
          <a:stretch/>
        </p:blipFill>
        <p:spPr>
          <a:xfrm>
            <a:off x="5811716" y="1726538"/>
            <a:ext cx="6380284" cy="3557587"/>
          </a:xfrm>
          <a:prstGeom prst="rect">
            <a:avLst/>
          </a:prstGeom>
        </p:spPr>
      </p:pic>
    </p:spTree>
    <p:extLst>
      <p:ext uri="{BB962C8B-B14F-4D97-AF65-F5344CB8AC3E}">
        <p14:creationId xmlns:p14="http://schemas.microsoft.com/office/powerpoint/2010/main" val="2829082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9979-10F6-469C-BA99-B8BB93A5FC12}"/>
              </a:ext>
            </a:extLst>
          </p:cNvPr>
          <p:cNvSpPr>
            <a:spLocks noGrp="1"/>
          </p:cNvSpPr>
          <p:nvPr>
            <p:ph type="title"/>
          </p:nvPr>
        </p:nvSpPr>
        <p:spPr/>
        <p:txBody>
          <a:bodyPr/>
          <a:lstStyle/>
          <a:p>
            <a:r>
              <a:rPr lang="en-GB" dirty="0"/>
              <a:t>What Setup to use on a dry race ?</a:t>
            </a:r>
          </a:p>
        </p:txBody>
      </p:sp>
      <p:sp>
        <p:nvSpPr>
          <p:cNvPr id="3" name="TextBox 2">
            <a:extLst>
              <a:ext uri="{FF2B5EF4-FFF2-40B4-BE49-F238E27FC236}">
                <a16:creationId xmlns:a16="http://schemas.microsoft.com/office/drawing/2014/main" id="{EA45380D-8D1A-4664-8527-8276B6A6B1BE}"/>
              </a:ext>
            </a:extLst>
          </p:cNvPr>
          <p:cNvSpPr txBox="1"/>
          <p:nvPr/>
        </p:nvSpPr>
        <p:spPr>
          <a:xfrm>
            <a:off x="1104900" y="1562100"/>
            <a:ext cx="9982200" cy="646331"/>
          </a:xfrm>
          <a:prstGeom prst="rect">
            <a:avLst/>
          </a:prstGeom>
          <a:noFill/>
        </p:spPr>
        <p:txBody>
          <a:bodyPr wrap="square" rtlCol="0">
            <a:spAutoFit/>
          </a:bodyPr>
          <a:lstStyle/>
          <a:p>
            <a:r>
              <a:rPr lang="en-GB" dirty="0"/>
              <a:t>The two fastest setups are compared and contrasted to identify the best setup.  These setups are “AA6 and “AA7” </a:t>
            </a:r>
          </a:p>
        </p:txBody>
      </p:sp>
      <p:pic>
        <p:nvPicPr>
          <p:cNvPr id="4" name="Picture 3">
            <a:extLst>
              <a:ext uri="{FF2B5EF4-FFF2-40B4-BE49-F238E27FC236}">
                <a16:creationId xmlns:a16="http://schemas.microsoft.com/office/drawing/2014/main" id="{D977064C-3E76-43D3-ABEE-A3BF8F386879}"/>
              </a:ext>
            </a:extLst>
          </p:cNvPr>
          <p:cNvPicPr>
            <a:picLocks noChangeAspect="1"/>
          </p:cNvPicPr>
          <p:nvPr/>
        </p:nvPicPr>
        <p:blipFill rotWithShape="1">
          <a:blip r:embed="rId3"/>
          <a:srcRect l="834" t="14404" r="56250" b="20741"/>
          <a:stretch/>
        </p:blipFill>
        <p:spPr>
          <a:xfrm>
            <a:off x="965200" y="2143343"/>
            <a:ext cx="10261600" cy="4361376"/>
          </a:xfrm>
          <a:prstGeom prst="rect">
            <a:avLst/>
          </a:prstGeom>
        </p:spPr>
      </p:pic>
    </p:spTree>
    <p:extLst>
      <p:ext uri="{BB962C8B-B14F-4D97-AF65-F5344CB8AC3E}">
        <p14:creationId xmlns:p14="http://schemas.microsoft.com/office/powerpoint/2010/main" val="1708714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9979-10F6-469C-BA99-B8BB93A5FC12}"/>
              </a:ext>
            </a:extLst>
          </p:cNvPr>
          <p:cNvSpPr>
            <a:spLocks noGrp="1"/>
          </p:cNvSpPr>
          <p:nvPr>
            <p:ph type="title"/>
          </p:nvPr>
        </p:nvSpPr>
        <p:spPr/>
        <p:txBody>
          <a:bodyPr/>
          <a:lstStyle/>
          <a:p>
            <a:r>
              <a:rPr lang="en-GB" dirty="0"/>
              <a:t>What Setup to use on a dry race?</a:t>
            </a:r>
          </a:p>
        </p:txBody>
      </p:sp>
      <p:pic>
        <p:nvPicPr>
          <p:cNvPr id="6" name="Picture 5">
            <a:extLst>
              <a:ext uri="{FF2B5EF4-FFF2-40B4-BE49-F238E27FC236}">
                <a16:creationId xmlns:a16="http://schemas.microsoft.com/office/drawing/2014/main" id="{891E6D7C-0393-481E-A58A-0F6A132520BF}"/>
              </a:ext>
            </a:extLst>
          </p:cNvPr>
          <p:cNvPicPr>
            <a:picLocks noChangeAspect="1"/>
          </p:cNvPicPr>
          <p:nvPr/>
        </p:nvPicPr>
        <p:blipFill rotWithShape="1">
          <a:blip r:embed="rId3"/>
          <a:srcRect l="1041" t="13658" r="56147" b="20046"/>
          <a:stretch/>
        </p:blipFill>
        <p:spPr>
          <a:xfrm>
            <a:off x="127000" y="1690687"/>
            <a:ext cx="5969000" cy="4802187"/>
          </a:xfrm>
          <a:prstGeom prst="rect">
            <a:avLst/>
          </a:prstGeom>
        </p:spPr>
      </p:pic>
      <p:sp>
        <p:nvSpPr>
          <p:cNvPr id="7" name="TextBox 6">
            <a:extLst>
              <a:ext uri="{FF2B5EF4-FFF2-40B4-BE49-F238E27FC236}">
                <a16:creationId xmlns:a16="http://schemas.microsoft.com/office/drawing/2014/main" id="{B8270841-9AA5-4FD9-BA22-019323FE2375}"/>
              </a:ext>
            </a:extLst>
          </p:cNvPr>
          <p:cNvSpPr txBox="1"/>
          <p:nvPr/>
        </p:nvSpPr>
        <p:spPr>
          <a:xfrm>
            <a:off x="2444750" y="1244600"/>
            <a:ext cx="1333500" cy="646331"/>
          </a:xfrm>
          <a:prstGeom prst="rect">
            <a:avLst/>
          </a:prstGeom>
          <a:noFill/>
        </p:spPr>
        <p:txBody>
          <a:bodyPr wrap="square" rtlCol="0">
            <a:spAutoFit/>
          </a:bodyPr>
          <a:lstStyle/>
          <a:p>
            <a:pPr algn="ctr"/>
            <a:r>
              <a:rPr lang="en-GB" dirty="0"/>
              <a:t>Setup “AA6”</a:t>
            </a:r>
          </a:p>
          <a:p>
            <a:pPr algn="ctr"/>
            <a:endParaRPr lang="en-GB" dirty="0"/>
          </a:p>
        </p:txBody>
      </p:sp>
      <p:pic>
        <p:nvPicPr>
          <p:cNvPr id="8" name="Picture 7">
            <a:extLst>
              <a:ext uri="{FF2B5EF4-FFF2-40B4-BE49-F238E27FC236}">
                <a16:creationId xmlns:a16="http://schemas.microsoft.com/office/drawing/2014/main" id="{164E676D-5902-49CC-B805-37DCCC6B54DC}"/>
              </a:ext>
            </a:extLst>
          </p:cNvPr>
          <p:cNvPicPr>
            <a:picLocks noChangeAspect="1"/>
          </p:cNvPicPr>
          <p:nvPr/>
        </p:nvPicPr>
        <p:blipFill rotWithShape="1">
          <a:blip r:embed="rId4"/>
          <a:srcRect l="1042" t="14445" r="56250" b="19259"/>
          <a:stretch/>
        </p:blipFill>
        <p:spPr>
          <a:xfrm>
            <a:off x="6097774" y="1670050"/>
            <a:ext cx="6094226" cy="4802186"/>
          </a:xfrm>
          <a:prstGeom prst="rect">
            <a:avLst/>
          </a:prstGeom>
        </p:spPr>
      </p:pic>
      <p:sp>
        <p:nvSpPr>
          <p:cNvPr id="9" name="TextBox 8">
            <a:extLst>
              <a:ext uri="{FF2B5EF4-FFF2-40B4-BE49-F238E27FC236}">
                <a16:creationId xmlns:a16="http://schemas.microsoft.com/office/drawing/2014/main" id="{9ABE2373-3625-4686-86B6-316C0BA0F109}"/>
              </a:ext>
            </a:extLst>
          </p:cNvPr>
          <p:cNvSpPr txBox="1"/>
          <p:nvPr/>
        </p:nvSpPr>
        <p:spPr>
          <a:xfrm>
            <a:off x="8550275" y="1244599"/>
            <a:ext cx="1333500" cy="646331"/>
          </a:xfrm>
          <a:prstGeom prst="rect">
            <a:avLst/>
          </a:prstGeom>
          <a:noFill/>
        </p:spPr>
        <p:txBody>
          <a:bodyPr wrap="square" rtlCol="0">
            <a:spAutoFit/>
          </a:bodyPr>
          <a:lstStyle/>
          <a:p>
            <a:pPr algn="ctr"/>
            <a:r>
              <a:rPr lang="en-GB" dirty="0"/>
              <a:t>Setup “AA7”</a:t>
            </a:r>
          </a:p>
          <a:p>
            <a:pPr algn="ctr"/>
            <a:endParaRPr lang="en-GB" dirty="0"/>
          </a:p>
        </p:txBody>
      </p:sp>
    </p:spTree>
    <p:extLst>
      <p:ext uri="{BB962C8B-B14F-4D97-AF65-F5344CB8AC3E}">
        <p14:creationId xmlns:p14="http://schemas.microsoft.com/office/powerpoint/2010/main" val="14395843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3EC02-C374-44FE-AB13-24E2EE3D148E}"/>
              </a:ext>
            </a:extLst>
          </p:cNvPr>
          <p:cNvSpPr>
            <a:spLocks noGrp="1"/>
          </p:cNvSpPr>
          <p:nvPr>
            <p:ph type="title"/>
          </p:nvPr>
        </p:nvSpPr>
        <p:spPr/>
        <p:txBody>
          <a:bodyPr/>
          <a:lstStyle/>
          <a:p>
            <a:r>
              <a:rPr lang="en-GB" dirty="0"/>
              <a:t>Equations Used </a:t>
            </a:r>
          </a:p>
        </p:txBody>
      </p:sp>
      <p:pic>
        <p:nvPicPr>
          <p:cNvPr id="4" name="Picture 3">
            <a:extLst>
              <a:ext uri="{FF2B5EF4-FFF2-40B4-BE49-F238E27FC236}">
                <a16:creationId xmlns:a16="http://schemas.microsoft.com/office/drawing/2014/main" id="{65C57E0D-3D43-4DB1-B3A0-1CE1D70A9A34}"/>
              </a:ext>
            </a:extLst>
          </p:cNvPr>
          <p:cNvPicPr>
            <a:picLocks noChangeAspect="1"/>
          </p:cNvPicPr>
          <p:nvPr/>
        </p:nvPicPr>
        <p:blipFill rotWithShape="1">
          <a:blip r:embed="rId2"/>
          <a:srcRect l="12794" t="22109" r="62577" b="36243"/>
          <a:stretch/>
        </p:blipFill>
        <p:spPr>
          <a:xfrm>
            <a:off x="1423052" y="1600200"/>
            <a:ext cx="9345895" cy="4445000"/>
          </a:xfrm>
          <a:prstGeom prst="rect">
            <a:avLst/>
          </a:prstGeom>
        </p:spPr>
      </p:pic>
    </p:spTree>
    <p:extLst>
      <p:ext uri="{BB962C8B-B14F-4D97-AF65-F5344CB8AC3E}">
        <p14:creationId xmlns:p14="http://schemas.microsoft.com/office/powerpoint/2010/main" val="1137099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AAC13-94F0-48B5-8AD0-CF7664EDD845}"/>
              </a:ext>
            </a:extLst>
          </p:cNvPr>
          <p:cNvSpPr>
            <a:spLocks noGrp="1"/>
          </p:cNvSpPr>
          <p:nvPr>
            <p:ph type="title"/>
          </p:nvPr>
        </p:nvSpPr>
        <p:spPr/>
        <p:txBody>
          <a:bodyPr/>
          <a:lstStyle/>
          <a:p>
            <a:r>
              <a:rPr lang="en-GB" dirty="0"/>
              <a:t>Conclusion </a:t>
            </a:r>
          </a:p>
        </p:txBody>
      </p:sp>
      <p:sp>
        <p:nvSpPr>
          <p:cNvPr id="3" name="TextBox 2">
            <a:extLst>
              <a:ext uri="{FF2B5EF4-FFF2-40B4-BE49-F238E27FC236}">
                <a16:creationId xmlns:a16="http://schemas.microsoft.com/office/drawing/2014/main" id="{6D4F41A6-89E7-424D-A1E0-C0A38882C240}"/>
              </a:ext>
            </a:extLst>
          </p:cNvPr>
          <p:cNvSpPr txBox="1"/>
          <p:nvPr/>
        </p:nvSpPr>
        <p:spPr>
          <a:xfrm>
            <a:off x="795337" y="2362200"/>
            <a:ext cx="10601325" cy="3170099"/>
          </a:xfrm>
          <a:prstGeom prst="rect">
            <a:avLst/>
          </a:prstGeom>
          <a:noFill/>
        </p:spPr>
        <p:txBody>
          <a:bodyPr wrap="square" rtlCol="0">
            <a:spAutoFit/>
          </a:bodyPr>
          <a:lstStyle/>
          <a:p>
            <a:pPr marL="342900" indent="-342900">
              <a:buFont typeface="Arial" panose="020B0604020202020204" pitchFamily="34" charset="0"/>
              <a:buChar char="•"/>
            </a:pPr>
            <a:r>
              <a:rPr lang="en-GB" sz="2000" dirty="0"/>
              <a:t>The setup where I has the best lap time is when the system as minimum amount of aerodynamic drag with a high amount of aerodynamic loading with a slight amount of rake to allows the CoP to be further forward to allows the vehicle to a stable in the corners.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best setup revealed by the tests is setup “AA6” where is it has all of these attributes but sacrifices understeer but this is only due to the increases speeds allowing faster corer speeds.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the testing is done again, longer test of the vehicle would be ideal to allow the deliver to get comfortable with the setup and stagnate the times. One flying lap isn’t enough for these type of tests.  </a:t>
            </a:r>
          </a:p>
        </p:txBody>
      </p:sp>
    </p:spTree>
    <p:extLst>
      <p:ext uri="{BB962C8B-B14F-4D97-AF65-F5344CB8AC3E}">
        <p14:creationId xmlns:p14="http://schemas.microsoft.com/office/powerpoint/2010/main" val="33604035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E1032-7654-4B5A-8942-4220E61B40D2}"/>
              </a:ext>
            </a:extLst>
          </p:cNvPr>
          <p:cNvSpPr>
            <a:spLocks noGrp="1"/>
          </p:cNvSpPr>
          <p:nvPr>
            <p:ph type="title"/>
          </p:nvPr>
        </p:nvSpPr>
        <p:spPr/>
        <p:txBody>
          <a:bodyPr/>
          <a:lstStyle/>
          <a:p>
            <a:r>
              <a:rPr lang="en-GB" dirty="0" err="1"/>
              <a:t>Referances</a:t>
            </a:r>
            <a:r>
              <a:rPr lang="en-GB" dirty="0"/>
              <a:t> </a:t>
            </a:r>
          </a:p>
        </p:txBody>
      </p:sp>
      <p:sp>
        <p:nvSpPr>
          <p:cNvPr id="3" name="Content Placeholder 2">
            <a:extLst>
              <a:ext uri="{FF2B5EF4-FFF2-40B4-BE49-F238E27FC236}">
                <a16:creationId xmlns:a16="http://schemas.microsoft.com/office/drawing/2014/main" id="{119E7304-F60B-42E3-8239-5BA6E24A4903}"/>
              </a:ext>
            </a:extLst>
          </p:cNvPr>
          <p:cNvSpPr>
            <a:spLocks noGrp="1"/>
          </p:cNvSpPr>
          <p:nvPr>
            <p:ph idx="1"/>
          </p:nvPr>
        </p:nvSpPr>
        <p:spPr/>
        <p:txBody>
          <a:bodyPr/>
          <a:lstStyle/>
          <a:p>
            <a:r>
              <a:rPr lang="en-GB" dirty="0" err="1"/>
              <a:t>Džijan</a:t>
            </a:r>
            <a:r>
              <a:rPr lang="en-GB" dirty="0"/>
              <a:t>, I., </a:t>
            </a:r>
            <a:r>
              <a:rPr lang="en-GB" dirty="0" err="1"/>
              <a:t>Pašić</a:t>
            </a:r>
            <a:r>
              <a:rPr lang="en-GB" dirty="0"/>
              <a:t>, A., </a:t>
            </a:r>
            <a:r>
              <a:rPr lang="en-GB" dirty="0" err="1"/>
              <a:t>Buljac</a:t>
            </a:r>
            <a:r>
              <a:rPr lang="en-GB" dirty="0"/>
              <a:t>, A. and </a:t>
            </a:r>
            <a:r>
              <a:rPr lang="en-GB" dirty="0" err="1"/>
              <a:t>Kozmar</a:t>
            </a:r>
            <a:r>
              <a:rPr lang="en-GB" dirty="0"/>
              <a:t>, H., 2019. Aerodynamic Forces Acting on a Race Car for Various Ground Clearances and Rake Angles. </a:t>
            </a:r>
            <a:r>
              <a:rPr lang="en-GB" i="1" dirty="0"/>
              <a:t>Journal of Applied Fluid Mechanics</a:t>
            </a:r>
            <a:r>
              <a:rPr lang="en-GB" dirty="0"/>
              <a:t>, 12(2), pp.361-368.</a:t>
            </a:r>
          </a:p>
          <a:p>
            <a:r>
              <a:rPr lang="en-GB" dirty="0"/>
              <a:t>Bryan, R., Clark, R. and </a:t>
            </a:r>
            <a:r>
              <a:rPr lang="en-GB" dirty="0" err="1"/>
              <a:t>Sadberry</a:t>
            </a:r>
            <a:r>
              <a:rPr lang="en-GB" dirty="0"/>
              <a:t>, P., 1988. Illustrating Newton’s second law with the automobile coast‐down test. </a:t>
            </a:r>
            <a:r>
              <a:rPr lang="en-GB" i="1" dirty="0"/>
              <a:t>The Physics Teacher</a:t>
            </a:r>
            <a:r>
              <a:rPr lang="en-GB" dirty="0"/>
              <a:t>, 26(7), pp.442-445.</a:t>
            </a:r>
          </a:p>
        </p:txBody>
      </p:sp>
    </p:spTree>
    <p:extLst>
      <p:ext uri="{BB962C8B-B14F-4D97-AF65-F5344CB8AC3E}">
        <p14:creationId xmlns:p14="http://schemas.microsoft.com/office/powerpoint/2010/main" val="650114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7876</TotalTime>
  <Words>3306</Words>
  <Application>Microsoft Office PowerPoint</Application>
  <PresentationFormat>Widescreen</PresentationFormat>
  <Paragraphs>171</Paragraphs>
  <Slides>42</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Cambria Math</vt:lpstr>
      <vt:lpstr>Office Theme</vt:lpstr>
      <vt:lpstr>Aerodynamic Vehicle Testing and Analysis</vt:lpstr>
      <vt:lpstr>Research in Testing Methods  </vt:lpstr>
      <vt:lpstr>Test 1 Plan</vt:lpstr>
      <vt:lpstr>Test 1 Driver Instructions </vt:lpstr>
      <vt:lpstr>Test 1 Data </vt:lpstr>
      <vt:lpstr>Test 1 Data Wing Setups  </vt:lpstr>
      <vt:lpstr>Test 1 Data Suspension Setups  </vt:lpstr>
      <vt:lpstr>Test 1 Data Wing and Suspension Setups  </vt:lpstr>
      <vt:lpstr>Test 1 Selected Setups Used for Track Test Simulations </vt:lpstr>
      <vt:lpstr>Test 2 Plan</vt:lpstr>
      <vt:lpstr>Test 2 Schedule </vt:lpstr>
      <vt:lpstr>Test 2 Driver Instructions </vt:lpstr>
      <vt:lpstr>Aim of the Analysis </vt:lpstr>
      <vt:lpstr>Fastest Lap Times From Test 2</vt:lpstr>
      <vt:lpstr>Lift and Drag Calculations </vt:lpstr>
      <vt:lpstr>Total lift and Drag for Data Traces </vt:lpstr>
      <vt:lpstr>Total lift Vs Speed Scatter X-Y Plot </vt:lpstr>
      <vt:lpstr>Total lift Vs Speed Scatter X-Y Plot </vt:lpstr>
      <vt:lpstr>Total lift Vs Speed Scatter X-Y Plot </vt:lpstr>
      <vt:lpstr>Total lift Vs Speed Scatter X-Y Plot </vt:lpstr>
      <vt:lpstr>Lateral Acceleration Vs Speed X-Y Plot </vt:lpstr>
      <vt:lpstr>Lateral Acceleration Vs Speed X-Y Plot </vt:lpstr>
      <vt:lpstr>Lateral Acceleration Vs Speed X-Y Plot </vt:lpstr>
      <vt:lpstr>Lateral Acceleration Vs Speed X-Y Plot </vt:lpstr>
      <vt:lpstr>Lateral Acceleration Vs Speed X-Y Plot </vt:lpstr>
      <vt:lpstr>Data Traces of the Downforce at the Front and Rear </vt:lpstr>
      <vt:lpstr>Data Traces of the Downforce at the Front and Rear </vt:lpstr>
      <vt:lpstr>Data Traces of the Downforce at the Front and Rear </vt:lpstr>
      <vt:lpstr>Data Traces of the Downforce at the Front and Rear </vt:lpstr>
      <vt:lpstr>Data Traces of the Downforce at the Front and Rear </vt:lpstr>
      <vt:lpstr>Centre of Pressure VS Lateral Acceleration X-Y Plot </vt:lpstr>
      <vt:lpstr>Centre of Pressure VS Lateral Acceleration X-Y Plot </vt:lpstr>
      <vt:lpstr>Centre of Pressure VS Lateral Acceleration X-Y Plot </vt:lpstr>
      <vt:lpstr>Centre of Pressure VS Lateral Acceleration X-Y Plot </vt:lpstr>
      <vt:lpstr>Centre of Pressure VS Lateral Acceleration X-Y Plot </vt:lpstr>
      <vt:lpstr>Affects of Rake Angle </vt:lpstr>
      <vt:lpstr>Driver Feedback </vt:lpstr>
      <vt:lpstr>What Setup to use on a dry race ?</vt:lpstr>
      <vt:lpstr>What Setup to use on a dry race?</vt:lpstr>
      <vt:lpstr>Equations Used </vt:lpstr>
      <vt:lpstr>Conclusion </vt:lpstr>
      <vt:lpstr>Referances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 Vehicle Testing and Analysis</dc:title>
  <dc:creator>Ashleigh</dc:creator>
  <cp:lastModifiedBy>Ashleigh</cp:lastModifiedBy>
  <cp:revision>69</cp:revision>
  <dcterms:created xsi:type="dcterms:W3CDTF">2020-03-20T05:10:56Z</dcterms:created>
  <dcterms:modified xsi:type="dcterms:W3CDTF">2020-03-26T08:58:49Z</dcterms:modified>
</cp:coreProperties>
</file>