
<file path=[Content_Types].xml><?xml version="1.0" encoding="utf-8"?>
<Types xmlns="http://schemas.openxmlformats.org/package/2006/content-types">
  <Default Extension="fntdata" ContentType="application/x-fontdata"/>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669088" cy="9753600"/>
  <p:embeddedFontLst>
    <p:embeddedFont>
      <p:font typeface="Open Sans" panose="020B0606030504020204" pitchFamily="34" charset="0"/>
      <p:regular r:id="rId17"/>
      <p:bold r:id="rId18"/>
      <p:italic r:id="rId19"/>
      <p:boldItalic r:id="rId20"/>
    </p:embeddedFont>
    <p:embeddedFont>
      <p:font typeface="Verdana" panose="020B0604030504040204" pitchFamily="34" charset="0"/>
      <p:regular r:id="rId21"/>
      <p:bold r:id="rId22"/>
      <p:italic r:id="rId23"/>
      <p:boldItalic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25" roundtripDataSignature="AMtx7mjZYeJ1OIUntMD+O081zv04J0GPxw=="/>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20"/>
    <p:restoredTop sz="94658"/>
  </p:normalViewPr>
  <p:slideViewPr>
    <p:cSldViewPr snapToGrid="0">
      <p:cViewPr varScale="1">
        <p:scale>
          <a:sx n="120" d="100"/>
          <a:sy n="120" d="100"/>
        </p:scale>
        <p:origin x="384" y="184"/>
      </p:cViewPr>
      <p:guideLst>
        <p:guide orient="horz" pos="2160"/>
        <p:guide pos="384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customschemas.google.com/relationships/presentationmetadata" Target="meta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890838" cy="487363"/>
          </a:xfrm>
          <a:prstGeom prst="rect">
            <a:avLst/>
          </a:prstGeom>
          <a:noFill/>
          <a:ln>
            <a:noFill/>
          </a:ln>
        </p:spPr>
        <p:txBody>
          <a:bodyPr spcFirstLastPara="1" wrap="square" lIns="90125" tIns="45050" rIns="90125" bIns="4505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778250" y="0"/>
            <a:ext cx="2890838" cy="487363"/>
          </a:xfrm>
          <a:prstGeom prst="rect">
            <a:avLst/>
          </a:prstGeom>
          <a:noFill/>
          <a:ln>
            <a:noFill/>
          </a:ln>
        </p:spPr>
        <p:txBody>
          <a:bodyPr spcFirstLastPara="1" wrap="square" lIns="90125" tIns="45050" rIns="90125" bIns="4505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889000" y="4632325"/>
            <a:ext cx="4891088" cy="4391025"/>
          </a:xfrm>
          <a:prstGeom prst="rect">
            <a:avLst/>
          </a:prstGeom>
          <a:noFill/>
          <a:ln>
            <a:noFill/>
          </a:ln>
        </p:spPr>
        <p:txBody>
          <a:bodyPr spcFirstLastPara="1" wrap="square" lIns="90125" tIns="45050" rIns="90125" bIns="4505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266238"/>
            <a:ext cx="2890838" cy="487362"/>
          </a:xfrm>
          <a:prstGeom prst="rect">
            <a:avLst/>
          </a:prstGeom>
          <a:noFill/>
          <a:ln>
            <a:noFill/>
          </a:ln>
        </p:spPr>
        <p:txBody>
          <a:bodyPr spcFirstLastPara="1" wrap="square" lIns="90125" tIns="45050" rIns="90125" bIns="4505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778250" y="9266238"/>
            <a:ext cx="2890838" cy="487362"/>
          </a:xfrm>
          <a:prstGeom prst="rect">
            <a:avLst/>
          </a:prstGeom>
          <a:noFill/>
          <a:ln>
            <a:noFill/>
          </a:ln>
        </p:spPr>
        <p:txBody>
          <a:bodyPr spcFirstLastPara="1" wrap="square" lIns="90125" tIns="45050" rIns="90125" bIns="4505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extLst>
      <p:ext uri="{BB962C8B-B14F-4D97-AF65-F5344CB8AC3E}">
        <p14:creationId xmlns:p14="http://schemas.microsoft.com/office/powerpoint/2010/main" val="1330581597"/>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556369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2: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None/>
            </a:pPr>
            <a:r>
              <a:rPr lang="en-GB" dirty="0">
                <a:latin typeface="Times New Roman"/>
                <a:ea typeface="Times New Roman"/>
                <a:cs typeface="Times New Roman"/>
                <a:sym typeface="Times New Roman"/>
              </a:rPr>
              <a:t>Sofia is a 40-year-old woman who has cardiovascular disease, a metabolic condition, which is further complicated by type 2 diabetes and minor strokes. She works as a receptionist in company in  London, which demands long working hours and also limits her physical activities. Her diet consists of a high concentration of refined carbohydrates, which results in poor maintenance of healthy blood glucose levels. While Sofia is already diagnosed with CVD, the risk factor for the condition is further triggered by the family history of heart disease and diabetes. She often feels dizzy, fatigued, has blurred vision, and chest pain, which demands effective care and disease management. Hence, a care plan will be developed for Sofia, upon assessing her lifestyle conditions and changes required, observation of blood pressure, diabetic level, medication compliance, and holistic encouragement, in line with the NHS and NICE guidelines.</a:t>
            </a:r>
            <a:endParaRPr dirty="0"/>
          </a:p>
        </p:txBody>
      </p:sp>
      <p:sp>
        <p:nvSpPr>
          <p:cNvPr id="82" name="Google Shape;82;p2: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1425623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8"/>
        <p:cNvGrpSpPr/>
        <p:nvPr/>
      </p:nvGrpSpPr>
      <p:grpSpPr>
        <a:xfrm>
          <a:off x="0" y="0"/>
          <a:ext cx="0" cy="0"/>
          <a:chOff x="0" y="0"/>
          <a:chExt cx="0" cy="0"/>
        </a:xfrm>
      </p:grpSpPr>
      <p:sp>
        <p:nvSpPr>
          <p:cNvPr id="89" name="Google Shape;89;p3: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Sofia, as already mentioned in the previous slide, is a 40-year-old working woman suffering from cardiovascular disease, including complications from type 2 diabetes and a minor stroke history. Living in an urban area, Sofia is engaged in a stressful job role in an MNC in London, which contributes to her sedentary lifestyle. Her demographic profile introduces a middle-aged woman who has a family history of heart disease and diabetes. The health assessment of Sofia indicates high blood pressure (150/95 mmHg), high levels of fasting blood sugar (8.5 mmol/L) and high cholesterol levels. She is overweight with a BMI level of 29, while her heart rate is consistently higher than normal at rest. These signs outline her being at a higher risk of cardiovascular complications. </a:t>
            </a:r>
            <a:endParaRPr/>
          </a:p>
        </p:txBody>
      </p:sp>
      <p:sp>
        <p:nvSpPr>
          <p:cNvPr id="90" name="Google Shape;90;p3: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15420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8"/>
        <p:cNvGrpSpPr/>
        <p:nvPr/>
      </p:nvGrpSpPr>
      <p:grpSpPr>
        <a:xfrm>
          <a:off x="0" y="0"/>
          <a:ext cx="0" cy="0"/>
          <a:chOff x="0" y="0"/>
          <a:chExt cx="0" cy="0"/>
        </a:xfrm>
      </p:grpSpPr>
      <p:sp>
        <p:nvSpPr>
          <p:cNvPr id="99" name="Google Shape;99;p4: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circulatory system plays a vital role in monitoring life by transporting oxygen, nutrients, hormones, and waste materials across the body. As stated by Chaudhry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(2022) the structure of this system consists of a muscular organ (the heart) subdivided into four chambers (two atria and two ventricles) through which blood flows through two major loops, which include systemic and pulmonary circulations. Herein, the cardiac muscles pump blood in and out to the body and the respiratory system, respectively. Blood vessels constitute a large system, where arteries carry blood from the heart to other organs under high-pressure, while veins transport the blood to the heart. Further, capillaries act as a medium for the exchange of blood within cells. The medium of transport that maintains homeostasis is blood, which consists of plasma, red and white cells, as well as platelets.</a:t>
            </a:r>
            <a:endParaRPr/>
          </a:p>
        </p:txBody>
      </p:sp>
      <p:sp>
        <p:nvSpPr>
          <p:cNvPr id="100" name="Google Shape;100;p4: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6702401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3cf5582c90c_0_4: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Physiologically, the circulatory system operates through coordinated functions, such as the cardiac conductor, vascular resistance, and blood pressure. However, WHO (2025), explained that this process is impaired under CVD involving strokes and diabetes. Atherosclerosis causes the narrowing of arteries, thus reducing blood circulation and oxygen supply. Hypertension, on the other hand, puts pressure on the walls of vessels and the heart, while diabetes destroys endothelial cells (Drożdż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2022). This stiffens the vascular linings. A stroke is a condition in which the blood supply to the brain is disrupted, or a vessel bursts, impairing the oxygen supply to the neural tissue (Brown, 2024). The overall condition disrupts circulation, which results in chest pains, fatigue, dizziness, or neurological impairments. Consequently, understanding the anatomical and physiological aspects of the circulatory system is essential for formulating effective care strategies and intervention plans for Sofia.</a:t>
            </a:r>
            <a:endParaRPr/>
          </a:p>
        </p:txBody>
      </p:sp>
      <p:sp>
        <p:nvSpPr>
          <p:cNvPr id="108" name="Google Shape;108;g3cf5582c90c_0_4: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783150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Google Shape;113;p5: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lifestyle and health behaviour of Sofia significantly contribute to her CVD condition, diabetes, and stroke. She works long hours in a stressful office setting, which reduces her physical activity and promotes a sedentary lifestyle (Bankoski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2021). She frequently consumes processed and refined carbohydrates, which deregulate blood sugar and cholesterol levels. Sofia smokes occasionally and takes alcohol in social events. This further increases her cardiovascular risks. She has difficulty maintaining a healthy weight, considering her BMI level of 29, due to a lack of exercise. Therefore, the care plan is typically focused on lifestyle changes, such as healthy nutrition, smoking cessation, stress management, and regular physical exercise.</a:t>
            </a:r>
            <a:endParaRPr/>
          </a:p>
        </p:txBody>
      </p:sp>
      <p:sp>
        <p:nvSpPr>
          <p:cNvPr id="114" name="Google Shape;114;p5: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7968301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p6: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lifestyle habits triggering Sofia's cardiovascular disease, diabetes, and stroke risks are reflected in her everyday routine. While she starts her day early, limited physical activity, skipping homemade breakfasts and dependence on processed or ultra-processed foods rich in carbohydrates and salt increase her comorbidities (Gonçalves </a:t>
            </a:r>
            <a:r>
              <a:rPr lang="en-GB" i="1">
                <a:latin typeface="Times New Roman"/>
                <a:ea typeface="Times New Roman"/>
                <a:cs typeface="Times New Roman"/>
                <a:sym typeface="Times New Roman"/>
              </a:rPr>
              <a:t>et al., </a:t>
            </a:r>
            <a:r>
              <a:rPr lang="en-GB">
                <a:latin typeface="Times New Roman"/>
                <a:ea typeface="Times New Roman"/>
                <a:cs typeface="Times New Roman"/>
                <a:sym typeface="Times New Roman"/>
              </a:rPr>
              <a:t>2022). Considering her lunch diet, fast food and convenience meals are the only solutions. Besides, with continuous work stress, her caffeine intake increases. The evening routine, on the other hand, is more indulged in inactive habits such as watching TV and limited exercise. Further consideration of her occasional smoking habits and drinking alcohol significantly increases metabolic risks. Additionally, it has been observed that Sofia has poor sleep hygiene. Overall, an effective care plan is needed, which improves her daily routines, including healthy habits, proper diet, regular physical activity, stress control, and healthier practises.</a:t>
            </a:r>
            <a:endParaRPr/>
          </a:p>
        </p:txBody>
      </p:sp>
      <p:sp>
        <p:nvSpPr>
          <p:cNvPr id="124" name="Google Shape;124;p6: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348444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7: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Effective communication and ethical considerations are mandatory when devising a care plan for a patient like Sofia. According to Mahmoodi (2025), clear and emphatic communication is crucial when integrating a care plan to ensure that the patient is empowered in making informed decisions. Accordingly, HCPs and carers need to employ simple language, avoiding the use of medical jargon and become active listeners to promote effective communication with Sofia (Sharkiya, 2023). Autonomy, confidentiality, and cultural sensitivity should be ensured to support an ethical care approach (Bobel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2022). This would ensure the decisions made are consistent with her values and choices. Further, informed consent and equitable resource distribution are crucial to encourage long-term care and integrated and informed care. Apart from the above considerations, an integrated communication between Sofia and her family, as well as HCPs, is essential to promote compliance and fidelity and the enhancement of healthcare outcomes.</a:t>
            </a:r>
            <a:endParaRPr/>
          </a:p>
        </p:txBody>
      </p:sp>
      <p:sp>
        <p:nvSpPr>
          <p:cNvPr id="132" name="Google Shape;132;p7: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867038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8: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lifestyle, behaviour and family medical history have a significant impact on the metabolic health risks of Sofia. The dilemma with cardiovascular problems and repeated strokes significantly triggered hypertension, type 2 diabetes, and obesity. Her lack of physical activity, unhealthy diet containing processed foods, and high cholesterol increase the disease prevalence. Further, alcohol consumption and smoking habits cause damage to the arteries and predispose the individual to clotting risks. Based on the evidence by WHO (2025), diet, exercise, and smoking cessation are modifiable factors to prevent the occurrence of cardiovascular diseases and stroke. Nevertheless, non-modifiable risks like family history increase susceptibility. Hence, evidence-based care planning is needed for Sofia to eliminate these risks.</a:t>
            </a:r>
            <a:endParaRPr/>
          </a:p>
        </p:txBody>
      </p:sp>
      <p:sp>
        <p:nvSpPr>
          <p:cNvPr id="142" name="Google Shape;142;p8: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7535845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p9: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NICE guideline, </a:t>
            </a:r>
            <a:r>
              <a:rPr lang="en-GB" b="1">
                <a:latin typeface="Times New Roman"/>
                <a:ea typeface="Times New Roman"/>
                <a:cs typeface="Times New Roman"/>
                <a:sym typeface="Times New Roman"/>
              </a:rPr>
              <a:t>"NG238"</a:t>
            </a:r>
            <a:r>
              <a:rPr lang="en-GB">
                <a:latin typeface="Times New Roman"/>
                <a:ea typeface="Times New Roman"/>
                <a:cs typeface="Times New Roman"/>
                <a:sym typeface="Times New Roman"/>
              </a:rPr>
              <a:t> in CVD risk reduction, signifies that prevention and management of metabolic disease require lifestyle intervention, including a healthy diet, physical exercise, and quitting smoking (NICE, 2023). The care plan of Sofia, therefore, is based on daily physical activity, limited processed food consumption, and monitoring BP, cholesterol, and glucose levels. Further emphasised by NICE, </a:t>
            </a:r>
            <a:r>
              <a:rPr lang="en-GB" b="1">
                <a:latin typeface="Times New Roman"/>
                <a:ea typeface="Times New Roman"/>
                <a:cs typeface="Times New Roman"/>
                <a:sym typeface="Times New Roman"/>
              </a:rPr>
              <a:t>lipid-lowering therapy</a:t>
            </a:r>
            <a:r>
              <a:rPr lang="en-GB">
                <a:latin typeface="Times New Roman"/>
                <a:ea typeface="Times New Roman"/>
                <a:cs typeface="Times New Roman"/>
                <a:sym typeface="Times New Roman"/>
              </a:rPr>
              <a:t>, including statins, is effective for patients with known CVDs, and should be under prescribed antihypertensives and antidiabetic medications (Taylor </a:t>
            </a:r>
            <a:r>
              <a:rPr lang="en-GB" i="1">
                <a:latin typeface="Times New Roman"/>
                <a:ea typeface="Times New Roman"/>
                <a:cs typeface="Times New Roman"/>
                <a:sym typeface="Times New Roman"/>
              </a:rPr>
              <a:t>et al.,</a:t>
            </a:r>
            <a:r>
              <a:rPr lang="en-GB">
                <a:latin typeface="Times New Roman"/>
                <a:ea typeface="Times New Roman"/>
                <a:cs typeface="Times New Roman"/>
                <a:sym typeface="Times New Roman"/>
              </a:rPr>
              <a:t> 2023). </a:t>
            </a:r>
            <a:r>
              <a:rPr lang="en-GB" b="1">
                <a:latin typeface="Times New Roman"/>
                <a:ea typeface="Times New Roman"/>
                <a:cs typeface="Times New Roman"/>
                <a:sym typeface="Times New Roman"/>
              </a:rPr>
              <a:t>Stroke guidelines</a:t>
            </a:r>
            <a:r>
              <a:rPr lang="en-GB">
                <a:latin typeface="Times New Roman"/>
                <a:ea typeface="Times New Roman"/>
                <a:cs typeface="Times New Roman"/>
                <a:sym typeface="Times New Roman"/>
              </a:rPr>
              <a:t>, on the other hand, prioritise secondary prevention by controlling blood pressure, anticoagulation where needed and systematic rehabilitation (NICE, 2023). NHS England, as evidenced by Kagka (2020), outlines the importance of managing nutrition and hydration for stroke patients, where under nutrition leads to poor outcomes. The care plan provided to Sofia, therefore, includes a combined medication therapy and lifestyle intervention with regular reviews and multidisciplinary contributions.</a:t>
            </a:r>
            <a:endParaRPr/>
          </a:p>
        </p:txBody>
      </p:sp>
      <p:sp>
        <p:nvSpPr>
          <p:cNvPr id="148" name="Google Shape;148;p9: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3559676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g3cf5582c90c_0_15: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The NICE guidance, in the previous slide, indicates that care should be integrated as per the patient's needs, preferences, and values. There should be informed consent and shared decision-making. While focusing on Sofia, effective communication should ensure interaction using a simple language, openness to questions and family-carer interactions for related discussion (Sharkiya, 2023). In terms of ethical consideration, autonomy, upholding confidentiality, and equitable access to resources are of paramount importance. The guidelines by the NHS on stroke identify the necessity for direct communication between the healthcare team and patients to ensure compliance and recovery (Kagka, 2020). The cultural sensitivity and psychological support should be prioritised in the care plan of Sofia, since people with chronic illnesses are emotionally impacted. Hence, the evidence-based, ethically sound, and long-term health improvement can be met for Sofia through the lifestyle-based care plan.</a:t>
            </a:r>
            <a:endParaRPr/>
          </a:p>
        </p:txBody>
      </p:sp>
      <p:sp>
        <p:nvSpPr>
          <p:cNvPr id="156" name="Google Shape;156;g3cf5582c90c_0_15: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1855906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10: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a:latin typeface="Times New Roman"/>
                <a:ea typeface="Times New Roman"/>
                <a:cs typeface="Times New Roman"/>
                <a:sym typeface="Times New Roman"/>
              </a:rPr>
              <a:t>In essence, the care plan of Sofia should be a combination of lifestyle change, systematic monitoring, and the application of evidence-based medical treatment to mitigate her cardiovascular, diabetic and stroke risks. Patient-centred care, enhancement of long-term outcomes, and support for her health and wellbeing can be ensured through clear communication, ethical practise, and compliance with the NHS as well as NICE guidelines.</a:t>
            </a:r>
            <a:endParaRPr/>
          </a:p>
        </p:txBody>
      </p:sp>
      <p:sp>
        <p:nvSpPr>
          <p:cNvPr id="166" name="Google Shape;166;p10: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0957890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4"/>
        <p:cNvGrpSpPr/>
        <p:nvPr/>
      </p:nvGrpSpPr>
      <p:grpSpPr>
        <a:xfrm>
          <a:off x="0" y="0"/>
          <a:ext cx="0" cy="0"/>
          <a:chOff x="0" y="0"/>
          <a:chExt cx="0" cy="0"/>
        </a:xfrm>
      </p:grpSpPr>
      <p:sp>
        <p:nvSpPr>
          <p:cNvPr id="175" name="Google Shape;175;p11:notes"/>
          <p:cNvSpPr txBox="1">
            <a:spLocks noGrp="1"/>
          </p:cNvSpPr>
          <p:nvPr>
            <p:ph type="body" idx="1"/>
          </p:nvPr>
        </p:nvSpPr>
        <p:spPr>
          <a:xfrm>
            <a:off x="889000" y="4632325"/>
            <a:ext cx="4891088" cy="4391025"/>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76" name="Google Shape;176;p11: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27734362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g3cf5582c90c_0_41:notes"/>
          <p:cNvSpPr txBox="1">
            <a:spLocks noGrp="1"/>
          </p:cNvSpPr>
          <p:nvPr>
            <p:ph type="body" idx="1"/>
          </p:nvPr>
        </p:nvSpPr>
        <p:spPr>
          <a:xfrm>
            <a:off x="889000" y="4632325"/>
            <a:ext cx="4891200" cy="4391100"/>
          </a:xfrm>
          <a:prstGeom prst="rect">
            <a:avLst/>
          </a:prstGeom>
        </p:spPr>
        <p:txBody>
          <a:bodyPr spcFirstLastPara="1" wrap="square" lIns="90125" tIns="45050" rIns="90125" bIns="45050" anchor="t" anchorCtr="0">
            <a:noAutofit/>
          </a:bodyPr>
          <a:lstStyle/>
          <a:p>
            <a:pPr marL="0" lvl="0" indent="0" algn="l" rtl="0">
              <a:spcBef>
                <a:spcPts val="360"/>
              </a:spcBef>
              <a:spcAft>
                <a:spcPts val="0"/>
              </a:spcAft>
              <a:buNone/>
            </a:pPr>
            <a:endParaRPr/>
          </a:p>
        </p:txBody>
      </p:sp>
      <p:sp>
        <p:nvSpPr>
          <p:cNvPr id="184" name="Google Shape;184;g3cf5582c90c_0_41:notes"/>
          <p:cNvSpPr>
            <a:spLocks noGrp="1" noRot="1" noChangeAspect="1"/>
          </p:cNvSpPr>
          <p:nvPr>
            <p:ph type="sldImg" idx="2"/>
          </p:nvPr>
        </p:nvSpPr>
        <p:spPr>
          <a:xfrm>
            <a:off x="82550" y="730250"/>
            <a:ext cx="6503988" cy="3659188"/>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474425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13"/>
          <p:cNvSpPr txBox="1">
            <a:spLocks noGrp="1"/>
          </p:cNvSpPr>
          <p:nvPr>
            <p:ph type="ctrTitle"/>
          </p:nvPr>
        </p:nvSpPr>
        <p:spPr>
          <a:xfrm>
            <a:off x="911424" y="1988841"/>
            <a:ext cx="103632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13"/>
          <p:cNvSpPr txBox="1">
            <a:spLocks noGrp="1"/>
          </p:cNvSpPr>
          <p:nvPr>
            <p:ph type="subTitle" idx="1"/>
          </p:nvPr>
        </p:nvSpPr>
        <p:spPr>
          <a:xfrm>
            <a:off x="1825824" y="3744615"/>
            <a:ext cx="85344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13"/>
          <p:cNvSpPr txBox="1">
            <a:spLocks noGrp="1"/>
          </p:cNvSpPr>
          <p:nvPr>
            <p:ph type="dt" idx="10"/>
          </p:nvPr>
        </p:nvSpPr>
        <p:spPr>
          <a:xfrm>
            <a:off x="527051"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3"/>
          <p:cNvSpPr txBox="1">
            <a:spLocks noGrp="1"/>
          </p:cNvSpPr>
          <p:nvPr>
            <p:ph type="ftr" idx="11"/>
          </p:nvPr>
        </p:nvSpPr>
        <p:spPr>
          <a:xfrm>
            <a:off x="5520267" y="6381751"/>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1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14"/>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14"/>
          <p:cNvSpPr txBox="1">
            <a:spLocks noGrp="1"/>
          </p:cNvSpPr>
          <p:nvPr>
            <p:ph type="body" idx="1"/>
          </p:nvPr>
        </p:nvSpPr>
        <p:spPr>
          <a:xfrm>
            <a:off x="609600" y="1600201"/>
            <a:ext cx="109728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14"/>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14"/>
          <p:cNvSpPr txBox="1">
            <a:spLocks noGrp="1"/>
          </p:cNvSpPr>
          <p:nvPr>
            <p:ph type="ftr" idx="11"/>
          </p:nvPr>
        </p:nvSpPr>
        <p:spPr>
          <a:xfrm>
            <a:off x="4176184" y="6461126"/>
            <a:ext cx="38608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14"/>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6"/>
        <p:cNvGrpSpPr/>
        <p:nvPr/>
      </p:nvGrpSpPr>
      <p:grpSpPr>
        <a:xfrm>
          <a:off x="0" y="0"/>
          <a:ext cx="0" cy="0"/>
          <a:chOff x="0" y="0"/>
          <a:chExt cx="0" cy="0"/>
        </a:xfrm>
      </p:grpSpPr>
      <p:sp>
        <p:nvSpPr>
          <p:cNvPr id="27" name="Google Shape;27;p15"/>
          <p:cNvSpPr txBox="1">
            <a:spLocks noGrp="1"/>
          </p:cNvSpPr>
          <p:nvPr>
            <p:ph type="title"/>
          </p:nvPr>
        </p:nvSpPr>
        <p:spPr>
          <a:xfrm>
            <a:off x="911424" y="3993084"/>
            <a:ext cx="103632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8" name="Google Shape;28;p15"/>
          <p:cNvSpPr txBox="1">
            <a:spLocks noGrp="1"/>
          </p:cNvSpPr>
          <p:nvPr>
            <p:ph type="body" idx="1"/>
          </p:nvPr>
        </p:nvSpPr>
        <p:spPr>
          <a:xfrm>
            <a:off x="911424" y="2492897"/>
            <a:ext cx="103632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29" name="Google Shape;29;p15"/>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5"/>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1"/>
        <p:cNvGrpSpPr/>
        <p:nvPr/>
      </p:nvGrpSpPr>
      <p:grpSpPr>
        <a:xfrm>
          <a:off x="0" y="0"/>
          <a:ext cx="0" cy="0"/>
          <a:chOff x="0" y="0"/>
          <a:chExt cx="0" cy="0"/>
        </a:xfrm>
      </p:grpSpPr>
      <p:sp>
        <p:nvSpPr>
          <p:cNvPr id="32" name="Google Shape;32;p16"/>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3" name="Google Shape;33;p16"/>
          <p:cNvSpPr txBox="1">
            <a:spLocks noGrp="1"/>
          </p:cNvSpPr>
          <p:nvPr>
            <p:ph type="body" idx="1"/>
          </p:nvPr>
        </p:nvSpPr>
        <p:spPr>
          <a:xfrm>
            <a:off x="609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4" name="Google Shape;34;p16"/>
          <p:cNvSpPr txBox="1">
            <a:spLocks noGrp="1"/>
          </p:cNvSpPr>
          <p:nvPr>
            <p:ph type="body" idx="2"/>
          </p:nvPr>
        </p:nvSpPr>
        <p:spPr>
          <a:xfrm>
            <a:off x="6197600" y="1600201"/>
            <a:ext cx="53848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5" name="Google Shape;35;p16"/>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16"/>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7"/>
        <p:cNvGrpSpPr/>
        <p:nvPr/>
      </p:nvGrpSpPr>
      <p:grpSpPr>
        <a:xfrm>
          <a:off x="0" y="0"/>
          <a:ext cx="0" cy="0"/>
          <a:chOff x="0" y="0"/>
          <a:chExt cx="0" cy="0"/>
        </a:xfrm>
      </p:grpSpPr>
      <p:sp>
        <p:nvSpPr>
          <p:cNvPr id="38" name="Google Shape;38;p17"/>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9" name="Google Shape;39;p17"/>
          <p:cNvSpPr txBox="1">
            <a:spLocks noGrp="1"/>
          </p:cNvSpPr>
          <p:nvPr>
            <p:ph type="body" idx="1"/>
          </p:nvPr>
        </p:nvSpPr>
        <p:spPr>
          <a:xfrm>
            <a:off x="609600" y="1535113"/>
            <a:ext cx="5386917"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0" name="Google Shape;40;p17"/>
          <p:cNvSpPr txBox="1">
            <a:spLocks noGrp="1"/>
          </p:cNvSpPr>
          <p:nvPr>
            <p:ph type="body" idx="2"/>
          </p:nvPr>
        </p:nvSpPr>
        <p:spPr>
          <a:xfrm>
            <a:off x="609600" y="2174876"/>
            <a:ext cx="5386917"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1" name="Google Shape;41;p17"/>
          <p:cNvSpPr txBox="1">
            <a:spLocks noGrp="1"/>
          </p:cNvSpPr>
          <p:nvPr>
            <p:ph type="body" idx="3"/>
          </p:nvPr>
        </p:nvSpPr>
        <p:spPr>
          <a:xfrm>
            <a:off x="6193368" y="1535113"/>
            <a:ext cx="5389033"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2" name="Google Shape;42;p17"/>
          <p:cNvSpPr txBox="1">
            <a:spLocks noGrp="1"/>
          </p:cNvSpPr>
          <p:nvPr>
            <p:ph type="body" idx="4"/>
          </p:nvPr>
        </p:nvSpPr>
        <p:spPr>
          <a:xfrm>
            <a:off x="6193368" y="2174876"/>
            <a:ext cx="5389033"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3" name="Google Shape;43;p17"/>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7"/>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8"/>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7" name="Google Shape;47;p18"/>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8"/>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9"/>
        <p:cNvGrpSpPr/>
        <p:nvPr/>
      </p:nvGrpSpPr>
      <p:grpSpPr>
        <a:xfrm>
          <a:off x="0" y="0"/>
          <a:ext cx="0" cy="0"/>
          <a:chOff x="0" y="0"/>
          <a:chExt cx="0" cy="0"/>
        </a:xfrm>
      </p:grpSpPr>
      <p:sp>
        <p:nvSpPr>
          <p:cNvPr id="50" name="Google Shape;50;p19"/>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19"/>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20"/>
          <p:cNvSpPr txBox="1">
            <a:spLocks noGrp="1"/>
          </p:cNvSpPr>
          <p:nvPr>
            <p:ph type="title"/>
          </p:nvPr>
        </p:nvSpPr>
        <p:spPr>
          <a:xfrm>
            <a:off x="609601" y="273050"/>
            <a:ext cx="4011084"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20"/>
          <p:cNvSpPr txBox="1">
            <a:spLocks noGrp="1"/>
          </p:cNvSpPr>
          <p:nvPr>
            <p:ph type="body" idx="1"/>
          </p:nvPr>
        </p:nvSpPr>
        <p:spPr>
          <a:xfrm>
            <a:off x="4766733" y="273051"/>
            <a:ext cx="6815667"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20"/>
          <p:cNvSpPr txBox="1">
            <a:spLocks noGrp="1"/>
          </p:cNvSpPr>
          <p:nvPr>
            <p:ph type="body" idx="2"/>
          </p:nvPr>
        </p:nvSpPr>
        <p:spPr>
          <a:xfrm>
            <a:off x="609601" y="1435101"/>
            <a:ext cx="4011084"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20"/>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0"/>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21"/>
          <p:cNvSpPr txBox="1">
            <a:spLocks noGrp="1"/>
          </p:cNvSpPr>
          <p:nvPr>
            <p:ph type="title"/>
          </p:nvPr>
        </p:nvSpPr>
        <p:spPr>
          <a:xfrm>
            <a:off x="2389717" y="4509120"/>
            <a:ext cx="73152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21"/>
          <p:cNvSpPr>
            <a:spLocks noGrp="1"/>
          </p:cNvSpPr>
          <p:nvPr>
            <p:ph type="pic" idx="2"/>
          </p:nvPr>
        </p:nvSpPr>
        <p:spPr>
          <a:xfrm>
            <a:off x="2389717" y="612776"/>
            <a:ext cx="7315200" cy="3824337"/>
          </a:xfrm>
          <a:prstGeom prst="rect">
            <a:avLst/>
          </a:prstGeom>
          <a:noFill/>
          <a:ln>
            <a:noFill/>
          </a:ln>
        </p:spPr>
      </p:sp>
      <p:sp>
        <p:nvSpPr>
          <p:cNvPr id="61" name="Google Shape;61;p21"/>
          <p:cNvSpPr txBox="1">
            <a:spLocks noGrp="1"/>
          </p:cNvSpPr>
          <p:nvPr>
            <p:ph type="body" idx="1"/>
          </p:nvPr>
        </p:nvSpPr>
        <p:spPr>
          <a:xfrm>
            <a:off x="2389717" y="5157192"/>
            <a:ext cx="73152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21"/>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1"/>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2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22"/>
          <p:cNvSpPr txBox="1">
            <a:spLocks noGrp="1"/>
          </p:cNvSpPr>
          <p:nvPr>
            <p:ph type="body" idx="1"/>
          </p:nvPr>
        </p:nvSpPr>
        <p:spPr>
          <a:xfrm rot="5400000">
            <a:off x="4137820" y="-1928018"/>
            <a:ext cx="3916363" cy="10972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2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23"/>
          <p:cNvSpPr txBox="1">
            <a:spLocks noGrp="1"/>
          </p:cNvSpPr>
          <p:nvPr>
            <p:ph type="title"/>
          </p:nvPr>
        </p:nvSpPr>
        <p:spPr>
          <a:xfrm rot="5400000">
            <a:off x="7589503" y="1524336"/>
            <a:ext cx="5242594" cy="27432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23"/>
          <p:cNvSpPr txBox="1">
            <a:spLocks noGrp="1"/>
          </p:cNvSpPr>
          <p:nvPr>
            <p:ph type="body" idx="1"/>
          </p:nvPr>
        </p:nvSpPr>
        <p:spPr>
          <a:xfrm rot="5400000">
            <a:off x="2001503" y="-1117264"/>
            <a:ext cx="5242594" cy="80264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23"/>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3"/>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2"/>
          <p:cNvSpPr txBox="1">
            <a:spLocks noGrp="1"/>
          </p:cNvSpPr>
          <p:nvPr>
            <p:ph type="title"/>
          </p:nvPr>
        </p:nvSpPr>
        <p:spPr>
          <a:xfrm>
            <a:off x="609600" y="274638"/>
            <a:ext cx="109728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2"/>
          <p:cNvSpPr txBox="1">
            <a:spLocks noGrp="1"/>
          </p:cNvSpPr>
          <p:nvPr>
            <p:ph type="body" idx="1"/>
          </p:nvPr>
        </p:nvSpPr>
        <p:spPr>
          <a:xfrm>
            <a:off x="609600" y="1600200"/>
            <a:ext cx="109728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2"/>
          <p:cNvSpPr txBox="1">
            <a:spLocks noGrp="1"/>
          </p:cNvSpPr>
          <p:nvPr>
            <p:ph type="dt" idx="10"/>
          </p:nvPr>
        </p:nvSpPr>
        <p:spPr>
          <a:xfrm>
            <a:off x="334433" y="6524626"/>
            <a:ext cx="129540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2"/>
          <p:cNvSpPr txBox="1">
            <a:spLocks noGrp="1"/>
          </p:cNvSpPr>
          <p:nvPr>
            <p:ph type="sldNum" idx="12"/>
          </p:nvPr>
        </p:nvSpPr>
        <p:spPr>
          <a:xfrm>
            <a:off x="10608733" y="6381751"/>
            <a:ext cx="973667"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fld id="{00000000-1234-1234-1234-123412341234}" type="slidenum">
              <a:rPr lang="en-GB" smtClean="0"/>
              <a:pPr/>
              <a:t>‹#›</a:t>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png"/><Relationship Id="rId5" Type="http://schemas.openxmlformats.org/officeDocument/2006/relationships/image" Target="../media/image4.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3.png"/><Relationship Id="rId5" Type="http://schemas.openxmlformats.org/officeDocument/2006/relationships/image" Target="../media/image8.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24969/hvt.2024.462" TargetMode="External"/><Relationship Id="rId13" Type="http://schemas.openxmlformats.org/officeDocument/2006/relationships/hyperlink" Target="https://www.england.nhs.uk/london/wp-content/uploads/sites/8/2019/09/Nutrition-Hydration-Diabetes-Acute-Stroke.pdf" TargetMode="External"/><Relationship Id="rId3" Type="http://schemas.openxmlformats.org/officeDocument/2006/relationships/slideLayout" Target="../slideLayouts/slideLayout2.xml"/><Relationship Id="rId7" Type="http://schemas.openxmlformats.org/officeDocument/2006/relationships/hyperlink" Target="https://www.mayoclinic.org/diseases-conditions/stroke/symptoms-causes/syc-20350113" TargetMode="External"/><Relationship Id="rId12" Type="http://schemas.openxmlformats.org/officeDocument/2006/relationships/hyperlink" Target="https://www.insidercx.com/blog/what-is-patient-centered-care"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doi.org/10.1055/s-0042-1746186" TargetMode="External"/><Relationship Id="rId11" Type="http://schemas.openxmlformats.org/officeDocument/2006/relationships/hyperlink" Target="https://doi.org/10.1001/jamaneurol.2022.4397" TargetMode="External"/><Relationship Id="rId5" Type="http://schemas.openxmlformats.org/officeDocument/2006/relationships/hyperlink" Target="https://doi.org/10.2337/dc10-0987" TargetMode="External"/><Relationship Id="rId10" Type="http://schemas.openxmlformats.org/officeDocument/2006/relationships/hyperlink" Target="https://doi.org/10.1007/s00467-022-05802-z" TargetMode="External"/><Relationship Id="rId4" Type="http://schemas.openxmlformats.org/officeDocument/2006/relationships/notesSlide" Target="../notesSlides/notesSlide13.xml"/><Relationship Id="rId9" Type="http://schemas.openxmlformats.org/officeDocument/2006/relationships/hyperlink" Target="https://www.ncbi.nlm.nih.gov/books/NBK493197/" TargetMode="External"/><Relationship Id="rId1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hyperlink" Target="https://doi.org/10.1186/s12910-025-01261-x" TargetMode="External"/><Relationship Id="rId3" Type="http://schemas.openxmlformats.org/officeDocument/2006/relationships/slideLayout" Target="../slideLayouts/slideLayout2.xml"/><Relationship Id="rId7" Type="http://schemas.openxmlformats.org/officeDocument/2006/relationships/hyperlink" Target="https://doi.org/10.1186/s12913-023-09869-8" TargetMode="Externa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hyperlink" Target="https://www.nice.org.uk/guidance/ng238/chapter/Recommendations" TargetMode="External"/><Relationship Id="rId11" Type="http://schemas.openxmlformats.org/officeDocument/2006/relationships/image" Target="../media/image3.png"/><Relationship Id="rId5" Type="http://schemas.openxmlformats.org/officeDocument/2006/relationships/hyperlink" Target="https://doi.org/10.34172/hpp.025.44214" TargetMode="External"/><Relationship Id="rId10" Type="http://schemas.openxmlformats.org/officeDocument/2006/relationships/hyperlink" Target="https://www.who.int/news-room/fact-sheets/detail/cardiovascular-diseases-(cvds)" TargetMode="External"/><Relationship Id="rId4" Type="http://schemas.openxmlformats.org/officeDocument/2006/relationships/notesSlide" Target="../notesSlides/notesSlide14.xml"/><Relationship Id="rId9" Type="http://schemas.openxmlformats.org/officeDocument/2006/relationships/hyperlink" Target="https://doi.org/10.1002/14651858.cd004816.pub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
          <p:cNvSpPr txBox="1">
            <a:spLocks noGrp="1"/>
          </p:cNvSpPr>
          <p:nvPr>
            <p:ph type="subTitle" idx="1"/>
          </p:nvPr>
        </p:nvSpPr>
        <p:spPr>
          <a:xfrm>
            <a:off x="2073275" y="1340768"/>
            <a:ext cx="8050800" cy="1584300"/>
          </a:xfrm>
          <a:prstGeom prst="rect">
            <a:avLst/>
          </a:prstGeom>
          <a:noFill/>
          <a:ln>
            <a:noFill/>
          </a:ln>
        </p:spPr>
        <p:txBody>
          <a:bodyPr spcFirstLastPara="1" wrap="square" lIns="91425" tIns="45700" rIns="91425" bIns="45700" anchor="t" anchorCtr="0">
            <a:noAutofit/>
          </a:bodyPr>
          <a:lstStyle/>
          <a:p>
            <a:pPr marL="0" indent="0">
              <a:spcBef>
                <a:spcPts val="0"/>
              </a:spcBef>
              <a:buClr>
                <a:schemeClr val="lt1"/>
              </a:buClr>
              <a:buSzPts val="2800"/>
            </a:pPr>
            <a:r>
              <a:rPr lang="en-GB" sz="2800" b="1" dirty="0">
                <a:solidFill>
                  <a:schemeClr val="lt1"/>
                </a:solidFill>
                <a:latin typeface="Times New Roman"/>
                <a:ea typeface="Times New Roman"/>
                <a:cs typeface="Times New Roman"/>
                <a:sym typeface="Times New Roman"/>
              </a:rPr>
              <a:t>BMHP5032 Introduction to Physiology</a:t>
            </a:r>
            <a:endParaRPr dirty="0">
              <a:latin typeface="Times New Roman"/>
              <a:ea typeface="Times New Roman"/>
              <a:cs typeface="Times New Roman"/>
              <a:sym typeface="Times New Roman"/>
            </a:endParaRPr>
          </a:p>
          <a:p>
            <a:pPr marL="0" indent="0">
              <a:spcBef>
                <a:spcPts val="560"/>
              </a:spcBef>
              <a:buClr>
                <a:schemeClr val="lt1"/>
              </a:buClr>
              <a:buSzPts val="2800"/>
            </a:pPr>
            <a:r>
              <a:rPr lang="en-GB" sz="2800" b="1" dirty="0">
                <a:solidFill>
                  <a:schemeClr val="lt1"/>
                </a:solidFill>
                <a:latin typeface="Times New Roman"/>
                <a:ea typeface="Times New Roman"/>
                <a:cs typeface="Times New Roman"/>
                <a:sym typeface="Times New Roman"/>
              </a:rPr>
              <a:t>Component 2 – Presentation </a:t>
            </a:r>
            <a:endParaRPr dirty="0">
              <a:latin typeface="Times New Roman"/>
              <a:ea typeface="Times New Roman"/>
              <a:cs typeface="Times New Roman"/>
              <a:sym typeface="Times New Roman"/>
            </a:endParaRPr>
          </a:p>
          <a:p>
            <a:pPr marL="0" indent="0">
              <a:spcBef>
                <a:spcPts val="560"/>
              </a:spcBef>
              <a:buClr>
                <a:schemeClr val="lt1"/>
              </a:buClr>
              <a:buSzPts val="2800"/>
            </a:pPr>
            <a:r>
              <a:rPr lang="en-GB" sz="2800" b="1" dirty="0">
                <a:solidFill>
                  <a:schemeClr val="lt1"/>
                </a:solidFill>
                <a:latin typeface="Times New Roman"/>
                <a:ea typeface="Times New Roman"/>
                <a:cs typeface="Times New Roman"/>
                <a:sym typeface="Times New Roman"/>
              </a:rPr>
              <a:t>Care Plan</a:t>
            </a:r>
            <a:endParaRPr dirty="0">
              <a:latin typeface="Times New Roman"/>
              <a:ea typeface="Times New Roman"/>
              <a:cs typeface="Times New Roman"/>
              <a:sym typeface="Times New Roman"/>
            </a:endParaRPr>
          </a:p>
          <a:p>
            <a:pPr marL="0" indent="0">
              <a:spcBef>
                <a:spcPts val="560"/>
              </a:spcBef>
              <a:buSzPts val="2800"/>
            </a:pPr>
            <a:endParaRPr sz="2800" b="1" dirty="0">
              <a:solidFill>
                <a:schemeClr val="lt1"/>
              </a:solidFill>
              <a:latin typeface="Times New Roman"/>
              <a:ea typeface="Times New Roman"/>
              <a:cs typeface="Times New Roman"/>
              <a:sym typeface="Times New Roman"/>
            </a:endParaRPr>
          </a:p>
          <a:p>
            <a:pPr marL="0" indent="0">
              <a:spcBef>
                <a:spcPts val="560"/>
              </a:spcBef>
              <a:buClr>
                <a:schemeClr val="lt1"/>
              </a:buClr>
              <a:buSzPts val="2800"/>
            </a:pPr>
            <a:r>
              <a:rPr lang="en-GB" sz="2800" b="1" dirty="0">
                <a:solidFill>
                  <a:schemeClr val="lt1"/>
                </a:solidFill>
                <a:latin typeface="Times New Roman"/>
                <a:ea typeface="Times New Roman"/>
                <a:cs typeface="Times New Roman"/>
                <a:sym typeface="Times New Roman"/>
              </a:rPr>
              <a:t>Student ID: 2427696</a:t>
            </a:r>
            <a:endParaRPr dirty="0">
              <a:latin typeface="Times New Roman"/>
              <a:ea typeface="Times New Roman"/>
              <a:cs typeface="Times New Roman"/>
              <a:sym typeface="Times New Roman"/>
            </a:endParaRPr>
          </a:p>
          <a:p>
            <a:pPr marL="0" indent="0">
              <a:spcBef>
                <a:spcPts val="560"/>
              </a:spcBef>
              <a:buClr>
                <a:schemeClr val="lt1"/>
              </a:buClr>
              <a:buSzPts val="2800"/>
            </a:pPr>
            <a:r>
              <a:rPr lang="en-GB" sz="2800" b="1" dirty="0">
                <a:solidFill>
                  <a:schemeClr val="lt1"/>
                </a:solidFill>
                <a:latin typeface="Times New Roman"/>
                <a:ea typeface="Times New Roman"/>
                <a:cs typeface="Times New Roman"/>
                <a:sym typeface="Times New Roman"/>
              </a:rPr>
              <a:t>Student name: Rosy Kanyiki</a:t>
            </a:r>
            <a:endParaRPr dirty="0">
              <a:latin typeface="Times New Roman"/>
              <a:ea typeface="Times New Roman"/>
              <a:cs typeface="Times New Roman"/>
              <a:sym typeface="Times New Roman"/>
            </a:endParaRPr>
          </a:p>
          <a:p>
            <a:pPr marL="0" indent="0">
              <a:spcBef>
                <a:spcPts val="560"/>
              </a:spcBef>
              <a:buClr>
                <a:schemeClr val="lt1"/>
              </a:buClr>
              <a:buSzPts val="2800"/>
            </a:pPr>
            <a:r>
              <a:rPr lang="en-GB" sz="2800" b="1" dirty="0">
                <a:solidFill>
                  <a:schemeClr val="lt1"/>
                </a:solidFill>
                <a:latin typeface="Times New Roman"/>
                <a:ea typeface="Times New Roman"/>
                <a:cs typeface="Times New Roman"/>
                <a:sym typeface="Times New Roman"/>
              </a:rPr>
              <a:t>Lecturer Name: Soban Sadiq</a:t>
            </a:r>
            <a:endParaRPr sz="4400" dirty="0">
              <a:solidFill>
                <a:schemeClr val="lt1"/>
              </a:solidFill>
              <a:latin typeface="Times New Roman"/>
              <a:ea typeface="Times New Roman"/>
              <a:cs typeface="Times New Roman"/>
              <a:sym typeface="Times New Roman"/>
            </a:endParaRPr>
          </a:p>
        </p:txBody>
      </p:sp>
      <p:sp>
        <p:nvSpPr>
          <p:cNvPr id="79" name="Google Shape;79;p1"/>
          <p:cNvSpPr txBox="1">
            <a:spLocks noGrp="1"/>
          </p:cNvSpPr>
          <p:nvPr>
            <p:ph type="sldNum" idx="12"/>
          </p:nvPr>
        </p:nvSpPr>
        <p:spPr>
          <a:xfrm>
            <a:off x="9480550" y="6381750"/>
            <a:ext cx="730200" cy="339600"/>
          </a:xfrm>
          <a:prstGeom prst="rect">
            <a:avLst/>
          </a:prstGeom>
          <a:noFill/>
          <a:ln>
            <a:noFill/>
          </a:ln>
        </p:spPr>
        <p:txBody>
          <a:bodyPr spcFirstLastPara="1" wrap="square" lIns="91425" tIns="45700" rIns="91425" bIns="45700" anchor="ctr" anchorCtr="0">
            <a:noAutofit/>
          </a:bodyPr>
          <a:lstStyle/>
          <a:p>
            <a:pPr>
              <a:buClr>
                <a:srgbClr val="898989"/>
              </a:buClr>
              <a:buSzPts val="1200"/>
            </a:pPr>
            <a:fld id="{00000000-1234-1234-1234-123412341234}" type="slidenum">
              <a:rPr lang="en-GB">
                <a:latin typeface="Times New Roman"/>
                <a:ea typeface="Times New Roman"/>
                <a:cs typeface="Times New Roman"/>
                <a:sym typeface="Times New Roman"/>
              </a:rPr>
              <a:pPr>
                <a:buClr>
                  <a:srgbClr val="898989"/>
                </a:buClr>
                <a:buSzPts val="1200"/>
              </a:pPr>
              <a:t>1</a:t>
            </a:fld>
            <a:endParaRPr>
              <a:latin typeface="Times New Roman"/>
              <a:ea typeface="Times New Roman"/>
              <a:cs typeface="Times New Roman"/>
              <a:sym typeface="Times New Roman"/>
            </a:endParaRPr>
          </a:p>
        </p:txBody>
      </p:sp>
      <p:pic>
        <p:nvPicPr>
          <p:cNvPr id="15" name="Audio 14">
            <a:extLst>
              <a:ext uri="{FF2B5EF4-FFF2-40B4-BE49-F238E27FC236}">
                <a16:creationId xmlns:a16="http://schemas.microsoft.com/office/drawing/2014/main" id="{C9767CC0-6AAC-CCF7-E6A5-6EF5D0C711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0409"/>
    </mc:Choice>
    <mc:Fallback xmlns="">
      <p:transition spd="slow" advTm="304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3"/>
        <p:cNvGrpSpPr/>
        <p:nvPr/>
      </p:nvGrpSpPr>
      <p:grpSpPr>
        <a:xfrm>
          <a:off x="0" y="0"/>
          <a:ext cx="0" cy="0"/>
          <a:chOff x="0" y="0"/>
          <a:chExt cx="0" cy="0"/>
        </a:xfrm>
      </p:grpSpPr>
      <p:sp>
        <p:nvSpPr>
          <p:cNvPr id="84" name="Google Shape;84;p2"/>
          <p:cNvSpPr txBox="1">
            <a:spLocks noGrp="1"/>
          </p:cNvSpPr>
          <p:nvPr>
            <p:ph type="title"/>
          </p:nvPr>
        </p:nvSpPr>
        <p:spPr>
          <a:xfrm>
            <a:off x="1981200" y="274638"/>
            <a:ext cx="8229600" cy="850106"/>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Introduction</a:t>
            </a:r>
            <a:endParaRPr>
              <a:latin typeface="Times New Roman"/>
              <a:ea typeface="Times New Roman"/>
              <a:cs typeface="Times New Roman"/>
              <a:sym typeface="Times New Roman"/>
            </a:endParaRPr>
          </a:p>
        </p:txBody>
      </p:sp>
      <p:sp>
        <p:nvSpPr>
          <p:cNvPr id="85" name="Google Shape;85;p2"/>
          <p:cNvSpPr txBox="1">
            <a:spLocks noGrp="1"/>
          </p:cNvSpPr>
          <p:nvPr>
            <p:ph type="body" idx="1"/>
          </p:nvPr>
        </p:nvSpPr>
        <p:spPr>
          <a:xfrm>
            <a:off x="1981200" y="1381125"/>
            <a:ext cx="8229600" cy="3917100"/>
          </a:xfrm>
          <a:prstGeom prst="rect">
            <a:avLst/>
          </a:prstGeom>
          <a:noFill/>
          <a:ln>
            <a:noFill/>
          </a:ln>
        </p:spPr>
        <p:txBody>
          <a:bodyPr spcFirstLastPara="1" wrap="square" lIns="91425" tIns="45700" rIns="91425" bIns="45700" anchor="t" anchorCtr="0">
            <a:noAutofit/>
          </a:bodyPr>
          <a:lstStyle/>
          <a:p>
            <a:pPr indent="-330200" algn="just">
              <a:lnSpc>
                <a:spcPct val="150000"/>
              </a:lnSpc>
              <a:spcBef>
                <a:spcPts val="0"/>
              </a:spcBef>
              <a:buSzPts val="1600"/>
              <a:buChar char="●"/>
            </a:pPr>
            <a:r>
              <a:rPr lang="en-GB" sz="1600">
                <a:latin typeface="Times New Roman"/>
                <a:ea typeface="Times New Roman"/>
                <a:cs typeface="Times New Roman"/>
                <a:sym typeface="Times New Roman"/>
              </a:rPr>
              <a:t>Sofia, 40-year-old woman with cardiovascular disease (CVD), type 2 diabetes, and minor strokes.</a:t>
            </a:r>
            <a:endParaRPr sz="1600">
              <a:latin typeface="Times New Roman"/>
              <a:ea typeface="Times New Roman"/>
              <a:cs typeface="Times New Roman"/>
              <a:sym typeface="Times New Roman"/>
            </a:endParaRPr>
          </a:p>
          <a:p>
            <a:pPr indent="-330200" algn="just">
              <a:lnSpc>
                <a:spcPct val="150000"/>
              </a:lnSpc>
              <a:spcBef>
                <a:spcPts val="1200"/>
              </a:spcBef>
              <a:buSzPts val="1600"/>
              <a:buChar char="●"/>
            </a:pPr>
            <a:r>
              <a:rPr lang="en-GB" sz="1600">
                <a:latin typeface="Times New Roman"/>
                <a:ea typeface="Times New Roman"/>
                <a:cs typeface="Times New Roman"/>
                <a:sym typeface="Times New Roman"/>
              </a:rPr>
              <a:t>Works long hours as a receptionist in London, sedentary lifestyle.</a:t>
            </a:r>
            <a:endParaRPr sz="1600">
              <a:latin typeface="Times New Roman"/>
              <a:ea typeface="Times New Roman"/>
              <a:cs typeface="Times New Roman"/>
              <a:sym typeface="Times New Roman"/>
            </a:endParaRPr>
          </a:p>
          <a:p>
            <a:pPr indent="-330200" algn="just">
              <a:lnSpc>
                <a:spcPct val="150000"/>
              </a:lnSpc>
              <a:spcBef>
                <a:spcPts val="0"/>
              </a:spcBef>
              <a:buSzPts val="1600"/>
              <a:buChar char="●"/>
            </a:pPr>
            <a:r>
              <a:rPr lang="en-GB" sz="1600">
                <a:latin typeface="Times New Roman"/>
                <a:ea typeface="Times New Roman"/>
                <a:cs typeface="Times New Roman"/>
                <a:sym typeface="Times New Roman"/>
              </a:rPr>
              <a:t>Diet high in refined carbohydrates → poor blood glucose control.</a:t>
            </a:r>
            <a:endParaRPr sz="1600">
              <a:latin typeface="Times New Roman"/>
              <a:ea typeface="Times New Roman"/>
              <a:cs typeface="Times New Roman"/>
              <a:sym typeface="Times New Roman"/>
            </a:endParaRPr>
          </a:p>
          <a:p>
            <a:pPr indent="-330200" algn="just">
              <a:lnSpc>
                <a:spcPct val="150000"/>
              </a:lnSpc>
              <a:spcBef>
                <a:spcPts val="0"/>
              </a:spcBef>
              <a:buSzPts val="1600"/>
              <a:buChar char="●"/>
            </a:pPr>
            <a:r>
              <a:rPr lang="en-GB" sz="1600">
                <a:latin typeface="Times New Roman"/>
                <a:ea typeface="Times New Roman"/>
                <a:cs typeface="Times New Roman"/>
                <a:sym typeface="Times New Roman"/>
              </a:rPr>
              <a:t>Family history of heart disease and diabetes increases risk.</a:t>
            </a:r>
            <a:endParaRPr sz="1600">
              <a:latin typeface="Times New Roman"/>
              <a:ea typeface="Times New Roman"/>
              <a:cs typeface="Times New Roman"/>
              <a:sym typeface="Times New Roman"/>
            </a:endParaRPr>
          </a:p>
          <a:p>
            <a:pPr indent="-330200" algn="just">
              <a:lnSpc>
                <a:spcPct val="150000"/>
              </a:lnSpc>
              <a:spcBef>
                <a:spcPts val="0"/>
              </a:spcBef>
              <a:buSzPts val="1600"/>
              <a:buChar char="●"/>
            </a:pPr>
            <a:r>
              <a:rPr lang="en-GB" sz="1600">
                <a:latin typeface="Times New Roman"/>
                <a:ea typeface="Times New Roman"/>
                <a:cs typeface="Times New Roman"/>
                <a:sym typeface="Times New Roman"/>
              </a:rPr>
              <a:t>Symptoms: dizziness, fatigue, blurred vision, chest pain.</a:t>
            </a:r>
            <a:endParaRPr sz="1600">
              <a:latin typeface="Times New Roman"/>
              <a:ea typeface="Times New Roman"/>
              <a:cs typeface="Times New Roman"/>
              <a:sym typeface="Times New Roman"/>
            </a:endParaRPr>
          </a:p>
          <a:p>
            <a:pPr indent="-330200" algn="just">
              <a:lnSpc>
                <a:spcPct val="150000"/>
              </a:lnSpc>
              <a:spcBef>
                <a:spcPts val="0"/>
              </a:spcBef>
              <a:spcAft>
                <a:spcPts val="1200"/>
              </a:spcAft>
              <a:buSzPts val="1600"/>
              <a:buChar char="●"/>
            </a:pPr>
            <a:r>
              <a:rPr lang="en-GB" sz="1600">
                <a:latin typeface="Times New Roman"/>
                <a:ea typeface="Times New Roman"/>
                <a:cs typeface="Times New Roman"/>
                <a:sym typeface="Times New Roman"/>
              </a:rPr>
              <a:t>Care plan to include lifestyle assessment, BP monitoring, diabetes management, medication compliance, and holistic support.</a:t>
            </a:r>
            <a:endParaRPr sz="1600">
              <a:latin typeface="Times New Roman"/>
              <a:ea typeface="Times New Roman"/>
              <a:cs typeface="Times New Roman"/>
              <a:sym typeface="Times New Roman"/>
            </a:endParaRPr>
          </a:p>
        </p:txBody>
      </p:sp>
      <p:sp>
        <p:nvSpPr>
          <p:cNvPr id="86" name="Google Shape;86;p2"/>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87" name="Google Shape;87;p2"/>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2</a:t>
            </a:fld>
            <a:endParaRPr>
              <a:latin typeface="Times New Roman"/>
              <a:ea typeface="Times New Roman"/>
              <a:cs typeface="Times New Roman"/>
              <a:sym typeface="Times New Roman"/>
            </a:endParaRPr>
          </a:p>
        </p:txBody>
      </p:sp>
      <p:pic>
        <p:nvPicPr>
          <p:cNvPr id="7" name="Audio 6">
            <a:extLst>
              <a:ext uri="{FF2B5EF4-FFF2-40B4-BE49-F238E27FC236}">
                <a16:creationId xmlns:a16="http://schemas.microsoft.com/office/drawing/2014/main" id="{5A70D3C0-2421-075A-97FB-77CD3F2DAE5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7471"/>
    </mc:Choice>
    <mc:Fallback xmlns="">
      <p:transition spd="slow" advTm="1174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1"/>
        <p:cNvGrpSpPr/>
        <p:nvPr/>
      </p:nvGrpSpPr>
      <p:grpSpPr>
        <a:xfrm>
          <a:off x="0" y="0"/>
          <a:ext cx="0" cy="0"/>
          <a:chOff x="0" y="0"/>
          <a:chExt cx="0" cy="0"/>
        </a:xfrm>
      </p:grpSpPr>
      <p:sp>
        <p:nvSpPr>
          <p:cNvPr id="92" name="Google Shape;92;p3"/>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Information about the person</a:t>
            </a:r>
            <a:endParaRPr>
              <a:latin typeface="Times New Roman"/>
              <a:ea typeface="Times New Roman"/>
              <a:cs typeface="Times New Roman"/>
              <a:sym typeface="Times New Roman"/>
            </a:endParaRPr>
          </a:p>
        </p:txBody>
      </p:sp>
      <p:sp>
        <p:nvSpPr>
          <p:cNvPr id="93" name="Google Shape;93;p3"/>
          <p:cNvSpPr txBox="1">
            <a:spLocks noGrp="1"/>
          </p:cNvSpPr>
          <p:nvPr>
            <p:ph type="body" idx="1"/>
          </p:nvPr>
        </p:nvSpPr>
        <p:spPr>
          <a:xfrm>
            <a:off x="1981200" y="1600201"/>
            <a:ext cx="8229600" cy="3917032"/>
          </a:xfrm>
          <a:prstGeom prst="rect">
            <a:avLst/>
          </a:prstGeom>
          <a:noFill/>
          <a:ln>
            <a:noFill/>
          </a:ln>
        </p:spPr>
        <p:txBody>
          <a:bodyPr spcFirstLastPara="1" wrap="square" lIns="91425" tIns="45700" rIns="91425" bIns="45700" anchor="t" anchorCtr="0">
            <a:noAutofit/>
          </a:bodyPr>
          <a:lstStyle/>
          <a:p>
            <a:pPr indent="-330200" algn="just">
              <a:lnSpc>
                <a:spcPct val="150000"/>
              </a:lnSpc>
              <a:spcBef>
                <a:spcPts val="0"/>
              </a:spcBef>
              <a:buSzPts val="1600"/>
              <a:buFont typeface="Times New Roman"/>
              <a:buChar char="❖"/>
            </a:pPr>
            <a:r>
              <a:rPr lang="en-GB" sz="1600" dirty="0">
                <a:latin typeface="Times New Roman"/>
                <a:ea typeface="Times New Roman"/>
                <a:cs typeface="Times New Roman"/>
                <a:sym typeface="Times New Roman"/>
              </a:rPr>
              <a:t>Middle-aged woman, urban lifestyle, stressful job.</a:t>
            </a:r>
            <a:endParaRPr sz="1600" dirty="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dirty="0">
                <a:latin typeface="Times New Roman"/>
                <a:ea typeface="Times New Roman"/>
                <a:cs typeface="Times New Roman"/>
                <a:sym typeface="Times New Roman"/>
              </a:rPr>
              <a:t>Health assessment:</a:t>
            </a:r>
            <a:endParaRPr sz="1600" dirty="0">
              <a:latin typeface="Times New Roman"/>
              <a:ea typeface="Times New Roman"/>
              <a:cs typeface="Times New Roman"/>
              <a:sym typeface="Times New Roman"/>
            </a:endParaRPr>
          </a:p>
          <a:p>
            <a:pPr marL="0" indent="0" algn="just">
              <a:lnSpc>
                <a:spcPct val="150000"/>
              </a:lnSpc>
              <a:spcBef>
                <a:spcPts val="0"/>
              </a:spcBef>
              <a:buNone/>
            </a:pPr>
            <a:r>
              <a:rPr lang="en-GB" sz="1600" dirty="0">
                <a:latin typeface="Times New Roman"/>
                <a:ea typeface="Times New Roman"/>
                <a:cs typeface="Times New Roman"/>
                <a:sym typeface="Times New Roman"/>
              </a:rPr>
              <a:t>              -  Blood pressure: 150/95 mmHg</a:t>
            </a:r>
            <a:endParaRPr sz="1600" dirty="0">
              <a:latin typeface="Times New Roman"/>
              <a:ea typeface="Times New Roman"/>
              <a:cs typeface="Times New Roman"/>
              <a:sym typeface="Times New Roman"/>
            </a:endParaRPr>
          </a:p>
          <a:p>
            <a:pPr marL="0" indent="0" algn="just">
              <a:lnSpc>
                <a:spcPct val="150000"/>
              </a:lnSpc>
              <a:spcBef>
                <a:spcPts val="1200"/>
              </a:spcBef>
              <a:buNone/>
            </a:pPr>
            <a:r>
              <a:rPr lang="en-GB" sz="1600" dirty="0">
                <a:latin typeface="Times New Roman"/>
                <a:ea typeface="Times New Roman"/>
                <a:cs typeface="Times New Roman"/>
                <a:sym typeface="Times New Roman"/>
              </a:rPr>
              <a:t>               - Fasting blood sugar: 8.5 mmol/L</a:t>
            </a:r>
            <a:endParaRPr sz="1600" dirty="0">
              <a:latin typeface="Times New Roman"/>
              <a:ea typeface="Times New Roman"/>
              <a:cs typeface="Times New Roman"/>
              <a:sym typeface="Times New Roman"/>
            </a:endParaRPr>
          </a:p>
          <a:p>
            <a:pPr marL="0" indent="0" algn="just">
              <a:lnSpc>
                <a:spcPct val="150000"/>
              </a:lnSpc>
              <a:spcBef>
                <a:spcPts val="1200"/>
              </a:spcBef>
              <a:buNone/>
            </a:pPr>
            <a:r>
              <a:rPr lang="en-GB" sz="1600" dirty="0">
                <a:latin typeface="Times New Roman"/>
                <a:ea typeface="Times New Roman"/>
                <a:cs typeface="Times New Roman"/>
                <a:sym typeface="Times New Roman"/>
              </a:rPr>
              <a:t>               - High cholesterol</a:t>
            </a:r>
            <a:endParaRPr sz="1600" dirty="0">
              <a:latin typeface="Times New Roman"/>
              <a:ea typeface="Times New Roman"/>
              <a:cs typeface="Times New Roman"/>
              <a:sym typeface="Times New Roman"/>
            </a:endParaRPr>
          </a:p>
          <a:p>
            <a:pPr marL="0" indent="0" algn="just">
              <a:lnSpc>
                <a:spcPct val="150000"/>
              </a:lnSpc>
              <a:spcBef>
                <a:spcPts val="1200"/>
              </a:spcBef>
              <a:buNone/>
            </a:pPr>
            <a:r>
              <a:rPr lang="en-GB" sz="1600" dirty="0">
                <a:latin typeface="Times New Roman"/>
                <a:ea typeface="Times New Roman"/>
                <a:cs typeface="Times New Roman"/>
                <a:sym typeface="Times New Roman"/>
              </a:rPr>
              <a:t>               - BMI: 29 (overweight)</a:t>
            </a:r>
            <a:endParaRPr sz="1600" dirty="0">
              <a:latin typeface="Times New Roman"/>
              <a:ea typeface="Times New Roman"/>
              <a:cs typeface="Times New Roman"/>
              <a:sym typeface="Times New Roman"/>
            </a:endParaRPr>
          </a:p>
          <a:p>
            <a:pPr marL="0" indent="0" algn="just">
              <a:lnSpc>
                <a:spcPct val="150000"/>
              </a:lnSpc>
              <a:spcBef>
                <a:spcPts val="1200"/>
              </a:spcBef>
              <a:buNone/>
            </a:pPr>
            <a:r>
              <a:rPr lang="en-GB" sz="1600" dirty="0">
                <a:latin typeface="Times New Roman"/>
                <a:ea typeface="Times New Roman"/>
                <a:cs typeface="Times New Roman"/>
                <a:sym typeface="Times New Roman"/>
              </a:rPr>
              <a:t>               - Elevated resting heart rate</a:t>
            </a:r>
            <a:endParaRPr sz="1600" dirty="0">
              <a:latin typeface="Times New Roman"/>
              <a:ea typeface="Times New Roman"/>
              <a:cs typeface="Times New Roman"/>
              <a:sym typeface="Times New Roman"/>
            </a:endParaRPr>
          </a:p>
          <a:p>
            <a:pPr indent="-330200" algn="just">
              <a:lnSpc>
                <a:spcPct val="150000"/>
              </a:lnSpc>
              <a:spcBef>
                <a:spcPts val="1200"/>
              </a:spcBef>
              <a:buSzPts val="1600"/>
              <a:buFont typeface="Times New Roman"/>
              <a:buChar char="❖"/>
            </a:pPr>
            <a:r>
              <a:rPr lang="en-GB" sz="1600" dirty="0">
                <a:latin typeface="Times New Roman"/>
                <a:ea typeface="Times New Roman"/>
                <a:cs typeface="Times New Roman"/>
                <a:sym typeface="Times New Roman"/>
              </a:rPr>
              <a:t>Family history of heart disease and diabetes → higher risk of complications.</a:t>
            </a:r>
            <a:endParaRPr sz="1600" dirty="0">
              <a:latin typeface="Times New Roman"/>
              <a:ea typeface="Times New Roman"/>
              <a:cs typeface="Times New Roman"/>
              <a:sym typeface="Times New Roman"/>
            </a:endParaRPr>
          </a:p>
        </p:txBody>
      </p:sp>
      <p:sp>
        <p:nvSpPr>
          <p:cNvPr id="94" name="Google Shape;94;p3"/>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95" name="Google Shape;95;p3"/>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3</a:t>
            </a:fld>
            <a:endParaRPr>
              <a:latin typeface="Times New Roman"/>
              <a:ea typeface="Times New Roman"/>
              <a:cs typeface="Times New Roman"/>
              <a:sym typeface="Times New Roman"/>
            </a:endParaRPr>
          </a:p>
        </p:txBody>
      </p:sp>
      <p:pic>
        <p:nvPicPr>
          <p:cNvPr id="96" name="Google Shape;96;p3"/>
          <p:cNvPicPr preferRelativeResize="0"/>
          <p:nvPr/>
        </p:nvPicPr>
        <p:blipFill>
          <a:blip r:embed="rId5">
            <a:alphaModFix/>
          </a:blip>
          <a:stretch>
            <a:fillRect/>
          </a:stretch>
        </p:blipFill>
        <p:spPr>
          <a:xfrm>
            <a:off x="5779775" y="1997169"/>
            <a:ext cx="4276724" cy="2520750"/>
          </a:xfrm>
          <a:prstGeom prst="rect">
            <a:avLst/>
          </a:prstGeom>
          <a:noFill/>
          <a:ln>
            <a:noFill/>
          </a:ln>
        </p:spPr>
      </p:pic>
      <p:sp>
        <p:nvSpPr>
          <p:cNvPr id="97" name="Google Shape;97;p3"/>
          <p:cNvSpPr txBox="1"/>
          <p:nvPr/>
        </p:nvSpPr>
        <p:spPr>
          <a:xfrm>
            <a:off x="6520725" y="4517925"/>
            <a:ext cx="2794800" cy="339600"/>
          </a:xfrm>
          <a:prstGeom prst="rect">
            <a:avLst/>
          </a:prstGeom>
          <a:noFill/>
          <a:ln>
            <a:noFill/>
          </a:ln>
        </p:spPr>
        <p:txBody>
          <a:bodyPr spcFirstLastPara="1" wrap="square" lIns="91425" tIns="91425" rIns="91425" bIns="91425" anchor="t" anchorCtr="0">
            <a:noAutofit/>
          </a:bodyPr>
          <a:lstStyle/>
          <a:p>
            <a:pPr algn="ctr"/>
            <a:r>
              <a:rPr lang="en-GB" sz="1200">
                <a:solidFill>
                  <a:schemeClr val="dk1"/>
                </a:solidFill>
                <a:latin typeface="Times New Roman"/>
                <a:ea typeface="Times New Roman"/>
                <a:cs typeface="Times New Roman"/>
                <a:sym typeface="Times New Roman"/>
              </a:rPr>
              <a:t>(Source: Cacciatore et al., 2024)</a:t>
            </a:r>
            <a:endParaRPr sz="1200">
              <a:solidFill>
                <a:schemeClr val="dk1"/>
              </a:solidFill>
              <a:latin typeface="Times New Roman"/>
              <a:ea typeface="Times New Roman"/>
              <a:cs typeface="Times New Roman"/>
              <a:sym typeface="Times New Roman"/>
            </a:endParaRPr>
          </a:p>
        </p:txBody>
      </p:sp>
      <p:pic>
        <p:nvPicPr>
          <p:cNvPr id="10" name="Audio 9">
            <a:extLst>
              <a:ext uri="{FF2B5EF4-FFF2-40B4-BE49-F238E27FC236}">
                <a16:creationId xmlns:a16="http://schemas.microsoft.com/office/drawing/2014/main" id="{F6F76C70-C344-0D9D-3D2A-4DFFD5E04C4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3608"/>
    </mc:Choice>
    <mc:Fallback xmlns="">
      <p:transition spd="slow" advTm="1036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4"/>
          <p:cNvSpPr txBox="1">
            <a:spLocks noGrp="1"/>
          </p:cNvSpPr>
          <p:nvPr>
            <p:ph type="title"/>
          </p:nvPr>
        </p:nvSpPr>
        <p:spPr>
          <a:xfrm>
            <a:off x="1981200" y="44624"/>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Anatomy and Physiology</a:t>
            </a:r>
            <a:endParaRPr>
              <a:latin typeface="Times New Roman"/>
              <a:ea typeface="Times New Roman"/>
              <a:cs typeface="Times New Roman"/>
              <a:sym typeface="Times New Roman"/>
            </a:endParaRPr>
          </a:p>
        </p:txBody>
      </p:sp>
      <p:sp>
        <p:nvSpPr>
          <p:cNvPr id="103" name="Google Shape;103;p4"/>
          <p:cNvSpPr txBox="1">
            <a:spLocks noGrp="1"/>
          </p:cNvSpPr>
          <p:nvPr>
            <p:ph type="body" idx="1"/>
          </p:nvPr>
        </p:nvSpPr>
        <p:spPr>
          <a:xfrm>
            <a:off x="1981200" y="1600200"/>
            <a:ext cx="4720500" cy="3917100"/>
          </a:xfrm>
          <a:prstGeom prst="rect">
            <a:avLst/>
          </a:prstGeom>
          <a:noFill/>
          <a:ln>
            <a:noFill/>
          </a:ln>
        </p:spPr>
        <p:txBody>
          <a:bodyPr spcFirstLastPara="1" wrap="square" lIns="91425" tIns="45700" rIns="91425" bIns="45700" anchor="t" anchorCtr="0">
            <a:noAutofit/>
          </a:bodyPr>
          <a:lstStyle/>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Circulatory system transports oxygen, nutrients, hormones, waste (Chaudhry </a:t>
            </a:r>
            <a:r>
              <a:rPr lang="en-GB" sz="1600" i="1">
                <a:latin typeface="Times New Roman"/>
                <a:ea typeface="Times New Roman"/>
                <a:cs typeface="Times New Roman"/>
                <a:sym typeface="Times New Roman"/>
              </a:rPr>
              <a:t>et al. </a:t>
            </a:r>
            <a:r>
              <a:rPr lang="en-GB" sz="1600">
                <a:latin typeface="Times New Roman"/>
                <a:ea typeface="Times New Roman"/>
                <a:cs typeface="Times New Roman"/>
                <a:sym typeface="Times New Roman"/>
              </a:rPr>
              <a:t>2022).</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Heart: muscular organ with 4 chambers (atria &amp; ventricles).</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Two major loops: systemic &amp; pulmonary circulation.</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Arteries: carry blood under high pressure.</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Veins: return blood to heart.</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Capillaries: exchange medium at cellular level.</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Blood: plasma, red/white cells, platelets.</a:t>
            </a:r>
            <a:endParaRPr sz="1600">
              <a:latin typeface="Times New Roman"/>
              <a:ea typeface="Times New Roman"/>
              <a:cs typeface="Times New Roman"/>
              <a:sym typeface="Times New Roman"/>
            </a:endParaRPr>
          </a:p>
        </p:txBody>
      </p:sp>
      <p:pic>
        <p:nvPicPr>
          <p:cNvPr id="104" name="Google Shape;104;p4"/>
          <p:cNvPicPr preferRelativeResize="0"/>
          <p:nvPr/>
        </p:nvPicPr>
        <p:blipFill>
          <a:blip r:embed="rId5">
            <a:alphaModFix/>
          </a:blip>
          <a:stretch>
            <a:fillRect/>
          </a:stretch>
        </p:blipFill>
        <p:spPr>
          <a:xfrm>
            <a:off x="7267578" y="1533362"/>
            <a:ext cx="2399526" cy="3791276"/>
          </a:xfrm>
          <a:prstGeom prst="rect">
            <a:avLst/>
          </a:prstGeom>
          <a:noFill/>
          <a:ln>
            <a:noFill/>
          </a:ln>
        </p:spPr>
      </p:pic>
      <p:sp>
        <p:nvSpPr>
          <p:cNvPr id="105" name="Google Shape;105;p4"/>
          <p:cNvSpPr txBox="1"/>
          <p:nvPr/>
        </p:nvSpPr>
        <p:spPr>
          <a:xfrm>
            <a:off x="7267575" y="5324650"/>
            <a:ext cx="2794800" cy="339600"/>
          </a:xfrm>
          <a:prstGeom prst="rect">
            <a:avLst/>
          </a:prstGeom>
          <a:noFill/>
          <a:ln>
            <a:noFill/>
          </a:ln>
        </p:spPr>
        <p:txBody>
          <a:bodyPr spcFirstLastPara="1" wrap="square" lIns="91425" tIns="91425" rIns="91425" bIns="91425" anchor="t" anchorCtr="0">
            <a:noAutofit/>
          </a:bodyPr>
          <a:lstStyle/>
          <a:p>
            <a:pPr algn="ctr"/>
            <a:r>
              <a:rPr lang="en-GB" sz="1200">
                <a:solidFill>
                  <a:schemeClr val="dk1"/>
                </a:solidFill>
                <a:latin typeface="Times New Roman"/>
                <a:ea typeface="Times New Roman"/>
                <a:cs typeface="Times New Roman"/>
                <a:sym typeface="Times New Roman"/>
              </a:rPr>
              <a:t>(Source: Chaudhry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2022)</a:t>
            </a:r>
            <a:endParaRPr sz="1200">
              <a:solidFill>
                <a:schemeClr val="dk1"/>
              </a:solidFill>
              <a:latin typeface="Times New Roman"/>
              <a:ea typeface="Times New Roman"/>
              <a:cs typeface="Times New Roman"/>
              <a:sym typeface="Times New Roman"/>
            </a:endParaRPr>
          </a:p>
        </p:txBody>
      </p:sp>
      <p:pic>
        <p:nvPicPr>
          <p:cNvPr id="10" name="Audio 9">
            <a:extLst>
              <a:ext uri="{FF2B5EF4-FFF2-40B4-BE49-F238E27FC236}">
                <a16:creationId xmlns:a16="http://schemas.microsoft.com/office/drawing/2014/main" id="{16C35EF5-8C31-A308-B58B-DEB4CE8D99B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7927"/>
    </mc:Choice>
    <mc:Fallback xmlns="">
      <p:transition spd="slow" advTm="979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g3cf5582c90c_0_4"/>
          <p:cNvSpPr txBox="1">
            <a:spLocks noGrp="1"/>
          </p:cNvSpPr>
          <p:nvPr>
            <p:ph type="title"/>
          </p:nvPr>
        </p:nvSpPr>
        <p:spPr>
          <a:xfrm>
            <a:off x="1981200" y="44624"/>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Anatomy and Physiology (Contd.)</a:t>
            </a:r>
            <a:endParaRPr>
              <a:latin typeface="Times New Roman"/>
              <a:ea typeface="Times New Roman"/>
              <a:cs typeface="Times New Roman"/>
              <a:sym typeface="Times New Roman"/>
            </a:endParaRPr>
          </a:p>
        </p:txBody>
      </p:sp>
      <p:sp>
        <p:nvSpPr>
          <p:cNvPr id="111" name="Google Shape;111;g3cf5582c90c_0_4"/>
          <p:cNvSpPr txBox="1">
            <a:spLocks noGrp="1"/>
          </p:cNvSpPr>
          <p:nvPr>
            <p:ph type="body" idx="1"/>
          </p:nvPr>
        </p:nvSpPr>
        <p:spPr>
          <a:xfrm>
            <a:off x="1981200" y="1423025"/>
            <a:ext cx="8132400" cy="4094400"/>
          </a:xfrm>
          <a:prstGeom prst="rect">
            <a:avLst/>
          </a:prstGeom>
          <a:noFill/>
          <a:ln>
            <a:noFill/>
          </a:ln>
        </p:spPr>
        <p:txBody>
          <a:bodyPr spcFirstLastPara="1" wrap="square" lIns="91425" tIns="45700" rIns="91425" bIns="45700" anchor="t" anchorCtr="0">
            <a:noAutofit/>
          </a:bodyPr>
          <a:lstStyle/>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Circulatory system functions: cardiac conduction, vascular resistance, blood pressure.</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Impairments under CVD, diabetes, strokes (WHO, 2025).</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Atherosclerosis </a:t>
            </a:r>
            <a:r>
              <a:rPr lang="en-GB" sz="1600">
                <a:latin typeface="Times New Roman"/>
                <a:ea typeface="Times New Roman"/>
                <a:cs typeface="Times New Roman"/>
                <a:sym typeface="Times New Roman"/>
              </a:rPr>
              <a:t>→ narrowed arteries, reduced oxygen supply.</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Hypertension </a:t>
            </a:r>
            <a:r>
              <a:rPr lang="en-GB" sz="1600">
                <a:latin typeface="Times New Roman"/>
                <a:ea typeface="Times New Roman"/>
                <a:cs typeface="Times New Roman"/>
                <a:sym typeface="Times New Roman"/>
              </a:rPr>
              <a:t>→ vessel wall strain.</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Diabetes </a:t>
            </a:r>
            <a:r>
              <a:rPr lang="en-GB" sz="1600">
                <a:latin typeface="Times New Roman"/>
                <a:ea typeface="Times New Roman"/>
                <a:cs typeface="Times New Roman"/>
                <a:sym typeface="Times New Roman"/>
              </a:rPr>
              <a:t>→ endothelial cell damage, vascular stiffening (Drożdż et al., 2022).</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Stroke </a:t>
            </a:r>
            <a:r>
              <a:rPr lang="en-GB" sz="1600">
                <a:latin typeface="Times New Roman"/>
                <a:ea typeface="Times New Roman"/>
                <a:cs typeface="Times New Roman"/>
                <a:sym typeface="Times New Roman"/>
              </a:rPr>
              <a:t>→ disrupted brain blood supply, vessel rupture (Brown, 2024).</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Symptoms</a:t>
            </a:r>
            <a:r>
              <a:rPr lang="en-GB" sz="1600">
                <a:latin typeface="Times New Roman"/>
                <a:ea typeface="Times New Roman"/>
                <a:cs typeface="Times New Roman"/>
                <a:sym typeface="Times New Roman"/>
              </a:rPr>
              <a:t>: chest pain, fatigue, dizziness, neurological issues.</a:t>
            </a:r>
            <a:endParaRPr sz="1600">
              <a:latin typeface="Times New Roman"/>
              <a:ea typeface="Times New Roman"/>
              <a:cs typeface="Times New Roman"/>
              <a:sym typeface="Times New Roman"/>
            </a:endParaRPr>
          </a:p>
        </p:txBody>
      </p:sp>
      <p:pic>
        <p:nvPicPr>
          <p:cNvPr id="6" name="Audio 5">
            <a:extLst>
              <a:ext uri="{FF2B5EF4-FFF2-40B4-BE49-F238E27FC236}">
                <a16:creationId xmlns:a16="http://schemas.microsoft.com/office/drawing/2014/main" id="{2BECC6AE-0A60-C109-056B-0538926D97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3833"/>
    </mc:Choice>
    <mc:Fallback xmlns="">
      <p:transition spd="slow" advTm="113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Google Shape;116;p5"/>
          <p:cNvSpPr txBox="1">
            <a:spLocks noGrp="1"/>
          </p:cNvSpPr>
          <p:nvPr>
            <p:ph type="title"/>
          </p:nvPr>
        </p:nvSpPr>
        <p:spPr>
          <a:xfrm>
            <a:off x="1981200" y="274638"/>
            <a:ext cx="8229600" cy="922114"/>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Care Plan (1/3)</a:t>
            </a:r>
            <a:endParaRPr>
              <a:latin typeface="Times New Roman"/>
              <a:ea typeface="Times New Roman"/>
              <a:cs typeface="Times New Roman"/>
              <a:sym typeface="Times New Roman"/>
            </a:endParaRPr>
          </a:p>
        </p:txBody>
      </p:sp>
      <p:sp>
        <p:nvSpPr>
          <p:cNvPr id="117" name="Google Shape;117;p5"/>
          <p:cNvSpPr txBox="1">
            <a:spLocks noGrp="1"/>
          </p:cNvSpPr>
          <p:nvPr>
            <p:ph type="body" idx="1"/>
          </p:nvPr>
        </p:nvSpPr>
        <p:spPr>
          <a:xfrm>
            <a:off x="1981200" y="1600200"/>
            <a:ext cx="4532100" cy="3917100"/>
          </a:xfrm>
          <a:prstGeom prst="rect">
            <a:avLst/>
          </a:prstGeom>
          <a:noFill/>
          <a:ln>
            <a:noFill/>
          </a:ln>
        </p:spPr>
        <p:txBody>
          <a:bodyPr spcFirstLastPara="1" wrap="square" lIns="91425" tIns="45700" rIns="91425" bIns="45700" anchor="t" anchorCtr="0">
            <a:noAutofit/>
          </a:bodyPr>
          <a:lstStyle/>
          <a:p>
            <a:pPr marL="342900" indent="-298450" algn="just">
              <a:lnSpc>
                <a:spcPct val="150000"/>
              </a:lnSpc>
              <a:spcBef>
                <a:spcPts val="1200"/>
              </a:spcBef>
              <a:buSzPts val="1100"/>
              <a:buChar char="●"/>
            </a:pPr>
            <a:r>
              <a:rPr lang="en-GB" sz="1600">
                <a:latin typeface="Times New Roman"/>
                <a:ea typeface="Times New Roman"/>
                <a:cs typeface="Times New Roman"/>
                <a:sym typeface="Times New Roman"/>
              </a:rPr>
              <a:t>Lifestyle factors worsen CVD, diabetes, stroke risk (Bankoski </a:t>
            </a:r>
            <a:r>
              <a:rPr lang="en-GB" sz="1600" i="1">
                <a:latin typeface="Times New Roman"/>
                <a:ea typeface="Times New Roman"/>
                <a:cs typeface="Times New Roman"/>
                <a:sym typeface="Times New Roman"/>
              </a:rPr>
              <a:t>et al. </a:t>
            </a:r>
            <a:r>
              <a:rPr lang="en-GB" sz="1600">
                <a:latin typeface="Times New Roman"/>
                <a:ea typeface="Times New Roman"/>
                <a:cs typeface="Times New Roman"/>
                <a:sym typeface="Times New Roman"/>
              </a:rPr>
              <a:t>2021).</a:t>
            </a:r>
            <a:endParaRPr sz="1600">
              <a:latin typeface="Times New Roman"/>
              <a:ea typeface="Times New Roman"/>
              <a:cs typeface="Times New Roman"/>
              <a:sym typeface="Times New Roman"/>
            </a:endParaRPr>
          </a:p>
          <a:p>
            <a:pPr marL="342900" indent="-298450" algn="just">
              <a:lnSpc>
                <a:spcPct val="150000"/>
              </a:lnSpc>
              <a:spcBef>
                <a:spcPts val="0"/>
              </a:spcBef>
              <a:buSzPts val="1100"/>
              <a:buChar char="●"/>
            </a:pPr>
            <a:r>
              <a:rPr lang="en-GB" sz="1600">
                <a:latin typeface="Times New Roman"/>
                <a:ea typeface="Times New Roman"/>
                <a:cs typeface="Times New Roman"/>
                <a:sym typeface="Times New Roman"/>
              </a:rPr>
              <a:t>Sedentary work routine, long hours.</a:t>
            </a:r>
            <a:endParaRPr sz="1600">
              <a:latin typeface="Times New Roman"/>
              <a:ea typeface="Times New Roman"/>
              <a:cs typeface="Times New Roman"/>
              <a:sym typeface="Times New Roman"/>
            </a:endParaRPr>
          </a:p>
          <a:p>
            <a:pPr marL="342900" indent="-298450" algn="just">
              <a:lnSpc>
                <a:spcPct val="150000"/>
              </a:lnSpc>
              <a:spcBef>
                <a:spcPts val="0"/>
              </a:spcBef>
              <a:buSzPts val="1100"/>
              <a:buChar char="●"/>
            </a:pPr>
            <a:r>
              <a:rPr lang="en-GB" sz="1600">
                <a:latin typeface="Times New Roman"/>
                <a:ea typeface="Times New Roman"/>
                <a:cs typeface="Times New Roman"/>
                <a:sym typeface="Times New Roman"/>
              </a:rPr>
              <a:t>Diet: processed/refined carbs → deregulated blood sugar &amp; cholesterol.</a:t>
            </a:r>
            <a:endParaRPr sz="1600">
              <a:latin typeface="Times New Roman"/>
              <a:ea typeface="Times New Roman"/>
              <a:cs typeface="Times New Roman"/>
              <a:sym typeface="Times New Roman"/>
            </a:endParaRPr>
          </a:p>
          <a:p>
            <a:pPr marL="342900" indent="-298450" algn="just">
              <a:lnSpc>
                <a:spcPct val="150000"/>
              </a:lnSpc>
              <a:spcBef>
                <a:spcPts val="0"/>
              </a:spcBef>
              <a:buSzPts val="1100"/>
              <a:buChar char="●"/>
            </a:pPr>
            <a:r>
              <a:rPr lang="en-GB" sz="1600">
                <a:latin typeface="Times New Roman"/>
                <a:ea typeface="Times New Roman"/>
                <a:cs typeface="Times New Roman"/>
                <a:sym typeface="Times New Roman"/>
              </a:rPr>
              <a:t>Occasional smoking &amp; alcohol intake.</a:t>
            </a:r>
            <a:endParaRPr sz="1600">
              <a:latin typeface="Times New Roman"/>
              <a:ea typeface="Times New Roman"/>
              <a:cs typeface="Times New Roman"/>
              <a:sym typeface="Times New Roman"/>
            </a:endParaRPr>
          </a:p>
          <a:p>
            <a:pPr marL="342900" indent="-298450" algn="just">
              <a:lnSpc>
                <a:spcPct val="150000"/>
              </a:lnSpc>
              <a:spcBef>
                <a:spcPts val="0"/>
              </a:spcBef>
              <a:buSzPts val="1100"/>
              <a:buChar char="●"/>
            </a:pPr>
            <a:r>
              <a:rPr lang="en-GB" sz="1600">
                <a:latin typeface="Times New Roman"/>
                <a:ea typeface="Times New Roman"/>
                <a:cs typeface="Times New Roman"/>
                <a:sym typeface="Times New Roman"/>
              </a:rPr>
              <a:t>BMI: 29 → overweight, limited exercise.</a:t>
            </a:r>
            <a:endParaRPr sz="1600">
              <a:latin typeface="Times New Roman"/>
              <a:ea typeface="Times New Roman"/>
              <a:cs typeface="Times New Roman"/>
              <a:sym typeface="Times New Roman"/>
            </a:endParaRPr>
          </a:p>
          <a:p>
            <a:pPr marL="342900" indent="-298450" algn="just">
              <a:lnSpc>
                <a:spcPct val="150000"/>
              </a:lnSpc>
              <a:spcBef>
                <a:spcPts val="0"/>
              </a:spcBef>
              <a:buSzPts val="1100"/>
              <a:buChar char="●"/>
            </a:pPr>
            <a:r>
              <a:rPr lang="en-GB" sz="1600">
                <a:latin typeface="Times New Roman"/>
                <a:ea typeface="Times New Roman"/>
                <a:cs typeface="Times New Roman"/>
                <a:sym typeface="Times New Roman"/>
              </a:rPr>
              <a:t>Care plan focus: nutrition, smoking cessation, stress management, regular exercise..</a:t>
            </a:r>
            <a:endParaRPr sz="1600">
              <a:latin typeface="Times New Roman"/>
              <a:ea typeface="Times New Roman"/>
              <a:cs typeface="Times New Roman"/>
              <a:sym typeface="Times New Roman"/>
            </a:endParaRPr>
          </a:p>
        </p:txBody>
      </p:sp>
      <p:sp>
        <p:nvSpPr>
          <p:cNvPr id="118" name="Google Shape;118;p5"/>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19" name="Google Shape;119;p5"/>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6</a:t>
            </a:fld>
            <a:endParaRPr>
              <a:latin typeface="Times New Roman"/>
              <a:ea typeface="Times New Roman"/>
              <a:cs typeface="Times New Roman"/>
              <a:sym typeface="Times New Roman"/>
            </a:endParaRPr>
          </a:p>
        </p:txBody>
      </p:sp>
      <p:pic>
        <p:nvPicPr>
          <p:cNvPr id="120" name="Google Shape;120;p5"/>
          <p:cNvPicPr preferRelativeResize="0"/>
          <p:nvPr/>
        </p:nvPicPr>
        <p:blipFill>
          <a:blip r:embed="rId5">
            <a:alphaModFix/>
          </a:blip>
          <a:stretch>
            <a:fillRect/>
          </a:stretch>
        </p:blipFill>
        <p:spPr>
          <a:xfrm>
            <a:off x="6513301" y="1949225"/>
            <a:ext cx="3497477" cy="2564098"/>
          </a:xfrm>
          <a:prstGeom prst="rect">
            <a:avLst/>
          </a:prstGeom>
          <a:noFill/>
          <a:ln>
            <a:noFill/>
          </a:ln>
        </p:spPr>
      </p:pic>
      <p:sp>
        <p:nvSpPr>
          <p:cNvPr id="121" name="Google Shape;121;p5"/>
          <p:cNvSpPr txBox="1"/>
          <p:nvPr/>
        </p:nvSpPr>
        <p:spPr>
          <a:xfrm>
            <a:off x="6993250" y="4513325"/>
            <a:ext cx="2794800" cy="339600"/>
          </a:xfrm>
          <a:prstGeom prst="rect">
            <a:avLst/>
          </a:prstGeom>
          <a:noFill/>
          <a:ln>
            <a:noFill/>
          </a:ln>
        </p:spPr>
        <p:txBody>
          <a:bodyPr spcFirstLastPara="1" wrap="square" lIns="91425" tIns="91425" rIns="91425" bIns="91425" anchor="t" anchorCtr="0">
            <a:noAutofit/>
          </a:bodyPr>
          <a:lstStyle/>
          <a:p>
            <a:pPr algn="ctr"/>
            <a:r>
              <a:rPr lang="en-GB" sz="1200">
                <a:solidFill>
                  <a:schemeClr val="dk1"/>
                </a:solidFill>
                <a:latin typeface="Times New Roman"/>
                <a:ea typeface="Times New Roman"/>
                <a:cs typeface="Times New Roman"/>
                <a:sym typeface="Times New Roman"/>
              </a:rPr>
              <a:t>(Source: Bankoski </a:t>
            </a:r>
            <a:r>
              <a:rPr lang="en-GB" sz="1200" i="1">
                <a:solidFill>
                  <a:schemeClr val="dk1"/>
                </a:solidFill>
                <a:latin typeface="Times New Roman"/>
                <a:ea typeface="Times New Roman"/>
                <a:cs typeface="Times New Roman"/>
                <a:sym typeface="Times New Roman"/>
              </a:rPr>
              <a:t>et al. </a:t>
            </a:r>
            <a:r>
              <a:rPr lang="en-GB" sz="1200">
                <a:solidFill>
                  <a:schemeClr val="dk1"/>
                </a:solidFill>
                <a:latin typeface="Times New Roman"/>
                <a:ea typeface="Times New Roman"/>
                <a:cs typeface="Times New Roman"/>
                <a:sym typeface="Times New Roman"/>
              </a:rPr>
              <a:t>2021)</a:t>
            </a:r>
            <a:endParaRPr sz="1200">
              <a:solidFill>
                <a:schemeClr val="dk1"/>
              </a:solidFill>
              <a:latin typeface="Times New Roman"/>
              <a:ea typeface="Times New Roman"/>
              <a:cs typeface="Times New Roman"/>
              <a:sym typeface="Times New Roman"/>
            </a:endParaRPr>
          </a:p>
        </p:txBody>
      </p:sp>
      <p:pic>
        <p:nvPicPr>
          <p:cNvPr id="9" name="Audio 8">
            <a:extLst>
              <a:ext uri="{FF2B5EF4-FFF2-40B4-BE49-F238E27FC236}">
                <a16:creationId xmlns:a16="http://schemas.microsoft.com/office/drawing/2014/main" id="{BB9AFADE-20A5-3968-4DDD-BDDAEDF3F42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3785"/>
    </mc:Choice>
    <mc:Fallback xmlns="">
      <p:transition spd="slow" advTm="83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5"/>
        <p:cNvGrpSpPr/>
        <p:nvPr/>
      </p:nvGrpSpPr>
      <p:grpSpPr>
        <a:xfrm>
          <a:off x="0" y="0"/>
          <a:ext cx="0" cy="0"/>
          <a:chOff x="0" y="0"/>
          <a:chExt cx="0" cy="0"/>
        </a:xfrm>
      </p:grpSpPr>
      <p:sp>
        <p:nvSpPr>
          <p:cNvPr id="126" name="Google Shape;126;p6"/>
          <p:cNvSpPr txBox="1">
            <a:spLocks noGrp="1"/>
          </p:cNvSpPr>
          <p:nvPr>
            <p:ph type="title"/>
          </p:nvPr>
        </p:nvSpPr>
        <p:spPr>
          <a:xfrm>
            <a:off x="1981200" y="274638"/>
            <a:ext cx="8229600" cy="922114"/>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Care Plan (2/3)</a:t>
            </a:r>
            <a:endParaRPr>
              <a:latin typeface="Times New Roman"/>
              <a:ea typeface="Times New Roman"/>
              <a:cs typeface="Times New Roman"/>
              <a:sym typeface="Times New Roman"/>
            </a:endParaRPr>
          </a:p>
        </p:txBody>
      </p:sp>
      <p:sp>
        <p:nvSpPr>
          <p:cNvPr id="127" name="Google Shape;127;p6"/>
          <p:cNvSpPr txBox="1">
            <a:spLocks noGrp="1"/>
          </p:cNvSpPr>
          <p:nvPr>
            <p:ph type="body" idx="1"/>
          </p:nvPr>
        </p:nvSpPr>
        <p:spPr>
          <a:xfrm>
            <a:off x="1981200" y="1360176"/>
            <a:ext cx="8229600" cy="3917100"/>
          </a:xfrm>
          <a:prstGeom prst="rect">
            <a:avLst/>
          </a:prstGeom>
          <a:noFill/>
          <a:ln>
            <a:noFill/>
          </a:ln>
        </p:spPr>
        <p:txBody>
          <a:bodyPr spcFirstLastPara="1" wrap="square" lIns="91425" tIns="45700" rIns="91425" bIns="45700" anchor="t" anchorCtr="0">
            <a:noAutofit/>
          </a:bodyPr>
          <a:lstStyle/>
          <a:p>
            <a:pPr marL="0" indent="0" algn="just">
              <a:lnSpc>
                <a:spcPct val="150000"/>
              </a:lnSpc>
              <a:spcBef>
                <a:spcPts val="0"/>
              </a:spcBef>
              <a:buNone/>
            </a:pPr>
            <a:r>
              <a:rPr lang="en-GB" sz="1600" b="1" i="1">
                <a:latin typeface="Times New Roman"/>
                <a:ea typeface="Times New Roman"/>
                <a:cs typeface="Times New Roman"/>
                <a:sym typeface="Times New Roman"/>
              </a:rPr>
              <a:t>Daily routine increases risks:</a:t>
            </a:r>
            <a:endParaRPr sz="1600" b="1" i="1">
              <a:latin typeface="Times New Roman"/>
              <a:ea typeface="Times New Roman"/>
              <a:cs typeface="Times New Roman"/>
              <a:sym typeface="Times New Roman"/>
            </a:endParaRPr>
          </a:p>
          <a:p>
            <a:pPr indent="-298450" algn="just">
              <a:lnSpc>
                <a:spcPct val="150000"/>
              </a:lnSpc>
              <a:spcBef>
                <a:spcPts val="1200"/>
              </a:spcBef>
              <a:buSzPts val="1100"/>
              <a:buChar char="●"/>
            </a:pPr>
            <a:r>
              <a:rPr lang="en-GB" sz="1600">
                <a:latin typeface="Times New Roman"/>
                <a:ea typeface="Times New Roman"/>
                <a:cs typeface="Times New Roman"/>
                <a:sym typeface="Times New Roman"/>
              </a:rPr>
              <a:t>Skips homemade breakfast and depends on processed foods (Gonçalves </a:t>
            </a:r>
            <a:r>
              <a:rPr lang="en-GB" sz="1600" i="1">
                <a:latin typeface="Times New Roman"/>
                <a:ea typeface="Times New Roman"/>
                <a:cs typeface="Times New Roman"/>
                <a:sym typeface="Times New Roman"/>
              </a:rPr>
              <a:t>et al. </a:t>
            </a:r>
            <a:r>
              <a:rPr lang="en-GB" sz="1600">
                <a:latin typeface="Times New Roman"/>
                <a:ea typeface="Times New Roman"/>
                <a:cs typeface="Times New Roman"/>
                <a:sym typeface="Times New Roman"/>
              </a:rPr>
              <a:t>2022).</a:t>
            </a:r>
            <a:endParaRPr sz="1600">
              <a:latin typeface="Times New Roman"/>
              <a:ea typeface="Times New Roman"/>
              <a:cs typeface="Times New Roman"/>
              <a:sym typeface="Times New Roman"/>
            </a:endParaRPr>
          </a:p>
          <a:p>
            <a:pPr indent="-298450" algn="just">
              <a:lnSpc>
                <a:spcPct val="150000"/>
              </a:lnSpc>
              <a:spcBef>
                <a:spcPts val="0"/>
              </a:spcBef>
              <a:buSzPts val="1100"/>
              <a:buChar char="●"/>
            </a:pPr>
            <a:r>
              <a:rPr lang="en-GB" sz="1600">
                <a:latin typeface="Times New Roman"/>
                <a:ea typeface="Times New Roman"/>
                <a:cs typeface="Times New Roman"/>
                <a:sym typeface="Times New Roman"/>
              </a:rPr>
              <a:t>Lunch involves fast food/convenience meals.</a:t>
            </a:r>
            <a:endParaRPr sz="1600">
              <a:latin typeface="Times New Roman"/>
              <a:ea typeface="Times New Roman"/>
              <a:cs typeface="Times New Roman"/>
              <a:sym typeface="Times New Roman"/>
            </a:endParaRPr>
          </a:p>
          <a:p>
            <a:pPr indent="-298450" algn="just">
              <a:lnSpc>
                <a:spcPct val="150000"/>
              </a:lnSpc>
              <a:spcBef>
                <a:spcPts val="0"/>
              </a:spcBef>
              <a:buSzPts val="1100"/>
              <a:buChar char="●"/>
            </a:pPr>
            <a:r>
              <a:rPr lang="en-GB" sz="1600">
                <a:latin typeface="Times New Roman"/>
                <a:ea typeface="Times New Roman"/>
                <a:cs typeface="Times New Roman"/>
                <a:sym typeface="Times New Roman"/>
              </a:rPr>
              <a:t>High caffeine intake due to stress.</a:t>
            </a:r>
            <a:endParaRPr sz="1600">
              <a:latin typeface="Times New Roman"/>
              <a:ea typeface="Times New Roman"/>
              <a:cs typeface="Times New Roman"/>
              <a:sym typeface="Times New Roman"/>
            </a:endParaRPr>
          </a:p>
          <a:p>
            <a:pPr indent="-298450" algn="just">
              <a:lnSpc>
                <a:spcPct val="150000"/>
              </a:lnSpc>
              <a:spcBef>
                <a:spcPts val="0"/>
              </a:spcBef>
              <a:buSzPts val="1100"/>
              <a:buChar char="●"/>
            </a:pPr>
            <a:r>
              <a:rPr lang="en-GB" sz="1600">
                <a:latin typeface="Times New Roman"/>
                <a:ea typeface="Times New Roman"/>
                <a:cs typeface="Times New Roman"/>
                <a:sym typeface="Times New Roman"/>
              </a:rPr>
              <a:t>Evenings routine is focused on sedentary habits (TV, limited exercise).</a:t>
            </a:r>
            <a:endParaRPr sz="1600">
              <a:latin typeface="Times New Roman"/>
              <a:ea typeface="Times New Roman"/>
              <a:cs typeface="Times New Roman"/>
              <a:sym typeface="Times New Roman"/>
            </a:endParaRPr>
          </a:p>
          <a:p>
            <a:pPr marL="0" indent="0" algn="just">
              <a:lnSpc>
                <a:spcPct val="150000"/>
              </a:lnSpc>
              <a:spcBef>
                <a:spcPts val="1200"/>
              </a:spcBef>
              <a:buNone/>
            </a:pPr>
            <a:r>
              <a:rPr lang="en-GB" sz="1600">
                <a:latin typeface="Times New Roman"/>
                <a:ea typeface="Times New Roman"/>
                <a:cs typeface="Times New Roman"/>
                <a:sym typeface="Times New Roman"/>
              </a:rPr>
              <a:t>Occasional smoking &amp; alcohol increase  metabolic risks. This lead to:</a:t>
            </a:r>
            <a:endParaRPr sz="1600">
              <a:latin typeface="Times New Roman"/>
              <a:ea typeface="Times New Roman"/>
              <a:cs typeface="Times New Roman"/>
              <a:sym typeface="Times New Roman"/>
            </a:endParaRPr>
          </a:p>
          <a:p>
            <a:pPr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Poor sleep hygiene.</a:t>
            </a:r>
            <a:endParaRPr sz="1600">
              <a:latin typeface="Times New Roman"/>
              <a:ea typeface="Times New Roman"/>
              <a:cs typeface="Times New Roman"/>
              <a:sym typeface="Times New Roman"/>
            </a:endParaRPr>
          </a:p>
          <a:p>
            <a:pPr marL="0" indent="0" algn="just">
              <a:lnSpc>
                <a:spcPct val="150000"/>
              </a:lnSpc>
              <a:spcBef>
                <a:spcPts val="0"/>
              </a:spcBef>
              <a:buNone/>
            </a:pPr>
            <a:r>
              <a:rPr lang="en-GB" sz="1600" b="1">
                <a:latin typeface="Times New Roman"/>
                <a:ea typeface="Times New Roman"/>
                <a:cs typeface="Times New Roman"/>
                <a:sym typeface="Times New Roman"/>
              </a:rPr>
              <a:t>Care plan: </a:t>
            </a:r>
            <a:r>
              <a:rPr lang="en-GB" sz="1600">
                <a:latin typeface="Times New Roman"/>
                <a:ea typeface="Times New Roman"/>
                <a:cs typeface="Times New Roman"/>
                <a:sym typeface="Times New Roman"/>
              </a:rPr>
              <a:t>improve diet, increase physical activity, stress control, healthier routines.</a:t>
            </a:r>
            <a:endParaRPr sz="1600">
              <a:latin typeface="Times New Roman"/>
              <a:ea typeface="Times New Roman"/>
              <a:cs typeface="Times New Roman"/>
              <a:sym typeface="Times New Roman"/>
            </a:endParaRPr>
          </a:p>
        </p:txBody>
      </p:sp>
      <p:sp>
        <p:nvSpPr>
          <p:cNvPr id="128" name="Google Shape;128;p6"/>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29" name="Google Shape;129;p6"/>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7</a:t>
            </a:fld>
            <a:endParaRPr>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A8520C33-5717-9038-9446-1187ED989B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9929"/>
    </mc:Choice>
    <mc:Fallback xmlns="">
      <p:transition spd="slow" advTm="899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7"/>
          <p:cNvSpPr txBox="1">
            <a:spLocks noGrp="1"/>
          </p:cNvSpPr>
          <p:nvPr>
            <p:ph type="title"/>
          </p:nvPr>
        </p:nvSpPr>
        <p:spPr>
          <a:xfrm>
            <a:off x="1981200" y="274638"/>
            <a:ext cx="8229600" cy="922114"/>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Care Plan (3/3) </a:t>
            </a:r>
            <a:endParaRPr>
              <a:latin typeface="Times New Roman"/>
              <a:ea typeface="Times New Roman"/>
              <a:cs typeface="Times New Roman"/>
              <a:sym typeface="Times New Roman"/>
            </a:endParaRPr>
          </a:p>
        </p:txBody>
      </p:sp>
      <p:sp>
        <p:nvSpPr>
          <p:cNvPr id="135" name="Google Shape;135;p7"/>
          <p:cNvSpPr txBox="1">
            <a:spLocks noGrp="1"/>
          </p:cNvSpPr>
          <p:nvPr>
            <p:ph type="body" idx="1"/>
          </p:nvPr>
        </p:nvSpPr>
        <p:spPr>
          <a:xfrm>
            <a:off x="1981200" y="1423025"/>
            <a:ext cx="4806300" cy="4094400"/>
          </a:xfrm>
          <a:prstGeom prst="rect">
            <a:avLst/>
          </a:prstGeom>
          <a:noFill/>
          <a:ln>
            <a:noFill/>
          </a:ln>
        </p:spPr>
        <p:txBody>
          <a:bodyPr spcFirstLastPara="1" wrap="square" lIns="91425" tIns="45700" rIns="91425" bIns="45700" anchor="t" anchorCtr="0">
            <a:noAutofit/>
          </a:bodyPr>
          <a:lstStyle/>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Communication &amp; ethics essential in care planning.</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Clear, empathetic communication → informed decisions (Mahmoodi, 2025).</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Avoid medical jargon, active listening (Sharkiya, 2023).</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Ethical principles: autonomy, confidentiality, cultural sensitivity (Bobel </a:t>
            </a:r>
            <a:r>
              <a:rPr lang="en-GB" sz="1600" i="1">
                <a:latin typeface="Times New Roman"/>
                <a:ea typeface="Times New Roman"/>
                <a:cs typeface="Times New Roman"/>
                <a:sym typeface="Times New Roman"/>
              </a:rPr>
              <a:t>et al., </a:t>
            </a:r>
            <a:r>
              <a:rPr lang="en-GB" sz="1600">
                <a:latin typeface="Times New Roman"/>
                <a:ea typeface="Times New Roman"/>
                <a:cs typeface="Times New Roman"/>
                <a:sym typeface="Times New Roman"/>
              </a:rPr>
              <a:t>2022).</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Informed consent &amp; equitable resource distribution.</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Family involvement &amp; multidisciplinary communication → compliance &amp; better outcomes.</a:t>
            </a:r>
            <a:endParaRPr sz="1600">
              <a:latin typeface="Times New Roman"/>
              <a:ea typeface="Times New Roman"/>
              <a:cs typeface="Times New Roman"/>
              <a:sym typeface="Times New Roman"/>
            </a:endParaRPr>
          </a:p>
        </p:txBody>
      </p:sp>
      <p:sp>
        <p:nvSpPr>
          <p:cNvPr id="136" name="Google Shape;136;p7"/>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37" name="Google Shape;137;p7"/>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8</a:t>
            </a:fld>
            <a:endParaRPr>
              <a:latin typeface="Times New Roman"/>
              <a:ea typeface="Times New Roman"/>
              <a:cs typeface="Times New Roman"/>
              <a:sym typeface="Times New Roman"/>
            </a:endParaRPr>
          </a:p>
        </p:txBody>
      </p:sp>
      <p:pic>
        <p:nvPicPr>
          <p:cNvPr id="138" name="Google Shape;138;p7"/>
          <p:cNvPicPr preferRelativeResize="0"/>
          <p:nvPr/>
        </p:nvPicPr>
        <p:blipFill>
          <a:blip r:embed="rId5">
            <a:alphaModFix/>
          </a:blip>
          <a:stretch>
            <a:fillRect/>
          </a:stretch>
        </p:blipFill>
        <p:spPr>
          <a:xfrm>
            <a:off x="7066475" y="1640625"/>
            <a:ext cx="2866200" cy="3159976"/>
          </a:xfrm>
          <a:prstGeom prst="rect">
            <a:avLst/>
          </a:prstGeom>
          <a:noFill/>
          <a:ln>
            <a:noFill/>
          </a:ln>
        </p:spPr>
      </p:pic>
      <p:sp>
        <p:nvSpPr>
          <p:cNvPr id="139" name="Google Shape;139;p7"/>
          <p:cNvSpPr txBox="1"/>
          <p:nvPr/>
        </p:nvSpPr>
        <p:spPr>
          <a:xfrm>
            <a:off x="6999575" y="4937775"/>
            <a:ext cx="3000000" cy="369300"/>
          </a:xfrm>
          <a:prstGeom prst="rect">
            <a:avLst/>
          </a:prstGeom>
          <a:noFill/>
          <a:ln>
            <a:noFill/>
          </a:ln>
        </p:spPr>
        <p:txBody>
          <a:bodyPr spcFirstLastPara="1" wrap="square" lIns="91425" tIns="91425" rIns="91425" bIns="91425" anchor="t" anchorCtr="0">
            <a:spAutoFit/>
          </a:bodyPr>
          <a:lstStyle/>
          <a:p>
            <a:pPr algn="ctr"/>
            <a:r>
              <a:rPr lang="en-GB" sz="1200">
                <a:solidFill>
                  <a:schemeClr val="dk1"/>
                </a:solidFill>
                <a:latin typeface="Times New Roman"/>
                <a:ea typeface="Times New Roman"/>
                <a:cs typeface="Times New Roman"/>
                <a:sym typeface="Times New Roman"/>
              </a:rPr>
              <a:t>(Source: Shih </a:t>
            </a:r>
            <a:r>
              <a:rPr lang="en-GB" sz="1200" i="1">
                <a:solidFill>
                  <a:schemeClr val="dk1"/>
                </a:solidFill>
                <a:latin typeface="Times New Roman"/>
                <a:ea typeface="Times New Roman"/>
                <a:cs typeface="Times New Roman"/>
                <a:sym typeface="Times New Roman"/>
              </a:rPr>
              <a:t>et al.</a:t>
            </a:r>
            <a:r>
              <a:rPr lang="en-GB" sz="1200">
                <a:solidFill>
                  <a:schemeClr val="dk1"/>
                </a:solidFill>
                <a:latin typeface="Times New Roman"/>
                <a:ea typeface="Times New Roman"/>
                <a:cs typeface="Times New Roman"/>
                <a:sym typeface="Times New Roman"/>
              </a:rPr>
              <a:t>, 2025)</a:t>
            </a:r>
            <a:endParaRPr/>
          </a:p>
        </p:txBody>
      </p:sp>
      <p:pic>
        <p:nvPicPr>
          <p:cNvPr id="8" name="Audio 7">
            <a:extLst>
              <a:ext uri="{FF2B5EF4-FFF2-40B4-BE49-F238E27FC236}">
                <a16:creationId xmlns:a16="http://schemas.microsoft.com/office/drawing/2014/main" id="{2AC69261-E4AC-F311-6888-2FB66A4B2E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7545"/>
    </mc:Choice>
    <mc:Fallback xmlns="">
      <p:transition spd="slow" advTm="975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Google Shape;144;p8"/>
          <p:cNvSpPr txBox="1">
            <a:spLocks noGrp="1"/>
          </p:cNvSpPr>
          <p:nvPr>
            <p:ph type="title"/>
          </p:nvPr>
        </p:nvSpPr>
        <p:spPr>
          <a:xfrm>
            <a:off x="1981200" y="44624"/>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Risk factors</a:t>
            </a:r>
            <a:endParaRPr>
              <a:latin typeface="Times New Roman"/>
              <a:ea typeface="Times New Roman"/>
              <a:cs typeface="Times New Roman"/>
              <a:sym typeface="Times New Roman"/>
            </a:endParaRPr>
          </a:p>
        </p:txBody>
      </p:sp>
      <p:sp>
        <p:nvSpPr>
          <p:cNvPr id="145" name="Google Shape;145;p8"/>
          <p:cNvSpPr txBox="1">
            <a:spLocks noGrp="1"/>
          </p:cNvSpPr>
          <p:nvPr>
            <p:ph type="body" idx="1"/>
          </p:nvPr>
        </p:nvSpPr>
        <p:spPr>
          <a:xfrm>
            <a:off x="2081250" y="1470450"/>
            <a:ext cx="8029500" cy="3917100"/>
          </a:xfrm>
          <a:prstGeom prst="rect">
            <a:avLst/>
          </a:prstGeom>
          <a:noFill/>
          <a:ln>
            <a:noFill/>
          </a:ln>
        </p:spPr>
        <p:txBody>
          <a:bodyPr spcFirstLastPara="1" wrap="square" lIns="91425" tIns="45700" rIns="91425" bIns="45700" anchor="t" anchorCtr="0">
            <a:noAutofit/>
          </a:bodyPr>
          <a:lstStyle/>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Lifestyle, behaviour, family history → metabolic health risks.</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Hypertension, diabetes, obesity linked to CVD &amp; strokes.</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Lack of physical activity, unhealthy diet, high cholesterol.</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Smoking &amp; alcohol causes arterial damage, clotting risks.</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b="1">
                <a:latin typeface="Times New Roman"/>
                <a:ea typeface="Times New Roman"/>
                <a:cs typeface="Times New Roman"/>
                <a:sym typeface="Times New Roman"/>
              </a:rPr>
              <a:t>Modifiable factors:</a:t>
            </a:r>
            <a:r>
              <a:rPr lang="en-GB" sz="1600">
                <a:latin typeface="Times New Roman"/>
                <a:ea typeface="Times New Roman"/>
                <a:cs typeface="Times New Roman"/>
                <a:sym typeface="Times New Roman"/>
              </a:rPr>
              <a:t> diet, exercise, smoking cessation (WHO, 2025).</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Non-modifiable risks: family history.</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Evidence-based care planning required.</a:t>
            </a:r>
            <a:endParaRPr sz="1600">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7E3FBE6D-2DFC-B426-2EE8-AC13AE437D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4126"/>
    </mc:Choice>
    <mc:Fallback xmlns="">
      <p:transition spd="slow" advTm="1041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9"/>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Recommendations</a:t>
            </a:r>
            <a:endParaRPr>
              <a:latin typeface="Times New Roman"/>
              <a:ea typeface="Times New Roman"/>
              <a:cs typeface="Times New Roman"/>
              <a:sym typeface="Times New Roman"/>
            </a:endParaRPr>
          </a:p>
        </p:txBody>
      </p:sp>
      <p:sp>
        <p:nvSpPr>
          <p:cNvPr id="151" name="Google Shape;151;p9"/>
          <p:cNvSpPr txBox="1">
            <a:spLocks noGrp="1"/>
          </p:cNvSpPr>
          <p:nvPr>
            <p:ph type="body" idx="1"/>
          </p:nvPr>
        </p:nvSpPr>
        <p:spPr>
          <a:xfrm>
            <a:off x="1981200" y="1417650"/>
            <a:ext cx="8229600" cy="4099500"/>
          </a:xfrm>
          <a:prstGeom prst="rect">
            <a:avLst/>
          </a:prstGeom>
          <a:noFill/>
          <a:ln>
            <a:noFill/>
          </a:ln>
        </p:spPr>
        <p:txBody>
          <a:bodyPr spcFirstLastPara="1" wrap="square" lIns="91425" tIns="45700" rIns="91425" bIns="45700" anchor="t" anchorCtr="0">
            <a:noAutofit/>
          </a:bodyPr>
          <a:lstStyle/>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NICE guideline </a:t>
            </a:r>
            <a:r>
              <a:rPr lang="en-GB" sz="1600" b="1">
                <a:latin typeface="Times New Roman"/>
                <a:ea typeface="Times New Roman"/>
                <a:cs typeface="Times New Roman"/>
                <a:sym typeface="Times New Roman"/>
              </a:rPr>
              <a:t>NG238</a:t>
            </a:r>
            <a:r>
              <a:rPr lang="en-GB" sz="1600">
                <a:latin typeface="Times New Roman"/>
                <a:ea typeface="Times New Roman"/>
                <a:cs typeface="Times New Roman"/>
                <a:sym typeface="Times New Roman"/>
              </a:rPr>
              <a:t>: lifestyle interventions (diet, exercise, smoking cessation) (NICE, 2023).</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Monitoring BP, cholesterol, glucose levels.</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Lipid-lowering therapy (statins), antihypertensives, antidiabetic medications (Taylor </a:t>
            </a:r>
            <a:r>
              <a:rPr lang="en-GB" sz="1600" i="1">
                <a:latin typeface="Times New Roman"/>
                <a:ea typeface="Times New Roman"/>
                <a:cs typeface="Times New Roman"/>
                <a:sym typeface="Times New Roman"/>
              </a:rPr>
              <a:t>et al., </a:t>
            </a:r>
            <a:r>
              <a:rPr lang="en-GB" sz="1600">
                <a:latin typeface="Times New Roman"/>
                <a:ea typeface="Times New Roman"/>
                <a:cs typeface="Times New Roman"/>
                <a:sym typeface="Times New Roman"/>
              </a:rPr>
              <a:t>2023).</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Stroke guidelines: secondary prevention via BP control, anticoagulation, rehabilitation (NICE, 2023).</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Nutrition &amp; hydration management for stroke patients (Kagka, 2020).</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Care plan: combined medication + lifestyle intervention, regular reviews, multidisciplinary input.</a:t>
            </a:r>
            <a:endParaRPr sz="1600">
              <a:latin typeface="Times New Roman"/>
              <a:ea typeface="Times New Roman"/>
              <a:cs typeface="Times New Roman"/>
              <a:sym typeface="Times New Roman"/>
            </a:endParaRPr>
          </a:p>
          <a:p>
            <a:pPr marL="342900" indent="-241300" algn="just">
              <a:lnSpc>
                <a:spcPct val="150000"/>
              </a:lnSpc>
              <a:spcBef>
                <a:spcPts val="640"/>
              </a:spcBef>
              <a:buSzPts val="1600"/>
              <a:buFont typeface="Times New Roman"/>
              <a:buChar char="•"/>
            </a:pPr>
            <a:endParaRPr sz="1600">
              <a:latin typeface="Times New Roman"/>
              <a:ea typeface="Times New Roman"/>
              <a:cs typeface="Times New Roman"/>
              <a:sym typeface="Times New Roman"/>
            </a:endParaRPr>
          </a:p>
        </p:txBody>
      </p:sp>
      <p:sp>
        <p:nvSpPr>
          <p:cNvPr id="152" name="Google Shape;152;p9"/>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53" name="Google Shape;153;p9"/>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10</a:t>
            </a:fld>
            <a:endParaRPr>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8CC0FD5F-A3FA-3430-6763-60D63B34B81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2532"/>
    </mc:Choice>
    <mc:Fallback xmlns="">
      <p:transition spd="slow" advTm="92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Google Shape;158;g3cf5582c90c_0_15"/>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Recommendations (Contd.)</a:t>
            </a:r>
            <a:endParaRPr>
              <a:latin typeface="Times New Roman"/>
              <a:ea typeface="Times New Roman"/>
              <a:cs typeface="Times New Roman"/>
              <a:sym typeface="Times New Roman"/>
            </a:endParaRPr>
          </a:p>
        </p:txBody>
      </p:sp>
      <p:sp>
        <p:nvSpPr>
          <p:cNvPr id="159" name="Google Shape;159;g3cf5582c90c_0_15"/>
          <p:cNvSpPr txBox="1">
            <a:spLocks noGrp="1"/>
          </p:cNvSpPr>
          <p:nvPr>
            <p:ph type="body" idx="1"/>
          </p:nvPr>
        </p:nvSpPr>
        <p:spPr>
          <a:xfrm>
            <a:off x="1981200" y="1417650"/>
            <a:ext cx="5475000" cy="4099500"/>
          </a:xfrm>
          <a:prstGeom prst="rect">
            <a:avLst/>
          </a:prstGeom>
          <a:noFill/>
          <a:ln>
            <a:noFill/>
          </a:ln>
        </p:spPr>
        <p:txBody>
          <a:bodyPr spcFirstLastPara="1" wrap="square" lIns="91425" tIns="45700" rIns="91425" bIns="45700" anchor="t" anchorCtr="0">
            <a:noAutofit/>
          </a:bodyPr>
          <a:lstStyle/>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Care should align with patient’s needs, preferences, values.</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Informed consent &amp; shared decision-making.</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Communication: simple language, openness, family involvement (Sharkiya, 2023).</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Ethical principles: autonomy, confidentiality, equitable access.</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NHS stroke guidelines: direct communication between healthcare team &amp; patient (Kagka, 2020).</a:t>
            </a:r>
            <a:endParaRPr sz="1600">
              <a:latin typeface="Times New Roman"/>
              <a:ea typeface="Times New Roman"/>
              <a:cs typeface="Times New Roman"/>
              <a:sym typeface="Times New Roman"/>
            </a:endParaRPr>
          </a:p>
          <a:p>
            <a:pPr marL="342900" indent="-330200" algn="just">
              <a:lnSpc>
                <a:spcPct val="150000"/>
              </a:lnSpc>
              <a:spcBef>
                <a:spcPts val="640"/>
              </a:spcBef>
              <a:buSzPts val="1600"/>
              <a:buFont typeface="Times New Roman"/>
              <a:buChar char="•"/>
            </a:pPr>
            <a:r>
              <a:rPr lang="en-GB" sz="1600">
                <a:latin typeface="Times New Roman"/>
                <a:ea typeface="Times New Roman"/>
                <a:cs typeface="Times New Roman"/>
                <a:sym typeface="Times New Roman"/>
              </a:rPr>
              <a:t>Cultural sensitivity &amp; psychological support → essential for chronic illness care.</a:t>
            </a:r>
            <a:endParaRPr sz="1600">
              <a:latin typeface="Times New Roman"/>
              <a:ea typeface="Times New Roman"/>
              <a:cs typeface="Times New Roman"/>
              <a:sym typeface="Times New Roman"/>
            </a:endParaRPr>
          </a:p>
        </p:txBody>
      </p:sp>
      <p:sp>
        <p:nvSpPr>
          <p:cNvPr id="160" name="Google Shape;160;g3cf5582c90c_0_15"/>
          <p:cNvSpPr txBox="1">
            <a:spLocks noGrp="1"/>
          </p:cNvSpPr>
          <p:nvPr>
            <p:ph type="dt" idx="10"/>
          </p:nvPr>
        </p:nvSpPr>
        <p:spPr>
          <a:xfrm>
            <a:off x="1774825" y="6524625"/>
            <a:ext cx="971700" cy="219000"/>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61" name="Google Shape;161;g3cf5582c90c_0_15"/>
          <p:cNvSpPr txBox="1">
            <a:spLocks noGrp="1"/>
          </p:cNvSpPr>
          <p:nvPr>
            <p:ph type="sldNum" idx="12"/>
          </p:nvPr>
        </p:nvSpPr>
        <p:spPr>
          <a:xfrm>
            <a:off x="9480550" y="6381750"/>
            <a:ext cx="730200" cy="339600"/>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11</a:t>
            </a:fld>
            <a:endParaRPr>
              <a:latin typeface="Times New Roman"/>
              <a:ea typeface="Times New Roman"/>
              <a:cs typeface="Times New Roman"/>
              <a:sym typeface="Times New Roman"/>
            </a:endParaRPr>
          </a:p>
        </p:txBody>
      </p:sp>
      <p:pic>
        <p:nvPicPr>
          <p:cNvPr id="162" name="Google Shape;162;g3cf5582c90c_0_15"/>
          <p:cNvPicPr preferRelativeResize="0"/>
          <p:nvPr/>
        </p:nvPicPr>
        <p:blipFill>
          <a:blip r:embed="rId5">
            <a:alphaModFix/>
          </a:blip>
          <a:stretch>
            <a:fillRect/>
          </a:stretch>
        </p:blipFill>
        <p:spPr>
          <a:xfrm>
            <a:off x="7456200" y="2479013"/>
            <a:ext cx="2907000" cy="1976760"/>
          </a:xfrm>
          <a:prstGeom prst="rect">
            <a:avLst/>
          </a:prstGeom>
          <a:noFill/>
          <a:ln>
            <a:noFill/>
          </a:ln>
        </p:spPr>
      </p:pic>
      <p:sp>
        <p:nvSpPr>
          <p:cNvPr id="163" name="Google Shape;163;g3cf5582c90c_0_15"/>
          <p:cNvSpPr txBox="1"/>
          <p:nvPr/>
        </p:nvSpPr>
        <p:spPr>
          <a:xfrm>
            <a:off x="7409700" y="4646300"/>
            <a:ext cx="3000000" cy="369300"/>
          </a:xfrm>
          <a:prstGeom prst="rect">
            <a:avLst/>
          </a:prstGeom>
          <a:noFill/>
          <a:ln>
            <a:noFill/>
          </a:ln>
        </p:spPr>
        <p:txBody>
          <a:bodyPr spcFirstLastPara="1" wrap="square" lIns="91425" tIns="91425" rIns="91425" bIns="91425" anchor="t" anchorCtr="0">
            <a:spAutoFit/>
          </a:bodyPr>
          <a:lstStyle/>
          <a:p>
            <a:pPr algn="ctr"/>
            <a:r>
              <a:rPr lang="en-GB" sz="1200">
                <a:solidFill>
                  <a:schemeClr val="dk1"/>
                </a:solidFill>
                <a:latin typeface="Times New Roman"/>
                <a:ea typeface="Times New Roman"/>
                <a:cs typeface="Times New Roman"/>
                <a:sym typeface="Times New Roman"/>
              </a:rPr>
              <a:t>(Source: Insidercx, 2025)</a:t>
            </a:r>
            <a:endParaRPr/>
          </a:p>
        </p:txBody>
      </p:sp>
      <p:pic>
        <p:nvPicPr>
          <p:cNvPr id="4" name="Audio 3">
            <a:extLst>
              <a:ext uri="{FF2B5EF4-FFF2-40B4-BE49-F238E27FC236}">
                <a16:creationId xmlns:a16="http://schemas.microsoft.com/office/drawing/2014/main" id="{B3013A88-C1BC-A2EB-9750-28D3CFB2A6D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0410"/>
    </mc:Choice>
    <mc:Fallback xmlns="">
      <p:transition spd="slow" advTm="804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7"/>
        <p:cNvGrpSpPr/>
        <p:nvPr/>
      </p:nvGrpSpPr>
      <p:grpSpPr>
        <a:xfrm>
          <a:off x="0" y="0"/>
          <a:ext cx="0" cy="0"/>
          <a:chOff x="0" y="0"/>
          <a:chExt cx="0" cy="0"/>
        </a:xfrm>
      </p:grpSpPr>
      <p:sp>
        <p:nvSpPr>
          <p:cNvPr id="168" name="Google Shape;168;p10"/>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Conclusion</a:t>
            </a:r>
            <a:endParaRPr>
              <a:latin typeface="Times New Roman"/>
              <a:ea typeface="Times New Roman"/>
              <a:cs typeface="Times New Roman"/>
              <a:sym typeface="Times New Roman"/>
            </a:endParaRPr>
          </a:p>
        </p:txBody>
      </p:sp>
      <p:sp>
        <p:nvSpPr>
          <p:cNvPr id="169" name="Google Shape;169;p10"/>
          <p:cNvSpPr txBox="1">
            <a:spLocks noGrp="1"/>
          </p:cNvSpPr>
          <p:nvPr>
            <p:ph type="body" idx="1"/>
          </p:nvPr>
        </p:nvSpPr>
        <p:spPr>
          <a:xfrm>
            <a:off x="1981200" y="1600201"/>
            <a:ext cx="8229600" cy="3917032"/>
          </a:xfrm>
          <a:prstGeom prst="rect">
            <a:avLst/>
          </a:prstGeom>
          <a:noFill/>
          <a:ln>
            <a:noFill/>
          </a:ln>
        </p:spPr>
        <p:txBody>
          <a:bodyPr spcFirstLastPara="1" wrap="square" lIns="91425" tIns="45700" rIns="91425" bIns="45700" anchor="t" anchorCtr="0">
            <a:noAutofit/>
          </a:bodyPr>
          <a:lstStyle/>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Care plan: lifestyle changes + systematic monitoring + evidence-based medical treatment.</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Goals: mitigate CVD, diabetes, stroke risks.</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Patient-centred care, long-term outcomes, wellbeing support.</a:t>
            </a:r>
            <a:endParaRPr sz="1600">
              <a:latin typeface="Times New Roman"/>
              <a:ea typeface="Times New Roman"/>
              <a:cs typeface="Times New Roman"/>
              <a:sym typeface="Times New Roman"/>
            </a:endParaRPr>
          </a:p>
          <a:p>
            <a:pPr marL="342900" indent="-330200" algn="just">
              <a:lnSpc>
                <a:spcPct val="150000"/>
              </a:lnSpc>
              <a:spcBef>
                <a:spcPts val="0"/>
              </a:spcBef>
              <a:buSzPts val="1600"/>
              <a:buFont typeface="Times New Roman"/>
              <a:buChar char="•"/>
            </a:pPr>
            <a:r>
              <a:rPr lang="en-GB" sz="1600">
                <a:latin typeface="Times New Roman"/>
                <a:ea typeface="Times New Roman"/>
                <a:cs typeface="Times New Roman"/>
                <a:sym typeface="Times New Roman"/>
              </a:rPr>
              <a:t>Compliance with NHS &amp; NICE guidelines.</a:t>
            </a:r>
            <a:endParaRPr sz="1600">
              <a:latin typeface="Times New Roman"/>
              <a:ea typeface="Times New Roman"/>
              <a:cs typeface="Times New Roman"/>
              <a:sym typeface="Times New Roman"/>
            </a:endParaRPr>
          </a:p>
        </p:txBody>
      </p:sp>
      <p:sp>
        <p:nvSpPr>
          <p:cNvPr id="170" name="Google Shape;170;p10"/>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71" name="Google Shape;171;p10"/>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12</a:t>
            </a:fld>
            <a:endParaRPr>
              <a:latin typeface="Times New Roman"/>
              <a:ea typeface="Times New Roman"/>
              <a:cs typeface="Times New Roman"/>
              <a:sym typeface="Times New Roman"/>
            </a:endParaRPr>
          </a:p>
        </p:txBody>
      </p:sp>
      <p:pic>
        <p:nvPicPr>
          <p:cNvPr id="172" name="Google Shape;172;p10"/>
          <p:cNvPicPr preferRelativeResize="0"/>
          <p:nvPr/>
        </p:nvPicPr>
        <p:blipFill>
          <a:blip r:embed="rId5">
            <a:alphaModFix/>
          </a:blip>
          <a:stretch>
            <a:fillRect/>
          </a:stretch>
        </p:blipFill>
        <p:spPr>
          <a:xfrm>
            <a:off x="6096000" y="2760351"/>
            <a:ext cx="3983350" cy="2462175"/>
          </a:xfrm>
          <a:prstGeom prst="rect">
            <a:avLst/>
          </a:prstGeom>
          <a:noFill/>
          <a:ln>
            <a:noFill/>
          </a:ln>
        </p:spPr>
      </p:pic>
      <p:sp>
        <p:nvSpPr>
          <p:cNvPr id="173" name="Google Shape;173;p10"/>
          <p:cNvSpPr txBox="1"/>
          <p:nvPr/>
        </p:nvSpPr>
        <p:spPr>
          <a:xfrm>
            <a:off x="6587675" y="5222525"/>
            <a:ext cx="3000000" cy="369300"/>
          </a:xfrm>
          <a:prstGeom prst="rect">
            <a:avLst/>
          </a:prstGeom>
          <a:noFill/>
          <a:ln>
            <a:noFill/>
          </a:ln>
        </p:spPr>
        <p:txBody>
          <a:bodyPr spcFirstLastPara="1" wrap="square" lIns="91425" tIns="91425" rIns="91425" bIns="91425" anchor="t" anchorCtr="0">
            <a:spAutoFit/>
          </a:bodyPr>
          <a:lstStyle/>
          <a:p>
            <a:pPr algn="ctr"/>
            <a:r>
              <a:rPr lang="en-GB" sz="1200">
                <a:solidFill>
                  <a:schemeClr val="dk1"/>
                </a:solidFill>
                <a:latin typeface="Times New Roman"/>
                <a:ea typeface="Times New Roman"/>
                <a:cs typeface="Times New Roman"/>
                <a:sym typeface="Times New Roman"/>
              </a:rPr>
              <a:t>(Source: Kagka, 2020)</a:t>
            </a:r>
            <a:endParaRPr sz="1200"/>
          </a:p>
        </p:txBody>
      </p:sp>
      <p:pic>
        <p:nvPicPr>
          <p:cNvPr id="7" name="Audio 6">
            <a:extLst>
              <a:ext uri="{FF2B5EF4-FFF2-40B4-BE49-F238E27FC236}">
                <a16:creationId xmlns:a16="http://schemas.microsoft.com/office/drawing/2014/main" id="{B5270F54-6758-D611-DE34-40A42B5292E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1556"/>
    </mc:Choice>
    <mc:Fallback xmlns="">
      <p:transition spd="slow" advTm="615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56" fill="hold"/>
                                        <p:tgtEl>
                                          <p:spTgt spid="7"/>
                                        </p:tgtEl>
                                      </p:cBhvr>
                                    </p:cmd>
                                  </p:childTnLst>
                                </p:cTn>
                              </p:par>
                            </p:childTnLst>
                          </p:cTn>
                        </p:par>
                        <p:par>
                          <p:cTn id="7" fill="hold">
                            <p:stCondLst>
                              <p:cond delay="61556"/>
                            </p:stCondLst>
                            <p:childTnLst>
                              <p:par>
                                <p:cTn id="8" presetID="1" presetClass="mediacall" presetSubtype="0" fill="hold" nodeType="afterEffect">
                                  <p:stCondLst>
                                    <p:cond delay="0"/>
                                  </p:stCondLst>
                                  <p:childTnLst>
                                    <p:cmd type="call" cmd="playFrom(0.0)">
                                      <p:cBhvr>
                                        <p:cTn id="9" dur="61556"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11"/>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79" name="Google Shape;179;p11"/>
          <p:cNvSpPr txBox="1">
            <a:spLocks noGrp="1"/>
          </p:cNvSpPr>
          <p:nvPr>
            <p:ph type="body" idx="1"/>
          </p:nvPr>
        </p:nvSpPr>
        <p:spPr>
          <a:xfrm>
            <a:off x="1981200" y="1600200"/>
            <a:ext cx="8029500" cy="3917100"/>
          </a:xfrm>
          <a:prstGeom prst="rect">
            <a:avLst/>
          </a:prstGeom>
          <a:noFill/>
          <a:ln>
            <a:noFill/>
          </a:ln>
        </p:spPr>
        <p:txBody>
          <a:bodyPr spcFirstLastPara="1" wrap="square" lIns="91425" tIns="45700" rIns="91425" bIns="45700" anchor="t" anchorCtr="0">
            <a:noAutofit/>
          </a:bodyPr>
          <a:lstStyle/>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Bankoski, A., Harris, T.B., McClain, J.J., Brychta, R.J., Caserotti, P., Chen, K.Y., Berrigan, D., Troiano, R.P. and Koster, A. (2021) ‘Sedentary Activity Associated With Metabolic Syndrome Independent of Physical Activity.’ </a:t>
            </a:r>
            <a:r>
              <a:rPr lang="en-GB" sz="1000" i="1">
                <a:latin typeface="Times New Roman"/>
                <a:ea typeface="Times New Roman"/>
                <a:cs typeface="Times New Roman"/>
                <a:sym typeface="Times New Roman"/>
              </a:rPr>
              <a:t>Diabetes Care</a:t>
            </a:r>
            <a:r>
              <a:rPr lang="en-GB" sz="1000">
                <a:latin typeface="Times New Roman"/>
                <a:ea typeface="Times New Roman"/>
                <a:cs typeface="Times New Roman"/>
                <a:sym typeface="Times New Roman"/>
              </a:rPr>
              <a:t>, [online] 34(2), pp.497–503. Available at:</a:t>
            </a:r>
            <a:r>
              <a:rPr lang="en-GB" sz="1000">
                <a:uFill>
                  <a:noFill/>
                </a:uFill>
                <a:latin typeface="Times New Roman"/>
                <a:ea typeface="Times New Roman"/>
                <a:cs typeface="Times New Roman"/>
                <a:sym typeface="Times New Roman"/>
                <a:hlinkClick r:id="rId5"/>
              </a:rPr>
              <a:t> </a:t>
            </a:r>
            <a:r>
              <a:rPr lang="en-GB" sz="1000" u="sng">
                <a:solidFill>
                  <a:schemeClr val="hlink"/>
                </a:solidFill>
                <a:latin typeface="Times New Roman"/>
                <a:ea typeface="Times New Roman"/>
                <a:cs typeface="Times New Roman"/>
                <a:sym typeface="Times New Roman"/>
                <a:hlinkClick r:id="rId5"/>
              </a:rPr>
              <a:t>https://doi.org/10.2337/dc10-0987</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Bobel, M.C., Al Hinai, A. and Roslani, A.C. (2022) ‘Cultural Sensitivity and Ethical Considerations.’ </a:t>
            </a:r>
            <a:r>
              <a:rPr lang="en-GB" sz="1000" i="1">
                <a:latin typeface="Times New Roman"/>
                <a:ea typeface="Times New Roman"/>
                <a:cs typeface="Times New Roman"/>
                <a:sym typeface="Times New Roman"/>
              </a:rPr>
              <a:t>Clinics in Colon and Rectal Surgery</a:t>
            </a:r>
            <a:r>
              <a:rPr lang="en-GB" sz="1000">
                <a:latin typeface="Times New Roman"/>
                <a:ea typeface="Times New Roman"/>
                <a:cs typeface="Times New Roman"/>
                <a:sym typeface="Times New Roman"/>
              </a:rPr>
              <a:t>, [online] 35(05), pp.371–375. Available at:</a:t>
            </a:r>
            <a:r>
              <a:rPr lang="en-GB" sz="1000">
                <a:uFill>
                  <a:noFill/>
                </a:uFill>
                <a:latin typeface="Times New Roman"/>
                <a:ea typeface="Times New Roman"/>
                <a:cs typeface="Times New Roman"/>
                <a:sym typeface="Times New Roman"/>
                <a:hlinkClick r:id="rId6"/>
              </a:rPr>
              <a:t> </a:t>
            </a:r>
            <a:r>
              <a:rPr lang="en-GB" sz="1000" u="sng">
                <a:solidFill>
                  <a:schemeClr val="hlink"/>
                </a:solidFill>
                <a:latin typeface="Times New Roman"/>
                <a:ea typeface="Times New Roman"/>
                <a:cs typeface="Times New Roman"/>
                <a:sym typeface="Times New Roman"/>
                <a:hlinkClick r:id="rId6"/>
              </a:rPr>
              <a:t>https://doi.org/10.1055/s-0042-1746186</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Brown, R. (2024) </a:t>
            </a:r>
            <a:r>
              <a:rPr lang="en-GB" sz="1000" i="1">
                <a:latin typeface="Times New Roman"/>
                <a:ea typeface="Times New Roman"/>
                <a:cs typeface="Times New Roman"/>
                <a:sym typeface="Times New Roman"/>
              </a:rPr>
              <a:t>Stroke</a:t>
            </a:r>
            <a:r>
              <a:rPr lang="en-GB" sz="1000">
                <a:latin typeface="Times New Roman"/>
                <a:ea typeface="Times New Roman"/>
                <a:cs typeface="Times New Roman"/>
                <a:sym typeface="Times New Roman"/>
              </a:rPr>
              <a:t>. [online] Mayo Clinic. Available at:</a:t>
            </a:r>
            <a:r>
              <a:rPr lang="en-GB" sz="1000">
                <a:uFill>
                  <a:noFill/>
                </a:uFill>
                <a:latin typeface="Times New Roman"/>
                <a:ea typeface="Times New Roman"/>
                <a:cs typeface="Times New Roman"/>
                <a:sym typeface="Times New Roman"/>
                <a:hlinkClick r:id="rId7"/>
              </a:rPr>
              <a:t> </a:t>
            </a:r>
            <a:r>
              <a:rPr lang="en-GB" sz="1000" u="sng">
                <a:solidFill>
                  <a:schemeClr val="hlink"/>
                </a:solidFill>
                <a:latin typeface="Times New Roman"/>
                <a:ea typeface="Times New Roman"/>
                <a:cs typeface="Times New Roman"/>
                <a:sym typeface="Times New Roman"/>
                <a:hlinkClick r:id="rId7"/>
              </a:rPr>
              <a:t>https://www.mayoclinic.org/diseases-conditions/stroke/symptoms-causes/syc-20350113</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Cacciatore, S., Spadafora, L., Andaloro, S., Piscitelli, A. and Bernardi, M. (2024) ‘Healthy aging and cardiovascular health in Kyrgyzstan: current status and emerging challenges.’ </a:t>
            </a:r>
            <a:r>
              <a:rPr lang="en-GB" sz="1000" i="1">
                <a:latin typeface="Times New Roman"/>
                <a:ea typeface="Times New Roman"/>
                <a:cs typeface="Times New Roman"/>
                <a:sym typeface="Times New Roman"/>
              </a:rPr>
              <a:t>Heart, vessels and transplantation</a:t>
            </a:r>
            <a:r>
              <a:rPr lang="en-GB" sz="1000">
                <a:latin typeface="Times New Roman"/>
                <a:ea typeface="Times New Roman"/>
                <a:cs typeface="Times New Roman"/>
                <a:sym typeface="Times New Roman"/>
              </a:rPr>
              <a:t>, 0(Ahead of Print). Available at:</a:t>
            </a:r>
            <a:r>
              <a:rPr lang="en-GB" sz="1000">
                <a:uFill>
                  <a:noFill/>
                </a:uFill>
                <a:latin typeface="Times New Roman"/>
                <a:ea typeface="Times New Roman"/>
                <a:cs typeface="Times New Roman"/>
                <a:sym typeface="Times New Roman"/>
                <a:hlinkClick r:id="rId8"/>
              </a:rPr>
              <a:t> </a:t>
            </a:r>
            <a:r>
              <a:rPr lang="en-GB" sz="1000" u="sng">
                <a:solidFill>
                  <a:schemeClr val="hlink"/>
                </a:solidFill>
                <a:latin typeface="Times New Roman"/>
                <a:ea typeface="Times New Roman"/>
                <a:cs typeface="Times New Roman"/>
                <a:sym typeface="Times New Roman"/>
                <a:hlinkClick r:id="rId8"/>
              </a:rPr>
              <a:t>https://doi.org/10.24969/hvt.2024.462</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Chaudhry, R., Miao, J. and Rehman, A. (2022) </a:t>
            </a:r>
            <a:r>
              <a:rPr lang="en-GB" sz="1000" i="1">
                <a:latin typeface="Times New Roman"/>
                <a:ea typeface="Times New Roman"/>
                <a:cs typeface="Times New Roman"/>
                <a:sym typeface="Times New Roman"/>
              </a:rPr>
              <a:t>Physiology, cardiovascular</a:t>
            </a:r>
            <a:r>
              <a:rPr lang="en-GB" sz="1000">
                <a:latin typeface="Times New Roman"/>
                <a:ea typeface="Times New Roman"/>
                <a:cs typeface="Times New Roman"/>
                <a:sym typeface="Times New Roman"/>
              </a:rPr>
              <a:t>. [online] National Library of Medicine. Available at:</a:t>
            </a:r>
            <a:r>
              <a:rPr lang="en-GB" sz="1000">
                <a:uFill>
                  <a:noFill/>
                </a:uFill>
                <a:latin typeface="Times New Roman"/>
                <a:ea typeface="Times New Roman"/>
                <a:cs typeface="Times New Roman"/>
                <a:sym typeface="Times New Roman"/>
                <a:hlinkClick r:id="rId9"/>
              </a:rPr>
              <a:t> </a:t>
            </a:r>
            <a:r>
              <a:rPr lang="en-GB" sz="1000" u="sng">
                <a:solidFill>
                  <a:schemeClr val="hlink"/>
                </a:solidFill>
                <a:latin typeface="Times New Roman"/>
                <a:ea typeface="Times New Roman"/>
                <a:cs typeface="Times New Roman"/>
                <a:sym typeface="Times New Roman"/>
                <a:hlinkClick r:id="rId9"/>
              </a:rPr>
              <a:t>https://www.ncbi.nlm.nih.gov/books/NBK493197/</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Drożdż, D., Drożdż, M. and Wójcik, M. (2022) ‘Endothelial dysfunction as a factor leading to arterial hypertension.’ </a:t>
            </a:r>
            <a:r>
              <a:rPr lang="en-GB" sz="1000" i="1">
                <a:latin typeface="Times New Roman"/>
                <a:ea typeface="Times New Roman"/>
                <a:cs typeface="Times New Roman"/>
                <a:sym typeface="Times New Roman"/>
              </a:rPr>
              <a:t>Pediatric Nephrology</a:t>
            </a:r>
            <a:r>
              <a:rPr lang="en-GB" sz="1000">
                <a:latin typeface="Times New Roman"/>
                <a:ea typeface="Times New Roman"/>
                <a:cs typeface="Times New Roman"/>
                <a:sym typeface="Times New Roman"/>
              </a:rPr>
              <a:t>, 38(9), pp.2973–2985. Available at:</a:t>
            </a:r>
            <a:r>
              <a:rPr lang="en-GB" sz="1000">
                <a:uFill>
                  <a:noFill/>
                </a:uFill>
                <a:latin typeface="Times New Roman"/>
                <a:ea typeface="Times New Roman"/>
                <a:cs typeface="Times New Roman"/>
                <a:sym typeface="Times New Roman"/>
                <a:hlinkClick r:id="rId10"/>
              </a:rPr>
              <a:t> </a:t>
            </a:r>
            <a:r>
              <a:rPr lang="en-GB" sz="1000" u="sng">
                <a:solidFill>
                  <a:schemeClr val="hlink"/>
                </a:solidFill>
                <a:latin typeface="Times New Roman"/>
                <a:ea typeface="Times New Roman"/>
                <a:cs typeface="Times New Roman"/>
                <a:sym typeface="Times New Roman"/>
                <a:hlinkClick r:id="rId10"/>
              </a:rPr>
              <a:t>https://doi.org/10.1007/s00467-022-05802-z</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Gonçalves, G. N., Ferreira, V. N., Khandpur, N., Steele, M. E., Bertazzi Levy, R., Andrade Lotufo, P., Bensenor, I.M., Caramelli, P., Alvim de Matos, S.M., Marchioni, D.M. and Suemoto, C.K. (2022) Association Between Consumption of Ultraprocessed Foods and Cognitive Decline. </a:t>
            </a:r>
            <a:r>
              <a:rPr lang="en-GB" sz="1000" i="1">
                <a:latin typeface="Times New Roman"/>
                <a:ea typeface="Times New Roman"/>
                <a:cs typeface="Times New Roman"/>
                <a:sym typeface="Times New Roman"/>
              </a:rPr>
              <a:t>JAMA Neurology</a:t>
            </a:r>
            <a:r>
              <a:rPr lang="en-GB" sz="1000">
                <a:latin typeface="Times New Roman"/>
                <a:ea typeface="Times New Roman"/>
                <a:cs typeface="Times New Roman"/>
                <a:sym typeface="Times New Roman"/>
              </a:rPr>
              <a:t>, [online] 80(2). Available at:</a:t>
            </a:r>
            <a:r>
              <a:rPr lang="en-GB" sz="1000">
                <a:uFill>
                  <a:noFill/>
                </a:uFill>
                <a:latin typeface="Times New Roman"/>
                <a:ea typeface="Times New Roman"/>
                <a:cs typeface="Times New Roman"/>
                <a:sym typeface="Times New Roman"/>
                <a:hlinkClick r:id="rId11"/>
              </a:rPr>
              <a:t> </a:t>
            </a:r>
            <a:r>
              <a:rPr lang="en-GB" sz="1000" u="sng">
                <a:solidFill>
                  <a:schemeClr val="hlink"/>
                </a:solidFill>
                <a:latin typeface="Times New Roman"/>
                <a:ea typeface="Times New Roman"/>
                <a:cs typeface="Times New Roman"/>
                <a:sym typeface="Times New Roman"/>
                <a:hlinkClick r:id="rId11"/>
              </a:rPr>
              <a:t>https://doi.org/10.1001/jamaneurol.2022.4397</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Insidercx (2025) </a:t>
            </a:r>
            <a:r>
              <a:rPr lang="en-GB" sz="1000" i="1">
                <a:latin typeface="Times New Roman"/>
                <a:ea typeface="Times New Roman"/>
                <a:cs typeface="Times New Roman"/>
                <a:sym typeface="Times New Roman"/>
              </a:rPr>
              <a:t>Person-Centered Care: Placing Patients Front and Center</a:t>
            </a:r>
            <a:r>
              <a:rPr lang="en-GB" sz="1000">
                <a:latin typeface="Times New Roman"/>
                <a:ea typeface="Times New Roman"/>
                <a:cs typeface="Times New Roman"/>
                <a:sym typeface="Times New Roman"/>
              </a:rPr>
              <a:t>. [online] Insidercx.com. Available at:</a:t>
            </a:r>
            <a:r>
              <a:rPr lang="en-GB" sz="1000">
                <a:uFill>
                  <a:noFill/>
                </a:uFill>
                <a:latin typeface="Times New Roman"/>
                <a:ea typeface="Times New Roman"/>
                <a:cs typeface="Times New Roman"/>
                <a:sym typeface="Times New Roman"/>
                <a:hlinkClick r:id="rId12"/>
              </a:rPr>
              <a:t> </a:t>
            </a:r>
            <a:r>
              <a:rPr lang="en-GB" sz="1000" u="sng">
                <a:solidFill>
                  <a:schemeClr val="hlink"/>
                </a:solidFill>
                <a:latin typeface="Times New Roman"/>
                <a:ea typeface="Times New Roman"/>
                <a:cs typeface="Times New Roman"/>
                <a:sym typeface="Times New Roman"/>
                <a:hlinkClick r:id="rId12"/>
              </a:rPr>
              <a:t>https://www.insidercx.com/blog/what-is-patient-centered-care</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a:p>
            <a:pPr marL="342900" indent="-203200" algn="just">
              <a:spcBef>
                <a:spcPts val="0"/>
              </a:spcBef>
              <a:buSzPts val="1000"/>
              <a:buFont typeface="Times New Roman"/>
              <a:buChar char="•"/>
            </a:pPr>
            <a:r>
              <a:rPr lang="en-GB" sz="1000">
                <a:latin typeface="Times New Roman"/>
                <a:ea typeface="Times New Roman"/>
                <a:cs typeface="Times New Roman"/>
                <a:sym typeface="Times New Roman"/>
              </a:rPr>
              <a:t>Kagka, M. (2020) </a:t>
            </a:r>
            <a:r>
              <a:rPr lang="en-GB" sz="1000" i="1">
                <a:latin typeface="Times New Roman"/>
                <a:ea typeface="Times New Roman"/>
                <a:cs typeface="Times New Roman"/>
                <a:sym typeface="Times New Roman"/>
              </a:rPr>
              <a:t>London Nursing Stroke Competencies Nutrition, Hydration and Diabetes in Acute Stroke</a:t>
            </a:r>
            <a:r>
              <a:rPr lang="en-GB" sz="1000">
                <a:latin typeface="Times New Roman"/>
                <a:ea typeface="Times New Roman"/>
                <a:cs typeface="Times New Roman"/>
                <a:sym typeface="Times New Roman"/>
              </a:rPr>
              <a:t>. [online] Available at:</a:t>
            </a:r>
            <a:r>
              <a:rPr lang="en-GB" sz="1000">
                <a:uFill>
                  <a:noFill/>
                </a:uFill>
                <a:latin typeface="Times New Roman"/>
                <a:ea typeface="Times New Roman"/>
                <a:cs typeface="Times New Roman"/>
                <a:sym typeface="Times New Roman"/>
                <a:hlinkClick r:id="rId13"/>
              </a:rPr>
              <a:t> </a:t>
            </a:r>
            <a:r>
              <a:rPr lang="en-GB" sz="1000" u="sng">
                <a:solidFill>
                  <a:schemeClr val="hlink"/>
                </a:solidFill>
                <a:latin typeface="Times New Roman"/>
                <a:ea typeface="Times New Roman"/>
                <a:cs typeface="Times New Roman"/>
                <a:sym typeface="Times New Roman"/>
                <a:hlinkClick r:id="rId13"/>
              </a:rPr>
              <a:t>https://www.england.nhs.uk/london/wp-content/uploads/sites/8/2019/09/Nutrition-Hydration-Diabetes-Acute-Stroke.pdf</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p:txBody>
      </p:sp>
      <p:sp>
        <p:nvSpPr>
          <p:cNvPr id="180" name="Google Shape;180;p11"/>
          <p:cNvSpPr txBox="1">
            <a:spLocks noGrp="1"/>
          </p:cNvSpPr>
          <p:nvPr>
            <p:ph type="dt" idx="10"/>
          </p:nvPr>
        </p:nvSpPr>
        <p:spPr>
          <a:xfrm>
            <a:off x="1774825" y="6524626"/>
            <a:ext cx="971550" cy="219075"/>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81" name="Google Shape;181;p11"/>
          <p:cNvSpPr txBox="1">
            <a:spLocks noGrp="1"/>
          </p:cNvSpPr>
          <p:nvPr>
            <p:ph type="sldNum" idx="12"/>
          </p:nvPr>
        </p:nvSpPr>
        <p:spPr>
          <a:xfrm>
            <a:off x="9480550" y="6381751"/>
            <a:ext cx="730250" cy="339725"/>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13</a:t>
            </a:fld>
            <a:endParaRPr>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702D9579-9D8D-30FA-CECA-A91741C03480}"/>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993"/>
    </mc:Choice>
    <mc:Fallback xmlns="">
      <p:transition spd="slow" advTm="59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g3cf5582c90c_0_41"/>
          <p:cNvSpPr txBox="1">
            <a:spLocks noGrp="1"/>
          </p:cNvSpPr>
          <p:nvPr>
            <p:ph type="title"/>
          </p:nvPr>
        </p:nvSpPr>
        <p:spPr>
          <a:xfrm>
            <a:off x="1981200" y="274638"/>
            <a:ext cx="8229600" cy="1143000"/>
          </a:xfrm>
          <a:prstGeom prst="rect">
            <a:avLst/>
          </a:prstGeom>
          <a:noFill/>
          <a:ln>
            <a:noFill/>
          </a:ln>
        </p:spPr>
        <p:txBody>
          <a:bodyPr spcFirstLastPara="1" wrap="square" lIns="91425" tIns="45700" rIns="91425" bIns="45700" anchor="ctr" anchorCtr="0">
            <a:noAutofit/>
          </a:bodyPr>
          <a:lstStyle/>
          <a:p>
            <a:r>
              <a:rPr lang="en-GB" sz="3600" b="1">
                <a:latin typeface="Times New Roman"/>
                <a:ea typeface="Times New Roman"/>
                <a:cs typeface="Times New Roman"/>
                <a:sym typeface="Times New Roman"/>
              </a:rPr>
              <a:t>References</a:t>
            </a:r>
            <a:endParaRPr>
              <a:latin typeface="Times New Roman"/>
              <a:ea typeface="Times New Roman"/>
              <a:cs typeface="Times New Roman"/>
              <a:sym typeface="Times New Roman"/>
            </a:endParaRPr>
          </a:p>
        </p:txBody>
      </p:sp>
      <p:sp>
        <p:nvSpPr>
          <p:cNvPr id="187" name="Google Shape;187;g3cf5582c90c_0_41"/>
          <p:cNvSpPr txBox="1">
            <a:spLocks noGrp="1"/>
          </p:cNvSpPr>
          <p:nvPr>
            <p:ph type="body" idx="1"/>
          </p:nvPr>
        </p:nvSpPr>
        <p:spPr>
          <a:xfrm>
            <a:off x="1981200" y="1600200"/>
            <a:ext cx="8029500" cy="3917100"/>
          </a:xfrm>
          <a:prstGeom prst="rect">
            <a:avLst/>
          </a:prstGeom>
          <a:noFill/>
          <a:ln>
            <a:noFill/>
          </a:ln>
        </p:spPr>
        <p:txBody>
          <a:bodyPr spcFirstLastPara="1" wrap="square" lIns="91425" tIns="45700" rIns="91425" bIns="45700" anchor="t" anchorCtr="0">
            <a:noAutofit/>
          </a:bodyPr>
          <a:lstStyle/>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Mahmoodi, H. (2025) ‘Empowering patients through effective communication: The teach-back method as a tool for health literacy.’ </a:t>
            </a:r>
            <a:r>
              <a:rPr lang="en-GB" sz="1000" i="1">
                <a:latin typeface="Times New Roman"/>
                <a:ea typeface="Times New Roman"/>
                <a:cs typeface="Times New Roman"/>
                <a:sym typeface="Times New Roman"/>
              </a:rPr>
              <a:t>Health Promotion Perspectives</a:t>
            </a:r>
            <a:r>
              <a:rPr lang="en-GB" sz="1000">
                <a:latin typeface="Times New Roman"/>
                <a:ea typeface="Times New Roman"/>
                <a:cs typeface="Times New Roman"/>
                <a:sym typeface="Times New Roman"/>
              </a:rPr>
              <a:t>, 15(3), pp.211–212. Available at:</a:t>
            </a:r>
            <a:r>
              <a:rPr lang="en-GB" sz="1000">
                <a:uFill>
                  <a:noFill/>
                </a:uFill>
                <a:latin typeface="Times New Roman"/>
                <a:ea typeface="Times New Roman"/>
                <a:cs typeface="Times New Roman"/>
                <a:sym typeface="Times New Roman"/>
                <a:hlinkClick r:id="rId5"/>
              </a:rPr>
              <a:t> </a:t>
            </a:r>
            <a:r>
              <a:rPr lang="en-GB" sz="1000" u="sng">
                <a:solidFill>
                  <a:schemeClr val="hlink"/>
                </a:solidFill>
                <a:latin typeface="Times New Roman"/>
                <a:ea typeface="Times New Roman"/>
                <a:cs typeface="Times New Roman"/>
                <a:sym typeface="Times New Roman"/>
                <a:hlinkClick r:id="rId5"/>
              </a:rPr>
              <a:t>https://doi.org/10.34172/hpp.025.44214</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NICE (2023) </a:t>
            </a:r>
            <a:r>
              <a:rPr lang="en-GB" sz="1000" i="1">
                <a:latin typeface="Times New Roman"/>
                <a:ea typeface="Times New Roman"/>
                <a:cs typeface="Times New Roman"/>
                <a:sym typeface="Times New Roman"/>
              </a:rPr>
              <a:t>Recommendations | Cardiovascular disease: risk assessment and reduction, including lipid modification | Guidance | NICE</a:t>
            </a:r>
            <a:r>
              <a:rPr lang="en-GB" sz="1000">
                <a:latin typeface="Times New Roman"/>
                <a:ea typeface="Times New Roman"/>
                <a:cs typeface="Times New Roman"/>
                <a:sym typeface="Times New Roman"/>
              </a:rPr>
              <a:t>. [online] Nice.org.uk. Available at:</a:t>
            </a:r>
            <a:r>
              <a:rPr lang="en-GB" sz="1000">
                <a:uFill>
                  <a:noFill/>
                </a:uFill>
                <a:latin typeface="Times New Roman"/>
                <a:ea typeface="Times New Roman"/>
                <a:cs typeface="Times New Roman"/>
                <a:sym typeface="Times New Roman"/>
                <a:hlinkClick r:id="rId6"/>
              </a:rPr>
              <a:t> </a:t>
            </a:r>
            <a:r>
              <a:rPr lang="en-GB" sz="1000" u="sng">
                <a:solidFill>
                  <a:schemeClr val="hlink"/>
                </a:solidFill>
                <a:latin typeface="Times New Roman"/>
                <a:ea typeface="Times New Roman"/>
                <a:cs typeface="Times New Roman"/>
                <a:sym typeface="Times New Roman"/>
                <a:hlinkClick r:id="rId6"/>
              </a:rPr>
              <a:t>https://www.nice.org.uk/guidance/ng238/chapter/Recommendations</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Sharkiya, S.H. (2023) ‘Quality communication can improve patient-centred health outcomes among older patients: A rapid review.’ </a:t>
            </a:r>
            <a:r>
              <a:rPr lang="en-GB" sz="1000" i="1">
                <a:latin typeface="Times New Roman"/>
                <a:ea typeface="Times New Roman"/>
                <a:cs typeface="Times New Roman"/>
                <a:sym typeface="Times New Roman"/>
              </a:rPr>
              <a:t>BMC Health Services Research</a:t>
            </a:r>
            <a:r>
              <a:rPr lang="en-GB" sz="1000">
                <a:latin typeface="Times New Roman"/>
                <a:ea typeface="Times New Roman"/>
                <a:cs typeface="Times New Roman"/>
                <a:sym typeface="Times New Roman"/>
              </a:rPr>
              <a:t>, [online] 23(1), pp.1–14. Available at:</a:t>
            </a:r>
            <a:r>
              <a:rPr lang="en-GB" sz="1000">
                <a:uFill>
                  <a:noFill/>
                </a:uFill>
                <a:latin typeface="Times New Roman"/>
                <a:ea typeface="Times New Roman"/>
                <a:cs typeface="Times New Roman"/>
                <a:sym typeface="Times New Roman"/>
                <a:hlinkClick r:id="rId7"/>
              </a:rPr>
              <a:t> </a:t>
            </a:r>
            <a:r>
              <a:rPr lang="en-GB" sz="1000" u="sng">
                <a:solidFill>
                  <a:schemeClr val="hlink"/>
                </a:solidFill>
                <a:latin typeface="Times New Roman"/>
                <a:ea typeface="Times New Roman"/>
                <a:cs typeface="Times New Roman"/>
                <a:sym typeface="Times New Roman"/>
                <a:hlinkClick r:id="rId7"/>
              </a:rPr>
              <a:t>https://doi.org/10.1186/s12913-023-09869-8</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Shih, Y.-A., Wang, C., Ding, J., Zhou, Y. and Lu, Q. (2025) ‘Cultural and ethical barriers to implementing end-of-life advance care planning among oncology nursing professionals: a content analysis of open-ended questions.’ </a:t>
            </a:r>
            <a:r>
              <a:rPr lang="en-GB" sz="1000" i="1">
                <a:latin typeface="Times New Roman"/>
                <a:ea typeface="Times New Roman"/>
                <a:cs typeface="Times New Roman"/>
                <a:sym typeface="Times New Roman"/>
              </a:rPr>
              <a:t>BMC Medical Ethics</a:t>
            </a:r>
            <a:r>
              <a:rPr lang="en-GB" sz="1000">
                <a:latin typeface="Times New Roman"/>
                <a:ea typeface="Times New Roman"/>
                <a:cs typeface="Times New Roman"/>
                <a:sym typeface="Times New Roman"/>
              </a:rPr>
              <a:t>, [online] 26(1). Available at:</a:t>
            </a:r>
            <a:r>
              <a:rPr lang="en-GB" sz="1000">
                <a:uFill>
                  <a:noFill/>
                </a:uFill>
                <a:latin typeface="Times New Roman"/>
                <a:ea typeface="Times New Roman"/>
                <a:cs typeface="Times New Roman"/>
                <a:sym typeface="Times New Roman"/>
                <a:hlinkClick r:id="rId8"/>
              </a:rPr>
              <a:t> </a:t>
            </a:r>
            <a:r>
              <a:rPr lang="en-GB" sz="1000" u="sng">
                <a:solidFill>
                  <a:schemeClr val="hlink"/>
                </a:solidFill>
                <a:latin typeface="Times New Roman"/>
                <a:ea typeface="Times New Roman"/>
                <a:cs typeface="Times New Roman"/>
                <a:sym typeface="Times New Roman"/>
                <a:hlinkClick r:id="rId8"/>
              </a:rPr>
              <a:t>https://doi.org/10.1186/s12910-025-01261-x</a:t>
            </a:r>
            <a:endParaRPr sz="1000" u="sng">
              <a:solidFill>
                <a:schemeClr val="hlink"/>
              </a:solidFill>
              <a:latin typeface="Times New Roman"/>
              <a:ea typeface="Times New Roman"/>
              <a:cs typeface="Times New Roman"/>
              <a:sym typeface="Times New Roman"/>
            </a:endParaRPr>
          </a:p>
          <a:p>
            <a:pPr marL="342900" indent="-292100" algn="just">
              <a:spcBef>
                <a:spcPts val="0"/>
              </a:spcBef>
              <a:buSzPts val="1000"/>
              <a:buFont typeface="Times New Roman"/>
              <a:buChar char="•"/>
            </a:pPr>
            <a:r>
              <a:rPr lang="en-GB" sz="1000">
                <a:latin typeface="Times New Roman"/>
                <a:ea typeface="Times New Roman"/>
                <a:cs typeface="Times New Roman"/>
                <a:sym typeface="Times New Roman"/>
              </a:rPr>
              <a:t>Taylor, F., Huffman, M.D., Macedo, A.F., Moore, T.H., Burke, M., Davey Smith, G., Ward, K. and Ebrahim, S. (2023) ‘Statins for the primary prevention of cardiovascular disease.’ </a:t>
            </a:r>
            <a:r>
              <a:rPr lang="en-GB" sz="1000" i="1">
                <a:latin typeface="Times New Roman"/>
                <a:ea typeface="Times New Roman"/>
                <a:cs typeface="Times New Roman"/>
                <a:sym typeface="Times New Roman"/>
              </a:rPr>
              <a:t>Cochrane Database of Systematic Reviews</a:t>
            </a:r>
            <a:r>
              <a:rPr lang="en-GB" sz="1000">
                <a:latin typeface="Times New Roman"/>
                <a:ea typeface="Times New Roman"/>
                <a:cs typeface="Times New Roman"/>
                <a:sym typeface="Times New Roman"/>
              </a:rPr>
              <a:t>, [online] 1(1). Available at:</a:t>
            </a:r>
            <a:r>
              <a:rPr lang="en-GB" sz="1000">
                <a:uFill>
                  <a:noFill/>
                </a:uFill>
                <a:latin typeface="Times New Roman"/>
                <a:ea typeface="Times New Roman"/>
                <a:cs typeface="Times New Roman"/>
                <a:sym typeface="Times New Roman"/>
                <a:hlinkClick r:id="rId9"/>
              </a:rPr>
              <a:t> </a:t>
            </a:r>
            <a:r>
              <a:rPr lang="en-GB" sz="1000" u="sng">
                <a:solidFill>
                  <a:schemeClr val="hlink"/>
                </a:solidFill>
                <a:latin typeface="Times New Roman"/>
                <a:ea typeface="Times New Roman"/>
                <a:cs typeface="Times New Roman"/>
                <a:sym typeface="Times New Roman"/>
                <a:hlinkClick r:id="rId9"/>
              </a:rPr>
              <a:t>https://doi.org/10.1002/14651858.cd004816.pub5</a:t>
            </a:r>
            <a:endParaRPr sz="1000" u="sng">
              <a:solidFill>
                <a:schemeClr val="hlink"/>
              </a:solidFill>
              <a:latin typeface="Times New Roman"/>
              <a:ea typeface="Times New Roman"/>
              <a:cs typeface="Times New Roman"/>
              <a:sym typeface="Times New Roman"/>
            </a:endParaRPr>
          </a:p>
          <a:p>
            <a:pPr marL="342900" indent="-203200" algn="just">
              <a:spcBef>
                <a:spcPts val="0"/>
              </a:spcBef>
              <a:buSzPts val="1000"/>
              <a:buFont typeface="Times New Roman"/>
              <a:buChar char="•"/>
            </a:pPr>
            <a:r>
              <a:rPr lang="en-GB" sz="1000">
                <a:latin typeface="Times New Roman"/>
                <a:ea typeface="Times New Roman"/>
                <a:cs typeface="Times New Roman"/>
                <a:sym typeface="Times New Roman"/>
              </a:rPr>
              <a:t>WHO (2025) </a:t>
            </a:r>
            <a:r>
              <a:rPr lang="en-GB" sz="1000" i="1">
                <a:latin typeface="Times New Roman"/>
                <a:ea typeface="Times New Roman"/>
                <a:cs typeface="Times New Roman"/>
                <a:sym typeface="Times New Roman"/>
              </a:rPr>
              <a:t>Cardiovascular diseases (CVDs)</a:t>
            </a:r>
            <a:r>
              <a:rPr lang="en-GB" sz="1000">
                <a:latin typeface="Times New Roman"/>
                <a:ea typeface="Times New Roman"/>
                <a:cs typeface="Times New Roman"/>
                <a:sym typeface="Times New Roman"/>
              </a:rPr>
              <a:t>. [online] World Health Organization. Available at:</a:t>
            </a:r>
            <a:r>
              <a:rPr lang="en-GB" sz="1000">
                <a:uFill>
                  <a:noFill/>
                </a:uFill>
                <a:latin typeface="Times New Roman"/>
                <a:ea typeface="Times New Roman"/>
                <a:cs typeface="Times New Roman"/>
                <a:sym typeface="Times New Roman"/>
                <a:hlinkClick r:id="rId10"/>
              </a:rPr>
              <a:t> </a:t>
            </a:r>
            <a:r>
              <a:rPr lang="en-GB" sz="1000" u="sng">
                <a:solidFill>
                  <a:schemeClr val="hlink"/>
                </a:solidFill>
                <a:latin typeface="Times New Roman"/>
                <a:ea typeface="Times New Roman"/>
                <a:cs typeface="Times New Roman"/>
                <a:sym typeface="Times New Roman"/>
                <a:hlinkClick r:id="rId10"/>
              </a:rPr>
              <a:t>https://www.who.int/news-room/fact-sheets/detail/cardiovascular-diseases-(cvds)</a:t>
            </a:r>
            <a:r>
              <a:rPr lang="en-GB" sz="1000">
                <a:latin typeface="Times New Roman"/>
                <a:ea typeface="Times New Roman"/>
                <a:cs typeface="Times New Roman"/>
                <a:sym typeface="Times New Roman"/>
              </a:rPr>
              <a:t>. [Accessed 12 March 2026]</a:t>
            </a:r>
            <a:endParaRPr sz="1000">
              <a:latin typeface="Times New Roman"/>
              <a:ea typeface="Times New Roman"/>
              <a:cs typeface="Times New Roman"/>
              <a:sym typeface="Times New Roman"/>
            </a:endParaRPr>
          </a:p>
        </p:txBody>
      </p:sp>
      <p:sp>
        <p:nvSpPr>
          <p:cNvPr id="188" name="Google Shape;188;g3cf5582c90c_0_41"/>
          <p:cNvSpPr txBox="1">
            <a:spLocks noGrp="1"/>
          </p:cNvSpPr>
          <p:nvPr>
            <p:ph type="dt" idx="10"/>
          </p:nvPr>
        </p:nvSpPr>
        <p:spPr>
          <a:xfrm>
            <a:off x="1774825" y="6524625"/>
            <a:ext cx="971700" cy="219000"/>
          </a:xfrm>
          <a:prstGeom prst="rect">
            <a:avLst/>
          </a:prstGeom>
          <a:noFill/>
          <a:ln>
            <a:noFill/>
          </a:ln>
        </p:spPr>
        <p:txBody>
          <a:bodyPr spcFirstLastPara="1" wrap="square" lIns="91425" tIns="45700" rIns="91425" bIns="45700" anchor="ctr" anchorCtr="0">
            <a:noAutofit/>
          </a:bodyPr>
          <a:lstStyle/>
          <a:p>
            <a:r>
              <a:rPr lang="en-GB">
                <a:latin typeface="Times New Roman"/>
                <a:ea typeface="Times New Roman"/>
                <a:cs typeface="Times New Roman"/>
                <a:sym typeface="Times New Roman"/>
              </a:rPr>
              <a:t>26/06/2024</a:t>
            </a:r>
            <a:endParaRPr>
              <a:latin typeface="Times New Roman"/>
              <a:ea typeface="Times New Roman"/>
              <a:cs typeface="Times New Roman"/>
              <a:sym typeface="Times New Roman"/>
            </a:endParaRPr>
          </a:p>
        </p:txBody>
      </p:sp>
      <p:sp>
        <p:nvSpPr>
          <p:cNvPr id="189" name="Google Shape;189;g3cf5582c90c_0_41"/>
          <p:cNvSpPr txBox="1">
            <a:spLocks noGrp="1"/>
          </p:cNvSpPr>
          <p:nvPr>
            <p:ph type="sldNum" idx="12"/>
          </p:nvPr>
        </p:nvSpPr>
        <p:spPr>
          <a:xfrm>
            <a:off x="9480550" y="6381750"/>
            <a:ext cx="730200" cy="339600"/>
          </a:xfrm>
          <a:prstGeom prst="rect">
            <a:avLst/>
          </a:prstGeom>
          <a:noFill/>
          <a:ln>
            <a:noFill/>
          </a:ln>
        </p:spPr>
        <p:txBody>
          <a:bodyPr spcFirstLastPara="1" wrap="square" lIns="91425" tIns="45700" rIns="91425" bIns="45700" anchor="ctr" anchorCtr="0">
            <a:noAutofit/>
          </a:bodyPr>
          <a:lstStyle/>
          <a:p>
            <a:fld id="{00000000-1234-1234-1234-123412341234}" type="slidenum">
              <a:rPr lang="en-GB">
                <a:latin typeface="Times New Roman"/>
                <a:ea typeface="Times New Roman"/>
                <a:cs typeface="Times New Roman"/>
                <a:sym typeface="Times New Roman"/>
              </a:rPr>
              <a:pPr/>
              <a:t>14</a:t>
            </a:fld>
            <a:endParaRPr>
              <a:latin typeface="Times New Roman"/>
              <a:ea typeface="Times New Roman"/>
              <a:cs typeface="Times New Roman"/>
              <a:sym typeface="Times New Roman"/>
            </a:endParaRPr>
          </a:p>
        </p:txBody>
      </p:sp>
      <p:pic>
        <p:nvPicPr>
          <p:cNvPr id="4" name="Audio 3">
            <a:extLst>
              <a:ext uri="{FF2B5EF4-FFF2-40B4-BE49-F238E27FC236}">
                <a16:creationId xmlns:a16="http://schemas.microsoft.com/office/drawing/2014/main" id="{5DE3A7CF-8EF9-A606-1DA8-342B37EF0012}"/>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163300" y="5829300"/>
            <a:ext cx="812800" cy="812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894"/>
    </mc:Choice>
    <mc:Fallback xmlns="">
      <p:transition spd="slow" advTm="13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15119</TotalTime>
  <Words>3452</Words>
  <Application>Microsoft Macintosh PowerPoint</Application>
  <PresentationFormat>Widescreen</PresentationFormat>
  <Paragraphs>144</Paragraphs>
  <Slides>14</Slides>
  <Notes>14</Notes>
  <HiddenSlides>0</HiddenSlides>
  <MMClips>14</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Times New Roman</vt:lpstr>
      <vt:lpstr>Open Sans</vt:lpstr>
      <vt:lpstr>Arial</vt:lpstr>
      <vt:lpstr>Verdana</vt:lpstr>
      <vt:lpstr>20140311PresentationUWTSDTemplate</vt:lpstr>
      <vt:lpstr>PowerPoint Presentation</vt:lpstr>
      <vt:lpstr>Introduction</vt:lpstr>
      <vt:lpstr>Information about the person</vt:lpstr>
      <vt:lpstr>Anatomy and Physiology</vt:lpstr>
      <vt:lpstr>Anatomy and Physiology (Contd.)</vt:lpstr>
      <vt:lpstr>Care Plan (1/3)</vt:lpstr>
      <vt:lpstr>Care Plan (2/3)</vt:lpstr>
      <vt:lpstr>Care Plan (3/3) </vt:lpstr>
      <vt:lpstr>Risk factors</vt:lpstr>
      <vt:lpstr>Recommendations</vt:lpstr>
      <vt:lpstr>Recommendations (Contd.)</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Venus</dc:creator>
  <cp:lastModifiedBy>Kanyiki, Imri H</cp:lastModifiedBy>
  <cp:revision>3</cp:revision>
  <dcterms:created xsi:type="dcterms:W3CDTF">2002-10-07T19:43:58Z</dcterms:created>
  <dcterms:modified xsi:type="dcterms:W3CDTF">2026-04-21T21:22:17Z</dcterms:modified>
</cp:coreProperties>
</file>